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Lst>
  <p:sldSz cy="5143500" cx="9144000"/>
  <p:notesSz cx="6858000" cy="9144000"/>
  <p:embeddedFontLst>
    <p:embeddedFont>
      <p:font typeface="Roboto"/>
      <p:regular r:id="rId112"/>
      <p:bold r:id="rId113"/>
      <p:italic r:id="rId114"/>
      <p:boldItalic r:id="rId115"/>
    </p:embeddedFont>
    <p:embeddedFont>
      <p:font typeface="Nunito"/>
      <p:regular r:id="rId116"/>
      <p:bold r:id="rId117"/>
      <p:italic r:id="rId118"/>
      <p:boldItalic r:id="rId1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A36D5D4-C51A-43A2-B751-8A1D58BD91B3}">
  <a:tblStyle styleId="{FA36D5D4-C51A-43A2-B751-8A1D58BD91B3}" styleName="Table_0">
    <a:wholeTbl>
      <a:tcTxStyle b="off" i="off">
        <a:font>
          <a:latin typeface="Lucida Sans Unicode"/>
          <a:ea typeface="Lucida Sans Unicode"/>
          <a:cs typeface="Lucida Sans Unicode"/>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F0F4"/>
          </a:solidFill>
        </a:fill>
      </a:tcStyle>
    </a:wholeTbl>
    <a:band1H>
      <a:tcTxStyle/>
      <a:tcStyle>
        <a:fill>
          <a:solidFill>
            <a:srgbClr val="CCDFE8"/>
          </a:solidFill>
        </a:fill>
      </a:tcStyle>
    </a:band1H>
    <a:band2H>
      <a:tcTxStyle/>
    </a:band2H>
    <a:band1V>
      <a:tcTxStyle/>
      <a:tcStyle>
        <a:fill>
          <a:solidFill>
            <a:srgbClr val="CCDFE8"/>
          </a:solidFill>
        </a:fill>
      </a:tcStyle>
    </a:band1V>
    <a:band2V>
      <a:tcTxStyle/>
    </a:band2V>
    <a:lastCol>
      <a:tcTxStyle b="on" i="off">
        <a:font>
          <a:latin typeface="Lucida Sans Unicode"/>
          <a:ea typeface="Lucida Sans Unicode"/>
          <a:cs typeface="Lucida Sans Unicode"/>
        </a:font>
        <a:schemeClr val="lt1"/>
      </a:tcTxStyle>
      <a:tcStyle>
        <a:fill>
          <a:solidFill>
            <a:schemeClr val="accent1"/>
          </a:solidFill>
        </a:fill>
      </a:tcStyle>
    </a:lastCol>
    <a:firstCol>
      <a:tcTxStyle b="on" i="off">
        <a:font>
          <a:latin typeface="Lucida Sans Unicode"/>
          <a:ea typeface="Lucida Sans Unicode"/>
          <a:cs typeface="Lucida Sans Unicode"/>
        </a:font>
        <a:schemeClr val="lt1"/>
      </a:tcTxStyle>
      <a:tcStyle>
        <a:fill>
          <a:solidFill>
            <a:schemeClr val="accent1"/>
          </a:solidFill>
        </a:fill>
      </a:tcStyle>
    </a:firstCol>
    <a:lastRow>
      <a:tcTxStyle b="on" i="off">
        <a:font>
          <a:latin typeface="Lucida Sans Unicode"/>
          <a:ea typeface="Lucida Sans Unicode"/>
          <a:cs typeface="Lucida Sans Unicode"/>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Lucida Sans Unicode"/>
          <a:ea typeface="Lucida Sans Unicode"/>
          <a:cs typeface="Lucida Sans Unicode"/>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4AB6794D-DACF-4E8F-B995-5AF6E3C47B4C}"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font" Target="fonts/Nunito-italic.fntdata"/><Relationship Id="rId117" Type="http://schemas.openxmlformats.org/officeDocument/2006/relationships/font" Target="fonts/Nunito-bold.fntdata"/><Relationship Id="rId116" Type="http://schemas.openxmlformats.org/officeDocument/2006/relationships/font" Target="fonts/Nunito-regular.fntdata"/><Relationship Id="rId115" Type="http://schemas.openxmlformats.org/officeDocument/2006/relationships/font" Target="fonts/Roboto-boldItalic.fntdata"/><Relationship Id="rId119" Type="http://schemas.openxmlformats.org/officeDocument/2006/relationships/font" Target="fonts/Nunito-boldItalic.fntdata"/><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font" Target="fonts/Roboto-italic.fntdata"/><Relationship Id="rId18" Type="http://schemas.openxmlformats.org/officeDocument/2006/relationships/slide" Target="slides/slide12.xml"/><Relationship Id="rId113" Type="http://schemas.openxmlformats.org/officeDocument/2006/relationships/font" Target="fonts/Roboto-bold.fntdata"/><Relationship Id="rId112" Type="http://schemas.openxmlformats.org/officeDocument/2006/relationships/font" Target="fonts/Roboto-regular.fntdata"/><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9d228bae6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g29d228bae6d_0_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7" name="Shape 1017"/>
        <p:cNvGrpSpPr/>
        <p:nvPr/>
      </p:nvGrpSpPr>
      <p:grpSpPr>
        <a:xfrm>
          <a:off x="0" y="0"/>
          <a:ext cx="0" cy="0"/>
          <a:chOff x="0" y="0"/>
          <a:chExt cx="0" cy="0"/>
        </a:xfrm>
      </p:grpSpPr>
      <p:sp>
        <p:nvSpPr>
          <p:cNvPr id="1018" name="Google Shape;1018;g29d228bae6d_0_9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g29d228bae6d_0_96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4" name="Shape 1024"/>
        <p:cNvGrpSpPr/>
        <p:nvPr/>
      </p:nvGrpSpPr>
      <p:grpSpPr>
        <a:xfrm>
          <a:off x="0" y="0"/>
          <a:ext cx="0" cy="0"/>
          <a:chOff x="0" y="0"/>
          <a:chExt cx="0" cy="0"/>
        </a:xfrm>
      </p:grpSpPr>
      <p:sp>
        <p:nvSpPr>
          <p:cNvPr id="1025" name="Google Shape;1025;g29d228bae6d_0_9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g29d228bae6d_0_96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4" name="Shape 1034"/>
        <p:cNvGrpSpPr/>
        <p:nvPr/>
      </p:nvGrpSpPr>
      <p:grpSpPr>
        <a:xfrm>
          <a:off x="0" y="0"/>
          <a:ext cx="0" cy="0"/>
          <a:chOff x="0" y="0"/>
          <a:chExt cx="0" cy="0"/>
        </a:xfrm>
      </p:grpSpPr>
      <p:sp>
        <p:nvSpPr>
          <p:cNvPr id="1035" name="Google Shape;1035;g2a099f2a8d4_1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6" name="Google Shape;1036;g2a099f2a8d4_1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1" name="Shape 1041"/>
        <p:cNvGrpSpPr/>
        <p:nvPr/>
      </p:nvGrpSpPr>
      <p:grpSpPr>
        <a:xfrm>
          <a:off x="0" y="0"/>
          <a:ext cx="0" cy="0"/>
          <a:chOff x="0" y="0"/>
          <a:chExt cx="0" cy="0"/>
        </a:xfrm>
      </p:grpSpPr>
      <p:sp>
        <p:nvSpPr>
          <p:cNvPr id="1042" name="Google Shape;1042;g2a099f2a8d4_19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3" name="Google Shape;1043;g2a099f2a8d4_19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9" name="Shape 1049"/>
        <p:cNvGrpSpPr/>
        <p:nvPr/>
      </p:nvGrpSpPr>
      <p:grpSpPr>
        <a:xfrm>
          <a:off x="0" y="0"/>
          <a:ext cx="0" cy="0"/>
          <a:chOff x="0" y="0"/>
          <a:chExt cx="0" cy="0"/>
        </a:xfrm>
      </p:grpSpPr>
      <p:sp>
        <p:nvSpPr>
          <p:cNvPr id="1050" name="Google Shape;1050;g2a099f2a8d4_19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1" name="Google Shape;1051;g2a099f2a8d4_19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6" name="Shape 1056"/>
        <p:cNvGrpSpPr/>
        <p:nvPr/>
      </p:nvGrpSpPr>
      <p:grpSpPr>
        <a:xfrm>
          <a:off x="0" y="0"/>
          <a:ext cx="0" cy="0"/>
          <a:chOff x="0" y="0"/>
          <a:chExt cx="0" cy="0"/>
        </a:xfrm>
      </p:grpSpPr>
      <p:sp>
        <p:nvSpPr>
          <p:cNvPr id="1057" name="Google Shape;1057;g29d228bae6d_0_9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g29d228bae6d_0_97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9d228bae6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g29d228bae6d_0_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9d228bae6d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g29d228bae6d_0_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9d228bae6d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g29d228bae6d_0_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9d228bae6d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g29d228bae6d_0_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eb772f64f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eb772f64f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eb772f64f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eb772f64f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eb772f64f1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eb772f64f1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9d228bae6d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g29d228bae6d_0_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9d228bae6d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g29d228bae6d_0_8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9d228bae6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g29d228bae6d_0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9d228bae6d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g29d228bae6d_0_8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9d228bae6d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g29d228bae6d_0_9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9d228bae6d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g29d228bae6d_0_2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9d228bae6d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g29d228bae6d_0_2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9d228bae6d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g29d228bae6d_0_2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9d228bae6d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g29d228bae6d_0_2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9d228bae6d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g29d228bae6d_0_2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9d228bae6d_0_1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9d228bae6d_0_1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9d228bae6d_0_1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9d228bae6d_0_1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9d228bae6d_0_1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9d228bae6d_0_1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9d228bae6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g29d228bae6d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9d228bae6d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g29d228bae6d_0_26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9d228bae6d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g29d228bae6d_0_2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9d228bae6d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g29d228bae6d_0_28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9d228bae6d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g29d228bae6d_0_2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9d228bae6d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g29d228bae6d_0_3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9d228bae6d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g29d228bae6d_0_3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9d228bae6d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g29d228bae6d_0_3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9d228bae6d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g29d228bae6d_0_3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9d228bae6d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g29d228bae6d_0_3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9d228bae6d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g29d228bae6d_0_3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9d228bae6d_0_10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9d228bae6d_0_10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9d228bae6d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g29d228bae6d_0_3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9d228bae6d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g29d228bae6d_0_3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9d228bae6d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g29d228bae6d_0_3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9d228bae6d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g29d228bae6d_0_36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29d228bae6d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g29d228bae6d_0_3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1eb956e2925_1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1eb956e2925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29d228bae6d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29d228bae6d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1eb772f64f1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1eb772f64f1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1eb772f64f1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1eb772f64f1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1eb772f64f1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1eb772f64f1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9d228bae6d_0_10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9d228bae6d_0_10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1eb772f64f1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1eb772f64f1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1eb772f64f1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1eb772f64f1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29d228bae6d_0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g29d228bae6d_0_50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29d228bae6d_0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g29d228bae6d_0_5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29d228bae6d_0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g29d228bae6d_0_5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1eb772f64f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1eb772f64f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1eb772f64f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1eb772f64f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2a099f2a8d4_19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2a099f2a8d4_19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29d228bae6d_0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g29d228bae6d_0_5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2a099f2a8d4_19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2a099f2a8d4_19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9d228bae6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g29d228bae6d_0_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29d228bae6d_0_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g29d228bae6d_0_57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29d228bae6d_0_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g29d228bae6d_0_58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29d228bae6d_0_5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g29d228bae6d_0_5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29d228bae6d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g29d228bae6d_0_6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29d228bae6d_0_6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g29d228bae6d_0_6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29d228bae6d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g29d228bae6d_0_6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29d228bae6d_0_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g29d228bae6d_0_6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29d228bae6d_0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g29d228bae6d_0_6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g29d228bae6d_0_6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g29d228bae6d_0_6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g29d228bae6d_0_6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g29d228bae6d_0_6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9d228bae6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g29d228bae6d_0_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29d228bae6d_0_6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g29d228bae6d_0_68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g29d228bae6d_0_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g29d228bae6d_0_70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g29d228bae6d_0_7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g29d228bae6d_0_7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29d228bae6d_0_7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g29d228bae6d_0_7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g29d228bae6d_0_7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g29d228bae6d_0_7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g29d228bae6d_0_7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g29d228bae6d_0_7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g29d228bae6d_0_7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g29d228bae6d_0_7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g29d228bae6d_0_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g29d228bae6d_0_7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g29d228bae6d_0_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g29d228bae6d_0_77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3" name="Shape 793"/>
        <p:cNvGrpSpPr/>
        <p:nvPr/>
      </p:nvGrpSpPr>
      <p:grpSpPr>
        <a:xfrm>
          <a:off x="0" y="0"/>
          <a:ext cx="0" cy="0"/>
          <a:chOff x="0" y="0"/>
          <a:chExt cx="0" cy="0"/>
        </a:xfrm>
      </p:grpSpPr>
      <p:sp>
        <p:nvSpPr>
          <p:cNvPr id="794" name="Google Shape;794;g29d228bae6d_0_7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g29d228bae6d_0_77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9d228bae6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g29d228bae6d_0_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g29d228bae6d_0_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g29d228bae6d_0_7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g29d228bae6d_0_7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g29d228bae6d_0_79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g29d228bae6d_0_7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g29d228bae6d_0_79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g29d228bae6d_0_8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g29d228bae6d_0_80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7" name="Shape 837"/>
        <p:cNvGrpSpPr/>
        <p:nvPr/>
      </p:nvGrpSpPr>
      <p:grpSpPr>
        <a:xfrm>
          <a:off x="0" y="0"/>
          <a:ext cx="0" cy="0"/>
          <a:chOff x="0" y="0"/>
          <a:chExt cx="0" cy="0"/>
        </a:xfrm>
      </p:grpSpPr>
      <p:sp>
        <p:nvSpPr>
          <p:cNvPr id="838" name="Google Shape;838;g29d228bae6d_0_8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g29d228bae6d_0_8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6" name="Shape 846"/>
        <p:cNvGrpSpPr/>
        <p:nvPr/>
      </p:nvGrpSpPr>
      <p:grpSpPr>
        <a:xfrm>
          <a:off x="0" y="0"/>
          <a:ext cx="0" cy="0"/>
          <a:chOff x="0" y="0"/>
          <a:chExt cx="0" cy="0"/>
        </a:xfrm>
      </p:grpSpPr>
      <p:sp>
        <p:nvSpPr>
          <p:cNvPr id="847" name="Google Shape;847;g29d228bae6d_0_8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g29d228bae6d_0_8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g29d228bae6d_0_8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g29d228bae6d_0_8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2" name="Shape 862"/>
        <p:cNvGrpSpPr/>
        <p:nvPr/>
      </p:nvGrpSpPr>
      <p:grpSpPr>
        <a:xfrm>
          <a:off x="0" y="0"/>
          <a:ext cx="0" cy="0"/>
          <a:chOff x="0" y="0"/>
          <a:chExt cx="0" cy="0"/>
        </a:xfrm>
      </p:grpSpPr>
      <p:sp>
        <p:nvSpPr>
          <p:cNvPr id="863" name="Google Shape;863;g2a099f2a8d4_19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4" name="Google Shape;864;g2a099f2a8d4_19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g1ec6c2ba8b6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1" name="Google Shape;871;g1ec6c2ba8b6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g2a099f2a8d4_19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7" name="Google Shape;877;g2a099f2a8d4_19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9d228bae6d_0_1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g29d228bae6d_0_110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2" name="Shape 882"/>
        <p:cNvGrpSpPr/>
        <p:nvPr/>
      </p:nvGrpSpPr>
      <p:grpSpPr>
        <a:xfrm>
          <a:off x="0" y="0"/>
          <a:ext cx="0" cy="0"/>
          <a:chOff x="0" y="0"/>
          <a:chExt cx="0" cy="0"/>
        </a:xfrm>
      </p:grpSpPr>
      <p:sp>
        <p:nvSpPr>
          <p:cNvPr id="883" name="Google Shape;883;g29d228bae6d_0_8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g29d228bae6d_0_8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9" name="Shape 889"/>
        <p:cNvGrpSpPr/>
        <p:nvPr/>
      </p:nvGrpSpPr>
      <p:grpSpPr>
        <a:xfrm>
          <a:off x="0" y="0"/>
          <a:ext cx="0" cy="0"/>
          <a:chOff x="0" y="0"/>
          <a:chExt cx="0" cy="0"/>
        </a:xfrm>
      </p:grpSpPr>
      <p:sp>
        <p:nvSpPr>
          <p:cNvPr id="890" name="Google Shape;890;g29d228bae6d_0_8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g29d228bae6d_0_8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7" name="Shape 897"/>
        <p:cNvGrpSpPr/>
        <p:nvPr/>
      </p:nvGrpSpPr>
      <p:grpSpPr>
        <a:xfrm>
          <a:off x="0" y="0"/>
          <a:ext cx="0" cy="0"/>
          <a:chOff x="0" y="0"/>
          <a:chExt cx="0" cy="0"/>
        </a:xfrm>
      </p:grpSpPr>
      <p:sp>
        <p:nvSpPr>
          <p:cNvPr id="898" name="Google Shape;898;g29d228bae6d_0_8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g29d228bae6d_0_8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5" name="Shape 905"/>
        <p:cNvGrpSpPr/>
        <p:nvPr/>
      </p:nvGrpSpPr>
      <p:grpSpPr>
        <a:xfrm>
          <a:off x="0" y="0"/>
          <a:ext cx="0" cy="0"/>
          <a:chOff x="0" y="0"/>
          <a:chExt cx="0" cy="0"/>
        </a:xfrm>
      </p:grpSpPr>
      <p:sp>
        <p:nvSpPr>
          <p:cNvPr id="906" name="Google Shape;906;g29d228bae6d_0_8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g29d228bae6d_0_8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3" name="Shape 913"/>
        <p:cNvGrpSpPr/>
        <p:nvPr/>
      </p:nvGrpSpPr>
      <p:grpSpPr>
        <a:xfrm>
          <a:off x="0" y="0"/>
          <a:ext cx="0" cy="0"/>
          <a:chOff x="0" y="0"/>
          <a:chExt cx="0" cy="0"/>
        </a:xfrm>
      </p:grpSpPr>
      <p:sp>
        <p:nvSpPr>
          <p:cNvPr id="914" name="Google Shape;914;g29d228bae6d_0_8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g29d228bae6d_0_8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3" name="Shape 923"/>
        <p:cNvGrpSpPr/>
        <p:nvPr/>
      </p:nvGrpSpPr>
      <p:grpSpPr>
        <a:xfrm>
          <a:off x="0" y="0"/>
          <a:ext cx="0" cy="0"/>
          <a:chOff x="0" y="0"/>
          <a:chExt cx="0" cy="0"/>
        </a:xfrm>
      </p:grpSpPr>
      <p:sp>
        <p:nvSpPr>
          <p:cNvPr id="924" name="Google Shape;924;g29d228bae6d_0_8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g29d228bae6d_0_8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g29d228bae6d_0_8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g29d228bae6d_0_8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1" name="Shape 951"/>
        <p:cNvGrpSpPr/>
        <p:nvPr/>
      </p:nvGrpSpPr>
      <p:grpSpPr>
        <a:xfrm>
          <a:off x="0" y="0"/>
          <a:ext cx="0" cy="0"/>
          <a:chOff x="0" y="0"/>
          <a:chExt cx="0" cy="0"/>
        </a:xfrm>
      </p:grpSpPr>
      <p:sp>
        <p:nvSpPr>
          <p:cNvPr id="952" name="Google Shape;952;g29d228bae6d_0_9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g29d228bae6d_0_9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g29d228bae6d_0_9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g29d228bae6d_0_9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0" name="Shape 990"/>
        <p:cNvGrpSpPr/>
        <p:nvPr/>
      </p:nvGrpSpPr>
      <p:grpSpPr>
        <a:xfrm>
          <a:off x="0" y="0"/>
          <a:ext cx="0" cy="0"/>
          <a:chOff x="0" y="0"/>
          <a:chExt cx="0" cy="0"/>
        </a:xfrm>
      </p:grpSpPr>
      <p:sp>
        <p:nvSpPr>
          <p:cNvPr id="991" name="Google Shape;991;g29d228bae6d_0_9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g29d228bae6d_0_9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pic>
        <p:nvPicPr>
          <p:cNvPr id="13" name="Google Shape;13;p2"/>
          <p:cNvPicPr preferRelativeResize="0"/>
          <p:nvPr/>
        </p:nvPicPr>
        <p:blipFill>
          <a:blip r:embed="rId2">
            <a:alphaModFix/>
          </a:blip>
          <a:stretch>
            <a:fillRect/>
          </a:stretch>
        </p:blipFill>
        <p:spPr>
          <a:xfrm>
            <a:off x="0" y="4518925"/>
            <a:ext cx="624575" cy="624575"/>
          </a:xfrm>
          <a:prstGeom prst="rect">
            <a:avLst/>
          </a:prstGeom>
          <a:noFill/>
          <a:ln>
            <a:noFill/>
          </a:ln>
        </p:spPr>
      </p:pic>
      <p:sp>
        <p:nvSpPr>
          <p:cNvPr id="14" name="Google Shape;14;p2"/>
          <p:cNvSpPr txBox="1"/>
          <p:nvPr/>
        </p:nvSpPr>
        <p:spPr>
          <a:xfrm>
            <a:off x="3788825" y="4609375"/>
            <a:ext cx="19770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GB" sz="1800">
                <a:solidFill>
                  <a:srgbClr val="D4D4D4"/>
                </a:solidFill>
              </a:rPr>
              <a:t>@damascene10</a:t>
            </a:r>
            <a:endParaRPr b="1" i="1" sz="1800">
              <a:solidFill>
                <a:srgbClr val="D4D4D4"/>
              </a:solidFill>
            </a:endParaRPr>
          </a:p>
        </p:txBody>
      </p:sp>
      <p:pic>
        <p:nvPicPr>
          <p:cNvPr id="15" name="Google Shape;15;p2"/>
          <p:cNvPicPr preferRelativeResize="0"/>
          <p:nvPr/>
        </p:nvPicPr>
        <p:blipFill rotWithShape="1">
          <a:blip r:embed="rId3">
            <a:alphaModFix amt="20000"/>
          </a:blip>
          <a:srcRect b="20255" l="0" r="0" t="0"/>
          <a:stretch/>
        </p:blipFill>
        <p:spPr>
          <a:xfrm>
            <a:off x="1315700" y="630125"/>
            <a:ext cx="6676475" cy="36373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9" name="Google Shape;49;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0" name="Google Shape;50;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3" name="Shape 53"/>
        <p:cNvGrpSpPr/>
        <p:nvPr/>
      </p:nvGrpSpPr>
      <p:grpSpPr>
        <a:xfrm>
          <a:off x="0" y="0"/>
          <a:ext cx="0" cy="0"/>
          <a:chOff x="0" y="0"/>
          <a:chExt cx="0" cy="0"/>
        </a:xfrm>
      </p:grpSpPr>
      <p:sp>
        <p:nvSpPr>
          <p:cNvPr id="54" name="Google Shape;54;p13"/>
          <p:cNvSpPr txBox="1"/>
          <p:nvPr>
            <p:ph idx="1" type="body"/>
          </p:nvPr>
        </p:nvSpPr>
        <p:spPr>
          <a:xfrm>
            <a:off x="457200" y="1110996"/>
            <a:ext cx="8229600" cy="3394500"/>
          </a:xfrm>
          <a:prstGeom prst="rect">
            <a:avLst/>
          </a:prstGeom>
          <a:noFill/>
          <a:ln>
            <a:noFill/>
          </a:ln>
        </p:spPr>
        <p:txBody>
          <a:bodyPr anchorCtr="0" anchor="t" bIns="45700" lIns="91425" spcFirstLastPara="1" rIns="91425" wrap="square" tIns="45700">
            <a:normAutofit/>
          </a:bodyPr>
          <a:lstStyle>
            <a:lvl1pPr indent="-306324" lvl="0" marL="457200" rtl="0" algn="l">
              <a:spcBef>
                <a:spcPts val="400"/>
              </a:spcBef>
              <a:spcAft>
                <a:spcPts val="0"/>
              </a:spcAft>
              <a:buSzPts val="1224"/>
              <a:buChar char="●"/>
              <a:defRPr/>
            </a:lvl1pPr>
            <a:lvl2pPr indent="-342900" lvl="1" marL="914400" rtl="0" algn="l">
              <a:spcBef>
                <a:spcPts val="324"/>
              </a:spcBef>
              <a:spcAft>
                <a:spcPts val="0"/>
              </a:spcAft>
              <a:buSzPts val="1800"/>
              <a:buChar char="○"/>
              <a:defRPr/>
            </a:lvl2pPr>
            <a:lvl3pPr indent="-342900" lvl="2" marL="1371600" rtl="0" algn="l">
              <a:spcBef>
                <a:spcPts val="1200"/>
              </a:spcBef>
              <a:spcAft>
                <a:spcPts val="0"/>
              </a:spcAft>
              <a:buSzPts val="1800"/>
              <a:buChar char="■"/>
              <a:defRPr/>
            </a:lvl3pPr>
            <a:lvl4pPr indent="-342900" lvl="3" marL="1828800" rtl="0" algn="l">
              <a:spcBef>
                <a:spcPts val="1200"/>
              </a:spcBef>
              <a:spcAft>
                <a:spcPts val="0"/>
              </a:spcAft>
              <a:buSzPts val="1800"/>
              <a:buChar char="●"/>
              <a:defRPr/>
            </a:lvl4pPr>
            <a:lvl5pPr indent="-342900" lvl="4" marL="2286000" rtl="0" algn="l">
              <a:spcBef>
                <a:spcPts val="1200"/>
              </a:spcBef>
              <a:spcAft>
                <a:spcPts val="0"/>
              </a:spcAft>
              <a:buSzPts val="1800"/>
              <a:buChar char="○"/>
              <a:defRPr/>
            </a:lvl5pPr>
            <a:lvl6pPr indent="-342900" lvl="5" marL="2743200" rtl="0" algn="l">
              <a:spcBef>
                <a:spcPts val="1200"/>
              </a:spcBef>
              <a:spcAft>
                <a:spcPts val="0"/>
              </a:spcAft>
              <a:buSzPts val="1800"/>
              <a:buChar char="■"/>
              <a:defRPr/>
            </a:lvl6pPr>
            <a:lvl7pPr indent="-342900" lvl="6" marL="3200400" rtl="0" algn="l">
              <a:spcBef>
                <a:spcPts val="1200"/>
              </a:spcBef>
              <a:spcAft>
                <a:spcPts val="0"/>
              </a:spcAft>
              <a:buSzPts val="1800"/>
              <a:buChar char="●"/>
              <a:defRPr/>
            </a:lvl7pPr>
            <a:lvl8pPr indent="-342900" lvl="7" marL="3657600" rtl="0" algn="l">
              <a:spcBef>
                <a:spcPts val="1200"/>
              </a:spcBef>
              <a:spcAft>
                <a:spcPts val="0"/>
              </a:spcAft>
              <a:buSzPts val="1800"/>
              <a:buChar char="○"/>
              <a:defRPr/>
            </a:lvl8pPr>
            <a:lvl9pPr indent="-342900" lvl="8" marL="4114800" rtl="0" algn="l">
              <a:spcBef>
                <a:spcPts val="1200"/>
              </a:spcBef>
              <a:spcAft>
                <a:spcPts val="1200"/>
              </a:spcAft>
              <a:buSzPts val="1800"/>
              <a:buChar char="■"/>
              <a:defRPr/>
            </a:lvl9pPr>
          </a:lstStyle>
          <a:p/>
        </p:txBody>
      </p:sp>
      <p:sp>
        <p:nvSpPr>
          <p:cNvPr id="55" name="Google Shape;55;p13"/>
          <p:cNvSpPr txBox="1"/>
          <p:nvPr>
            <p:ph idx="12" type="sldNum"/>
          </p:nvPr>
        </p:nvSpPr>
        <p:spPr>
          <a:xfrm>
            <a:off x="8647272" y="4805958"/>
            <a:ext cx="365700" cy="273900"/>
          </a:xfrm>
          <a:prstGeom prst="rect">
            <a:avLst/>
          </a:prstGeom>
          <a:noFill/>
          <a:ln>
            <a:noFill/>
          </a:ln>
        </p:spPr>
        <p:txBody>
          <a:bodyPr anchorCtr="0" anchor="b"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
        <p:nvSpPr>
          <p:cNvPr id="56" name="Google Shape;56;p13"/>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dk2"/>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57" name="Google Shape;57;p13"/>
          <p:cNvPicPr preferRelativeResize="0"/>
          <p:nvPr/>
        </p:nvPicPr>
        <p:blipFill>
          <a:blip r:embed="rId2">
            <a:alphaModFix/>
          </a:blip>
          <a:stretch>
            <a:fillRect/>
          </a:stretch>
        </p:blipFill>
        <p:spPr>
          <a:xfrm>
            <a:off x="0" y="4681525"/>
            <a:ext cx="461975" cy="461975"/>
          </a:xfrm>
          <a:prstGeom prst="rect">
            <a:avLst/>
          </a:prstGeom>
          <a:noFill/>
          <a:ln>
            <a:noFill/>
          </a:ln>
        </p:spPr>
      </p:pic>
      <p:sp>
        <p:nvSpPr>
          <p:cNvPr id="58" name="Google Shape;58;p13"/>
          <p:cNvSpPr txBox="1"/>
          <p:nvPr/>
        </p:nvSpPr>
        <p:spPr>
          <a:xfrm>
            <a:off x="4677125" y="4805950"/>
            <a:ext cx="19938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GB" sz="1600">
                <a:solidFill>
                  <a:srgbClr val="CCCCCC"/>
                </a:solidFill>
              </a:rPr>
              <a:t>@damascene10</a:t>
            </a:r>
            <a:endParaRPr b="1" i="1" sz="1600">
              <a:solidFill>
                <a:srgbClr val="CCCCCC"/>
              </a:solidFill>
            </a:endParaRPr>
          </a:p>
        </p:txBody>
      </p:sp>
      <p:sp>
        <p:nvSpPr>
          <p:cNvPr id="59" name="Google Shape;59;p13"/>
          <p:cNvSpPr txBox="1"/>
          <p:nvPr/>
        </p:nvSpPr>
        <p:spPr>
          <a:xfrm>
            <a:off x="6869725" y="4805950"/>
            <a:ext cx="1993800" cy="3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GB">
                <a:solidFill>
                  <a:srgbClr val="CCCCCC"/>
                </a:solidFill>
              </a:rPr>
              <a:t>OOP with Java</a:t>
            </a:r>
            <a:endParaRPr b="1" i="1">
              <a:solidFill>
                <a:srgbClr val="CCCCCC"/>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1" name="Google Shape;41;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3" name="Google Shape;43;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6" name="Google Shape;46;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0.xml"/><Relationship Id="rId3" Type="http://schemas.openxmlformats.org/officeDocument/2006/relationships/image" Target="../media/image13.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1.xml"/><Relationship Id="rId3" Type="http://schemas.openxmlformats.org/officeDocument/2006/relationships/image" Target="../media/image13.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5.xml"/><Relationship Id="rId3" Type="http://schemas.openxmlformats.org/officeDocument/2006/relationships/hyperlink" Target="http://download.oracle.com/javase/tutorial/collections/index.html" TargetMode="External"/><Relationship Id="rId4" Type="http://schemas.openxmlformats.org/officeDocument/2006/relationships/hyperlink" Target="http://java.sun.com/docs/books/tutorial/java/generic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20" Type="http://schemas.openxmlformats.org/officeDocument/2006/relationships/hyperlink" Target="https://docs.oracle.com/javase/8/docs/api/java/util/List.html" TargetMode="External"/><Relationship Id="rId11" Type="http://schemas.openxmlformats.org/officeDocument/2006/relationships/hyperlink" Target="https://docs.oracle.com/javase/8/docs/api/java/util/Collection.html" TargetMode="External"/><Relationship Id="rId10" Type="http://schemas.openxmlformats.org/officeDocument/2006/relationships/hyperlink" Target="https://docs.oracle.com/javase/8/docs/api/java/util/List.html#addAll-int-java.util.Collection-" TargetMode="External"/><Relationship Id="rId21" Type="http://schemas.openxmlformats.org/officeDocument/2006/relationships/hyperlink" Target="https://docs.oracle.com/javase/8/docs/api/java/util/List.html#get-int-" TargetMode="External"/><Relationship Id="rId13" Type="http://schemas.openxmlformats.org/officeDocument/2006/relationships/hyperlink" Target="https://docs.oracle.com/javase/8/docs/api/java/util/List.html#clear--" TargetMode="External"/><Relationship Id="rId12" Type="http://schemas.openxmlformats.org/officeDocument/2006/relationships/hyperlink" Target="https://docs.oracle.com/javase/8/docs/api/java/util/List.html" TargetMode="External"/><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docs.oracle.com/javase/8/docs/api/java/util/List.html#add-E-" TargetMode="External"/><Relationship Id="rId4" Type="http://schemas.openxmlformats.org/officeDocument/2006/relationships/hyperlink" Target="https://docs.oracle.com/javase/8/docs/api/java/util/List.html" TargetMode="External"/><Relationship Id="rId9" Type="http://schemas.openxmlformats.org/officeDocument/2006/relationships/hyperlink" Target="https://docs.oracle.com/javase/8/docs/api/java/util/List.html" TargetMode="External"/><Relationship Id="rId15" Type="http://schemas.openxmlformats.org/officeDocument/2006/relationships/hyperlink" Target="https://docs.oracle.com/javase/8/docs/api/java/lang/Object.html" TargetMode="External"/><Relationship Id="rId14" Type="http://schemas.openxmlformats.org/officeDocument/2006/relationships/hyperlink" Target="https://docs.oracle.com/javase/8/docs/api/java/util/List.html#contains-java.lang.Object-" TargetMode="External"/><Relationship Id="rId17" Type="http://schemas.openxmlformats.org/officeDocument/2006/relationships/hyperlink" Target="https://docs.oracle.com/javase/8/docs/api/java/util/Collection.html" TargetMode="External"/><Relationship Id="rId16" Type="http://schemas.openxmlformats.org/officeDocument/2006/relationships/hyperlink" Target="https://docs.oracle.com/javase/8/docs/api/java/util/List.html#containsAll-java.util.Collection-" TargetMode="External"/><Relationship Id="rId5" Type="http://schemas.openxmlformats.org/officeDocument/2006/relationships/hyperlink" Target="https://docs.oracle.com/javase/8/docs/api/java/util/List.html#add-int-E-" TargetMode="External"/><Relationship Id="rId19" Type="http://schemas.openxmlformats.org/officeDocument/2006/relationships/hyperlink" Target="https://docs.oracle.com/javase/8/docs/api/java/lang/Object.html" TargetMode="External"/><Relationship Id="rId6" Type="http://schemas.openxmlformats.org/officeDocument/2006/relationships/hyperlink" Target="https://docs.oracle.com/javase/8/docs/api/java/util/List.html" TargetMode="External"/><Relationship Id="rId18" Type="http://schemas.openxmlformats.org/officeDocument/2006/relationships/hyperlink" Target="https://docs.oracle.com/javase/8/docs/api/java/util/List.html#equals-java.lang.Object-" TargetMode="External"/><Relationship Id="rId7" Type="http://schemas.openxmlformats.org/officeDocument/2006/relationships/hyperlink" Target="https://docs.oracle.com/javase/8/docs/api/java/util/List.html#addAll-java.util.Collection-" TargetMode="External"/><Relationship Id="rId8" Type="http://schemas.openxmlformats.org/officeDocument/2006/relationships/hyperlink" Target="https://docs.oracle.com/javase/8/docs/api/java/util/Collection.html" TargetMode="External"/></Relationships>
</file>

<file path=ppt/slides/_rels/slide16.xml.rels><?xml version="1.0" encoding="UTF-8" standalone="yes"?><Relationships xmlns="http://schemas.openxmlformats.org/package/2006/relationships"><Relationship Id="rId20" Type="http://schemas.openxmlformats.org/officeDocument/2006/relationships/hyperlink" Target="https://docs.oracle.com/javase/8/docs/api/java/util/List.html#remove-java.lang.Object-" TargetMode="External"/><Relationship Id="rId11" Type="http://schemas.openxmlformats.org/officeDocument/2006/relationships/hyperlink" Target="https://docs.oracle.com/javase/8/docs/api/java/lang/Object.html" TargetMode="External"/><Relationship Id="rId10" Type="http://schemas.openxmlformats.org/officeDocument/2006/relationships/hyperlink" Target="https://docs.oracle.com/javase/8/docs/api/java/util/List.html#lastIndexOf-java.lang.Object-" TargetMode="External"/><Relationship Id="rId21" Type="http://schemas.openxmlformats.org/officeDocument/2006/relationships/hyperlink" Target="https://docs.oracle.com/javase/8/docs/api/java/lang/Object.html" TargetMode="External"/><Relationship Id="rId13" Type="http://schemas.openxmlformats.org/officeDocument/2006/relationships/hyperlink" Target="https://docs.oracle.com/javase/8/docs/api/java/util/List.html" TargetMode="External"/><Relationship Id="rId12" Type="http://schemas.openxmlformats.org/officeDocument/2006/relationships/hyperlink" Target="https://docs.oracle.com/javase/8/docs/api/java/util/ListIterator.html" TargetMode="External"/><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docs.oracle.com/javase/8/docs/api/java/util/List.html#hashCode--" TargetMode="External"/><Relationship Id="rId4" Type="http://schemas.openxmlformats.org/officeDocument/2006/relationships/hyperlink" Target="https://docs.oracle.com/javase/8/docs/api/java/util/List.html#indexOf-java.lang.Object-" TargetMode="External"/><Relationship Id="rId9" Type="http://schemas.openxmlformats.org/officeDocument/2006/relationships/hyperlink" Target="https://docs.oracle.com/javase/8/docs/api/java/util/List.html#iterator--" TargetMode="External"/><Relationship Id="rId15" Type="http://schemas.openxmlformats.org/officeDocument/2006/relationships/hyperlink" Target="https://docs.oracle.com/javase/8/docs/api/java/util/ListIterator.html" TargetMode="External"/><Relationship Id="rId14" Type="http://schemas.openxmlformats.org/officeDocument/2006/relationships/hyperlink" Target="https://docs.oracle.com/javase/8/docs/api/java/util/List.html#listIterator--" TargetMode="External"/><Relationship Id="rId17" Type="http://schemas.openxmlformats.org/officeDocument/2006/relationships/hyperlink" Target="https://docs.oracle.com/javase/8/docs/api/java/util/List.html#listIterator-int-" TargetMode="External"/><Relationship Id="rId16" Type="http://schemas.openxmlformats.org/officeDocument/2006/relationships/hyperlink" Target="https://docs.oracle.com/javase/8/docs/api/java/util/List.html" TargetMode="External"/><Relationship Id="rId5" Type="http://schemas.openxmlformats.org/officeDocument/2006/relationships/hyperlink" Target="https://docs.oracle.com/javase/8/docs/api/java/lang/Object.html" TargetMode="External"/><Relationship Id="rId19" Type="http://schemas.openxmlformats.org/officeDocument/2006/relationships/hyperlink" Target="https://docs.oracle.com/javase/8/docs/api/java/util/List.html#remove-int-" TargetMode="External"/><Relationship Id="rId6" Type="http://schemas.openxmlformats.org/officeDocument/2006/relationships/hyperlink" Target="https://docs.oracle.com/javase/8/docs/api/java/util/List.html#isEmpty--" TargetMode="External"/><Relationship Id="rId18" Type="http://schemas.openxmlformats.org/officeDocument/2006/relationships/hyperlink" Target="https://docs.oracle.com/javase/8/docs/api/java/util/List.html" TargetMode="External"/><Relationship Id="rId7" Type="http://schemas.openxmlformats.org/officeDocument/2006/relationships/hyperlink" Target="https://docs.oracle.com/javase/8/docs/api/java/util/Iterator.html" TargetMode="External"/><Relationship Id="rId8" Type="http://schemas.openxmlformats.org/officeDocument/2006/relationships/hyperlink" Target="https://docs.oracle.com/javase/8/docs/api/java/util/List.html" TargetMode="External"/></Relationships>
</file>

<file path=ppt/slides/_rels/slide17.xml.rels><?xml version="1.0" encoding="UTF-8" standalone="yes"?><Relationships xmlns="http://schemas.openxmlformats.org/package/2006/relationships"><Relationship Id="rId20" Type="http://schemas.openxmlformats.org/officeDocument/2006/relationships/hyperlink" Target="https://docs.oracle.com/javase/8/docs/api/java/lang/Object.html" TargetMode="External"/><Relationship Id="rId11" Type="http://schemas.openxmlformats.org/officeDocument/2006/relationships/hyperlink" Target="https://docs.oracle.com/javase/8/docs/api/java/util/List.html" TargetMode="External"/><Relationship Id="rId22" Type="http://schemas.openxmlformats.org/officeDocument/2006/relationships/hyperlink" Target="https://docs.oracle.com/javase/8/docs/api/java/util/List.html#toArray-T:A-" TargetMode="External"/><Relationship Id="rId10" Type="http://schemas.openxmlformats.org/officeDocument/2006/relationships/hyperlink" Target="https://docs.oracle.com/javase/8/docs/api/java/util/List.html#set-int-E-" TargetMode="External"/><Relationship Id="rId21" Type="http://schemas.openxmlformats.org/officeDocument/2006/relationships/hyperlink" Target="https://docs.oracle.com/javase/8/docs/api/java/util/List.html#toArray--" TargetMode="External"/><Relationship Id="rId13" Type="http://schemas.openxmlformats.org/officeDocument/2006/relationships/hyperlink" Target="https://docs.oracle.com/javase/8/docs/api/java/util/List.html#sort-java.util.Comparator-" TargetMode="External"/><Relationship Id="rId12" Type="http://schemas.openxmlformats.org/officeDocument/2006/relationships/hyperlink" Target="https://docs.oracle.com/javase/8/docs/api/java/util/List.html#size--" TargetMode="External"/><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docs.oracle.com/javase/8/docs/api/java/util/List.html#remove-java.lang.Object-" TargetMode="External"/><Relationship Id="rId4" Type="http://schemas.openxmlformats.org/officeDocument/2006/relationships/hyperlink" Target="https://docs.oracle.com/javase/8/docs/api/java/lang/Object.html" TargetMode="External"/><Relationship Id="rId9" Type="http://schemas.openxmlformats.org/officeDocument/2006/relationships/hyperlink" Target="https://docs.oracle.com/javase/8/docs/api/java/util/List.html" TargetMode="External"/><Relationship Id="rId15" Type="http://schemas.openxmlformats.org/officeDocument/2006/relationships/hyperlink" Target="https://docs.oracle.com/javase/8/docs/api/java/util/List.html" TargetMode="External"/><Relationship Id="rId14" Type="http://schemas.openxmlformats.org/officeDocument/2006/relationships/hyperlink" Target="https://docs.oracle.com/javase/8/docs/api/java/util/Comparator.html" TargetMode="External"/><Relationship Id="rId17" Type="http://schemas.openxmlformats.org/officeDocument/2006/relationships/hyperlink" Target="https://docs.oracle.com/javase/8/docs/api/java/util/List.html" TargetMode="External"/><Relationship Id="rId16" Type="http://schemas.openxmlformats.org/officeDocument/2006/relationships/hyperlink" Target="https://docs.oracle.com/javase/8/docs/api/java/util/Comparator.html" TargetMode="External"/><Relationship Id="rId5" Type="http://schemas.openxmlformats.org/officeDocument/2006/relationships/hyperlink" Target="https://docs.oracle.com/javase/8/docs/api/java/util/List.html#removeAll-java.util.Collection-" TargetMode="External"/><Relationship Id="rId19" Type="http://schemas.openxmlformats.org/officeDocument/2006/relationships/hyperlink" Target="https://docs.oracle.com/javase/8/docs/api/java/util/List.html#subList-int-int-" TargetMode="External"/><Relationship Id="rId6" Type="http://schemas.openxmlformats.org/officeDocument/2006/relationships/hyperlink" Target="https://docs.oracle.com/javase/8/docs/api/java/util/Collection.html" TargetMode="External"/><Relationship Id="rId18" Type="http://schemas.openxmlformats.org/officeDocument/2006/relationships/hyperlink" Target="https://docs.oracle.com/javase/8/docs/api/java/util/List.html" TargetMode="External"/><Relationship Id="rId7" Type="http://schemas.openxmlformats.org/officeDocument/2006/relationships/hyperlink" Target="https://docs.oracle.com/javase/8/docs/api/java/util/List.html#retainAll-java.util.Collection-" TargetMode="External"/><Relationship Id="rId8" Type="http://schemas.openxmlformats.org/officeDocument/2006/relationships/hyperlink" Target="https://docs.oracle.com/javase/8/docs/api/java/util/Collection.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 Id="rId3" Type="http://schemas.openxmlformats.org/officeDocument/2006/relationships/image" Target="../media/image8.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2.xml"/><Relationship Id="rId3" Type="http://schemas.openxmlformats.org/officeDocument/2006/relationships/image" Target="../media/image14.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0.xml"/><Relationship Id="rId3" Type="http://schemas.openxmlformats.org/officeDocument/2006/relationships/image" Target="../media/image7.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1.xml"/><Relationship Id="rId3" Type="http://schemas.openxmlformats.org/officeDocument/2006/relationships/image" Target="../media/image7.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2.xml"/><Relationship Id="rId3" Type="http://schemas.openxmlformats.org/officeDocument/2006/relationships/image" Target="../media/image7.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3.xml"/><Relationship Id="rId3" Type="http://schemas.openxmlformats.org/officeDocument/2006/relationships/image" Target="../media/image7.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4.xml"/><Relationship Id="rId3" Type="http://schemas.openxmlformats.org/officeDocument/2006/relationships/image" Target="../media/image7.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5.xml"/><Relationship Id="rId3" Type="http://schemas.openxmlformats.org/officeDocument/2006/relationships/image" Target="../media/image7.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6.xml"/><Relationship Id="rId3" Type="http://schemas.openxmlformats.org/officeDocument/2006/relationships/image" Target="../media/image7.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6.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0.xml"/><Relationship Id="rId3" Type="http://schemas.openxmlformats.org/officeDocument/2006/relationships/image" Target="../media/image12.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1.xml"/><Relationship Id="rId3" Type="http://schemas.openxmlformats.org/officeDocument/2006/relationships/image" Target="../media/image12.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2.xml"/><Relationship Id="rId3" Type="http://schemas.openxmlformats.org/officeDocument/2006/relationships/image" Target="../media/image12.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3.xml"/><Relationship Id="rId3" Type="http://schemas.openxmlformats.org/officeDocument/2006/relationships/image" Target="../media/image13.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4.xml"/><Relationship Id="rId3" Type="http://schemas.openxmlformats.org/officeDocument/2006/relationships/image" Target="../media/image13.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5.xml"/><Relationship Id="rId3" Type="http://schemas.openxmlformats.org/officeDocument/2006/relationships/image" Target="../media/image13.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6.xml"/><Relationship Id="rId3" Type="http://schemas.openxmlformats.org/officeDocument/2006/relationships/image" Target="../media/image13.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7.xml"/><Relationship Id="rId3" Type="http://schemas.openxmlformats.org/officeDocument/2006/relationships/image" Target="../media/image13.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8.xml"/><Relationship Id="rId3" Type="http://schemas.openxmlformats.org/officeDocument/2006/relationships/image" Target="../media/image13.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Java Collections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idx="1" type="body"/>
          </p:nvPr>
        </p:nvSpPr>
        <p:spPr>
          <a:xfrm>
            <a:off x="457200" y="1110996"/>
            <a:ext cx="8229600" cy="3394500"/>
          </a:xfrm>
          <a:prstGeom prst="rect">
            <a:avLst/>
          </a:prstGeom>
          <a:noFill/>
          <a:ln>
            <a:noFill/>
          </a:ln>
        </p:spPr>
        <p:txBody>
          <a:bodyPr anchorCtr="0" anchor="t" bIns="45700" lIns="91425" spcFirstLastPara="1" rIns="91425" wrap="square" tIns="45700">
            <a:normAutofit/>
          </a:bodyPr>
          <a:lstStyle/>
          <a:p>
            <a:pPr indent="-300482" lvl="0" marL="365760" rtl="0" algn="l">
              <a:spcBef>
                <a:spcPts val="0"/>
              </a:spcBef>
              <a:spcAft>
                <a:spcPts val="0"/>
              </a:spcAft>
              <a:buSzPts val="2536"/>
              <a:buChar char="●"/>
            </a:pPr>
            <a:r>
              <a:rPr lang="en-GB" sz="2500"/>
              <a:t>In this topic we wil</a:t>
            </a:r>
            <a:r>
              <a:rPr lang="en-GB" sz="2500"/>
              <a:t>l learn about generics… which is the right way to use collections</a:t>
            </a:r>
            <a:endParaRPr sz="2500"/>
          </a:p>
          <a:p>
            <a:pPr indent="-300482" lvl="0" marL="365760" rtl="0" algn="l">
              <a:spcBef>
                <a:spcPts val="400"/>
              </a:spcBef>
              <a:spcAft>
                <a:spcPts val="0"/>
              </a:spcAft>
              <a:buSzPts val="2536"/>
              <a:buChar char="●"/>
            </a:pPr>
            <a:r>
              <a:rPr lang="en-GB" sz="2500"/>
              <a:t>For now we use “raw” versions of the collection classes</a:t>
            </a:r>
            <a:endParaRPr sz="2500"/>
          </a:p>
          <a:p>
            <a:pPr indent="-300482" lvl="0" marL="365760" rtl="0" algn="l">
              <a:spcBef>
                <a:spcPts val="400"/>
              </a:spcBef>
              <a:spcAft>
                <a:spcPts val="0"/>
              </a:spcAft>
              <a:buSzPts val="2536"/>
              <a:buChar char="●"/>
            </a:pPr>
            <a:r>
              <a:rPr lang="en-GB" sz="2500"/>
              <a:t>These store every item as an </a:t>
            </a:r>
            <a:r>
              <a:rPr lang="en-GB" sz="2500">
                <a:latin typeface="Courier New"/>
                <a:ea typeface="Courier New"/>
                <a:cs typeface="Courier New"/>
                <a:sym typeface="Courier New"/>
              </a:rPr>
              <a:t>Object</a:t>
            </a:r>
            <a:r>
              <a:rPr lang="en-GB" sz="2500"/>
              <a:t> reference variable</a:t>
            </a:r>
            <a:endParaRPr sz="2500"/>
          </a:p>
          <a:p>
            <a:pPr indent="-300482" lvl="0" marL="365760" rtl="0" algn="l">
              <a:spcBef>
                <a:spcPts val="400"/>
              </a:spcBef>
              <a:spcAft>
                <a:spcPts val="0"/>
              </a:spcAft>
              <a:buSzPts val="2536"/>
              <a:buChar char="●"/>
            </a:pPr>
            <a:r>
              <a:rPr lang="en-GB" sz="2500"/>
              <a:t>You can add any type or object to such a collection</a:t>
            </a:r>
            <a:endParaRPr sz="2500"/>
          </a:p>
        </p:txBody>
      </p:sp>
      <p:sp>
        <p:nvSpPr>
          <p:cNvPr id="125" name="Google Shape;125;p23"/>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b="1" lang="en-GB"/>
              <a:t>Raw collections</a:t>
            </a:r>
            <a:endParaRPr b="1"/>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0" name="Shape 1020"/>
        <p:cNvGrpSpPr/>
        <p:nvPr/>
      </p:nvGrpSpPr>
      <p:grpSpPr>
        <a:xfrm>
          <a:off x="0" y="0"/>
          <a:ext cx="0" cy="0"/>
          <a:chOff x="0" y="0"/>
          <a:chExt cx="0" cy="0"/>
        </a:xfrm>
      </p:grpSpPr>
      <p:sp>
        <p:nvSpPr>
          <p:cNvPr id="1021" name="Google Shape;1021;p113"/>
          <p:cNvSpPr txBox="1"/>
          <p:nvPr>
            <p:ph idx="1" type="body"/>
          </p:nvPr>
        </p:nvSpPr>
        <p:spPr>
          <a:xfrm>
            <a:off x="457200" y="833247"/>
            <a:ext cx="8229600" cy="2545800"/>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GB"/>
              <a:t>Trees require more time to insert items</a:t>
            </a:r>
            <a:endParaRPr/>
          </a:p>
          <a:p>
            <a:pPr indent="-256032" lvl="0" marL="365760" rtl="0" algn="l">
              <a:spcBef>
                <a:spcPts val="400"/>
              </a:spcBef>
              <a:spcAft>
                <a:spcPts val="0"/>
              </a:spcAft>
              <a:buSzPts val="1836"/>
              <a:buChar char="●"/>
            </a:pPr>
            <a:r>
              <a:rPr lang="en-GB"/>
              <a:t>But we can access items in order very efficiently using a recursive algorithm</a:t>
            </a:r>
            <a:endParaRPr/>
          </a:p>
          <a:p>
            <a:pPr indent="-256032" lvl="0" marL="365760" rtl="0" algn="l">
              <a:spcBef>
                <a:spcPts val="400"/>
              </a:spcBef>
              <a:spcAft>
                <a:spcPts val="0"/>
              </a:spcAft>
              <a:buSzPts val="1836"/>
              <a:buChar char="●"/>
            </a:pPr>
            <a:r>
              <a:rPr lang="en-GB"/>
              <a:t>This called "</a:t>
            </a:r>
            <a:r>
              <a:rPr i="1" lang="en-GB"/>
              <a:t>walking</a:t>
            </a:r>
            <a:r>
              <a:rPr lang="en-GB"/>
              <a:t>" the tree</a:t>
            </a:r>
            <a:endParaRPr/>
          </a:p>
        </p:txBody>
      </p:sp>
      <p:sp>
        <p:nvSpPr>
          <p:cNvPr id="1022" name="Google Shape;1022;p113"/>
          <p:cNvSpPr txBox="1"/>
          <p:nvPr>
            <p:ph type="title"/>
          </p:nvPr>
        </p:nvSpPr>
        <p:spPr>
          <a:xfrm>
            <a:off x="457200" y="154484"/>
            <a:ext cx="8229600" cy="643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GB"/>
              <a:t>Trees</a:t>
            </a:r>
            <a:endParaRPr/>
          </a:p>
        </p:txBody>
      </p:sp>
      <p:pic>
        <p:nvPicPr>
          <p:cNvPr id="1023" name="Google Shape;1023;p113"/>
          <p:cNvPicPr preferRelativeResize="0"/>
          <p:nvPr/>
        </p:nvPicPr>
        <p:blipFill rotWithShape="1">
          <a:blip r:embed="rId3">
            <a:alphaModFix/>
          </a:blip>
          <a:srcRect b="0" l="0" r="0" t="0"/>
          <a:stretch/>
        </p:blipFill>
        <p:spPr>
          <a:xfrm>
            <a:off x="7486402" y="205978"/>
            <a:ext cx="900298" cy="880469"/>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7" name="Shape 1027"/>
        <p:cNvGrpSpPr/>
        <p:nvPr/>
      </p:nvGrpSpPr>
      <p:grpSpPr>
        <a:xfrm>
          <a:off x="0" y="0"/>
          <a:ext cx="0" cy="0"/>
          <a:chOff x="0" y="0"/>
          <a:chExt cx="0" cy="0"/>
        </a:xfrm>
      </p:grpSpPr>
      <p:sp>
        <p:nvSpPr>
          <p:cNvPr id="1028" name="Google Shape;1028;p114"/>
          <p:cNvSpPr txBox="1"/>
          <p:nvPr>
            <p:ph idx="1" type="body"/>
          </p:nvPr>
        </p:nvSpPr>
        <p:spPr>
          <a:xfrm>
            <a:off x="457200" y="833252"/>
            <a:ext cx="8229600" cy="3887700"/>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GB"/>
              <a:t>In pseudo-code such a walking algorithm looks something like…</a:t>
            </a:r>
            <a:endParaRPr/>
          </a:p>
          <a:p>
            <a:pPr indent="-139446" lvl="0" marL="365760" rtl="0" algn="l">
              <a:spcBef>
                <a:spcPts val="400"/>
              </a:spcBef>
              <a:spcAft>
                <a:spcPts val="0"/>
              </a:spcAft>
              <a:buSzPts val="1836"/>
              <a:buNone/>
            </a:pPr>
            <a:r>
              <a:t/>
            </a:r>
            <a:endParaRPr/>
          </a:p>
          <a:p>
            <a:pPr indent="-139446" lvl="0" marL="365760" rtl="0" algn="l">
              <a:spcBef>
                <a:spcPts val="400"/>
              </a:spcBef>
              <a:spcAft>
                <a:spcPts val="0"/>
              </a:spcAft>
              <a:buSzPts val="1836"/>
              <a:buNone/>
            </a:pPr>
            <a:r>
              <a:t/>
            </a:r>
            <a:endParaRPr/>
          </a:p>
          <a:p>
            <a:pPr indent="-139446" lvl="0" marL="365760" rtl="0" algn="l">
              <a:spcBef>
                <a:spcPts val="400"/>
              </a:spcBef>
              <a:spcAft>
                <a:spcPts val="0"/>
              </a:spcAft>
              <a:buSzPts val="1836"/>
              <a:buNone/>
            </a:pPr>
            <a:r>
              <a:t/>
            </a:r>
            <a:endParaRPr/>
          </a:p>
          <a:p>
            <a:pPr indent="-139446" lvl="0" marL="365760" rtl="0" algn="l">
              <a:spcBef>
                <a:spcPts val="400"/>
              </a:spcBef>
              <a:spcAft>
                <a:spcPts val="0"/>
              </a:spcAft>
              <a:buSzPts val="1836"/>
              <a:buNone/>
            </a:pPr>
            <a:r>
              <a:t/>
            </a:r>
            <a:endParaRPr/>
          </a:p>
          <a:p>
            <a:pPr indent="-139446" lvl="0" marL="365760" rtl="0" algn="l">
              <a:spcBef>
                <a:spcPts val="400"/>
              </a:spcBef>
              <a:spcAft>
                <a:spcPts val="0"/>
              </a:spcAft>
              <a:buSzPts val="1836"/>
              <a:buNone/>
            </a:pPr>
            <a:r>
              <a:t/>
            </a:r>
            <a:endParaRPr/>
          </a:p>
          <a:p>
            <a:pPr indent="-139446" lvl="0" marL="365760" rtl="0" algn="l">
              <a:spcBef>
                <a:spcPts val="400"/>
              </a:spcBef>
              <a:spcAft>
                <a:spcPts val="0"/>
              </a:spcAft>
              <a:buSzPts val="1836"/>
              <a:buNone/>
            </a:pPr>
            <a:r>
              <a:t/>
            </a:r>
            <a:endParaRPr/>
          </a:p>
          <a:p>
            <a:pPr indent="0" lvl="0" marL="365760" rtl="0" algn="l">
              <a:spcBef>
                <a:spcPts val="400"/>
              </a:spcBef>
              <a:spcAft>
                <a:spcPts val="0"/>
              </a:spcAft>
              <a:buNone/>
            </a:pPr>
            <a:r>
              <a:t/>
            </a:r>
            <a:endParaRPr/>
          </a:p>
          <a:p>
            <a:pPr indent="-256032" lvl="0" marL="365760" rtl="0" algn="l">
              <a:spcBef>
                <a:spcPts val="400"/>
              </a:spcBef>
              <a:spcAft>
                <a:spcPts val="0"/>
              </a:spcAft>
              <a:buSzPts val="1836"/>
              <a:buChar char="●"/>
            </a:pPr>
            <a:r>
              <a:rPr lang="en-GB"/>
              <a:t>We start it on the root node, i.e. </a:t>
            </a:r>
            <a:r>
              <a:rPr lang="en-GB">
                <a:latin typeface="Courier New"/>
                <a:ea typeface="Courier New"/>
                <a:cs typeface="Courier New"/>
                <a:sym typeface="Courier New"/>
              </a:rPr>
              <a:t>walk(root)</a:t>
            </a:r>
            <a:endParaRPr>
              <a:latin typeface="Courier New"/>
              <a:ea typeface="Courier New"/>
              <a:cs typeface="Courier New"/>
              <a:sym typeface="Courier New"/>
            </a:endParaRPr>
          </a:p>
        </p:txBody>
      </p:sp>
      <p:sp>
        <p:nvSpPr>
          <p:cNvPr id="1029" name="Google Shape;1029;p114"/>
          <p:cNvSpPr txBox="1"/>
          <p:nvPr>
            <p:ph type="title"/>
          </p:nvPr>
        </p:nvSpPr>
        <p:spPr>
          <a:xfrm>
            <a:off x="457200" y="154484"/>
            <a:ext cx="8229600" cy="643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GB"/>
              <a:t>Trees</a:t>
            </a:r>
            <a:endParaRPr/>
          </a:p>
        </p:txBody>
      </p:sp>
      <p:sp>
        <p:nvSpPr>
          <p:cNvPr id="1030" name="Google Shape;1030;p114"/>
          <p:cNvSpPr txBox="1"/>
          <p:nvPr/>
        </p:nvSpPr>
        <p:spPr>
          <a:xfrm>
            <a:off x="1679615" y="1233762"/>
            <a:ext cx="5762700" cy="2586000"/>
          </a:xfrm>
          <a:prstGeom prst="rect">
            <a:avLst/>
          </a:prstGeom>
          <a:solidFill>
            <a:srgbClr val="DEF5FA"/>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Lucida Sans"/>
                <a:ea typeface="Lucida Sans"/>
                <a:cs typeface="Lucida Sans"/>
                <a:sym typeface="Lucida Sans"/>
              </a:rPr>
              <a:t>walk (node)</a:t>
            </a:r>
            <a:endParaRPr/>
          </a:p>
          <a:p>
            <a:pPr indent="0" lvl="1" marL="457200" marR="0" rtl="0" algn="l">
              <a:spcBef>
                <a:spcPts val="0"/>
              </a:spcBef>
              <a:spcAft>
                <a:spcPts val="0"/>
              </a:spcAft>
              <a:buNone/>
            </a:pPr>
            <a:r>
              <a:rPr b="0" i="0" lang="en-GB" sz="1800" u="none" cap="none" strike="noStrike">
                <a:solidFill>
                  <a:schemeClr val="dk1"/>
                </a:solidFill>
                <a:latin typeface="Lucida Sans"/>
                <a:ea typeface="Lucida Sans"/>
                <a:cs typeface="Lucida Sans"/>
                <a:sym typeface="Lucida Sans"/>
              </a:rPr>
              <a:t>if node.left not null</a:t>
            </a:r>
            <a:endParaRPr/>
          </a:p>
          <a:p>
            <a:pPr indent="0" lvl="1" marL="457200" marR="0" rtl="0" algn="l">
              <a:spcBef>
                <a:spcPts val="0"/>
              </a:spcBef>
              <a:spcAft>
                <a:spcPts val="0"/>
              </a:spcAft>
              <a:buNone/>
            </a:pPr>
            <a:r>
              <a:rPr b="0" i="0" lang="en-GB" sz="1800" u="none" cap="none" strike="noStrike">
                <a:solidFill>
                  <a:schemeClr val="dk1"/>
                </a:solidFill>
                <a:latin typeface="Lucida Sans"/>
                <a:ea typeface="Lucida Sans"/>
                <a:cs typeface="Lucida Sans"/>
                <a:sym typeface="Lucida Sans"/>
              </a:rPr>
              <a:t>	walk (node.left)</a:t>
            </a:r>
            <a:endParaRPr/>
          </a:p>
          <a:p>
            <a:pPr indent="0" lvl="1" marL="457200" marR="0" rtl="0" algn="l">
              <a:spcBef>
                <a:spcPts val="0"/>
              </a:spcBef>
              <a:spcAft>
                <a:spcPts val="0"/>
              </a:spcAft>
              <a:buNone/>
            </a:pPr>
            <a:r>
              <a:t/>
            </a:r>
            <a:endParaRPr b="0" i="0" sz="1800" u="none" cap="none" strike="noStrike">
              <a:solidFill>
                <a:schemeClr val="dk1"/>
              </a:solidFill>
              <a:latin typeface="Lucida Sans"/>
              <a:ea typeface="Lucida Sans"/>
              <a:cs typeface="Lucida Sans"/>
              <a:sym typeface="Lucida Sans"/>
            </a:endParaRPr>
          </a:p>
          <a:p>
            <a:pPr indent="0" lvl="1" marL="457200" marR="0" rtl="0" algn="l">
              <a:spcBef>
                <a:spcPts val="0"/>
              </a:spcBef>
              <a:spcAft>
                <a:spcPts val="0"/>
              </a:spcAft>
              <a:buNone/>
            </a:pPr>
            <a:r>
              <a:rPr b="0" i="0" lang="en-GB" sz="1800" u="none" cap="none" strike="noStrike">
                <a:solidFill>
                  <a:schemeClr val="dk1"/>
                </a:solidFill>
                <a:latin typeface="Lucida Sans"/>
                <a:ea typeface="Lucida Sans"/>
                <a:cs typeface="Lucida Sans"/>
                <a:sym typeface="Lucida Sans"/>
              </a:rPr>
              <a:t>process node.data</a:t>
            </a:r>
            <a:endParaRPr b="0" i="0" sz="1800" u="none" cap="none" strike="noStrike">
              <a:solidFill>
                <a:schemeClr val="dk1"/>
              </a:solidFill>
              <a:latin typeface="Lucida Sans"/>
              <a:ea typeface="Lucida Sans"/>
              <a:cs typeface="Lucida Sans"/>
              <a:sym typeface="Lucida Sans"/>
            </a:endParaRPr>
          </a:p>
          <a:p>
            <a:pPr indent="0" lvl="1" marL="457200" marR="0" rtl="0" algn="l">
              <a:spcBef>
                <a:spcPts val="0"/>
              </a:spcBef>
              <a:spcAft>
                <a:spcPts val="0"/>
              </a:spcAft>
              <a:buNone/>
            </a:pPr>
            <a:r>
              <a:t/>
            </a:r>
            <a:endParaRPr b="0" i="0" sz="1800" u="none" cap="none" strike="noStrike">
              <a:solidFill>
                <a:schemeClr val="dk1"/>
              </a:solidFill>
              <a:latin typeface="Lucida Sans"/>
              <a:ea typeface="Lucida Sans"/>
              <a:cs typeface="Lucida Sans"/>
              <a:sym typeface="Lucida Sans"/>
            </a:endParaRPr>
          </a:p>
          <a:p>
            <a:pPr indent="0" lvl="1" marL="457200" marR="0" rtl="0" algn="l">
              <a:spcBef>
                <a:spcPts val="0"/>
              </a:spcBef>
              <a:spcAft>
                <a:spcPts val="0"/>
              </a:spcAft>
              <a:buNone/>
            </a:pPr>
            <a:r>
              <a:rPr b="0" i="0" lang="en-GB" sz="1800" u="none" cap="none" strike="noStrike">
                <a:solidFill>
                  <a:schemeClr val="dk1"/>
                </a:solidFill>
                <a:latin typeface="Lucida Sans"/>
                <a:ea typeface="Lucida Sans"/>
                <a:cs typeface="Lucida Sans"/>
                <a:sym typeface="Lucida Sans"/>
              </a:rPr>
              <a:t>if node.right not null</a:t>
            </a:r>
            <a:endParaRPr/>
          </a:p>
          <a:p>
            <a:pPr indent="0" lvl="1" marL="457200" marR="0" rtl="0" algn="l">
              <a:spcBef>
                <a:spcPts val="0"/>
              </a:spcBef>
              <a:spcAft>
                <a:spcPts val="0"/>
              </a:spcAft>
              <a:buNone/>
            </a:pPr>
            <a:r>
              <a:rPr b="0" i="0" lang="en-GB" sz="1800" u="none" cap="none" strike="noStrike">
                <a:solidFill>
                  <a:schemeClr val="dk1"/>
                </a:solidFill>
                <a:latin typeface="Lucida Sans"/>
                <a:ea typeface="Lucida Sans"/>
                <a:cs typeface="Lucida Sans"/>
                <a:sym typeface="Lucida Sans"/>
              </a:rPr>
              <a:t>	walk (node.right)</a:t>
            </a:r>
            <a:endParaRPr b="0" i="0" sz="1800" u="none" cap="none" strike="noStrike">
              <a:solidFill>
                <a:schemeClr val="dk1"/>
              </a:solidFill>
              <a:latin typeface="Lucida Sans"/>
              <a:ea typeface="Lucida Sans"/>
              <a:cs typeface="Lucida Sans"/>
              <a:sym typeface="Lucida Sans"/>
            </a:endParaRPr>
          </a:p>
          <a:p>
            <a:pPr indent="0" lvl="0" marL="0" marR="0" rtl="0" algn="l">
              <a:spcBef>
                <a:spcPts val="0"/>
              </a:spcBef>
              <a:spcAft>
                <a:spcPts val="0"/>
              </a:spcAft>
              <a:buNone/>
            </a:pPr>
            <a:r>
              <a:rPr lang="en-GB" sz="1800">
                <a:solidFill>
                  <a:schemeClr val="dk1"/>
                </a:solidFill>
                <a:latin typeface="Lucida Sans"/>
                <a:ea typeface="Lucida Sans"/>
                <a:cs typeface="Lucida Sans"/>
                <a:sym typeface="Lucida Sans"/>
              </a:rPr>
              <a:t>end</a:t>
            </a:r>
            <a:endParaRPr/>
          </a:p>
        </p:txBody>
      </p:sp>
      <p:sp>
        <p:nvSpPr>
          <p:cNvPr id="1031" name="Google Shape;1031;p114"/>
          <p:cNvSpPr/>
          <p:nvPr/>
        </p:nvSpPr>
        <p:spPr>
          <a:xfrm>
            <a:off x="5557749" y="2703602"/>
            <a:ext cx="2485200" cy="737400"/>
          </a:xfrm>
          <a:prstGeom prst="wedgeRectCallout">
            <a:avLst>
              <a:gd fmla="val -84523" name="adj1"/>
              <a:gd fmla="val -26025" name="adj2"/>
            </a:avLst>
          </a:prstGeom>
          <a:solidFill>
            <a:schemeClr val="accent1"/>
          </a:solidFill>
          <a:ln cap="flat" cmpd="thickThin" w="55000">
            <a:solidFill>
              <a:srgbClr val="20768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Do something to each item of data in order</a:t>
            </a:r>
            <a:endParaRPr sz="1800">
              <a:solidFill>
                <a:schemeClr val="lt1"/>
              </a:solidFill>
              <a:latin typeface="Lucida Sans"/>
              <a:ea typeface="Lucida Sans"/>
              <a:cs typeface="Lucida Sans"/>
              <a:sym typeface="Lucida Sans"/>
            </a:endParaRPr>
          </a:p>
        </p:txBody>
      </p:sp>
      <p:sp>
        <p:nvSpPr>
          <p:cNvPr id="1032" name="Google Shape;1032;p114"/>
          <p:cNvSpPr/>
          <p:nvPr/>
        </p:nvSpPr>
        <p:spPr>
          <a:xfrm>
            <a:off x="5557749" y="1679510"/>
            <a:ext cx="2485200" cy="573600"/>
          </a:xfrm>
          <a:prstGeom prst="wedgeRectCallout">
            <a:avLst>
              <a:gd fmla="val -91116" name="adj1"/>
              <a:gd fmla="val 56911" name="adj2"/>
            </a:avLst>
          </a:prstGeom>
          <a:solidFill>
            <a:schemeClr val="accent1"/>
          </a:solidFill>
          <a:ln cap="flat" cmpd="thickThin" w="55000">
            <a:solidFill>
              <a:srgbClr val="20768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Calls itself (recursive)</a:t>
            </a:r>
            <a:endParaRPr sz="1800">
              <a:solidFill>
                <a:schemeClr val="lt1"/>
              </a:solidFill>
              <a:latin typeface="Lucida Sans"/>
              <a:ea typeface="Lucida Sans"/>
              <a:cs typeface="Lucida Sans"/>
              <a:sym typeface="Lucida Sans"/>
            </a:endParaRPr>
          </a:p>
        </p:txBody>
      </p:sp>
      <p:pic>
        <p:nvPicPr>
          <p:cNvPr id="1033" name="Google Shape;1033;p114"/>
          <p:cNvPicPr preferRelativeResize="0"/>
          <p:nvPr/>
        </p:nvPicPr>
        <p:blipFill rotWithShape="1">
          <a:blip r:embed="rId3">
            <a:alphaModFix/>
          </a:blip>
          <a:srcRect b="0" l="0" r="0" t="0"/>
          <a:stretch/>
        </p:blipFill>
        <p:spPr>
          <a:xfrm>
            <a:off x="7486402" y="205978"/>
            <a:ext cx="900298" cy="880469"/>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7" name="Shape 1037"/>
        <p:cNvGrpSpPr/>
        <p:nvPr/>
      </p:nvGrpSpPr>
      <p:grpSpPr>
        <a:xfrm>
          <a:off x="0" y="0"/>
          <a:ext cx="0" cy="0"/>
          <a:chOff x="0" y="0"/>
          <a:chExt cx="0" cy="0"/>
        </a:xfrm>
      </p:grpSpPr>
      <p:sp>
        <p:nvSpPr>
          <p:cNvPr id="1038" name="Google Shape;1038;p115"/>
          <p:cNvSpPr txBox="1"/>
          <p:nvPr>
            <p:ph idx="1" type="body"/>
          </p:nvPr>
        </p:nvSpPr>
        <p:spPr>
          <a:xfrm>
            <a:off x="49800" y="1111000"/>
            <a:ext cx="7469700" cy="3394500"/>
          </a:xfrm>
          <a:prstGeom prst="rect">
            <a:avLst/>
          </a:prstGeom>
        </p:spPr>
        <p:txBody>
          <a:bodyPr anchorCtr="0" anchor="t" bIns="45700" lIns="91425" spcFirstLastPara="1" rIns="91425" wrap="square" tIns="45700">
            <a:normAutofit fontScale="77500" lnSpcReduction="10000"/>
          </a:bodyPr>
          <a:lstStyle/>
          <a:p>
            <a:pPr indent="0" lvl="0" marL="25400" rtl="0" algn="l">
              <a:spcBef>
                <a:spcPts val="0"/>
              </a:spcBef>
              <a:spcAft>
                <a:spcPts val="0"/>
              </a:spcAft>
              <a:buClr>
                <a:schemeClr val="dk1"/>
              </a:buClr>
              <a:buSzPct val="50000"/>
              <a:buFont typeface="Arial"/>
              <a:buNone/>
            </a:pPr>
            <a:r>
              <a:rPr lang="en-GB" sz="2200">
                <a:solidFill>
                  <a:schemeClr val="dk1"/>
                </a:solidFill>
                <a:highlight>
                  <a:srgbClr val="EEEEEC"/>
                </a:highlight>
                <a:latin typeface="Courier New"/>
                <a:ea typeface="Courier New"/>
                <a:cs typeface="Courier New"/>
                <a:sym typeface="Courier New"/>
              </a:rPr>
              <a:t>	TreeSet&lt;String&gt; </a:t>
            </a:r>
            <a:r>
              <a:rPr lang="en-GB" sz="2200">
                <a:solidFill>
                  <a:srgbClr val="6A3E3E"/>
                </a:solidFill>
                <a:highlight>
                  <a:srgbClr val="EEEEEC"/>
                </a:highlight>
                <a:latin typeface="Courier New"/>
                <a:ea typeface="Courier New"/>
                <a:cs typeface="Courier New"/>
                <a:sym typeface="Courier New"/>
              </a:rPr>
              <a:t>districts</a:t>
            </a:r>
            <a:r>
              <a:rPr lang="en-GB" sz="2200">
                <a:solidFill>
                  <a:schemeClr val="dk1"/>
                </a:solidFill>
                <a:highlight>
                  <a:srgbClr val="EEEEEC"/>
                </a:highlight>
                <a:latin typeface="Courier New"/>
                <a:ea typeface="Courier New"/>
                <a:cs typeface="Courier New"/>
                <a:sym typeface="Courier New"/>
              </a:rPr>
              <a:t>=</a:t>
            </a:r>
            <a:r>
              <a:rPr b="1" lang="en-GB" sz="2200">
                <a:solidFill>
                  <a:srgbClr val="7F0055"/>
                </a:solidFill>
                <a:highlight>
                  <a:srgbClr val="EEEEEC"/>
                </a:highlight>
                <a:latin typeface="Courier New"/>
                <a:ea typeface="Courier New"/>
                <a:cs typeface="Courier New"/>
                <a:sym typeface="Courier New"/>
              </a:rPr>
              <a:t>new</a:t>
            </a:r>
            <a:r>
              <a:rPr lang="en-GB" sz="2200">
                <a:solidFill>
                  <a:schemeClr val="dk1"/>
                </a:solidFill>
                <a:highlight>
                  <a:srgbClr val="EEEEEC"/>
                </a:highlight>
                <a:latin typeface="Courier New"/>
                <a:ea typeface="Courier New"/>
                <a:cs typeface="Courier New"/>
                <a:sym typeface="Courier New"/>
              </a:rPr>
              <a:t> TreeSet&lt;String&gt;();</a:t>
            </a:r>
            <a:endParaRPr sz="22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ct val="50000"/>
              <a:buFont typeface="Arial"/>
              <a:buNone/>
            </a:pPr>
            <a:r>
              <a:rPr lang="en-GB" sz="2200">
                <a:solidFill>
                  <a:schemeClr val="dk1"/>
                </a:solidFill>
                <a:highlight>
                  <a:srgbClr val="EEEEEC"/>
                </a:highlight>
                <a:latin typeface="Courier New"/>
                <a:ea typeface="Courier New"/>
                <a:cs typeface="Courier New"/>
                <a:sym typeface="Courier New"/>
              </a:rPr>
              <a:t>		</a:t>
            </a:r>
            <a:r>
              <a:rPr lang="en-GB" sz="2200">
                <a:solidFill>
                  <a:srgbClr val="6A3E3E"/>
                </a:solidFill>
                <a:highlight>
                  <a:srgbClr val="EEEEEC"/>
                </a:highlight>
                <a:latin typeface="Courier New"/>
                <a:ea typeface="Courier New"/>
                <a:cs typeface="Courier New"/>
                <a:sym typeface="Courier New"/>
              </a:rPr>
              <a:t>districts</a:t>
            </a:r>
            <a:r>
              <a:rPr lang="en-GB" sz="2200">
                <a:solidFill>
                  <a:schemeClr val="dk1"/>
                </a:solidFill>
                <a:highlight>
                  <a:srgbClr val="EEEEEC"/>
                </a:highlight>
                <a:latin typeface="Courier New"/>
                <a:ea typeface="Courier New"/>
                <a:cs typeface="Courier New"/>
                <a:sym typeface="Courier New"/>
              </a:rPr>
              <a:t>.add(</a:t>
            </a:r>
            <a:r>
              <a:rPr lang="en-GB" sz="2200">
                <a:solidFill>
                  <a:srgbClr val="2A00FF"/>
                </a:solidFill>
                <a:highlight>
                  <a:srgbClr val="EEEEEC"/>
                </a:highlight>
                <a:latin typeface="Courier New"/>
                <a:ea typeface="Courier New"/>
                <a:cs typeface="Courier New"/>
                <a:sym typeface="Courier New"/>
              </a:rPr>
              <a:t>"Gasabo"</a:t>
            </a:r>
            <a:r>
              <a:rPr lang="en-GB" sz="2200">
                <a:solidFill>
                  <a:schemeClr val="dk1"/>
                </a:solidFill>
                <a:highlight>
                  <a:srgbClr val="EEEEEC"/>
                </a:highlight>
                <a:latin typeface="Courier New"/>
                <a:ea typeface="Courier New"/>
                <a:cs typeface="Courier New"/>
                <a:sym typeface="Courier New"/>
              </a:rPr>
              <a:t>);</a:t>
            </a:r>
            <a:endParaRPr sz="22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ct val="50000"/>
              <a:buFont typeface="Arial"/>
              <a:buNone/>
            </a:pPr>
            <a:r>
              <a:rPr lang="en-GB" sz="2200">
                <a:solidFill>
                  <a:schemeClr val="dk1"/>
                </a:solidFill>
                <a:highlight>
                  <a:srgbClr val="EEEEEC"/>
                </a:highlight>
                <a:latin typeface="Courier New"/>
                <a:ea typeface="Courier New"/>
                <a:cs typeface="Courier New"/>
                <a:sym typeface="Courier New"/>
              </a:rPr>
              <a:t>		</a:t>
            </a:r>
            <a:r>
              <a:rPr lang="en-GB" sz="2200">
                <a:solidFill>
                  <a:srgbClr val="6A3E3E"/>
                </a:solidFill>
                <a:highlight>
                  <a:srgbClr val="EEEEEC"/>
                </a:highlight>
                <a:latin typeface="Courier New"/>
                <a:ea typeface="Courier New"/>
                <a:cs typeface="Courier New"/>
                <a:sym typeface="Courier New"/>
              </a:rPr>
              <a:t>districts</a:t>
            </a:r>
            <a:r>
              <a:rPr lang="en-GB" sz="2200">
                <a:solidFill>
                  <a:schemeClr val="dk1"/>
                </a:solidFill>
                <a:highlight>
                  <a:srgbClr val="EEEEEC"/>
                </a:highlight>
                <a:latin typeface="Courier New"/>
                <a:ea typeface="Courier New"/>
                <a:cs typeface="Courier New"/>
                <a:sym typeface="Courier New"/>
              </a:rPr>
              <a:t>.add(</a:t>
            </a:r>
            <a:r>
              <a:rPr lang="en-GB" sz="2200">
                <a:solidFill>
                  <a:srgbClr val="2A00FF"/>
                </a:solidFill>
                <a:highlight>
                  <a:srgbClr val="EEEEEC"/>
                </a:highlight>
                <a:latin typeface="Courier New"/>
                <a:ea typeface="Courier New"/>
                <a:cs typeface="Courier New"/>
                <a:sym typeface="Courier New"/>
              </a:rPr>
              <a:t>"Gasabo"</a:t>
            </a:r>
            <a:r>
              <a:rPr lang="en-GB" sz="2200">
                <a:solidFill>
                  <a:schemeClr val="dk1"/>
                </a:solidFill>
                <a:highlight>
                  <a:srgbClr val="EEEEEC"/>
                </a:highlight>
                <a:latin typeface="Courier New"/>
                <a:ea typeface="Courier New"/>
                <a:cs typeface="Courier New"/>
                <a:sym typeface="Courier New"/>
              </a:rPr>
              <a:t>);</a:t>
            </a:r>
            <a:endParaRPr sz="22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ct val="50000"/>
              <a:buFont typeface="Arial"/>
              <a:buNone/>
            </a:pPr>
            <a:r>
              <a:rPr lang="en-GB" sz="2200">
                <a:solidFill>
                  <a:schemeClr val="dk1"/>
                </a:solidFill>
                <a:highlight>
                  <a:srgbClr val="EEEEEC"/>
                </a:highlight>
                <a:latin typeface="Courier New"/>
                <a:ea typeface="Courier New"/>
                <a:cs typeface="Courier New"/>
                <a:sym typeface="Courier New"/>
              </a:rPr>
              <a:t>		</a:t>
            </a:r>
            <a:r>
              <a:rPr lang="en-GB" sz="2200">
                <a:solidFill>
                  <a:srgbClr val="6A3E3E"/>
                </a:solidFill>
                <a:highlight>
                  <a:srgbClr val="EEEEEC"/>
                </a:highlight>
                <a:latin typeface="Courier New"/>
                <a:ea typeface="Courier New"/>
                <a:cs typeface="Courier New"/>
                <a:sym typeface="Courier New"/>
              </a:rPr>
              <a:t>districts</a:t>
            </a:r>
            <a:r>
              <a:rPr lang="en-GB" sz="2200">
                <a:solidFill>
                  <a:schemeClr val="dk1"/>
                </a:solidFill>
                <a:highlight>
                  <a:srgbClr val="EEEEEC"/>
                </a:highlight>
                <a:latin typeface="Courier New"/>
                <a:ea typeface="Courier New"/>
                <a:cs typeface="Courier New"/>
                <a:sym typeface="Courier New"/>
              </a:rPr>
              <a:t>.add(</a:t>
            </a:r>
            <a:r>
              <a:rPr lang="en-GB" sz="2200">
                <a:solidFill>
                  <a:srgbClr val="2A00FF"/>
                </a:solidFill>
                <a:highlight>
                  <a:srgbClr val="EEEEEC"/>
                </a:highlight>
                <a:latin typeface="Courier New"/>
                <a:ea typeface="Courier New"/>
                <a:cs typeface="Courier New"/>
                <a:sym typeface="Courier New"/>
              </a:rPr>
              <a:t>"Bugesera"</a:t>
            </a:r>
            <a:r>
              <a:rPr lang="en-GB" sz="2200">
                <a:solidFill>
                  <a:schemeClr val="dk1"/>
                </a:solidFill>
                <a:highlight>
                  <a:srgbClr val="EEEEEC"/>
                </a:highlight>
                <a:latin typeface="Courier New"/>
                <a:ea typeface="Courier New"/>
                <a:cs typeface="Courier New"/>
                <a:sym typeface="Courier New"/>
              </a:rPr>
              <a:t>);</a:t>
            </a:r>
            <a:endParaRPr sz="22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ct val="50000"/>
              <a:buFont typeface="Arial"/>
              <a:buNone/>
            </a:pPr>
            <a:r>
              <a:rPr lang="en-GB" sz="2200">
                <a:solidFill>
                  <a:schemeClr val="dk1"/>
                </a:solidFill>
                <a:highlight>
                  <a:srgbClr val="EEEEEC"/>
                </a:highlight>
                <a:latin typeface="Courier New"/>
                <a:ea typeface="Courier New"/>
                <a:cs typeface="Courier New"/>
                <a:sym typeface="Courier New"/>
              </a:rPr>
              <a:t>		</a:t>
            </a:r>
            <a:r>
              <a:rPr lang="en-GB" sz="2200">
                <a:solidFill>
                  <a:srgbClr val="6A3E3E"/>
                </a:solidFill>
                <a:highlight>
                  <a:srgbClr val="EEEEEC"/>
                </a:highlight>
                <a:latin typeface="Courier New"/>
                <a:ea typeface="Courier New"/>
                <a:cs typeface="Courier New"/>
                <a:sym typeface="Courier New"/>
              </a:rPr>
              <a:t>districts</a:t>
            </a:r>
            <a:r>
              <a:rPr lang="en-GB" sz="2200">
                <a:solidFill>
                  <a:schemeClr val="dk1"/>
                </a:solidFill>
                <a:highlight>
                  <a:srgbClr val="EEEEEC"/>
                </a:highlight>
                <a:latin typeface="Courier New"/>
                <a:ea typeface="Courier New"/>
                <a:cs typeface="Courier New"/>
                <a:sym typeface="Courier New"/>
              </a:rPr>
              <a:t>.add(</a:t>
            </a:r>
            <a:r>
              <a:rPr lang="en-GB" sz="2200">
                <a:solidFill>
                  <a:srgbClr val="2A00FF"/>
                </a:solidFill>
                <a:highlight>
                  <a:srgbClr val="EEEEEC"/>
                </a:highlight>
                <a:latin typeface="Courier New"/>
                <a:ea typeface="Courier New"/>
                <a:cs typeface="Courier New"/>
                <a:sym typeface="Courier New"/>
              </a:rPr>
              <a:t>"Kicukiro"</a:t>
            </a:r>
            <a:r>
              <a:rPr lang="en-GB" sz="2200">
                <a:solidFill>
                  <a:schemeClr val="dk1"/>
                </a:solidFill>
                <a:highlight>
                  <a:srgbClr val="EEEEEC"/>
                </a:highlight>
                <a:latin typeface="Courier New"/>
                <a:ea typeface="Courier New"/>
                <a:cs typeface="Courier New"/>
                <a:sym typeface="Courier New"/>
              </a:rPr>
              <a:t>);</a:t>
            </a:r>
            <a:endParaRPr sz="22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ct val="50000"/>
              <a:buFont typeface="Arial"/>
              <a:buNone/>
            </a:pPr>
            <a:r>
              <a:rPr lang="en-GB" sz="2200">
                <a:solidFill>
                  <a:schemeClr val="dk1"/>
                </a:solidFill>
                <a:highlight>
                  <a:srgbClr val="EEEEEC"/>
                </a:highlight>
                <a:latin typeface="Courier New"/>
                <a:ea typeface="Courier New"/>
                <a:cs typeface="Courier New"/>
                <a:sym typeface="Courier New"/>
              </a:rPr>
              <a:t>		</a:t>
            </a:r>
            <a:r>
              <a:rPr lang="en-GB" sz="2200">
                <a:solidFill>
                  <a:srgbClr val="6A3E3E"/>
                </a:solidFill>
                <a:highlight>
                  <a:srgbClr val="EEEEEC"/>
                </a:highlight>
                <a:latin typeface="Courier New"/>
                <a:ea typeface="Courier New"/>
                <a:cs typeface="Courier New"/>
                <a:sym typeface="Courier New"/>
              </a:rPr>
              <a:t>districts</a:t>
            </a:r>
            <a:r>
              <a:rPr lang="en-GB" sz="2200">
                <a:solidFill>
                  <a:schemeClr val="dk1"/>
                </a:solidFill>
                <a:highlight>
                  <a:srgbClr val="EEEEEC"/>
                </a:highlight>
                <a:latin typeface="Courier New"/>
                <a:ea typeface="Courier New"/>
                <a:cs typeface="Courier New"/>
                <a:sym typeface="Courier New"/>
              </a:rPr>
              <a:t>.add(</a:t>
            </a:r>
            <a:r>
              <a:rPr lang="en-GB" sz="2200">
                <a:solidFill>
                  <a:srgbClr val="2A00FF"/>
                </a:solidFill>
                <a:highlight>
                  <a:srgbClr val="EEEEEC"/>
                </a:highlight>
                <a:latin typeface="Courier New"/>
                <a:ea typeface="Courier New"/>
                <a:cs typeface="Courier New"/>
                <a:sym typeface="Courier New"/>
              </a:rPr>
              <a:t>"Rubavu"</a:t>
            </a:r>
            <a:r>
              <a:rPr lang="en-GB" sz="2200">
                <a:solidFill>
                  <a:schemeClr val="dk1"/>
                </a:solidFill>
                <a:highlight>
                  <a:srgbClr val="EEEEEC"/>
                </a:highlight>
                <a:latin typeface="Courier New"/>
                <a:ea typeface="Courier New"/>
                <a:cs typeface="Courier New"/>
                <a:sym typeface="Courier New"/>
              </a:rPr>
              <a:t>);</a:t>
            </a:r>
            <a:endParaRPr sz="22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ct val="50000"/>
              <a:buFont typeface="Arial"/>
              <a:buNone/>
            </a:pPr>
            <a:r>
              <a:rPr lang="en-GB" sz="2200">
                <a:solidFill>
                  <a:schemeClr val="dk1"/>
                </a:solidFill>
                <a:highlight>
                  <a:srgbClr val="EEEEEC"/>
                </a:highlight>
                <a:latin typeface="Courier New"/>
                <a:ea typeface="Courier New"/>
                <a:cs typeface="Courier New"/>
                <a:sym typeface="Courier New"/>
              </a:rPr>
              <a:t>		</a:t>
            </a:r>
            <a:r>
              <a:rPr lang="en-GB" sz="2200">
                <a:solidFill>
                  <a:srgbClr val="6A3E3E"/>
                </a:solidFill>
                <a:highlight>
                  <a:srgbClr val="EEEEEC"/>
                </a:highlight>
                <a:latin typeface="Courier New"/>
                <a:ea typeface="Courier New"/>
                <a:cs typeface="Courier New"/>
                <a:sym typeface="Courier New"/>
              </a:rPr>
              <a:t>districts</a:t>
            </a:r>
            <a:r>
              <a:rPr lang="en-GB" sz="2200">
                <a:solidFill>
                  <a:schemeClr val="dk1"/>
                </a:solidFill>
                <a:highlight>
                  <a:srgbClr val="EEEEEC"/>
                </a:highlight>
                <a:latin typeface="Courier New"/>
                <a:ea typeface="Courier New"/>
                <a:cs typeface="Courier New"/>
                <a:sym typeface="Courier New"/>
              </a:rPr>
              <a:t>.add(</a:t>
            </a:r>
            <a:r>
              <a:rPr lang="en-GB" sz="2200">
                <a:solidFill>
                  <a:srgbClr val="2A00FF"/>
                </a:solidFill>
                <a:highlight>
                  <a:srgbClr val="EEEEEC"/>
                </a:highlight>
                <a:latin typeface="Courier New"/>
                <a:ea typeface="Courier New"/>
                <a:cs typeface="Courier New"/>
                <a:sym typeface="Courier New"/>
              </a:rPr>
              <a:t>"Kicukiro"</a:t>
            </a:r>
            <a:r>
              <a:rPr lang="en-GB" sz="2200">
                <a:solidFill>
                  <a:schemeClr val="dk1"/>
                </a:solidFill>
                <a:highlight>
                  <a:srgbClr val="EEEEEC"/>
                </a:highlight>
                <a:latin typeface="Courier New"/>
                <a:ea typeface="Courier New"/>
                <a:cs typeface="Courier New"/>
                <a:sym typeface="Courier New"/>
              </a:rPr>
              <a:t>);</a:t>
            </a:r>
            <a:endParaRPr sz="22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ct val="50000"/>
              <a:buFont typeface="Arial"/>
              <a:buNone/>
            </a:pPr>
            <a:r>
              <a:rPr lang="en-GB" sz="2200">
                <a:solidFill>
                  <a:schemeClr val="dk1"/>
                </a:solidFill>
                <a:highlight>
                  <a:srgbClr val="EEEEEC"/>
                </a:highlight>
                <a:latin typeface="Courier New"/>
                <a:ea typeface="Courier New"/>
                <a:cs typeface="Courier New"/>
                <a:sym typeface="Courier New"/>
              </a:rPr>
              <a:t>		System.</a:t>
            </a:r>
            <a:r>
              <a:rPr b="1" i="1" lang="en-GB" sz="2200">
                <a:solidFill>
                  <a:srgbClr val="0000C0"/>
                </a:solidFill>
                <a:highlight>
                  <a:srgbClr val="EEEEEC"/>
                </a:highlight>
                <a:latin typeface="Courier New"/>
                <a:ea typeface="Courier New"/>
                <a:cs typeface="Courier New"/>
                <a:sym typeface="Courier New"/>
              </a:rPr>
              <a:t>out</a:t>
            </a:r>
            <a:r>
              <a:rPr lang="en-GB" sz="2200">
                <a:solidFill>
                  <a:schemeClr val="dk1"/>
                </a:solidFill>
                <a:highlight>
                  <a:srgbClr val="EEEEEC"/>
                </a:highlight>
                <a:latin typeface="Courier New"/>
                <a:ea typeface="Courier New"/>
                <a:cs typeface="Courier New"/>
                <a:sym typeface="Courier New"/>
              </a:rPr>
              <a:t>.println(</a:t>
            </a:r>
            <a:r>
              <a:rPr lang="en-GB" sz="2200">
                <a:solidFill>
                  <a:srgbClr val="6A3E3E"/>
                </a:solidFill>
                <a:highlight>
                  <a:srgbClr val="EEEEEC"/>
                </a:highlight>
                <a:latin typeface="Courier New"/>
                <a:ea typeface="Courier New"/>
                <a:cs typeface="Courier New"/>
                <a:sym typeface="Courier New"/>
              </a:rPr>
              <a:t>districts</a:t>
            </a:r>
            <a:r>
              <a:rPr lang="en-GB" sz="2200">
                <a:solidFill>
                  <a:schemeClr val="dk1"/>
                </a:solidFill>
                <a:highlight>
                  <a:srgbClr val="EEEEEC"/>
                </a:highlight>
                <a:latin typeface="Courier New"/>
                <a:ea typeface="Courier New"/>
                <a:cs typeface="Courier New"/>
                <a:sym typeface="Courier New"/>
              </a:rPr>
              <a:t>.size());</a:t>
            </a:r>
            <a:endParaRPr sz="22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ct val="50000"/>
              <a:buFont typeface="Arial"/>
              <a:buNone/>
            </a:pPr>
            <a:r>
              <a:rPr lang="en-GB" sz="2200">
                <a:solidFill>
                  <a:schemeClr val="dk1"/>
                </a:solidFill>
                <a:highlight>
                  <a:srgbClr val="EEEEEC"/>
                </a:highlight>
                <a:latin typeface="Courier New"/>
                <a:ea typeface="Courier New"/>
                <a:cs typeface="Courier New"/>
                <a:sym typeface="Courier New"/>
              </a:rPr>
              <a:t>		</a:t>
            </a:r>
            <a:r>
              <a:rPr lang="en-GB" sz="2200">
                <a:solidFill>
                  <a:srgbClr val="6A3E3E"/>
                </a:solidFill>
                <a:highlight>
                  <a:srgbClr val="EEEEEC"/>
                </a:highlight>
                <a:latin typeface="Courier New"/>
                <a:ea typeface="Courier New"/>
                <a:cs typeface="Courier New"/>
                <a:sym typeface="Courier New"/>
              </a:rPr>
              <a:t>districts</a:t>
            </a:r>
            <a:r>
              <a:rPr lang="en-GB" sz="2200">
                <a:solidFill>
                  <a:schemeClr val="dk1"/>
                </a:solidFill>
                <a:highlight>
                  <a:srgbClr val="EEEEEC"/>
                </a:highlight>
                <a:latin typeface="Courier New"/>
                <a:ea typeface="Courier New"/>
                <a:cs typeface="Courier New"/>
                <a:sym typeface="Courier New"/>
              </a:rPr>
              <a:t>.forEach(</a:t>
            </a:r>
            <a:r>
              <a:rPr lang="en-GB" sz="2200">
                <a:solidFill>
                  <a:srgbClr val="6A3E3E"/>
                </a:solidFill>
                <a:highlight>
                  <a:srgbClr val="EEEEEC"/>
                </a:highlight>
                <a:latin typeface="Courier New"/>
                <a:ea typeface="Courier New"/>
                <a:cs typeface="Courier New"/>
                <a:sym typeface="Courier New"/>
              </a:rPr>
              <a:t>dis</a:t>
            </a:r>
            <a:r>
              <a:rPr lang="en-GB" sz="2200">
                <a:solidFill>
                  <a:schemeClr val="dk1"/>
                </a:solidFill>
                <a:highlight>
                  <a:srgbClr val="EEEEEC"/>
                </a:highlight>
                <a:latin typeface="Courier New"/>
                <a:ea typeface="Courier New"/>
                <a:cs typeface="Courier New"/>
                <a:sym typeface="Courier New"/>
              </a:rPr>
              <a:t>-&gt;{</a:t>
            </a:r>
            <a:endParaRPr sz="22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ct val="50000"/>
              <a:buFont typeface="Arial"/>
              <a:buNone/>
            </a:pPr>
            <a:r>
              <a:rPr lang="en-GB" sz="2200">
                <a:solidFill>
                  <a:schemeClr val="dk1"/>
                </a:solidFill>
                <a:highlight>
                  <a:srgbClr val="EEEEEC"/>
                </a:highlight>
                <a:latin typeface="Courier New"/>
                <a:ea typeface="Courier New"/>
                <a:cs typeface="Courier New"/>
                <a:sym typeface="Courier New"/>
              </a:rPr>
              <a:t>			System.</a:t>
            </a:r>
            <a:r>
              <a:rPr b="1" i="1" lang="en-GB" sz="2200">
                <a:solidFill>
                  <a:srgbClr val="0000C0"/>
                </a:solidFill>
                <a:highlight>
                  <a:srgbClr val="EEEEEC"/>
                </a:highlight>
                <a:latin typeface="Courier New"/>
                <a:ea typeface="Courier New"/>
                <a:cs typeface="Courier New"/>
                <a:sym typeface="Courier New"/>
              </a:rPr>
              <a:t>out</a:t>
            </a:r>
            <a:r>
              <a:rPr lang="en-GB" sz="2200">
                <a:solidFill>
                  <a:schemeClr val="dk1"/>
                </a:solidFill>
                <a:highlight>
                  <a:srgbClr val="EEEEEC"/>
                </a:highlight>
                <a:latin typeface="Courier New"/>
                <a:ea typeface="Courier New"/>
                <a:cs typeface="Courier New"/>
                <a:sym typeface="Courier New"/>
              </a:rPr>
              <a:t>.</a:t>
            </a:r>
            <a:r>
              <a:rPr lang="en-GB" sz="2200">
                <a:solidFill>
                  <a:schemeClr val="dk1"/>
                </a:solidFill>
                <a:highlight>
                  <a:srgbClr val="D4D4D4"/>
                </a:highlight>
                <a:latin typeface="Courier New"/>
                <a:ea typeface="Courier New"/>
                <a:cs typeface="Courier New"/>
                <a:sym typeface="Courier New"/>
              </a:rPr>
              <a:t>println</a:t>
            </a:r>
            <a:r>
              <a:rPr lang="en-GB" sz="2200">
                <a:solidFill>
                  <a:schemeClr val="dk1"/>
                </a:solidFill>
                <a:highlight>
                  <a:srgbClr val="EEEEEC"/>
                </a:highlight>
                <a:latin typeface="Courier New"/>
                <a:ea typeface="Courier New"/>
                <a:cs typeface="Courier New"/>
                <a:sym typeface="Courier New"/>
              </a:rPr>
              <a:t>(</a:t>
            </a:r>
            <a:r>
              <a:rPr lang="en-GB" sz="2200">
                <a:solidFill>
                  <a:srgbClr val="6A3E3E"/>
                </a:solidFill>
                <a:highlight>
                  <a:srgbClr val="EEEEEC"/>
                </a:highlight>
                <a:latin typeface="Courier New"/>
                <a:ea typeface="Courier New"/>
                <a:cs typeface="Courier New"/>
                <a:sym typeface="Courier New"/>
              </a:rPr>
              <a:t>dis</a:t>
            </a:r>
            <a:r>
              <a:rPr lang="en-GB" sz="2200">
                <a:solidFill>
                  <a:schemeClr val="dk1"/>
                </a:solidFill>
                <a:highlight>
                  <a:srgbClr val="EEEEEC"/>
                </a:highlight>
                <a:latin typeface="Courier New"/>
                <a:ea typeface="Courier New"/>
                <a:cs typeface="Courier New"/>
                <a:sym typeface="Courier New"/>
              </a:rPr>
              <a:t>);</a:t>
            </a:r>
            <a:endParaRPr sz="22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ct val="50000"/>
              <a:buFont typeface="Arial"/>
              <a:buNone/>
            </a:pPr>
            <a:r>
              <a:rPr lang="en-GB" sz="2200">
                <a:solidFill>
                  <a:schemeClr val="dk1"/>
                </a:solidFill>
                <a:highlight>
                  <a:srgbClr val="EEEEEC"/>
                </a:highlight>
                <a:latin typeface="Courier New"/>
                <a:ea typeface="Courier New"/>
                <a:cs typeface="Courier New"/>
                <a:sym typeface="Courier New"/>
              </a:rPr>
              <a:t>			});</a:t>
            </a:r>
            <a:endParaRPr sz="2200">
              <a:solidFill>
                <a:schemeClr val="dk1"/>
              </a:solidFill>
              <a:highlight>
                <a:srgbClr val="EEEEEC"/>
              </a:highlight>
              <a:latin typeface="Courier New"/>
              <a:ea typeface="Courier New"/>
              <a:cs typeface="Courier New"/>
              <a:sym typeface="Courier New"/>
            </a:endParaRPr>
          </a:p>
          <a:p>
            <a:pPr indent="0" lvl="0" marL="0" rtl="0" algn="l">
              <a:spcBef>
                <a:spcPts val="400"/>
              </a:spcBef>
              <a:spcAft>
                <a:spcPts val="0"/>
              </a:spcAft>
              <a:buNone/>
            </a:pPr>
            <a:r>
              <a:t/>
            </a:r>
            <a:endParaRPr/>
          </a:p>
        </p:txBody>
      </p:sp>
      <p:sp>
        <p:nvSpPr>
          <p:cNvPr id="1039" name="Google Shape;1039;p115"/>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GB"/>
              <a:t>TreeSet Example</a:t>
            </a:r>
            <a:endParaRPr/>
          </a:p>
        </p:txBody>
      </p:sp>
      <p:sp>
        <p:nvSpPr>
          <p:cNvPr id="1040" name="Google Shape;1040;p115"/>
          <p:cNvSpPr txBox="1"/>
          <p:nvPr/>
        </p:nvSpPr>
        <p:spPr>
          <a:xfrm>
            <a:off x="5990100" y="1493975"/>
            <a:ext cx="3000000" cy="2081100"/>
          </a:xfrm>
          <a:prstGeom prst="rect">
            <a:avLst/>
          </a:prstGeom>
          <a:solidFill>
            <a:srgbClr val="666666"/>
          </a:solidFill>
          <a:ln>
            <a:noFill/>
          </a:ln>
        </p:spPr>
        <p:txBody>
          <a:bodyPr anchorCtr="0" anchor="t" bIns="91425" lIns="91425" spcFirstLastPara="1" rIns="91425" wrap="square" tIns="91425">
            <a:spAutoFit/>
          </a:bodyPr>
          <a:lstStyle/>
          <a:p>
            <a:pPr indent="0" lvl="0" marL="25400" rtl="0" algn="l">
              <a:lnSpc>
                <a:spcPct val="115000"/>
              </a:lnSpc>
              <a:spcBef>
                <a:spcPts val="0"/>
              </a:spcBef>
              <a:spcAft>
                <a:spcPts val="0"/>
              </a:spcAft>
              <a:buNone/>
            </a:pPr>
            <a:r>
              <a:rPr b="1" lang="en-GB" sz="2200">
                <a:solidFill>
                  <a:srgbClr val="FFFFFF"/>
                </a:solidFill>
                <a:latin typeface="Courier New"/>
                <a:ea typeface="Courier New"/>
                <a:cs typeface="Courier New"/>
                <a:sym typeface="Courier New"/>
              </a:rPr>
              <a:t>4</a:t>
            </a:r>
            <a:endParaRPr b="1" sz="2200">
              <a:solidFill>
                <a:srgbClr val="FFFFFF"/>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b="1" lang="en-GB" sz="2200">
                <a:solidFill>
                  <a:srgbClr val="FFFFFF"/>
                </a:solidFill>
                <a:latin typeface="Courier New"/>
                <a:ea typeface="Courier New"/>
                <a:cs typeface="Courier New"/>
                <a:sym typeface="Courier New"/>
              </a:rPr>
              <a:t>Bugesera</a:t>
            </a:r>
            <a:endParaRPr b="1" sz="2200">
              <a:solidFill>
                <a:srgbClr val="FFFFFF"/>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b="1" lang="en-GB" sz="2200">
                <a:solidFill>
                  <a:srgbClr val="FFFFFF"/>
                </a:solidFill>
                <a:latin typeface="Courier New"/>
                <a:ea typeface="Courier New"/>
                <a:cs typeface="Courier New"/>
                <a:sym typeface="Courier New"/>
              </a:rPr>
              <a:t>Gasabo</a:t>
            </a:r>
            <a:endParaRPr b="1" sz="2200">
              <a:solidFill>
                <a:srgbClr val="FFFFFF"/>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b="1" lang="en-GB" sz="2200">
                <a:solidFill>
                  <a:srgbClr val="FFFFFF"/>
                </a:solidFill>
                <a:latin typeface="Courier New"/>
                <a:ea typeface="Courier New"/>
                <a:cs typeface="Courier New"/>
                <a:sym typeface="Courier New"/>
              </a:rPr>
              <a:t>Kicukiro</a:t>
            </a:r>
            <a:endParaRPr b="1" sz="2200">
              <a:solidFill>
                <a:srgbClr val="FFFFFF"/>
              </a:solidFill>
              <a:latin typeface="Courier New"/>
              <a:ea typeface="Courier New"/>
              <a:cs typeface="Courier New"/>
              <a:sym typeface="Courier New"/>
            </a:endParaRPr>
          </a:p>
          <a:p>
            <a:pPr indent="0" lvl="0" marL="25400" rtl="0" algn="l">
              <a:lnSpc>
                <a:spcPct val="115000"/>
              </a:lnSpc>
              <a:spcBef>
                <a:spcPts val="0"/>
              </a:spcBef>
              <a:spcAft>
                <a:spcPts val="0"/>
              </a:spcAft>
              <a:buNone/>
            </a:pPr>
            <a:r>
              <a:rPr b="1" lang="en-GB" sz="2200">
                <a:solidFill>
                  <a:srgbClr val="FFFFFF"/>
                </a:solidFill>
                <a:latin typeface="Courier New"/>
                <a:ea typeface="Courier New"/>
                <a:cs typeface="Courier New"/>
                <a:sym typeface="Courier New"/>
              </a:rPr>
              <a:t>Rubavu</a:t>
            </a:r>
            <a:endParaRPr b="1" sz="2200">
              <a:solidFill>
                <a:srgbClr val="FFFFFF"/>
              </a:solidFill>
              <a:latin typeface="Courier New"/>
              <a:ea typeface="Courier New"/>
              <a:cs typeface="Courier New"/>
              <a:sym typeface="Courier New"/>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4" name="Shape 1044"/>
        <p:cNvGrpSpPr/>
        <p:nvPr/>
      </p:nvGrpSpPr>
      <p:grpSpPr>
        <a:xfrm>
          <a:off x="0" y="0"/>
          <a:ext cx="0" cy="0"/>
          <a:chOff x="0" y="0"/>
          <a:chExt cx="0" cy="0"/>
        </a:xfrm>
      </p:grpSpPr>
      <p:sp>
        <p:nvSpPr>
          <p:cNvPr id="1045" name="Google Shape;1045;p116"/>
          <p:cNvSpPr txBox="1"/>
          <p:nvPr>
            <p:ph idx="1" type="body"/>
          </p:nvPr>
        </p:nvSpPr>
        <p:spPr>
          <a:xfrm>
            <a:off x="172625" y="576175"/>
            <a:ext cx="3846900" cy="4168800"/>
          </a:xfrm>
          <a:prstGeom prst="rect">
            <a:avLst/>
          </a:prstGeom>
        </p:spPr>
        <p:txBody>
          <a:bodyPr anchorCtr="0" anchor="t" bIns="45700" lIns="91425" spcFirstLastPara="1" rIns="91425" wrap="square" tIns="45700">
            <a:noAutofit/>
          </a:bodyPr>
          <a:lstStyle/>
          <a:p>
            <a:pPr indent="0" lvl="0" marL="25400" rtl="0" algn="l">
              <a:spcBef>
                <a:spcPts val="0"/>
              </a:spcBef>
              <a:spcAft>
                <a:spcPts val="0"/>
              </a:spcAft>
              <a:buClr>
                <a:schemeClr val="dk1"/>
              </a:buClr>
              <a:buSzPts val="275"/>
              <a:buFont typeface="Arial"/>
              <a:buNone/>
            </a:pPr>
            <a:r>
              <a:rPr b="1" lang="en-GB" sz="650">
                <a:solidFill>
                  <a:srgbClr val="7F0055"/>
                </a:solidFill>
                <a:highlight>
                  <a:srgbClr val="EEEEEC"/>
                </a:highlight>
                <a:latin typeface="Courier New"/>
                <a:ea typeface="Courier New"/>
                <a:cs typeface="Courier New"/>
                <a:sym typeface="Courier New"/>
              </a:rPr>
              <a:t>import</a:t>
            </a:r>
            <a:r>
              <a:rPr lang="en-GB" sz="650">
                <a:solidFill>
                  <a:schemeClr val="dk1"/>
                </a:solidFill>
                <a:highlight>
                  <a:srgbClr val="EEEEEC"/>
                </a:highlight>
                <a:latin typeface="Courier New"/>
                <a:ea typeface="Courier New"/>
                <a:cs typeface="Courier New"/>
                <a:sym typeface="Courier New"/>
              </a:rPr>
              <a:t> java.util.Objects;</a:t>
            </a:r>
            <a:endParaRPr sz="65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ts val="275"/>
              <a:buFont typeface="Arial"/>
              <a:buNone/>
            </a:pPr>
            <a:r>
              <a:rPr b="1" lang="en-GB" sz="650">
                <a:solidFill>
                  <a:srgbClr val="7F0055"/>
                </a:solidFill>
                <a:highlight>
                  <a:srgbClr val="EEEEEC"/>
                </a:highlight>
                <a:latin typeface="Courier New"/>
                <a:ea typeface="Courier New"/>
                <a:cs typeface="Courier New"/>
                <a:sym typeface="Courier New"/>
              </a:rPr>
              <a:t>public</a:t>
            </a:r>
            <a:r>
              <a:rPr lang="en-GB" sz="650">
                <a:solidFill>
                  <a:schemeClr val="dk1"/>
                </a:solidFill>
                <a:highlight>
                  <a:srgbClr val="EEEEEC"/>
                </a:highlight>
                <a:latin typeface="Courier New"/>
                <a:ea typeface="Courier New"/>
                <a:cs typeface="Courier New"/>
                <a:sym typeface="Courier New"/>
              </a:rPr>
              <a:t> </a:t>
            </a:r>
            <a:r>
              <a:rPr b="1" lang="en-GB" sz="650">
                <a:solidFill>
                  <a:srgbClr val="7F0055"/>
                </a:solidFill>
                <a:highlight>
                  <a:srgbClr val="EEEEEC"/>
                </a:highlight>
                <a:latin typeface="Courier New"/>
                <a:ea typeface="Courier New"/>
                <a:cs typeface="Courier New"/>
                <a:sym typeface="Courier New"/>
              </a:rPr>
              <a:t>class</a:t>
            </a:r>
            <a:r>
              <a:rPr lang="en-GB" sz="650">
                <a:solidFill>
                  <a:schemeClr val="dk1"/>
                </a:solidFill>
                <a:highlight>
                  <a:srgbClr val="EEEEEC"/>
                </a:highlight>
                <a:latin typeface="Courier New"/>
                <a:ea typeface="Courier New"/>
                <a:cs typeface="Courier New"/>
                <a:sym typeface="Courier New"/>
              </a:rPr>
              <a:t> Student </a:t>
            </a:r>
            <a:r>
              <a:rPr b="1" lang="en-GB" sz="650">
                <a:solidFill>
                  <a:srgbClr val="7F0055"/>
                </a:solidFill>
                <a:highlight>
                  <a:srgbClr val="EEEEEC"/>
                </a:highlight>
                <a:latin typeface="Courier New"/>
                <a:ea typeface="Courier New"/>
                <a:cs typeface="Courier New"/>
                <a:sym typeface="Courier New"/>
              </a:rPr>
              <a:t>implements</a:t>
            </a:r>
            <a:r>
              <a:rPr lang="en-GB" sz="650">
                <a:solidFill>
                  <a:schemeClr val="dk1"/>
                </a:solidFill>
                <a:highlight>
                  <a:srgbClr val="EEEEEC"/>
                </a:highlight>
                <a:latin typeface="Courier New"/>
                <a:ea typeface="Courier New"/>
                <a:cs typeface="Courier New"/>
                <a:sym typeface="Courier New"/>
              </a:rPr>
              <a:t> </a:t>
            </a:r>
            <a:r>
              <a:rPr lang="en-GB" sz="650" u="sng">
                <a:solidFill>
                  <a:schemeClr val="dk1"/>
                </a:solidFill>
                <a:highlight>
                  <a:srgbClr val="EEEEEC"/>
                </a:highlight>
                <a:latin typeface="Courier New"/>
                <a:ea typeface="Courier New"/>
                <a:cs typeface="Courier New"/>
                <a:sym typeface="Courier New"/>
              </a:rPr>
              <a:t>Comparable</a:t>
            </a:r>
            <a:r>
              <a:rPr lang="en-GB" sz="650">
                <a:solidFill>
                  <a:schemeClr val="dk1"/>
                </a:solidFill>
                <a:highlight>
                  <a:srgbClr val="EEEEEC"/>
                </a:highlight>
                <a:latin typeface="Courier New"/>
                <a:ea typeface="Courier New"/>
                <a:cs typeface="Courier New"/>
                <a:sym typeface="Courier New"/>
              </a:rPr>
              <a:t>{</a:t>
            </a:r>
            <a:endParaRPr sz="65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ts val="275"/>
              <a:buFont typeface="Arial"/>
              <a:buNone/>
            </a:pPr>
            <a:r>
              <a:rPr lang="en-GB" sz="650">
                <a:solidFill>
                  <a:schemeClr val="dk1"/>
                </a:solidFill>
                <a:highlight>
                  <a:srgbClr val="EEEEEC"/>
                </a:highlight>
                <a:latin typeface="Courier New"/>
                <a:ea typeface="Courier New"/>
                <a:cs typeface="Courier New"/>
                <a:sym typeface="Courier New"/>
              </a:rPr>
              <a:t>	</a:t>
            </a:r>
            <a:r>
              <a:rPr b="1" lang="en-GB" sz="650">
                <a:solidFill>
                  <a:srgbClr val="7F0055"/>
                </a:solidFill>
                <a:highlight>
                  <a:srgbClr val="EEEEEC"/>
                </a:highlight>
                <a:latin typeface="Courier New"/>
                <a:ea typeface="Courier New"/>
                <a:cs typeface="Courier New"/>
                <a:sym typeface="Courier New"/>
              </a:rPr>
              <a:t>private</a:t>
            </a:r>
            <a:r>
              <a:rPr lang="en-GB" sz="650">
                <a:solidFill>
                  <a:schemeClr val="dk1"/>
                </a:solidFill>
                <a:highlight>
                  <a:srgbClr val="EEEEEC"/>
                </a:highlight>
                <a:latin typeface="Courier New"/>
                <a:ea typeface="Courier New"/>
                <a:cs typeface="Courier New"/>
                <a:sym typeface="Courier New"/>
              </a:rPr>
              <a:t> </a:t>
            </a:r>
            <a:r>
              <a:rPr lang="en-GB" sz="650">
                <a:solidFill>
                  <a:schemeClr val="dk1"/>
                </a:solidFill>
                <a:highlight>
                  <a:srgbClr val="D4D4D4"/>
                </a:highlight>
                <a:latin typeface="Courier New"/>
                <a:ea typeface="Courier New"/>
                <a:cs typeface="Courier New"/>
                <a:sym typeface="Courier New"/>
              </a:rPr>
              <a:t>Integer</a:t>
            </a:r>
            <a:r>
              <a:rPr lang="en-GB" sz="650">
                <a:solidFill>
                  <a:schemeClr val="dk1"/>
                </a:solidFill>
                <a:highlight>
                  <a:srgbClr val="EEEEEC"/>
                </a:highlight>
                <a:latin typeface="Courier New"/>
                <a:ea typeface="Courier New"/>
                <a:cs typeface="Courier New"/>
                <a:sym typeface="Courier New"/>
              </a:rPr>
              <a:t> </a:t>
            </a:r>
            <a:r>
              <a:rPr lang="en-GB" sz="650">
                <a:solidFill>
                  <a:srgbClr val="0000C0"/>
                </a:solidFill>
                <a:highlight>
                  <a:srgbClr val="EEEEEC"/>
                </a:highlight>
                <a:latin typeface="Courier New"/>
                <a:ea typeface="Courier New"/>
                <a:cs typeface="Courier New"/>
                <a:sym typeface="Courier New"/>
              </a:rPr>
              <a:t>code</a:t>
            </a:r>
            <a:r>
              <a:rPr lang="en-GB" sz="650">
                <a:solidFill>
                  <a:schemeClr val="dk1"/>
                </a:solidFill>
                <a:highlight>
                  <a:srgbClr val="EEEEEC"/>
                </a:highlight>
                <a:latin typeface="Courier New"/>
                <a:ea typeface="Courier New"/>
                <a:cs typeface="Courier New"/>
                <a:sym typeface="Courier New"/>
              </a:rPr>
              <a:t>;</a:t>
            </a:r>
            <a:endParaRPr sz="65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ts val="275"/>
              <a:buFont typeface="Arial"/>
              <a:buNone/>
            </a:pPr>
            <a:r>
              <a:rPr lang="en-GB" sz="650">
                <a:solidFill>
                  <a:schemeClr val="dk1"/>
                </a:solidFill>
                <a:highlight>
                  <a:srgbClr val="EEEEEC"/>
                </a:highlight>
                <a:latin typeface="Courier New"/>
                <a:ea typeface="Courier New"/>
                <a:cs typeface="Courier New"/>
                <a:sym typeface="Courier New"/>
              </a:rPr>
              <a:t>	</a:t>
            </a:r>
            <a:r>
              <a:rPr b="1" lang="en-GB" sz="650">
                <a:solidFill>
                  <a:srgbClr val="7F0055"/>
                </a:solidFill>
                <a:highlight>
                  <a:srgbClr val="EEEEEC"/>
                </a:highlight>
                <a:latin typeface="Courier New"/>
                <a:ea typeface="Courier New"/>
                <a:cs typeface="Courier New"/>
                <a:sym typeface="Courier New"/>
              </a:rPr>
              <a:t>private</a:t>
            </a:r>
            <a:r>
              <a:rPr lang="en-GB" sz="650">
                <a:solidFill>
                  <a:schemeClr val="dk1"/>
                </a:solidFill>
                <a:highlight>
                  <a:srgbClr val="EEEEEC"/>
                </a:highlight>
                <a:latin typeface="Courier New"/>
                <a:ea typeface="Courier New"/>
                <a:cs typeface="Courier New"/>
                <a:sym typeface="Courier New"/>
              </a:rPr>
              <a:t> String </a:t>
            </a:r>
            <a:r>
              <a:rPr lang="en-GB" sz="650">
                <a:solidFill>
                  <a:srgbClr val="0000C0"/>
                </a:solidFill>
                <a:highlight>
                  <a:srgbClr val="EEEEEC"/>
                </a:highlight>
                <a:latin typeface="Courier New"/>
                <a:ea typeface="Courier New"/>
                <a:cs typeface="Courier New"/>
                <a:sym typeface="Courier New"/>
              </a:rPr>
              <a:t>firstName</a:t>
            </a:r>
            <a:r>
              <a:rPr lang="en-GB" sz="650">
                <a:solidFill>
                  <a:schemeClr val="dk1"/>
                </a:solidFill>
                <a:highlight>
                  <a:srgbClr val="EEEEEC"/>
                </a:highlight>
                <a:latin typeface="Courier New"/>
                <a:ea typeface="Courier New"/>
                <a:cs typeface="Courier New"/>
                <a:sym typeface="Courier New"/>
              </a:rPr>
              <a:t>;</a:t>
            </a:r>
            <a:endParaRPr sz="65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ts val="275"/>
              <a:buFont typeface="Arial"/>
              <a:buNone/>
            </a:pPr>
            <a:r>
              <a:rPr lang="en-GB" sz="650">
                <a:solidFill>
                  <a:schemeClr val="dk1"/>
                </a:solidFill>
                <a:highlight>
                  <a:srgbClr val="EEEEEC"/>
                </a:highlight>
                <a:latin typeface="Courier New"/>
                <a:ea typeface="Courier New"/>
                <a:cs typeface="Courier New"/>
                <a:sym typeface="Courier New"/>
              </a:rPr>
              <a:t>	</a:t>
            </a:r>
            <a:r>
              <a:rPr b="1" lang="en-GB" sz="650">
                <a:solidFill>
                  <a:srgbClr val="7F0055"/>
                </a:solidFill>
                <a:highlight>
                  <a:srgbClr val="EEEEEC"/>
                </a:highlight>
                <a:latin typeface="Courier New"/>
                <a:ea typeface="Courier New"/>
                <a:cs typeface="Courier New"/>
                <a:sym typeface="Courier New"/>
              </a:rPr>
              <a:t>private</a:t>
            </a:r>
            <a:r>
              <a:rPr lang="en-GB" sz="650">
                <a:solidFill>
                  <a:schemeClr val="dk1"/>
                </a:solidFill>
                <a:highlight>
                  <a:srgbClr val="EEEEEC"/>
                </a:highlight>
                <a:latin typeface="Courier New"/>
                <a:ea typeface="Courier New"/>
                <a:cs typeface="Courier New"/>
                <a:sym typeface="Courier New"/>
              </a:rPr>
              <a:t> String </a:t>
            </a:r>
            <a:r>
              <a:rPr lang="en-GB" sz="650">
                <a:solidFill>
                  <a:srgbClr val="0000C0"/>
                </a:solidFill>
                <a:highlight>
                  <a:srgbClr val="EEEEEC"/>
                </a:highlight>
                <a:latin typeface="Courier New"/>
                <a:ea typeface="Courier New"/>
                <a:cs typeface="Courier New"/>
                <a:sym typeface="Courier New"/>
              </a:rPr>
              <a:t>email</a:t>
            </a:r>
            <a:r>
              <a:rPr lang="en-GB" sz="650">
                <a:solidFill>
                  <a:schemeClr val="dk1"/>
                </a:solidFill>
                <a:highlight>
                  <a:srgbClr val="EEEEEC"/>
                </a:highlight>
                <a:latin typeface="Courier New"/>
                <a:ea typeface="Courier New"/>
                <a:cs typeface="Courier New"/>
                <a:sym typeface="Courier New"/>
              </a:rPr>
              <a:t>;</a:t>
            </a:r>
            <a:endParaRPr sz="65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ts val="275"/>
              <a:buFont typeface="Arial"/>
              <a:buNone/>
            </a:pPr>
            <a:r>
              <a:rPr lang="en-GB" sz="650">
                <a:solidFill>
                  <a:schemeClr val="dk1"/>
                </a:solidFill>
                <a:highlight>
                  <a:srgbClr val="EEEEEC"/>
                </a:highlight>
                <a:latin typeface="Courier New"/>
                <a:ea typeface="Courier New"/>
                <a:cs typeface="Courier New"/>
                <a:sym typeface="Courier New"/>
              </a:rPr>
              <a:t>	</a:t>
            </a:r>
            <a:endParaRPr sz="650">
              <a:solidFill>
                <a:srgbClr val="3F5FBF"/>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ts val="275"/>
              <a:buFont typeface="Arial"/>
              <a:buNone/>
            </a:pPr>
            <a:r>
              <a:rPr lang="en-GB" sz="650">
                <a:solidFill>
                  <a:schemeClr val="dk1"/>
                </a:solidFill>
                <a:highlight>
                  <a:srgbClr val="EEEEEC"/>
                </a:highlight>
                <a:latin typeface="Courier New"/>
                <a:ea typeface="Courier New"/>
                <a:cs typeface="Courier New"/>
                <a:sym typeface="Courier New"/>
              </a:rPr>
              <a:t>	</a:t>
            </a:r>
            <a:r>
              <a:rPr b="1" lang="en-GB" sz="650">
                <a:solidFill>
                  <a:srgbClr val="7F0055"/>
                </a:solidFill>
                <a:highlight>
                  <a:srgbClr val="EEEEEC"/>
                </a:highlight>
                <a:latin typeface="Courier New"/>
                <a:ea typeface="Courier New"/>
                <a:cs typeface="Courier New"/>
                <a:sym typeface="Courier New"/>
              </a:rPr>
              <a:t>public</a:t>
            </a:r>
            <a:r>
              <a:rPr lang="en-GB" sz="650">
                <a:solidFill>
                  <a:schemeClr val="dk1"/>
                </a:solidFill>
                <a:highlight>
                  <a:srgbClr val="EEEEEC"/>
                </a:highlight>
                <a:latin typeface="Courier New"/>
                <a:ea typeface="Courier New"/>
                <a:cs typeface="Courier New"/>
                <a:sym typeface="Courier New"/>
              </a:rPr>
              <a:t> Student() {</a:t>
            </a:r>
            <a:endParaRPr sz="65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ts val="275"/>
              <a:buFont typeface="Arial"/>
              <a:buNone/>
            </a:pPr>
            <a:r>
              <a:rPr lang="en-GB" sz="650">
                <a:solidFill>
                  <a:schemeClr val="dk1"/>
                </a:solidFill>
                <a:highlight>
                  <a:srgbClr val="EEEEEC"/>
                </a:highlight>
                <a:latin typeface="Courier New"/>
                <a:ea typeface="Courier New"/>
                <a:cs typeface="Courier New"/>
                <a:sym typeface="Courier New"/>
              </a:rPr>
              <a:t>		</a:t>
            </a:r>
            <a:r>
              <a:rPr b="1" lang="en-GB" sz="650">
                <a:solidFill>
                  <a:srgbClr val="7F0055"/>
                </a:solidFill>
                <a:highlight>
                  <a:srgbClr val="EEEEEC"/>
                </a:highlight>
                <a:latin typeface="Courier New"/>
                <a:ea typeface="Courier New"/>
                <a:cs typeface="Courier New"/>
                <a:sym typeface="Courier New"/>
              </a:rPr>
              <a:t>super</a:t>
            </a:r>
            <a:r>
              <a:rPr lang="en-GB" sz="650">
                <a:solidFill>
                  <a:schemeClr val="dk1"/>
                </a:solidFill>
                <a:highlight>
                  <a:srgbClr val="EEEEEC"/>
                </a:highlight>
                <a:latin typeface="Courier New"/>
                <a:ea typeface="Courier New"/>
                <a:cs typeface="Courier New"/>
                <a:sym typeface="Courier New"/>
              </a:rPr>
              <a:t>();</a:t>
            </a:r>
            <a:endParaRPr sz="65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ts val="275"/>
              <a:buFont typeface="Arial"/>
              <a:buNone/>
            </a:pPr>
            <a:r>
              <a:rPr lang="en-GB" sz="650">
                <a:solidFill>
                  <a:schemeClr val="dk1"/>
                </a:solidFill>
                <a:highlight>
                  <a:srgbClr val="EEEEEC"/>
                </a:highlight>
                <a:latin typeface="Courier New"/>
                <a:ea typeface="Courier New"/>
                <a:cs typeface="Courier New"/>
                <a:sym typeface="Courier New"/>
              </a:rPr>
              <a:t>	}</a:t>
            </a:r>
            <a:endParaRPr sz="65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ts val="275"/>
              <a:buFont typeface="Arial"/>
              <a:buNone/>
            </a:pPr>
            <a:r>
              <a:rPr lang="en-GB" sz="650">
                <a:solidFill>
                  <a:schemeClr val="dk1"/>
                </a:solidFill>
                <a:highlight>
                  <a:srgbClr val="EEEEEC"/>
                </a:highlight>
                <a:latin typeface="Courier New"/>
                <a:ea typeface="Courier New"/>
                <a:cs typeface="Courier New"/>
                <a:sym typeface="Courier New"/>
              </a:rPr>
              <a:t>	</a:t>
            </a:r>
            <a:endParaRPr sz="650">
              <a:solidFill>
                <a:srgbClr val="3F5FBF"/>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ts val="275"/>
              <a:buFont typeface="Arial"/>
              <a:buNone/>
            </a:pPr>
            <a:r>
              <a:rPr lang="en-GB" sz="650">
                <a:solidFill>
                  <a:schemeClr val="dk1"/>
                </a:solidFill>
                <a:highlight>
                  <a:srgbClr val="EEEEEC"/>
                </a:highlight>
                <a:latin typeface="Courier New"/>
                <a:ea typeface="Courier New"/>
                <a:cs typeface="Courier New"/>
                <a:sym typeface="Courier New"/>
              </a:rPr>
              <a:t>	</a:t>
            </a:r>
            <a:r>
              <a:rPr b="1" lang="en-GB" sz="650">
                <a:solidFill>
                  <a:srgbClr val="7F0055"/>
                </a:solidFill>
                <a:highlight>
                  <a:srgbClr val="EEEEEC"/>
                </a:highlight>
                <a:latin typeface="Courier New"/>
                <a:ea typeface="Courier New"/>
                <a:cs typeface="Courier New"/>
                <a:sym typeface="Courier New"/>
              </a:rPr>
              <a:t>public</a:t>
            </a:r>
            <a:r>
              <a:rPr lang="en-GB" sz="650">
                <a:solidFill>
                  <a:schemeClr val="dk1"/>
                </a:solidFill>
                <a:highlight>
                  <a:srgbClr val="EEEEEC"/>
                </a:highlight>
                <a:latin typeface="Courier New"/>
                <a:ea typeface="Courier New"/>
                <a:cs typeface="Courier New"/>
                <a:sym typeface="Courier New"/>
              </a:rPr>
              <a:t> Student(</a:t>
            </a:r>
            <a:r>
              <a:rPr lang="en-GB" sz="650">
                <a:solidFill>
                  <a:schemeClr val="dk1"/>
                </a:solidFill>
                <a:highlight>
                  <a:srgbClr val="D4D4D4"/>
                </a:highlight>
                <a:latin typeface="Courier New"/>
                <a:ea typeface="Courier New"/>
                <a:cs typeface="Courier New"/>
                <a:sym typeface="Courier New"/>
              </a:rPr>
              <a:t>Integer</a:t>
            </a:r>
            <a:r>
              <a:rPr lang="en-GB" sz="650">
                <a:solidFill>
                  <a:schemeClr val="dk1"/>
                </a:solidFill>
                <a:highlight>
                  <a:srgbClr val="EEEEEC"/>
                </a:highlight>
                <a:latin typeface="Courier New"/>
                <a:ea typeface="Courier New"/>
                <a:cs typeface="Courier New"/>
                <a:sym typeface="Courier New"/>
              </a:rPr>
              <a:t> </a:t>
            </a:r>
            <a:r>
              <a:rPr lang="en-GB" sz="650">
                <a:solidFill>
                  <a:srgbClr val="6A3E3E"/>
                </a:solidFill>
                <a:highlight>
                  <a:srgbClr val="EEEEEC"/>
                </a:highlight>
                <a:latin typeface="Courier New"/>
                <a:ea typeface="Courier New"/>
                <a:cs typeface="Courier New"/>
                <a:sym typeface="Courier New"/>
              </a:rPr>
              <a:t>code</a:t>
            </a:r>
            <a:r>
              <a:rPr lang="en-GB" sz="650">
                <a:solidFill>
                  <a:schemeClr val="dk1"/>
                </a:solidFill>
                <a:highlight>
                  <a:srgbClr val="EEEEEC"/>
                </a:highlight>
                <a:latin typeface="Courier New"/>
                <a:ea typeface="Courier New"/>
                <a:cs typeface="Courier New"/>
                <a:sym typeface="Courier New"/>
              </a:rPr>
              <a:t>, String </a:t>
            </a:r>
            <a:r>
              <a:rPr lang="en-GB" sz="650">
                <a:solidFill>
                  <a:srgbClr val="6A3E3E"/>
                </a:solidFill>
                <a:highlight>
                  <a:srgbClr val="EEEEEC"/>
                </a:highlight>
                <a:latin typeface="Courier New"/>
                <a:ea typeface="Courier New"/>
                <a:cs typeface="Courier New"/>
                <a:sym typeface="Courier New"/>
              </a:rPr>
              <a:t>firstName</a:t>
            </a:r>
            <a:r>
              <a:rPr lang="en-GB" sz="650">
                <a:solidFill>
                  <a:schemeClr val="dk1"/>
                </a:solidFill>
                <a:highlight>
                  <a:srgbClr val="EEEEEC"/>
                </a:highlight>
                <a:latin typeface="Courier New"/>
                <a:ea typeface="Courier New"/>
                <a:cs typeface="Courier New"/>
                <a:sym typeface="Courier New"/>
              </a:rPr>
              <a:t>, String </a:t>
            </a:r>
            <a:r>
              <a:rPr lang="en-GB" sz="650">
                <a:solidFill>
                  <a:srgbClr val="6A3E3E"/>
                </a:solidFill>
                <a:highlight>
                  <a:srgbClr val="EEEEEC"/>
                </a:highlight>
                <a:latin typeface="Courier New"/>
                <a:ea typeface="Courier New"/>
                <a:cs typeface="Courier New"/>
                <a:sym typeface="Courier New"/>
              </a:rPr>
              <a:t>email</a:t>
            </a:r>
            <a:r>
              <a:rPr lang="en-GB" sz="650">
                <a:solidFill>
                  <a:schemeClr val="dk1"/>
                </a:solidFill>
                <a:highlight>
                  <a:srgbClr val="EEEEEC"/>
                </a:highlight>
                <a:latin typeface="Courier New"/>
                <a:ea typeface="Courier New"/>
                <a:cs typeface="Courier New"/>
                <a:sym typeface="Courier New"/>
              </a:rPr>
              <a:t>) {</a:t>
            </a:r>
            <a:endParaRPr sz="65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ts val="275"/>
              <a:buFont typeface="Arial"/>
              <a:buNone/>
            </a:pPr>
            <a:r>
              <a:rPr lang="en-GB" sz="650">
                <a:solidFill>
                  <a:schemeClr val="dk1"/>
                </a:solidFill>
                <a:highlight>
                  <a:srgbClr val="EEEEEC"/>
                </a:highlight>
                <a:latin typeface="Courier New"/>
                <a:ea typeface="Courier New"/>
                <a:cs typeface="Courier New"/>
                <a:sym typeface="Courier New"/>
              </a:rPr>
              <a:t>		</a:t>
            </a:r>
            <a:r>
              <a:rPr b="1" lang="en-GB" sz="650">
                <a:solidFill>
                  <a:srgbClr val="7F0055"/>
                </a:solidFill>
                <a:highlight>
                  <a:srgbClr val="EEEEEC"/>
                </a:highlight>
                <a:latin typeface="Courier New"/>
                <a:ea typeface="Courier New"/>
                <a:cs typeface="Courier New"/>
                <a:sym typeface="Courier New"/>
              </a:rPr>
              <a:t>super</a:t>
            </a:r>
            <a:r>
              <a:rPr lang="en-GB" sz="650">
                <a:solidFill>
                  <a:schemeClr val="dk1"/>
                </a:solidFill>
                <a:highlight>
                  <a:srgbClr val="EEEEEC"/>
                </a:highlight>
                <a:latin typeface="Courier New"/>
                <a:ea typeface="Courier New"/>
                <a:cs typeface="Courier New"/>
                <a:sym typeface="Courier New"/>
              </a:rPr>
              <a:t>();</a:t>
            </a:r>
            <a:endParaRPr sz="65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ts val="275"/>
              <a:buFont typeface="Arial"/>
              <a:buNone/>
            </a:pPr>
            <a:r>
              <a:rPr lang="en-GB" sz="650">
                <a:solidFill>
                  <a:schemeClr val="dk1"/>
                </a:solidFill>
                <a:highlight>
                  <a:srgbClr val="EEEEEC"/>
                </a:highlight>
                <a:latin typeface="Courier New"/>
                <a:ea typeface="Courier New"/>
                <a:cs typeface="Courier New"/>
                <a:sym typeface="Courier New"/>
              </a:rPr>
              <a:t>		</a:t>
            </a:r>
            <a:r>
              <a:rPr b="1" lang="en-GB" sz="650">
                <a:solidFill>
                  <a:srgbClr val="7F0055"/>
                </a:solidFill>
                <a:highlight>
                  <a:srgbClr val="EEEEEC"/>
                </a:highlight>
                <a:latin typeface="Courier New"/>
                <a:ea typeface="Courier New"/>
                <a:cs typeface="Courier New"/>
                <a:sym typeface="Courier New"/>
              </a:rPr>
              <a:t>this</a:t>
            </a:r>
            <a:r>
              <a:rPr lang="en-GB" sz="650">
                <a:solidFill>
                  <a:schemeClr val="dk1"/>
                </a:solidFill>
                <a:highlight>
                  <a:srgbClr val="EEEEEC"/>
                </a:highlight>
                <a:latin typeface="Courier New"/>
                <a:ea typeface="Courier New"/>
                <a:cs typeface="Courier New"/>
                <a:sym typeface="Courier New"/>
              </a:rPr>
              <a:t>.</a:t>
            </a:r>
            <a:r>
              <a:rPr lang="en-GB" sz="650">
                <a:solidFill>
                  <a:srgbClr val="0000C0"/>
                </a:solidFill>
                <a:highlight>
                  <a:srgbClr val="EEEEEC"/>
                </a:highlight>
                <a:latin typeface="Courier New"/>
                <a:ea typeface="Courier New"/>
                <a:cs typeface="Courier New"/>
                <a:sym typeface="Courier New"/>
              </a:rPr>
              <a:t>code</a:t>
            </a:r>
            <a:r>
              <a:rPr lang="en-GB" sz="650">
                <a:solidFill>
                  <a:schemeClr val="dk1"/>
                </a:solidFill>
                <a:highlight>
                  <a:srgbClr val="EEEEEC"/>
                </a:highlight>
                <a:latin typeface="Courier New"/>
                <a:ea typeface="Courier New"/>
                <a:cs typeface="Courier New"/>
                <a:sym typeface="Courier New"/>
              </a:rPr>
              <a:t> = </a:t>
            </a:r>
            <a:r>
              <a:rPr lang="en-GB" sz="650">
                <a:solidFill>
                  <a:srgbClr val="6A3E3E"/>
                </a:solidFill>
                <a:highlight>
                  <a:srgbClr val="EEEEEC"/>
                </a:highlight>
                <a:latin typeface="Courier New"/>
                <a:ea typeface="Courier New"/>
                <a:cs typeface="Courier New"/>
                <a:sym typeface="Courier New"/>
              </a:rPr>
              <a:t>code</a:t>
            </a:r>
            <a:r>
              <a:rPr lang="en-GB" sz="650">
                <a:solidFill>
                  <a:schemeClr val="dk1"/>
                </a:solidFill>
                <a:highlight>
                  <a:srgbClr val="EEEEEC"/>
                </a:highlight>
                <a:latin typeface="Courier New"/>
                <a:ea typeface="Courier New"/>
                <a:cs typeface="Courier New"/>
                <a:sym typeface="Courier New"/>
              </a:rPr>
              <a:t>;</a:t>
            </a:r>
            <a:endParaRPr sz="65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ts val="275"/>
              <a:buFont typeface="Arial"/>
              <a:buNone/>
            </a:pPr>
            <a:r>
              <a:rPr lang="en-GB" sz="650">
                <a:solidFill>
                  <a:schemeClr val="dk1"/>
                </a:solidFill>
                <a:highlight>
                  <a:srgbClr val="EEEEEC"/>
                </a:highlight>
                <a:latin typeface="Courier New"/>
                <a:ea typeface="Courier New"/>
                <a:cs typeface="Courier New"/>
                <a:sym typeface="Courier New"/>
              </a:rPr>
              <a:t>		</a:t>
            </a:r>
            <a:r>
              <a:rPr b="1" lang="en-GB" sz="650">
                <a:solidFill>
                  <a:srgbClr val="7F0055"/>
                </a:solidFill>
                <a:highlight>
                  <a:srgbClr val="EEEEEC"/>
                </a:highlight>
                <a:latin typeface="Courier New"/>
                <a:ea typeface="Courier New"/>
                <a:cs typeface="Courier New"/>
                <a:sym typeface="Courier New"/>
              </a:rPr>
              <a:t>this</a:t>
            </a:r>
            <a:r>
              <a:rPr lang="en-GB" sz="650">
                <a:solidFill>
                  <a:schemeClr val="dk1"/>
                </a:solidFill>
                <a:highlight>
                  <a:srgbClr val="EEEEEC"/>
                </a:highlight>
                <a:latin typeface="Courier New"/>
                <a:ea typeface="Courier New"/>
                <a:cs typeface="Courier New"/>
                <a:sym typeface="Courier New"/>
              </a:rPr>
              <a:t>.</a:t>
            </a:r>
            <a:r>
              <a:rPr lang="en-GB" sz="650">
                <a:solidFill>
                  <a:srgbClr val="0000C0"/>
                </a:solidFill>
                <a:highlight>
                  <a:srgbClr val="EEEEEC"/>
                </a:highlight>
                <a:latin typeface="Courier New"/>
                <a:ea typeface="Courier New"/>
                <a:cs typeface="Courier New"/>
                <a:sym typeface="Courier New"/>
              </a:rPr>
              <a:t>firstName</a:t>
            </a:r>
            <a:r>
              <a:rPr lang="en-GB" sz="650">
                <a:solidFill>
                  <a:schemeClr val="dk1"/>
                </a:solidFill>
                <a:highlight>
                  <a:srgbClr val="EEEEEC"/>
                </a:highlight>
                <a:latin typeface="Courier New"/>
                <a:ea typeface="Courier New"/>
                <a:cs typeface="Courier New"/>
                <a:sym typeface="Courier New"/>
              </a:rPr>
              <a:t> = </a:t>
            </a:r>
            <a:r>
              <a:rPr lang="en-GB" sz="650">
                <a:solidFill>
                  <a:srgbClr val="6A3E3E"/>
                </a:solidFill>
                <a:highlight>
                  <a:srgbClr val="EEEEEC"/>
                </a:highlight>
                <a:latin typeface="Courier New"/>
                <a:ea typeface="Courier New"/>
                <a:cs typeface="Courier New"/>
                <a:sym typeface="Courier New"/>
              </a:rPr>
              <a:t>firstName</a:t>
            </a:r>
            <a:r>
              <a:rPr lang="en-GB" sz="650">
                <a:solidFill>
                  <a:schemeClr val="dk1"/>
                </a:solidFill>
                <a:highlight>
                  <a:srgbClr val="EEEEEC"/>
                </a:highlight>
                <a:latin typeface="Courier New"/>
                <a:ea typeface="Courier New"/>
                <a:cs typeface="Courier New"/>
                <a:sym typeface="Courier New"/>
              </a:rPr>
              <a:t>;</a:t>
            </a:r>
            <a:endParaRPr sz="65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ts val="275"/>
              <a:buFont typeface="Arial"/>
              <a:buNone/>
            </a:pPr>
            <a:r>
              <a:rPr lang="en-GB" sz="650">
                <a:solidFill>
                  <a:schemeClr val="dk1"/>
                </a:solidFill>
                <a:highlight>
                  <a:srgbClr val="EEEEEC"/>
                </a:highlight>
                <a:latin typeface="Courier New"/>
                <a:ea typeface="Courier New"/>
                <a:cs typeface="Courier New"/>
                <a:sym typeface="Courier New"/>
              </a:rPr>
              <a:t>		</a:t>
            </a:r>
            <a:r>
              <a:rPr b="1" lang="en-GB" sz="650">
                <a:solidFill>
                  <a:srgbClr val="7F0055"/>
                </a:solidFill>
                <a:highlight>
                  <a:srgbClr val="EEEEEC"/>
                </a:highlight>
                <a:latin typeface="Courier New"/>
                <a:ea typeface="Courier New"/>
                <a:cs typeface="Courier New"/>
                <a:sym typeface="Courier New"/>
              </a:rPr>
              <a:t>this</a:t>
            </a:r>
            <a:r>
              <a:rPr lang="en-GB" sz="650">
                <a:solidFill>
                  <a:schemeClr val="dk1"/>
                </a:solidFill>
                <a:highlight>
                  <a:srgbClr val="EEEEEC"/>
                </a:highlight>
                <a:latin typeface="Courier New"/>
                <a:ea typeface="Courier New"/>
                <a:cs typeface="Courier New"/>
                <a:sym typeface="Courier New"/>
              </a:rPr>
              <a:t>.</a:t>
            </a:r>
            <a:r>
              <a:rPr lang="en-GB" sz="650">
                <a:solidFill>
                  <a:srgbClr val="0000C0"/>
                </a:solidFill>
                <a:highlight>
                  <a:srgbClr val="EEEEEC"/>
                </a:highlight>
                <a:latin typeface="Courier New"/>
                <a:ea typeface="Courier New"/>
                <a:cs typeface="Courier New"/>
                <a:sym typeface="Courier New"/>
              </a:rPr>
              <a:t>email</a:t>
            </a:r>
            <a:r>
              <a:rPr lang="en-GB" sz="650">
                <a:solidFill>
                  <a:schemeClr val="dk1"/>
                </a:solidFill>
                <a:highlight>
                  <a:srgbClr val="EEEEEC"/>
                </a:highlight>
                <a:latin typeface="Courier New"/>
                <a:ea typeface="Courier New"/>
                <a:cs typeface="Courier New"/>
                <a:sym typeface="Courier New"/>
              </a:rPr>
              <a:t> = </a:t>
            </a:r>
            <a:r>
              <a:rPr lang="en-GB" sz="650">
                <a:solidFill>
                  <a:srgbClr val="6A3E3E"/>
                </a:solidFill>
                <a:highlight>
                  <a:srgbClr val="EEEEEC"/>
                </a:highlight>
                <a:latin typeface="Courier New"/>
                <a:ea typeface="Courier New"/>
                <a:cs typeface="Courier New"/>
                <a:sym typeface="Courier New"/>
              </a:rPr>
              <a:t>email</a:t>
            </a:r>
            <a:r>
              <a:rPr lang="en-GB" sz="650">
                <a:solidFill>
                  <a:schemeClr val="dk1"/>
                </a:solidFill>
                <a:highlight>
                  <a:srgbClr val="EEEEEC"/>
                </a:highlight>
                <a:latin typeface="Courier New"/>
                <a:ea typeface="Courier New"/>
                <a:cs typeface="Courier New"/>
                <a:sym typeface="Courier New"/>
              </a:rPr>
              <a:t>;</a:t>
            </a:r>
            <a:endParaRPr sz="65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ts val="275"/>
              <a:buFont typeface="Arial"/>
              <a:buNone/>
            </a:pPr>
            <a:r>
              <a:rPr lang="en-GB" sz="650">
                <a:solidFill>
                  <a:schemeClr val="dk1"/>
                </a:solidFill>
                <a:highlight>
                  <a:srgbClr val="EEEEEC"/>
                </a:highlight>
                <a:latin typeface="Courier New"/>
                <a:ea typeface="Courier New"/>
                <a:cs typeface="Courier New"/>
                <a:sym typeface="Courier New"/>
              </a:rPr>
              <a:t>	}</a:t>
            </a:r>
            <a:endParaRPr sz="65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ts val="275"/>
              <a:buFont typeface="Arial"/>
              <a:buNone/>
            </a:pPr>
            <a:r>
              <a:rPr lang="en-GB" sz="650">
                <a:solidFill>
                  <a:schemeClr val="dk1"/>
                </a:solidFill>
                <a:highlight>
                  <a:srgbClr val="EEEEEC"/>
                </a:highlight>
                <a:latin typeface="Courier New"/>
                <a:ea typeface="Courier New"/>
                <a:cs typeface="Courier New"/>
                <a:sym typeface="Courier New"/>
              </a:rPr>
              <a:t>	</a:t>
            </a:r>
            <a:endParaRPr sz="650">
              <a:solidFill>
                <a:srgbClr val="3F5FBF"/>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ts val="275"/>
              <a:buFont typeface="Arial"/>
              <a:buNone/>
            </a:pPr>
            <a:r>
              <a:rPr lang="en-GB" sz="650">
                <a:solidFill>
                  <a:schemeClr val="dk1"/>
                </a:solidFill>
                <a:highlight>
                  <a:srgbClr val="EEEEEC"/>
                </a:highlight>
                <a:latin typeface="Courier New"/>
                <a:ea typeface="Courier New"/>
                <a:cs typeface="Courier New"/>
                <a:sym typeface="Courier New"/>
              </a:rPr>
              <a:t>	</a:t>
            </a:r>
            <a:r>
              <a:rPr b="1" lang="en-GB" sz="650">
                <a:solidFill>
                  <a:srgbClr val="7F0055"/>
                </a:solidFill>
                <a:highlight>
                  <a:srgbClr val="EEEEEC"/>
                </a:highlight>
                <a:latin typeface="Courier New"/>
                <a:ea typeface="Courier New"/>
                <a:cs typeface="Courier New"/>
                <a:sym typeface="Courier New"/>
              </a:rPr>
              <a:t>public</a:t>
            </a:r>
            <a:r>
              <a:rPr lang="en-GB" sz="650">
                <a:solidFill>
                  <a:schemeClr val="dk1"/>
                </a:solidFill>
                <a:highlight>
                  <a:srgbClr val="EEEEEC"/>
                </a:highlight>
                <a:latin typeface="Courier New"/>
                <a:ea typeface="Courier New"/>
                <a:cs typeface="Courier New"/>
                <a:sym typeface="Courier New"/>
              </a:rPr>
              <a:t> </a:t>
            </a:r>
            <a:r>
              <a:rPr lang="en-GB" sz="650">
                <a:solidFill>
                  <a:schemeClr val="dk1"/>
                </a:solidFill>
                <a:highlight>
                  <a:srgbClr val="D4D4D4"/>
                </a:highlight>
                <a:latin typeface="Courier New"/>
                <a:ea typeface="Courier New"/>
                <a:cs typeface="Courier New"/>
                <a:sym typeface="Courier New"/>
              </a:rPr>
              <a:t>Integer</a:t>
            </a:r>
            <a:r>
              <a:rPr lang="en-GB" sz="650">
                <a:solidFill>
                  <a:schemeClr val="dk1"/>
                </a:solidFill>
                <a:highlight>
                  <a:srgbClr val="EEEEEC"/>
                </a:highlight>
                <a:latin typeface="Courier New"/>
                <a:ea typeface="Courier New"/>
                <a:cs typeface="Courier New"/>
                <a:sym typeface="Courier New"/>
              </a:rPr>
              <a:t> getCode() {</a:t>
            </a:r>
            <a:r>
              <a:rPr b="1" lang="en-GB" sz="650">
                <a:solidFill>
                  <a:srgbClr val="7F0055"/>
                </a:solidFill>
                <a:highlight>
                  <a:srgbClr val="EEEEEC"/>
                </a:highlight>
                <a:latin typeface="Courier New"/>
                <a:ea typeface="Courier New"/>
                <a:cs typeface="Courier New"/>
                <a:sym typeface="Courier New"/>
              </a:rPr>
              <a:t>return</a:t>
            </a:r>
            <a:r>
              <a:rPr lang="en-GB" sz="650">
                <a:solidFill>
                  <a:schemeClr val="dk1"/>
                </a:solidFill>
                <a:highlight>
                  <a:srgbClr val="EEEEEC"/>
                </a:highlight>
                <a:latin typeface="Courier New"/>
                <a:ea typeface="Courier New"/>
                <a:cs typeface="Courier New"/>
                <a:sym typeface="Courier New"/>
              </a:rPr>
              <a:t> </a:t>
            </a:r>
            <a:r>
              <a:rPr lang="en-GB" sz="650">
                <a:solidFill>
                  <a:srgbClr val="0000C0"/>
                </a:solidFill>
                <a:highlight>
                  <a:srgbClr val="EEEEEC"/>
                </a:highlight>
                <a:latin typeface="Courier New"/>
                <a:ea typeface="Courier New"/>
                <a:cs typeface="Courier New"/>
                <a:sym typeface="Courier New"/>
              </a:rPr>
              <a:t>code</a:t>
            </a:r>
            <a:r>
              <a:rPr lang="en-GB" sz="650">
                <a:solidFill>
                  <a:schemeClr val="dk1"/>
                </a:solidFill>
                <a:highlight>
                  <a:srgbClr val="EEEEEC"/>
                </a:highlight>
                <a:latin typeface="Courier New"/>
                <a:ea typeface="Courier New"/>
                <a:cs typeface="Courier New"/>
                <a:sym typeface="Courier New"/>
              </a:rPr>
              <a:t>;</a:t>
            </a:r>
            <a:r>
              <a:rPr lang="en-GB" sz="650">
                <a:solidFill>
                  <a:schemeClr val="dk1"/>
                </a:solidFill>
                <a:highlight>
                  <a:srgbClr val="EEEEEC"/>
                </a:highlight>
                <a:latin typeface="Courier New"/>
                <a:ea typeface="Courier New"/>
                <a:cs typeface="Courier New"/>
                <a:sym typeface="Courier New"/>
              </a:rPr>
              <a:t>}</a:t>
            </a:r>
            <a:endParaRPr sz="65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ts val="275"/>
              <a:buFont typeface="Arial"/>
              <a:buNone/>
            </a:pPr>
            <a:r>
              <a:rPr lang="en-GB" sz="650">
                <a:solidFill>
                  <a:schemeClr val="dk1"/>
                </a:solidFill>
                <a:highlight>
                  <a:srgbClr val="EEEEEC"/>
                </a:highlight>
                <a:latin typeface="Courier New"/>
                <a:ea typeface="Courier New"/>
                <a:cs typeface="Courier New"/>
                <a:sym typeface="Courier New"/>
              </a:rPr>
              <a:t>	</a:t>
            </a:r>
            <a:endParaRPr sz="650">
              <a:solidFill>
                <a:srgbClr val="3F5FBF"/>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ts val="275"/>
              <a:buFont typeface="Arial"/>
              <a:buNone/>
            </a:pPr>
            <a:r>
              <a:rPr lang="en-GB" sz="650">
                <a:solidFill>
                  <a:schemeClr val="dk1"/>
                </a:solidFill>
                <a:highlight>
                  <a:srgbClr val="EEEEEC"/>
                </a:highlight>
                <a:latin typeface="Courier New"/>
                <a:ea typeface="Courier New"/>
                <a:cs typeface="Courier New"/>
                <a:sym typeface="Courier New"/>
              </a:rPr>
              <a:t>	</a:t>
            </a:r>
            <a:r>
              <a:rPr b="1" lang="en-GB" sz="650">
                <a:solidFill>
                  <a:srgbClr val="7F0055"/>
                </a:solidFill>
                <a:highlight>
                  <a:srgbClr val="EEEEEC"/>
                </a:highlight>
                <a:latin typeface="Courier New"/>
                <a:ea typeface="Courier New"/>
                <a:cs typeface="Courier New"/>
                <a:sym typeface="Courier New"/>
              </a:rPr>
              <a:t>public</a:t>
            </a:r>
            <a:r>
              <a:rPr lang="en-GB" sz="650">
                <a:solidFill>
                  <a:schemeClr val="dk1"/>
                </a:solidFill>
                <a:highlight>
                  <a:srgbClr val="EEEEEC"/>
                </a:highlight>
                <a:latin typeface="Courier New"/>
                <a:ea typeface="Courier New"/>
                <a:cs typeface="Courier New"/>
                <a:sym typeface="Courier New"/>
              </a:rPr>
              <a:t> </a:t>
            </a:r>
            <a:r>
              <a:rPr b="1" lang="en-GB" sz="650">
                <a:solidFill>
                  <a:srgbClr val="7F0055"/>
                </a:solidFill>
                <a:highlight>
                  <a:srgbClr val="EEEEEC"/>
                </a:highlight>
                <a:latin typeface="Courier New"/>
                <a:ea typeface="Courier New"/>
                <a:cs typeface="Courier New"/>
                <a:sym typeface="Courier New"/>
              </a:rPr>
              <a:t>void</a:t>
            </a:r>
            <a:r>
              <a:rPr lang="en-GB" sz="650">
                <a:solidFill>
                  <a:schemeClr val="dk1"/>
                </a:solidFill>
                <a:highlight>
                  <a:srgbClr val="EEEEEC"/>
                </a:highlight>
                <a:latin typeface="Courier New"/>
                <a:ea typeface="Courier New"/>
                <a:cs typeface="Courier New"/>
                <a:sym typeface="Courier New"/>
              </a:rPr>
              <a:t> setCode(</a:t>
            </a:r>
            <a:r>
              <a:rPr lang="en-GB" sz="650">
                <a:solidFill>
                  <a:schemeClr val="dk1"/>
                </a:solidFill>
                <a:highlight>
                  <a:srgbClr val="D4D4D4"/>
                </a:highlight>
                <a:latin typeface="Courier New"/>
                <a:ea typeface="Courier New"/>
                <a:cs typeface="Courier New"/>
                <a:sym typeface="Courier New"/>
              </a:rPr>
              <a:t>Integer</a:t>
            </a:r>
            <a:r>
              <a:rPr lang="en-GB" sz="650">
                <a:solidFill>
                  <a:schemeClr val="dk1"/>
                </a:solidFill>
                <a:highlight>
                  <a:srgbClr val="EEEEEC"/>
                </a:highlight>
                <a:latin typeface="Courier New"/>
                <a:ea typeface="Courier New"/>
                <a:cs typeface="Courier New"/>
                <a:sym typeface="Courier New"/>
              </a:rPr>
              <a:t> </a:t>
            </a:r>
            <a:r>
              <a:rPr lang="en-GB" sz="650">
                <a:solidFill>
                  <a:srgbClr val="6A3E3E"/>
                </a:solidFill>
                <a:highlight>
                  <a:srgbClr val="EEEEEC"/>
                </a:highlight>
                <a:latin typeface="Courier New"/>
                <a:ea typeface="Courier New"/>
                <a:cs typeface="Courier New"/>
                <a:sym typeface="Courier New"/>
              </a:rPr>
              <a:t>code</a:t>
            </a:r>
            <a:r>
              <a:rPr lang="en-GB" sz="650">
                <a:solidFill>
                  <a:schemeClr val="dk1"/>
                </a:solidFill>
                <a:highlight>
                  <a:srgbClr val="EEEEEC"/>
                </a:highlight>
                <a:latin typeface="Courier New"/>
                <a:ea typeface="Courier New"/>
                <a:cs typeface="Courier New"/>
                <a:sym typeface="Courier New"/>
              </a:rPr>
              <a:t>) {</a:t>
            </a:r>
            <a:r>
              <a:rPr b="1" lang="en-GB" sz="650">
                <a:solidFill>
                  <a:srgbClr val="7F0055"/>
                </a:solidFill>
                <a:highlight>
                  <a:srgbClr val="EEEEEC"/>
                </a:highlight>
                <a:latin typeface="Courier New"/>
                <a:ea typeface="Courier New"/>
                <a:cs typeface="Courier New"/>
                <a:sym typeface="Courier New"/>
              </a:rPr>
              <a:t>this</a:t>
            </a:r>
            <a:r>
              <a:rPr lang="en-GB" sz="650">
                <a:solidFill>
                  <a:schemeClr val="dk1"/>
                </a:solidFill>
                <a:highlight>
                  <a:srgbClr val="EEEEEC"/>
                </a:highlight>
                <a:latin typeface="Courier New"/>
                <a:ea typeface="Courier New"/>
                <a:cs typeface="Courier New"/>
                <a:sym typeface="Courier New"/>
              </a:rPr>
              <a:t>.</a:t>
            </a:r>
            <a:r>
              <a:rPr lang="en-GB" sz="650">
                <a:solidFill>
                  <a:srgbClr val="0000C0"/>
                </a:solidFill>
                <a:highlight>
                  <a:srgbClr val="EEEEEC"/>
                </a:highlight>
                <a:latin typeface="Courier New"/>
                <a:ea typeface="Courier New"/>
                <a:cs typeface="Courier New"/>
                <a:sym typeface="Courier New"/>
              </a:rPr>
              <a:t>code</a:t>
            </a:r>
            <a:r>
              <a:rPr lang="en-GB" sz="650">
                <a:solidFill>
                  <a:schemeClr val="dk1"/>
                </a:solidFill>
                <a:highlight>
                  <a:srgbClr val="EEEEEC"/>
                </a:highlight>
                <a:latin typeface="Courier New"/>
                <a:ea typeface="Courier New"/>
                <a:cs typeface="Courier New"/>
                <a:sym typeface="Courier New"/>
              </a:rPr>
              <a:t> = </a:t>
            </a:r>
            <a:r>
              <a:rPr lang="en-GB" sz="650">
                <a:solidFill>
                  <a:srgbClr val="6A3E3E"/>
                </a:solidFill>
                <a:highlight>
                  <a:srgbClr val="EEEEEC"/>
                </a:highlight>
                <a:latin typeface="Courier New"/>
                <a:ea typeface="Courier New"/>
                <a:cs typeface="Courier New"/>
                <a:sym typeface="Courier New"/>
              </a:rPr>
              <a:t>code</a:t>
            </a:r>
            <a:r>
              <a:rPr lang="en-GB" sz="650">
                <a:solidFill>
                  <a:schemeClr val="dk1"/>
                </a:solidFill>
                <a:highlight>
                  <a:srgbClr val="EEEEEC"/>
                </a:highlight>
                <a:latin typeface="Courier New"/>
                <a:ea typeface="Courier New"/>
                <a:cs typeface="Courier New"/>
                <a:sym typeface="Courier New"/>
              </a:rPr>
              <a:t>;}</a:t>
            </a:r>
            <a:endParaRPr sz="65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ts val="275"/>
              <a:buFont typeface="Arial"/>
              <a:buNone/>
            </a:pPr>
            <a:r>
              <a:rPr lang="en-GB" sz="650">
                <a:solidFill>
                  <a:schemeClr val="dk1"/>
                </a:solidFill>
                <a:highlight>
                  <a:srgbClr val="EEEEEC"/>
                </a:highlight>
                <a:latin typeface="Courier New"/>
                <a:ea typeface="Courier New"/>
                <a:cs typeface="Courier New"/>
                <a:sym typeface="Courier New"/>
              </a:rPr>
              <a:t>	</a:t>
            </a:r>
            <a:endParaRPr sz="650">
              <a:solidFill>
                <a:srgbClr val="3F5FBF"/>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ts val="275"/>
              <a:buFont typeface="Arial"/>
              <a:buNone/>
            </a:pPr>
            <a:r>
              <a:rPr lang="en-GB" sz="650">
                <a:solidFill>
                  <a:schemeClr val="dk1"/>
                </a:solidFill>
                <a:highlight>
                  <a:srgbClr val="EEEEEC"/>
                </a:highlight>
                <a:latin typeface="Courier New"/>
                <a:ea typeface="Courier New"/>
                <a:cs typeface="Courier New"/>
                <a:sym typeface="Courier New"/>
              </a:rPr>
              <a:t>	</a:t>
            </a:r>
            <a:r>
              <a:rPr b="1" lang="en-GB" sz="650">
                <a:solidFill>
                  <a:srgbClr val="7F0055"/>
                </a:solidFill>
                <a:highlight>
                  <a:srgbClr val="EEEEEC"/>
                </a:highlight>
                <a:latin typeface="Courier New"/>
                <a:ea typeface="Courier New"/>
                <a:cs typeface="Courier New"/>
                <a:sym typeface="Courier New"/>
              </a:rPr>
              <a:t>public</a:t>
            </a:r>
            <a:r>
              <a:rPr lang="en-GB" sz="650">
                <a:solidFill>
                  <a:schemeClr val="dk1"/>
                </a:solidFill>
                <a:highlight>
                  <a:srgbClr val="EEEEEC"/>
                </a:highlight>
                <a:latin typeface="Courier New"/>
                <a:ea typeface="Courier New"/>
                <a:cs typeface="Courier New"/>
                <a:sym typeface="Courier New"/>
              </a:rPr>
              <a:t> String getFirstName() {	</a:t>
            </a:r>
            <a:r>
              <a:rPr b="1" lang="en-GB" sz="650">
                <a:solidFill>
                  <a:srgbClr val="7F0055"/>
                </a:solidFill>
                <a:highlight>
                  <a:srgbClr val="EEEEEC"/>
                </a:highlight>
                <a:latin typeface="Courier New"/>
                <a:ea typeface="Courier New"/>
                <a:cs typeface="Courier New"/>
                <a:sym typeface="Courier New"/>
              </a:rPr>
              <a:t>return</a:t>
            </a:r>
            <a:r>
              <a:rPr lang="en-GB" sz="650">
                <a:solidFill>
                  <a:schemeClr val="dk1"/>
                </a:solidFill>
                <a:highlight>
                  <a:srgbClr val="EEEEEC"/>
                </a:highlight>
                <a:latin typeface="Courier New"/>
                <a:ea typeface="Courier New"/>
                <a:cs typeface="Courier New"/>
                <a:sym typeface="Courier New"/>
              </a:rPr>
              <a:t> </a:t>
            </a:r>
            <a:r>
              <a:rPr lang="en-GB" sz="650">
                <a:solidFill>
                  <a:srgbClr val="0000C0"/>
                </a:solidFill>
                <a:highlight>
                  <a:srgbClr val="EEEEEC"/>
                </a:highlight>
                <a:latin typeface="Courier New"/>
                <a:ea typeface="Courier New"/>
                <a:cs typeface="Courier New"/>
                <a:sym typeface="Courier New"/>
              </a:rPr>
              <a:t>firstName</a:t>
            </a:r>
            <a:r>
              <a:rPr lang="en-GB" sz="650">
                <a:solidFill>
                  <a:schemeClr val="dk1"/>
                </a:solidFill>
                <a:highlight>
                  <a:srgbClr val="EEEEEC"/>
                </a:highlight>
                <a:latin typeface="Courier New"/>
                <a:ea typeface="Courier New"/>
                <a:cs typeface="Courier New"/>
                <a:sym typeface="Courier New"/>
              </a:rPr>
              <a:t>;}</a:t>
            </a:r>
            <a:endParaRPr sz="65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ts val="275"/>
              <a:buFont typeface="Arial"/>
              <a:buNone/>
            </a:pPr>
            <a:r>
              <a:rPr lang="en-GB" sz="650">
                <a:solidFill>
                  <a:schemeClr val="dk1"/>
                </a:solidFill>
                <a:highlight>
                  <a:srgbClr val="EEEEEC"/>
                </a:highlight>
                <a:latin typeface="Courier New"/>
                <a:ea typeface="Courier New"/>
                <a:cs typeface="Courier New"/>
                <a:sym typeface="Courier New"/>
              </a:rPr>
              <a:t>	</a:t>
            </a:r>
            <a:endParaRPr sz="650">
              <a:solidFill>
                <a:srgbClr val="3F5FBF"/>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ts val="275"/>
              <a:buFont typeface="Arial"/>
              <a:buNone/>
            </a:pPr>
            <a:r>
              <a:rPr lang="en-GB" sz="650">
                <a:solidFill>
                  <a:schemeClr val="dk1"/>
                </a:solidFill>
                <a:highlight>
                  <a:srgbClr val="EEEEEC"/>
                </a:highlight>
                <a:latin typeface="Courier New"/>
                <a:ea typeface="Courier New"/>
                <a:cs typeface="Courier New"/>
                <a:sym typeface="Courier New"/>
              </a:rPr>
              <a:t>	</a:t>
            </a:r>
            <a:r>
              <a:rPr b="1" lang="en-GB" sz="650">
                <a:solidFill>
                  <a:srgbClr val="7F0055"/>
                </a:solidFill>
                <a:highlight>
                  <a:srgbClr val="EEEEEC"/>
                </a:highlight>
                <a:latin typeface="Courier New"/>
                <a:ea typeface="Courier New"/>
                <a:cs typeface="Courier New"/>
                <a:sym typeface="Courier New"/>
              </a:rPr>
              <a:t>public</a:t>
            </a:r>
            <a:r>
              <a:rPr lang="en-GB" sz="650">
                <a:solidFill>
                  <a:schemeClr val="dk1"/>
                </a:solidFill>
                <a:highlight>
                  <a:srgbClr val="EEEEEC"/>
                </a:highlight>
                <a:latin typeface="Courier New"/>
                <a:ea typeface="Courier New"/>
                <a:cs typeface="Courier New"/>
                <a:sym typeface="Courier New"/>
              </a:rPr>
              <a:t> </a:t>
            </a:r>
            <a:r>
              <a:rPr b="1" lang="en-GB" sz="650">
                <a:solidFill>
                  <a:srgbClr val="7F0055"/>
                </a:solidFill>
                <a:highlight>
                  <a:srgbClr val="EEEEEC"/>
                </a:highlight>
                <a:latin typeface="Courier New"/>
                <a:ea typeface="Courier New"/>
                <a:cs typeface="Courier New"/>
                <a:sym typeface="Courier New"/>
              </a:rPr>
              <a:t>void</a:t>
            </a:r>
            <a:r>
              <a:rPr lang="en-GB" sz="650">
                <a:solidFill>
                  <a:schemeClr val="dk1"/>
                </a:solidFill>
                <a:highlight>
                  <a:srgbClr val="EEEEEC"/>
                </a:highlight>
                <a:latin typeface="Courier New"/>
                <a:ea typeface="Courier New"/>
                <a:cs typeface="Courier New"/>
                <a:sym typeface="Courier New"/>
              </a:rPr>
              <a:t> setFirstName(String </a:t>
            </a:r>
            <a:r>
              <a:rPr lang="en-GB" sz="650">
                <a:solidFill>
                  <a:srgbClr val="6A3E3E"/>
                </a:solidFill>
                <a:highlight>
                  <a:srgbClr val="EEEEEC"/>
                </a:highlight>
                <a:latin typeface="Courier New"/>
                <a:ea typeface="Courier New"/>
                <a:cs typeface="Courier New"/>
                <a:sym typeface="Courier New"/>
              </a:rPr>
              <a:t>firstName</a:t>
            </a:r>
            <a:r>
              <a:rPr lang="en-GB" sz="650">
                <a:solidFill>
                  <a:schemeClr val="dk1"/>
                </a:solidFill>
                <a:highlight>
                  <a:srgbClr val="EEEEEC"/>
                </a:highlight>
                <a:latin typeface="Courier New"/>
                <a:ea typeface="Courier New"/>
                <a:cs typeface="Courier New"/>
                <a:sym typeface="Courier New"/>
              </a:rPr>
              <a:t>) {</a:t>
            </a:r>
            <a:r>
              <a:rPr b="1" lang="en-GB" sz="650">
                <a:solidFill>
                  <a:srgbClr val="7F0055"/>
                </a:solidFill>
                <a:highlight>
                  <a:srgbClr val="EEEEEC"/>
                </a:highlight>
                <a:latin typeface="Courier New"/>
                <a:ea typeface="Courier New"/>
                <a:cs typeface="Courier New"/>
                <a:sym typeface="Courier New"/>
              </a:rPr>
              <a:t>this</a:t>
            </a:r>
            <a:r>
              <a:rPr lang="en-GB" sz="650">
                <a:solidFill>
                  <a:schemeClr val="dk1"/>
                </a:solidFill>
                <a:highlight>
                  <a:srgbClr val="EEEEEC"/>
                </a:highlight>
                <a:latin typeface="Courier New"/>
                <a:ea typeface="Courier New"/>
                <a:cs typeface="Courier New"/>
                <a:sym typeface="Courier New"/>
              </a:rPr>
              <a:t>.</a:t>
            </a:r>
            <a:r>
              <a:rPr lang="en-GB" sz="650">
                <a:solidFill>
                  <a:srgbClr val="0000C0"/>
                </a:solidFill>
                <a:highlight>
                  <a:srgbClr val="EEEEEC"/>
                </a:highlight>
                <a:latin typeface="Courier New"/>
                <a:ea typeface="Courier New"/>
                <a:cs typeface="Courier New"/>
                <a:sym typeface="Courier New"/>
              </a:rPr>
              <a:t>firstName</a:t>
            </a:r>
            <a:r>
              <a:rPr lang="en-GB" sz="650">
                <a:solidFill>
                  <a:schemeClr val="dk1"/>
                </a:solidFill>
                <a:highlight>
                  <a:srgbClr val="EEEEEC"/>
                </a:highlight>
                <a:latin typeface="Courier New"/>
                <a:ea typeface="Courier New"/>
                <a:cs typeface="Courier New"/>
                <a:sym typeface="Courier New"/>
              </a:rPr>
              <a:t> = </a:t>
            </a:r>
            <a:r>
              <a:rPr lang="en-GB" sz="650">
                <a:solidFill>
                  <a:srgbClr val="6A3E3E"/>
                </a:solidFill>
                <a:highlight>
                  <a:srgbClr val="EEEEEC"/>
                </a:highlight>
                <a:latin typeface="Courier New"/>
                <a:ea typeface="Courier New"/>
                <a:cs typeface="Courier New"/>
                <a:sym typeface="Courier New"/>
              </a:rPr>
              <a:t>firstName</a:t>
            </a:r>
            <a:r>
              <a:rPr lang="en-GB" sz="650">
                <a:solidFill>
                  <a:schemeClr val="dk1"/>
                </a:solidFill>
                <a:highlight>
                  <a:srgbClr val="EEEEEC"/>
                </a:highlight>
                <a:latin typeface="Courier New"/>
                <a:ea typeface="Courier New"/>
                <a:cs typeface="Courier New"/>
                <a:sym typeface="Courier New"/>
              </a:rPr>
              <a:t>;}</a:t>
            </a:r>
            <a:endParaRPr sz="65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ts val="275"/>
              <a:buFont typeface="Arial"/>
              <a:buNone/>
            </a:pPr>
            <a:r>
              <a:rPr lang="en-GB" sz="650">
                <a:solidFill>
                  <a:schemeClr val="dk1"/>
                </a:solidFill>
                <a:highlight>
                  <a:srgbClr val="EEEEEC"/>
                </a:highlight>
                <a:latin typeface="Courier New"/>
                <a:ea typeface="Courier New"/>
                <a:cs typeface="Courier New"/>
                <a:sym typeface="Courier New"/>
              </a:rPr>
              <a:t>	</a:t>
            </a:r>
            <a:endParaRPr sz="650">
              <a:solidFill>
                <a:srgbClr val="3F5FBF"/>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ts val="275"/>
              <a:buFont typeface="Arial"/>
              <a:buNone/>
            </a:pPr>
            <a:r>
              <a:rPr lang="en-GB" sz="650">
                <a:solidFill>
                  <a:schemeClr val="dk1"/>
                </a:solidFill>
                <a:highlight>
                  <a:srgbClr val="EEEEEC"/>
                </a:highlight>
                <a:latin typeface="Courier New"/>
                <a:ea typeface="Courier New"/>
                <a:cs typeface="Courier New"/>
                <a:sym typeface="Courier New"/>
              </a:rPr>
              <a:t>	</a:t>
            </a:r>
            <a:r>
              <a:rPr b="1" lang="en-GB" sz="650">
                <a:solidFill>
                  <a:srgbClr val="7F0055"/>
                </a:solidFill>
                <a:highlight>
                  <a:srgbClr val="EEEEEC"/>
                </a:highlight>
                <a:latin typeface="Courier New"/>
                <a:ea typeface="Courier New"/>
                <a:cs typeface="Courier New"/>
                <a:sym typeface="Courier New"/>
              </a:rPr>
              <a:t>public</a:t>
            </a:r>
            <a:r>
              <a:rPr lang="en-GB" sz="650">
                <a:solidFill>
                  <a:schemeClr val="dk1"/>
                </a:solidFill>
                <a:highlight>
                  <a:srgbClr val="EEEEEC"/>
                </a:highlight>
                <a:latin typeface="Courier New"/>
                <a:ea typeface="Courier New"/>
                <a:cs typeface="Courier New"/>
                <a:sym typeface="Courier New"/>
              </a:rPr>
              <a:t> String getEmail() {</a:t>
            </a:r>
            <a:r>
              <a:rPr b="1" lang="en-GB" sz="650">
                <a:solidFill>
                  <a:srgbClr val="7F0055"/>
                </a:solidFill>
                <a:highlight>
                  <a:srgbClr val="EEEEEC"/>
                </a:highlight>
                <a:latin typeface="Courier New"/>
                <a:ea typeface="Courier New"/>
                <a:cs typeface="Courier New"/>
                <a:sym typeface="Courier New"/>
              </a:rPr>
              <a:t>return</a:t>
            </a:r>
            <a:r>
              <a:rPr lang="en-GB" sz="650">
                <a:solidFill>
                  <a:schemeClr val="dk1"/>
                </a:solidFill>
                <a:highlight>
                  <a:srgbClr val="EEEEEC"/>
                </a:highlight>
                <a:latin typeface="Courier New"/>
                <a:ea typeface="Courier New"/>
                <a:cs typeface="Courier New"/>
                <a:sym typeface="Courier New"/>
              </a:rPr>
              <a:t> </a:t>
            </a:r>
            <a:r>
              <a:rPr lang="en-GB" sz="650">
                <a:solidFill>
                  <a:srgbClr val="0000C0"/>
                </a:solidFill>
                <a:highlight>
                  <a:srgbClr val="EEEEEC"/>
                </a:highlight>
                <a:latin typeface="Courier New"/>
                <a:ea typeface="Courier New"/>
                <a:cs typeface="Courier New"/>
                <a:sym typeface="Courier New"/>
              </a:rPr>
              <a:t>email</a:t>
            </a:r>
            <a:r>
              <a:rPr lang="en-GB" sz="650">
                <a:solidFill>
                  <a:schemeClr val="dk1"/>
                </a:solidFill>
                <a:highlight>
                  <a:srgbClr val="EEEEEC"/>
                </a:highlight>
                <a:latin typeface="Courier New"/>
                <a:ea typeface="Courier New"/>
                <a:cs typeface="Courier New"/>
                <a:sym typeface="Courier New"/>
              </a:rPr>
              <a:t>;}</a:t>
            </a:r>
            <a:endParaRPr sz="65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ts val="275"/>
              <a:buFont typeface="Arial"/>
              <a:buNone/>
            </a:pPr>
            <a:r>
              <a:rPr lang="en-GB" sz="650">
                <a:solidFill>
                  <a:schemeClr val="dk1"/>
                </a:solidFill>
                <a:highlight>
                  <a:srgbClr val="EEEEEC"/>
                </a:highlight>
                <a:latin typeface="Courier New"/>
                <a:ea typeface="Courier New"/>
                <a:cs typeface="Courier New"/>
                <a:sym typeface="Courier New"/>
              </a:rPr>
              <a:t>	</a:t>
            </a:r>
            <a:endParaRPr sz="650">
              <a:solidFill>
                <a:srgbClr val="3F5FBF"/>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ts val="275"/>
              <a:buFont typeface="Arial"/>
              <a:buNone/>
            </a:pPr>
            <a:r>
              <a:rPr lang="en-GB" sz="650">
                <a:solidFill>
                  <a:schemeClr val="dk1"/>
                </a:solidFill>
                <a:highlight>
                  <a:srgbClr val="EEEEEC"/>
                </a:highlight>
                <a:latin typeface="Courier New"/>
                <a:ea typeface="Courier New"/>
                <a:cs typeface="Courier New"/>
                <a:sym typeface="Courier New"/>
              </a:rPr>
              <a:t>	</a:t>
            </a:r>
            <a:r>
              <a:rPr b="1" lang="en-GB" sz="650">
                <a:solidFill>
                  <a:srgbClr val="7F0055"/>
                </a:solidFill>
                <a:highlight>
                  <a:srgbClr val="EEEEEC"/>
                </a:highlight>
                <a:latin typeface="Courier New"/>
                <a:ea typeface="Courier New"/>
                <a:cs typeface="Courier New"/>
                <a:sym typeface="Courier New"/>
              </a:rPr>
              <a:t>public</a:t>
            </a:r>
            <a:r>
              <a:rPr lang="en-GB" sz="650">
                <a:solidFill>
                  <a:schemeClr val="dk1"/>
                </a:solidFill>
                <a:highlight>
                  <a:srgbClr val="EEEEEC"/>
                </a:highlight>
                <a:latin typeface="Courier New"/>
                <a:ea typeface="Courier New"/>
                <a:cs typeface="Courier New"/>
                <a:sym typeface="Courier New"/>
              </a:rPr>
              <a:t> </a:t>
            </a:r>
            <a:r>
              <a:rPr b="1" lang="en-GB" sz="650">
                <a:solidFill>
                  <a:srgbClr val="7F0055"/>
                </a:solidFill>
                <a:highlight>
                  <a:srgbClr val="EEEEEC"/>
                </a:highlight>
                <a:latin typeface="Courier New"/>
                <a:ea typeface="Courier New"/>
                <a:cs typeface="Courier New"/>
                <a:sym typeface="Courier New"/>
              </a:rPr>
              <a:t>void</a:t>
            </a:r>
            <a:r>
              <a:rPr lang="en-GB" sz="650">
                <a:solidFill>
                  <a:schemeClr val="dk1"/>
                </a:solidFill>
                <a:highlight>
                  <a:srgbClr val="EEEEEC"/>
                </a:highlight>
                <a:latin typeface="Courier New"/>
                <a:ea typeface="Courier New"/>
                <a:cs typeface="Courier New"/>
                <a:sym typeface="Courier New"/>
              </a:rPr>
              <a:t> setEmail(String </a:t>
            </a:r>
            <a:r>
              <a:rPr lang="en-GB" sz="650">
                <a:solidFill>
                  <a:srgbClr val="6A3E3E"/>
                </a:solidFill>
                <a:highlight>
                  <a:srgbClr val="EEEEEC"/>
                </a:highlight>
                <a:latin typeface="Courier New"/>
                <a:ea typeface="Courier New"/>
                <a:cs typeface="Courier New"/>
                <a:sym typeface="Courier New"/>
              </a:rPr>
              <a:t>email</a:t>
            </a:r>
            <a:r>
              <a:rPr lang="en-GB" sz="650">
                <a:solidFill>
                  <a:schemeClr val="dk1"/>
                </a:solidFill>
                <a:highlight>
                  <a:srgbClr val="EEEEEC"/>
                </a:highlight>
                <a:latin typeface="Courier New"/>
                <a:ea typeface="Courier New"/>
                <a:cs typeface="Courier New"/>
                <a:sym typeface="Courier New"/>
              </a:rPr>
              <a:t>) {</a:t>
            </a:r>
            <a:r>
              <a:rPr b="1" lang="en-GB" sz="650">
                <a:solidFill>
                  <a:srgbClr val="7F0055"/>
                </a:solidFill>
                <a:highlight>
                  <a:srgbClr val="EEEEEC"/>
                </a:highlight>
                <a:latin typeface="Courier New"/>
                <a:ea typeface="Courier New"/>
                <a:cs typeface="Courier New"/>
                <a:sym typeface="Courier New"/>
              </a:rPr>
              <a:t>this</a:t>
            </a:r>
            <a:r>
              <a:rPr lang="en-GB" sz="650">
                <a:solidFill>
                  <a:schemeClr val="dk1"/>
                </a:solidFill>
                <a:highlight>
                  <a:srgbClr val="EEEEEC"/>
                </a:highlight>
                <a:latin typeface="Courier New"/>
                <a:ea typeface="Courier New"/>
                <a:cs typeface="Courier New"/>
                <a:sym typeface="Courier New"/>
              </a:rPr>
              <a:t>.</a:t>
            </a:r>
            <a:r>
              <a:rPr lang="en-GB" sz="650">
                <a:solidFill>
                  <a:srgbClr val="0000C0"/>
                </a:solidFill>
                <a:highlight>
                  <a:srgbClr val="EEEEEC"/>
                </a:highlight>
                <a:latin typeface="Courier New"/>
                <a:ea typeface="Courier New"/>
                <a:cs typeface="Courier New"/>
                <a:sym typeface="Courier New"/>
              </a:rPr>
              <a:t>email</a:t>
            </a:r>
            <a:r>
              <a:rPr lang="en-GB" sz="650">
                <a:solidFill>
                  <a:schemeClr val="dk1"/>
                </a:solidFill>
                <a:highlight>
                  <a:srgbClr val="EEEEEC"/>
                </a:highlight>
                <a:latin typeface="Courier New"/>
                <a:ea typeface="Courier New"/>
                <a:cs typeface="Courier New"/>
                <a:sym typeface="Courier New"/>
              </a:rPr>
              <a:t> = </a:t>
            </a:r>
            <a:r>
              <a:rPr lang="en-GB" sz="650">
                <a:solidFill>
                  <a:srgbClr val="6A3E3E"/>
                </a:solidFill>
                <a:highlight>
                  <a:srgbClr val="EEEEEC"/>
                </a:highlight>
                <a:latin typeface="Courier New"/>
                <a:ea typeface="Courier New"/>
                <a:cs typeface="Courier New"/>
                <a:sym typeface="Courier New"/>
              </a:rPr>
              <a:t>email</a:t>
            </a:r>
            <a:r>
              <a:rPr lang="en-GB" sz="650">
                <a:solidFill>
                  <a:schemeClr val="dk1"/>
                </a:solidFill>
                <a:highlight>
                  <a:srgbClr val="EEEEEC"/>
                </a:highlight>
                <a:latin typeface="Courier New"/>
                <a:ea typeface="Courier New"/>
                <a:cs typeface="Courier New"/>
                <a:sym typeface="Courier New"/>
              </a:rPr>
              <a:t>;	}</a:t>
            </a:r>
            <a:endParaRPr sz="65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ts val="275"/>
              <a:buFont typeface="Arial"/>
              <a:buNone/>
            </a:pPr>
            <a:r>
              <a:rPr lang="en-GB" sz="650">
                <a:solidFill>
                  <a:schemeClr val="dk1"/>
                </a:solidFill>
                <a:highlight>
                  <a:srgbClr val="EEEEEC"/>
                </a:highlight>
                <a:latin typeface="Courier New"/>
                <a:ea typeface="Courier New"/>
                <a:cs typeface="Courier New"/>
                <a:sym typeface="Courier New"/>
              </a:rPr>
              <a:t>	</a:t>
            </a:r>
            <a:r>
              <a:rPr lang="en-GB" sz="650">
                <a:solidFill>
                  <a:srgbClr val="646464"/>
                </a:solidFill>
                <a:highlight>
                  <a:srgbClr val="EEEEEC"/>
                </a:highlight>
                <a:latin typeface="Courier New"/>
                <a:ea typeface="Courier New"/>
                <a:cs typeface="Courier New"/>
                <a:sym typeface="Courier New"/>
              </a:rPr>
              <a:t>@Override</a:t>
            </a:r>
            <a:endParaRPr sz="650">
              <a:solidFill>
                <a:srgbClr val="646464"/>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ts val="275"/>
              <a:buFont typeface="Arial"/>
              <a:buNone/>
            </a:pPr>
            <a:r>
              <a:rPr lang="en-GB" sz="650">
                <a:solidFill>
                  <a:schemeClr val="dk1"/>
                </a:solidFill>
                <a:highlight>
                  <a:srgbClr val="EEEEEC"/>
                </a:highlight>
                <a:latin typeface="Courier New"/>
                <a:ea typeface="Courier New"/>
                <a:cs typeface="Courier New"/>
                <a:sym typeface="Courier New"/>
              </a:rPr>
              <a:t>	</a:t>
            </a:r>
            <a:r>
              <a:rPr b="1" lang="en-GB" sz="650">
                <a:solidFill>
                  <a:srgbClr val="7F0055"/>
                </a:solidFill>
                <a:highlight>
                  <a:srgbClr val="EEEEEC"/>
                </a:highlight>
                <a:latin typeface="Courier New"/>
                <a:ea typeface="Courier New"/>
                <a:cs typeface="Courier New"/>
                <a:sym typeface="Courier New"/>
              </a:rPr>
              <a:t>public</a:t>
            </a:r>
            <a:r>
              <a:rPr lang="en-GB" sz="650">
                <a:solidFill>
                  <a:schemeClr val="dk1"/>
                </a:solidFill>
                <a:highlight>
                  <a:srgbClr val="EEEEEC"/>
                </a:highlight>
                <a:latin typeface="Courier New"/>
                <a:ea typeface="Courier New"/>
                <a:cs typeface="Courier New"/>
                <a:sym typeface="Courier New"/>
              </a:rPr>
              <a:t> String toString() {</a:t>
            </a:r>
            <a:endParaRPr sz="65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ts val="275"/>
              <a:buFont typeface="Arial"/>
              <a:buNone/>
            </a:pPr>
            <a:r>
              <a:rPr lang="en-GB" sz="650">
                <a:solidFill>
                  <a:schemeClr val="dk1"/>
                </a:solidFill>
                <a:highlight>
                  <a:srgbClr val="EEEEEC"/>
                </a:highlight>
                <a:latin typeface="Courier New"/>
                <a:ea typeface="Courier New"/>
                <a:cs typeface="Courier New"/>
                <a:sym typeface="Courier New"/>
              </a:rPr>
              <a:t>		</a:t>
            </a:r>
            <a:r>
              <a:rPr b="1" lang="en-GB" sz="650">
                <a:solidFill>
                  <a:srgbClr val="7F0055"/>
                </a:solidFill>
                <a:highlight>
                  <a:srgbClr val="EEEEEC"/>
                </a:highlight>
                <a:latin typeface="Courier New"/>
                <a:ea typeface="Courier New"/>
                <a:cs typeface="Courier New"/>
                <a:sym typeface="Courier New"/>
              </a:rPr>
              <a:t>return</a:t>
            </a:r>
            <a:r>
              <a:rPr lang="en-GB" sz="650">
                <a:solidFill>
                  <a:schemeClr val="dk1"/>
                </a:solidFill>
                <a:highlight>
                  <a:srgbClr val="EEEEEC"/>
                </a:highlight>
                <a:latin typeface="Courier New"/>
                <a:ea typeface="Courier New"/>
                <a:cs typeface="Courier New"/>
                <a:sym typeface="Courier New"/>
              </a:rPr>
              <a:t> </a:t>
            </a:r>
            <a:r>
              <a:rPr lang="en-GB" sz="650">
                <a:solidFill>
                  <a:srgbClr val="2A00FF"/>
                </a:solidFill>
                <a:highlight>
                  <a:srgbClr val="EEEEEC"/>
                </a:highlight>
                <a:latin typeface="Courier New"/>
                <a:ea typeface="Courier New"/>
                <a:cs typeface="Courier New"/>
                <a:sym typeface="Courier New"/>
              </a:rPr>
              <a:t>"Student [code="</a:t>
            </a:r>
            <a:r>
              <a:rPr lang="en-GB" sz="650">
                <a:solidFill>
                  <a:schemeClr val="dk1"/>
                </a:solidFill>
                <a:highlight>
                  <a:srgbClr val="EEEEEC"/>
                </a:highlight>
                <a:latin typeface="Courier New"/>
                <a:ea typeface="Courier New"/>
                <a:cs typeface="Courier New"/>
                <a:sym typeface="Courier New"/>
              </a:rPr>
              <a:t> + </a:t>
            </a:r>
            <a:r>
              <a:rPr lang="en-GB" sz="650">
                <a:solidFill>
                  <a:srgbClr val="0000C0"/>
                </a:solidFill>
                <a:highlight>
                  <a:srgbClr val="EEEEEC"/>
                </a:highlight>
                <a:latin typeface="Courier New"/>
                <a:ea typeface="Courier New"/>
                <a:cs typeface="Courier New"/>
                <a:sym typeface="Courier New"/>
              </a:rPr>
              <a:t>code</a:t>
            </a:r>
            <a:r>
              <a:rPr lang="en-GB" sz="650">
                <a:solidFill>
                  <a:schemeClr val="dk1"/>
                </a:solidFill>
                <a:highlight>
                  <a:srgbClr val="EEEEEC"/>
                </a:highlight>
                <a:latin typeface="Courier New"/>
                <a:ea typeface="Courier New"/>
                <a:cs typeface="Courier New"/>
                <a:sym typeface="Courier New"/>
              </a:rPr>
              <a:t> + </a:t>
            </a:r>
            <a:r>
              <a:rPr lang="en-GB" sz="650">
                <a:solidFill>
                  <a:srgbClr val="2A00FF"/>
                </a:solidFill>
                <a:highlight>
                  <a:srgbClr val="EEEEEC"/>
                </a:highlight>
                <a:latin typeface="Courier New"/>
                <a:ea typeface="Courier New"/>
                <a:cs typeface="Courier New"/>
                <a:sym typeface="Courier New"/>
              </a:rPr>
              <a:t>", firstName="</a:t>
            </a:r>
            <a:r>
              <a:rPr lang="en-GB" sz="650">
                <a:solidFill>
                  <a:schemeClr val="dk1"/>
                </a:solidFill>
                <a:highlight>
                  <a:srgbClr val="EEEEEC"/>
                </a:highlight>
                <a:latin typeface="Courier New"/>
                <a:ea typeface="Courier New"/>
                <a:cs typeface="Courier New"/>
                <a:sym typeface="Courier New"/>
              </a:rPr>
              <a:t> + </a:t>
            </a:r>
            <a:r>
              <a:rPr lang="en-GB" sz="650">
                <a:solidFill>
                  <a:srgbClr val="0000C0"/>
                </a:solidFill>
                <a:highlight>
                  <a:srgbClr val="EEEEEC"/>
                </a:highlight>
                <a:latin typeface="Courier New"/>
                <a:ea typeface="Courier New"/>
                <a:cs typeface="Courier New"/>
                <a:sym typeface="Courier New"/>
              </a:rPr>
              <a:t>firstName</a:t>
            </a:r>
            <a:r>
              <a:rPr lang="en-GB" sz="650">
                <a:solidFill>
                  <a:schemeClr val="dk1"/>
                </a:solidFill>
                <a:highlight>
                  <a:srgbClr val="EEEEEC"/>
                </a:highlight>
                <a:latin typeface="Courier New"/>
                <a:ea typeface="Courier New"/>
                <a:cs typeface="Courier New"/>
                <a:sym typeface="Courier New"/>
              </a:rPr>
              <a:t> + </a:t>
            </a:r>
            <a:r>
              <a:rPr lang="en-GB" sz="650">
                <a:solidFill>
                  <a:srgbClr val="2A00FF"/>
                </a:solidFill>
                <a:highlight>
                  <a:srgbClr val="EEEEEC"/>
                </a:highlight>
                <a:latin typeface="Courier New"/>
                <a:ea typeface="Courier New"/>
                <a:cs typeface="Courier New"/>
                <a:sym typeface="Courier New"/>
              </a:rPr>
              <a:t>", email="</a:t>
            </a:r>
            <a:r>
              <a:rPr lang="en-GB" sz="650">
                <a:solidFill>
                  <a:schemeClr val="dk1"/>
                </a:solidFill>
                <a:highlight>
                  <a:srgbClr val="EEEEEC"/>
                </a:highlight>
                <a:latin typeface="Courier New"/>
                <a:ea typeface="Courier New"/>
                <a:cs typeface="Courier New"/>
                <a:sym typeface="Courier New"/>
              </a:rPr>
              <a:t> + </a:t>
            </a:r>
            <a:r>
              <a:rPr lang="en-GB" sz="650">
                <a:solidFill>
                  <a:srgbClr val="0000C0"/>
                </a:solidFill>
                <a:highlight>
                  <a:srgbClr val="EEEEEC"/>
                </a:highlight>
                <a:latin typeface="Courier New"/>
                <a:ea typeface="Courier New"/>
                <a:cs typeface="Courier New"/>
                <a:sym typeface="Courier New"/>
              </a:rPr>
              <a:t>email</a:t>
            </a:r>
            <a:r>
              <a:rPr lang="en-GB" sz="650">
                <a:solidFill>
                  <a:schemeClr val="dk1"/>
                </a:solidFill>
                <a:highlight>
                  <a:srgbClr val="EEEEEC"/>
                </a:highlight>
                <a:latin typeface="Courier New"/>
                <a:ea typeface="Courier New"/>
                <a:cs typeface="Courier New"/>
                <a:sym typeface="Courier New"/>
              </a:rPr>
              <a:t> + </a:t>
            </a:r>
            <a:r>
              <a:rPr lang="en-GB" sz="650">
                <a:solidFill>
                  <a:srgbClr val="2A00FF"/>
                </a:solidFill>
                <a:highlight>
                  <a:srgbClr val="EEEEEC"/>
                </a:highlight>
                <a:latin typeface="Courier New"/>
                <a:ea typeface="Courier New"/>
                <a:cs typeface="Courier New"/>
                <a:sym typeface="Courier New"/>
              </a:rPr>
              <a:t>"]"</a:t>
            </a:r>
            <a:r>
              <a:rPr lang="en-GB" sz="650">
                <a:solidFill>
                  <a:schemeClr val="dk1"/>
                </a:solidFill>
                <a:highlight>
                  <a:srgbClr val="EEEEEC"/>
                </a:highlight>
                <a:latin typeface="Courier New"/>
                <a:ea typeface="Courier New"/>
                <a:cs typeface="Courier New"/>
                <a:sym typeface="Courier New"/>
              </a:rPr>
              <a:t>;</a:t>
            </a:r>
            <a:endParaRPr sz="65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ts val="275"/>
              <a:buFont typeface="Arial"/>
              <a:buNone/>
            </a:pPr>
            <a:r>
              <a:rPr lang="en-GB" sz="650">
                <a:solidFill>
                  <a:schemeClr val="dk1"/>
                </a:solidFill>
                <a:highlight>
                  <a:srgbClr val="EEEEEC"/>
                </a:highlight>
                <a:latin typeface="Courier New"/>
                <a:ea typeface="Courier New"/>
                <a:cs typeface="Courier New"/>
                <a:sym typeface="Courier New"/>
              </a:rPr>
              <a:t>	}</a:t>
            </a:r>
            <a:endParaRPr sz="65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ts val="275"/>
              <a:buFont typeface="Arial"/>
              <a:buNone/>
            </a:pPr>
            <a:r>
              <a:rPr lang="en-GB" sz="650">
                <a:solidFill>
                  <a:schemeClr val="dk1"/>
                </a:solidFill>
                <a:highlight>
                  <a:srgbClr val="EEEEEC"/>
                </a:highlight>
                <a:latin typeface="Courier New"/>
                <a:ea typeface="Courier New"/>
                <a:cs typeface="Courier New"/>
                <a:sym typeface="Courier New"/>
              </a:rPr>
              <a:t>	</a:t>
            </a:r>
            <a:endParaRPr sz="650">
              <a:solidFill>
                <a:schemeClr val="dk1"/>
              </a:solidFill>
              <a:highlight>
                <a:srgbClr val="EEEEEC"/>
              </a:highlight>
              <a:latin typeface="Courier New"/>
              <a:ea typeface="Courier New"/>
              <a:cs typeface="Courier New"/>
              <a:sym typeface="Courier New"/>
            </a:endParaRPr>
          </a:p>
          <a:p>
            <a:pPr indent="0" lvl="0" marL="0" rtl="0" algn="l">
              <a:spcBef>
                <a:spcPts val="400"/>
              </a:spcBef>
              <a:spcAft>
                <a:spcPts val="0"/>
              </a:spcAft>
              <a:buSzPts val="275"/>
              <a:buNone/>
            </a:pPr>
            <a:r>
              <a:t/>
            </a:r>
            <a:endParaRPr sz="550"/>
          </a:p>
        </p:txBody>
      </p:sp>
      <p:sp>
        <p:nvSpPr>
          <p:cNvPr id="1046" name="Google Shape;1046;p116"/>
          <p:cNvSpPr txBox="1"/>
          <p:nvPr>
            <p:ph type="title"/>
          </p:nvPr>
        </p:nvSpPr>
        <p:spPr>
          <a:xfrm>
            <a:off x="172625" y="106377"/>
            <a:ext cx="8229600" cy="4698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GB"/>
              <a:t>Student Class</a:t>
            </a:r>
            <a:endParaRPr/>
          </a:p>
        </p:txBody>
      </p:sp>
      <p:sp>
        <p:nvSpPr>
          <p:cNvPr id="1047" name="Google Shape;1047;p116"/>
          <p:cNvSpPr txBox="1"/>
          <p:nvPr/>
        </p:nvSpPr>
        <p:spPr>
          <a:xfrm>
            <a:off x="3735850" y="106375"/>
            <a:ext cx="5408100" cy="1723800"/>
          </a:xfrm>
          <a:prstGeom prst="rect">
            <a:avLst/>
          </a:prstGeom>
          <a:noFill/>
          <a:ln>
            <a:noFill/>
          </a:ln>
        </p:spPr>
        <p:txBody>
          <a:bodyPr anchorCtr="0" anchor="t" bIns="91425" lIns="91425" spcFirstLastPara="1" rIns="91425" wrap="square" tIns="91425">
            <a:spAutoFit/>
          </a:bodyPr>
          <a:lstStyle/>
          <a:p>
            <a:pPr indent="0" lvl="0" marL="25400" rtl="0" algn="l">
              <a:lnSpc>
                <a:spcPct val="115000"/>
              </a:lnSpc>
              <a:spcBef>
                <a:spcPts val="0"/>
              </a:spcBef>
              <a:spcAft>
                <a:spcPts val="0"/>
              </a:spcAft>
              <a:buNone/>
            </a:pPr>
            <a:r>
              <a:rPr lang="en-GB" sz="800">
                <a:solidFill>
                  <a:srgbClr val="3F7F5F"/>
                </a:solidFill>
                <a:highlight>
                  <a:srgbClr val="EEEEEC"/>
                </a:highlight>
                <a:latin typeface="Courier New"/>
                <a:ea typeface="Courier New"/>
                <a:cs typeface="Courier New"/>
                <a:sym typeface="Courier New"/>
              </a:rPr>
              <a:t>//	@Override  </a:t>
            </a:r>
            <a:endParaRPr sz="800">
              <a:solidFill>
                <a:srgbClr val="3F7F5F"/>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800">
                <a:solidFill>
                  <a:srgbClr val="3F7F5F"/>
                </a:solidFill>
                <a:highlight>
                  <a:srgbClr val="EEEEEC"/>
                </a:highlight>
                <a:latin typeface="Courier New"/>
                <a:ea typeface="Courier New"/>
                <a:cs typeface="Courier New"/>
                <a:sym typeface="Courier New"/>
              </a:rPr>
              <a:t>//	public boolean equals(Object </a:t>
            </a:r>
            <a:r>
              <a:rPr lang="en-GB" sz="800" u="sng">
                <a:solidFill>
                  <a:srgbClr val="3F7F5F"/>
                </a:solidFill>
                <a:highlight>
                  <a:srgbClr val="EEEEEC"/>
                </a:highlight>
                <a:latin typeface="Courier New"/>
                <a:ea typeface="Courier New"/>
                <a:cs typeface="Courier New"/>
                <a:sym typeface="Courier New"/>
              </a:rPr>
              <a:t>obj</a:t>
            </a:r>
            <a:r>
              <a:rPr lang="en-GB" sz="800">
                <a:solidFill>
                  <a:srgbClr val="3F7F5F"/>
                </a:solidFill>
                <a:highlight>
                  <a:srgbClr val="EEEEEC"/>
                </a:highlight>
                <a:latin typeface="Courier New"/>
                <a:ea typeface="Courier New"/>
                <a:cs typeface="Courier New"/>
                <a:sym typeface="Courier New"/>
              </a:rPr>
              <a:t>) {</a:t>
            </a:r>
            <a:endParaRPr sz="800">
              <a:solidFill>
                <a:srgbClr val="3F7F5F"/>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800">
                <a:solidFill>
                  <a:srgbClr val="3F7F5F"/>
                </a:solidFill>
                <a:highlight>
                  <a:srgbClr val="EEEEEC"/>
                </a:highlight>
                <a:latin typeface="Courier New"/>
                <a:ea typeface="Courier New"/>
                <a:cs typeface="Courier New"/>
                <a:sym typeface="Courier New"/>
              </a:rPr>
              <a:t>//		</a:t>
            </a:r>
            <a:r>
              <a:rPr lang="en-GB" sz="800" u="sng">
                <a:solidFill>
                  <a:srgbClr val="3F7F5F"/>
                </a:solidFill>
                <a:highlight>
                  <a:srgbClr val="EEEEEC"/>
                </a:highlight>
                <a:latin typeface="Courier New"/>
                <a:ea typeface="Courier New"/>
                <a:cs typeface="Courier New"/>
                <a:sym typeface="Courier New"/>
              </a:rPr>
              <a:t>Student</a:t>
            </a:r>
            <a:r>
              <a:rPr lang="en-GB" sz="800">
                <a:solidFill>
                  <a:srgbClr val="3F7F5F"/>
                </a:solidFill>
                <a:highlight>
                  <a:srgbClr val="EEEEEC"/>
                </a:highlight>
                <a:latin typeface="Courier New"/>
                <a:ea typeface="Courier New"/>
                <a:cs typeface="Courier New"/>
                <a:sym typeface="Courier New"/>
              </a:rPr>
              <a:t> </a:t>
            </a:r>
            <a:r>
              <a:rPr lang="en-GB" sz="800" u="sng">
                <a:solidFill>
                  <a:srgbClr val="3F7F5F"/>
                </a:solidFill>
                <a:highlight>
                  <a:srgbClr val="EEEEEC"/>
                </a:highlight>
                <a:latin typeface="Courier New"/>
                <a:ea typeface="Courier New"/>
                <a:cs typeface="Courier New"/>
                <a:sym typeface="Courier New"/>
              </a:rPr>
              <a:t>st</a:t>
            </a:r>
            <a:r>
              <a:rPr lang="en-GB" sz="800">
                <a:solidFill>
                  <a:srgbClr val="3F7F5F"/>
                </a:solidFill>
                <a:highlight>
                  <a:srgbClr val="EEEEEC"/>
                </a:highlight>
                <a:latin typeface="Courier New"/>
                <a:ea typeface="Courier New"/>
                <a:cs typeface="Courier New"/>
                <a:sym typeface="Courier New"/>
              </a:rPr>
              <a:t>=(</a:t>
            </a:r>
            <a:r>
              <a:rPr lang="en-GB" sz="800" u="sng">
                <a:solidFill>
                  <a:srgbClr val="3F7F5F"/>
                </a:solidFill>
                <a:highlight>
                  <a:srgbClr val="EEEEEC"/>
                </a:highlight>
                <a:latin typeface="Courier New"/>
                <a:ea typeface="Courier New"/>
                <a:cs typeface="Courier New"/>
                <a:sym typeface="Courier New"/>
              </a:rPr>
              <a:t>Student</a:t>
            </a:r>
            <a:r>
              <a:rPr lang="en-GB" sz="800">
                <a:solidFill>
                  <a:srgbClr val="3F7F5F"/>
                </a:solidFill>
                <a:highlight>
                  <a:srgbClr val="EEEEEC"/>
                </a:highlight>
                <a:latin typeface="Courier New"/>
                <a:ea typeface="Courier New"/>
                <a:cs typeface="Courier New"/>
                <a:sym typeface="Courier New"/>
              </a:rPr>
              <a:t>)</a:t>
            </a:r>
            <a:r>
              <a:rPr lang="en-GB" sz="800" u="sng">
                <a:solidFill>
                  <a:srgbClr val="3F7F5F"/>
                </a:solidFill>
                <a:highlight>
                  <a:srgbClr val="EEEEEC"/>
                </a:highlight>
                <a:latin typeface="Courier New"/>
                <a:ea typeface="Courier New"/>
                <a:cs typeface="Courier New"/>
                <a:sym typeface="Courier New"/>
              </a:rPr>
              <a:t>obj</a:t>
            </a:r>
            <a:r>
              <a:rPr lang="en-GB" sz="800">
                <a:solidFill>
                  <a:srgbClr val="3F7F5F"/>
                </a:solidFill>
                <a:highlight>
                  <a:srgbClr val="EEEEEC"/>
                </a:highlight>
                <a:latin typeface="Courier New"/>
                <a:ea typeface="Courier New"/>
                <a:cs typeface="Courier New"/>
                <a:sym typeface="Courier New"/>
              </a:rPr>
              <a:t>;</a:t>
            </a:r>
            <a:endParaRPr sz="800">
              <a:solidFill>
                <a:srgbClr val="3F7F5F"/>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800">
                <a:solidFill>
                  <a:srgbClr val="3F7F5F"/>
                </a:solidFill>
                <a:highlight>
                  <a:srgbClr val="EEEEEC"/>
                </a:highlight>
                <a:latin typeface="Courier New"/>
                <a:ea typeface="Courier New"/>
                <a:cs typeface="Courier New"/>
                <a:sym typeface="Courier New"/>
              </a:rPr>
              <a:t>//		return this.code.equals(st.code)  &amp;&amp;  this.firstName.equals(st.firstName)&amp;&amp;</a:t>
            </a:r>
            <a:endParaRPr sz="800">
              <a:solidFill>
                <a:srgbClr val="3F7F5F"/>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800">
                <a:solidFill>
                  <a:srgbClr val="3F7F5F"/>
                </a:solidFill>
                <a:highlight>
                  <a:srgbClr val="EEEEEC"/>
                </a:highlight>
                <a:latin typeface="Courier New"/>
                <a:ea typeface="Courier New"/>
                <a:cs typeface="Courier New"/>
                <a:sym typeface="Courier New"/>
              </a:rPr>
              <a:t>//				this.email.equals(st.email);</a:t>
            </a:r>
            <a:endParaRPr sz="800">
              <a:solidFill>
                <a:srgbClr val="3F7F5F"/>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800">
                <a:solidFill>
                  <a:srgbClr val="3F7F5F"/>
                </a:solidFill>
                <a:highlight>
                  <a:srgbClr val="EEEEEC"/>
                </a:highlight>
                <a:latin typeface="Courier New"/>
                <a:ea typeface="Courier New"/>
                <a:cs typeface="Courier New"/>
                <a:sym typeface="Courier New"/>
              </a:rPr>
              <a:t>//	}</a:t>
            </a:r>
            <a:endParaRPr sz="800">
              <a:solidFill>
                <a:srgbClr val="3F7F5F"/>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800">
                <a:solidFill>
                  <a:srgbClr val="3F7F5F"/>
                </a:solidFill>
                <a:highlight>
                  <a:srgbClr val="EEEEEC"/>
                </a:highlight>
                <a:latin typeface="Courier New"/>
                <a:ea typeface="Courier New"/>
                <a:cs typeface="Courier New"/>
                <a:sym typeface="Courier New"/>
              </a:rPr>
              <a:t>//	@Override</a:t>
            </a:r>
            <a:endParaRPr sz="800">
              <a:solidFill>
                <a:srgbClr val="3F7F5F"/>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800">
                <a:solidFill>
                  <a:srgbClr val="3F7F5F"/>
                </a:solidFill>
                <a:highlight>
                  <a:srgbClr val="EEEEEC"/>
                </a:highlight>
                <a:latin typeface="Courier New"/>
                <a:ea typeface="Courier New"/>
                <a:cs typeface="Courier New"/>
                <a:sym typeface="Courier New"/>
              </a:rPr>
              <a:t>//public </a:t>
            </a:r>
            <a:r>
              <a:rPr lang="en-GB" sz="800" u="sng">
                <a:solidFill>
                  <a:srgbClr val="3F7F5F"/>
                </a:solidFill>
                <a:highlight>
                  <a:srgbClr val="EEEEEC"/>
                </a:highlight>
                <a:latin typeface="Courier New"/>
                <a:ea typeface="Courier New"/>
                <a:cs typeface="Courier New"/>
                <a:sym typeface="Courier New"/>
              </a:rPr>
              <a:t>int</a:t>
            </a:r>
            <a:r>
              <a:rPr lang="en-GB" sz="800">
                <a:solidFill>
                  <a:srgbClr val="3F7F5F"/>
                </a:solidFill>
                <a:highlight>
                  <a:srgbClr val="EEEEEC"/>
                </a:highlight>
                <a:latin typeface="Courier New"/>
                <a:ea typeface="Courier New"/>
                <a:cs typeface="Courier New"/>
                <a:sym typeface="Courier New"/>
              </a:rPr>
              <a:t> hashCode() {</a:t>
            </a:r>
            <a:endParaRPr sz="800">
              <a:solidFill>
                <a:srgbClr val="3F7F5F"/>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800">
                <a:solidFill>
                  <a:srgbClr val="3F7F5F"/>
                </a:solidFill>
                <a:highlight>
                  <a:srgbClr val="EEEEEC"/>
                </a:highlight>
                <a:latin typeface="Courier New"/>
                <a:ea typeface="Courier New"/>
                <a:cs typeface="Courier New"/>
                <a:sym typeface="Courier New"/>
              </a:rPr>
              <a:t>//	return this.code.hashCode()+this.firstName.hashCode()+this.email.hashCode();</a:t>
            </a:r>
            <a:endParaRPr sz="800">
              <a:solidFill>
                <a:srgbClr val="3F7F5F"/>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800">
                <a:solidFill>
                  <a:srgbClr val="3F7F5F"/>
                </a:solidFill>
                <a:highlight>
                  <a:srgbClr val="EEEEEC"/>
                </a:highlight>
                <a:latin typeface="Courier New"/>
                <a:ea typeface="Courier New"/>
                <a:cs typeface="Courier New"/>
                <a:sym typeface="Courier New"/>
              </a:rPr>
              <a:t>//}</a:t>
            </a:r>
            <a:endParaRPr sz="100"/>
          </a:p>
        </p:txBody>
      </p:sp>
      <p:sp>
        <p:nvSpPr>
          <p:cNvPr id="1048" name="Google Shape;1048;p116"/>
          <p:cNvSpPr txBox="1"/>
          <p:nvPr/>
        </p:nvSpPr>
        <p:spPr>
          <a:xfrm>
            <a:off x="4199700" y="1643350"/>
            <a:ext cx="4944300" cy="3390000"/>
          </a:xfrm>
          <a:prstGeom prst="rect">
            <a:avLst/>
          </a:prstGeom>
          <a:noFill/>
          <a:ln>
            <a:noFill/>
          </a:ln>
        </p:spPr>
        <p:txBody>
          <a:bodyPr anchorCtr="0" anchor="t" bIns="91425" lIns="91425" spcFirstLastPara="1" rIns="91425" wrap="square" tIns="91425">
            <a:spAutoFit/>
          </a:bodyPr>
          <a:lstStyle/>
          <a:p>
            <a:pPr indent="0" lvl="0" marL="25400" rtl="0" algn="l">
              <a:lnSpc>
                <a:spcPct val="115000"/>
              </a:lnSpc>
              <a:spcBef>
                <a:spcPts val="0"/>
              </a:spcBef>
              <a:spcAft>
                <a:spcPts val="0"/>
              </a:spcAft>
              <a:buNone/>
            </a:pPr>
            <a:r>
              <a:rPr lang="en-GB" sz="700">
                <a:solidFill>
                  <a:schemeClr val="dk1"/>
                </a:solidFill>
                <a:highlight>
                  <a:srgbClr val="EEEEEC"/>
                </a:highlight>
                <a:latin typeface="Courier New"/>
                <a:ea typeface="Courier New"/>
                <a:cs typeface="Courier New"/>
                <a:sym typeface="Courier New"/>
              </a:rPr>
              <a:t>	</a:t>
            </a:r>
            <a:r>
              <a:rPr lang="en-GB" sz="700">
                <a:solidFill>
                  <a:srgbClr val="646464"/>
                </a:solidFill>
                <a:highlight>
                  <a:srgbClr val="EEEEEC"/>
                </a:highlight>
                <a:latin typeface="Courier New"/>
                <a:ea typeface="Courier New"/>
                <a:cs typeface="Courier New"/>
                <a:sym typeface="Courier New"/>
              </a:rPr>
              <a:t>@Override</a:t>
            </a:r>
            <a:endParaRPr sz="700">
              <a:solidFill>
                <a:srgbClr val="646464"/>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700">
                <a:solidFill>
                  <a:schemeClr val="dk1"/>
                </a:solidFill>
                <a:highlight>
                  <a:srgbClr val="EEEEEC"/>
                </a:highlight>
                <a:latin typeface="Courier New"/>
                <a:ea typeface="Courier New"/>
                <a:cs typeface="Courier New"/>
                <a:sym typeface="Courier New"/>
              </a:rPr>
              <a:t>	</a:t>
            </a:r>
            <a:r>
              <a:rPr b="1" lang="en-GB" sz="700">
                <a:solidFill>
                  <a:srgbClr val="7F0055"/>
                </a:solidFill>
                <a:highlight>
                  <a:srgbClr val="EEEEEC"/>
                </a:highlight>
                <a:latin typeface="Courier New"/>
                <a:ea typeface="Courier New"/>
                <a:cs typeface="Courier New"/>
                <a:sym typeface="Courier New"/>
              </a:rPr>
              <a:t>public</a:t>
            </a:r>
            <a:r>
              <a:rPr lang="en-GB" sz="700">
                <a:solidFill>
                  <a:schemeClr val="dk1"/>
                </a:solidFill>
                <a:highlight>
                  <a:srgbClr val="EEEEEC"/>
                </a:highlight>
                <a:latin typeface="Courier New"/>
                <a:ea typeface="Courier New"/>
                <a:cs typeface="Courier New"/>
                <a:sym typeface="Courier New"/>
              </a:rPr>
              <a:t> </a:t>
            </a:r>
            <a:r>
              <a:rPr b="1" lang="en-GB" sz="700">
                <a:solidFill>
                  <a:srgbClr val="7F0055"/>
                </a:solidFill>
                <a:highlight>
                  <a:srgbClr val="EEEEEC"/>
                </a:highlight>
                <a:latin typeface="Courier New"/>
                <a:ea typeface="Courier New"/>
                <a:cs typeface="Courier New"/>
                <a:sym typeface="Courier New"/>
              </a:rPr>
              <a:t>int</a:t>
            </a:r>
            <a:r>
              <a:rPr lang="en-GB" sz="700">
                <a:solidFill>
                  <a:schemeClr val="dk1"/>
                </a:solidFill>
                <a:highlight>
                  <a:srgbClr val="EEEEEC"/>
                </a:highlight>
                <a:latin typeface="Courier New"/>
                <a:ea typeface="Courier New"/>
                <a:cs typeface="Courier New"/>
                <a:sym typeface="Courier New"/>
              </a:rPr>
              <a:t> compareTo(Object </a:t>
            </a:r>
            <a:r>
              <a:rPr lang="en-GB" sz="700">
                <a:solidFill>
                  <a:srgbClr val="6A3E3E"/>
                </a:solidFill>
                <a:highlight>
                  <a:srgbClr val="EEEEEC"/>
                </a:highlight>
                <a:latin typeface="Courier New"/>
                <a:ea typeface="Courier New"/>
                <a:cs typeface="Courier New"/>
                <a:sym typeface="Courier New"/>
              </a:rPr>
              <a:t>o</a:t>
            </a:r>
            <a:r>
              <a:rPr lang="en-GB" sz="700">
                <a:solidFill>
                  <a:schemeClr val="dk1"/>
                </a:solidFill>
                <a:highlight>
                  <a:srgbClr val="EEEEEC"/>
                </a:highlight>
                <a:latin typeface="Courier New"/>
                <a:ea typeface="Courier New"/>
                <a:cs typeface="Courier New"/>
                <a:sym typeface="Courier New"/>
              </a:rPr>
              <a:t>) {</a:t>
            </a:r>
            <a:endParaRPr sz="7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700">
                <a:solidFill>
                  <a:schemeClr val="dk1"/>
                </a:solidFill>
                <a:highlight>
                  <a:srgbClr val="EEEEEC"/>
                </a:highlight>
                <a:latin typeface="Courier New"/>
                <a:ea typeface="Courier New"/>
                <a:cs typeface="Courier New"/>
                <a:sym typeface="Courier New"/>
              </a:rPr>
              <a:t>		Student </a:t>
            </a:r>
            <a:r>
              <a:rPr lang="en-GB" sz="700">
                <a:solidFill>
                  <a:srgbClr val="6A3E3E"/>
                </a:solidFill>
                <a:highlight>
                  <a:srgbClr val="EEEEEC"/>
                </a:highlight>
                <a:latin typeface="Courier New"/>
                <a:ea typeface="Courier New"/>
                <a:cs typeface="Courier New"/>
                <a:sym typeface="Courier New"/>
              </a:rPr>
              <a:t>st</a:t>
            </a:r>
            <a:r>
              <a:rPr lang="en-GB" sz="700">
                <a:solidFill>
                  <a:schemeClr val="dk1"/>
                </a:solidFill>
                <a:highlight>
                  <a:srgbClr val="EEEEEC"/>
                </a:highlight>
                <a:latin typeface="Courier New"/>
                <a:ea typeface="Courier New"/>
                <a:cs typeface="Courier New"/>
                <a:sym typeface="Courier New"/>
              </a:rPr>
              <a:t>=(Student)</a:t>
            </a:r>
            <a:r>
              <a:rPr lang="en-GB" sz="700">
                <a:solidFill>
                  <a:srgbClr val="6A3E3E"/>
                </a:solidFill>
                <a:highlight>
                  <a:srgbClr val="EEEEEC"/>
                </a:highlight>
                <a:latin typeface="Courier New"/>
                <a:ea typeface="Courier New"/>
                <a:cs typeface="Courier New"/>
                <a:sym typeface="Courier New"/>
              </a:rPr>
              <a:t>o</a:t>
            </a:r>
            <a:r>
              <a:rPr lang="en-GB" sz="700">
                <a:solidFill>
                  <a:schemeClr val="dk1"/>
                </a:solidFill>
                <a:highlight>
                  <a:srgbClr val="EEEEEC"/>
                </a:highlight>
                <a:latin typeface="Courier New"/>
                <a:ea typeface="Courier New"/>
                <a:cs typeface="Courier New"/>
                <a:sym typeface="Courier New"/>
              </a:rPr>
              <a:t>;</a:t>
            </a:r>
            <a:endParaRPr sz="7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700">
                <a:solidFill>
                  <a:schemeClr val="dk1"/>
                </a:solidFill>
                <a:highlight>
                  <a:srgbClr val="EEEEEC"/>
                </a:highlight>
                <a:latin typeface="Courier New"/>
                <a:ea typeface="Courier New"/>
                <a:cs typeface="Courier New"/>
                <a:sym typeface="Courier New"/>
              </a:rPr>
              <a:t>		</a:t>
            </a:r>
            <a:r>
              <a:rPr lang="en-GB" sz="700">
                <a:solidFill>
                  <a:srgbClr val="3F7F5F"/>
                </a:solidFill>
                <a:highlight>
                  <a:srgbClr val="EEEEEC"/>
                </a:highlight>
                <a:latin typeface="Courier New"/>
                <a:ea typeface="Courier New"/>
                <a:cs typeface="Courier New"/>
                <a:sym typeface="Courier New"/>
              </a:rPr>
              <a:t>// </a:t>
            </a:r>
            <a:r>
              <a:rPr b="1" lang="en-GB" sz="700">
                <a:solidFill>
                  <a:srgbClr val="7F9FBF"/>
                </a:solidFill>
                <a:highlight>
                  <a:srgbClr val="EEEEEC"/>
                </a:highlight>
                <a:latin typeface="Courier New"/>
                <a:ea typeface="Courier New"/>
                <a:cs typeface="Courier New"/>
                <a:sym typeface="Courier New"/>
              </a:rPr>
              <a:t>TODO</a:t>
            </a:r>
            <a:r>
              <a:rPr lang="en-GB" sz="700">
                <a:solidFill>
                  <a:srgbClr val="3F7F5F"/>
                </a:solidFill>
                <a:highlight>
                  <a:srgbClr val="EEEEEC"/>
                </a:highlight>
                <a:latin typeface="Courier New"/>
                <a:ea typeface="Courier New"/>
                <a:cs typeface="Courier New"/>
                <a:sym typeface="Courier New"/>
              </a:rPr>
              <a:t> Auto-generated method stub</a:t>
            </a:r>
            <a:endParaRPr sz="700">
              <a:solidFill>
                <a:srgbClr val="3F7F5F"/>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700">
                <a:solidFill>
                  <a:schemeClr val="dk1"/>
                </a:solidFill>
                <a:highlight>
                  <a:srgbClr val="EEEEEC"/>
                </a:highlight>
                <a:latin typeface="Courier New"/>
                <a:ea typeface="Courier New"/>
                <a:cs typeface="Courier New"/>
                <a:sym typeface="Courier New"/>
              </a:rPr>
              <a:t>		</a:t>
            </a:r>
            <a:r>
              <a:rPr b="1" lang="en-GB" sz="700">
                <a:solidFill>
                  <a:srgbClr val="7F0055"/>
                </a:solidFill>
                <a:highlight>
                  <a:srgbClr val="EEEEEC"/>
                </a:highlight>
                <a:latin typeface="Courier New"/>
                <a:ea typeface="Courier New"/>
                <a:cs typeface="Courier New"/>
                <a:sym typeface="Courier New"/>
              </a:rPr>
              <a:t>if</a:t>
            </a:r>
            <a:r>
              <a:rPr lang="en-GB" sz="700">
                <a:solidFill>
                  <a:schemeClr val="dk1"/>
                </a:solidFill>
                <a:highlight>
                  <a:srgbClr val="EEEEEC"/>
                </a:highlight>
                <a:latin typeface="Courier New"/>
                <a:ea typeface="Courier New"/>
                <a:cs typeface="Courier New"/>
                <a:sym typeface="Courier New"/>
              </a:rPr>
              <a:t>( </a:t>
            </a:r>
            <a:r>
              <a:rPr b="1" lang="en-GB" sz="700">
                <a:solidFill>
                  <a:srgbClr val="7F0055"/>
                </a:solidFill>
                <a:highlight>
                  <a:srgbClr val="EEEEEC"/>
                </a:highlight>
                <a:latin typeface="Courier New"/>
                <a:ea typeface="Courier New"/>
                <a:cs typeface="Courier New"/>
                <a:sym typeface="Courier New"/>
              </a:rPr>
              <a:t>this</a:t>
            </a:r>
            <a:r>
              <a:rPr lang="en-GB" sz="700">
                <a:solidFill>
                  <a:schemeClr val="dk1"/>
                </a:solidFill>
                <a:highlight>
                  <a:srgbClr val="EEEEEC"/>
                </a:highlight>
                <a:latin typeface="Courier New"/>
                <a:ea typeface="Courier New"/>
                <a:cs typeface="Courier New"/>
                <a:sym typeface="Courier New"/>
              </a:rPr>
              <a:t>.</a:t>
            </a:r>
            <a:r>
              <a:rPr lang="en-GB" sz="700">
                <a:solidFill>
                  <a:srgbClr val="0000C0"/>
                </a:solidFill>
                <a:highlight>
                  <a:srgbClr val="EEEEEC"/>
                </a:highlight>
                <a:latin typeface="Courier New"/>
                <a:ea typeface="Courier New"/>
                <a:cs typeface="Courier New"/>
                <a:sym typeface="Courier New"/>
              </a:rPr>
              <a:t>code</a:t>
            </a:r>
            <a:r>
              <a:rPr lang="en-GB" sz="700">
                <a:solidFill>
                  <a:schemeClr val="dk1"/>
                </a:solidFill>
                <a:highlight>
                  <a:srgbClr val="EEEEEC"/>
                </a:highlight>
                <a:latin typeface="Courier New"/>
                <a:ea typeface="Courier New"/>
                <a:cs typeface="Courier New"/>
                <a:sym typeface="Courier New"/>
              </a:rPr>
              <a:t>.compareTo(</a:t>
            </a:r>
            <a:r>
              <a:rPr lang="en-GB" sz="700">
                <a:solidFill>
                  <a:srgbClr val="6A3E3E"/>
                </a:solidFill>
                <a:highlight>
                  <a:srgbClr val="EEEEEC"/>
                </a:highlight>
                <a:latin typeface="Courier New"/>
                <a:ea typeface="Courier New"/>
                <a:cs typeface="Courier New"/>
                <a:sym typeface="Courier New"/>
              </a:rPr>
              <a:t>st</a:t>
            </a:r>
            <a:r>
              <a:rPr lang="en-GB" sz="700">
                <a:solidFill>
                  <a:schemeClr val="dk1"/>
                </a:solidFill>
                <a:highlight>
                  <a:srgbClr val="EEEEEC"/>
                </a:highlight>
                <a:latin typeface="Courier New"/>
                <a:ea typeface="Courier New"/>
                <a:cs typeface="Courier New"/>
                <a:sym typeface="Courier New"/>
              </a:rPr>
              <a:t>.</a:t>
            </a:r>
            <a:r>
              <a:rPr lang="en-GB" sz="700">
                <a:solidFill>
                  <a:srgbClr val="0000C0"/>
                </a:solidFill>
                <a:highlight>
                  <a:srgbClr val="EEEEEC"/>
                </a:highlight>
                <a:latin typeface="Courier New"/>
                <a:ea typeface="Courier New"/>
                <a:cs typeface="Courier New"/>
                <a:sym typeface="Courier New"/>
              </a:rPr>
              <a:t>code</a:t>
            </a:r>
            <a:r>
              <a:rPr lang="en-GB" sz="700">
                <a:solidFill>
                  <a:schemeClr val="dk1"/>
                </a:solidFill>
                <a:highlight>
                  <a:srgbClr val="EEEEEC"/>
                </a:highlight>
                <a:latin typeface="Courier New"/>
                <a:ea typeface="Courier New"/>
                <a:cs typeface="Courier New"/>
                <a:sym typeface="Courier New"/>
              </a:rPr>
              <a:t>)!=0)</a:t>
            </a:r>
            <a:endParaRPr sz="7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700">
                <a:solidFill>
                  <a:schemeClr val="dk1"/>
                </a:solidFill>
                <a:highlight>
                  <a:srgbClr val="EEEEEC"/>
                </a:highlight>
                <a:latin typeface="Courier New"/>
                <a:ea typeface="Courier New"/>
                <a:cs typeface="Courier New"/>
                <a:sym typeface="Courier New"/>
              </a:rPr>
              <a:t>			</a:t>
            </a:r>
            <a:r>
              <a:rPr b="1" lang="en-GB" sz="700">
                <a:solidFill>
                  <a:srgbClr val="7F0055"/>
                </a:solidFill>
                <a:highlight>
                  <a:srgbClr val="EEEEEC"/>
                </a:highlight>
                <a:latin typeface="Courier New"/>
                <a:ea typeface="Courier New"/>
                <a:cs typeface="Courier New"/>
                <a:sym typeface="Courier New"/>
              </a:rPr>
              <a:t>return</a:t>
            </a:r>
            <a:r>
              <a:rPr lang="en-GB" sz="700">
                <a:solidFill>
                  <a:schemeClr val="dk1"/>
                </a:solidFill>
                <a:highlight>
                  <a:srgbClr val="EEEEEC"/>
                </a:highlight>
                <a:latin typeface="Courier New"/>
                <a:ea typeface="Courier New"/>
                <a:cs typeface="Courier New"/>
                <a:sym typeface="Courier New"/>
              </a:rPr>
              <a:t> </a:t>
            </a:r>
            <a:r>
              <a:rPr b="1" lang="en-GB" sz="700">
                <a:solidFill>
                  <a:srgbClr val="7F0055"/>
                </a:solidFill>
                <a:highlight>
                  <a:srgbClr val="EEEEEC"/>
                </a:highlight>
                <a:latin typeface="Courier New"/>
                <a:ea typeface="Courier New"/>
                <a:cs typeface="Courier New"/>
                <a:sym typeface="Courier New"/>
              </a:rPr>
              <a:t>this</a:t>
            </a:r>
            <a:r>
              <a:rPr lang="en-GB" sz="700">
                <a:solidFill>
                  <a:schemeClr val="dk1"/>
                </a:solidFill>
                <a:highlight>
                  <a:srgbClr val="EEEEEC"/>
                </a:highlight>
                <a:latin typeface="Courier New"/>
                <a:ea typeface="Courier New"/>
                <a:cs typeface="Courier New"/>
                <a:sym typeface="Courier New"/>
              </a:rPr>
              <a:t>.</a:t>
            </a:r>
            <a:r>
              <a:rPr lang="en-GB" sz="700">
                <a:solidFill>
                  <a:srgbClr val="0000C0"/>
                </a:solidFill>
                <a:highlight>
                  <a:srgbClr val="EEEEEC"/>
                </a:highlight>
                <a:latin typeface="Courier New"/>
                <a:ea typeface="Courier New"/>
                <a:cs typeface="Courier New"/>
                <a:sym typeface="Courier New"/>
              </a:rPr>
              <a:t>code</a:t>
            </a:r>
            <a:r>
              <a:rPr lang="en-GB" sz="700">
                <a:solidFill>
                  <a:schemeClr val="dk1"/>
                </a:solidFill>
                <a:highlight>
                  <a:srgbClr val="EEEEEC"/>
                </a:highlight>
                <a:latin typeface="Courier New"/>
                <a:ea typeface="Courier New"/>
                <a:cs typeface="Courier New"/>
                <a:sym typeface="Courier New"/>
              </a:rPr>
              <a:t>.compareTo(</a:t>
            </a:r>
            <a:r>
              <a:rPr lang="en-GB" sz="700">
                <a:solidFill>
                  <a:srgbClr val="6A3E3E"/>
                </a:solidFill>
                <a:highlight>
                  <a:srgbClr val="EEEEEC"/>
                </a:highlight>
                <a:latin typeface="Courier New"/>
                <a:ea typeface="Courier New"/>
                <a:cs typeface="Courier New"/>
                <a:sym typeface="Courier New"/>
              </a:rPr>
              <a:t>st</a:t>
            </a:r>
            <a:r>
              <a:rPr lang="en-GB" sz="700">
                <a:solidFill>
                  <a:schemeClr val="dk1"/>
                </a:solidFill>
                <a:highlight>
                  <a:srgbClr val="EEEEEC"/>
                </a:highlight>
                <a:latin typeface="Courier New"/>
                <a:ea typeface="Courier New"/>
                <a:cs typeface="Courier New"/>
                <a:sym typeface="Courier New"/>
              </a:rPr>
              <a:t>.</a:t>
            </a:r>
            <a:r>
              <a:rPr lang="en-GB" sz="700">
                <a:solidFill>
                  <a:srgbClr val="0000C0"/>
                </a:solidFill>
                <a:highlight>
                  <a:srgbClr val="EEEEEC"/>
                </a:highlight>
                <a:latin typeface="Courier New"/>
                <a:ea typeface="Courier New"/>
                <a:cs typeface="Courier New"/>
                <a:sym typeface="Courier New"/>
              </a:rPr>
              <a:t>code</a:t>
            </a:r>
            <a:r>
              <a:rPr lang="en-GB" sz="700">
                <a:solidFill>
                  <a:schemeClr val="dk1"/>
                </a:solidFill>
                <a:highlight>
                  <a:srgbClr val="EEEEEC"/>
                </a:highlight>
                <a:latin typeface="Courier New"/>
                <a:ea typeface="Courier New"/>
                <a:cs typeface="Courier New"/>
                <a:sym typeface="Courier New"/>
              </a:rPr>
              <a:t>);</a:t>
            </a:r>
            <a:endParaRPr sz="7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700">
                <a:solidFill>
                  <a:schemeClr val="dk1"/>
                </a:solidFill>
                <a:highlight>
                  <a:srgbClr val="EEEEEC"/>
                </a:highlight>
                <a:latin typeface="Courier New"/>
                <a:ea typeface="Courier New"/>
                <a:cs typeface="Courier New"/>
                <a:sym typeface="Courier New"/>
              </a:rPr>
              <a:t>		</a:t>
            </a:r>
            <a:r>
              <a:rPr b="1" lang="en-GB" sz="700">
                <a:solidFill>
                  <a:srgbClr val="7F0055"/>
                </a:solidFill>
                <a:highlight>
                  <a:srgbClr val="EEEEEC"/>
                </a:highlight>
                <a:latin typeface="Courier New"/>
                <a:ea typeface="Courier New"/>
                <a:cs typeface="Courier New"/>
                <a:sym typeface="Courier New"/>
              </a:rPr>
              <a:t>if</a:t>
            </a:r>
            <a:r>
              <a:rPr lang="en-GB" sz="700">
                <a:solidFill>
                  <a:schemeClr val="dk1"/>
                </a:solidFill>
                <a:highlight>
                  <a:srgbClr val="EEEEEC"/>
                </a:highlight>
                <a:latin typeface="Courier New"/>
                <a:ea typeface="Courier New"/>
                <a:cs typeface="Courier New"/>
                <a:sym typeface="Courier New"/>
              </a:rPr>
              <a:t>( </a:t>
            </a:r>
            <a:r>
              <a:rPr b="1" lang="en-GB" sz="700">
                <a:solidFill>
                  <a:srgbClr val="7F0055"/>
                </a:solidFill>
                <a:highlight>
                  <a:srgbClr val="EEEEEC"/>
                </a:highlight>
                <a:latin typeface="Courier New"/>
                <a:ea typeface="Courier New"/>
                <a:cs typeface="Courier New"/>
                <a:sym typeface="Courier New"/>
              </a:rPr>
              <a:t>this</a:t>
            </a:r>
            <a:r>
              <a:rPr lang="en-GB" sz="700">
                <a:solidFill>
                  <a:schemeClr val="dk1"/>
                </a:solidFill>
                <a:highlight>
                  <a:srgbClr val="EEEEEC"/>
                </a:highlight>
                <a:latin typeface="Courier New"/>
                <a:ea typeface="Courier New"/>
                <a:cs typeface="Courier New"/>
                <a:sym typeface="Courier New"/>
              </a:rPr>
              <a:t>.</a:t>
            </a:r>
            <a:r>
              <a:rPr lang="en-GB" sz="700">
                <a:solidFill>
                  <a:srgbClr val="0000C0"/>
                </a:solidFill>
                <a:highlight>
                  <a:srgbClr val="EEEEEC"/>
                </a:highlight>
                <a:latin typeface="Courier New"/>
                <a:ea typeface="Courier New"/>
                <a:cs typeface="Courier New"/>
                <a:sym typeface="Courier New"/>
              </a:rPr>
              <a:t>firstName</a:t>
            </a:r>
            <a:r>
              <a:rPr lang="en-GB" sz="700">
                <a:solidFill>
                  <a:schemeClr val="dk1"/>
                </a:solidFill>
                <a:highlight>
                  <a:srgbClr val="EEEEEC"/>
                </a:highlight>
                <a:latin typeface="Courier New"/>
                <a:ea typeface="Courier New"/>
                <a:cs typeface="Courier New"/>
                <a:sym typeface="Courier New"/>
              </a:rPr>
              <a:t>.compareTo(</a:t>
            </a:r>
            <a:r>
              <a:rPr lang="en-GB" sz="700">
                <a:solidFill>
                  <a:srgbClr val="6A3E3E"/>
                </a:solidFill>
                <a:highlight>
                  <a:srgbClr val="EEEEEC"/>
                </a:highlight>
                <a:latin typeface="Courier New"/>
                <a:ea typeface="Courier New"/>
                <a:cs typeface="Courier New"/>
                <a:sym typeface="Courier New"/>
              </a:rPr>
              <a:t>st</a:t>
            </a:r>
            <a:r>
              <a:rPr lang="en-GB" sz="700">
                <a:solidFill>
                  <a:schemeClr val="dk1"/>
                </a:solidFill>
                <a:highlight>
                  <a:srgbClr val="EEEEEC"/>
                </a:highlight>
                <a:latin typeface="Courier New"/>
                <a:ea typeface="Courier New"/>
                <a:cs typeface="Courier New"/>
                <a:sym typeface="Courier New"/>
              </a:rPr>
              <a:t>.</a:t>
            </a:r>
            <a:r>
              <a:rPr lang="en-GB" sz="700">
                <a:solidFill>
                  <a:srgbClr val="0000C0"/>
                </a:solidFill>
                <a:highlight>
                  <a:srgbClr val="EEEEEC"/>
                </a:highlight>
                <a:latin typeface="Courier New"/>
                <a:ea typeface="Courier New"/>
                <a:cs typeface="Courier New"/>
                <a:sym typeface="Courier New"/>
              </a:rPr>
              <a:t>firstName</a:t>
            </a:r>
            <a:r>
              <a:rPr lang="en-GB" sz="700">
                <a:solidFill>
                  <a:schemeClr val="dk1"/>
                </a:solidFill>
                <a:highlight>
                  <a:srgbClr val="EEEEEC"/>
                </a:highlight>
                <a:latin typeface="Courier New"/>
                <a:ea typeface="Courier New"/>
                <a:cs typeface="Courier New"/>
                <a:sym typeface="Courier New"/>
              </a:rPr>
              <a:t>)!=0)</a:t>
            </a:r>
            <a:endParaRPr sz="7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700">
                <a:solidFill>
                  <a:schemeClr val="dk1"/>
                </a:solidFill>
                <a:highlight>
                  <a:srgbClr val="EEEEEC"/>
                </a:highlight>
                <a:latin typeface="Courier New"/>
                <a:ea typeface="Courier New"/>
                <a:cs typeface="Courier New"/>
                <a:sym typeface="Courier New"/>
              </a:rPr>
              <a:t>			</a:t>
            </a:r>
            <a:r>
              <a:rPr b="1" lang="en-GB" sz="700">
                <a:solidFill>
                  <a:srgbClr val="7F0055"/>
                </a:solidFill>
                <a:highlight>
                  <a:srgbClr val="EEEEEC"/>
                </a:highlight>
                <a:latin typeface="Courier New"/>
                <a:ea typeface="Courier New"/>
                <a:cs typeface="Courier New"/>
                <a:sym typeface="Courier New"/>
              </a:rPr>
              <a:t>return</a:t>
            </a:r>
            <a:r>
              <a:rPr lang="en-GB" sz="700">
                <a:solidFill>
                  <a:schemeClr val="dk1"/>
                </a:solidFill>
                <a:highlight>
                  <a:srgbClr val="EEEEEC"/>
                </a:highlight>
                <a:latin typeface="Courier New"/>
                <a:ea typeface="Courier New"/>
                <a:cs typeface="Courier New"/>
                <a:sym typeface="Courier New"/>
              </a:rPr>
              <a:t> </a:t>
            </a:r>
            <a:r>
              <a:rPr b="1" lang="en-GB" sz="700">
                <a:solidFill>
                  <a:srgbClr val="7F0055"/>
                </a:solidFill>
                <a:highlight>
                  <a:srgbClr val="EEEEEC"/>
                </a:highlight>
                <a:latin typeface="Courier New"/>
                <a:ea typeface="Courier New"/>
                <a:cs typeface="Courier New"/>
                <a:sym typeface="Courier New"/>
              </a:rPr>
              <a:t>this</a:t>
            </a:r>
            <a:r>
              <a:rPr lang="en-GB" sz="700">
                <a:solidFill>
                  <a:schemeClr val="dk1"/>
                </a:solidFill>
                <a:highlight>
                  <a:srgbClr val="EEEEEC"/>
                </a:highlight>
                <a:latin typeface="Courier New"/>
                <a:ea typeface="Courier New"/>
                <a:cs typeface="Courier New"/>
                <a:sym typeface="Courier New"/>
              </a:rPr>
              <a:t>.</a:t>
            </a:r>
            <a:r>
              <a:rPr lang="en-GB" sz="700">
                <a:solidFill>
                  <a:srgbClr val="0000C0"/>
                </a:solidFill>
                <a:highlight>
                  <a:srgbClr val="EEEEEC"/>
                </a:highlight>
                <a:latin typeface="Courier New"/>
                <a:ea typeface="Courier New"/>
                <a:cs typeface="Courier New"/>
                <a:sym typeface="Courier New"/>
              </a:rPr>
              <a:t>firstName</a:t>
            </a:r>
            <a:r>
              <a:rPr lang="en-GB" sz="700">
                <a:solidFill>
                  <a:schemeClr val="dk1"/>
                </a:solidFill>
                <a:highlight>
                  <a:srgbClr val="EEEEEC"/>
                </a:highlight>
                <a:latin typeface="Courier New"/>
                <a:ea typeface="Courier New"/>
                <a:cs typeface="Courier New"/>
                <a:sym typeface="Courier New"/>
              </a:rPr>
              <a:t>.compareTo(</a:t>
            </a:r>
            <a:r>
              <a:rPr lang="en-GB" sz="700">
                <a:solidFill>
                  <a:srgbClr val="6A3E3E"/>
                </a:solidFill>
                <a:highlight>
                  <a:srgbClr val="EEEEEC"/>
                </a:highlight>
                <a:latin typeface="Courier New"/>
                <a:ea typeface="Courier New"/>
                <a:cs typeface="Courier New"/>
                <a:sym typeface="Courier New"/>
              </a:rPr>
              <a:t>st</a:t>
            </a:r>
            <a:r>
              <a:rPr lang="en-GB" sz="700">
                <a:solidFill>
                  <a:schemeClr val="dk1"/>
                </a:solidFill>
                <a:highlight>
                  <a:srgbClr val="EEEEEC"/>
                </a:highlight>
                <a:latin typeface="Courier New"/>
                <a:ea typeface="Courier New"/>
                <a:cs typeface="Courier New"/>
                <a:sym typeface="Courier New"/>
              </a:rPr>
              <a:t>.</a:t>
            </a:r>
            <a:r>
              <a:rPr lang="en-GB" sz="700">
                <a:solidFill>
                  <a:srgbClr val="0000C0"/>
                </a:solidFill>
                <a:highlight>
                  <a:srgbClr val="EEEEEC"/>
                </a:highlight>
                <a:latin typeface="Courier New"/>
                <a:ea typeface="Courier New"/>
                <a:cs typeface="Courier New"/>
                <a:sym typeface="Courier New"/>
              </a:rPr>
              <a:t>firstName</a:t>
            </a:r>
            <a:r>
              <a:rPr lang="en-GB" sz="700">
                <a:solidFill>
                  <a:schemeClr val="dk1"/>
                </a:solidFill>
                <a:highlight>
                  <a:srgbClr val="EEEEEC"/>
                </a:highlight>
                <a:latin typeface="Courier New"/>
                <a:ea typeface="Courier New"/>
                <a:cs typeface="Courier New"/>
                <a:sym typeface="Courier New"/>
              </a:rPr>
              <a:t>);</a:t>
            </a:r>
            <a:endParaRPr sz="7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700">
                <a:solidFill>
                  <a:schemeClr val="dk1"/>
                </a:solidFill>
                <a:highlight>
                  <a:srgbClr val="EEEEEC"/>
                </a:highlight>
                <a:latin typeface="Courier New"/>
                <a:ea typeface="Courier New"/>
                <a:cs typeface="Courier New"/>
                <a:sym typeface="Courier New"/>
              </a:rPr>
              <a:t>		</a:t>
            </a:r>
            <a:endParaRPr sz="7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700">
                <a:solidFill>
                  <a:schemeClr val="dk1"/>
                </a:solidFill>
                <a:highlight>
                  <a:srgbClr val="EEEEEC"/>
                </a:highlight>
                <a:latin typeface="Courier New"/>
                <a:ea typeface="Courier New"/>
                <a:cs typeface="Courier New"/>
                <a:sym typeface="Courier New"/>
              </a:rPr>
              <a:t>			</a:t>
            </a:r>
            <a:r>
              <a:rPr b="1" lang="en-GB" sz="700">
                <a:solidFill>
                  <a:srgbClr val="7F0055"/>
                </a:solidFill>
                <a:highlight>
                  <a:srgbClr val="EEEEEC"/>
                </a:highlight>
                <a:latin typeface="Courier New"/>
                <a:ea typeface="Courier New"/>
                <a:cs typeface="Courier New"/>
                <a:sym typeface="Courier New"/>
              </a:rPr>
              <a:t>return</a:t>
            </a:r>
            <a:r>
              <a:rPr lang="en-GB" sz="700">
                <a:solidFill>
                  <a:schemeClr val="dk1"/>
                </a:solidFill>
                <a:highlight>
                  <a:srgbClr val="EEEEEC"/>
                </a:highlight>
                <a:latin typeface="Courier New"/>
                <a:ea typeface="Courier New"/>
                <a:cs typeface="Courier New"/>
                <a:sym typeface="Courier New"/>
              </a:rPr>
              <a:t> </a:t>
            </a:r>
            <a:r>
              <a:rPr b="1" lang="en-GB" sz="700">
                <a:solidFill>
                  <a:srgbClr val="7F0055"/>
                </a:solidFill>
                <a:highlight>
                  <a:srgbClr val="EEEEEC"/>
                </a:highlight>
                <a:latin typeface="Courier New"/>
                <a:ea typeface="Courier New"/>
                <a:cs typeface="Courier New"/>
                <a:sym typeface="Courier New"/>
              </a:rPr>
              <a:t>this</a:t>
            </a:r>
            <a:r>
              <a:rPr lang="en-GB" sz="700">
                <a:solidFill>
                  <a:schemeClr val="dk1"/>
                </a:solidFill>
                <a:highlight>
                  <a:srgbClr val="EEEEEC"/>
                </a:highlight>
                <a:latin typeface="Courier New"/>
                <a:ea typeface="Courier New"/>
                <a:cs typeface="Courier New"/>
                <a:sym typeface="Courier New"/>
              </a:rPr>
              <a:t>.</a:t>
            </a:r>
            <a:r>
              <a:rPr lang="en-GB" sz="700">
                <a:solidFill>
                  <a:srgbClr val="0000C0"/>
                </a:solidFill>
                <a:highlight>
                  <a:srgbClr val="EEEEEC"/>
                </a:highlight>
                <a:latin typeface="Courier New"/>
                <a:ea typeface="Courier New"/>
                <a:cs typeface="Courier New"/>
                <a:sym typeface="Courier New"/>
              </a:rPr>
              <a:t>email</a:t>
            </a:r>
            <a:r>
              <a:rPr lang="en-GB" sz="700">
                <a:solidFill>
                  <a:schemeClr val="dk1"/>
                </a:solidFill>
                <a:highlight>
                  <a:srgbClr val="EEEEEC"/>
                </a:highlight>
                <a:latin typeface="Courier New"/>
                <a:ea typeface="Courier New"/>
                <a:cs typeface="Courier New"/>
                <a:sym typeface="Courier New"/>
              </a:rPr>
              <a:t>.compareTo(</a:t>
            </a:r>
            <a:r>
              <a:rPr lang="en-GB" sz="700">
                <a:solidFill>
                  <a:srgbClr val="6A3E3E"/>
                </a:solidFill>
                <a:highlight>
                  <a:srgbClr val="EEEEEC"/>
                </a:highlight>
                <a:latin typeface="Courier New"/>
                <a:ea typeface="Courier New"/>
                <a:cs typeface="Courier New"/>
                <a:sym typeface="Courier New"/>
              </a:rPr>
              <a:t>st</a:t>
            </a:r>
            <a:r>
              <a:rPr lang="en-GB" sz="700">
                <a:solidFill>
                  <a:schemeClr val="dk1"/>
                </a:solidFill>
                <a:highlight>
                  <a:srgbClr val="EEEEEC"/>
                </a:highlight>
                <a:latin typeface="Courier New"/>
                <a:ea typeface="Courier New"/>
                <a:cs typeface="Courier New"/>
                <a:sym typeface="Courier New"/>
              </a:rPr>
              <a:t>.</a:t>
            </a:r>
            <a:r>
              <a:rPr lang="en-GB" sz="700">
                <a:solidFill>
                  <a:srgbClr val="0000C0"/>
                </a:solidFill>
                <a:highlight>
                  <a:srgbClr val="EEEEEC"/>
                </a:highlight>
                <a:latin typeface="Courier New"/>
                <a:ea typeface="Courier New"/>
                <a:cs typeface="Courier New"/>
                <a:sym typeface="Courier New"/>
              </a:rPr>
              <a:t>email</a:t>
            </a:r>
            <a:r>
              <a:rPr lang="en-GB" sz="700">
                <a:solidFill>
                  <a:schemeClr val="dk1"/>
                </a:solidFill>
                <a:highlight>
                  <a:srgbClr val="EEEEEC"/>
                </a:highlight>
                <a:latin typeface="Courier New"/>
                <a:ea typeface="Courier New"/>
                <a:cs typeface="Courier New"/>
                <a:sym typeface="Courier New"/>
              </a:rPr>
              <a:t>);</a:t>
            </a:r>
            <a:endParaRPr sz="7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700">
                <a:solidFill>
                  <a:schemeClr val="dk1"/>
                </a:solidFill>
                <a:highlight>
                  <a:srgbClr val="EEEEEC"/>
                </a:highlight>
                <a:latin typeface="Courier New"/>
                <a:ea typeface="Courier New"/>
                <a:cs typeface="Courier New"/>
                <a:sym typeface="Courier New"/>
              </a:rPr>
              <a:t>	}</a:t>
            </a:r>
            <a:endParaRPr sz="7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700">
                <a:solidFill>
                  <a:schemeClr val="dk1"/>
                </a:solidFill>
                <a:highlight>
                  <a:srgbClr val="EEEEEC"/>
                </a:highlight>
                <a:latin typeface="Courier New"/>
                <a:ea typeface="Courier New"/>
                <a:cs typeface="Courier New"/>
                <a:sym typeface="Courier New"/>
              </a:rPr>
              <a:t>	</a:t>
            </a:r>
            <a:r>
              <a:rPr lang="en-GB" sz="700">
                <a:solidFill>
                  <a:srgbClr val="646464"/>
                </a:solidFill>
                <a:highlight>
                  <a:srgbClr val="EEEEEC"/>
                </a:highlight>
                <a:latin typeface="Courier New"/>
                <a:ea typeface="Courier New"/>
                <a:cs typeface="Courier New"/>
                <a:sym typeface="Courier New"/>
              </a:rPr>
              <a:t>@Override</a:t>
            </a:r>
            <a:endParaRPr sz="700">
              <a:solidFill>
                <a:srgbClr val="646464"/>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700">
                <a:solidFill>
                  <a:schemeClr val="dk1"/>
                </a:solidFill>
                <a:highlight>
                  <a:srgbClr val="EEEEEC"/>
                </a:highlight>
                <a:latin typeface="Courier New"/>
                <a:ea typeface="Courier New"/>
                <a:cs typeface="Courier New"/>
                <a:sym typeface="Courier New"/>
              </a:rPr>
              <a:t>	</a:t>
            </a:r>
            <a:r>
              <a:rPr b="1" lang="en-GB" sz="700">
                <a:solidFill>
                  <a:srgbClr val="7F0055"/>
                </a:solidFill>
                <a:highlight>
                  <a:srgbClr val="EEEEEC"/>
                </a:highlight>
                <a:latin typeface="Courier New"/>
                <a:ea typeface="Courier New"/>
                <a:cs typeface="Courier New"/>
                <a:sym typeface="Courier New"/>
              </a:rPr>
              <a:t>public</a:t>
            </a:r>
            <a:r>
              <a:rPr lang="en-GB" sz="700">
                <a:solidFill>
                  <a:schemeClr val="dk1"/>
                </a:solidFill>
                <a:highlight>
                  <a:srgbClr val="EEEEEC"/>
                </a:highlight>
                <a:latin typeface="Courier New"/>
                <a:ea typeface="Courier New"/>
                <a:cs typeface="Courier New"/>
                <a:sym typeface="Courier New"/>
              </a:rPr>
              <a:t> </a:t>
            </a:r>
            <a:r>
              <a:rPr b="1" lang="en-GB" sz="700">
                <a:solidFill>
                  <a:srgbClr val="7F0055"/>
                </a:solidFill>
                <a:highlight>
                  <a:srgbClr val="EEEEEC"/>
                </a:highlight>
                <a:latin typeface="Courier New"/>
                <a:ea typeface="Courier New"/>
                <a:cs typeface="Courier New"/>
                <a:sym typeface="Courier New"/>
              </a:rPr>
              <a:t>int</a:t>
            </a:r>
            <a:r>
              <a:rPr lang="en-GB" sz="700">
                <a:solidFill>
                  <a:schemeClr val="dk1"/>
                </a:solidFill>
                <a:highlight>
                  <a:srgbClr val="EEEEEC"/>
                </a:highlight>
                <a:latin typeface="Courier New"/>
                <a:ea typeface="Courier New"/>
                <a:cs typeface="Courier New"/>
                <a:sym typeface="Courier New"/>
              </a:rPr>
              <a:t> hashCode() {</a:t>
            </a:r>
            <a:endParaRPr sz="7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700">
                <a:solidFill>
                  <a:schemeClr val="dk1"/>
                </a:solidFill>
                <a:highlight>
                  <a:srgbClr val="EEEEEC"/>
                </a:highlight>
                <a:latin typeface="Courier New"/>
                <a:ea typeface="Courier New"/>
                <a:cs typeface="Courier New"/>
                <a:sym typeface="Courier New"/>
              </a:rPr>
              <a:t>		</a:t>
            </a:r>
            <a:r>
              <a:rPr b="1" lang="en-GB" sz="700">
                <a:solidFill>
                  <a:srgbClr val="7F0055"/>
                </a:solidFill>
                <a:highlight>
                  <a:srgbClr val="EEEEEC"/>
                </a:highlight>
                <a:latin typeface="Courier New"/>
                <a:ea typeface="Courier New"/>
                <a:cs typeface="Courier New"/>
                <a:sym typeface="Courier New"/>
              </a:rPr>
              <a:t>return</a:t>
            </a:r>
            <a:r>
              <a:rPr lang="en-GB" sz="700">
                <a:solidFill>
                  <a:schemeClr val="dk1"/>
                </a:solidFill>
                <a:highlight>
                  <a:srgbClr val="EEEEEC"/>
                </a:highlight>
                <a:latin typeface="Courier New"/>
                <a:ea typeface="Courier New"/>
                <a:cs typeface="Courier New"/>
                <a:sym typeface="Courier New"/>
              </a:rPr>
              <a:t> Objects.</a:t>
            </a:r>
            <a:r>
              <a:rPr i="1" lang="en-GB" sz="700">
                <a:solidFill>
                  <a:schemeClr val="dk1"/>
                </a:solidFill>
                <a:highlight>
                  <a:srgbClr val="EEEEEC"/>
                </a:highlight>
                <a:latin typeface="Courier New"/>
                <a:ea typeface="Courier New"/>
                <a:cs typeface="Courier New"/>
                <a:sym typeface="Courier New"/>
              </a:rPr>
              <a:t>hash</a:t>
            </a:r>
            <a:r>
              <a:rPr lang="en-GB" sz="700">
                <a:solidFill>
                  <a:schemeClr val="dk1"/>
                </a:solidFill>
                <a:highlight>
                  <a:srgbClr val="EEEEEC"/>
                </a:highlight>
                <a:latin typeface="Courier New"/>
                <a:ea typeface="Courier New"/>
                <a:cs typeface="Courier New"/>
                <a:sym typeface="Courier New"/>
              </a:rPr>
              <a:t>(</a:t>
            </a:r>
            <a:r>
              <a:rPr lang="en-GB" sz="700">
                <a:solidFill>
                  <a:srgbClr val="0000C0"/>
                </a:solidFill>
                <a:highlight>
                  <a:srgbClr val="EEEEEC"/>
                </a:highlight>
                <a:latin typeface="Courier New"/>
                <a:ea typeface="Courier New"/>
                <a:cs typeface="Courier New"/>
                <a:sym typeface="Courier New"/>
              </a:rPr>
              <a:t>code</a:t>
            </a:r>
            <a:r>
              <a:rPr lang="en-GB" sz="700">
                <a:solidFill>
                  <a:schemeClr val="dk1"/>
                </a:solidFill>
                <a:highlight>
                  <a:srgbClr val="EEEEEC"/>
                </a:highlight>
                <a:latin typeface="Courier New"/>
                <a:ea typeface="Courier New"/>
                <a:cs typeface="Courier New"/>
                <a:sym typeface="Courier New"/>
              </a:rPr>
              <a:t>, </a:t>
            </a:r>
            <a:r>
              <a:rPr lang="en-GB" sz="700">
                <a:solidFill>
                  <a:srgbClr val="0000C0"/>
                </a:solidFill>
                <a:highlight>
                  <a:srgbClr val="EEEEEC"/>
                </a:highlight>
                <a:latin typeface="Courier New"/>
                <a:ea typeface="Courier New"/>
                <a:cs typeface="Courier New"/>
                <a:sym typeface="Courier New"/>
              </a:rPr>
              <a:t>email</a:t>
            </a:r>
            <a:r>
              <a:rPr lang="en-GB" sz="700">
                <a:solidFill>
                  <a:schemeClr val="dk1"/>
                </a:solidFill>
                <a:highlight>
                  <a:srgbClr val="EEEEEC"/>
                </a:highlight>
                <a:latin typeface="Courier New"/>
                <a:ea typeface="Courier New"/>
                <a:cs typeface="Courier New"/>
                <a:sym typeface="Courier New"/>
              </a:rPr>
              <a:t>, </a:t>
            </a:r>
            <a:r>
              <a:rPr lang="en-GB" sz="700">
                <a:solidFill>
                  <a:srgbClr val="0000C0"/>
                </a:solidFill>
                <a:highlight>
                  <a:srgbClr val="EEEEEC"/>
                </a:highlight>
                <a:latin typeface="Courier New"/>
                <a:ea typeface="Courier New"/>
                <a:cs typeface="Courier New"/>
                <a:sym typeface="Courier New"/>
              </a:rPr>
              <a:t>firstName</a:t>
            </a:r>
            <a:r>
              <a:rPr lang="en-GB" sz="700">
                <a:solidFill>
                  <a:schemeClr val="dk1"/>
                </a:solidFill>
                <a:highlight>
                  <a:srgbClr val="EEEEEC"/>
                </a:highlight>
                <a:latin typeface="Courier New"/>
                <a:ea typeface="Courier New"/>
                <a:cs typeface="Courier New"/>
                <a:sym typeface="Courier New"/>
              </a:rPr>
              <a:t>);</a:t>
            </a:r>
            <a:endParaRPr sz="7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700">
                <a:solidFill>
                  <a:schemeClr val="dk1"/>
                </a:solidFill>
                <a:highlight>
                  <a:srgbClr val="EEEEEC"/>
                </a:highlight>
                <a:latin typeface="Courier New"/>
                <a:ea typeface="Courier New"/>
                <a:cs typeface="Courier New"/>
                <a:sym typeface="Courier New"/>
              </a:rPr>
              <a:t>	}</a:t>
            </a:r>
            <a:endParaRPr sz="7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700">
                <a:solidFill>
                  <a:schemeClr val="dk1"/>
                </a:solidFill>
                <a:highlight>
                  <a:srgbClr val="EEEEEC"/>
                </a:highlight>
                <a:latin typeface="Courier New"/>
                <a:ea typeface="Courier New"/>
                <a:cs typeface="Courier New"/>
                <a:sym typeface="Courier New"/>
              </a:rPr>
              <a:t>	</a:t>
            </a:r>
            <a:r>
              <a:rPr lang="en-GB" sz="700">
                <a:solidFill>
                  <a:srgbClr val="646464"/>
                </a:solidFill>
                <a:highlight>
                  <a:srgbClr val="EEEEEC"/>
                </a:highlight>
                <a:latin typeface="Courier New"/>
                <a:ea typeface="Courier New"/>
                <a:cs typeface="Courier New"/>
                <a:sym typeface="Courier New"/>
              </a:rPr>
              <a:t>@Override</a:t>
            </a:r>
            <a:endParaRPr sz="700">
              <a:solidFill>
                <a:srgbClr val="646464"/>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700">
                <a:solidFill>
                  <a:schemeClr val="dk1"/>
                </a:solidFill>
                <a:highlight>
                  <a:srgbClr val="EEEEEC"/>
                </a:highlight>
                <a:latin typeface="Courier New"/>
                <a:ea typeface="Courier New"/>
                <a:cs typeface="Courier New"/>
                <a:sym typeface="Courier New"/>
              </a:rPr>
              <a:t>	</a:t>
            </a:r>
            <a:r>
              <a:rPr b="1" lang="en-GB" sz="700">
                <a:solidFill>
                  <a:srgbClr val="7F0055"/>
                </a:solidFill>
                <a:highlight>
                  <a:srgbClr val="EEEEEC"/>
                </a:highlight>
                <a:latin typeface="Courier New"/>
                <a:ea typeface="Courier New"/>
                <a:cs typeface="Courier New"/>
                <a:sym typeface="Courier New"/>
              </a:rPr>
              <a:t>public</a:t>
            </a:r>
            <a:r>
              <a:rPr lang="en-GB" sz="700">
                <a:solidFill>
                  <a:schemeClr val="dk1"/>
                </a:solidFill>
                <a:highlight>
                  <a:srgbClr val="EEEEEC"/>
                </a:highlight>
                <a:latin typeface="Courier New"/>
                <a:ea typeface="Courier New"/>
                <a:cs typeface="Courier New"/>
                <a:sym typeface="Courier New"/>
              </a:rPr>
              <a:t> </a:t>
            </a:r>
            <a:r>
              <a:rPr b="1" lang="en-GB" sz="700">
                <a:solidFill>
                  <a:srgbClr val="7F0055"/>
                </a:solidFill>
                <a:highlight>
                  <a:srgbClr val="EEEEEC"/>
                </a:highlight>
                <a:latin typeface="Courier New"/>
                <a:ea typeface="Courier New"/>
                <a:cs typeface="Courier New"/>
                <a:sym typeface="Courier New"/>
              </a:rPr>
              <a:t>boolean</a:t>
            </a:r>
            <a:r>
              <a:rPr lang="en-GB" sz="700">
                <a:solidFill>
                  <a:schemeClr val="dk1"/>
                </a:solidFill>
                <a:highlight>
                  <a:srgbClr val="EEEEEC"/>
                </a:highlight>
                <a:latin typeface="Courier New"/>
                <a:ea typeface="Courier New"/>
                <a:cs typeface="Courier New"/>
                <a:sym typeface="Courier New"/>
              </a:rPr>
              <a:t> equals(Object </a:t>
            </a:r>
            <a:r>
              <a:rPr lang="en-GB" sz="700">
                <a:solidFill>
                  <a:srgbClr val="6A3E3E"/>
                </a:solidFill>
                <a:highlight>
                  <a:srgbClr val="EEEEEC"/>
                </a:highlight>
                <a:latin typeface="Courier New"/>
                <a:ea typeface="Courier New"/>
                <a:cs typeface="Courier New"/>
                <a:sym typeface="Courier New"/>
              </a:rPr>
              <a:t>obj</a:t>
            </a:r>
            <a:r>
              <a:rPr lang="en-GB" sz="700">
                <a:solidFill>
                  <a:schemeClr val="dk1"/>
                </a:solidFill>
                <a:highlight>
                  <a:srgbClr val="EEEEEC"/>
                </a:highlight>
                <a:latin typeface="Courier New"/>
                <a:ea typeface="Courier New"/>
                <a:cs typeface="Courier New"/>
                <a:sym typeface="Courier New"/>
              </a:rPr>
              <a:t>) {</a:t>
            </a:r>
            <a:endParaRPr sz="7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700">
                <a:solidFill>
                  <a:schemeClr val="dk1"/>
                </a:solidFill>
                <a:highlight>
                  <a:srgbClr val="EEEEEC"/>
                </a:highlight>
                <a:latin typeface="Courier New"/>
                <a:ea typeface="Courier New"/>
                <a:cs typeface="Courier New"/>
                <a:sym typeface="Courier New"/>
              </a:rPr>
              <a:t>		</a:t>
            </a:r>
            <a:r>
              <a:rPr b="1" lang="en-GB" sz="700">
                <a:solidFill>
                  <a:srgbClr val="7F0055"/>
                </a:solidFill>
                <a:highlight>
                  <a:srgbClr val="EEEEEC"/>
                </a:highlight>
                <a:latin typeface="Courier New"/>
                <a:ea typeface="Courier New"/>
                <a:cs typeface="Courier New"/>
                <a:sym typeface="Courier New"/>
              </a:rPr>
              <a:t>if</a:t>
            </a:r>
            <a:r>
              <a:rPr lang="en-GB" sz="700">
                <a:solidFill>
                  <a:schemeClr val="dk1"/>
                </a:solidFill>
                <a:highlight>
                  <a:srgbClr val="EEEEEC"/>
                </a:highlight>
                <a:latin typeface="Courier New"/>
                <a:ea typeface="Courier New"/>
                <a:cs typeface="Courier New"/>
                <a:sym typeface="Courier New"/>
              </a:rPr>
              <a:t> (</a:t>
            </a:r>
            <a:r>
              <a:rPr b="1" lang="en-GB" sz="700">
                <a:solidFill>
                  <a:srgbClr val="7F0055"/>
                </a:solidFill>
                <a:highlight>
                  <a:srgbClr val="EEEEEC"/>
                </a:highlight>
                <a:latin typeface="Courier New"/>
                <a:ea typeface="Courier New"/>
                <a:cs typeface="Courier New"/>
                <a:sym typeface="Courier New"/>
              </a:rPr>
              <a:t>this</a:t>
            </a:r>
            <a:r>
              <a:rPr lang="en-GB" sz="700">
                <a:solidFill>
                  <a:schemeClr val="dk1"/>
                </a:solidFill>
                <a:highlight>
                  <a:srgbClr val="EEEEEC"/>
                </a:highlight>
                <a:latin typeface="Courier New"/>
                <a:ea typeface="Courier New"/>
                <a:cs typeface="Courier New"/>
                <a:sym typeface="Courier New"/>
              </a:rPr>
              <a:t> == </a:t>
            </a:r>
            <a:r>
              <a:rPr lang="en-GB" sz="700">
                <a:solidFill>
                  <a:srgbClr val="6A3E3E"/>
                </a:solidFill>
                <a:highlight>
                  <a:srgbClr val="EEEEEC"/>
                </a:highlight>
                <a:latin typeface="Courier New"/>
                <a:ea typeface="Courier New"/>
                <a:cs typeface="Courier New"/>
                <a:sym typeface="Courier New"/>
              </a:rPr>
              <a:t>obj</a:t>
            </a:r>
            <a:r>
              <a:rPr lang="en-GB" sz="700">
                <a:solidFill>
                  <a:schemeClr val="dk1"/>
                </a:solidFill>
                <a:highlight>
                  <a:srgbClr val="EEEEEC"/>
                </a:highlight>
                <a:latin typeface="Courier New"/>
                <a:ea typeface="Courier New"/>
                <a:cs typeface="Courier New"/>
                <a:sym typeface="Courier New"/>
              </a:rPr>
              <a:t>)</a:t>
            </a:r>
            <a:endParaRPr sz="7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700">
                <a:solidFill>
                  <a:schemeClr val="dk1"/>
                </a:solidFill>
                <a:highlight>
                  <a:srgbClr val="EEEEEC"/>
                </a:highlight>
                <a:latin typeface="Courier New"/>
                <a:ea typeface="Courier New"/>
                <a:cs typeface="Courier New"/>
                <a:sym typeface="Courier New"/>
              </a:rPr>
              <a:t>			</a:t>
            </a:r>
            <a:r>
              <a:rPr b="1" lang="en-GB" sz="700">
                <a:solidFill>
                  <a:srgbClr val="7F0055"/>
                </a:solidFill>
                <a:highlight>
                  <a:srgbClr val="EEEEEC"/>
                </a:highlight>
                <a:latin typeface="Courier New"/>
                <a:ea typeface="Courier New"/>
                <a:cs typeface="Courier New"/>
                <a:sym typeface="Courier New"/>
              </a:rPr>
              <a:t>return</a:t>
            </a:r>
            <a:r>
              <a:rPr lang="en-GB" sz="700">
                <a:solidFill>
                  <a:schemeClr val="dk1"/>
                </a:solidFill>
                <a:highlight>
                  <a:srgbClr val="EEEEEC"/>
                </a:highlight>
                <a:latin typeface="Courier New"/>
                <a:ea typeface="Courier New"/>
                <a:cs typeface="Courier New"/>
                <a:sym typeface="Courier New"/>
              </a:rPr>
              <a:t> </a:t>
            </a:r>
            <a:r>
              <a:rPr b="1" lang="en-GB" sz="700">
                <a:solidFill>
                  <a:srgbClr val="7F0055"/>
                </a:solidFill>
                <a:highlight>
                  <a:srgbClr val="EEEEEC"/>
                </a:highlight>
                <a:latin typeface="Courier New"/>
                <a:ea typeface="Courier New"/>
                <a:cs typeface="Courier New"/>
                <a:sym typeface="Courier New"/>
              </a:rPr>
              <a:t>true</a:t>
            </a:r>
            <a:r>
              <a:rPr lang="en-GB" sz="700">
                <a:solidFill>
                  <a:schemeClr val="dk1"/>
                </a:solidFill>
                <a:highlight>
                  <a:srgbClr val="EEEEEC"/>
                </a:highlight>
                <a:latin typeface="Courier New"/>
                <a:ea typeface="Courier New"/>
                <a:cs typeface="Courier New"/>
                <a:sym typeface="Courier New"/>
              </a:rPr>
              <a:t>;</a:t>
            </a:r>
            <a:endParaRPr sz="7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700">
                <a:solidFill>
                  <a:schemeClr val="dk1"/>
                </a:solidFill>
                <a:highlight>
                  <a:srgbClr val="EEEEEC"/>
                </a:highlight>
                <a:latin typeface="Courier New"/>
                <a:ea typeface="Courier New"/>
                <a:cs typeface="Courier New"/>
                <a:sym typeface="Courier New"/>
              </a:rPr>
              <a:t>		</a:t>
            </a:r>
            <a:r>
              <a:rPr b="1" lang="en-GB" sz="700">
                <a:solidFill>
                  <a:srgbClr val="7F0055"/>
                </a:solidFill>
                <a:highlight>
                  <a:srgbClr val="EEEEEC"/>
                </a:highlight>
                <a:latin typeface="Courier New"/>
                <a:ea typeface="Courier New"/>
                <a:cs typeface="Courier New"/>
                <a:sym typeface="Courier New"/>
              </a:rPr>
              <a:t>if</a:t>
            </a:r>
            <a:r>
              <a:rPr lang="en-GB" sz="700">
                <a:solidFill>
                  <a:schemeClr val="dk1"/>
                </a:solidFill>
                <a:highlight>
                  <a:srgbClr val="EEEEEC"/>
                </a:highlight>
                <a:latin typeface="Courier New"/>
                <a:ea typeface="Courier New"/>
                <a:cs typeface="Courier New"/>
                <a:sym typeface="Courier New"/>
              </a:rPr>
              <a:t> (!(</a:t>
            </a:r>
            <a:r>
              <a:rPr lang="en-GB" sz="700">
                <a:solidFill>
                  <a:srgbClr val="6A3E3E"/>
                </a:solidFill>
                <a:highlight>
                  <a:srgbClr val="EEEEEC"/>
                </a:highlight>
                <a:latin typeface="Courier New"/>
                <a:ea typeface="Courier New"/>
                <a:cs typeface="Courier New"/>
                <a:sym typeface="Courier New"/>
              </a:rPr>
              <a:t>obj</a:t>
            </a:r>
            <a:r>
              <a:rPr lang="en-GB" sz="700">
                <a:solidFill>
                  <a:schemeClr val="dk1"/>
                </a:solidFill>
                <a:highlight>
                  <a:srgbClr val="EEEEEC"/>
                </a:highlight>
                <a:latin typeface="Courier New"/>
                <a:ea typeface="Courier New"/>
                <a:cs typeface="Courier New"/>
                <a:sym typeface="Courier New"/>
              </a:rPr>
              <a:t> </a:t>
            </a:r>
            <a:r>
              <a:rPr b="1" lang="en-GB" sz="700">
                <a:solidFill>
                  <a:srgbClr val="7F0055"/>
                </a:solidFill>
                <a:highlight>
                  <a:srgbClr val="EEEEEC"/>
                </a:highlight>
                <a:latin typeface="Courier New"/>
                <a:ea typeface="Courier New"/>
                <a:cs typeface="Courier New"/>
                <a:sym typeface="Courier New"/>
              </a:rPr>
              <a:t>instanceof</a:t>
            </a:r>
            <a:r>
              <a:rPr lang="en-GB" sz="700">
                <a:solidFill>
                  <a:schemeClr val="dk1"/>
                </a:solidFill>
                <a:highlight>
                  <a:srgbClr val="EEEEEC"/>
                </a:highlight>
                <a:latin typeface="Courier New"/>
                <a:ea typeface="Courier New"/>
                <a:cs typeface="Courier New"/>
                <a:sym typeface="Courier New"/>
              </a:rPr>
              <a:t> Studentt))</a:t>
            </a:r>
            <a:endParaRPr sz="7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700">
                <a:solidFill>
                  <a:schemeClr val="dk1"/>
                </a:solidFill>
                <a:highlight>
                  <a:srgbClr val="EEEEEC"/>
                </a:highlight>
                <a:latin typeface="Courier New"/>
                <a:ea typeface="Courier New"/>
                <a:cs typeface="Courier New"/>
                <a:sym typeface="Courier New"/>
              </a:rPr>
              <a:t>			</a:t>
            </a:r>
            <a:r>
              <a:rPr b="1" lang="en-GB" sz="700">
                <a:solidFill>
                  <a:srgbClr val="7F0055"/>
                </a:solidFill>
                <a:highlight>
                  <a:srgbClr val="EEEEEC"/>
                </a:highlight>
                <a:latin typeface="Courier New"/>
                <a:ea typeface="Courier New"/>
                <a:cs typeface="Courier New"/>
                <a:sym typeface="Courier New"/>
              </a:rPr>
              <a:t>return</a:t>
            </a:r>
            <a:r>
              <a:rPr lang="en-GB" sz="700">
                <a:solidFill>
                  <a:schemeClr val="dk1"/>
                </a:solidFill>
                <a:highlight>
                  <a:srgbClr val="EEEEEC"/>
                </a:highlight>
                <a:latin typeface="Courier New"/>
                <a:ea typeface="Courier New"/>
                <a:cs typeface="Courier New"/>
                <a:sym typeface="Courier New"/>
              </a:rPr>
              <a:t> </a:t>
            </a:r>
            <a:r>
              <a:rPr b="1" lang="en-GB" sz="700">
                <a:solidFill>
                  <a:srgbClr val="7F0055"/>
                </a:solidFill>
                <a:highlight>
                  <a:srgbClr val="EEEEEC"/>
                </a:highlight>
                <a:latin typeface="Courier New"/>
                <a:ea typeface="Courier New"/>
                <a:cs typeface="Courier New"/>
                <a:sym typeface="Courier New"/>
              </a:rPr>
              <a:t>false</a:t>
            </a:r>
            <a:r>
              <a:rPr lang="en-GB" sz="700">
                <a:solidFill>
                  <a:schemeClr val="dk1"/>
                </a:solidFill>
                <a:highlight>
                  <a:srgbClr val="EEEEEC"/>
                </a:highlight>
                <a:latin typeface="Courier New"/>
                <a:ea typeface="Courier New"/>
                <a:cs typeface="Courier New"/>
                <a:sym typeface="Courier New"/>
              </a:rPr>
              <a:t>;</a:t>
            </a:r>
            <a:endParaRPr sz="7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700">
                <a:solidFill>
                  <a:schemeClr val="dk1"/>
                </a:solidFill>
                <a:highlight>
                  <a:srgbClr val="EEEEEC"/>
                </a:highlight>
                <a:latin typeface="Courier New"/>
                <a:ea typeface="Courier New"/>
                <a:cs typeface="Courier New"/>
                <a:sym typeface="Courier New"/>
              </a:rPr>
              <a:t>		Student </a:t>
            </a:r>
            <a:r>
              <a:rPr lang="en-GB" sz="700">
                <a:solidFill>
                  <a:srgbClr val="6A3E3E"/>
                </a:solidFill>
                <a:highlight>
                  <a:srgbClr val="EEEEEC"/>
                </a:highlight>
                <a:latin typeface="Courier New"/>
                <a:ea typeface="Courier New"/>
                <a:cs typeface="Courier New"/>
                <a:sym typeface="Courier New"/>
              </a:rPr>
              <a:t>other</a:t>
            </a:r>
            <a:r>
              <a:rPr lang="en-GB" sz="700">
                <a:solidFill>
                  <a:schemeClr val="dk1"/>
                </a:solidFill>
                <a:highlight>
                  <a:srgbClr val="EEEEEC"/>
                </a:highlight>
                <a:latin typeface="Courier New"/>
                <a:ea typeface="Courier New"/>
                <a:cs typeface="Courier New"/>
                <a:sym typeface="Courier New"/>
              </a:rPr>
              <a:t> = (Student) </a:t>
            </a:r>
            <a:r>
              <a:rPr lang="en-GB" sz="700">
                <a:solidFill>
                  <a:srgbClr val="6A3E3E"/>
                </a:solidFill>
                <a:highlight>
                  <a:srgbClr val="EEEEEC"/>
                </a:highlight>
                <a:latin typeface="Courier New"/>
                <a:ea typeface="Courier New"/>
                <a:cs typeface="Courier New"/>
                <a:sym typeface="Courier New"/>
              </a:rPr>
              <a:t>obj</a:t>
            </a:r>
            <a:r>
              <a:rPr lang="en-GB" sz="700">
                <a:solidFill>
                  <a:schemeClr val="dk1"/>
                </a:solidFill>
                <a:highlight>
                  <a:srgbClr val="EEEEEC"/>
                </a:highlight>
                <a:latin typeface="Courier New"/>
                <a:ea typeface="Courier New"/>
                <a:cs typeface="Courier New"/>
                <a:sym typeface="Courier New"/>
              </a:rPr>
              <a:t>;</a:t>
            </a:r>
            <a:endParaRPr sz="7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700">
                <a:solidFill>
                  <a:schemeClr val="dk1"/>
                </a:solidFill>
                <a:highlight>
                  <a:srgbClr val="EEEEEC"/>
                </a:highlight>
                <a:latin typeface="Courier New"/>
                <a:ea typeface="Courier New"/>
                <a:cs typeface="Courier New"/>
                <a:sym typeface="Courier New"/>
              </a:rPr>
              <a:t>	</a:t>
            </a:r>
            <a:r>
              <a:rPr b="1" lang="en-GB" sz="700">
                <a:solidFill>
                  <a:srgbClr val="7F0055"/>
                </a:solidFill>
                <a:highlight>
                  <a:srgbClr val="EEEEEC"/>
                </a:highlight>
                <a:latin typeface="Courier New"/>
                <a:ea typeface="Courier New"/>
                <a:cs typeface="Courier New"/>
                <a:sym typeface="Courier New"/>
              </a:rPr>
              <a:t>return</a:t>
            </a:r>
            <a:r>
              <a:rPr lang="en-GB" sz="700">
                <a:solidFill>
                  <a:schemeClr val="dk1"/>
                </a:solidFill>
                <a:highlight>
                  <a:srgbClr val="EEEEEC"/>
                </a:highlight>
                <a:latin typeface="Courier New"/>
                <a:ea typeface="Courier New"/>
                <a:cs typeface="Courier New"/>
                <a:sym typeface="Courier New"/>
              </a:rPr>
              <a:t> Objects.</a:t>
            </a:r>
            <a:r>
              <a:rPr i="1" lang="en-GB" sz="700">
                <a:solidFill>
                  <a:schemeClr val="dk1"/>
                </a:solidFill>
                <a:highlight>
                  <a:srgbClr val="EEEEEC"/>
                </a:highlight>
                <a:latin typeface="Courier New"/>
                <a:ea typeface="Courier New"/>
                <a:cs typeface="Courier New"/>
                <a:sym typeface="Courier New"/>
              </a:rPr>
              <a:t>equals</a:t>
            </a:r>
            <a:r>
              <a:rPr lang="en-GB" sz="700">
                <a:solidFill>
                  <a:schemeClr val="dk1"/>
                </a:solidFill>
                <a:highlight>
                  <a:srgbClr val="EEEEEC"/>
                </a:highlight>
                <a:latin typeface="Courier New"/>
                <a:ea typeface="Courier New"/>
                <a:cs typeface="Courier New"/>
                <a:sym typeface="Courier New"/>
              </a:rPr>
              <a:t>(</a:t>
            </a:r>
            <a:r>
              <a:rPr lang="en-GB" sz="700">
                <a:solidFill>
                  <a:srgbClr val="0000C0"/>
                </a:solidFill>
                <a:highlight>
                  <a:srgbClr val="EEEEEC"/>
                </a:highlight>
                <a:latin typeface="Courier New"/>
                <a:ea typeface="Courier New"/>
                <a:cs typeface="Courier New"/>
                <a:sym typeface="Courier New"/>
              </a:rPr>
              <a:t>code</a:t>
            </a:r>
            <a:r>
              <a:rPr lang="en-GB" sz="700">
                <a:solidFill>
                  <a:schemeClr val="dk1"/>
                </a:solidFill>
                <a:highlight>
                  <a:srgbClr val="EEEEEC"/>
                </a:highlight>
                <a:latin typeface="Courier New"/>
                <a:ea typeface="Courier New"/>
                <a:cs typeface="Courier New"/>
                <a:sym typeface="Courier New"/>
              </a:rPr>
              <a:t>, </a:t>
            </a:r>
            <a:r>
              <a:rPr lang="en-GB" sz="700">
                <a:solidFill>
                  <a:srgbClr val="6A3E3E"/>
                </a:solidFill>
                <a:highlight>
                  <a:srgbClr val="EEEEEC"/>
                </a:highlight>
                <a:latin typeface="Courier New"/>
                <a:ea typeface="Courier New"/>
                <a:cs typeface="Courier New"/>
                <a:sym typeface="Courier New"/>
              </a:rPr>
              <a:t>other</a:t>
            </a:r>
            <a:r>
              <a:rPr lang="en-GB" sz="700">
                <a:solidFill>
                  <a:schemeClr val="dk1"/>
                </a:solidFill>
                <a:highlight>
                  <a:srgbClr val="EEEEEC"/>
                </a:highlight>
                <a:latin typeface="Courier New"/>
                <a:ea typeface="Courier New"/>
                <a:cs typeface="Courier New"/>
                <a:sym typeface="Courier New"/>
              </a:rPr>
              <a:t>.</a:t>
            </a:r>
            <a:r>
              <a:rPr lang="en-GB" sz="700">
                <a:solidFill>
                  <a:srgbClr val="0000C0"/>
                </a:solidFill>
                <a:highlight>
                  <a:srgbClr val="EEEEEC"/>
                </a:highlight>
                <a:latin typeface="Courier New"/>
                <a:ea typeface="Courier New"/>
                <a:cs typeface="Courier New"/>
                <a:sym typeface="Courier New"/>
              </a:rPr>
              <a:t>code</a:t>
            </a:r>
            <a:r>
              <a:rPr lang="en-GB" sz="700">
                <a:solidFill>
                  <a:schemeClr val="dk1"/>
                </a:solidFill>
                <a:highlight>
                  <a:srgbClr val="EEEEEC"/>
                </a:highlight>
                <a:latin typeface="Courier New"/>
                <a:ea typeface="Courier New"/>
                <a:cs typeface="Courier New"/>
                <a:sym typeface="Courier New"/>
              </a:rPr>
              <a:t>) &amp;&amp; Objects.</a:t>
            </a:r>
            <a:r>
              <a:rPr i="1" lang="en-GB" sz="700">
                <a:solidFill>
                  <a:schemeClr val="dk1"/>
                </a:solidFill>
                <a:highlight>
                  <a:srgbClr val="EEEEEC"/>
                </a:highlight>
                <a:latin typeface="Courier New"/>
                <a:ea typeface="Courier New"/>
                <a:cs typeface="Courier New"/>
                <a:sym typeface="Courier New"/>
              </a:rPr>
              <a:t>equals</a:t>
            </a:r>
            <a:r>
              <a:rPr lang="en-GB" sz="700">
                <a:solidFill>
                  <a:schemeClr val="dk1"/>
                </a:solidFill>
                <a:highlight>
                  <a:srgbClr val="EEEEEC"/>
                </a:highlight>
                <a:latin typeface="Courier New"/>
                <a:ea typeface="Courier New"/>
                <a:cs typeface="Courier New"/>
                <a:sym typeface="Courier New"/>
              </a:rPr>
              <a:t>(</a:t>
            </a:r>
            <a:r>
              <a:rPr lang="en-GB" sz="700">
                <a:solidFill>
                  <a:srgbClr val="0000C0"/>
                </a:solidFill>
                <a:highlight>
                  <a:srgbClr val="EEEEEC"/>
                </a:highlight>
                <a:latin typeface="Courier New"/>
                <a:ea typeface="Courier New"/>
                <a:cs typeface="Courier New"/>
                <a:sym typeface="Courier New"/>
              </a:rPr>
              <a:t>email</a:t>
            </a:r>
            <a:r>
              <a:rPr lang="en-GB" sz="700">
                <a:solidFill>
                  <a:schemeClr val="dk1"/>
                </a:solidFill>
                <a:highlight>
                  <a:srgbClr val="EEEEEC"/>
                </a:highlight>
                <a:latin typeface="Courier New"/>
                <a:ea typeface="Courier New"/>
                <a:cs typeface="Courier New"/>
                <a:sym typeface="Courier New"/>
              </a:rPr>
              <a:t>, </a:t>
            </a:r>
            <a:r>
              <a:rPr lang="en-GB" sz="700">
                <a:solidFill>
                  <a:srgbClr val="6A3E3E"/>
                </a:solidFill>
                <a:highlight>
                  <a:srgbClr val="EEEEEC"/>
                </a:highlight>
                <a:latin typeface="Courier New"/>
                <a:ea typeface="Courier New"/>
                <a:cs typeface="Courier New"/>
                <a:sym typeface="Courier New"/>
              </a:rPr>
              <a:t>other</a:t>
            </a:r>
            <a:r>
              <a:rPr lang="en-GB" sz="700">
                <a:solidFill>
                  <a:schemeClr val="dk1"/>
                </a:solidFill>
                <a:highlight>
                  <a:srgbClr val="EEEEEC"/>
                </a:highlight>
                <a:latin typeface="Courier New"/>
                <a:ea typeface="Courier New"/>
                <a:cs typeface="Courier New"/>
                <a:sym typeface="Courier New"/>
              </a:rPr>
              <a:t>.</a:t>
            </a:r>
            <a:r>
              <a:rPr lang="en-GB" sz="700">
                <a:solidFill>
                  <a:srgbClr val="0000C0"/>
                </a:solidFill>
                <a:highlight>
                  <a:srgbClr val="EEEEEC"/>
                </a:highlight>
                <a:latin typeface="Courier New"/>
                <a:ea typeface="Courier New"/>
                <a:cs typeface="Courier New"/>
                <a:sym typeface="Courier New"/>
              </a:rPr>
              <a:t>email</a:t>
            </a:r>
            <a:r>
              <a:rPr lang="en-GB" sz="700">
                <a:solidFill>
                  <a:schemeClr val="dk1"/>
                </a:solidFill>
                <a:highlight>
                  <a:srgbClr val="EEEEEC"/>
                </a:highlight>
                <a:latin typeface="Courier New"/>
                <a:ea typeface="Courier New"/>
                <a:cs typeface="Courier New"/>
                <a:sym typeface="Courier New"/>
              </a:rPr>
              <a:t>)</a:t>
            </a:r>
            <a:endParaRPr sz="7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700">
                <a:solidFill>
                  <a:schemeClr val="dk1"/>
                </a:solidFill>
                <a:highlight>
                  <a:srgbClr val="EEEEEC"/>
                </a:highlight>
                <a:latin typeface="Courier New"/>
                <a:ea typeface="Courier New"/>
                <a:cs typeface="Courier New"/>
                <a:sym typeface="Courier New"/>
              </a:rPr>
              <a:t>		&amp;&amp; Objects.</a:t>
            </a:r>
            <a:r>
              <a:rPr i="1" lang="en-GB" sz="700">
                <a:solidFill>
                  <a:schemeClr val="dk1"/>
                </a:solidFill>
                <a:highlight>
                  <a:srgbClr val="EEEEEC"/>
                </a:highlight>
                <a:latin typeface="Courier New"/>
                <a:ea typeface="Courier New"/>
                <a:cs typeface="Courier New"/>
                <a:sym typeface="Courier New"/>
              </a:rPr>
              <a:t>equals</a:t>
            </a:r>
            <a:r>
              <a:rPr lang="en-GB" sz="700">
                <a:solidFill>
                  <a:schemeClr val="dk1"/>
                </a:solidFill>
                <a:highlight>
                  <a:srgbClr val="EEEEEC"/>
                </a:highlight>
                <a:latin typeface="Courier New"/>
                <a:ea typeface="Courier New"/>
                <a:cs typeface="Courier New"/>
                <a:sym typeface="Courier New"/>
              </a:rPr>
              <a:t>(</a:t>
            </a:r>
            <a:r>
              <a:rPr lang="en-GB" sz="700">
                <a:solidFill>
                  <a:srgbClr val="0000C0"/>
                </a:solidFill>
                <a:highlight>
                  <a:srgbClr val="EEEEEC"/>
                </a:highlight>
                <a:latin typeface="Courier New"/>
                <a:ea typeface="Courier New"/>
                <a:cs typeface="Courier New"/>
                <a:sym typeface="Courier New"/>
              </a:rPr>
              <a:t>firstName</a:t>
            </a:r>
            <a:r>
              <a:rPr lang="en-GB" sz="700">
                <a:solidFill>
                  <a:schemeClr val="dk1"/>
                </a:solidFill>
                <a:highlight>
                  <a:srgbClr val="EEEEEC"/>
                </a:highlight>
                <a:latin typeface="Courier New"/>
                <a:ea typeface="Courier New"/>
                <a:cs typeface="Courier New"/>
                <a:sym typeface="Courier New"/>
              </a:rPr>
              <a:t>, </a:t>
            </a:r>
            <a:r>
              <a:rPr lang="en-GB" sz="700">
                <a:solidFill>
                  <a:srgbClr val="6A3E3E"/>
                </a:solidFill>
                <a:highlight>
                  <a:srgbClr val="EEEEEC"/>
                </a:highlight>
                <a:latin typeface="Courier New"/>
                <a:ea typeface="Courier New"/>
                <a:cs typeface="Courier New"/>
                <a:sym typeface="Courier New"/>
              </a:rPr>
              <a:t>other</a:t>
            </a:r>
            <a:r>
              <a:rPr lang="en-GB" sz="700">
                <a:solidFill>
                  <a:schemeClr val="dk1"/>
                </a:solidFill>
                <a:highlight>
                  <a:srgbClr val="EEEEEC"/>
                </a:highlight>
                <a:latin typeface="Courier New"/>
                <a:ea typeface="Courier New"/>
                <a:cs typeface="Courier New"/>
                <a:sym typeface="Courier New"/>
              </a:rPr>
              <a:t>.</a:t>
            </a:r>
            <a:r>
              <a:rPr lang="en-GB" sz="700">
                <a:solidFill>
                  <a:srgbClr val="0000C0"/>
                </a:solidFill>
                <a:highlight>
                  <a:srgbClr val="EEEEEC"/>
                </a:highlight>
                <a:latin typeface="Courier New"/>
                <a:ea typeface="Courier New"/>
                <a:cs typeface="Courier New"/>
                <a:sym typeface="Courier New"/>
              </a:rPr>
              <a:t>firstName</a:t>
            </a:r>
            <a:r>
              <a:rPr lang="en-GB" sz="700">
                <a:solidFill>
                  <a:schemeClr val="dk1"/>
                </a:solidFill>
                <a:highlight>
                  <a:srgbClr val="EEEEEC"/>
                </a:highlight>
                <a:latin typeface="Courier New"/>
                <a:ea typeface="Courier New"/>
                <a:cs typeface="Courier New"/>
                <a:sym typeface="Courier New"/>
              </a:rPr>
              <a:t>);</a:t>
            </a:r>
            <a:endParaRPr sz="7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700">
                <a:solidFill>
                  <a:schemeClr val="dk1"/>
                </a:solidFill>
                <a:highlight>
                  <a:srgbClr val="EEEEEC"/>
                </a:highlight>
                <a:latin typeface="Courier New"/>
                <a:ea typeface="Courier New"/>
                <a:cs typeface="Courier New"/>
                <a:sym typeface="Courier New"/>
              </a:rPr>
              <a:t>	}</a:t>
            </a:r>
            <a:endParaRPr sz="7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700">
                <a:solidFill>
                  <a:schemeClr val="dk1"/>
                </a:solidFill>
                <a:highlight>
                  <a:srgbClr val="EEEEEC"/>
                </a:highlight>
                <a:latin typeface="Courier New"/>
                <a:ea typeface="Courier New"/>
                <a:cs typeface="Courier New"/>
                <a:sym typeface="Courier New"/>
              </a:rPr>
              <a:t>}</a:t>
            </a:r>
            <a:endParaRPr sz="800">
              <a:solidFill>
                <a:schemeClr val="dk2"/>
              </a:solidFill>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2" name="Shape 1052"/>
        <p:cNvGrpSpPr/>
        <p:nvPr/>
      </p:nvGrpSpPr>
      <p:grpSpPr>
        <a:xfrm>
          <a:off x="0" y="0"/>
          <a:ext cx="0" cy="0"/>
          <a:chOff x="0" y="0"/>
          <a:chExt cx="0" cy="0"/>
        </a:xfrm>
      </p:grpSpPr>
      <p:sp>
        <p:nvSpPr>
          <p:cNvPr id="1053" name="Google Shape;1053;p117"/>
          <p:cNvSpPr txBox="1"/>
          <p:nvPr>
            <p:ph idx="1" type="body"/>
          </p:nvPr>
        </p:nvSpPr>
        <p:spPr>
          <a:xfrm>
            <a:off x="228975" y="862000"/>
            <a:ext cx="8229600" cy="3812100"/>
          </a:xfrm>
          <a:prstGeom prst="rect">
            <a:avLst/>
          </a:prstGeom>
        </p:spPr>
        <p:txBody>
          <a:bodyPr anchorCtr="0" anchor="t" bIns="45700" lIns="91425" spcFirstLastPara="1" rIns="91425" wrap="square" tIns="45700">
            <a:normAutofit fontScale="55000" lnSpcReduction="10000"/>
          </a:bodyPr>
          <a:lstStyle/>
          <a:p>
            <a:pPr indent="0" lvl="0" marL="25400" rtl="0" algn="l">
              <a:spcBef>
                <a:spcPts val="0"/>
              </a:spcBef>
              <a:spcAft>
                <a:spcPts val="0"/>
              </a:spcAft>
              <a:buNone/>
            </a:pPr>
            <a:r>
              <a:rPr lang="en-GB" sz="2200">
                <a:solidFill>
                  <a:schemeClr val="dk1"/>
                </a:solidFill>
                <a:highlight>
                  <a:srgbClr val="EEEEEC"/>
                </a:highlight>
                <a:latin typeface="Courier New"/>
                <a:ea typeface="Courier New"/>
                <a:cs typeface="Courier New"/>
                <a:sym typeface="Courier New"/>
              </a:rPr>
              <a:t>         Student </a:t>
            </a:r>
            <a:r>
              <a:rPr lang="en-GB" sz="2200">
                <a:solidFill>
                  <a:srgbClr val="6A3E3E"/>
                </a:solidFill>
                <a:highlight>
                  <a:srgbClr val="EEEEEC"/>
                </a:highlight>
                <a:latin typeface="Courier New"/>
                <a:ea typeface="Courier New"/>
                <a:cs typeface="Courier New"/>
                <a:sym typeface="Courier New"/>
              </a:rPr>
              <a:t>a</a:t>
            </a:r>
            <a:r>
              <a:rPr lang="en-GB" sz="2200">
                <a:solidFill>
                  <a:schemeClr val="dk1"/>
                </a:solidFill>
                <a:highlight>
                  <a:srgbClr val="EEEEEC"/>
                </a:highlight>
                <a:latin typeface="Courier New"/>
                <a:ea typeface="Courier New"/>
                <a:cs typeface="Courier New"/>
                <a:sym typeface="Courier New"/>
              </a:rPr>
              <a:t>=</a:t>
            </a:r>
            <a:r>
              <a:rPr b="1" lang="en-GB" sz="2200">
                <a:solidFill>
                  <a:srgbClr val="7F0055"/>
                </a:solidFill>
                <a:highlight>
                  <a:srgbClr val="EEEEEC"/>
                </a:highlight>
                <a:latin typeface="Courier New"/>
                <a:ea typeface="Courier New"/>
                <a:cs typeface="Courier New"/>
                <a:sym typeface="Courier New"/>
              </a:rPr>
              <a:t>new</a:t>
            </a:r>
            <a:r>
              <a:rPr lang="en-GB" sz="2200">
                <a:solidFill>
                  <a:schemeClr val="dk1"/>
                </a:solidFill>
                <a:highlight>
                  <a:srgbClr val="EEEEEC"/>
                </a:highlight>
                <a:latin typeface="Courier New"/>
                <a:ea typeface="Courier New"/>
                <a:cs typeface="Courier New"/>
                <a:sym typeface="Courier New"/>
              </a:rPr>
              <a:t> Student(123,</a:t>
            </a:r>
            <a:r>
              <a:rPr lang="en-GB" sz="2200">
                <a:solidFill>
                  <a:srgbClr val="2A00FF"/>
                </a:solidFill>
                <a:highlight>
                  <a:srgbClr val="EEEEEC"/>
                </a:highlight>
                <a:latin typeface="Courier New"/>
                <a:ea typeface="Courier New"/>
                <a:cs typeface="Courier New"/>
                <a:sym typeface="Courier New"/>
              </a:rPr>
              <a:t>"Angella"</a:t>
            </a:r>
            <a:r>
              <a:rPr lang="en-GB" sz="2200">
                <a:solidFill>
                  <a:schemeClr val="dk1"/>
                </a:solidFill>
                <a:highlight>
                  <a:srgbClr val="EEEEEC"/>
                </a:highlight>
                <a:latin typeface="Courier New"/>
                <a:ea typeface="Courier New"/>
                <a:cs typeface="Courier New"/>
                <a:sym typeface="Courier New"/>
              </a:rPr>
              <a:t>,</a:t>
            </a:r>
            <a:r>
              <a:rPr lang="en-GB" sz="2200">
                <a:solidFill>
                  <a:srgbClr val="2A00FF"/>
                </a:solidFill>
                <a:highlight>
                  <a:srgbClr val="EEEEEC"/>
                </a:highlight>
                <a:latin typeface="Courier New"/>
                <a:ea typeface="Courier New"/>
                <a:cs typeface="Courier New"/>
                <a:sym typeface="Courier New"/>
              </a:rPr>
              <a:t>"angella2023@gmail.com"</a:t>
            </a:r>
            <a:r>
              <a:rPr lang="en-GB" sz="2200">
                <a:solidFill>
                  <a:schemeClr val="dk1"/>
                </a:solidFill>
                <a:highlight>
                  <a:srgbClr val="EEEEEC"/>
                </a:highlight>
                <a:latin typeface="Courier New"/>
                <a:ea typeface="Courier New"/>
                <a:cs typeface="Courier New"/>
                <a:sym typeface="Courier New"/>
              </a:rPr>
              <a:t>);</a:t>
            </a:r>
            <a:endParaRPr sz="22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2200">
                <a:solidFill>
                  <a:schemeClr val="dk1"/>
                </a:solidFill>
                <a:highlight>
                  <a:srgbClr val="EEEEEC"/>
                </a:highlight>
                <a:latin typeface="Courier New"/>
                <a:ea typeface="Courier New"/>
                <a:cs typeface="Courier New"/>
                <a:sym typeface="Courier New"/>
              </a:rPr>
              <a:t>		Student </a:t>
            </a:r>
            <a:r>
              <a:rPr lang="en-GB" sz="2200">
                <a:solidFill>
                  <a:srgbClr val="6A3E3E"/>
                </a:solidFill>
                <a:highlight>
                  <a:srgbClr val="EEEEEC"/>
                </a:highlight>
                <a:latin typeface="Courier New"/>
                <a:ea typeface="Courier New"/>
                <a:cs typeface="Courier New"/>
                <a:sym typeface="Courier New"/>
              </a:rPr>
              <a:t>b</a:t>
            </a:r>
            <a:r>
              <a:rPr lang="en-GB" sz="2200">
                <a:solidFill>
                  <a:schemeClr val="dk1"/>
                </a:solidFill>
                <a:highlight>
                  <a:srgbClr val="EEEEEC"/>
                </a:highlight>
                <a:latin typeface="Courier New"/>
                <a:ea typeface="Courier New"/>
                <a:cs typeface="Courier New"/>
                <a:sym typeface="Courier New"/>
              </a:rPr>
              <a:t>=</a:t>
            </a:r>
            <a:r>
              <a:rPr b="1" lang="en-GB" sz="2200">
                <a:solidFill>
                  <a:srgbClr val="7F0055"/>
                </a:solidFill>
                <a:highlight>
                  <a:srgbClr val="EEEEEC"/>
                </a:highlight>
                <a:latin typeface="Courier New"/>
                <a:ea typeface="Courier New"/>
                <a:cs typeface="Courier New"/>
                <a:sym typeface="Courier New"/>
              </a:rPr>
              <a:t>new</a:t>
            </a:r>
            <a:r>
              <a:rPr lang="en-GB" sz="2200">
                <a:solidFill>
                  <a:schemeClr val="dk1"/>
                </a:solidFill>
                <a:highlight>
                  <a:srgbClr val="EEEEEC"/>
                </a:highlight>
                <a:latin typeface="Courier New"/>
                <a:ea typeface="Courier New"/>
                <a:cs typeface="Courier New"/>
                <a:sym typeface="Courier New"/>
              </a:rPr>
              <a:t> Student(123,</a:t>
            </a:r>
            <a:r>
              <a:rPr lang="en-GB" sz="2200">
                <a:solidFill>
                  <a:srgbClr val="2A00FF"/>
                </a:solidFill>
                <a:highlight>
                  <a:srgbClr val="EEEEEC"/>
                </a:highlight>
                <a:latin typeface="Courier New"/>
                <a:ea typeface="Courier New"/>
                <a:cs typeface="Courier New"/>
                <a:sym typeface="Courier New"/>
              </a:rPr>
              <a:t>"Angella"</a:t>
            </a:r>
            <a:r>
              <a:rPr lang="en-GB" sz="2200">
                <a:solidFill>
                  <a:schemeClr val="dk1"/>
                </a:solidFill>
                <a:highlight>
                  <a:srgbClr val="EEEEEC"/>
                </a:highlight>
                <a:latin typeface="Courier New"/>
                <a:ea typeface="Courier New"/>
                <a:cs typeface="Courier New"/>
                <a:sym typeface="Courier New"/>
              </a:rPr>
              <a:t>,</a:t>
            </a:r>
            <a:r>
              <a:rPr lang="en-GB" sz="2200">
                <a:solidFill>
                  <a:srgbClr val="2A00FF"/>
                </a:solidFill>
                <a:highlight>
                  <a:srgbClr val="EEEEEC"/>
                </a:highlight>
                <a:latin typeface="Courier New"/>
                <a:ea typeface="Courier New"/>
                <a:cs typeface="Courier New"/>
                <a:sym typeface="Courier New"/>
              </a:rPr>
              <a:t>"angella2023@gmail.com"</a:t>
            </a:r>
            <a:r>
              <a:rPr lang="en-GB" sz="2200">
                <a:solidFill>
                  <a:schemeClr val="dk1"/>
                </a:solidFill>
                <a:highlight>
                  <a:srgbClr val="EEEEEC"/>
                </a:highlight>
                <a:latin typeface="Courier New"/>
                <a:ea typeface="Courier New"/>
                <a:cs typeface="Courier New"/>
                <a:sym typeface="Courier New"/>
              </a:rPr>
              <a:t>);</a:t>
            </a:r>
            <a:endParaRPr sz="22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2200">
                <a:solidFill>
                  <a:schemeClr val="dk1"/>
                </a:solidFill>
                <a:highlight>
                  <a:srgbClr val="EEEEEC"/>
                </a:highlight>
                <a:latin typeface="Courier New"/>
                <a:ea typeface="Courier New"/>
                <a:cs typeface="Courier New"/>
                <a:sym typeface="Courier New"/>
              </a:rPr>
              <a:t>		Student </a:t>
            </a:r>
            <a:r>
              <a:rPr lang="en-GB" sz="2200">
                <a:solidFill>
                  <a:srgbClr val="6A3E3E"/>
                </a:solidFill>
                <a:highlight>
                  <a:srgbClr val="EEEEEC"/>
                </a:highlight>
                <a:latin typeface="Courier New"/>
                <a:ea typeface="Courier New"/>
                <a:cs typeface="Courier New"/>
                <a:sym typeface="Courier New"/>
              </a:rPr>
              <a:t>c</a:t>
            </a:r>
            <a:r>
              <a:rPr lang="en-GB" sz="2200">
                <a:solidFill>
                  <a:schemeClr val="dk1"/>
                </a:solidFill>
                <a:highlight>
                  <a:srgbClr val="EEEEEC"/>
                </a:highlight>
                <a:latin typeface="Courier New"/>
                <a:ea typeface="Courier New"/>
                <a:cs typeface="Courier New"/>
                <a:sym typeface="Courier New"/>
              </a:rPr>
              <a:t>=</a:t>
            </a:r>
            <a:r>
              <a:rPr lang="en-GB" sz="2200">
                <a:solidFill>
                  <a:srgbClr val="6A3E3E"/>
                </a:solidFill>
                <a:highlight>
                  <a:srgbClr val="EEEEEC"/>
                </a:highlight>
                <a:latin typeface="Courier New"/>
                <a:ea typeface="Courier New"/>
                <a:cs typeface="Courier New"/>
                <a:sym typeface="Courier New"/>
              </a:rPr>
              <a:t>a</a:t>
            </a:r>
            <a:r>
              <a:rPr lang="en-GB" sz="2200">
                <a:solidFill>
                  <a:schemeClr val="dk1"/>
                </a:solidFill>
                <a:highlight>
                  <a:srgbClr val="EEEEEC"/>
                </a:highlight>
                <a:latin typeface="Courier New"/>
                <a:ea typeface="Courier New"/>
                <a:cs typeface="Courier New"/>
                <a:sym typeface="Courier New"/>
              </a:rPr>
              <a:t>;</a:t>
            </a:r>
            <a:endParaRPr sz="22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2200">
                <a:solidFill>
                  <a:schemeClr val="dk1"/>
                </a:solidFill>
                <a:highlight>
                  <a:srgbClr val="EEEEEC"/>
                </a:highlight>
                <a:latin typeface="Courier New"/>
                <a:ea typeface="Courier New"/>
                <a:cs typeface="Courier New"/>
                <a:sym typeface="Courier New"/>
              </a:rPr>
              <a:t>		Student </a:t>
            </a:r>
            <a:r>
              <a:rPr lang="en-GB" sz="2200">
                <a:solidFill>
                  <a:srgbClr val="6A3E3E"/>
                </a:solidFill>
                <a:highlight>
                  <a:srgbClr val="EEEEEC"/>
                </a:highlight>
                <a:latin typeface="Courier New"/>
                <a:ea typeface="Courier New"/>
                <a:cs typeface="Courier New"/>
                <a:sym typeface="Courier New"/>
              </a:rPr>
              <a:t>d</a:t>
            </a:r>
            <a:r>
              <a:rPr lang="en-GB" sz="2200">
                <a:solidFill>
                  <a:schemeClr val="dk1"/>
                </a:solidFill>
                <a:highlight>
                  <a:srgbClr val="EEEEEC"/>
                </a:highlight>
                <a:latin typeface="Courier New"/>
                <a:ea typeface="Courier New"/>
                <a:cs typeface="Courier New"/>
                <a:sym typeface="Courier New"/>
              </a:rPr>
              <a:t>=</a:t>
            </a:r>
            <a:r>
              <a:rPr b="1" lang="en-GB" sz="2200">
                <a:solidFill>
                  <a:srgbClr val="7F0055"/>
                </a:solidFill>
                <a:highlight>
                  <a:srgbClr val="EEEEEC"/>
                </a:highlight>
                <a:latin typeface="Courier New"/>
                <a:ea typeface="Courier New"/>
                <a:cs typeface="Courier New"/>
                <a:sym typeface="Courier New"/>
              </a:rPr>
              <a:t>new</a:t>
            </a:r>
            <a:r>
              <a:rPr lang="en-GB" sz="2200">
                <a:solidFill>
                  <a:schemeClr val="dk1"/>
                </a:solidFill>
                <a:highlight>
                  <a:srgbClr val="EEEEEC"/>
                </a:highlight>
                <a:latin typeface="Courier New"/>
                <a:ea typeface="Courier New"/>
                <a:cs typeface="Courier New"/>
                <a:sym typeface="Courier New"/>
              </a:rPr>
              <a:t> Student(121,</a:t>
            </a:r>
            <a:r>
              <a:rPr lang="en-GB" sz="2200">
                <a:solidFill>
                  <a:srgbClr val="2A00FF"/>
                </a:solidFill>
                <a:highlight>
                  <a:srgbClr val="EEEEEC"/>
                </a:highlight>
                <a:latin typeface="Courier New"/>
                <a:ea typeface="Courier New"/>
                <a:cs typeface="Courier New"/>
                <a:sym typeface="Courier New"/>
              </a:rPr>
              <a:t>"Aimable"</a:t>
            </a:r>
            <a:r>
              <a:rPr lang="en-GB" sz="2200">
                <a:solidFill>
                  <a:schemeClr val="dk1"/>
                </a:solidFill>
                <a:highlight>
                  <a:srgbClr val="EEEEEC"/>
                </a:highlight>
                <a:latin typeface="Courier New"/>
                <a:ea typeface="Courier New"/>
                <a:cs typeface="Courier New"/>
                <a:sym typeface="Courier New"/>
              </a:rPr>
              <a:t>,</a:t>
            </a:r>
            <a:r>
              <a:rPr lang="en-GB" sz="2200">
                <a:solidFill>
                  <a:srgbClr val="2A00FF"/>
                </a:solidFill>
                <a:highlight>
                  <a:srgbClr val="EEEEEC"/>
                </a:highlight>
                <a:latin typeface="Courier New"/>
                <a:ea typeface="Courier New"/>
                <a:cs typeface="Courier New"/>
                <a:sym typeface="Courier New"/>
              </a:rPr>
              <a:t>"aimableb@gmail.com"</a:t>
            </a:r>
            <a:r>
              <a:rPr lang="en-GB" sz="2200">
                <a:solidFill>
                  <a:schemeClr val="dk1"/>
                </a:solidFill>
                <a:highlight>
                  <a:srgbClr val="EEEEEC"/>
                </a:highlight>
                <a:latin typeface="Courier New"/>
                <a:ea typeface="Courier New"/>
                <a:cs typeface="Courier New"/>
                <a:sym typeface="Courier New"/>
              </a:rPr>
              <a:t>);</a:t>
            </a:r>
            <a:endParaRPr sz="22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2200">
                <a:solidFill>
                  <a:schemeClr val="dk1"/>
                </a:solidFill>
                <a:highlight>
                  <a:srgbClr val="EEEEEC"/>
                </a:highlight>
                <a:latin typeface="Courier New"/>
                <a:ea typeface="Courier New"/>
                <a:cs typeface="Courier New"/>
                <a:sym typeface="Courier New"/>
              </a:rPr>
              <a:t>		Student  </a:t>
            </a:r>
            <a:r>
              <a:rPr lang="en-GB" sz="2200">
                <a:solidFill>
                  <a:srgbClr val="6A3E3E"/>
                </a:solidFill>
                <a:highlight>
                  <a:srgbClr val="EEEEEC"/>
                </a:highlight>
                <a:latin typeface="Courier New"/>
                <a:ea typeface="Courier New"/>
                <a:cs typeface="Courier New"/>
                <a:sym typeface="Courier New"/>
              </a:rPr>
              <a:t>e</a:t>
            </a:r>
            <a:r>
              <a:rPr lang="en-GB" sz="2200">
                <a:solidFill>
                  <a:schemeClr val="dk1"/>
                </a:solidFill>
                <a:highlight>
                  <a:srgbClr val="EEEEEC"/>
                </a:highlight>
                <a:latin typeface="Courier New"/>
                <a:ea typeface="Courier New"/>
                <a:cs typeface="Courier New"/>
                <a:sym typeface="Courier New"/>
              </a:rPr>
              <a:t>=</a:t>
            </a:r>
            <a:r>
              <a:rPr b="1" lang="en-GB" sz="2200">
                <a:solidFill>
                  <a:srgbClr val="7F0055"/>
                </a:solidFill>
                <a:highlight>
                  <a:srgbClr val="EEEEEC"/>
                </a:highlight>
                <a:latin typeface="Courier New"/>
                <a:ea typeface="Courier New"/>
                <a:cs typeface="Courier New"/>
                <a:sym typeface="Courier New"/>
              </a:rPr>
              <a:t>new</a:t>
            </a:r>
            <a:r>
              <a:rPr lang="en-GB" sz="2200">
                <a:solidFill>
                  <a:schemeClr val="dk1"/>
                </a:solidFill>
                <a:highlight>
                  <a:srgbClr val="EEEEEC"/>
                </a:highlight>
                <a:latin typeface="Courier New"/>
                <a:ea typeface="Courier New"/>
                <a:cs typeface="Courier New"/>
                <a:sym typeface="Courier New"/>
              </a:rPr>
              <a:t> Student(125,</a:t>
            </a:r>
            <a:r>
              <a:rPr lang="en-GB" sz="2200">
                <a:solidFill>
                  <a:srgbClr val="2A00FF"/>
                </a:solidFill>
                <a:highlight>
                  <a:srgbClr val="EEEEEC"/>
                </a:highlight>
                <a:latin typeface="Courier New"/>
                <a:ea typeface="Courier New"/>
                <a:cs typeface="Courier New"/>
                <a:sym typeface="Courier New"/>
              </a:rPr>
              <a:t>"Claude"</a:t>
            </a:r>
            <a:r>
              <a:rPr lang="en-GB" sz="2200">
                <a:solidFill>
                  <a:schemeClr val="dk1"/>
                </a:solidFill>
                <a:highlight>
                  <a:srgbClr val="EEEEEC"/>
                </a:highlight>
                <a:latin typeface="Courier New"/>
                <a:ea typeface="Courier New"/>
                <a:cs typeface="Courier New"/>
                <a:sym typeface="Courier New"/>
              </a:rPr>
              <a:t>,</a:t>
            </a:r>
            <a:r>
              <a:rPr lang="en-GB" sz="2200">
                <a:solidFill>
                  <a:srgbClr val="2A00FF"/>
                </a:solidFill>
                <a:highlight>
                  <a:srgbClr val="EEEEEC"/>
                </a:highlight>
                <a:latin typeface="Courier New"/>
                <a:ea typeface="Courier New"/>
                <a:cs typeface="Courier New"/>
                <a:sym typeface="Courier New"/>
              </a:rPr>
              <a:t>"amaclau@gmail.com"</a:t>
            </a:r>
            <a:r>
              <a:rPr lang="en-GB" sz="2200">
                <a:solidFill>
                  <a:schemeClr val="dk1"/>
                </a:solidFill>
                <a:highlight>
                  <a:srgbClr val="EEEEEC"/>
                </a:highlight>
                <a:latin typeface="Courier New"/>
                <a:ea typeface="Courier New"/>
                <a:cs typeface="Courier New"/>
                <a:sym typeface="Courier New"/>
              </a:rPr>
              <a:t>);</a:t>
            </a:r>
            <a:endParaRPr sz="22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2200">
                <a:solidFill>
                  <a:schemeClr val="dk1"/>
                </a:solidFill>
                <a:highlight>
                  <a:srgbClr val="EEEEEC"/>
                </a:highlight>
                <a:latin typeface="Courier New"/>
                <a:ea typeface="Courier New"/>
                <a:cs typeface="Courier New"/>
                <a:sym typeface="Courier New"/>
              </a:rPr>
              <a:t>		Student   </a:t>
            </a:r>
            <a:r>
              <a:rPr lang="en-GB" sz="2200">
                <a:solidFill>
                  <a:srgbClr val="6A3E3E"/>
                </a:solidFill>
                <a:highlight>
                  <a:srgbClr val="EEEEEC"/>
                </a:highlight>
                <a:latin typeface="Courier New"/>
                <a:ea typeface="Courier New"/>
                <a:cs typeface="Courier New"/>
                <a:sym typeface="Courier New"/>
              </a:rPr>
              <a:t>f</a:t>
            </a:r>
            <a:r>
              <a:rPr lang="en-GB" sz="2200">
                <a:solidFill>
                  <a:schemeClr val="dk1"/>
                </a:solidFill>
                <a:highlight>
                  <a:srgbClr val="EEEEEC"/>
                </a:highlight>
                <a:latin typeface="Courier New"/>
                <a:ea typeface="Courier New"/>
                <a:cs typeface="Courier New"/>
                <a:sym typeface="Courier New"/>
              </a:rPr>
              <a:t>=</a:t>
            </a:r>
            <a:r>
              <a:rPr b="1" lang="en-GB" sz="2200">
                <a:solidFill>
                  <a:srgbClr val="7F0055"/>
                </a:solidFill>
                <a:highlight>
                  <a:srgbClr val="EEEEEC"/>
                </a:highlight>
                <a:latin typeface="Courier New"/>
                <a:ea typeface="Courier New"/>
                <a:cs typeface="Courier New"/>
                <a:sym typeface="Courier New"/>
              </a:rPr>
              <a:t>new</a:t>
            </a:r>
            <a:r>
              <a:rPr lang="en-GB" sz="2200">
                <a:solidFill>
                  <a:schemeClr val="dk1"/>
                </a:solidFill>
                <a:highlight>
                  <a:srgbClr val="EEEEEC"/>
                </a:highlight>
                <a:latin typeface="Courier New"/>
                <a:ea typeface="Courier New"/>
                <a:cs typeface="Courier New"/>
                <a:sym typeface="Courier New"/>
              </a:rPr>
              <a:t> Student(122,</a:t>
            </a:r>
            <a:r>
              <a:rPr lang="en-GB" sz="2200">
                <a:solidFill>
                  <a:srgbClr val="2A00FF"/>
                </a:solidFill>
                <a:highlight>
                  <a:srgbClr val="EEEEEC"/>
                </a:highlight>
                <a:latin typeface="Courier New"/>
                <a:ea typeface="Courier New"/>
                <a:cs typeface="Courier New"/>
                <a:sym typeface="Courier New"/>
              </a:rPr>
              <a:t>"Manzi"</a:t>
            </a:r>
            <a:r>
              <a:rPr lang="en-GB" sz="2200">
                <a:solidFill>
                  <a:schemeClr val="dk1"/>
                </a:solidFill>
                <a:highlight>
                  <a:srgbClr val="EEEEEC"/>
                </a:highlight>
                <a:latin typeface="Courier New"/>
                <a:ea typeface="Courier New"/>
                <a:cs typeface="Courier New"/>
                <a:sym typeface="Courier New"/>
              </a:rPr>
              <a:t>,</a:t>
            </a:r>
            <a:r>
              <a:rPr lang="en-GB" sz="2200">
                <a:solidFill>
                  <a:srgbClr val="2A00FF"/>
                </a:solidFill>
                <a:highlight>
                  <a:srgbClr val="EEEEEC"/>
                </a:highlight>
                <a:latin typeface="Courier New"/>
                <a:ea typeface="Courier New"/>
                <a:cs typeface="Courier New"/>
                <a:sym typeface="Courier New"/>
              </a:rPr>
              <a:t>"manzi@gmail.com"</a:t>
            </a:r>
            <a:r>
              <a:rPr lang="en-GB" sz="2200">
                <a:solidFill>
                  <a:schemeClr val="dk1"/>
                </a:solidFill>
                <a:highlight>
                  <a:srgbClr val="EEEEEC"/>
                </a:highlight>
                <a:latin typeface="Courier New"/>
                <a:ea typeface="Courier New"/>
                <a:cs typeface="Courier New"/>
                <a:sym typeface="Courier New"/>
              </a:rPr>
              <a:t>);</a:t>
            </a:r>
            <a:endParaRPr sz="22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2200">
                <a:solidFill>
                  <a:schemeClr val="dk1"/>
                </a:solidFill>
                <a:highlight>
                  <a:srgbClr val="EEEEEC"/>
                </a:highlight>
                <a:latin typeface="Courier New"/>
                <a:ea typeface="Courier New"/>
                <a:cs typeface="Courier New"/>
                <a:sym typeface="Courier New"/>
              </a:rPr>
              <a:t>		Student </a:t>
            </a:r>
            <a:r>
              <a:rPr lang="en-GB" sz="2200">
                <a:solidFill>
                  <a:srgbClr val="6A3E3E"/>
                </a:solidFill>
                <a:highlight>
                  <a:srgbClr val="EEEEEC"/>
                </a:highlight>
                <a:latin typeface="Courier New"/>
                <a:ea typeface="Courier New"/>
                <a:cs typeface="Courier New"/>
                <a:sym typeface="Courier New"/>
              </a:rPr>
              <a:t>g</a:t>
            </a:r>
            <a:r>
              <a:rPr lang="en-GB" sz="2200">
                <a:solidFill>
                  <a:schemeClr val="dk1"/>
                </a:solidFill>
                <a:highlight>
                  <a:srgbClr val="EEEEEC"/>
                </a:highlight>
                <a:latin typeface="Courier New"/>
                <a:ea typeface="Courier New"/>
                <a:cs typeface="Courier New"/>
                <a:sym typeface="Courier New"/>
              </a:rPr>
              <a:t>=</a:t>
            </a:r>
            <a:r>
              <a:rPr b="1" lang="en-GB" sz="2200">
                <a:solidFill>
                  <a:srgbClr val="7F0055"/>
                </a:solidFill>
                <a:highlight>
                  <a:srgbClr val="EEEEEC"/>
                </a:highlight>
                <a:latin typeface="Courier New"/>
                <a:ea typeface="Courier New"/>
                <a:cs typeface="Courier New"/>
                <a:sym typeface="Courier New"/>
              </a:rPr>
              <a:t>new</a:t>
            </a:r>
            <a:r>
              <a:rPr lang="en-GB" sz="2200">
                <a:solidFill>
                  <a:schemeClr val="dk1"/>
                </a:solidFill>
                <a:highlight>
                  <a:srgbClr val="EEEEEC"/>
                </a:highlight>
                <a:latin typeface="Courier New"/>
                <a:ea typeface="Courier New"/>
                <a:cs typeface="Courier New"/>
                <a:sym typeface="Courier New"/>
              </a:rPr>
              <a:t> Student(121,</a:t>
            </a:r>
            <a:r>
              <a:rPr lang="en-GB" sz="2200">
                <a:solidFill>
                  <a:srgbClr val="2A00FF"/>
                </a:solidFill>
                <a:highlight>
                  <a:srgbClr val="EEEEEC"/>
                </a:highlight>
                <a:latin typeface="Courier New"/>
                <a:ea typeface="Courier New"/>
                <a:cs typeface="Courier New"/>
                <a:sym typeface="Courier New"/>
              </a:rPr>
              <a:t>"Aimable"</a:t>
            </a:r>
            <a:r>
              <a:rPr lang="en-GB" sz="2200">
                <a:solidFill>
                  <a:schemeClr val="dk1"/>
                </a:solidFill>
                <a:highlight>
                  <a:srgbClr val="EEEEEC"/>
                </a:highlight>
                <a:latin typeface="Courier New"/>
                <a:ea typeface="Courier New"/>
                <a:cs typeface="Courier New"/>
                <a:sym typeface="Courier New"/>
              </a:rPr>
              <a:t>,</a:t>
            </a:r>
            <a:r>
              <a:rPr lang="en-GB" sz="2200">
                <a:solidFill>
                  <a:srgbClr val="2A00FF"/>
                </a:solidFill>
                <a:highlight>
                  <a:srgbClr val="EEEEEC"/>
                </a:highlight>
                <a:latin typeface="Courier New"/>
                <a:ea typeface="Courier New"/>
                <a:cs typeface="Courier New"/>
                <a:sym typeface="Courier New"/>
              </a:rPr>
              <a:t>"baimable@gmail.com"</a:t>
            </a:r>
            <a:r>
              <a:rPr lang="en-GB" sz="2200">
                <a:solidFill>
                  <a:schemeClr val="dk1"/>
                </a:solidFill>
                <a:highlight>
                  <a:srgbClr val="EEEEEC"/>
                </a:highlight>
                <a:latin typeface="Courier New"/>
                <a:ea typeface="Courier New"/>
                <a:cs typeface="Courier New"/>
                <a:sym typeface="Courier New"/>
              </a:rPr>
              <a:t>);</a:t>
            </a:r>
            <a:endParaRPr sz="22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2200">
                <a:solidFill>
                  <a:schemeClr val="dk1"/>
                </a:solidFill>
                <a:highlight>
                  <a:srgbClr val="EEEEEC"/>
                </a:highlight>
                <a:latin typeface="Courier New"/>
                <a:ea typeface="Courier New"/>
                <a:cs typeface="Courier New"/>
                <a:sym typeface="Courier New"/>
              </a:rPr>
              <a:t>		Set&lt;Student&gt; </a:t>
            </a:r>
            <a:r>
              <a:rPr lang="en-GB" sz="2200">
                <a:solidFill>
                  <a:srgbClr val="6A3E3E"/>
                </a:solidFill>
                <a:highlight>
                  <a:srgbClr val="EEEEEC"/>
                </a:highlight>
                <a:latin typeface="Courier New"/>
                <a:ea typeface="Courier New"/>
                <a:cs typeface="Courier New"/>
                <a:sym typeface="Courier New"/>
              </a:rPr>
              <a:t>students</a:t>
            </a:r>
            <a:r>
              <a:rPr lang="en-GB" sz="2200">
                <a:solidFill>
                  <a:schemeClr val="dk1"/>
                </a:solidFill>
                <a:highlight>
                  <a:srgbClr val="EEEEEC"/>
                </a:highlight>
                <a:latin typeface="Courier New"/>
                <a:ea typeface="Courier New"/>
                <a:cs typeface="Courier New"/>
                <a:sym typeface="Courier New"/>
              </a:rPr>
              <a:t>=</a:t>
            </a:r>
            <a:r>
              <a:rPr b="1" lang="en-GB" sz="2200">
                <a:solidFill>
                  <a:srgbClr val="7F0055"/>
                </a:solidFill>
                <a:highlight>
                  <a:srgbClr val="EEEEEC"/>
                </a:highlight>
                <a:latin typeface="Courier New"/>
                <a:ea typeface="Courier New"/>
                <a:cs typeface="Courier New"/>
                <a:sym typeface="Courier New"/>
              </a:rPr>
              <a:t>new</a:t>
            </a:r>
            <a:r>
              <a:rPr lang="en-GB" sz="2200">
                <a:solidFill>
                  <a:schemeClr val="dk1"/>
                </a:solidFill>
                <a:highlight>
                  <a:srgbClr val="EEEEEC"/>
                </a:highlight>
                <a:latin typeface="Courier New"/>
                <a:ea typeface="Courier New"/>
                <a:cs typeface="Courier New"/>
                <a:sym typeface="Courier New"/>
              </a:rPr>
              <a:t> TreeSet&lt;Student&gt;();</a:t>
            </a:r>
            <a:endParaRPr sz="22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2200">
                <a:solidFill>
                  <a:schemeClr val="dk1"/>
                </a:solidFill>
                <a:highlight>
                  <a:srgbClr val="EEEEEC"/>
                </a:highlight>
                <a:latin typeface="Courier New"/>
                <a:ea typeface="Courier New"/>
                <a:cs typeface="Courier New"/>
                <a:sym typeface="Courier New"/>
              </a:rPr>
              <a:t>		</a:t>
            </a:r>
            <a:r>
              <a:rPr lang="en-GB" sz="2200">
                <a:solidFill>
                  <a:srgbClr val="6A3E3E"/>
                </a:solidFill>
                <a:highlight>
                  <a:srgbClr val="EEEEEC"/>
                </a:highlight>
                <a:latin typeface="Courier New"/>
                <a:ea typeface="Courier New"/>
                <a:cs typeface="Courier New"/>
                <a:sym typeface="Courier New"/>
              </a:rPr>
              <a:t>students</a:t>
            </a:r>
            <a:r>
              <a:rPr lang="en-GB" sz="2200">
                <a:solidFill>
                  <a:schemeClr val="dk1"/>
                </a:solidFill>
                <a:highlight>
                  <a:srgbClr val="EEEEEC"/>
                </a:highlight>
                <a:latin typeface="Courier New"/>
                <a:ea typeface="Courier New"/>
                <a:cs typeface="Courier New"/>
                <a:sym typeface="Courier New"/>
              </a:rPr>
              <a:t>.add(</a:t>
            </a:r>
            <a:r>
              <a:rPr lang="en-GB" sz="2200">
                <a:solidFill>
                  <a:srgbClr val="6A3E3E"/>
                </a:solidFill>
                <a:highlight>
                  <a:srgbClr val="EEEEEC"/>
                </a:highlight>
                <a:latin typeface="Courier New"/>
                <a:ea typeface="Courier New"/>
                <a:cs typeface="Courier New"/>
                <a:sym typeface="Courier New"/>
              </a:rPr>
              <a:t>a</a:t>
            </a:r>
            <a:r>
              <a:rPr lang="en-GB" sz="2200">
                <a:solidFill>
                  <a:schemeClr val="dk1"/>
                </a:solidFill>
                <a:highlight>
                  <a:srgbClr val="EEEEEC"/>
                </a:highlight>
                <a:latin typeface="Courier New"/>
                <a:ea typeface="Courier New"/>
                <a:cs typeface="Courier New"/>
                <a:sym typeface="Courier New"/>
              </a:rPr>
              <a:t>);</a:t>
            </a:r>
            <a:endParaRPr sz="22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2200">
                <a:solidFill>
                  <a:schemeClr val="dk1"/>
                </a:solidFill>
                <a:highlight>
                  <a:srgbClr val="EEEEEC"/>
                </a:highlight>
                <a:latin typeface="Courier New"/>
                <a:ea typeface="Courier New"/>
                <a:cs typeface="Courier New"/>
                <a:sym typeface="Courier New"/>
              </a:rPr>
              <a:t>		</a:t>
            </a:r>
            <a:r>
              <a:rPr lang="en-GB" sz="2200">
                <a:solidFill>
                  <a:srgbClr val="6A3E3E"/>
                </a:solidFill>
                <a:highlight>
                  <a:srgbClr val="EEEEEC"/>
                </a:highlight>
                <a:latin typeface="Courier New"/>
                <a:ea typeface="Courier New"/>
                <a:cs typeface="Courier New"/>
                <a:sym typeface="Courier New"/>
              </a:rPr>
              <a:t>students</a:t>
            </a:r>
            <a:r>
              <a:rPr lang="en-GB" sz="2200">
                <a:solidFill>
                  <a:schemeClr val="dk1"/>
                </a:solidFill>
                <a:highlight>
                  <a:srgbClr val="EEEEEC"/>
                </a:highlight>
                <a:latin typeface="Courier New"/>
                <a:ea typeface="Courier New"/>
                <a:cs typeface="Courier New"/>
                <a:sym typeface="Courier New"/>
              </a:rPr>
              <a:t>.add(</a:t>
            </a:r>
            <a:r>
              <a:rPr lang="en-GB" sz="2200">
                <a:solidFill>
                  <a:srgbClr val="6A3E3E"/>
                </a:solidFill>
                <a:highlight>
                  <a:srgbClr val="EEEEEC"/>
                </a:highlight>
                <a:latin typeface="Courier New"/>
                <a:ea typeface="Courier New"/>
                <a:cs typeface="Courier New"/>
                <a:sym typeface="Courier New"/>
              </a:rPr>
              <a:t>b</a:t>
            </a:r>
            <a:r>
              <a:rPr lang="en-GB" sz="2200">
                <a:solidFill>
                  <a:schemeClr val="dk1"/>
                </a:solidFill>
                <a:highlight>
                  <a:srgbClr val="EEEEEC"/>
                </a:highlight>
                <a:latin typeface="Courier New"/>
                <a:ea typeface="Courier New"/>
                <a:cs typeface="Courier New"/>
                <a:sym typeface="Courier New"/>
              </a:rPr>
              <a:t>);</a:t>
            </a:r>
            <a:endParaRPr sz="22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2200">
                <a:solidFill>
                  <a:schemeClr val="dk1"/>
                </a:solidFill>
                <a:highlight>
                  <a:srgbClr val="EEEEEC"/>
                </a:highlight>
                <a:latin typeface="Courier New"/>
                <a:ea typeface="Courier New"/>
                <a:cs typeface="Courier New"/>
                <a:sym typeface="Courier New"/>
              </a:rPr>
              <a:t>		</a:t>
            </a:r>
            <a:r>
              <a:rPr lang="en-GB" sz="2200">
                <a:solidFill>
                  <a:srgbClr val="6A3E3E"/>
                </a:solidFill>
                <a:highlight>
                  <a:srgbClr val="EEEEEC"/>
                </a:highlight>
                <a:latin typeface="Courier New"/>
                <a:ea typeface="Courier New"/>
                <a:cs typeface="Courier New"/>
                <a:sym typeface="Courier New"/>
              </a:rPr>
              <a:t>students</a:t>
            </a:r>
            <a:r>
              <a:rPr lang="en-GB" sz="2200">
                <a:solidFill>
                  <a:schemeClr val="dk1"/>
                </a:solidFill>
                <a:highlight>
                  <a:srgbClr val="EEEEEC"/>
                </a:highlight>
                <a:latin typeface="Courier New"/>
                <a:ea typeface="Courier New"/>
                <a:cs typeface="Courier New"/>
                <a:sym typeface="Courier New"/>
              </a:rPr>
              <a:t>.add(</a:t>
            </a:r>
            <a:r>
              <a:rPr lang="en-GB" sz="2200">
                <a:solidFill>
                  <a:srgbClr val="6A3E3E"/>
                </a:solidFill>
                <a:highlight>
                  <a:srgbClr val="EEEEEC"/>
                </a:highlight>
                <a:latin typeface="Courier New"/>
                <a:ea typeface="Courier New"/>
                <a:cs typeface="Courier New"/>
                <a:sym typeface="Courier New"/>
              </a:rPr>
              <a:t>d</a:t>
            </a:r>
            <a:r>
              <a:rPr lang="en-GB" sz="2200">
                <a:solidFill>
                  <a:schemeClr val="dk1"/>
                </a:solidFill>
                <a:highlight>
                  <a:srgbClr val="EEEEEC"/>
                </a:highlight>
                <a:latin typeface="Courier New"/>
                <a:ea typeface="Courier New"/>
                <a:cs typeface="Courier New"/>
                <a:sym typeface="Courier New"/>
              </a:rPr>
              <a:t>);</a:t>
            </a:r>
            <a:endParaRPr sz="22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2200">
                <a:solidFill>
                  <a:schemeClr val="dk1"/>
                </a:solidFill>
                <a:highlight>
                  <a:srgbClr val="EEEEEC"/>
                </a:highlight>
                <a:latin typeface="Courier New"/>
                <a:ea typeface="Courier New"/>
                <a:cs typeface="Courier New"/>
                <a:sym typeface="Courier New"/>
              </a:rPr>
              <a:t>		</a:t>
            </a:r>
            <a:r>
              <a:rPr lang="en-GB" sz="2200">
                <a:solidFill>
                  <a:srgbClr val="6A3E3E"/>
                </a:solidFill>
                <a:highlight>
                  <a:srgbClr val="EEEEEC"/>
                </a:highlight>
                <a:latin typeface="Courier New"/>
                <a:ea typeface="Courier New"/>
                <a:cs typeface="Courier New"/>
                <a:sym typeface="Courier New"/>
              </a:rPr>
              <a:t>students</a:t>
            </a:r>
            <a:r>
              <a:rPr lang="en-GB" sz="2200">
                <a:solidFill>
                  <a:schemeClr val="dk1"/>
                </a:solidFill>
                <a:highlight>
                  <a:srgbClr val="EEEEEC"/>
                </a:highlight>
                <a:latin typeface="Courier New"/>
                <a:ea typeface="Courier New"/>
                <a:cs typeface="Courier New"/>
                <a:sym typeface="Courier New"/>
              </a:rPr>
              <a:t>.add(</a:t>
            </a:r>
            <a:r>
              <a:rPr lang="en-GB" sz="2200">
                <a:solidFill>
                  <a:srgbClr val="6A3E3E"/>
                </a:solidFill>
                <a:highlight>
                  <a:srgbClr val="EEEEEC"/>
                </a:highlight>
                <a:latin typeface="Courier New"/>
                <a:ea typeface="Courier New"/>
                <a:cs typeface="Courier New"/>
                <a:sym typeface="Courier New"/>
              </a:rPr>
              <a:t>e</a:t>
            </a:r>
            <a:r>
              <a:rPr lang="en-GB" sz="2200">
                <a:solidFill>
                  <a:schemeClr val="dk1"/>
                </a:solidFill>
                <a:highlight>
                  <a:srgbClr val="EEEEEC"/>
                </a:highlight>
                <a:latin typeface="Courier New"/>
                <a:ea typeface="Courier New"/>
                <a:cs typeface="Courier New"/>
                <a:sym typeface="Courier New"/>
              </a:rPr>
              <a:t>);</a:t>
            </a:r>
            <a:endParaRPr sz="22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2200">
                <a:solidFill>
                  <a:schemeClr val="dk1"/>
                </a:solidFill>
                <a:highlight>
                  <a:srgbClr val="EEEEEC"/>
                </a:highlight>
                <a:latin typeface="Courier New"/>
                <a:ea typeface="Courier New"/>
                <a:cs typeface="Courier New"/>
                <a:sym typeface="Courier New"/>
              </a:rPr>
              <a:t>		</a:t>
            </a:r>
            <a:r>
              <a:rPr lang="en-GB" sz="2200">
                <a:solidFill>
                  <a:srgbClr val="6A3E3E"/>
                </a:solidFill>
                <a:highlight>
                  <a:srgbClr val="EEEEEC"/>
                </a:highlight>
                <a:latin typeface="Courier New"/>
                <a:ea typeface="Courier New"/>
                <a:cs typeface="Courier New"/>
                <a:sym typeface="Courier New"/>
              </a:rPr>
              <a:t>students</a:t>
            </a:r>
            <a:r>
              <a:rPr lang="en-GB" sz="2200">
                <a:solidFill>
                  <a:schemeClr val="dk1"/>
                </a:solidFill>
                <a:highlight>
                  <a:srgbClr val="EEEEEC"/>
                </a:highlight>
                <a:latin typeface="Courier New"/>
                <a:ea typeface="Courier New"/>
                <a:cs typeface="Courier New"/>
                <a:sym typeface="Courier New"/>
              </a:rPr>
              <a:t>.add(</a:t>
            </a:r>
            <a:r>
              <a:rPr lang="en-GB" sz="2200">
                <a:solidFill>
                  <a:srgbClr val="6A3E3E"/>
                </a:solidFill>
                <a:highlight>
                  <a:srgbClr val="EEEEEC"/>
                </a:highlight>
                <a:latin typeface="Courier New"/>
                <a:ea typeface="Courier New"/>
                <a:cs typeface="Courier New"/>
                <a:sym typeface="Courier New"/>
              </a:rPr>
              <a:t>f</a:t>
            </a:r>
            <a:r>
              <a:rPr lang="en-GB" sz="2200">
                <a:solidFill>
                  <a:schemeClr val="dk1"/>
                </a:solidFill>
                <a:highlight>
                  <a:srgbClr val="EEEEEC"/>
                </a:highlight>
                <a:latin typeface="Courier New"/>
                <a:ea typeface="Courier New"/>
                <a:cs typeface="Courier New"/>
                <a:sym typeface="Courier New"/>
              </a:rPr>
              <a:t>);</a:t>
            </a:r>
            <a:endParaRPr sz="22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2200">
                <a:solidFill>
                  <a:schemeClr val="dk1"/>
                </a:solidFill>
                <a:highlight>
                  <a:srgbClr val="EEEEEC"/>
                </a:highlight>
                <a:latin typeface="Courier New"/>
                <a:ea typeface="Courier New"/>
                <a:cs typeface="Courier New"/>
                <a:sym typeface="Courier New"/>
              </a:rPr>
              <a:t>		</a:t>
            </a:r>
            <a:r>
              <a:rPr lang="en-GB" sz="2200">
                <a:solidFill>
                  <a:srgbClr val="6A3E3E"/>
                </a:solidFill>
                <a:highlight>
                  <a:srgbClr val="EEEEEC"/>
                </a:highlight>
                <a:latin typeface="Courier New"/>
                <a:ea typeface="Courier New"/>
                <a:cs typeface="Courier New"/>
                <a:sym typeface="Courier New"/>
              </a:rPr>
              <a:t>students</a:t>
            </a:r>
            <a:r>
              <a:rPr lang="en-GB" sz="2200">
                <a:solidFill>
                  <a:schemeClr val="dk1"/>
                </a:solidFill>
                <a:highlight>
                  <a:srgbClr val="EEEEEC"/>
                </a:highlight>
                <a:latin typeface="Courier New"/>
                <a:ea typeface="Courier New"/>
                <a:cs typeface="Courier New"/>
                <a:sym typeface="Courier New"/>
              </a:rPr>
              <a:t>.add(</a:t>
            </a:r>
            <a:r>
              <a:rPr lang="en-GB" sz="2200">
                <a:solidFill>
                  <a:srgbClr val="6A3E3E"/>
                </a:solidFill>
                <a:highlight>
                  <a:srgbClr val="EEEEEC"/>
                </a:highlight>
                <a:latin typeface="Courier New"/>
                <a:ea typeface="Courier New"/>
                <a:cs typeface="Courier New"/>
                <a:sym typeface="Courier New"/>
              </a:rPr>
              <a:t>g</a:t>
            </a:r>
            <a:r>
              <a:rPr lang="en-GB" sz="2200">
                <a:solidFill>
                  <a:schemeClr val="dk1"/>
                </a:solidFill>
                <a:highlight>
                  <a:srgbClr val="EEEEEC"/>
                </a:highlight>
                <a:latin typeface="Courier New"/>
                <a:ea typeface="Courier New"/>
                <a:cs typeface="Courier New"/>
                <a:sym typeface="Courier New"/>
              </a:rPr>
              <a:t>);</a:t>
            </a:r>
            <a:endParaRPr sz="22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2200">
                <a:solidFill>
                  <a:schemeClr val="dk1"/>
                </a:solidFill>
                <a:highlight>
                  <a:srgbClr val="EEEEEC"/>
                </a:highlight>
                <a:latin typeface="Courier New"/>
                <a:ea typeface="Courier New"/>
                <a:cs typeface="Courier New"/>
                <a:sym typeface="Courier New"/>
              </a:rPr>
              <a:t>		System.</a:t>
            </a:r>
            <a:r>
              <a:rPr b="1" i="1" lang="en-GB" sz="2200">
                <a:solidFill>
                  <a:srgbClr val="0000C0"/>
                </a:solidFill>
                <a:highlight>
                  <a:srgbClr val="EEEEEC"/>
                </a:highlight>
                <a:latin typeface="Courier New"/>
                <a:ea typeface="Courier New"/>
                <a:cs typeface="Courier New"/>
                <a:sym typeface="Courier New"/>
              </a:rPr>
              <a:t>out</a:t>
            </a:r>
            <a:r>
              <a:rPr lang="en-GB" sz="2200">
                <a:solidFill>
                  <a:schemeClr val="dk1"/>
                </a:solidFill>
                <a:highlight>
                  <a:srgbClr val="EEEEEC"/>
                </a:highlight>
                <a:latin typeface="Courier New"/>
                <a:ea typeface="Courier New"/>
                <a:cs typeface="Courier New"/>
                <a:sym typeface="Courier New"/>
              </a:rPr>
              <a:t>.println(</a:t>
            </a:r>
            <a:r>
              <a:rPr lang="en-GB" sz="2200">
                <a:solidFill>
                  <a:srgbClr val="6A3E3E"/>
                </a:solidFill>
                <a:highlight>
                  <a:srgbClr val="EEEEEC"/>
                </a:highlight>
                <a:latin typeface="Courier New"/>
                <a:ea typeface="Courier New"/>
                <a:cs typeface="Courier New"/>
                <a:sym typeface="Courier New"/>
              </a:rPr>
              <a:t>students</a:t>
            </a:r>
            <a:r>
              <a:rPr lang="en-GB" sz="2200">
                <a:solidFill>
                  <a:schemeClr val="dk1"/>
                </a:solidFill>
                <a:highlight>
                  <a:srgbClr val="EEEEEC"/>
                </a:highlight>
                <a:latin typeface="Courier New"/>
                <a:ea typeface="Courier New"/>
                <a:cs typeface="Courier New"/>
                <a:sym typeface="Courier New"/>
              </a:rPr>
              <a:t>.size());</a:t>
            </a:r>
            <a:endParaRPr sz="22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b="1" lang="en-GB" sz="2200">
                <a:solidFill>
                  <a:srgbClr val="7F0055"/>
                </a:solidFill>
                <a:highlight>
                  <a:srgbClr val="EEEEEC"/>
                </a:highlight>
                <a:latin typeface="Courier New"/>
                <a:ea typeface="Courier New"/>
                <a:cs typeface="Courier New"/>
                <a:sym typeface="Courier New"/>
              </a:rPr>
              <a:t>for</a:t>
            </a:r>
            <a:r>
              <a:rPr lang="en-GB" sz="2200">
                <a:solidFill>
                  <a:schemeClr val="dk1"/>
                </a:solidFill>
                <a:highlight>
                  <a:srgbClr val="EEEEEC"/>
                </a:highlight>
                <a:latin typeface="Courier New"/>
                <a:ea typeface="Courier New"/>
                <a:cs typeface="Courier New"/>
                <a:sym typeface="Courier New"/>
              </a:rPr>
              <a:t>(Student </a:t>
            </a:r>
            <a:r>
              <a:rPr lang="en-GB" sz="2200">
                <a:solidFill>
                  <a:srgbClr val="6A3E3E"/>
                </a:solidFill>
                <a:highlight>
                  <a:srgbClr val="EEEEEC"/>
                </a:highlight>
                <a:latin typeface="Courier New"/>
                <a:ea typeface="Courier New"/>
                <a:cs typeface="Courier New"/>
                <a:sym typeface="Courier New"/>
              </a:rPr>
              <a:t>st</a:t>
            </a:r>
            <a:r>
              <a:rPr lang="en-GB" sz="2200">
                <a:solidFill>
                  <a:schemeClr val="dk1"/>
                </a:solidFill>
                <a:highlight>
                  <a:srgbClr val="EEEEEC"/>
                </a:highlight>
                <a:latin typeface="Courier New"/>
                <a:ea typeface="Courier New"/>
                <a:cs typeface="Courier New"/>
                <a:sym typeface="Courier New"/>
              </a:rPr>
              <a:t>:</a:t>
            </a:r>
            <a:r>
              <a:rPr lang="en-GB" sz="2200">
                <a:solidFill>
                  <a:srgbClr val="6A3E3E"/>
                </a:solidFill>
                <a:highlight>
                  <a:srgbClr val="EEEEEC"/>
                </a:highlight>
                <a:latin typeface="Courier New"/>
                <a:ea typeface="Courier New"/>
                <a:cs typeface="Courier New"/>
                <a:sym typeface="Courier New"/>
              </a:rPr>
              <a:t>students</a:t>
            </a:r>
            <a:r>
              <a:rPr lang="en-GB" sz="2200">
                <a:solidFill>
                  <a:schemeClr val="dk1"/>
                </a:solidFill>
                <a:highlight>
                  <a:srgbClr val="EEEEEC"/>
                </a:highlight>
                <a:latin typeface="Courier New"/>
                <a:ea typeface="Courier New"/>
                <a:cs typeface="Courier New"/>
                <a:sym typeface="Courier New"/>
              </a:rPr>
              <a:t>) {</a:t>
            </a:r>
            <a:endParaRPr sz="22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2200">
                <a:solidFill>
                  <a:schemeClr val="dk1"/>
                </a:solidFill>
                <a:highlight>
                  <a:srgbClr val="EEEEEC"/>
                </a:highlight>
                <a:latin typeface="Courier New"/>
                <a:ea typeface="Courier New"/>
                <a:cs typeface="Courier New"/>
                <a:sym typeface="Courier New"/>
              </a:rPr>
              <a:t>		System.</a:t>
            </a:r>
            <a:r>
              <a:rPr b="1" i="1" lang="en-GB" sz="2200">
                <a:solidFill>
                  <a:srgbClr val="0000C0"/>
                </a:solidFill>
                <a:highlight>
                  <a:srgbClr val="EEEEEC"/>
                </a:highlight>
                <a:latin typeface="Courier New"/>
                <a:ea typeface="Courier New"/>
                <a:cs typeface="Courier New"/>
                <a:sym typeface="Courier New"/>
              </a:rPr>
              <a:t>out</a:t>
            </a:r>
            <a:r>
              <a:rPr lang="en-GB" sz="2200">
                <a:solidFill>
                  <a:schemeClr val="dk1"/>
                </a:solidFill>
                <a:highlight>
                  <a:srgbClr val="EEEEEC"/>
                </a:highlight>
                <a:latin typeface="Courier New"/>
                <a:ea typeface="Courier New"/>
                <a:cs typeface="Courier New"/>
                <a:sym typeface="Courier New"/>
              </a:rPr>
              <a:t>.</a:t>
            </a:r>
            <a:r>
              <a:rPr lang="en-GB" sz="2200">
                <a:solidFill>
                  <a:schemeClr val="dk1"/>
                </a:solidFill>
                <a:highlight>
                  <a:srgbClr val="D4D4D4"/>
                </a:highlight>
                <a:latin typeface="Courier New"/>
                <a:ea typeface="Courier New"/>
                <a:cs typeface="Courier New"/>
                <a:sym typeface="Courier New"/>
              </a:rPr>
              <a:t>println</a:t>
            </a:r>
            <a:r>
              <a:rPr lang="en-GB" sz="2200">
                <a:solidFill>
                  <a:schemeClr val="dk1"/>
                </a:solidFill>
                <a:highlight>
                  <a:srgbClr val="EEEEEC"/>
                </a:highlight>
                <a:latin typeface="Courier New"/>
                <a:ea typeface="Courier New"/>
                <a:cs typeface="Courier New"/>
                <a:sym typeface="Courier New"/>
              </a:rPr>
              <a:t>(</a:t>
            </a:r>
            <a:r>
              <a:rPr lang="en-GB" sz="2200">
                <a:solidFill>
                  <a:srgbClr val="6A3E3E"/>
                </a:solidFill>
                <a:highlight>
                  <a:srgbClr val="EEEEEC"/>
                </a:highlight>
                <a:latin typeface="Courier New"/>
                <a:ea typeface="Courier New"/>
                <a:cs typeface="Courier New"/>
                <a:sym typeface="Courier New"/>
              </a:rPr>
              <a:t>st</a:t>
            </a:r>
            <a:r>
              <a:rPr lang="en-GB" sz="2200">
                <a:solidFill>
                  <a:schemeClr val="dk1"/>
                </a:solidFill>
                <a:highlight>
                  <a:srgbClr val="EEEEEC"/>
                </a:highlight>
                <a:latin typeface="Courier New"/>
                <a:ea typeface="Courier New"/>
                <a:cs typeface="Courier New"/>
                <a:sym typeface="Courier New"/>
              </a:rPr>
              <a:t>.getCode()+</a:t>
            </a:r>
            <a:r>
              <a:rPr lang="en-GB" sz="2200">
                <a:solidFill>
                  <a:srgbClr val="2A00FF"/>
                </a:solidFill>
                <a:highlight>
                  <a:srgbClr val="EEEEEC"/>
                </a:highlight>
                <a:latin typeface="Courier New"/>
                <a:ea typeface="Courier New"/>
                <a:cs typeface="Courier New"/>
                <a:sym typeface="Courier New"/>
              </a:rPr>
              <a:t>" "</a:t>
            </a:r>
            <a:r>
              <a:rPr lang="en-GB" sz="2200">
                <a:solidFill>
                  <a:schemeClr val="dk1"/>
                </a:solidFill>
                <a:highlight>
                  <a:srgbClr val="EEEEEC"/>
                </a:highlight>
                <a:latin typeface="Courier New"/>
                <a:ea typeface="Courier New"/>
                <a:cs typeface="Courier New"/>
                <a:sym typeface="Courier New"/>
              </a:rPr>
              <a:t>+</a:t>
            </a:r>
            <a:r>
              <a:rPr lang="en-GB" sz="2200">
                <a:solidFill>
                  <a:srgbClr val="6A3E3E"/>
                </a:solidFill>
                <a:highlight>
                  <a:srgbClr val="EEEEEC"/>
                </a:highlight>
                <a:latin typeface="Courier New"/>
                <a:ea typeface="Courier New"/>
                <a:cs typeface="Courier New"/>
                <a:sym typeface="Courier New"/>
              </a:rPr>
              <a:t>st</a:t>
            </a:r>
            <a:r>
              <a:rPr lang="en-GB" sz="2200">
                <a:solidFill>
                  <a:schemeClr val="dk1"/>
                </a:solidFill>
                <a:highlight>
                  <a:srgbClr val="EEEEEC"/>
                </a:highlight>
                <a:latin typeface="Courier New"/>
                <a:ea typeface="Courier New"/>
                <a:cs typeface="Courier New"/>
                <a:sym typeface="Courier New"/>
              </a:rPr>
              <a:t>.getFirstName()+</a:t>
            </a:r>
            <a:r>
              <a:rPr lang="en-GB" sz="2200">
                <a:solidFill>
                  <a:srgbClr val="2A00FF"/>
                </a:solidFill>
                <a:highlight>
                  <a:srgbClr val="EEEEEC"/>
                </a:highlight>
                <a:latin typeface="Courier New"/>
                <a:ea typeface="Courier New"/>
                <a:cs typeface="Courier New"/>
                <a:sym typeface="Courier New"/>
              </a:rPr>
              <a:t>" "</a:t>
            </a:r>
            <a:r>
              <a:rPr lang="en-GB" sz="2200">
                <a:solidFill>
                  <a:schemeClr val="dk1"/>
                </a:solidFill>
                <a:highlight>
                  <a:srgbClr val="EEEEEC"/>
                </a:highlight>
                <a:latin typeface="Courier New"/>
                <a:ea typeface="Courier New"/>
                <a:cs typeface="Courier New"/>
                <a:sym typeface="Courier New"/>
              </a:rPr>
              <a:t>+</a:t>
            </a:r>
            <a:r>
              <a:rPr lang="en-GB" sz="2200">
                <a:solidFill>
                  <a:srgbClr val="6A3E3E"/>
                </a:solidFill>
                <a:highlight>
                  <a:srgbClr val="EEEEEC"/>
                </a:highlight>
                <a:latin typeface="Courier New"/>
                <a:ea typeface="Courier New"/>
                <a:cs typeface="Courier New"/>
                <a:sym typeface="Courier New"/>
              </a:rPr>
              <a:t>st</a:t>
            </a:r>
            <a:r>
              <a:rPr lang="en-GB" sz="2200">
                <a:solidFill>
                  <a:schemeClr val="dk1"/>
                </a:solidFill>
                <a:highlight>
                  <a:srgbClr val="EEEEEC"/>
                </a:highlight>
                <a:latin typeface="Courier New"/>
                <a:ea typeface="Courier New"/>
                <a:cs typeface="Courier New"/>
                <a:sym typeface="Courier New"/>
              </a:rPr>
              <a:t>.getEmail());</a:t>
            </a:r>
            <a:endParaRPr sz="22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2200">
                <a:solidFill>
                  <a:schemeClr val="dk1"/>
                </a:solidFill>
                <a:highlight>
                  <a:srgbClr val="EEEEEC"/>
                </a:highlight>
                <a:latin typeface="Courier New"/>
                <a:ea typeface="Courier New"/>
                <a:cs typeface="Courier New"/>
                <a:sym typeface="Courier New"/>
              </a:rPr>
              <a:t>		}</a:t>
            </a:r>
            <a:endParaRPr/>
          </a:p>
        </p:txBody>
      </p:sp>
      <p:sp>
        <p:nvSpPr>
          <p:cNvPr id="1054" name="Google Shape;1054;p117"/>
          <p:cNvSpPr txBox="1"/>
          <p:nvPr>
            <p:ph type="title"/>
          </p:nvPr>
        </p:nvSpPr>
        <p:spPr>
          <a:xfrm>
            <a:off x="193975" y="113503"/>
            <a:ext cx="8229600" cy="857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GB"/>
              <a:t>Sorting an ArrayList</a:t>
            </a:r>
            <a:endParaRPr/>
          </a:p>
        </p:txBody>
      </p:sp>
      <p:sp>
        <p:nvSpPr>
          <p:cNvPr id="1055" name="Google Shape;1055;p117"/>
          <p:cNvSpPr txBox="1"/>
          <p:nvPr/>
        </p:nvSpPr>
        <p:spPr>
          <a:xfrm>
            <a:off x="5359200" y="2326300"/>
            <a:ext cx="3784800" cy="1293000"/>
          </a:xfrm>
          <a:prstGeom prst="rect">
            <a:avLst/>
          </a:prstGeom>
          <a:solidFill>
            <a:srgbClr val="C7CCBE"/>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rgbClr val="F3F3F3"/>
                </a:solidFill>
              </a:rPr>
              <a:t>To use TreeSet on Custom Object like Student objects you need to make Student implementing Comarable</a:t>
            </a:r>
            <a:endParaRPr sz="120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9" name="Shape 1059"/>
        <p:cNvGrpSpPr/>
        <p:nvPr/>
      </p:nvGrpSpPr>
      <p:grpSpPr>
        <a:xfrm>
          <a:off x="0" y="0"/>
          <a:ext cx="0" cy="0"/>
          <a:chOff x="0" y="0"/>
          <a:chExt cx="0" cy="0"/>
        </a:xfrm>
      </p:grpSpPr>
      <p:sp>
        <p:nvSpPr>
          <p:cNvPr id="1060" name="Google Shape;1060;p118"/>
          <p:cNvSpPr txBox="1"/>
          <p:nvPr>
            <p:ph idx="1" type="body"/>
          </p:nvPr>
        </p:nvSpPr>
        <p:spPr>
          <a:xfrm>
            <a:off x="457200" y="833247"/>
            <a:ext cx="8229600" cy="2545800"/>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GB" u="sng">
                <a:solidFill>
                  <a:schemeClr val="hlink"/>
                </a:solidFill>
                <a:hlinkClick r:id="rId3"/>
              </a:rPr>
              <a:t>http://download.oracle.com/javase/tutorial/collections/index.html</a:t>
            </a:r>
            <a:endParaRPr/>
          </a:p>
          <a:p>
            <a:pPr indent="-256032" lvl="0" marL="365760" rtl="0" algn="l">
              <a:spcBef>
                <a:spcPts val="0"/>
              </a:spcBef>
              <a:spcAft>
                <a:spcPts val="0"/>
              </a:spcAft>
              <a:buSzPts val="1224"/>
              <a:buChar char="●"/>
            </a:pPr>
            <a:r>
              <a:rPr lang="en-GB" u="sng">
                <a:solidFill>
                  <a:schemeClr val="accent5"/>
                </a:solidFill>
                <a:hlinkClick r:id="rId4">
                  <a:extLst>
                    <a:ext uri="{A12FA001-AC4F-418D-AE19-62706E023703}">
                      <ahyp:hlinkClr val="tx"/>
                    </a:ext>
                  </a:extLst>
                </a:hlinkClick>
              </a:rPr>
              <a:t>http://java.sun.com/docs/books/tutorial/java/generics</a:t>
            </a:r>
            <a:endParaRPr/>
          </a:p>
          <a:p>
            <a:pPr indent="-139446" lvl="0" marL="365760" rtl="0" algn="l">
              <a:spcBef>
                <a:spcPts val="400"/>
              </a:spcBef>
              <a:spcAft>
                <a:spcPts val="0"/>
              </a:spcAft>
              <a:buSzPts val="1836"/>
              <a:buNone/>
            </a:pPr>
            <a:r>
              <a:t/>
            </a:r>
            <a:endParaRPr/>
          </a:p>
        </p:txBody>
      </p:sp>
      <p:sp>
        <p:nvSpPr>
          <p:cNvPr id="1061" name="Google Shape;1061;p118"/>
          <p:cNvSpPr txBox="1"/>
          <p:nvPr>
            <p:ph type="title"/>
          </p:nvPr>
        </p:nvSpPr>
        <p:spPr>
          <a:xfrm>
            <a:off x="457200" y="154484"/>
            <a:ext cx="8229600" cy="643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GB"/>
              <a:t>Further reading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GB"/>
              <a:t>ArrayList example</a:t>
            </a:r>
            <a:endParaRPr/>
          </a:p>
        </p:txBody>
      </p:sp>
      <p:sp>
        <p:nvSpPr>
          <p:cNvPr id="131" name="Google Shape;131;p24"/>
          <p:cNvSpPr txBox="1"/>
          <p:nvPr/>
        </p:nvSpPr>
        <p:spPr>
          <a:xfrm>
            <a:off x="457200" y="1194761"/>
            <a:ext cx="8229600" cy="923400"/>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ArrayList values = new ArrayList();</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values.add(new String("Hello"));</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values.add(new Date());</a:t>
            </a:r>
            <a:endParaRPr/>
          </a:p>
        </p:txBody>
      </p:sp>
      <p:sp>
        <p:nvSpPr>
          <p:cNvPr id="132" name="Google Shape;132;p24"/>
          <p:cNvSpPr/>
          <p:nvPr/>
        </p:nvSpPr>
        <p:spPr>
          <a:xfrm>
            <a:off x="1256297" y="2068665"/>
            <a:ext cx="2935800" cy="2191500"/>
          </a:xfrm>
          <a:prstGeom prst="rect">
            <a:avLst/>
          </a:prstGeom>
          <a:solidFill>
            <a:schemeClr val="accent3"/>
          </a:solidFill>
          <a:ln cap="flat" cmpd="thickThin" w="55000">
            <a:solidFill>
              <a:srgbClr val="AB481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ArrayList: values</a:t>
            </a:r>
            <a:endParaRPr sz="1800">
              <a:solidFill>
                <a:schemeClr val="lt1"/>
              </a:solidFill>
              <a:latin typeface="Lucida Sans"/>
              <a:ea typeface="Lucida Sans"/>
              <a:cs typeface="Lucida Sans"/>
              <a:sym typeface="Lucida Sans"/>
            </a:endParaRPr>
          </a:p>
        </p:txBody>
      </p:sp>
      <p:graphicFrame>
        <p:nvGraphicFramePr>
          <p:cNvPr id="133" name="Google Shape;133;p24"/>
          <p:cNvGraphicFramePr/>
          <p:nvPr/>
        </p:nvGraphicFramePr>
        <p:xfrm>
          <a:off x="1524001" y="2522442"/>
          <a:ext cx="3000000" cy="3000000"/>
        </p:xfrm>
        <a:graphic>
          <a:graphicData uri="http://schemas.openxmlformats.org/drawingml/2006/table">
            <a:tbl>
              <a:tblPr bandRow="1" firstRow="1">
                <a:noFill/>
                <a:tableStyleId>{FA36D5D4-C51A-43A2-B751-8A1D58BD91B3}</a:tableStyleId>
              </a:tblPr>
              <a:tblGrid>
                <a:gridCol w="2408750"/>
              </a:tblGrid>
              <a:tr h="326650">
                <a:tc>
                  <a:txBody>
                    <a:bodyPr/>
                    <a:lstStyle/>
                    <a:p>
                      <a:pPr indent="0" lvl="0" marL="0" marR="0" rtl="0" algn="l">
                        <a:spcBef>
                          <a:spcPts val="0"/>
                        </a:spcBef>
                        <a:spcAft>
                          <a:spcPts val="0"/>
                        </a:spcAft>
                        <a:buNone/>
                      </a:pPr>
                      <a:r>
                        <a:rPr lang="en-GB" sz="1400" u="none" cap="none" strike="noStrike"/>
                        <a:t>Object[] data</a:t>
                      </a:r>
                      <a:endParaRPr sz="1400"/>
                    </a:p>
                  </a:txBody>
                  <a:tcPr marT="34300" marB="34300" marR="91450" marL="91450"/>
                </a:tc>
              </a:tr>
              <a:tr h="326650">
                <a:tc>
                  <a:txBody>
                    <a:bodyPr/>
                    <a:lstStyle/>
                    <a:p>
                      <a:pPr indent="0" lvl="0" marL="0" marR="0" rtl="0" algn="l">
                        <a:spcBef>
                          <a:spcPts val="0"/>
                        </a:spcBef>
                        <a:spcAft>
                          <a:spcPts val="0"/>
                        </a:spcAft>
                        <a:buNone/>
                      </a:pPr>
                      <a:r>
                        <a:rPr lang="en-GB" sz="1400"/>
                        <a:t> data[0]</a:t>
                      </a:r>
                      <a:endParaRPr sz="1400"/>
                    </a:p>
                  </a:txBody>
                  <a:tcPr marT="34300" marB="34300" marR="91450" marL="91450"/>
                </a:tc>
              </a:tr>
              <a:tr h="326650">
                <a:tc>
                  <a:txBody>
                    <a:bodyPr/>
                    <a:lstStyle/>
                    <a:p>
                      <a:pPr indent="0" lvl="0" marL="0" marR="0" rtl="0" algn="l">
                        <a:spcBef>
                          <a:spcPts val="0"/>
                        </a:spcBef>
                        <a:spcAft>
                          <a:spcPts val="0"/>
                        </a:spcAft>
                        <a:buNone/>
                      </a:pPr>
                      <a:r>
                        <a:rPr lang="en-GB" sz="1400"/>
                        <a:t> data[1]</a:t>
                      </a:r>
                      <a:endParaRPr sz="1400"/>
                    </a:p>
                  </a:txBody>
                  <a:tcPr marT="34300" marB="34300" marR="91450" marL="91450"/>
                </a:tc>
              </a:tr>
              <a:tr h="326650">
                <a:tc>
                  <a:txBody>
                    <a:bodyPr/>
                    <a:lstStyle/>
                    <a:p>
                      <a:pPr indent="0" lvl="0" marL="0" marR="0" rtl="0" algn="l">
                        <a:spcBef>
                          <a:spcPts val="0"/>
                        </a:spcBef>
                        <a:spcAft>
                          <a:spcPts val="0"/>
                        </a:spcAft>
                        <a:buNone/>
                      </a:pPr>
                      <a:r>
                        <a:rPr lang="en-GB" sz="1400"/>
                        <a:t> data[2] : NULL</a:t>
                      </a:r>
                      <a:endParaRPr sz="1100"/>
                    </a:p>
                  </a:txBody>
                  <a:tcPr marT="34300" marB="34300" marR="91450" marL="91450"/>
                </a:tc>
              </a:tr>
              <a:tr h="326650">
                <a:tc>
                  <a:txBody>
                    <a:bodyPr/>
                    <a:lstStyle/>
                    <a:p>
                      <a:pPr indent="0" lvl="0" marL="0" marR="0" rtl="0" algn="l">
                        <a:spcBef>
                          <a:spcPts val="0"/>
                        </a:spcBef>
                        <a:spcAft>
                          <a:spcPts val="0"/>
                        </a:spcAft>
                        <a:buNone/>
                      </a:pPr>
                      <a:r>
                        <a:rPr lang="en-GB" sz="1400"/>
                        <a:t> data[3] : NULL</a:t>
                      </a:r>
                      <a:endParaRPr sz="1100"/>
                    </a:p>
                  </a:txBody>
                  <a:tcPr marT="34300" marB="34300" marR="91450" marL="91450"/>
                </a:tc>
              </a:tr>
            </a:tbl>
          </a:graphicData>
        </a:graphic>
      </p:graphicFrame>
      <p:sp>
        <p:nvSpPr>
          <p:cNvPr id="134" name="Google Shape;134;p24"/>
          <p:cNvSpPr/>
          <p:nvPr/>
        </p:nvSpPr>
        <p:spPr>
          <a:xfrm>
            <a:off x="5585060" y="2068665"/>
            <a:ext cx="2225700" cy="675900"/>
          </a:xfrm>
          <a:prstGeom prst="rect">
            <a:avLst/>
          </a:prstGeom>
          <a:solidFill>
            <a:schemeClr val="accent3"/>
          </a:solidFill>
          <a:ln cap="flat" cmpd="thickThin" w="55000">
            <a:solidFill>
              <a:srgbClr val="AB481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String</a:t>
            </a:r>
            <a:endParaRPr/>
          </a:p>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"Hello"</a:t>
            </a:r>
            <a:endParaRPr sz="1800">
              <a:solidFill>
                <a:schemeClr val="lt1"/>
              </a:solidFill>
              <a:latin typeface="Lucida Sans"/>
              <a:ea typeface="Lucida Sans"/>
              <a:cs typeface="Lucida Sans"/>
              <a:sym typeface="Lucida Sans"/>
            </a:endParaRPr>
          </a:p>
        </p:txBody>
      </p:sp>
      <p:sp>
        <p:nvSpPr>
          <p:cNvPr id="135" name="Google Shape;135;p24"/>
          <p:cNvSpPr/>
          <p:nvPr/>
        </p:nvSpPr>
        <p:spPr>
          <a:xfrm>
            <a:off x="5585060" y="3021070"/>
            <a:ext cx="2225700" cy="675900"/>
          </a:xfrm>
          <a:prstGeom prst="rect">
            <a:avLst/>
          </a:prstGeom>
          <a:solidFill>
            <a:schemeClr val="accent3"/>
          </a:solidFill>
          <a:ln cap="flat" cmpd="thickThin" w="55000">
            <a:solidFill>
              <a:srgbClr val="AB481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Date</a:t>
            </a:r>
            <a:endParaRPr/>
          </a:p>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2011-04-05</a:t>
            </a:r>
            <a:endParaRPr/>
          </a:p>
        </p:txBody>
      </p:sp>
      <p:cxnSp>
        <p:nvCxnSpPr>
          <p:cNvPr id="136" name="Google Shape;136;p24"/>
          <p:cNvCxnSpPr>
            <a:endCxn id="134" idx="1"/>
          </p:cNvCxnSpPr>
          <p:nvPr/>
        </p:nvCxnSpPr>
        <p:spPr>
          <a:xfrm flipH="1" rot="10800000">
            <a:off x="2539760" y="2406615"/>
            <a:ext cx="3045300" cy="614400"/>
          </a:xfrm>
          <a:prstGeom prst="straightConnector1">
            <a:avLst/>
          </a:prstGeom>
          <a:noFill/>
          <a:ln cap="flat" cmpd="thickThin" w="55000">
            <a:solidFill>
              <a:schemeClr val="accent1"/>
            </a:solidFill>
            <a:prstDash val="solid"/>
            <a:round/>
            <a:headEnd len="sm" w="sm" type="none"/>
            <a:tailEnd len="med" w="med" type="stealth"/>
          </a:ln>
          <a:effectLst>
            <a:outerShdw blurRad="50800" rotWithShape="0" dir="5400000" dist="38100">
              <a:srgbClr val="000000">
                <a:alpha val="34900"/>
              </a:srgbClr>
            </a:outerShdw>
          </a:effectLst>
        </p:spPr>
      </p:cxnSp>
      <p:cxnSp>
        <p:nvCxnSpPr>
          <p:cNvPr id="137" name="Google Shape;137;p24"/>
          <p:cNvCxnSpPr>
            <a:endCxn id="135" idx="1"/>
          </p:cNvCxnSpPr>
          <p:nvPr/>
        </p:nvCxnSpPr>
        <p:spPr>
          <a:xfrm>
            <a:off x="2539760" y="3338620"/>
            <a:ext cx="3045300" cy="20400"/>
          </a:xfrm>
          <a:prstGeom prst="straightConnector1">
            <a:avLst/>
          </a:prstGeom>
          <a:noFill/>
          <a:ln cap="flat" cmpd="thickThin" w="55000">
            <a:solidFill>
              <a:schemeClr val="accent1"/>
            </a:solidFill>
            <a:prstDash val="solid"/>
            <a:round/>
            <a:headEnd len="sm" w="sm" type="none"/>
            <a:tailEnd len="med" w="med" type="stealth"/>
          </a:ln>
          <a:effectLst>
            <a:outerShdw blurRad="50800" rotWithShape="0" dir="5400000" dist="38100">
              <a:srgbClr val="000000">
                <a:alpha val="34900"/>
              </a:srgbClr>
            </a:outerShdw>
          </a:effectLst>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idx="1" type="body"/>
          </p:nvPr>
        </p:nvSpPr>
        <p:spPr>
          <a:xfrm>
            <a:off x="457200" y="1110996"/>
            <a:ext cx="8229600" cy="3394500"/>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GB"/>
              <a:t>Every item is stored as an object reference</a:t>
            </a:r>
            <a:endParaRPr/>
          </a:p>
          <a:p>
            <a:pPr indent="-256032" lvl="0" marL="365760" rtl="0" algn="l">
              <a:spcBef>
                <a:spcPts val="400"/>
              </a:spcBef>
              <a:spcAft>
                <a:spcPts val="0"/>
              </a:spcAft>
              <a:buSzPts val="1836"/>
              <a:buChar char="●"/>
            </a:pPr>
            <a:r>
              <a:rPr lang="en-GB"/>
              <a:t>When we fetch items from the array, we get back objects, e.g.</a:t>
            </a:r>
            <a:endParaRPr/>
          </a:p>
        </p:txBody>
      </p:sp>
      <p:sp>
        <p:nvSpPr>
          <p:cNvPr id="143" name="Google Shape;143;p25"/>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GB"/>
              <a:t>ArrayList example</a:t>
            </a:r>
            <a:endParaRPr/>
          </a:p>
        </p:txBody>
      </p:sp>
      <p:sp>
        <p:nvSpPr>
          <p:cNvPr id="144" name="Google Shape;144;p25"/>
          <p:cNvSpPr txBox="1"/>
          <p:nvPr/>
        </p:nvSpPr>
        <p:spPr>
          <a:xfrm>
            <a:off x="457200" y="2331506"/>
            <a:ext cx="8229600" cy="2031900"/>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ArrayList values = </a:t>
            </a:r>
            <a:r>
              <a:rPr b="1" lang="en-GB" sz="1800">
                <a:solidFill>
                  <a:schemeClr val="dk1"/>
                </a:solidFill>
                <a:latin typeface="Courier New"/>
                <a:ea typeface="Courier New"/>
                <a:cs typeface="Courier New"/>
                <a:sym typeface="Courier New"/>
              </a:rPr>
              <a:t>new</a:t>
            </a:r>
            <a:r>
              <a:rPr lang="en-GB" sz="1800">
                <a:solidFill>
                  <a:schemeClr val="dk1"/>
                </a:solidFill>
                <a:latin typeface="Courier New"/>
                <a:ea typeface="Courier New"/>
                <a:cs typeface="Courier New"/>
                <a:sym typeface="Courier New"/>
              </a:rPr>
              <a:t> ArrayList();</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values.add(</a:t>
            </a:r>
            <a:r>
              <a:rPr b="1" lang="en-GB" sz="1800">
                <a:solidFill>
                  <a:schemeClr val="dk1"/>
                </a:solidFill>
                <a:latin typeface="Courier New"/>
                <a:ea typeface="Courier New"/>
                <a:cs typeface="Courier New"/>
                <a:sym typeface="Courier New"/>
              </a:rPr>
              <a:t>new</a:t>
            </a:r>
            <a:r>
              <a:rPr lang="en-GB" sz="1800">
                <a:solidFill>
                  <a:schemeClr val="dk1"/>
                </a:solidFill>
                <a:latin typeface="Courier New"/>
                <a:ea typeface="Courier New"/>
                <a:cs typeface="Courier New"/>
                <a:sym typeface="Courier New"/>
              </a:rPr>
              <a:t> String("Hello"));</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values.add(</a:t>
            </a:r>
            <a:r>
              <a:rPr b="1" lang="en-GB" sz="1800">
                <a:solidFill>
                  <a:schemeClr val="dk1"/>
                </a:solidFill>
                <a:latin typeface="Courier New"/>
                <a:ea typeface="Courier New"/>
                <a:cs typeface="Courier New"/>
                <a:sym typeface="Courier New"/>
              </a:rPr>
              <a:t>new</a:t>
            </a:r>
            <a:r>
              <a:rPr lang="en-GB" sz="1800">
                <a:solidFill>
                  <a:schemeClr val="dk1"/>
                </a:solidFill>
                <a:latin typeface="Courier New"/>
                <a:ea typeface="Courier New"/>
                <a:cs typeface="Courier New"/>
                <a:sym typeface="Courier New"/>
              </a:rPr>
              <a:t> Date());</a:t>
            </a:r>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Object obj1 = values.get(0);</a:t>
            </a:r>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String string = (String)values.get(0);</a:t>
            </a:r>
            <a:endParaRPr/>
          </a:p>
        </p:txBody>
      </p:sp>
      <p:sp>
        <p:nvSpPr>
          <p:cNvPr id="145" name="Google Shape;145;p25"/>
          <p:cNvSpPr/>
          <p:nvPr/>
        </p:nvSpPr>
        <p:spPr>
          <a:xfrm>
            <a:off x="4984222" y="3993957"/>
            <a:ext cx="1843500" cy="727200"/>
          </a:xfrm>
          <a:prstGeom prst="wedgeRectCallout">
            <a:avLst>
              <a:gd fmla="val -104297" name="adj1"/>
              <a:gd fmla="val -60035" name="adj2"/>
            </a:avLst>
          </a:prstGeom>
          <a:solidFill>
            <a:schemeClr val="accent4"/>
          </a:solidFill>
          <a:ln cap="flat" cmpd="thickThin" w="55000">
            <a:solidFill>
              <a:srgbClr val="29487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Use a cast to get original object</a:t>
            </a:r>
            <a:endParaRPr sz="1800">
              <a:solidFill>
                <a:schemeClr val="lt1"/>
              </a:solidFill>
              <a:latin typeface="Lucida Sans"/>
              <a:ea typeface="Lucida Sans"/>
              <a:cs typeface="Lucida Sans"/>
              <a:sym typeface="Lucida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idx="1" type="body"/>
          </p:nvPr>
        </p:nvSpPr>
        <p:spPr>
          <a:xfrm>
            <a:off x="457200" y="1110996"/>
            <a:ext cx="8229600" cy="3394500"/>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GB"/>
              <a:t>A primitive type (</a:t>
            </a:r>
            <a:r>
              <a:rPr lang="en-GB">
                <a:latin typeface="Courier New"/>
                <a:ea typeface="Courier New"/>
                <a:cs typeface="Courier New"/>
                <a:sym typeface="Courier New"/>
              </a:rPr>
              <a:t>int</a:t>
            </a:r>
            <a:r>
              <a:rPr lang="en-GB"/>
              <a:t>, </a:t>
            </a:r>
            <a:r>
              <a:rPr lang="en-GB">
                <a:latin typeface="Courier New"/>
                <a:ea typeface="Courier New"/>
                <a:cs typeface="Courier New"/>
                <a:sym typeface="Courier New"/>
              </a:rPr>
              <a:t>bool</a:t>
            </a:r>
            <a:r>
              <a:rPr lang="en-GB"/>
              <a:t> etc) cannot be stored using an object reference</a:t>
            </a:r>
            <a:endParaRPr/>
          </a:p>
          <a:p>
            <a:pPr indent="-256032" lvl="0" marL="365760" rtl="0" algn="l">
              <a:spcBef>
                <a:spcPts val="400"/>
              </a:spcBef>
              <a:spcAft>
                <a:spcPts val="0"/>
              </a:spcAft>
              <a:buSzPts val="1836"/>
              <a:buChar char="●"/>
            </a:pPr>
            <a:r>
              <a:rPr lang="en-GB"/>
              <a:t>Instead these have to be converted to an equivalent boxed type, e.g.</a:t>
            </a:r>
            <a:endParaRPr/>
          </a:p>
          <a:p>
            <a:pPr indent="-139446" lvl="0" marL="365760" rtl="0" algn="l">
              <a:spcBef>
                <a:spcPts val="400"/>
              </a:spcBef>
              <a:spcAft>
                <a:spcPts val="0"/>
              </a:spcAft>
              <a:buSzPts val="1836"/>
              <a:buNone/>
            </a:pPr>
            <a:r>
              <a:t/>
            </a:r>
            <a:endParaRPr/>
          </a:p>
          <a:p>
            <a:pPr indent="-139446" lvl="0" marL="365760" rtl="0" algn="l">
              <a:spcBef>
                <a:spcPts val="400"/>
              </a:spcBef>
              <a:spcAft>
                <a:spcPts val="0"/>
              </a:spcAft>
              <a:buSzPts val="1836"/>
              <a:buNone/>
            </a:pPr>
            <a:r>
              <a:t/>
            </a:r>
            <a:endParaRPr/>
          </a:p>
          <a:p>
            <a:pPr indent="0" lvl="0" marL="0" rtl="0" algn="l">
              <a:spcBef>
                <a:spcPts val="400"/>
              </a:spcBef>
              <a:spcAft>
                <a:spcPts val="0"/>
              </a:spcAft>
              <a:buNone/>
            </a:pPr>
            <a:r>
              <a:t/>
            </a:r>
            <a:endParaRPr/>
          </a:p>
          <a:p>
            <a:pPr indent="-256032" lvl="0" marL="365760" rtl="0" algn="l">
              <a:spcBef>
                <a:spcPts val="400"/>
              </a:spcBef>
              <a:spcAft>
                <a:spcPts val="0"/>
              </a:spcAft>
              <a:buSzPts val="1836"/>
              <a:buChar char="●"/>
            </a:pPr>
            <a:r>
              <a:rPr lang="en-GB"/>
              <a:t>Thankfully Java provides automatic boxing so you can write..</a:t>
            </a:r>
            <a:endParaRPr/>
          </a:p>
        </p:txBody>
      </p:sp>
      <p:sp>
        <p:nvSpPr>
          <p:cNvPr id="151" name="Google Shape;151;p26"/>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GB"/>
              <a:t>Boxing</a:t>
            </a:r>
            <a:endParaRPr/>
          </a:p>
        </p:txBody>
      </p:sp>
      <p:sp>
        <p:nvSpPr>
          <p:cNvPr id="152" name="Google Shape;152;p26"/>
          <p:cNvSpPr/>
          <p:nvPr/>
        </p:nvSpPr>
        <p:spPr>
          <a:xfrm>
            <a:off x="1532107" y="2034576"/>
            <a:ext cx="4478700" cy="4848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Object o1 = </a:t>
            </a:r>
            <a:r>
              <a:rPr b="1" lang="en-GB" sz="1800">
                <a:solidFill>
                  <a:schemeClr val="dk1"/>
                </a:solidFill>
                <a:latin typeface="Courier New"/>
                <a:ea typeface="Courier New"/>
                <a:cs typeface="Courier New"/>
                <a:sym typeface="Courier New"/>
              </a:rPr>
              <a:t>new</a:t>
            </a:r>
            <a:r>
              <a:rPr lang="en-GB" sz="1800">
                <a:solidFill>
                  <a:schemeClr val="dk1"/>
                </a:solidFill>
                <a:latin typeface="Courier New"/>
                <a:ea typeface="Courier New"/>
                <a:cs typeface="Courier New"/>
                <a:sym typeface="Courier New"/>
              </a:rPr>
              <a:t> Integer(123);</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Object o2 = </a:t>
            </a:r>
            <a:r>
              <a:rPr b="1" lang="en-GB" sz="1800">
                <a:solidFill>
                  <a:schemeClr val="dk1"/>
                </a:solidFill>
                <a:latin typeface="Courier New"/>
                <a:ea typeface="Courier New"/>
                <a:cs typeface="Courier New"/>
                <a:sym typeface="Courier New"/>
              </a:rPr>
              <a:t>new</a:t>
            </a:r>
            <a:r>
              <a:rPr lang="en-GB" sz="1800">
                <a:solidFill>
                  <a:schemeClr val="dk1"/>
                </a:solidFill>
                <a:latin typeface="Courier New"/>
                <a:ea typeface="Courier New"/>
                <a:cs typeface="Courier New"/>
                <a:sym typeface="Courier New"/>
              </a:rPr>
              <a:t> Character('x');</a:t>
            </a:r>
            <a:endParaRPr sz="1800">
              <a:solidFill>
                <a:schemeClr val="dk1"/>
              </a:solidFill>
              <a:latin typeface="Courier New"/>
              <a:ea typeface="Courier New"/>
              <a:cs typeface="Courier New"/>
              <a:sym typeface="Courier New"/>
            </a:endParaRPr>
          </a:p>
        </p:txBody>
      </p:sp>
      <p:sp>
        <p:nvSpPr>
          <p:cNvPr id="153" name="Google Shape;153;p26"/>
          <p:cNvSpPr/>
          <p:nvPr/>
        </p:nvSpPr>
        <p:spPr>
          <a:xfrm>
            <a:off x="2785002" y="3490586"/>
            <a:ext cx="2400900" cy="4848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Object o1 = 123;</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Object o2 = 'x';</a:t>
            </a:r>
            <a:endParaRPr sz="1800">
              <a:solidFill>
                <a:schemeClr val="dk1"/>
              </a:solidFill>
              <a:latin typeface="Courier New"/>
              <a:ea typeface="Courier New"/>
              <a:cs typeface="Courier New"/>
              <a:sym typeface="Courier New"/>
            </a:endParaRPr>
          </a:p>
        </p:txBody>
      </p:sp>
      <p:sp>
        <p:nvSpPr>
          <p:cNvPr id="154" name="Google Shape;154;p26"/>
          <p:cNvSpPr/>
          <p:nvPr/>
        </p:nvSpPr>
        <p:spPr>
          <a:xfrm>
            <a:off x="5737675" y="3402225"/>
            <a:ext cx="2400900" cy="491700"/>
          </a:xfrm>
          <a:prstGeom prst="wedgeRectCallout">
            <a:avLst>
              <a:gd fmla="val -67930" name="adj1"/>
              <a:gd fmla="val 28850" name="adj2"/>
            </a:avLst>
          </a:prstGeom>
          <a:solidFill>
            <a:schemeClr val="accent4"/>
          </a:solidFill>
          <a:ln cap="flat" cmpd="thickThin" w="55000">
            <a:solidFill>
              <a:srgbClr val="29487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Becomes an </a:t>
            </a:r>
            <a:r>
              <a:rPr lang="en-GB" sz="1800">
                <a:solidFill>
                  <a:schemeClr val="lt1"/>
                </a:solidFill>
                <a:latin typeface="Courier New"/>
                <a:ea typeface="Courier New"/>
                <a:cs typeface="Courier New"/>
                <a:sym typeface="Courier New"/>
              </a:rPr>
              <a:t>Integer </a:t>
            </a:r>
            <a:r>
              <a:rPr lang="en-GB" sz="1800">
                <a:solidFill>
                  <a:schemeClr val="lt1"/>
                </a:solidFill>
                <a:latin typeface="Lucida Sans"/>
                <a:ea typeface="Lucida Sans"/>
                <a:cs typeface="Lucida Sans"/>
                <a:sym typeface="Lucida Sans"/>
              </a:rPr>
              <a:t>object</a:t>
            </a:r>
            <a:endParaRPr sz="1800">
              <a:solidFill>
                <a:schemeClr val="lt1"/>
              </a:solidFill>
              <a:latin typeface="Courier New"/>
              <a:ea typeface="Courier New"/>
              <a:cs typeface="Courier New"/>
              <a:sym typeface="Courier New"/>
            </a:endParaRPr>
          </a:p>
        </p:txBody>
      </p:sp>
      <p:pic>
        <p:nvPicPr>
          <p:cNvPr id="155" name="Google Shape;155;p26"/>
          <p:cNvPicPr preferRelativeResize="0"/>
          <p:nvPr/>
        </p:nvPicPr>
        <p:blipFill rotWithShape="1">
          <a:blip r:embed="rId3">
            <a:alphaModFix/>
          </a:blip>
          <a:srcRect b="0" l="0" r="0" t="0"/>
          <a:stretch/>
        </p:blipFill>
        <p:spPr>
          <a:xfrm>
            <a:off x="7442195" y="205979"/>
            <a:ext cx="1106851" cy="87229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idx="1" type="body"/>
          </p:nvPr>
        </p:nvSpPr>
        <p:spPr>
          <a:xfrm>
            <a:off x="457200" y="1110996"/>
            <a:ext cx="8229600" cy="3394500"/>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GB"/>
              <a:t>So when you add primitive values to a collection, they get boxed into objects, e.g.</a:t>
            </a:r>
            <a:endParaRPr/>
          </a:p>
        </p:txBody>
      </p:sp>
      <p:sp>
        <p:nvSpPr>
          <p:cNvPr id="161" name="Google Shape;161;p27"/>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b="1" lang="en-GB"/>
              <a:t>ArrayList example</a:t>
            </a:r>
            <a:endParaRPr b="1"/>
          </a:p>
        </p:txBody>
      </p:sp>
      <p:sp>
        <p:nvSpPr>
          <p:cNvPr id="162" name="Google Shape;162;p27"/>
          <p:cNvSpPr txBox="1"/>
          <p:nvPr/>
        </p:nvSpPr>
        <p:spPr>
          <a:xfrm>
            <a:off x="457200" y="2014028"/>
            <a:ext cx="8229600" cy="2862900"/>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ArrayList values = </a:t>
            </a:r>
            <a:r>
              <a:rPr b="1" lang="en-GB" sz="1800">
                <a:solidFill>
                  <a:schemeClr val="dk1"/>
                </a:solidFill>
                <a:latin typeface="Courier New"/>
                <a:ea typeface="Courier New"/>
                <a:cs typeface="Courier New"/>
                <a:sym typeface="Courier New"/>
              </a:rPr>
              <a:t>new</a:t>
            </a:r>
            <a:r>
              <a:rPr lang="en-GB" sz="1800">
                <a:solidFill>
                  <a:schemeClr val="dk1"/>
                </a:solidFill>
                <a:latin typeface="Courier New"/>
                <a:ea typeface="Courier New"/>
                <a:cs typeface="Courier New"/>
                <a:sym typeface="Courier New"/>
              </a:rPr>
              <a:t> ArrayList();</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values.add(123);</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values.add('x');</a:t>
            </a:r>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Integer x = (Integer)values.get(0);</a:t>
            </a:r>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int y = (Integer)values.get(0);</a:t>
            </a:r>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GB" sz="1800">
                <a:solidFill>
                  <a:srgbClr val="AB4813"/>
                </a:solidFill>
                <a:latin typeface="Courier New"/>
                <a:ea typeface="Courier New"/>
                <a:cs typeface="Courier New"/>
                <a:sym typeface="Courier New"/>
              </a:rPr>
              <a:t>int z = values.get(0);</a:t>
            </a:r>
            <a:endParaRPr>
              <a:solidFill>
                <a:srgbClr val="AB4813"/>
              </a:solidFill>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p:txBody>
      </p:sp>
      <p:sp>
        <p:nvSpPr>
          <p:cNvPr id="163" name="Google Shape;163;p27"/>
          <p:cNvSpPr/>
          <p:nvPr/>
        </p:nvSpPr>
        <p:spPr>
          <a:xfrm>
            <a:off x="5926449" y="2181315"/>
            <a:ext cx="2116500" cy="635100"/>
          </a:xfrm>
          <a:prstGeom prst="wedgeRectCallout">
            <a:avLst>
              <a:gd fmla="val -148741" name="adj1"/>
              <a:gd fmla="val -22007" name="adj2"/>
            </a:avLst>
          </a:prstGeom>
          <a:solidFill>
            <a:schemeClr val="accent4"/>
          </a:solidFill>
          <a:ln cap="flat" cmpd="thickThin" w="55000">
            <a:solidFill>
              <a:srgbClr val="29487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Boxed into an </a:t>
            </a:r>
            <a:r>
              <a:rPr lang="en-GB" sz="1800">
                <a:solidFill>
                  <a:schemeClr val="lt1"/>
                </a:solidFill>
                <a:latin typeface="Courier New"/>
                <a:ea typeface="Courier New"/>
                <a:cs typeface="Courier New"/>
                <a:sym typeface="Courier New"/>
              </a:rPr>
              <a:t>Integer</a:t>
            </a:r>
            <a:r>
              <a:rPr lang="en-GB" sz="1800">
                <a:solidFill>
                  <a:schemeClr val="lt1"/>
                </a:solidFill>
                <a:latin typeface="Lucida Sans"/>
                <a:ea typeface="Lucida Sans"/>
                <a:cs typeface="Lucida Sans"/>
                <a:sym typeface="Lucida Sans"/>
              </a:rPr>
              <a:t> object</a:t>
            </a:r>
            <a:endParaRPr sz="1800">
              <a:solidFill>
                <a:schemeClr val="lt1"/>
              </a:solidFill>
              <a:latin typeface="Lucida Sans"/>
              <a:ea typeface="Lucida Sans"/>
              <a:cs typeface="Lucida Sans"/>
              <a:sym typeface="Lucida Sans"/>
            </a:endParaRPr>
          </a:p>
        </p:txBody>
      </p:sp>
      <p:sp>
        <p:nvSpPr>
          <p:cNvPr id="164" name="Google Shape;164;p27"/>
          <p:cNvSpPr/>
          <p:nvPr/>
        </p:nvSpPr>
        <p:spPr>
          <a:xfrm>
            <a:off x="5928640" y="3508921"/>
            <a:ext cx="2116500" cy="635100"/>
          </a:xfrm>
          <a:prstGeom prst="wedgeRectCallout">
            <a:avLst>
              <a:gd fmla="val -95193" name="adj1"/>
              <a:gd fmla="val -13942" name="adj2"/>
            </a:avLst>
          </a:prstGeom>
          <a:solidFill>
            <a:schemeClr val="accent4"/>
          </a:solidFill>
          <a:ln cap="flat" cmpd="thickThin" w="55000">
            <a:solidFill>
              <a:srgbClr val="29487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Unboxed to a </a:t>
            </a:r>
            <a:r>
              <a:rPr lang="en-GB" sz="1800">
                <a:solidFill>
                  <a:schemeClr val="lt1"/>
                </a:solidFill>
                <a:latin typeface="Courier New"/>
                <a:ea typeface="Courier New"/>
                <a:cs typeface="Courier New"/>
                <a:sym typeface="Courier New"/>
              </a:rPr>
              <a:t>int </a:t>
            </a:r>
            <a:r>
              <a:rPr lang="en-GB" sz="1800">
                <a:solidFill>
                  <a:schemeClr val="lt1"/>
                </a:solidFill>
                <a:latin typeface="Lucida Sans"/>
                <a:ea typeface="Lucida Sans"/>
                <a:cs typeface="Lucida Sans"/>
                <a:sym typeface="Lucida Sans"/>
              </a:rPr>
              <a:t>value</a:t>
            </a:r>
            <a:endParaRPr sz="1800">
              <a:solidFill>
                <a:schemeClr val="lt1"/>
              </a:solidFill>
              <a:latin typeface="Lucida Sans"/>
              <a:ea typeface="Lucida Sans"/>
              <a:cs typeface="Lucida Sans"/>
              <a:sym typeface="Lucida Sans"/>
            </a:endParaRPr>
          </a:p>
        </p:txBody>
      </p:sp>
      <p:sp>
        <p:nvSpPr>
          <p:cNvPr id="165" name="Google Shape;165;p27"/>
          <p:cNvSpPr/>
          <p:nvPr/>
        </p:nvSpPr>
        <p:spPr>
          <a:xfrm>
            <a:off x="4874807" y="4389370"/>
            <a:ext cx="2116500" cy="501300"/>
          </a:xfrm>
          <a:prstGeom prst="wedgeRectCallout">
            <a:avLst>
              <a:gd fmla="val -104062" name="adj1"/>
              <a:gd fmla="val -32878" name="adj2"/>
            </a:avLst>
          </a:prstGeom>
          <a:solidFill>
            <a:schemeClr val="accent2"/>
          </a:solidFill>
          <a:ln cap="flat" cmpd="thickThin" w="55000">
            <a:solidFill>
              <a:srgbClr val="9F161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Error – can't unbox </a:t>
            </a:r>
            <a:r>
              <a:rPr lang="en-GB" sz="1800">
                <a:solidFill>
                  <a:schemeClr val="lt1"/>
                </a:solidFill>
                <a:latin typeface="Courier New"/>
                <a:ea typeface="Courier New"/>
                <a:cs typeface="Courier New"/>
                <a:sym typeface="Courier New"/>
              </a:rPr>
              <a:t>Object</a:t>
            </a:r>
            <a:endParaRPr sz="1800">
              <a:solidFill>
                <a:schemeClr val="lt1"/>
              </a:solidFill>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graphicFrame>
        <p:nvGraphicFramePr>
          <p:cNvPr id="170" name="Google Shape;170;p28"/>
          <p:cNvGraphicFramePr/>
          <p:nvPr/>
        </p:nvGraphicFramePr>
        <p:xfrm>
          <a:off x="158238" y="457200"/>
          <a:ext cx="3000000" cy="3000000"/>
        </p:xfrm>
        <a:graphic>
          <a:graphicData uri="http://schemas.openxmlformats.org/drawingml/2006/table">
            <a:tbl>
              <a:tblPr>
                <a:noFill/>
                <a:tableStyleId>{4AB6794D-DACF-4E8F-B995-5AF6E3C47B4C}</a:tableStyleId>
              </a:tblPr>
              <a:tblGrid>
                <a:gridCol w="1391575"/>
                <a:gridCol w="7435950"/>
              </a:tblGrid>
              <a:tr h="257375">
                <a:tc>
                  <a:txBody>
                    <a:bodyPr/>
                    <a:lstStyle/>
                    <a:p>
                      <a:pPr indent="0" lvl="0" marL="0" rtl="0" algn="l">
                        <a:spcBef>
                          <a:spcPts val="0"/>
                        </a:spcBef>
                        <a:spcAft>
                          <a:spcPts val="0"/>
                        </a:spcAft>
                        <a:buNone/>
                      </a:pPr>
                      <a:r>
                        <a:rPr lang="en-GB" sz="1200"/>
                        <a:t>Modifier and Type</a:t>
                      </a:r>
                      <a:endParaRPr sz="1200"/>
                    </a:p>
                  </a:txBody>
                  <a:tcPr marT="76200" marB="28575" marR="28575" marL="666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EE3E9"/>
                    </a:solidFill>
                  </a:tcPr>
                </a:tc>
                <a:tc>
                  <a:txBody>
                    <a:bodyPr/>
                    <a:lstStyle/>
                    <a:p>
                      <a:pPr indent="0" lvl="0" marL="0" rtl="0" algn="l">
                        <a:spcBef>
                          <a:spcPts val="0"/>
                        </a:spcBef>
                        <a:spcAft>
                          <a:spcPts val="0"/>
                        </a:spcAft>
                        <a:buNone/>
                      </a:pPr>
                      <a:r>
                        <a:rPr lang="en-GB" sz="1200"/>
                        <a:t>Method and Description</a:t>
                      </a:r>
                      <a:endParaRPr sz="1200"/>
                    </a:p>
                  </a:txBody>
                  <a:tcPr marT="76200" marB="28575" marR="28575" marL="666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EE3E9"/>
                    </a:solidFill>
                  </a:tcPr>
                </a:tc>
              </a:tr>
              <a:tr h="419625">
                <a:tc>
                  <a:txBody>
                    <a:bodyPr/>
                    <a:lstStyle/>
                    <a:p>
                      <a:pPr indent="0" lvl="0" marL="0" rtl="0" algn="l">
                        <a:spcBef>
                          <a:spcPts val="0"/>
                        </a:spcBef>
                        <a:spcAft>
                          <a:spcPts val="0"/>
                        </a:spcAft>
                        <a:buNone/>
                      </a:pPr>
                      <a:r>
                        <a:rPr lang="en-GB" sz="1100"/>
                        <a:t>boolean</a:t>
                      </a:r>
                      <a:endParaRPr sz="1100"/>
                    </a:p>
                  </a:txBody>
                  <a:tcPr marT="76200" marB="28575" marR="91425"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100" u="sng">
                          <a:solidFill>
                            <a:schemeClr val="hlink"/>
                          </a:solidFill>
                          <a:hlinkClick r:id="rId3"/>
                        </a:rPr>
                        <a:t>add</a:t>
                      </a:r>
                      <a:r>
                        <a:rPr lang="en-GB" sz="1100"/>
                        <a:t>(</a:t>
                      </a:r>
                      <a:r>
                        <a:rPr lang="en-GB" sz="1100" u="sng">
                          <a:solidFill>
                            <a:schemeClr val="hlink"/>
                          </a:solidFill>
                          <a:hlinkClick r:id="rId4"/>
                        </a:rPr>
                        <a:t>E</a:t>
                      </a:r>
                      <a:r>
                        <a:rPr lang="en-GB" sz="1100"/>
                        <a:t> e)</a:t>
                      </a:r>
                      <a:endParaRPr sz="1100"/>
                    </a:p>
                    <a:p>
                      <a:pPr indent="0" lvl="0" marL="0" rtl="0" algn="l">
                        <a:spcBef>
                          <a:spcPts val="0"/>
                        </a:spcBef>
                        <a:spcAft>
                          <a:spcPts val="0"/>
                        </a:spcAft>
                        <a:buNone/>
                      </a:pPr>
                      <a:r>
                        <a:rPr lang="en-GB" sz="1100"/>
                        <a:t>Appends the specified element to the end of this list (optional operation).</a:t>
                      </a:r>
                      <a:endParaRPr sz="1100"/>
                    </a:p>
                  </a:txBody>
                  <a:tcPr marT="76200" marB="28575" marR="91425"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19625">
                <a:tc>
                  <a:txBody>
                    <a:bodyPr/>
                    <a:lstStyle/>
                    <a:p>
                      <a:pPr indent="0" lvl="0" marL="0" rtl="0" algn="l">
                        <a:spcBef>
                          <a:spcPts val="0"/>
                        </a:spcBef>
                        <a:spcAft>
                          <a:spcPts val="0"/>
                        </a:spcAft>
                        <a:buNone/>
                      </a:pPr>
                      <a:r>
                        <a:rPr lang="en-GB" sz="1100"/>
                        <a:t>void</a:t>
                      </a:r>
                      <a:endParaRPr sz="1100"/>
                    </a:p>
                  </a:txBody>
                  <a:tcPr marT="76200" marB="28575" marR="91425"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100" u="sng">
                          <a:solidFill>
                            <a:schemeClr val="hlink"/>
                          </a:solidFill>
                          <a:hlinkClick r:id="rId5"/>
                        </a:rPr>
                        <a:t>add</a:t>
                      </a:r>
                      <a:r>
                        <a:rPr lang="en-GB" sz="1100"/>
                        <a:t>(int index, </a:t>
                      </a:r>
                      <a:r>
                        <a:rPr lang="en-GB" sz="1100" u="sng">
                          <a:solidFill>
                            <a:schemeClr val="hlink"/>
                          </a:solidFill>
                          <a:hlinkClick r:id="rId6"/>
                        </a:rPr>
                        <a:t>E</a:t>
                      </a:r>
                      <a:r>
                        <a:rPr lang="en-GB" sz="1100"/>
                        <a:t> element)</a:t>
                      </a:r>
                      <a:endParaRPr sz="1100"/>
                    </a:p>
                    <a:p>
                      <a:pPr indent="0" lvl="0" marL="0" rtl="0" algn="l">
                        <a:spcBef>
                          <a:spcPts val="0"/>
                        </a:spcBef>
                        <a:spcAft>
                          <a:spcPts val="0"/>
                        </a:spcAft>
                        <a:buNone/>
                      </a:pPr>
                      <a:r>
                        <a:rPr lang="en-GB" sz="1100"/>
                        <a:t>Inserts the specified element at the specified position in this list (optional operation).</a:t>
                      </a:r>
                      <a:endParaRPr sz="1100"/>
                    </a:p>
                  </a:txBody>
                  <a:tcPr marT="76200" marB="28575" marR="91425"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57625">
                <a:tc>
                  <a:txBody>
                    <a:bodyPr/>
                    <a:lstStyle/>
                    <a:p>
                      <a:pPr indent="0" lvl="0" marL="0" rtl="0" algn="l">
                        <a:spcBef>
                          <a:spcPts val="0"/>
                        </a:spcBef>
                        <a:spcAft>
                          <a:spcPts val="0"/>
                        </a:spcAft>
                        <a:buNone/>
                      </a:pPr>
                      <a:r>
                        <a:rPr lang="en-GB" sz="1100"/>
                        <a:t>boolean</a:t>
                      </a:r>
                      <a:endParaRPr sz="1100"/>
                    </a:p>
                  </a:txBody>
                  <a:tcPr marT="76200" marB="28575" marR="91425"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100" u="sng">
                          <a:solidFill>
                            <a:schemeClr val="hlink"/>
                          </a:solidFill>
                          <a:hlinkClick r:id="rId7"/>
                        </a:rPr>
                        <a:t>addAll</a:t>
                      </a:r>
                      <a:r>
                        <a:rPr lang="en-GB" sz="1100"/>
                        <a:t>(</a:t>
                      </a:r>
                      <a:r>
                        <a:rPr lang="en-GB" sz="1100" u="sng">
                          <a:solidFill>
                            <a:schemeClr val="hlink"/>
                          </a:solidFill>
                          <a:hlinkClick r:id="rId8"/>
                        </a:rPr>
                        <a:t>Collection</a:t>
                      </a:r>
                      <a:r>
                        <a:rPr lang="en-GB" sz="1100"/>
                        <a:t>&lt;? extends </a:t>
                      </a:r>
                      <a:r>
                        <a:rPr lang="en-GB" sz="1100" u="sng">
                          <a:solidFill>
                            <a:schemeClr val="hlink"/>
                          </a:solidFill>
                          <a:hlinkClick r:id="rId9"/>
                        </a:rPr>
                        <a:t>E</a:t>
                      </a:r>
                      <a:r>
                        <a:rPr lang="en-GB" sz="1100"/>
                        <a:t>&gt; c)</a:t>
                      </a:r>
                      <a:endParaRPr sz="1100"/>
                    </a:p>
                    <a:p>
                      <a:pPr indent="0" lvl="0" marL="0" rtl="0" algn="l">
                        <a:spcBef>
                          <a:spcPts val="0"/>
                        </a:spcBef>
                        <a:spcAft>
                          <a:spcPts val="0"/>
                        </a:spcAft>
                        <a:buNone/>
                      </a:pPr>
                      <a:r>
                        <a:rPr lang="en-GB" sz="1100"/>
                        <a:t>Appends all of the elements in the specified collection to the end of this list, in the order that they are returned by the specified collection's iterator (optional operation).</a:t>
                      </a:r>
                      <a:endParaRPr sz="1100"/>
                    </a:p>
                  </a:txBody>
                  <a:tcPr marT="76200" marB="28575" marR="91425"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19625">
                <a:tc>
                  <a:txBody>
                    <a:bodyPr/>
                    <a:lstStyle/>
                    <a:p>
                      <a:pPr indent="0" lvl="0" marL="0" rtl="0" algn="l">
                        <a:spcBef>
                          <a:spcPts val="0"/>
                        </a:spcBef>
                        <a:spcAft>
                          <a:spcPts val="0"/>
                        </a:spcAft>
                        <a:buNone/>
                      </a:pPr>
                      <a:r>
                        <a:rPr lang="en-GB" sz="1100"/>
                        <a:t>boolean</a:t>
                      </a:r>
                      <a:endParaRPr sz="1100"/>
                    </a:p>
                  </a:txBody>
                  <a:tcPr marT="76200" marB="28575" marR="91425"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100" u="sng">
                          <a:solidFill>
                            <a:schemeClr val="hlink"/>
                          </a:solidFill>
                          <a:hlinkClick r:id="rId10"/>
                        </a:rPr>
                        <a:t>addAll</a:t>
                      </a:r>
                      <a:r>
                        <a:rPr lang="en-GB" sz="1100"/>
                        <a:t>(int index, </a:t>
                      </a:r>
                      <a:r>
                        <a:rPr lang="en-GB" sz="1100" u="sng">
                          <a:solidFill>
                            <a:schemeClr val="hlink"/>
                          </a:solidFill>
                          <a:hlinkClick r:id="rId11"/>
                        </a:rPr>
                        <a:t>Collection</a:t>
                      </a:r>
                      <a:r>
                        <a:rPr lang="en-GB" sz="1100"/>
                        <a:t>&lt;? extends </a:t>
                      </a:r>
                      <a:r>
                        <a:rPr lang="en-GB" sz="1100" u="sng">
                          <a:solidFill>
                            <a:schemeClr val="hlink"/>
                          </a:solidFill>
                          <a:hlinkClick r:id="rId12"/>
                        </a:rPr>
                        <a:t>E</a:t>
                      </a:r>
                      <a:r>
                        <a:rPr lang="en-GB" sz="1100"/>
                        <a:t>&gt; c)</a:t>
                      </a:r>
                      <a:endParaRPr sz="1100"/>
                    </a:p>
                    <a:p>
                      <a:pPr indent="0" lvl="0" marL="0" rtl="0" algn="l">
                        <a:spcBef>
                          <a:spcPts val="0"/>
                        </a:spcBef>
                        <a:spcAft>
                          <a:spcPts val="0"/>
                        </a:spcAft>
                        <a:buNone/>
                      </a:pPr>
                      <a:r>
                        <a:rPr lang="en-GB" sz="1100"/>
                        <a:t>Inserts all of the elements in the specified collection into this list at the specified position (optional operation).</a:t>
                      </a:r>
                      <a:endParaRPr sz="1100"/>
                    </a:p>
                  </a:txBody>
                  <a:tcPr marT="76200" marB="28575" marR="91425"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19625">
                <a:tc>
                  <a:txBody>
                    <a:bodyPr/>
                    <a:lstStyle/>
                    <a:p>
                      <a:pPr indent="0" lvl="0" marL="0" rtl="0" algn="l">
                        <a:spcBef>
                          <a:spcPts val="0"/>
                        </a:spcBef>
                        <a:spcAft>
                          <a:spcPts val="0"/>
                        </a:spcAft>
                        <a:buNone/>
                      </a:pPr>
                      <a:r>
                        <a:rPr lang="en-GB" sz="1100"/>
                        <a:t>void</a:t>
                      </a:r>
                      <a:endParaRPr sz="1100"/>
                    </a:p>
                  </a:txBody>
                  <a:tcPr marT="76200" marB="28575" marR="91425"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100" u="sng">
                          <a:solidFill>
                            <a:schemeClr val="hlink"/>
                          </a:solidFill>
                          <a:hlinkClick r:id="rId13"/>
                        </a:rPr>
                        <a:t>clear</a:t>
                      </a:r>
                      <a:r>
                        <a:rPr lang="en-GB" sz="1100"/>
                        <a:t>()</a:t>
                      </a:r>
                      <a:endParaRPr sz="1100"/>
                    </a:p>
                    <a:p>
                      <a:pPr indent="0" lvl="0" marL="0" rtl="0" algn="l">
                        <a:spcBef>
                          <a:spcPts val="0"/>
                        </a:spcBef>
                        <a:spcAft>
                          <a:spcPts val="0"/>
                        </a:spcAft>
                        <a:buNone/>
                      </a:pPr>
                      <a:r>
                        <a:rPr lang="en-GB" sz="1100"/>
                        <a:t>Removes all of the elements from this list (optional operation).</a:t>
                      </a:r>
                      <a:endParaRPr sz="1100"/>
                    </a:p>
                  </a:txBody>
                  <a:tcPr marT="76200" marB="28575" marR="91425"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43825">
                <a:tc>
                  <a:txBody>
                    <a:bodyPr/>
                    <a:lstStyle/>
                    <a:p>
                      <a:pPr indent="0" lvl="0" marL="0" rtl="0" algn="l">
                        <a:spcBef>
                          <a:spcPts val="0"/>
                        </a:spcBef>
                        <a:spcAft>
                          <a:spcPts val="0"/>
                        </a:spcAft>
                        <a:buNone/>
                      </a:pPr>
                      <a:r>
                        <a:rPr lang="en-GB" sz="1100"/>
                        <a:t>boolean</a:t>
                      </a:r>
                      <a:endParaRPr sz="1100"/>
                    </a:p>
                  </a:txBody>
                  <a:tcPr marT="76200" marB="28575" marR="91425"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100" u="sng">
                          <a:solidFill>
                            <a:schemeClr val="hlink"/>
                          </a:solidFill>
                          <a:hlinkClick r:id="rId14"/>
                        </a:rPr>
                        <a:t>contains</a:t>
                      </a:r>
                      <a:r>
                        <a:rPr lang="en-GB" sz="1100"/>
                        <a:t>(</a:t>
                      </a:r>
                      <a:r>
                        <a:rPr lang="en-GB" sz="1100" u="sng">
                          <a:solidFill>
                            <a:schemeClr val="hlink"/>
                          </a:solidFill>
                          <a:hlinkClick r:id="rId15"/>
                        </a:rPr>
                        <a:t>Object</a:t>
                      </a:r>
                      <a:r>
                        <a:rPr lang="en-GB" sz="1100"/>
                        <a:t> o)</a:t>
                      </a:r>
                      <a:endParaRPr sz="1100"/>
                    </a:p>
                    <a:p>
                      <a:pPr indent="0" lvl="0" marL="0" rtl="0" algn="l">
                        <a:spcBef>
                          <a:spcPts val="0"/>
                        </a:spcBef>
                        <a:spcAft>
                          <a:spcPts val="0"/>
                        </a:spcAft>
                        <a:buNone/>
                      </a:pPr>
                      <a:r>
                        <a:rPr lang="en-GB" sz="1100"/>
                        <a:t>Returns true if this list contains the specified element.</a:t>
                      </a:r>
                      <a:endParaRPr sz="1100"/>
                    </a:p>
                  </a:txBody>
                  <a:tcPr marT="76200" marB="28575" marR="91425"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43825">
                <a:tc>
                  <a:txBody>
                    <a:bodyPr/>
                    <a:lstStyle/>
                    <a:p>
                      <a:pPr indent="0" lvl="0" marL="0" rtl="0" algn="l">
                        <a:spcBef>
                          <a:spcPts val="0"/>
                        </a:spcBef>
                        <a:spcAft>
                          <a:spcPts val="0"/>
                        </a:spcAft>
                        <a:buNone/>
                      </a:pPr>
                      <a:r>
                        <a:rPr lang="en-GB" sz="1100"/>
                        <a:t>boolean</a:t>
                      </a:r>
                      <a:endParaRPr sz="1100"/>
                    </a:p>
                  </a:txBody>
                  <a:tcPr marT="76200" marB="28575" marR="91425"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100" u="sng">
                          <a:solidFill>
                            <a:schemeClr val="hlink"/>
                          </a:solidFill>
                          <a:hlinkClick r:id="rId16"/>
                        </a:rPr>
                        <a:t>containsAll</a:t>
                      </a:r>
                      <a:r>
                        <a:rPr lang="en-GB" sz="1100"/>
                        <a:t>(</a:t>
                      </a:r>
                      <a:r>
                        <a:rPr lang="en-GB" sz="1100" u="sng">
                          <a:solidFill>
                            <a:schemeClr val="hlink"/>
                          </a:solidFill>
                          <a:hlinkClick r:id="rId17"/>
                        </a:rPr>
                        <a:t>Collection</a:t>
                      </a:r>
                      <a:r>
                        <a:rPr lang="en-GB" sz="1100"/>
                        <a:t>&lt;?&gt; c)</a:t>
                      </a:r>
                      <a:endParaRPr sz="1100"/>
                    </a:p>
                    <a:p>
                      <a:pPr indent="0" lvl="0" marL="0" rtl="0" algn="l">
                        <a:spcBef>
                          <a:spcPts val="0"/>
                        </a:spcBef>
                        <a:spcAft>
                          <a:spcPts val="0"/>
                        </a:spcAft>
                        <a:buNone/>
                      </a:pPr>
                      <a:r>
                        <a:rPr lang="en-GB" sz="1100"/>
                        <a:t>Returns true if this list contains all of the elements of the specified collection.</a:t>
                      </a:r>
                      <a:endParaRPr sz="1100"/>
                    </a:p>
                  </a:txBody>
                  <a:tcPr marT="76200" marB="28575" marR="91425"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19625">
                <a:tc>
                  <a:txBody>
                    <a:bodyPr/>
                    <a:lstStyle/>
                    <a:p>
                      <a:pPr indent="0" lvl="0" marL="0" rtl="0" algn="l">
                        <a:spcBef>
                          <a:spcPts val="0"/>
                        </a:spcBef>
                        <a:spcAft>
                          <a:spcPts val="0"/>
                        </a:spcAft>
                        <a:buNone/>
                      </a:pPr>
                      <a:r>
                        <a:rPr lang="en-GB" sz="1100"/>
                        <a:t>boolean</a:t>
                      </a:r>
                      <a:endParaRPr sz="1100"/>
                    </a:p>
                  </a:txBody>
                  <a:tcPr marT="76200" marB="28575" marR="91425"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100" u="sng">
                          <a:solidFill>
                            <a:schemeClr val="hlink"/>
                          </a:solidFill>
                          <a:hlinkClick r:id="rId18"/>
                        </a:rPr>
                        <a:t>equals</a:t>
                      </a:r>
                      <a:r>
                        <a:rPr lang="en-GB" sz="1100"/>
                        <a:t>(</a:t>
                      </a:r>
                      <a:r>
                        <a:rPr lang="en-GB" sz="1100" u="sng">
                          <a:solidFill>
                            <a:schemeClr val="hlink"/>
                          </a:solidFill>
                          <a:hlinkClick r:id="rId19"/>
                        </a:rPr>
                        <a:t>Object</a:t>
                      </a:r>
                      <a:r>
                        <a:rPr lang="en-GB" sz="1100"/>
                        <a:t> o)</a:t>
                      </a:r>
                      <a:endParaRPr sz="1100"/>
                    </a:p>
                    <a:p>
                      <a:pPr indent="0" lvl="0" marL="0" rtl="0" algn="l">
                        <a:spcBef>
                          <a:spcPts val="0"/>
                        </a:spcBef>
                        <a:spcAft>
                          <a:spcPts val="0"/>
                        </a:spcAft>
                        <a:buNone/>
                      </a:pPr>
                      <a:r>
                        <a:rPr lang="en-GB" sz="1100"/>
                        <a:t>Compares the specified object with this list for equality.</a:t>
                      </a:r>
                      <a:endParaRPr sz="1100"/>
                    </a:p>
                  </a:txBody>
                  <a:tcPr marT="76200" marB="28575" marR="91425"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19625">
                <a:tc>
                  <a:txBody>
                    <a:bodyPr/>
                    <a:lstStyle/>
                    <a:p>
                      <a:pPr indent="0" lvl="0" marL="0" rtl="0" algn="l">
                        <a:spcBef>
                          <a:spcPts val="0"/>
                        </a:spcBef>
                        <a:spcAft>
                          <a:spcPts val="0"/>
                        </a:spcAft>
                        <a:buNone/>
                      </a:pPr>
                      <a:r>
                        <a:rPr lang="en-GB" sz="1100" u="sng">
                          <a:solidFill>
                            <a:schemeClr val="hlink"/>
                          </a:solidFill>
                          <a:hlinkClick r:id="rId20"/>
                        </a:rPr>
                        <a:t>E</a:t>
                      </a:r>
                      <a:endParaRPr sz="1100"/>
                    </a:p>
                  </a:txBody>
                  <a:tcPr marT="76200" marB="28575" marR="91425"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100" u="sng">
                          <a:solidFill>
                            <a:schemeClr val="hlink"/>
                          </a:solidFill>
                          <a:hlinkClick r:id="rId21"/>
                        </a:rPr>
                        <a:t>get</a:t>
                      </a:r>
                      <a:r>
                        <a:rPr lang="en-GB" sz="1100"/>
                        <a:t>(int index)</a:t>
                      </a:r>
                      <a:endParaRPr sz="1100"/>
                    </a:p>
                    <a:p>
                      <a:pPr indent="0" lvl="0" marL="0" rtl="0" algn="l">
                        <a:spcBef>
                          <a:spcPts val="0"/>
                        </a:spcBef>
                        <a:spcAft>
                          <a:spcPts val="0"/>
                        </a:spcAft>
                        <a:buNone/>
                      </a:pPr>
                      <a:r>
                        <a:rPr lang="en-GB" sz="1100"/>
                        <a:t>Returns the element at the specified position in this list.</a:t>
                      </a:r>
                      <a:endParaRPr sz="1100"/>
                    </a:p>
                  </a:txBody>
                  <a:tcPr marT="76200" marB="28575" marR="91425"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71" name="Google Shape;171;p28"/>
          <p:cNvSpPr txBox="1"/>
          <p:nvPr/>
        </p:nvSpPr>
        <p:spPr>
          <a:xfrm>
            <a:off x="2017925" y="13150"/>
            <a:ext cx="3954000" cy="39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chemeClr val="dk2"/>
                </a:solidFill>
              </a:rPr>
              <a:t>List methods</a:t>
            </a:r>
            <a:endParaRPr b="1" sz="18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graphicFrame>
        <p:nvGraphicFramePr>
          <p:cNvPr id="176" name="Google Shape;176;p29"/>
          <p:cNvGraphicFramePr/>
          <p:nvPr/>
        </p:nvGraphicFramePr>
        <p:xfrm>
          <a:off x="304800" y="381000"/>
          <a:ext cx="3000000" cy="3000000"/>
        </p:xfrm>
        <a:graphic>
          <a:graphicData uri="http://schemas.openxmlformats.org/drawingml/2006/table">
            <a:tbl>
              <a:tblPr>
                <a:noFill/>
                <a:tableStyleId>{4AB6794D-DACF-4E8F-B995-5AF6E3C47B4C}</a:tableStyleId>
              </a:tblPr>
              <a:tblGrid>
                <a:gridCol w="1717925"/>
                <a:gridCol w="6860150"/>
              </a:tblGrid>
              <a:tr h="495300">
                <a:tc>
                  <a:txBody>
                    <a:bodyPr/>
                    <a:lstStyle/>
                    <a:p>
                      <a:pPr indent="0" lvl="0" marL="0" rtl="0" algn="l">
                        <a:lnSpc>
                          <a:spcPct val="115000"/>
                        </a:lnSpc>
                        <a:spcBef>
                          <a:spcPts val="0"/>
                        </a:spcBef>
                        <a:spcAft>
                          <a:spcPts val="0"/>
                        </a:spcAft>
                        <a:buNone/>
                      </a:pPr>
                      <a:r>
                        <a:rPr lang="en-GB" sz="1050">
                          <a:solidFill>
                            <a:srgbClr val="353833"/>
                          </a:solidFill>
                          <a:latin typeface="Courier New"/>
                          <a:ea typeface="Courier New"/>
                          <a:cs typeface="Courier New"/>
                          <a:sym typeface="Courier New"/>
                        </a:rPr>
                        <a:t>int</a:t>
                      </a:r>
                      <a:endParaRPr sz="1050">
                        <a:solidFill>
                          <a:srgbClr val="353833"/>
                        </a:solidFill>
                        <a:latin typeface="Courier New"/>
                        <a:ea typeface="Courier New"/>
                        <a:cs typeface="Courier New"/>
                        <a:sym typeface="Courier New"/>
                      </a:endParaRPr>
                    </a:p>
                  </a:txBody>
                  <a:tcPr marT="76200" marB="28575" marR="91425"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GB" sz="1050">
                          <a:solidFill>
                            <a:srgbClr val="4A6782"/>
                          </a:solidFill>
                          <a:uFill>
                            <a:noFill/>
                          </a:uFill>
                          <a:latin typeface="Courier New"/>
                          <a:ea typeface="Courier New"/>
                          <a:cs typeface="Courier New"/>
                          <a:sym typeface="Courier New"/>
                          <a:hlinkClick r:id="rId3">
                            <a:extLst>
                              <a:ext uri="{A12FA001-AC4F-418D-AE19-62706E023703}">
                                <ahyp:hlinkClr val="tx"/>
                              </a:ext>
                            </a:extLst>
                          </a:hlinkClick>
                        </a:rPr>
                        <a:t>hashCode</a:t>
                      </a:r>
                      <a:r>
                        <a:rPr lang="en-GB" sz="1050">
                          <a:solidFill>
                            <a:srgbClr val="353833"/>
                          </a:solidFill>
                          <a:latin typeface="Courier New"/>
                          <a:ea typeface="Courier New"/>
                          <a:cs typeface="Courier New"/>
                          <a:sym typeface="Courier New"/>
                        </a:rPr>
                        <a:t>()</a:t>
                      </a:r>
                      <a:endParaRPr sz="1050">
                        <a:solidFill>
                          <a:srgbClr val="353833"/>
                        </a:solidFill>
                        <a:latin typeface="Courier New"/>
                        <a:ea typeface="Courier New"/>
                        <a:cs typeface="Courier New"/>
                        <a:sym typeface="Courier New"/>
                      </a:endParaRPr>
                    </a:p>
                    <a:p>
                      <a:pPr indent="0" lvl="0" marL="0" marR="101600" rtl="0" algn="l">
                        <a:lnSpc>
                          <a:spcPct val="115000"/>
                        </a:lnSpc>
                        <a:spcBef>
                          <a:spcPts val="200"/>
                        </a:spcBef>
                        <a:spcAft>
                          <a:spcPts val="200"/>
                        </a:spcAft>
                        <a:buNone/>
                      </a:pPr>
                      <a:r>
                        <a:rPr lang="en-GB" sz="1050">
                          <a:solidFill>
                            <a:srgbClr val="474747"/>
                          </a:solidFill>
                          <a:latin typeface="Georgia"/>
                          <a:ea typeface="Georgia"/>
                          <a:cs typeface="Georgia"/>
                          <a:sym typeface="Georgia"/>
                        </a:rPr>
                        <a:t>Returns the hash code value for this list.</a:t>
                      </a:r>
                      <a:endParaRPr sz="1050">
                        <a:solidFill>
                          <a:srgbClr val="474747"/>
                        </a:solidFill>
                        <a:latin typeface="Georgia"/>
                        <a:ea typeface="Georgia"/>
                        <a:cs typeface="Georgia"/>
                        <a:sym typeface="Georgia"/>
                      </a:endParaRPr>
                    </a:p>
                  </a:txBody>
                  <a:tcPr marT="76200" marB="28575" marR="91425"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95300">
                <a:tc>
                  <a:txBody>
                    <a:bodyPr/>
                    <a:lstStyle/>
                    <a:p>
                      <a:pPr indent="0" lvl="0" marL="0" rtl="0" algn="l">
                        <a:lnSpc>
                          <a:spcPct val="115000"/>
                        </a:lnSpc>
                        <a:spcBef>
                          <a:spcPts val="0"/>
                        </a:spcBef>
                        <a:spcAft>
                          <a:spcPts val="0"/>
                        </a:spcAft>
                        <a:buNone/>
                      </a:pPr>
                      <a:r>
                        <a:rPr lang="en-GB" sz="1050">
                          <a:solidFill>
                            <a:srgbClr val="353833"/>
                          </a:solidFill>
                          <a:latin typeface="Courier New"/>
                          <a:ea typeface="Courier New"/>
                          <a:cs typeface="Courier New"/>
                          <a:sym typeface="Courier New"/>
                        </a:rPr>
                        <a:t>int</a:t>
                      </a:r>
                      <a:endParaRPr sz="1050">
                        <a:solidFill>
                          <a:srgbClr val="353833"/>
                        </a:solidFill>
                        <a:latin typeface="Courier New"/>
                        <a:ea typeface="Courier New"/>
                        <a:cs typeface="Courier New"/>
                        <a:sym typeface="Courier New"/>
                      </a:endParaRPr>
                    </a:p>
                  </a:txBody>
                  <a:tcPr marT="76200" marB="28575" marR="91425"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GB" sz="1050">
                          <a:solidFill>
                            <a:srgbClr val="4A6782"/>
                          </a:solidFill>
                          <a:uFill>
                            <a:noFill/>
                          </a:uFill>
                          <a:latin typeface="Courier New"/>
                          <a:ea typeface="Courier New"/>
                          <a:cs typeface="Courier New"/>
                          <a:sym typeface="Courier New"/>
                          <a:hlinkClick r:id="rId4">
                            <a:extLst>
                              <a:ext uri="{A12FA001-AC4F-418D-AE19-62706E023703}">
                                <ahyp:hlinkClr val="tx"/>
                              </a:ext>
                            </a:extLst>
                          </a:hlinkClick>
                        </a:rPr>
                        <a:t>indexOf</a:t>
                      </a:r>
                      <a:r>
                        <a:rPr lang="en-GB" sz="1050">
                          <a:solidFill>
                            <a:srgbClr val="353833"/>
                          </a:solidFill>
                          <a:latin typeface="Courier New"/>
                          <a:ea typeface="Courier New"/>
                          <a:cs typeface="Courier New"/>
                          <a:sym typeface="Courier New"/>
                        </a:rPr>
                        <a:t>(</a:t>
                      </a:r>
                      <a:r>
                        <a:rPr b="1" lang="en-GB" sz="1050">
                          <a:solidFill>
                            <a:srgbClr val="4A6782"/>
                          </a:solidFill>
                          <a:uFill>
                            <a:noFill/>
                          </a:uFill>
                          <a:latin typeface="Courier New"/>
                          <a:ea typeface="Courier New"/>
                          <a:cs typeface="Courier New"/>
                          <a:sym typeface="Courier New"/>
                          <a:hlinkClick r:id="rId5">
                            <a:extLst>
                              <a:ext uri="{A12FA001-AC4F-418D-AE19-62706E023703}">
                                <ahyp:hlinkClr val="tx"/>
                              </a:ext>
                            </a:extLst>
                          </a:hlinkClick>
                        </a:rPr>
                        <a:t>Object</a:t>
                      </a:r>
                      <a:r>
                        <a:rPr lang="en-GB" sz="1050">
                          <a:solidFill>
                            <a:srgbClr val="353833"/>
                          </a:solidFill>
                          <a:latin typeface="Courier New"/>
                          <a:ea typeface="Courier New"/>
                          <a:cs typeface="Courier New"/>
                          <a:sym typeface="Courier New"/>
                        </a:rPr>
                        <a:t> o)</a:t>
                      </a:r>
                      <a:endParaRPr sz="1050">
                        <a:solidFill>
                          <a:srgbClr val="353833"/>
                        </a:solidFill>
                        <a:latin typeface="Courier New"/>
                        <a:ea typeface="Courier New"/>
                        <a:cs typeface="Courier New"/>
                        <a:sym typeface="Courier New"/>
                      </a:endParaRPr>
                    </a:p>
                    <a:p>
                      <a:pPr indent="0" lvl="0" marL="0" marR="101600" rtl="0" algn="l">
                        <a:lnSpc>
                          <a:spcPct val="115000"/>
                        </a:lnSpc>
                        <a:spcBef>
                          <a:spcPts val="200"/>
                        </a:spcBef>
                        <a:spcAft>
                          <a:spcPts val="200"/>
                        </a:spcAft>
                        <a:buNone/>
                      </a:pPr>
                      <a:r>
                        <a:rPr lang="en-GB" sz="1050">
                          <a:solidFill>
                            <a:srgbClr val="474747"/>
                          </a:solidFill>
                          <a:latin typeface="Georgia"/>
                          <a:ea typeface="Georgia"/>
                          <a:cs typeface="Georgia"/>
                          <a:sym typeface="Georgia"/>
                        </a:rPr>
                        <a:t>Returns the index of the first occurrence of the specified element in this list, or -1 if this list does not contain the element.</a:t>
                      </a:r>
                      <a:endParaRPr sz="1050">
                        <a:solidFill>
                          <a:srgbClr val="474747"/>
                        </a:solidFill>
                        <a:latin typeface="Georgia"/>
                        <a:ea typeface="Georgia"/>
                        <a:cs typeface="Georgia"/>
                        <a:sym typeface="Georgia"/>
                      </a:endParaRPr>
                    </a:p>
                  </a:txBody>
                  <a:tcPr marT="76200" marB="28575" marR="91425"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23875">
                <a:tc>
                  <a:txBody>
                    <a:bodyPr/>
                    <a:lstStyle/>
                    <a:p>
                      <a:pPr indent="0" lvl="0" marL="0" rtl="0" algn="l">
                        <a:lnSpc>
                          <a:spcPct val="115000"/>
                        </a:lnSpc>
                        <a:spcBef>
                          <a:spcPts val="0"/>
                        </a:spcBef>
                        <a:spcAft>
                          <a:spcPts val="0"/>
                        </a:spcAft>
                        <a:buNone/>
                      </a:pPr>
                      <a:r>
                        <a:rPr lang="en-GB" sz="1050">
                          <a:solidFill>
                            <a:srgbClr val="353833"/>
                          </a:solidFill>
                          <a:latin typeface="Courier New"/>
                          <a:ea typeface="Courier New"/>
                          <a:cs typeface="Courier New"/>
                          <a:sym typeface="Courier New"/>
                        </a:rPr>
                        <a:t>boolean</a:t>
                      </a:r>
                      <a:endParaRPr sz="1050">
                        <a:solidFill>
                          <a:srgbClr val="353833"/>
                        </a:solidFill>
                        <a:latin typeface="Courier New"/>
                        <a:ea typeface="Courier New"/>
                        <a:cs typeface="Courier New"/>
                        <a:sym typeface="Courier New"/>
                      </a:endParaRPr>
                    </a:p>
                  </a:txBody>
                  <a:tcPr marT="76200" marB="28575" marR="91425"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GB" sz="1050">
                          <a:solidFill>
                            <a:srgbClr val="4A6782"/>
                          </a:solidFill>
                          <a:uFill>
                            <a:noFill/>
                          </a:uFill>
                          <a:latin typeface="Courier New"/>
                          <a:ea typeface="Courier New"/>
                          <a:cs typeface="Courier New"/>
                          <a:sym typeface="Courier New"/>
                          <a:hlinkClick r:id="rId6">
                            <a:extLst>
                              <a:ext uri="{A12FA001-AC4F-418D-AE19-62706E023703}">
                                <ahyp:hlinkClr val="tx"/>
                              </a:ext>
                            </a:extLst>
                          </a:hlinkClick>
                        </a:rPr>
                        <a:t>isEmpty</a:t>
                      </a:r>
                      <a:r>
                        <a:rPr lang="en-GB" sz="1050">
                          <a:solidFill>
                            <a:srgbClr val="353833"/>
                          </a:solidFill>
                          <a:latin typeface="Courier New"/>
                          <a:ea typeface="Courier New"/>
                          <a:cs typeface="Courier New"/>
                          <a:sym typeface="Courier New"/>
                        </a:rPr>
                        <a:t>()</a:t>
                      </a:r>
                      <a:endParaRPr sz="1050">
                        <a:solidFill>
                          <a:srgbClr val="353833"/>
                        </a:solidFill>
                        <a:latin typeface="Courier New"/>
                        <a:ea typeface="Courier New"/>
                        <a:cs typeface="Courier New"/>
                        <a:sym typeface="Courier New"/>
                      </a:endParaRPr>
                    </a:p>
                    <a:p>
                      <a:pPr indent="0" lvl="0" marL="0" marR="101600" rtl="0" algn="l">
                        <a:lnSpc>
                          <a:spcPct val="115000"/>
                        </a:lnSpc>
                        <a:spcBef>
                          <a:spcPts val="200"/>
                        </a:spcBef>
                        <a:spcAft>
                          <a:spcPts val="200"/>
                        </a:spcAft>
                        <a:buNone/>
                      </a:pPr>
                      <a:r>
                        <a:rPr lang="en-GB" sz="1050">
                          <a:solidFill>
                            <a:srgbClr val="474747"/>
                          </a:solidFill>
                          <a:latin typeface="Georgia"/>
                          <a:ea typeface="Georgia"/>
                          <a:cs typeface="Georgia"/>
                          <a:sym typeface="Georgia"/>
                        </a:rPr>
                        <a:t>Returns </a:t>
                      </a:r>
                      <a:r>
                        <a:rPr lang="en-GB" sz="1050">
                          <a:solidFill>
                            <a:srgbClr val="474747"/>
                          </a:solidFill>
                          <a:latin typeface="Courier New"/>
                          <a:ea typeface="Courier New"/>
                          <a:cs typeface="Courier New"/>
                          <a:sym typeface="Courier New"/>
                        </a:rPr>
                        <a:t>true</a:t>
                      </a:r>
                      <a:r>
                        <a:rPr lang="en-GB" sz="1050">
                          <a:solidFill>
                            <a:srgbClr val="474747"/>
                          </a:solidFill>
                          <a:latin typeface="Georgia"/>
                          <a:ea typeface="Georgia"/>
                          <a:cs typeface="Georgia"/>
                          <a:sym typeface="Georgia"/>
                        </a:rPr>
                        <a:t> if this list contains no elements.</a:t>
                      </a:r>
                      <a:endParaRPr sz="1050">
                        <a:solidFill>
                          <a:srgbClr val="474747"/>
                        </a:solidFill>
                        <a:latin typeface="Georgia"/>
                        <a:ea typeface="Georgia"/>
                        <a:cs typeface="Georgia"/>
                        <a:sym typeface="Georgia"/>
                      </a:endParaRPr>
                    </a:p>
                  </a:txBody>
                  <a:tcPr marT="76200" marB="28575" marR="91425"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95300">
                <a:tc>
                  <a:txBody>
                    <a:bodyPr/>
                    <a:lstStyle/>
                    <a:p>
                      <a:pPr indent="0" lvl="0" marL="0" rtl="0" algn="l">
                        <a:lnSpc>
                          <a:spcPct val="115000"/>
                        </a:lnSpc>
                        <a:spcBef>
                          <a:spcPts val="0"/>
                        </a:spcBef>
                        <a:spcAft>
                          <a:spcPts val="0"/>
                        </a:spcAft>
                        <a:buNone/>
                      </a:pPr>
                      <a:r>
                        <a:rPr b="1" lang="en-GB" sz="1050">
                          <a:solidFill>
                            <a:srgbClr val="4A6782"/>
                          </a:solidFill>
                          <a:uFill>
                            <a:noFill/>
                          </a:uFill>
                          <a:latin typeface="Courier New"/>
                          <a:ea typeface="Courier New"/>
                          <a:cs typeface="Courier New"/>
                          <a:sym typeface="Courier New"/>
                          <a:hlinkClick r:id="rId7">
                            <a:extLst>
                              <a:ext uri="{A12FA001-AC4F-418D-AE19-62706E023703}">
                                <ahyp:hlinkClr val="tx"/>
                              </a:ext>
                            </a:extLst>
                          </a:hlinkClick>
                        </a:rPr>
                        <a:t>Iterator</a:t>
                      </a:r>
                      <a:r>
                        <a:rPr lang="en-GB" sz="1050">
                          <a:solidFill>
                            <a:srgbClr val="353833"/>
                          </a:solidFill>
                          <a:latin typeface="Courier New"/>
                          <a:ea typeface="Courier New"/>
                          <a:cs typeface="Courier New"/>
                          <a:sym typeface="Courier New"/>
                        </a:rPr>
                        <a:t>&lt;</a:t>
                      </a:r>
                      <a:r>
                        <a:rPr b="1" lang="en-GB" sz="1050">
                          <a:solidFill>
                            <a:srgbClr val="4A6782"/>
                          </a:solidFill>
                          <a:uFill>
                            <a:noFill/>
                          </a:uFill>
                          <a:latin typeface="Courier New"/>
                          <a:ea typeface="Courier New"/>
                          <a:cs typeface="Courier New"/>
                          <a:sym typeface="Courier New"/>
                          <a:hlinkClick r:id="rId8">
                            <a:extLst>
                              <a:ext uri="{A12FA001-AC4F-418D-AE19-62706E023703}">
                                <ahyp:hlinkClr val="tx"/>
                              </a:ext>
                            </a:extLst>
                          </a:hlinkClick>
                        </a:rPr>
                        <a:t>E</a:t>
                      </a:r>
                      <a:r>
                        <a:rPr lang="en-GB" sz="1050">
                          <a:solidFill>
                            <a:srgbClr val="353833"/>
                          </a:solidFill>
                          <a:latin typeface="Courier New"/>
                          <a:ea typeface="Courier New"/>
                          <a:cs typeface="Courier New"/>
                          <a:sym typeface="Courier New"/>
                        </a:rPr>
                        <a:t>&gt;</a:t>
                      </a:r>
                      <a:endParaRPr sz="1050">
                        <a:solidFill>
                          <a:srgbClr val="353833"/>
                        </a:solidFill>
                        <a:latin typeface="Courier New"/>
                        <a:ea typeface="Courier New"/>
                        <a:cs typeface="Courier New"/>
                        <a:sym typeface="Courier New"/>
                      </a:endParaRPr>
                    </a:p>
                  </a:txBody>
                  <a:tcPr marT="76200" marB="28575" marR="91425"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GB" sz="1050">
                          <a:solidFill>
                            <a:srgbClr val="4A6782"/>
                          </a:solidFill>
                          <a:uFill>
                            <a:noFill/>
                          </a:uFill>
                          <a:latin typeface="Courier New"/>
                          <a:ea typeface="Courier New"/>
                          <a:cs typeface="Courier New"/>
                          <a:sym typeface="Courier New"/>
                          <a:hlinkClick r:id="rId9">
                            <a:extLst>
                              <a:ext uri="{A12FA001-AC4F-418D-AE19-62706E023703}">
                                <ahyp:hlinkClr val="tx"/>
                              </a:ext>
                            </a:extLst>
                          </a:hlinkClick>
                        </a:rPr>
                        <a:t>iterator</a:t>
                      </a:r>
                      <a:r>
                        <a:rPr lang="en-GB" sz="1050">
                          <a:solidFill>
                            <a:srgbClr val="353833"/>
                          </a:solidFill>
                          <a:latin typeface="Courier New"/>
                          <a:ea typeface="Courier New"/>
                          <a:cs typeface="Courier New"/>
                          <a:sym typeface="Courier New"/>
                        </a:rPr>
                        <a:t>()</a:t>
                      </a:r>
                      <a:endParaRPr sz="1050">
                        <a:solidFill>
                          <a:srgbClr val="353833"/>
                        </a:solidFill>
                        <a:latin typeface="Courier New"/>
                        <a:ea typeface="Courier New"/>
                        <a:cs typeface="Courier New"/>
                        <a:sym typeface="Courier New"/>
                      </a:endParaRPr>
                    </a:p>
                    <a:p>
                      <a:pPr indent="0" lvl="0" marL="0" marR="101600" rtl="0" algn="l">
                        <a:lnSpc>
                          <a:spcPct val="115000"/>
                        </a:lnSpc>
                        <a:spcBef>
                          <a:spcPts val="200"/>
                        </a:spcBef>
                        <a:spcAft>
                          <a:spcPts val="200"/>
                        </a:spcAft>
                        <a:buNone/>
                      </a:pPr>
                      <a:r>
                        <a:rPr lang="en-GB" sz="1050">
                          <a:solidFill>
                            <a:srgbClr val="474747"/>
                          </a:solidFill>
                          <a:latin typeface="Georgia"/>
                          <a:ea typeface="Georgia"/>
                          <a:cs typeface="Georgia"/>
                          <a:sym typeface="Georgia"/>
                        </a:rPr>
                        <a:t>Returns an iterator over the elements in this list in proper sequence.</a:t>
                      </a:r>
                      <a:endParaRPr sz="1050">
                        <a:solidFill>
                          <a:srgbClr val="474747"/>
                        </a:solidFill>
                        <a:latin typeface="Georgia"/>
                        <a:ea typeface="Georgia"/>
                        <a:cs typeface="Georgia"/>
                        <a:sym typeface="Georgia"/>
                      </a:endParaRPr>
                    </a:p>
                  </a:txBody>
                  <a:tcPr marT="76200" marB="28575" marR="91425"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95300">
                <a:tc>
                  <a:txBody>
                    <a:bodyPr/>
                    <a:lstStyle/>
                    <a:p>
                      <a:pPr indent="0" lvl="0" marL="0" rtl="0" algn="l">
                        <a:lnSpc>
                          <a:spcPct val="115000"/>
                        </a:lnSpc>
                        <a:spcBef>
                          <a:spcPts val="0"/>
                        </a:spcBef>
                        <a:spcAft>
                          <a:spcPts val="0"/>
                        </a:spcAft>
                        <a:buNone/>
                      </a:pPr>
                      <a:r>
                        <a:rPr lang="en-GB" sz="1050">
                          <a:solidFill>
                            <a:srgbClr val="353833"/>
                          </a:solidFill>
                          <a:latin typeface="Courier New"/>
                          <a:ea typeface="Courier New"/>
                          <a:cs typeface="Courier New"/>
                          <a:sym typeface="Courier New"/>
                        </a:rPr>
                        <a:t>int</a:t>
                      </a:r>
                      <a:endParaRPr sz="1050">
                        <a:solidFill>
                          <a:srgbClr val="353833"/>
                        </a:solidFill>
                        <a:latin typeface="Courier New"/>
                        <a:ea typeface="Courier New"/>
                        <a:cs typeface="Courier New"/>
                        <a:sym typeface="Courier New"/>
                      </a:endParaRPr>
                    </a:p>
                  </a:txBody>
                  <a:tcPr marT="76200" marB="28575" marR="91425"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GB" sz="1050">
                          <a:solidFill>
                            <a:srgbClr val="4A6782"/>
                          </a:solidFill>
                          <a:uFill>
                            <a:noFill/>
                          </a:uFill>
                          <a:latin typeface="Courier New"/>
                          <a:ea typeface="Courier New"/>
                          <a:cs typeface="Courier New"/>
                          <a:sym typeface="Courier New"/>
                          <a:hlinkClick r:id="rId10">
                            <a:extLst>
                              <a:ext uri="{A12FA001-AC4F-418D-AE19-62706E023703}">
                                <ahyp:hlinkClr val="tx"/>
                              </a:ext>
                            </a:extLst>
                          </a:hlinkClick>
                        </a:rPr>
                        <a:t>lastIndexOf</a:t>
                      </a:r>
                      <a:r>
                        <a:rPr lang="en-GB" sz="1050">
                          <a:solidFill>
                            <a:srgbClr val="353833"/>
                          </a:solidFill>
                          <a:latin typeface="Courier New"/>
                          <a:ea typeface="Courier New"/>
                          <a:cs typeface="Courier New"/>
                          <a:sym typeface="Courier New"/>
                        </a:rPr>
                        <a:t>(</a:t>
                      </a:r>
                      <a:r>
                        <a:rPr b="1" lang="en-GB" sz="1050">
                          <a:solidFill>
                            <a:srgbClr val="4A6782"/>
                          </a:solidFill>
                          <a:uFill>
                            <a:noFill/>
                          </a:uFill>
                          <a:latin typeface="Courier New"/>
                          <a:ea typeface="Courier New"/>
                          <a:cs typeface="Courier New"/>
                          <a:sym typeface="Courier New"/>
                          <a:hlinkClick r:id="rId11">
                            <a:extLst>
                              <a:ext uri="{A12FA001-AC4F-418D-AE19-62706E023703}">
                                <ahyp:hlinkClr val="tx"/>
                              </a:ext>
                            </a:extLst>
                          </a:hlinkClick>
                        </a:rPr>
                        <a:t>Object</a:t>
                      </a:r>
                      <a:r>
                        <a:rPr lang="en-GB" sz="1050">
                          <a:solidFill>
                            <a:srgbClr val="353833"/>
                          </a:solidFill>
                          <a:latin typeface="Courier New"/>
                          <a:ea typeface="Courier New"/>
                          <a:cs typeface="Courier New"/>
                          <a:sym typeface="Courier New"/>
                        </a:rPr>
                        <a:t> o)</a:t>
                      </a:r>
                      <a:endParaRPr sz="1050">
                        <a:solidFill>
                          <a:srgbClr val="353833"/>
                        </a:solidFill>
                        <a:latin typeface="Courier New"/>
                        <a:ea typeface="Courier New"/>
                        <a:cs typeface="Courier New"/>
                        <a:sym typeface="Courier New"/>
                      </a:endParaRPr>
                    </a:p>
                    <a:p>
                      <a:pPr indent="0" lvl="0" marL="0" marR="101600" rtl="0" algn="l">
                        <a:lnSpc>
                          <a:spcPct val="115000"/>
                        </a:lnSpc>
                        <a:spcBef>
                          <a:spcPts val="200"/>
                        </a:spcBef>
                        <a:spcAft>
                          <a:spcPts val="200"/>
                        </a:spcAft>
                        <a:buNone/>
                      </a:pPr>
                      <a:r>
                        <a:rPr lang="en-GB" sz="1050">
                          <a:solidFill>
                            <a:srgbClr val="474747"/>
                          </a:solidFill>
                          <a:latin typeface="Georgia"/>
                          <a:ea typeface="Georgia"/>
                          <a:cs typeface="Georgia"/>
                          <a:sym typeface="Georgia"/>
                        </a:rPr>
                        <a:t>Returns the index of the last occurrence of the specified element in this list, or -1 if this list does not contain the element.</a:t>
                      </a:r>
                      <a:endParaRPr sz="1050">
                        <a:solidFill>
                          <a:srgbClr val="474747"/>
                        </a:solidFill>
                        <a:latin typeface="Georgia"/>
                        <a:ea typeface="Georgia"/>
                        <a:cs typeface="Georgia"/>
                        <a:sym typeface="Georgia"/>
                      </a:endParaRPr>
                    </a:p>
                  </a:txBody>
                  <a:tcPr marT="76200" marB="28575" marR="91425"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95300">
                <a:tc>
                  <a:txBody>
                    <a:bodyPr/>
                    <a:lstStyle/>
                    <a:p>
                      <a:pPr indent="0" lvl="0" marL="0" rtl="0" algn="l">
                        <a:lnSpc>
                          <a:spcPct val="115000"/>
                        </a:lnSpc>
                        <a:spcBef>
                          <a:spcPts val="0"/>
                        </a:spcBef>
                        <a:spcAft>
                          <a:spcPts val="0"/>
                        </a:spcAft>
                        <a:buNone/>
                      </a:pPr>
                      <a:r>
                        <a:rPr b="1" lang="en-GB" sz="1050">
                          <a:solidFill>
                            <a:srgbClr val="4A6782"/>
                          </a:solidFill>
                          <a:uFill>
                            <a:noFill/>
                          </a:uFill>
                          <a:latin typeface="Courier New"/>
                          <a:ea typeface="Courier New"/>
                          <a:cs typeface="Courier New"/>
                          <a:sym typeface="Courier New"/>
                          <a:hlinkClick r:id="rId12">
                            <a:extLst>
                              <a:ext uri="{A12FA001-AC4F-418D-AE19-62706E023703}">
                                <ahyp:hlinkClr val="tx"/>
                              </a:ext>
                            </a:extLst>
                          </a:hlinkClick>
                        </a:rPr>
                        <a:t>ListIterator</a:t>
                      </a:r>
                      <a:r>
                        <a:rPr lang="en-GB" sz="1050">
                          <a:solidFill>
                            <a:srgbClr val="353833"/>
                          </a:solidFill>
                          <a:latin typeface="Courier New"/>
                          <a:ea typeface="Courier New"/>
                          <a:cs typeface="Courier New"/>
                          <a:sym typeface="Courier New"/>
                        </a:rPr>
                        <a:t>&lt;</a:t>
                      </a:r>
                      <a:r>
                        <a:rPr b="1" lang="en-GB" sz="1050">
                          <a:solidFill>
                            <a:srgbClr val="4A6782"/>
                          </a:solidFill>
                          <a:uFill>
                            <a:noFill/>
                          </a:uFill>
                          <a:latin typeface="Courier New"/>
                          <a:ea typeface="Courier New"/>
                          <a:cs typeface="Courier New"/>
                          <a:sym typeface="Courier New"/>
                          <a:hlinkClick r:id="rId13">
                            <a:extLst>
                              <a:ext uri="{A12FA001-AC4F-418D-AE19-62706E023703}">
                                <ahyp:hlinkClr val="tx"/>
                              </a:ext>
                            </a:extLst>
                          </a:hlinkClick>
                        </a:rPr>
                        <a:t>E</a:t>
                      </a:r>
                      <a:r>
                        <a:rPr lang="en-GB" sz="1050">
                          <a:solidFill>
                            <a:srgbClr val="353833"/>
                          </a:solidFill>
                          <a:latin typeface="Courier New"/>
                          <a:ea typeface="Courier New"/>
                          <a:cs typeface="Courier New"/>
                          <a:sym typeface="Courier New"/>
                        </a:rPr>
                        <a:t>&gt;</a:t>
                      </a:r>
                      <a:endParaRPr sz="1050">
                        <a:solidFill>
                          <a:srgbClr val="353833"/>
                        </a:solidFill>
                        <a:latin typeface="Courier New"/>
                        <a:ea typeface="Courier New"/>
                        <a:cs typeface="Courier New"/>
                        <a:sym typeface="Courier New"/>
                      </a:endParaRPr>
                    </a:p>
                  </a:txBody>
                  <a:tcPr marT="76200" marB="28575" marR="91425"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GB" sz="1050">
                          <a:solidFill>
                            <a:srgbClr val="4A6782"/>
                          </a:solidFill>
                          <a:uFill>
                            <a:noFill/>
                          </a:uFill>
                          <a:latin typeface="Courier New"/>
                          <a:ea typeface="Courier New"/>
                          <a:cs typeface="Courier New"/>
                          <a:sym typeface="Courier New"/>
                          <a:hlinkClick r:id="rId14">
                            <a:extLst>
                              <a:ext uri="{A12FA001-AC4F-418D-AE19-62706E023703}">
                                <ahyp:hlinkClr val="tx"/>
                              </a:ext>
                            </a:extLst>
                          </a:hlinkClick>
                        </a:rPr>
                        <a:t>listIterator</a:t>
                      </a:r>
                      <a:r>
                        <a:rPr lang="en-GB" sz="1050">
                          <a:solidFill>
                            <a:srgbClr val="353833"/>
                          </a:solidFill>
                          <a:latin typeface="Courier New"/>
                          <a:ea typeface="Courier New"/>
                          <a:cs typeface="Courier New"/>
                          <a:sym typeface="Courier New"/>
                        </a:rPr>
                        <a:t>()</a:t>
                      </a:r>
                      <a:endParaRPr sz="1050">
                        <a:solidFill>
                          <a:srgbClr val="353833"/>
                        </a:solidFill>
                        <a:latin typeface="Courier New"/>
                        <a:ea typeface="Courier New"/>
                        <a:cs typeface="Courier New"/>
                        <a:sym typeface="Courier New"/>
                      </a:endParaRPr>
                    </a:p>
                    <a:p>
                      <a:pPr indent="0" lvl="0" marL="0" marR="101600" rtl="0" algn="l">
                        <a:lnSpc>
                          <a:spcPct val="115000"/>
                        </a:lnSpc>
                        <a:spcBef>
                          <a:spcPts val="200"/>
                        </a:spcBef>
                        <a:spcAft>
                          <a:spcPts val="200"/>
                        </a:spcAft>
                        <a:buNone/>
                      </a:pPr>
                      <a:r>
                        <a:rPr lang="en-GB" sz="1050">
                          <a:solidFill>
                            <a:srgbClr val="474747"/>
                          </a:solidFill>
                          <a:latin typeface="Georgia"/>
                          <a:ea typeface="Georgia"/>
                          <a:cs typeface="Georgia"/>
                          <a:sym typeface="Georgia"/>
                        </a:rPr>
                        <a:t>Returns a list iterator over the elements in this list (in proper sequence).</a:t>
                      </a:r>
                      <a:endParaRPr sz="1050">
                        <a:solidFill>
                          <a:srgbClr val="474747"/>
                        </a:solidFill>
                        <a:latin typeface="Georgia"/>
                        <a:ea typeface="Georgia"/>
                        <a:cs typeface="Georgia"/>
                        <a:sym typeface="Georgia"/>
                      </a:endParaRPr>
                    </a:p>
                  </a:txBody>
                  <a:tcPr marT="76200" marB="28575" marR="91425"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95300">
                <a:tc>
                  <a:txBody>
                    <a:bodyPr/>
                    <a:lstStyle/>
                    <a:p>
                      <a:pPr indent="0" lvl="0" marL="0" rtl="0" algn="l">
                        <a:lnSpc>
                          <a:spcPct val="115000"/>
                        </a:lnSpc>
                        <a:spcBef>
                          <a:spcPts val="0"/>
                        </a:spcBef>
                        <a:spcAft>
                          <a:spcPts val="0"/>
                        </a:spcAft>
                        <a:buNone/>
                      </a:pPr>
                      <a:r>
                        <a:rPr b="1" lang="en-GB" sz="1050">
                          <a:solidFill>
                            <a:srgbClr val="4A6782"/>
                          </a:solidFill>
                          <a:uFill>
                            <a:noFill/>
                          </a:uFill>
                          <a:latin typeface="Courier New"/>
                          <a:ea typeface="Courier New"/>
                          <a:cs typeface="Courier New"/>
                          <a:sym typeface="Courier New"/>
                          <a:hlinkClick r:id="rId15">
                            <a:extLst>
                              <a:ext uri="{A12FA001-AC4F-418D-AE19-62706E023703}">
                                <ahyp:hlinkClr val="tx"/>
                              </a:ext>
                            </a:extLst>
                          </a:hlinkClick>
                        </a:rPr>
                        <a:t>ListIterator</a:t>
                      </a:r>
                      <a:r>
                        <a:rPr lang="en-GB" sz="1050">
                          <a:solidFill>
                            <a:srgbClr val="353833"/>
                          </a:solidFill>
                          <a:latin typeface="Courier New"/>
                          <a:ea typeface="Courier New"/>
                          <a:cs typeface="Courier New"/>
                          <a:sym typeface="Courier New"/>
                        </a:rPr>
                        <a:t>&lt;</a:t>
                      </a:r>
                      <a:r>
                        <a:rPr b="1" lang="en-GB" sz="1050">
                          <a:solidFill>
                            <a:srgbClr val="4A6782"/>
                          </a:solidFill>
                          <a:uFill>
                            <a:noFill/>
                          </a:uFill>
                          <a:latin typeface="Courier New"/>
                          <a:ea typeface="Courier New"/>
                          <a:cs typeface="Courier New"/>
                          <a:sym typeface="Courier New"/>
                          <a:hlinkClick r:id="rId16">
                            <a:extLst>
                              <a:ext uri="{A12FA001-AC4F-418D-AE19-62706E023703}">
                                <ahyp:hlinkClr val="tx"/>
                              </a:ext>
                            </a:extLst>
                          </a:hlinkClick>
                        </a:rPr>
                        <a:t>E</a:t>
                      </a:r>
                      <a:r>
                        <a:rPr lang="en-GB" sz="1050">
                          <a:solidFill>
                            <a:srgbClr val="353833"/>
                          </a:solidFill>
                          <a:latin typeface="Courier New"/>
                          <a:ea typeface="Courier New"/>
                          <a:cs typeface="Courier New"/>
                          <a:sym typeface="Courier New"/>
                        </a:rPr>
                        <a:t>&gt;</a:t>
                      </a:r>
                      <a:endParaRPr sz="1050">
                        <a:solidFill>
                          <a:srgbClr val="353833"/>
                        </a:solidFill>
                        <a:latin typeface="Courier New"/>
                        <a:ea typeface="Courier New"/>
                        <a:cs typeface="Courier New"/>
                        <a:sym typeface="Courier New"/>
                      </a:endParaRPr>
                    </a:p>
                  </a:txBody>
                  <a:tcPr marT="76200" marB="28575" marR="91425"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GB" sz="1050">
                          <a:solidFill>
                            <a:srgbClr val="4A6782"/>
                          </a:solidFill>
                          <a:uFill>
                            <a:noFill/>
                          </a:uFill>
                          <a:latin typeface="Courier New"/>
                          <a:ea typeface="Courier New"/>
                          <a:cs typeface="Courier New"/>
                          <a:sym typeface="Courier New"/>
                          <a:hlinkClick r:id="rId17">
                            <a:extLst>
                              <a:ext uri="{A12FA001-AC4F-418D-AE19-62706E023703}">
                                <ahyp:hlinkClr val="tx"/>
                              </a:ext>
                            </a:extLst>
                          </a:hlinkClick>
                        </a:rPr>
                        <a:t>listIterator</a:t>
                      </a:r>
                      <a:r>
                        <a:rPr lang="en-GB" sz="1050">
                          <a:solidFill>
                            <a:srgbClr val="353833"/>
                          </a:solidFill>
                          <a:latin typeface="Courier New"/>
                          <a:ea typeface="Courier New"/>
                          <a:cs typeface="Courier New"/>
                          <a:sym typeface="Courier New"/>
                        </a:rPr>
                        <a:t>(int index)</a:t>
                      </a:r>
                      <a:endParaRPr sz="1050">
                        <a:solidFill>
                          <a:srgbClr val="353833"/>
                        </a:solidFill>
                        <a:latin typeface="Courier New"/>
                        <a:ea typeface="Courier New"/>
                        <a:cs typeface="Courier New"/>
                        <a:sym typeface="Courier New"/>
                      </a:endParaRPr>
                    </a:p>
                    <a:p>
                      <a:pPr indent="0" lvl="0" marL="0" marR="101600" rtl="0" algn="l">
                        <a:lnSpc>
                          <a:spcPct val="115000"/>
                        </a:lnSpc>
                        <a:spcBef>
                          <a:spcPts val="200"/>
                        </a:spcBef>
                        <a:spcAft>
                          <a:spcPts val="200"/>
                        </a:spcAft>
                        <a:buNone/>
                      </a:pPr>
                      <a:r>
                        <a:rPr lang="en-GB" sz="1050">
                          <a:solidFill>
                            <a:srgbClr val="474747"/>
                          </a:solidFill>
                          <a:latin typeface="Georgia"/>
                          <a:ea typeface="Georgia"/>
                          <a:cs typeface="Georgia"/>
                          <a:sym typeface="Georgia"/>
                        </a:rPr>
                        <a:t>Returns a list iterator over the elements in this list (in proper sequence), starting at the specified position in the list.</a:t>
                      </a:r>
                      <a:endParaRPr sz="1050">
                        <a:solidFill>
                          <a:srgbClr val="474747"/>
                        </a:solidFill>
                        <a:latin typeface="Georgia"/>
                        <a:ea typeface="Georgia"/>
                        <a:cs typeface="Georgia"/>
                        <a:sym typeface="Georgia"/>
                      </a:endParaRPr>
                    </a:p>
                  </a:txBody>
                  <a:tcPr marT="76200" marB="28575" marR="91425"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95300">
                <a:tc>
                  <a:txBody>
                    <a:bodyPr/>
                    <a:lstStyle/>
                    <a:p>
                      <a:pPr indent="0" lvl="0" marL="0" rtl="0" algn="l">
                        <a:lnSpc>
                          <a:spcPct val="115000"/>
                        </a:lnSpc>
                        <a:spcBef>
                          <a:spcPts val="0"/>
                        </a:spcBef>
                        <a:spcAft>
                          <a:spcPts val="0"/>
                        </a:spcAft>
                        <a:buNone/>
                      </a:pPr>
                      <a:r>
                        <a:rPr b="1" lang="en-GB" sz="1050">
                          <a:solidFill>
                            <a:srgbClr val="4A6782"/>
                          </a:solidFill>
                          <a:uFill>
                            <a:noFill/>
                          </a:uFill>
                          <a:latin typeface="Courier New"/>
                          <a:ea typeface="Courier New"/>
                          <a:cs typeface="Courier New"/>
                          <a:sym typeface="Courier New"/>
                          <a:hlinkClick r:id="rId18">
                            <a:extLst>
                              <a:ext uri="{A12FA001-AC4F-418D-AE19-62706E023703}">
                                <ahyp:hlinkClr val="tx"/>
                              </a:ext>
                            </a:extLst>
                          </a:hlinkClick>
                        </a:rPr>
                        <a:t>E</a:t>
                      </a:r>
                      <a:endParaRPr b="1" sz="1050">
                        <a:solidFill>
                          <a:srgbClr val="4A6782"/>
                        </a:solidFill>
                        <a:latin typeface="Courier New"/>
                        <a:ea typeface="Courier New"/>
                        <a:cs typeface="Courier New"/>
                        <a:sym typeface="Courier New"/>
                      </a:endParaRPr>
                    </a:p>
                  </a:txBody>
                  <a:tcPr marT="76200" marB="28575" marR="91425"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GB" sz="1050">
                          <a:solidFill>
                            <a:srgbClr val="4A6782"/>
                          </a:solidFill>
                          <a:uFill>
                            <a:noFill/>
                          </a:uFill>
                          <a:latin typeface="Courier New"/>
                          <a:ea typeface="Courier New"/>
                          <a:cs typeface="Courier New"/>
                          <a:sym typeface="Courier New"/>
                          <a:hlinkClick r:id="rId19">
                            <a:extLst>
                              <a:ext uri="{A12FA001-AC4F-418D-AE19-62706E023703}">
                                <ahyp:hlinkClr val="tx"/>
                              </a:ext>
                            </a:extLst>
                          </a:hlinkClick>
                        </a:rPr>
                        <a:t>remove</a:t>
                      </a:r>
                      <a:r>
                        <a:rPr lang="en-GB" sz="1050">
                          <a:solidFill>
                            <a:srgbClr val="353833"/>
                          </a:solidFill>
                          <a:latin typeface="Courier New"/>
                          <a:ea typeface="Courier New"/>
                          <a:cs typeface="Courier New"/>
                          <a:sym typeface="Courier New"/>
                        </a:rPr>
                        <a:t>(int index)</a:t>
                      </a:r>
                      <a:endParaRPr sz="1050">
                        <a:solidFill>
                          <a:srgbClr val="353833"/>
                        </a:solidFill>
                        <a:latin typeface="Courier New"/>
                        <a:ea typeface="Courier New"/>
                        <a:cs typeface="Courier New"/>
                        <a:sym typeface="Courier New"/>
                      </a:endParaRPr>
                    </a:p>
                    <a:p>
                      <a:pPr indent="0" lvl="0" marL="0" marR="101600" rtl="0" algn="l">
                        <a:lnSpc>
                          <a:spcPct val="115000"/>
                        </a:lnSpc>
                        <a:spcBef>
                          <a:spcPts val="200"/>
                        </a:spcBef>
                        <a:spcAft>
                          <a:spcPts val="200"/>
                        </a:spcAft>
                        <a:buNone/>
                      </a:pPr>
                      <a:r>
                        <a:rPr lang="en-GB" sz="1050">
                          <a:solidFill>
                            <a:srgbClr val="474747"/>
                          </a:solidFill>
                          <a:latin typeface="Georgia"/>
                          <a:ea typeface="Georgia"/>
                          <a:cs typeface="Georgia"/>
                          <a:sym typeface="Georgia"/>
                        </a:rPr>
                        <a:t>Removes the element at the specified position in this list (optional operation).</a:t>
                      </a:r>
                      <a:endParaRPr sz="1050">
                        <a:solidFill>
                          <a:srgbClr val="474747"/>
                        </a:solidFill>
                        <a:latin typeface="Georgia"/>
                        <a:ea typeface="Georgia"/>
                        <a:cs typeface="Georgia"/>
                        <a:sym typeface="Georgia"/>
                      </a:endParaRPr>
                    </a:p>
                  </a:txBody>
                  <a:tcPr marT="76200" marB="28575" marR="91425"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95300">
                <a:tc>
                  <a:txBody>
                    <a:bodyPr/>
                    <a:lstStyle/>
                    <a:p>
                      <a:pPr indent="0" lvl="0" marL="0" rtl="0" algn="l">
                        <a:lnSpc>
                          <a:spcPct val="115000"/>
                        </a:lnSpc>
                        <a:spcBef>
                          <a:spcPts val="0"/>
                        </a:spcBef>
                        <a:spcAft>
                          <a:spcPts val="0"/>
                        </a:spcAft>
                        <a:buNone/>
                      </a:pPr>
                      <a:r>
                        <a:rPr lang="en-GB" sz="1050">
                          <a:solidFill>
                            <a:srgbClr val="353833"/>
                          </a:solidFill>
                          <a:latin typeface="Courier New"/>
                          <a:ea typeface="Courier New"/>
                          <a:cs typeface="Courier New"/>
                          <a:sym typeface="Courier New"/>
                        </a:rPr>
                        <a:t>boolean</a:t>
                      </a:r>
                      <a:endParaRPr sz="1050">
                        <a:solidFill>
                          <a:srgbClr val="353833"/>
                        </a:solidFill>
                        <a:latin typeface="Courier New"/>
                        <a:ea typeface="Courier New"/>
                        <a:cs typeface="Courier New"/>
                        <a:sym typeface="Courier New"/>
                      </a:endParaRPr>
                    </a:p>
                  </a:txBody>
                  <a:tcPr marT="76200" marB="28575" marR="91425"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GB" sz="1050">
                          <a:solidFill>
                            <a:srgbClr val="4A6782"/>
                          </a:solidFill>
                          <a:uFill>
                            <a:noFill/>
                          </a:uFill>
                          <a:latin typeface="Courier New"/>
                          <a:ea typeface="Courier New"/>
                          <a:cs typeface="Courier New"/>
                          <a:sym typeface="Courier New"/>
                          <a:hlinkClick r:id="rId20">
                            <a:extLst>
                              <a:ext uri="{A12FA001-AC4F-418D-AE19-62706E023703}">
                                <ahyp:hlinkClr val="tx"/>
                              </a:ext>
                            </a:extLst>
                          </a:hlinkClick>
                        </a:rPr>
                        <a:t>remove</a:t>
                      </a:r>
                      <a:r>
                        <a:rPr lang="en-GB" sz="1050">
                          <a:solidFill>
                            <a:srgbClr val="353833"/>
                          </a:solidFill>
                          <a:latin typeface="Courier New"/>
                          <a:ea typeface="Courier New"/>
                          <a:cs typeface="Courier New"/>
                          <a:sym typeface="Courier New"/>
                        </a:rPr>
                        <a:t>(</a:t>
                      </a:r>
                      <a:r>
                        <a:rPr b="1" lang="en-GB" sz="1050">
                          <a:solidFill>
                            <a:srgbClr val="4A6782"/>
                          </a:solidFill>
                          <a:uFill>
                            <a:noFill/>
                          </a:uFill>
                          <a:latin typeface="Courier New"/>
                          <a:ea typeface="Courier New"/>
                          <a:cs typeface="Courier New"/>
                          <a:sym typeface="Courier New"/>
                          <a:hlinkClick r:id="rId21">
                            <a:extLst>
                              <a:ext uri="{A12FA001-AC4F-418D-AE19-62706E023703}">
                                <ahyp:hlinkClr val="tx"/>
                              </a:ext>
                            </a:extLst>
                          </a:hlinkClick>
                        </a:rPr>
                        <a:t>Object</a:t>
                      </a:r>
                      <a:r>
                        <a:rPr lang="en-GB" sz="1050">
                          <a:solidFill>
                            <a:srgbClr val="353833"/>
                          </a:solidFill>
                          <a:latin typeface="Courier New"/>
                          <a:ea typeface="Courier New"/>
                          <a:cs typeface="Courier New"/>
                          <a:sym typeface="Courier New"/>
                        </a:rPr>
                        <a:t> o)</a:t>
                      </a:r>
                      <a:endParaRPr sz="1050">
                        <a:solidFill>
                          <a:srgbClr val="353833"/>
                        </a:solidFill>
                        <a:latin typeface="Courier New"/>
                        <a:ea typeface="Courier New"/>
                        <a:cs typeface="Courier New"/>
                        <a:sym typeface="Courier New"/>
                      </a:endParaRPr>
                    </a:p>
                    <a:p>
                      <a:pPr indent="0" lvl="0" marL="0" marR="101600" rtl="0" algn="l">
                        <a:lnSpc>
                          <a:spcPct val="115000"/>
                        </a:lnSpc>
                        <a:spcBef>
                          <a:spcPts val="200"/>
                        </a:spcBef>
                        <a:spcAft>
                          <a:spcPts val="200"/>
                        </a:spcAft>
                        <a:buNone/>
                      </a:pPr>
                      <a:r>
                        <a:rPr lang="en-GB" sz="1050">
                          <a:solidFill>
                            <a:srgbClr val="474747"/>
                          </a:solidFill>
                          <a:latin typeface="Georgia"/>
                          <a:ea typeface="Georgia"/>
                          <a:cs typeface="Georgia"/>
                          <a:sym typeface="Georgia"/>
                        </a:rPr>
                        <a:t>Removes the first occurrence of the specified element from this list, if it is present (optional operation).</a:t>
                      </a:r>
                      <a:endParaRPr sz="1050">
                        <a:solidFill>
                          <a:srgbClr val="474747"/>
                        </a:solidFill>
                        <a:latin typeface="Georgia"/>
                        <a:ea typeface="Georgia"/>
                        <a:cs typeface="Georgia"/>
                        <a:sym typeface="Georgia"/>
                      </a:endParaRPr>
                    </a:p>
                  </a:txBody>
                  <a:tcPr marT="76200" marB="28575" marR="91425"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77" name="Google Shape;177;p29"/>
          <p:cNvSpPr txBox="1"/>
          <p:nvPr/>
        </p:nvSpPr>
        <p:spPr>
          <a:xfrm>
            <a:off x="2278550" y="7450"/>
            <a:ext cx="3849600" cy="39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chemeClr val="dk2"/>
                </a:solidFill>
              </a:rPr>
              <a:t>List methods(next)</a:t>
            </a:r>
            <a:endParaRPr b="1" sz="18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graphicFrame>
        <p:nvGraphicFramePr>
          <p:cNvPr id="182" name="Google Shape;182;p30"/>
          <p:cNvGraphicFramePr/>
          <p:nvPr/>
        </p:nvGraphicFramePr>
        <p:xfrm>
          <a:off x="295100" y="704650"/>
          <a:ext cx="3000000" cy="3000000"/>
        </p:xfrm>
        <a:graphic>
          <a:graphicData uri="http://schemas.openxmlformats.org/drawingml/2006/table">
            <a:tbl>
              <a:tblPr>
                <a:noFill/>
                <a:tableStyleId>{4AB6794D-DACF-4E8F-B995-5AF6E3C47B4C}</a:tableStyleId>
              </a:tblPr>
              <a:tblGrid>
                <a:gridCol w="1185100"/>
                <a:gridCol w="6819625"/>
              </a:tblGrid>
              <a:tr h="515950">
                <a:tc>
                  <a:txBody>
                    <a:bodyPr/>
                    <a:lstStyle/>
                    <a:p>
                      <a:pPr indent="0" lvl="0" marL="0" rtl="0" algn="l">
                        <a:lnSpc>
                          <a:spcPct val="115000"/>
                        </a:lnSpc>
                        <a:spcBef>
                          <a:spcPts val="0"/>
                        </a:spcBef>
                        <a:spcAft>
                          <a:spcPts val="0"/>
                        </a:spcAft>
                        <a:buNone/>
                      </a:pPr>
                      <a:r>
                        <a:rPr lang="en-GB" sz="1050">
                          <a:solidFill>
                            <a:srgbClr val="353833"/>
                          </a:solidFill>
                          <a:latin typeface="Courier New"/>
                          <a:ea typeface="Courier New"/>
                          <a:cs typeface="Courier New"/>
                          <a:sym typeface="Courier New"/>
                        </a:rPr>
                        <a:t>boolean</a:t>
                      </a:r>
                      <a:endParaRPr sz="1050">
                        <a:solidFill>
                          <a:srgbClr val="353833"/>
                        </a:solidFill>
                        <a:latin typeface="Courier New"/>
                        <a:ea typeface="Courier New"/>
                        <a:cs typeface="Courier New"/>
                        <a:sym typeface="Courier New"/>
                      </a:endParaRPr>
                    </a:p>
                  </a:txBody>
                  <a:tcPr marT="76200" marB="28575" marR="91425"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GB" sz="1050">
                          <a:solidFill>
                            <a:srgbClr val="4A6782"/>
                          </a:solidFill>
                          <a:uFill>
                            <a:noFill/>
                          </a:uFill>
                          <a:latin typeface="Courier New"/>
                          <a:ea typeface="Courier New"/>
                          <a:cs typeface="Courier New"/>
                          <a:sym typeface="Courier New"/>
                          <a:hlinkClick r:id="rId3">
                            <a:extLst>
                              <a:ext uri="{A12FA001-AC4F-418D-AE19-62706E023703}">
                                <ahyp:hlinkClr val="tx"/>
                              </a:ext>
                            </a:extLst>
                          </a:hlinkClick>
                        </a:rPr>
                        <a:t>remove</a:t>
                      </a:r>
                      <a:r>
                        <a:rPr lang="en-GB" sz="1050">
                          <a:solidFill>
                            <a:srgbClr val="353833"/>
                          </a:solidFill>
                          <a:latin typeface="Courier New"/>
                          <a:ea typeface="Courier New"/>
                          <a:cs typeface="Courier New"/>
                          <a:sym typeface="Courier New"/>
                        </a:rPr>
                        <a:t>(</a:t>
                      </a:r>
                      <a:r>
                        <a:rPr b="1" lang="en-GB" sz="1050">
                          <a:solidFill>
                            <a:srgbClr val="4A6782"/>
                          </a:solidFill>
                          <a:uFill>
                            <a:noFill/>
                          </a:uFill>
                          <a:latin typeface="Courier New"/>
                          <a:ea typeface="Courier New"/>
                          <a:cs typeface="Courier New"/>
                          <a:sym typeface="Courier New"/>
                          <a:hlinkClick r:id="rId4">
                            <a:extLst>
                              <a:ext uri="{A12FA001-AC4F-418D-AE19-62706E023703}">
                                <ahyp:hlinkClr val="tx"/>
                              </a:ext>
                            </a:extLst>
                          </a:hlinkClick>
                        </a:rPr>
                        <a:t>Object</a:t>
                      </a:r>
                      <a:r>
                        <a:rPr lang="en-GB" sz="1050">
                          <a:solidFill>
                            <a:srgbClr val="353833"/>
                          </a:solidFill>
                          <a:latin typeface="Courier New"/>
                          <a:ea typeface="Courier New"/>
                          <a:cs typeface="Courier New"/>
                          <a:sym typeface="Courier New"/>
                        </a:rPr>
                        <a:t> o)</a:t>
                      </a:r>
                      <a:endParaRPr sz="1050">
                        <a:solidFill>
                          <a:srgbClr val="353833"/>
                        </a:solidFill>
                        <a:latin typeface="Courier New"/>
                        <a:ea typeface="Courier New"/>
                        <a:cs typeface="Courier New"/>
                        <a:sym typeface="Courier New"/>
                      </a:endParaRPr>
                    </a:p>
                    <a:p>
                      <a:pPr indent="0" lvl="0" marL="0" marR="101600" rtl="0" algn="l">
                        <a:lnSpc>
                          <a:spcPct val="115000"/>
                        </a:lnSpc>
                        <a:spcBef>
                          <a:spcPts val="200"/>
                        </a:spcBef>
                        <a:spcAft>
                          <a:spcPts val="200"/>
                        </a:spcAft>
                        <a:buNone/>
                      </a:pPr>
                      <a:r>
                        <a:rPr lang="en-GB" sz="1050">
                          <a:solidFill>
                            <a:srgbClr val="474747"/>
                          </a:solidFill>
                          <a:latin typeface="Georgia"/>
                          <a:ea typeface="Georgia"/>
                          <a:cs typeface="Georgia"/>
                          <a:sym typeface="Georgia"/>
                        </a:rPr>
                        <a:t>Removes the first occurrence of the specified element from this list, if it is present (optional operation).</a:t>
                      </a:r>
                      <a:endParaRPr sz="1050">
                        <a:solidFill>
                          <a:srgbClr val="474747"/>
                        </a:solidFill>
                        <a:latin typeface="Georgia"/>
                        <a:ea typeface="Georgia"/>
                        <a:cs typeface="Georgia"/>
                        <a:sym typeface="Georgia"/>
                      </a:endParaRPr>
                    </a:p>
                  </a:txBody>
                  <a:tcPr marT="76200" marB="28575" marR="91425"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23425">
                <a:tc>
                  <a:txBody>
                    <a:bodyPr/>
                    <a:lstStyle/>
                    <a:p>
                      <a:pPr indent="0" lvl="0" marL="0" rtl="0" algn="l">
                        <a:lnSpc>
                          <a:spcPct val="115000"/>
                        </a:lnSpc>
                        <a:spcBef>
                          <a:spcPts val="0"/>
                        </a:spcBef>
                        <a:spcAft>
                          <a:spcPts val="0"/>
                        </a:spcAft>
                        <a:buNone/>
                      </a:pPr>
                      <a:r>
                        <a:rPr lang="en-GB" sz="1050">
                          <a:solidFill>
                            <a:srgbClr val="353833"/>
                          </a:solidFill>
                          <a:latin typeface="Courier New"/>
                          <a:ea typeface="Courier New"/>
                          <a:cs typeface="Courier New"/>
                          <a:sym typeface="Courier New"/>
                        </a:rPr>
                        <a:t>boolean</a:t>
                      </a:r>
                      <a:endParaRPr sz="1050">
                        <a:solidFill>
                          <a:srgbClr val="353833"/>
                        </a:solidFill>
                        <a:latin typeface="Courier New"/>
                        <a:ea typeface="Courier New"/>
                        <a:cs typeface="Courier New"/>
                        <a:sym typeface="Courier New"/>
                      </a:endParaRPr>
                    </a:p>
                  </a:txBody>
                  <a:tcPr marT="76200" marB="28575" marR="91425"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GB" sz="1050">
                          <a:solidFill>
                            <a:srgbClr val="4A6782"/>
                          </a:solidFill>
                          <a:uFill>
                            <a:noFill/>
                          </a:uFill>
                          <a:latin typeface="Courier New"/>
                          <a:ea typeface="Courier New"/>
                          <a:cs typeface="Courier New"/>
                          <a:sym typeface="Courier New"/>
                          <a:hlinkClick r:id="rId5">
                            <a:extLst>
                              <a:ext uri="{A12FA001-AC4F-418D-AE19-62706E023703}">
                                <ahyp:hlinkClr val="tx"/>
                              </a:ext>
                            </a:extLst>
                          </a:hlinkClick>
                        </a:rPr>
                        <a:t>removeAll</a:t>
                      </a:r>
                      <a:r>
                        <a:rPr lang="en-GB" sz="1050">
                          <a:solidFill>
                            <a:srgbClr val="353833"/>
                          </a:solidFill>
                          <a:latin typeface="Courier New"/>
                          <a:ea typeface="Courier New"/>
                          <a:cs typeface="Courier New"/>
                          <a:sym typeface="Courier New"/>
                        </a:rPr>
                        <a:t>(</a:t>
                      </a:r>
                      <a:r>
                        <a:rPr b="1" lang="en-GB" sz="1050">
                          <a:solidFill>
                            <a:srgbClr val="4A6782"/>
                          </a:solidFill>
                          <a:uFill>
                            <a:noFill/>
                          </a:uFill>
                          <a:latin typeface="Courier New"/>
                          <a:ea typeface="Courier New"/>
                          <a:cs typeface="Courier New"/>
                          <a:sym typeface="Courier New"/>
                          <a:hlinkClick r:id="rId6">
                            <a:extLst>
                              <a:ext uri="{A12FA001-AC4F-418D-AE19-62706E023703}">
                                <ahyp:hlinkClr val="tx"/>
                              </a:ext>
                            </a:extLst>
                          </a:hlinkClick>
                        </a:rPr>
                        <a:t>Collection</a:t>
                      </a:r>
                      <a:r>
                        <a:rPr lang="en-GB" sz="1050">
                          <a:solidFill>
                            <a:srgbClr val="353833"/>
                          </a:solidFill>
                          <a:latin typeface="Courier New"/>
                          <a:ea typeface="Courier New"/>
                          <a:cs typeface="Courier New"/>
                          <a:sym typeface="Courier New"/>
                        </a:rPr>
                        <a:t>&lt;?&gt; c)</a:t>
                      </a:r>
                      <a:endParaRPr sz="1050">
                        <a:solidFill>
                          <a:srgbClr val="353833"/>
                        </a:solidFill>
                        <a:latin typeface="Courier New"/>
                        <a:ea typeface="Courier New"/>
                        <a:cs typeface="Courier New"/>
                        <a:sym typeface="Courier New"/>
                      </a:endParaRPr>
                    </a:p>
                    <a:p>
                      <a:pPr indent="0" lvl="0" marL="0" marR="101600" rtl="0" algn="l">
                        <a:lnSpc>
                          <a:spcPct val="115000"/>
                        </a:lnSpc>
                        <a:spcBef>
                          <a:spcPts val="200"/>
                        </a:spcBef>
                        <a:spcAft>
                          <a:spcPts val="200"/>
                        </a:spcAft>
                        <a:buNone/>
                      </a:pPr>
                      <a:r>
                        <a:rPr lang="en-GB" sz="1050">
                          <a:solidFill>
                            <a:srgbClr val="474747"/>
                          </a:solidFill>
                          <a:latin typeface="Georgia"/>
                          <a:ea typeface="Georgia"/>
                          <a:cs typeface="Georgia"/>
                          <a:sym typeface="Georgia"/>
                        </a:rPr>
                        <a:t>Removes from this list all of its elements that are contained in the specified collection (optional operation).</a:t>
                      </a:r>
                      <a:endParaRPr sz="1050">
                        <a:solidFill>
                          <a:srgbClr val="474747"/>
                        </a:solidFill>
                        <a:latin typeface="Georgia"/>
                        <a:ea typeface="Georgia"/>
                        <a:cs typeface="Georgia"/>
                        <a:sym typeface="Georgia"/>
                      </a:endParaRPr>
                    </a:p>
                  </a:txBody>
                  <a:tcPr marT="76200" marB="28575" marR="91425"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23425">
                <a:tc>
                  <a:txBody>
                    <a:bodyPr/>
                    <a:lstStyle/>
                    <a:p>
                      <a:pPr indent="0" lvl="0" marL="0" rtl="0" algn="l">
                        <a:lnSpc>
                          <a:spcPct val="115000"/>
                        </a:lnSpc>
                        <a:spcBef>
                          <a:spcPts val="0"/>
                        </a:spcBef>
                        <a:spcAft>
                          <a:spcPts val="0"/>
                        </a:spcAft>
                        <a:buNone/>
                      </a:pPr>
                      <a:r>
                        <a:rPr lang="en-GB" sz="1050">
                          <a:solidFill>
                            <a:srgbClr val="353833"/>
                          </a:solidFill>
                          <a:latin typeface="Courier New"/>
                          <a:ea typeface="Courier New"/>
                          <a:cs typeface="Courier New"/>
                          <a:sym typeface="Courier New"/>
                        </a:rPr>
                        <a:t>boolean</a:t>
                      </a:r>
                      <a:endParaRPr sz="1050">
                        <a:solidFill>
                          <a:srgbClr val="353833"/>
                        </a:solidFill>
                        <a:latin typeface="Courier New"/>
                        <a:ea typeface="Courier New"/>
                        <a:cs typeface="Courier New"/>
                        <a:sym typeface="Courier New"/>
                      </a:endParaRPr>
                    </a:p>
                  </a:txBody>
                  <a:tcPr marT="76200" marB="28575" marR="91425"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GB" sz="1050">
                          <a:solidFill>
                            <a:srgbClr val="4A6782"/>
                          </a:solidFill>
                          <a:uFill>
                            <a:noFill/>
                          </a:uFill>
                          <a:latin typeface="Courier New"/>
                          <a:ea typeface="Courier New"/>
                          <a:cs typeface="Courier New"/>
                          <a:sym typeface="Courier New"/>
                          <a:hlinkClick r:id="rId7">
                            <a:extLst>
                              <a:ext uri="{A12FA001-AC4F-418D-AE19-62706E023703}">
                                <ahyp:hlinkClr val="tx"/>
                              </a:ext>
                            </a:extLst>
                          </a:hlinkClick>
                        </a:rPr>
                        <a:t>retainAll</a:t>
                      </a:r>
                      <a:r>
                        <a:rPr lang="en-GB" sz="1050">
                          <a:solidFill>
                            <a:srgbClr val="353833"/>
                          </a:solidFill>
                          <a:latin typeface="Courier New"/>
                          <a:ea typeface="Courier New"/>
                          <a:cs typeface="Courier New"/>
                          <a:sym typeface="Courier New"/>
                        </a:rPr>
                        <a:t>(</a:t>
                      </a:r>
                      <a:r>
                        <a:rPr b="1" lang="en-GB" sz="1050">
                          <a:solidFill>
                            <a:srgbClr val="4A6782"/>
                          </a:solidFill>
                          <a:uFill>
                            <a:noFill/>
                          </a:uFill>
                          <a:latin typeface="Courier New"/>
                          <a:ea typeface="Courier New"/>
                          <a:cs typeface="Courier New"/>
                          <a:sym typeface="Courier New"/>
                          <a:hlinkClick r:id="rId8">
                            <a:extLst>
                              <a:ext uri="{A12FA001-AC4F-418D-AE19-62706E023703}">
                                <ahyp:hlinkClr val="tx"/>
                              </a:ext>
                            </a:extLst>
                          </a:hlinkClick>
                        </a:rPr>
                        <a:t>Collection</a:t>
                      </a:r>
                      <a:r>
                        <a:rPr lang="en-GB" sz="1050">
                          <a:solidFill>
                            <a:srgbClr val="353833"/>
                          </a:solidFill>
                          <a:latin typeface="Courier New"/>
                          <a:ea typeface="Courier New"/>
                          <a:cs typeface="Courier New"/>
                          <a:sym typeface="Courier New"/>
                        </a:rPr>
                        <a:t>&lt;?&gt; c)</a:t>
                      </a:r>
                      <a:endParaRPr sz="1050">
                        <a:solidFill>
                          <a:srgbClr val="353833"/>
                        </a:solidFill>
                        <a:latin typeface="Courier New"/>
                        <a:ea typeface="Courier New"/>
                        <a:cs typeface="Courier New"/>
                        <a:sym typeface="Courier New"/>
                      </a:endParaRPr>
                    </a:p>
                    <a:p>
                      <a:pPr indent="0" lvl="0" marL="0" marR="101600" rtl="0" algn="l">
                        <a:lnSpc>
                          <a:spcPct val="115000"/>
                        </a:lnSpc>
                        <a:spcBef>
                          <a:spcPts val="200"/>
                        </a:spcBef>
                        <a:spcAft>
                          <a:spcPts val="200"/>
                        </a:spcAft>
                        <a:buNone/>
                      </a:pPr>
                      <a:r>
                        <a:rPr lang="en-GB" sz="1050">
                          <a:solidFill>
                            <a:srgbClr val="474747"/>
                          </a:solidFill>
                          <a:latin typeface="Georgia"/>
                          <a:ea typeface="Georgia"/>
                          <a:cs typeface="Georgia"/>
                          <a:sym typeface="Georgia"/>
                        </a:rPr>
                        <a:t>Retains only the elements in this list that are contained in the specified collection (optional operation).</a:t>
                      </a:r>
                      <a:endParaRPr sz="1050">
                        <a:solidFill>
                          <a:srgbClr val="474747"/>
                        </a:solidFill>
                        <a:latin typeface="Georgia"/>
                        <a:ea typeface="Georgia"/>
                        <a:cs typeface="Georgia"/>
                        <a:sym typeface="Georgia"/>
                      </a:endParaRPr>
                    </a:p>
                  </a:txBody>
                  <a:tcPr marT="76200" marB="28575" marR="91425"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23425">
                <a:tc>
                  <a:txBody>
                    <a:bodyPr/>
                    <a:lstStyle/>
                    <a:p>
                      <a:pPr indent="0" lvl="0" marL="0" rtl="0" algn="l">
                        <a:lnSpc>
                          <a:spcPct val="115000"/>
                        </a:lnSpc>
                        <a:spcBef>
                          <a:spcPts val="0"/>
                        </a:spcBef>
                        <a:spcAft>
                          <a:spcPts val="0"/>
                        </a:spcAft>
                        <a:buNone/>
                      </a:pPr>
                      <a:r>
                        <a:rPr b="1" lang="en-GB" sz="1050">
                          <a:solidFill>
                            <a:srgbClr val="4A6782"/>
                          </a:solidFill>
                          <a:uFill>
                            <a:noFill/>
                          </a:uFill>
                          <a:latin typeface="Courier New"/>
                          <a:ea typeface="Courier New"/>
                          <a:cs typeface="Courier New"/>
                          <a:sym typeface="Courier New"/>
                          <a:hlinkClick r:id="rId9">
                            <a:extLst>
                              <a:ext uri="{A12FA001-AC4F-418D-AE19-62706E023703}">
                                <ahyp:hlinkClr val="tx"/>
                              </a:ext>
                            </a:extLst>
                          </a:hlinkClick>
                        </a:rPr>
                        <a:t>E</a:t>
                      </a:r>
                      <a:endParaRPr b="1" sz="1050">
                        <a:solidFill>
                          <a:srgbClr val="4A6782"/>
                        </a:solidFill>
                        <a:latin typeface="Courier New"/>
                        <a:ea typeface="Courier New"/>
                        <a:cs typeface="Courier New"/>
                        <a:sym typeface="Courier New"/>
                      </a:endParaRPr>
                    </a:p>
                  </a:txBody>
                  <a:tcPr marT="76200" marB="28575" marR="91425"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GB" sz="1050">
                          <a:solidFill>
                            <a:srgbClr val="4A6782"/>
                          </a:solidFill>
                          <a:uFill>
                            <a:noFill/>
                          </a:uFill>
                          <a:latin typeface="Courier New"/>
                          <a:ea typeface="Courier New"/>
                          <a:cs typeface="Courier New"/>
                          <a:sym typeface="Courier New"/>
                          <a:hlinkClick r:id="rId10">
                            <a:extLst>
                              <a:ext uri="{A12FA001-AC4F-418D-AE19-62706E023703}">
                                <ahyp:hlinkClr val="tx"/>
                              </a:ext>
                            </a:extLst>
                          </a:hlinkClick>
                        </a:rPr>
                        <a:t>set</a:t>
                      </a:r>
                      <a:r>
                        <a:rPr lang="en-GB" sz="1050">
                          <a:solidFill>
                            <a:srgbClr val="353833"/>
                          </a:solidFill>
                          <a:latin typeface="Courier New"/>
                          <a:ea typeface="Courier New"/>
                          <a:cs typeface="Courier New"/>
                          <a:sym typeface="Courier New"/>
                        </a:rPr>
                        <a:t>(int index, </a:t>
                      </a:r>
                      <a:r>
                        <a:rPr b="1" lang="en-GB" sz="1050">
                          <a:solidFill>
                            <a:srgbClr val="4A6782"/>
                          </a:solidFill>
                          <a:uFill>
                            <a:noFill/>
                          </a:uFill>
                          <a:latin typeface="Courier New"/>
                          <a:ea typeface="Courier New"/>
                          <a:cs typeface="Courier New"/>
                          <a:sym typeface="Courier New"/>
                          <a:hlinkClick r:id="rId11">
                            <a:extLst>
                              <a:ext uri="{A12FA001-AC4F-418D-AE19-62706E023703}">
                                <ahyp:hlinkClr val="tx"/>
                              </a:ext>
                            </a:extLst>
                          </a:hlinkClick>
                        </a:rPr>
                        <a:t>E</a:t>
                      </a:r>
                      <a:r>
                        <a:rPr lang="en-GB" sz="1050">
                          <a:solidFill>
                            <a:srgbClr val="353833"/>
                          </a:solidFill>
                          <a:latin typeface="Courier New"/>
                          <a:ea typeface="Courier New"/>
                          <a:cs typeface="Courier New"/>
                          <a:sym typeface="Courier New"/>
                        </a:rPr>
                        <a:t> element):</a:t>
                      </a:r>
                      <a:endParaRPr sz="1050">
                        <a:solidFill>
                          <a:srgbClr val="353833"/>
                        </a:solidFill>
                        <a:latin typeface="Courier New"/>
                        <a:ea typeface="Courier New"/>
                        <a:cs typeface="Courier New"/>
                        <a:sym typeface="Courier New"/>
                      </a:endParaRPr>
                    </a:p>
                    <a:p>
                      <a:pPr indent="0" lvl="0" marL="0" marR="101600" rtl="0" algn="l">
                        <a:lnSpc>
                          <a:spcPct val="115000"/>
                        </a:lnSpc>
                        <a:spcBef>
                          <a:spcPts val="200"/>
                        </a:spcBef>
                        <a:spcAft>
                          <a:spcPts val="200"/>
                        </a:spcAft>
                        <a:buNone/>
                      </a:pPr>
                      <a:r>
                        <a:rPr lang="en-GB" sz="1050">
                          <a:solidFill>
                            <a:srgbClr val="474747"/>
                          </a:solidFill>
                          <a:latin typeface="Georgia"/>
                          <a:ea typeface="Georgia"/>
                          <a:cs typeface="Georgia"/>
                          <a:sym typeface="Georgia"/>
                        </a:rPr>
                        <a:t>Replaces the element at the specified position in this list with the specified element (optional operation).</a:t>
                      </a:r>
                      <a:endParaRPr sz="1050">
                        <a:solidFill>
                          <a:srgbClr val="474747"/>
                        </a:solidFill>
                        <a:latin typeface="Georgia"/>
                        <a:ea typeface="Georgia"/>
                        <a:cs typeface="Georgia"/>
                        <a:sym typeface="Georgia"/>
                      </a:endParaRPr>
                    </a:p>
                  </a:txBody>
                  <a:tcPr marT="76200" marB="28575" marR="91425"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75550">
                <a:tc>
                  <a:txBody>
                    <a:bodyPr/>
                    <a:lstStyle/>
                    <a:p>
                      <a:pPr indent="0" lvl="0" marL="0" rtl="0" algn="l">
                        <a:lnSpc>
                          <a:spcPct val="115000"/>
                        </a:lnSpc>
                        <a:spcBef>
                          <a:spcPts val="0"/>
                        </a:spcBef>
                        <a:spcAft>
                          <a:spcPts val="0"/>
                        </a:spcAft>
                        <a:buNone/>
                      </a:pPr>
                      <a:r>
                        <a:rPr lang="en-GB" sz="1050">
                          <a:solidFill>
                            <a:srgbClr val="353833"/>
                          </a:solidFill>
                          <a:latin typeface="Courier New"/>
                          <a:ea typeface="Courier New"/>
                          <a:cs typeface="Courier New"/>
                          <a:sym typeface="Courier New"/>
                        </a:rPr>
                        <a:t>int</a:t>
                      </a:r>
                      <a:endParaRPr sz="1050">
                        <a:solidFill>
                          <a:srgbClr val="353833"/>
                        </a:solidFill>
                        <a:latin typeface="Courier New"/>
                        <a:ea typeface="Courier New"/>
                        <a:cs typeface="Courier New"/>
                        <a:sym typeface="Courier New"/>
                      </a:endParaRPr>
                    </a:p>
                  </a:txBody>
                  <a:tcPr marT="76200" marB="28575" marR="91425"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GB" sz="1050">
                          <a:solidFill>
                            <a:srgbClr val="4A6782"/>
                          </a:solidFill>
                          <a:uFill>
                            <a:noFill/>
                          </a:uFill>
                          <a:latin typeface="Courier New"/>
                          <a:ea typeface="Courier New"/>
                          <a:cs typeface="Courier New"/>
                          <a:sym typeface="Courier New"/>
                          <a:hlinkClick r:id="rId12">
                            <a:extLst>
                              <a:ext uri="{A12FA001-AC4F-418D-AE19-62706E023703}">
                                <ahyp:hlinkClr val="tx"/>
                              </a:ext>
                            </a:extLst>
                          </a:hlinkClick>
                        </a:rPr>
                        <a:t>size</a:t>
                      </a:r>
                      <a:r>
                        <a:rPr lang="en-GB" sz="1050">
                          <a:solidFill>
                            <a:srgbClr val="353833"/>
                          </a:solidFill>
                          <a:latin typeface="Courier New"/>
                          <a:ea typeface="Courier New"/>
                          <a:cs typeface="Courier New"/>
                          <a:sym typeface="Courier New"/>
                        </a:rPr>
                        <a:t>(): </a:t>
                      </a:r>
                      <a:r>
                        <a:rPr lang="en-GB" sz="1050">
                          <a:solidFill>
                            <a:srgbClr val="474747"/>
                          </a:solidFill>
                          <a:latin typeface="Georgia"/>
                          <a:ea typeface="Georgia"/>
                          <a:cs typeface="Georgia"/>
                          <a:sym typeface="Georgia"/>
                        </a:rPr>
                        <a:t>Returns the number of elements in this list.</a:t>
                      </a:r>
                      <a:endParaRPr sz="1050">
                        <a:solidFill>
                          <a:srgbClr val="474747"/>
                        </a:solidFill>
                        <a:latin typeface="Georgia"/>
                        <a:ea typeface="Georgia"/>
                        <a:cs typeface="Georgia"/>
                        <a:sym typeface="Georgia"/>
                      </a:endParaRPr>
                    </a:p>
                  </a:txBody>
                  <a:tcPr marT="76200" marB="28575" marR="91425"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75550">
                <a:tc>
                  <a:txBody>
                    <a:bodyPr/>
                    <a:lstStyle/>
                    <a:p>
                      <a:pPr indent="0" lvl="0" marL="0" rtl="0" algn="l">
                        <a:lnSpc>
                          <a:spcPct val="115000"/>
                        </a:lnSpc>
                        <a:spcBef>
                          <a:spcPts val="0"/>
                        </a:spcBef>
                        <a:spcAft>
                          <a:spcPts val="0"/>
                        </a:spcAft>
                        <a:buNone/>
                      </a:pPr>
                      <a:r>
                        <a:rPr lang="en-GB" sz="1050">
                          <a:solidFill>
                            <a:srgbClr val="353833"/>
                          </a:solidFill>
                          <a:latin typeface="Courier New"/>
                          <a:ea typeface="Courier New"/>
                          <a:cs typeface="Courier New"/>
                          <a:sym typeface="Courier New"/>
                        </a:rPr>
                        <a:t>default void</a:t>
                      </a:r>
                      <a:endParaRPr sz="1050">
                        <a:solidFill>
                          <a:srgbClr val="353833"/>
                        </a:solidFill>
                        <a:latin typeface="Courier New"/>
                        <a:ea typeface="Courier New"/>
                        <a:cs typeface="Courier New"/>
                        <a:sym typeface="Courier New"/>
                      </a:endParaRPr>
                    </a:p>
                  </a:txBody>
                  <a:tcPr marT="76200" marB="28575" marR="91425"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GB" sz="1050">
                          <a:solidFill>
                            <a:srgbClr val="4A6782"/>
                          </a:solidFill>
                          <a:uFill>
                            <a:noFill/>
                          </a:uFill>
                          <a:latin typeface="Courier New"/>
                          <a:ea typeface="Courier New"/>
                          <a:cs typeface="Courier New"/>
                          <a:sym typeface="Courier New"/>
                          <a:hlinkClick r:id="rId13">
                            <a:extLst>
                              <a:ext uri="{A12FA001-AC4F-418D-AE19-62706E023703}">
                                <ahyp:hlinkClr val="tx"/>
                              </a:ext>
                            </a:extLst>
                          </a:hlinkClick>
                        </a:rPr>
                        <a:t>sort</a:t>
                      </a:r>
                      <a:r>
                        <a:rPr lang="en-GB" sz="1050">
                          <a:solidFill>
                            <a:srgbClr val="353833"/>
                          </a:solidFill>
                          <a:latin typeface="Courier New"/>
                          <a:ea typeface="Courier New"/>
                          <a:cs typeface="Courier New"/>
                          <a:sym typeface="Courier New"/>
                        </a:rPr>
                        <a:t>(</a:t>
                      </a:r>
                      <a:r>
                        <a:rPr b="1" lang="en-GB" sz="1050">
                          <a:solidFill>
                            <a:srgbClr val="4A6782"/>
                          </a:solidFill>
                          <a:uFill>
                            <a:noFill/>
                          </a:uFill>
                          <a:latin typeface="Courier New"/>
                          <a:ea typeface="Courier New"/>
                          <a:cs typeface="Courier New"/>
                          <a:sym typeface="Courier New"/>
                          <a:hlinkClick r:id="rId14">
                            <a:extLst>
                              <a:ext uri="{A12FA001-AC4F-418D-AE19-62706E023703}">
                                <ahyp:hlinkClr val="tx"/>
                              </a:ext>
                            </a:extLst>
                          </a:hlinkClick>
                        </a:rPr>
                        <a:t>Comparator</a:t>
                      </a:r>
                      <a:r>
                        <a:rPr lang="en-GB" sz="1050">
                          <a:solidFill>
                            <a:srgbClr val="353833"/>
                          </a:solidFill>
                          <a:latin typeface="Courier New"/>
                          <a:ea typeface="Courier New"/>
                          <a:cs typeface="Courier New"/>
                          <a:sym typeface="Courier New"/>
                        </a:rPr>
                        <a:t>&lt;? super </a:t>
                      </a:r>
                      <a:r>
                        <a:rPr b="1" lang="en-GB" sz="1050">
                          <a:solidFill>
                            <a:srgbClr val="4A6782"/>
                          </a:solidFill>
                          <a:uFill>
                            <a:noFill/>
                          </a:uFill>
                          <a:latin typeface="Courier New"/>
                          <a:ea typeface="Courier New"/>
                          <a:cs typeface="Courier New"/>
                          <a:sym typeface="Courier New"/>
                          <a:hlinkClick r:id="rId15">
                            <a:extLst>
                              <a:ext uri="{A12FA001-AC4F-418D-AE19-62706E023703}">
                                <ahyp:hlinkClr val="tx"/>
                              </a:ext>
                            </a:extLst>
                          </a:hlinkClick>
                        </a:rPr>
                        <a:t>E</a:t>
                      </a:r>
                      <a:r>
                        <a:rPr lang="en-GB" sz="1050">
                          <a:solidFill>
                            <a:srgbClr val="353833"/>
                          </a:solidFill>
                          <a:latin typeface="Courier New"/>
                          <a:ea typeface="Courier New"/>
                          <a:cs typeface="Courier New"/>
                          <a:sym typeface="Courier New"/>
                        </a:rPr>
                        <a:t>&gt; c):</a:t>
                      </a:r>
                      <a:r>
                        <a:rPr lang="en-GB" sz="1050">
                          <a:solidFill>
                            <a:srgbClr val="474747"/>
                          </a:solidFill>
                          <a:latin typeface="Georgia"/>
                          <a:ea typeface="Georgia"/>
                          <a:cs typeface="Georgia"/>
                          <a:sym typeface="Georgia"/>
                        </a:rPr>
                        <a:t>Sorts this list according to the order induced by the specified </a:t>
                      </a:r>
                      <a:r>
                        <a:rPr b="1" lang="en-GB" sz="1050">
                          <a:solidFill>
                            <a:srgbClr val="4A6782"/>
                          </a:solidFill>
                          <a:uFill>
                            <a:noFill/>
                          </a:uFill>
                          <a:latin typeface="Courier New"/>
                          <a:ea typeface="Courier New"/>
                          <a:cs typeface="Courier New"/>
                          <a:sym typeface="Courier New"/>
                          <a:hlinkClick r:id="rId16">
                            <a:extLst>
                              <a:ext uri="{A12FA001-AC4F-418D-AE19-62706E023703}">
                                <ahyp:hlinkClr val="tx"/>
                              </a:ext>
                            </a:extLst>
                          </a:hlinkClick>
                        </a:rPr>
                        <a:t>Comparator</a:t>
                      </a:r>
                      <a:r>
                        <a:rPr lang="en-GB" sz="1050">
                          <a:solidFill>
                            <a:srgbClr val="474747"/>
                          </a:solidFill>
                          <a:latin typeface="Georgia"/>
                          <a:ea typeface="Georgia"/>
                          <a:cs typeface="Georgia"/>
                          <a:sym typeface="Georgia"/>
                        </a:rPr>
                        <a:t>.</a:t>
                      </a:r>
                      <a:endParaRPr sz="1050">
                        <a:solidFill>
                          <a:srgbClr val="474747"/>
                        </a:solidFill>
                        <a:latin typeface="Georgia"/>
                        <a:ea typeface="Georgia"/>
                        <a:cs typeface="Georgia"/>
                        <a:sym typeface="Georgia"/>
                      </a:endParaRPr>
                    </a:p>
                  </a:txBody>
                  <a:tcPr marT="76200" marB="28575" marR="91425"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23425">
                <a:tc>
                  <a:txBody>
                    <a:bodyPr/>
                    <a:lstStyle/>
                    <a:p>
                      <a:pPr indent="0" lvl="0" marL="0" rtl="0" algn="l">
                        <a:lnSpc>
                          <a:spcPct val="115000"/>
                        </a:lnSpc>
                        <a:spcBef>
                          <a:spcPts val="0"/>
                        </a:spcBef>
                        <a:spcAft>
                          <a:spcPts val="0"/>
                        </a:spcAft>
                        <a:buNone/>
                      </a:pPr>
                      <a:r>
                        <a:rPr b="1" lang="en-GB" sz="1050">
                          <a:solidFill>
                            <a:srgbClr val="4A6782"/>
                          </a:solidFill>
                          <a:uFill>
                            <a:noFill/>
                          </a:uFill>
                          <a:latin typeface="Courier New"/>
                          <a:ea typeface="Courier New"/>
                          <a:cs typeface="Courier New"/>
                          <a:sym typeface="Courier New"/>
                          <a:hlinkClick r:id="rId17">
                            <a:extLst>
                              <a:ext uri="{A12FA001-AC4F-418D-AE19-62706E023703}">
                                <ahyp:hlinkClr val="tx"/>
                              </a:ext>
                            </a:extLst>
                          </a:hlinkClick>
                        </a:rPr>
                        <a:t>List</a:t>
                      </a:r>
                      <a:r>
                        <a:rPr lang="en-GB" sz="1050">
                          <a:solidFill>
                            <a:srgbClr val="353833"/>
                          </a:solidFill>
                          <a:latin typeface="Courier New"/>
                          <a:ea typeface="Courier New"/>
                          <a:cs typeface="Courier New"/>
                          <a:sym typeface="Courier New"/>
                        </a:rPr>
                        <a:t>&lt;</a:t>
                      </a:r>
                      <a:r>
                        <a:rPr b="1" lang="en-GB" sz="1050">
                          <a:solidFill>
                            <a:srgbClr val="4A6782"/>
                          </a:solidFill>
                          <a:uFill>
                            <a:noFill/>
                          </a:uFill>
                          <a:latin typeface="Courier New"/>
                          <a:ea typeface="Courier New"/>
                          <a:cs typeface="Courier New"/>
                          <a:sym typeface="Courier New"/>
                          <a:hlinkClick r:id="rId18">
                            <a:extLst>
                              <a:ext uri="{A12FA001-AC4F-418D-AE19-62706E023703}">
                                <ahyp:hlinkClr val="tx"/>
                              </a:ext>
                            </a:extLst>
                          </a:hlinkClick>
                        </a:rPr>
                        <a:t>E</a:t>
                      </a:r>
                      <a:r>
                        <a:rPr lang="en-GB" sz="1050">
                          <a:solidFill>
                            <a:srgbClr val="353833"/>
                          </a:solidFill>
                          <a:latin typeface="Courier New"/>
                          <a:ea typeface="Courier New"/>
                          <a:cs typeface="Courier New"/>
                          <a:sym typeface="Courier New"/>
                        </a:rPr>
                        <a:t>&gt;</a:t>
                      </a:r>
                      <a:endParaRPr sz="1050">
                        <a:solidFill>
                          <a:srgbClr val="353833"/>
                        </a:solidFill>
                        <a:latin typeface="Courier New"/>
                        <a:ea typeface="Courier New"/>
                        <a:cs typeface="Courier New"/>
                        <a:sym typeface="Courier New"/>
                      </a:endParaRPr>
                    </a:p>
                  </a:txBody>
                  <a:tcPr marT="76200" marB="28575" marR="91425"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GB" sz="1050">
                          <a:solidFill>
                            <a:srgbClr val="4A6782"/>
                          </a:solidFill>
                          <a:uFill>
                            <a:noFill/>
                          </a:uFill>
                          <a:latin typeface="Courier New"/>
                          <a:ea typeface="Courier New"/>
                          <a:cs typeface="Courier New"/>
                          <a:sym typeface="Courier New"/>
                          <a:hlinkClick r:id="rId19">
                            <a:extLst>
                              <a:ext uri="{A12FA001-AC4F-418D-AE19-62706E023703}">
                                <ahyp:hlinkClr val="tx"/>
                              </a:ext>
                            </a:extLst>
                          </a:hlinkClick>
                        </a:rPr>
                        <a:t>subList</a:t>
                      </a:r>
                      <a:r>
                        <a:rPr lang="en-GB" sz="1050">
                          <a:solidFill>
                            <a:srgbClr val="353833"/>
                          </a:solidFill>
                          <a:latin typeface="Courier New"/>
                          <a:ea typeface="Courier New"/>
                          <a:cs typeface="Courier New"/>
                          <a:sym typeface="Courier New"/>
                        </a:rPr>
                        <a:t>(int fromIndex, int toIndex)</a:t>
                      </a:r>
                      <a:endParaRPr sz="1050">
                        <a:solidFill>
                          <a:srgbClr val="353833"/>
                        </a:solidFill>
                        <a:latin typeface="Courier New"/>
                        <a:ea typeface="Courier New"/>
                        <a:cs typeface="Courier New"/>
                        <a:sym typeface="Courier New"/>
                      </a:endParaRPr>
                    </a:p>
                    <a:p>
                      <a:pPr indent="0" lvl="0" marL="0" marR="101600" rtl="0" algn="l">
                        <a:lnSpc>
                          <a:spcPct val="115000"/>
                        </a:lnSpc>
                        <a:spcBef>
                          <a:spcPts val="200"/>
                        </a:spcBef>
                        <a:spcAft>
                          <a:spcPts val="200"/>
                        </a:spcAft>
                        <a:buNone/>
                      </a:pPr>
                      <a:r>
                        <a:rPr lang="en-GB" sz="1050">
                          <a:solidFill>
                            <a:srgbClr val="474747"/>
                          </a:solidFill>
                          <a:latin typeface="Georgia"/>
                          <a:ea typeface="Georgia"/>
                          <a:cs typeface="Georgia"/>
                          <a:sym typeface="Georgia"/>
                        </a:rPr>
                        <a:t>Returns a view of the portion of this list between the specified </a:t>
                      </a:r>
                      <a:r>
                        <a:rPr lang="en-GB" sz="1050">
                          <a:solidFill>
                            <a:srgbClr val="474747"/>
                          </a:solidFill>
                          <a:latin typeface="Courier New"/>
                          <a:ea typeface="Courier New"/>
                          <a:cs typeface="Courier New"/>
                          <a:sym typeface="Courier New"/>
                        </a:rPr>
                        <a:t>fromIndex</a:t>
                      </a:r>
                      <a:r>
                        <a:rPr lang="en-GB" sz="1050">
                          <a:solidFill>
                            <a:srgbClr val="474747"/>
                          </a:solidFill>
                          <a:latin typeface="Georgia"/>
                          <a:ea typeface="Georgia"/>
                          <a:cs typeface="Georgia"/>
                          <a:sym typeface="Georgia"/>
                        </a:rPr>
                        <a:t>, inclusive, and </a:t>
                      </a:r>
                      <a:r>
                        <a:rPr lang="en-GB" sz="1050">
                          <a:solidFill>
                            <a:srgbClr val="474747"/>
                          </a:solidFill>
                          <a:latin typeface="Courier New"/>
                          <a:ea typeface="Courier New"/>
                          <a:cs typeface="Courier New"/>
                          <a:sym typeface="Courier New"/>
                        </a:rPr>
                        <a:t>toIndex</a:t>
                      </a:r>
                      <a:r>
                        <a:rPr lang="en-GB" sz="1050">
                          <a:solidFill>
                            <a:srgbClr val="474747"/>
                          </a:solidFill>
                          <a:latin typeface="Georgia"/>
                          <a:ea typeface="Georgia"/>
                          <a:cs typeface="Georgia"/>
                          <a:sym typeface="Georgia"/>
                        </a:rPr>
                        <a:t>, exclusive.</a:t>
                      </a:r>
                      <a:endParaRPr sz="1050">
                        <a:solidFill>
                          <a:srgbClr val="474747"/>
                        </a:solidFill>
                        <a:latin typeface="Georgia"/>
                        <a:ea typeface="Georgia"/>
                        <a:cs typeface="Georgia"/>
                        <a:sym typeface="Georgia"/>
                      </a:endParaRPr>
                    </a:p>
                  </a:txBody>
                  <a:tcPr marT="76200" marB="28575" marR="91425"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75550">
                <a:tc>
                  <a:txBody>
                    <a:bodyPr/>
                    <a:lstStyle/>
                    <a:p>
                      <a:pPr indent="0" lvl="0" marL="0" rtl="0" algn="l">
                        <a:lnSpc>
                          <a:spcPct val="115000"/>
                        </a:lnSpc>
                        <a:spcBef>
                          <a:spcPts val="0"/>
                        </a:spcBef>
                        <a:spcAft>
                          <a:spcPts val="0"/>
                        </a:spcAft>
                        <a:buNone/>
                      </a:pPr>
                      <a:r>
                        <a:rPr b="1" lang="en-GB" sz="1050">
                          <a:solidFill>
                            <a:srgbClr val="4A6782"/>
                          </a:solidFill>
                          <a:uFill>
                            <a:noFill/>
                          </a:uFill>
                          <a:latin typeface="Courier New"/>
                          <a:ea typeface="Courier New"/>
                          <a:cs typeface="Courier New"/>
                          <a:sym typeface="Courier New"/>
                          <a:hlinkClick r:id="rId20">
                            <a:extLst>
                              <a:ext uri="{A12FA001-AC4F-418D-AE19-62706E023703}">
                                <ahyp:hlinkClr val="tx"/>
                              </a:ext>
                            </a:extLst>
                          </a:hlinkClick>
                        </a:rPr>
                        <a:t>Object</a:t>
                      </a:r>
                      <a:r>
                        <a:rPr lang="en-GB" sz="1050">
                          <a:solidFill>
                            <a:srgbClr val="353833"/>
                          </a:solidFill>
                          <a:latin typeface="Courier New"/>
                          <a:ea typeface="Courier New"/>
                          <a:cs typeface="Courier New"/>
                          <a:sym typeface="Courier New"/>
                        </a:rPr>
                        <a:t>[]</a:t>
                      </a:r>
                      <a:endParaRPr sz="1050">
                        <a:solidFill>
                          <a:srgbClr val="353833"/>
                        </a:solidFill>
                        <a:latin typeface="Courier New"/>
                        <a:ea typeface="Courier New"/>
                        <a:cs typeface="Courier New"/>
                        <a:sym typeface="Courier New"/>
                      </a:endParaRPr>
                    </a:p>
                  </a:txBody>
                  <a:tcPr marT="76200" marB="28575" marR="91425"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GB" sz="1050">
                          <a:solidFill>
                            <a:srgbClr val="4A6782"/>
                          </a:solidFill>
                          <a:uFill>
                            <a:noFill/>
                          </a:uFill>
                          <a:latin typeface="Courier New"/>
                          <a:ea typeface="Courier New"/>
                          <a:cs typeface="Courier New"/>
                          <a:sym typeface="Courier New"/>
                          <a:hlinkClick r:id="rId21">
                            <a:extLst>
                              <a:ext uri="{A12FA001-AC4F-418D-AE19-62706E023703}">
                                <ahyp:hlinkClr val="tx"/>
                              </a:ext>
                            </a:extLst>
                          </a:hlinkClick>
                        </a:rPr>
                        <a:t>toArray</a:t>
                      </a:r>
                      <a:r>
                        <a:rPr lang="en-GB" sz="1050">
                          <a:solidFill>
                            <a:srgbClr val="353833"/>
                          </a:solidFill>
                          <a:latin typeface="Courier New"/>
                          <a:ea typeface="Courier New"/>
                          <a:cs typeface="Courier New"/>
                          <a:sym typeface="Courier New"/>
                        </a:rPr>
                        <a:t>() </a:t>
                      </a:r>
                      <a:r>
                        <a:rPr lang="en-GB" sz="1050">
                          <a:solidFill>
                            <a:srgbClr val="474747"/>
                          </a:solidFill>
                          <a:latin typeface="Georgia"/>
                          <a:ea typeface="Georgia"/>
                          <a:cs typeface="Georgia"/>
                          <a:sym typeface="Georgia"/>
                        </a:rPr>
                        <a:t>Returns an array containing all of the elements in this list in proper sequence (from first to last element).</a:t>
                      </a:r>
                      <a:endParaRPr sz="1050">
                        <a:solidFill>
                          <a:srgbClr val="474747"/>
                        </a:solidFill>
                        <a:latin typeface="Georgia"/>
                        <a:ea typeface="Georgia"/>
                        <a:cs typeface="Georgia"/>
                        <a:sym typeface="Georgia"/>
                      </a:endParaRPr>
                    </a:p>
                  </a:txBody>
                  <a:tcPr marT="76200" marB="28575" marR="91425"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23425">
                <a:tc>
                  <a:txBody>
                    <a:bodyPr/>
                    <a:lstStyle/>
                    <a:p>
                      <a:pPr indent="0" lvl="0" marL="0" rtl="0" algn="l">
                        <a:lnSpc>
                          <a:spcPct val="115000"/>
                        </a:lnSpc>
                        <a:spcBef>
                          <a:spcPts val="0"/>
                        </a:spcBef>
                        <a:spcAft>
                          <a:spcPts val="0"/>
                        </a:spcAft>
                        <a:buNone/>
                      </a:pPr>
                      <a:r>
                        <a:rPr lang="en-GB" sz="1050">
                          <a:solidFill>
                            <a:srgbClr val="353833"/>
                          </a:solidFill>
                          <a:latin typeface="Courier New"/>
                          <a:ea typeface="Courier New"/>
                          <a:cs typeface="Courier New"/>
                          <a:sym typeface="Courier New"/>
                        </a:rPr>
                        <a:t>&lt;T&gt; T[]</a:t>
                      </a:r>
                      <a:endParaRPr sz="1050">
                        <a:solidFill>
                          <a:srgbClr val="353833"/>
                        </a:solidFill>
                        <a:latin typeface="Courier New"/>
                        <a:ea typeface="Courier New"/>
                        <a:cs typeface="Courier New"/>
                        <a:sym typeface="Courier New"/>
                      </a:endParaRPr>
                    </a:p>
                  </a:txBody>
                  <a:tcPr marT="76200" marB="28575" marR="91425"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GB" sz="1050">
                          <a:solidFill>
                            <a:srgbClr val="4A6782"/>
                          </a:solidFill>
                          <a:uFill>
                            <a:noFill/>
                          </a:uFill>
                          <a:latin typeface="Courier New"/>
                          <a:ea typeface="Courier New"/>
                          <a:cs typeface="Courier New"/>
                          <a:sym typeface="Courier New"/>
                          <a:hlinkClick r:id="rId22">
                            <a:extLst>
                              <a:ext uri="{A12FA001-AC4F-418D-AE19-62706E023703}">
                                <ahyp:hlinkClr val="tx"/>
                              </a:ext>
                            </a:extLst>
                          </a:hlinkClick>
                        </a:rPr>
                        <a:t>toArray</a:t>
                      </a:r>
                      <a:r>
                        <a:rPr lang="en-GB" sz="1050">
                          <a:solidFill>
                            <a:srgbClr val="353833"/>
                          </a:solidFill>
                          <a:latin typeface="Courier New"/>
                          <a:ea typeface="Courier New"/>
                          <a:cs typeface="Courier New"/>
                          <a:sym typeface="Courier New"/>
                        </a:rPr>
                        <a:t>(T[] a)</a:t>
                      </a:r>
                      <a:endParaRPr sz="1050">
                        <a:solidFill>
                          <a:srgbClr val="353833"/>
                        </a:solidFill>
                        <a:latin typeface="Courier New"/>
                        <a:ea typeface="Courier New"/>
                        <a:cs typeface="Courier New"/>
                        <a:sym typeface="Courier New"/>
                      </a:endParaRPr>
                    </a:p>
                    <a:p>
                      <a:pPr indent="0" lvl="0" marL="0" marR="101600" rtl="0" algn="l">
                        <a:lnSpc>
                          <a:spcPct val="115000"/>
                        </a:lnSpc>
                        <a:spcBef>
                          <a:spcPts val="200"/>
                        </a:spcBef>
                        <a:spcAft>
                          <a:spcPts val="200"/>
                        </a:spcAft>
                        <a:buNone/>
                      </a:pPr>
                      <a:r>
                        <a:rPr lang="en-GB" sz="1050">
                          <a:solidFill>
                            <a:srgbClr val="474747"/>
                          </a:solidFill>
                          <a:latin typeface="Georgia"/>
                          <a:ea typeface="Georgia"/>
                          <a:cs typeface="Georgia"/>
                          <a:sym typeface="Georgia"/>
                        </a:rPr>
                        <a:t>Returns an array containing all of the elements in this list in proper sequence (from first to last element); </a:t>
                      </a:r>
                      <a:endParaRPr sz="1050">
                        <a:solidFill>
                          <a:srgbClr val="474747"/>
                        </a:solidFill>
                        <a:latin typeface="Georgia"/>
                        <a:ea typeface="Georgia"/>
                        <a:cs typeface="Georgia"/>
                        <a:sym typeface="Georgia"/>
                      </a:endParaRPr>
                    </a:p>
                  </a:txBody>
                  <a:tcPr marT="76200" marB="28575" marR="91425" marL="952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83" name="Google Shape;183;p30"/>
          <p:cNvSpPr txBox="1"/>
          <p:nvPr/>
        </p:nvSpPr>
        <p:spPr>
          <a:xfrm>
            <a:off x="2375350" y="260625"/>
            <a:ext cx="2799900" cy="37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chemeClr val="dk2"/>
                </a:solidFill>
              </a:rPr>
              <a:t>List methods(next)</a:t>
            </a:r>
            <a:endParaRPr b="1" sz="1800">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1"/>
          <p:cNvSpPr txBox="1"/>
          <p:nvPr>
            <p:ph idx="1" type="body"/>
          </p:nvPr>
        </p:nvSpPr>
        <p:spPr>
          <a:xfrm>
            <a:off x="457200" y="819100"/>
            <a:ext cx="8229600" cy="3686400"/>
          </a:xfrm>
          <a:prstGeom prst="rect">
            <a:avLst/>
          </a:prstGeom>
          <a:noFill/>
          <a:ln>
            <a:noFill/>
          </a:ln>
        </p:spPr>
        <p:txBody>
          <a:bodyPr anchorCtr="0" anchor="t" bIns="45700" lIns="91425" spcFirstLastPara="1" rIns="91425" wrap="square" tIns="45700">
            <a:normAutofit/>
          </a:bodyPr>
          <a:lstStyle/>
          <a:p>
            <a:pPr indent="-268732" lvl="0" marL="365760" rtl="0" algn="l">
              <a:spcBef>
                <a:spcPts val="0"/>
              </a:spcBef>
              <a:spcAft>
                <a:spcPts val="0"/>
              </a:spcAft>
              <a:buSzPts val="2036"/>
              <a:buChar char="●"/>
            </a:pPr>
            <a:r>
              <a:rPr lang="en-GB" sz="2000"/>
              <a:t>This class provides a </a:t>
            </a:r>
            <a:r>
              <a:rPr lang="en-GB" sz="2000">
                <a:latin typeface="Courier New"/>
                <a:ea typeface="Courier New"/>
                <a:cs typeface="Courier New"/>
                <a:sym typeface="Courier New"/>
              </a:rPr>
              <a:t>Set</a:t>
            </a:r>
            <a:r>
              <a:rPr lang="en-GB" sz="2000"/>
              <a:t> implementation using hash codes to check for duplicates</a:t>
            </a:r>
            <a:endParaRPr sz="2000"/>
          </a:p>
          <a:p>
            <a:pPr indent="-139446" lvl="0" marL="365760" rtl="0" algn="l">
              <a:spcBef>
                <a:spcPts val="400"/>
              </a:spcBef>
              <a:spcAft>
                <a:spcPts val="0"/>
              </a:spcAft>
              <a:buSzPts val="1836"/>
              <a:buNone/>
            </a:pPr>
            <a:r>
              <a:t/>
            </a:r>
            <a:endParaRPr sz="2000"/>
          </a:p>
          <a:p>
            <a:pPr indent="-139446" lvl="0" marL="365760" rtl="0" algn="l">
              <a:spcBef>
                <a:spcPts val="400"/>
              </a:spcBef>
              <a:spcAft>
                <a:spcPts val="0"/>
              </a:spcAft>
              <a:buSzPts val="1836"/>
              <a:buNone/>
            </a:pPr>
            <a:r>
              <a:t/>
            </a:r>
            <a:endParaRPr sz="2000"/>
          </a:p>
          <a:p>
            <a:pPr indent="-139446" lvl="0" marL="365760" rtl="0" algn="l">
              <a:spcBef>
                <a:spcPts val="400"/>
              </a:spcBef>
              <a:spcAft>
                <a:spcPts val="0"/>
              </a:spcAft>
              <a:buSzPts val="1836"/>
              <a:buNone/>
            </a:pPr>
            <a:r>
              <a:t/>
            </a:r>
            <a:endParaRPr sz="2000"/>
          </a:p>
          <a:p>
            <a:pPr indent="-139446" lvl="0" marL="365760" rtl="0" algn="l">
              <a:spcBef>
                <a:spcPts val="400"/>
              </a:spcBef>
              <a:spcAft>
                <a:spcPts val="0"/>
              </a:spcAft>
              <a:buSzPts val="1836"/>
              <a:buNone/>
            </a:pPr>
            <a:r>
              <a:t/>
            </a:r>
            <a:endParaRPr sz="2000"/>
          </a:p>
          <a:p>
            <a:pPr indent="-139446" lvl="0" marL="365760" rtl="0" algn="l">
              <a:spcBef>
                <a:spcPts val="400"/>
              </a:spcBef>
              <a:spcAft>
                <a:spcPts val="0"/>
              </a:spcAft>
              <a:buSzPts val="1836"/>
              <a:buNone/>
            </a:pPr>
            <a:r>
              <a:t/>
            </a:r>
            <a:endParaRPr sz="2000"/>
          </a:p>
          <a:p>
            <a:pPr indent="-268732" lvl="0" marL="365760" rtl="0" algn="l">
              <a:spcBef>
                <a:spcPts val="400"/>
              </a:spcBef>
              <a:spcAft>
                <a:spcPts val="0"/>
              </a:spcAft>
              <a:buSzPts val="2036"/>
              <a:buChar char="●"/>
            </a:pPr>
            <a:r>
              <a:rPr lang="en-GB" sz="2000"/>
              <a:t>Sets don't have a </a:t>
            </a:r>
            <a:r>
              <a:rPr lang="en-GB" sz="2000">
                <a:latin typeface="Courier New"/>
                <a:ea typeface="Courier New"/>
                <a:cs typeface="Courier New"/>
                <a:sym typeface="Courier New"/>
              </a:rPr>
              <a:t>get(…)</a:t>
            </a:r>
            <a:r>
              <a:rPr lang="en-GB" sz="2000"/>
              <a:t> method…</a:t>
            </a:r>
            <a:endParaRPr sz="2000"/>
          </a:p>
        </p:txBody>
      </p:sp>
      <p:sp>
        <p:nvSpPr>
          <p:cNvPr id="189" name="Google Shape;189;p31"/>
          <p:cNvSpPr txBox="1"/>
          <p:nvPr>
            <p:ph type="title"/>
          </p:nvPr>
        </p:nvSpPr>
        <p:spPr>
          <a:xfrm>
            <a:off x="457200" y="205976"/>
            <a:ext cx="8229600" cy="4941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46428"/>
              <a:buFont typeface="Lucida Sans"/>
              <a:buNone/>
            </a:pPr>
            <a:r>
              <a:rPr lang="en-GB"/>
              <a:t>HashSet</a:t>
            </a:r>
            <a:endParaRPr/>
          </a:p>
        </p:txBody>
      </p:sp>
      <p:sp>
        <p:nvSpPr>
          <p:cNvPr id="190" name="Google Shape;190;p31"/>
          <p:cNvSpPr txBox="1"/>
          <p:nvPr/>
        </p:nvSpPr>
        <p:spPr>
          <a:xfrm>
            <a:off x="798585" y="1719469"/>
            <a:ext cx="7572300" cy="1754700"/>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HashSet set = </a:t>
            </a:r>
            <a:r>
              <a:rPr b="1" lang="en-GB" sz="1800">
                <a:solidFill>
                  <a:schemeClr val="dk1"/>
                </a:solidFill>
                <a:latin typeface="Courier New"/>
                <a:ea typeface="Courier New"/>
                <a:cs typeface="Courier New"/>
                <a:sym typeface="Courier New"/>
              </a:rPr>
              <a:t>new</a:t>
            </a:r>
            <a:r>
              <a:rPr lang="en-GB" sz="1800">
                <a:solidFill>
                  <a:schemeClr val="dk1"/>
                </a:solidFill>
                <a:latin typeface="Courier New"/>
                <a:ea typeface="Courier New"/>
                <a:cs typeface="Courier New"/>
                <a:sym typeface="Courier New"/>
              </a:rPr>
              <a:t> HashSet();</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set.add(1234);</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set.add("Hello");</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set.add(1234);</a:t>
            </a:r>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System.out.println(set.size());  // Will print "2"</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2"/>
          <p:cNvSpPr txBox="1"/>
          <p:nvPr>
            <p:ph idx="1" type="body"/>
          </p:nvPr>
        </p:nvSpPr>
        <p:spPr>
          <a:xfrm>
            <a:off x="457200" y="1133346"/>
            <a:ext cx="8229600" cy="3394500"/>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GB"/>
              <a:t>We can't get an item by its index because items in a set don't have an order</a:t>
            </a:r>
            <a:endParaRPr/>
          </a:p>
          <a:p>
            <a:pPr indent="-256032" lvl="0" marL="365760" rtl="0" algn="l">
              <a:spcBef>
                <a:spcPts val="400"/>
              </a:spcBef>
              <a:spcAft>
                <a:spcPts val="0"/>
              </a:spcAft>
              <a:buSzPts val="1836"/>
              <a:buChar char="●"/>
            </a:pPr>
            <a:r>
              <a:rPr lang="en-GB"/>
              <a:t>We can though, </a:t>
            </a:r>
            <a:r>
              <a:rPr i="1" lang="en-GB"/>
              <a:t>iterate</a:t>
            </a:r>
            <a:r>
              <a:rPr lang="en-GB"/>
              <a:t> through the set to get all the items, e.g.</a:t>
            </a:r>
            <a:endParaRPr/>
          </a:p>
        </p:txBody>
      </p:sp>
      <p:sp>
        <p:nvSpPr>
          <p:cNvPr id="196" name="Google Shape;196;p32"/>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GB"/>
              <a:t>HashSet access</a:t>
            </a:r>
            <a:endParaRPr/>
          </a:p>
        </p:txBody>
      </p:sp>
      <p:sp>
        <p:nvSpPr>
          <p:cNvPr id="197" name="Google Shape;197;p32"/>
          <p:cNvSpPr/>
          <p:nvPr/>
        </p:nvSpPr>
        <p:spPr>
          <a:xfrm>
            <a:off x="365100" y="1820675"/>
            <a:ext cx="5845200" cy="2733300"/>
          </a:xfrm>
          <a:prstGeom prst="rect">
            <a:avLst/>
          </a:prstGeom>
          <a:solidFill>
            <a:srgbClr val="DEF5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2100">
                <a:solidFill>
                  <a:schemeClr val="dk1"/>
                </a:solidFill>
                <a:latin typeface="Courier New"/>
                <a:ea typeface="Courier New"/>
                <a:cs typeface="Courier New"/>
                <a:sym typeface="Courier New"/>
              </a:rPr>
              <a:t>HashSet set = </a:t>
            </a:r>
            <a:r>
              <a:rPr b="1" lang="en-GB" sz="2100">
                <a:solidFill>
                  <a:schemeClr val="dk1"/>
                </a:solidFill>
                <a:latin typeface="Courier New"/>
                <a:ea typeface="Courier New"/>
                <a:cs typeface="Courier New"/>
                <a:sym typeface="Courier New"/>
              </a:rPr>
              <a:t>new</a:t>
            </a:r>
            <a:r>
              <a:rPr lang="en-GB" sz="2100">
                <a:solidFill>
                  <a:schemeClr val="dk1"/>
                </a:solidFill>
                <a:latin typeface="Courier New"/>
                <a:ea typeface="Courier New"/>
                <a:cs typeface="Courier New"/>
                <a:sym typeface="Courier New"/>
              </a:rPr>
              <a:t> HashSet();</a:t>
            </a:r>
            <a:endParaRPr sz="1700"/>
          </a:p>
          <a:p>
            <a:pPr indent="0" lvl="0" marL="0" marR="0" rtl="0" algn="l">
              <a:spcBef>
                <a:spcPts val="0"/>
              </a:spcBef>
              <a:spcAft>
                <a:spcPts val="0"/>
              </a:spcAft>
              <a:buNone/>
            </a:pPr>
            <a:r>
              <a:rPr lang="en-GB" sz="2100">
                <a:solidFill>
                  <a:schemeClr val="dk1"/>
                </a:solidFill>
                <a:latin typeface="Courier New"/>
                <a:ea typeface="Courier New"/>
                <a:cs typeface="Courier New"/>
                <a:sym typeface="Courier New"/>
              </a:rPr>
              <a:t>set.add("Hello");</a:t>
            </a:r>
            <a:endParaRPr sz="1700"/>
          </a:p>
          <a:p>
            <a:pPr indent="0" lvl="0" marL="0" marR="0" rtl="0" algn="l">
              <a:spcBef>
                <a:spcPts val="0"/>
              </a:spcBef>
              <a:spcAft>
                <a:spcPts val="0"/>
              </a:spcAft>
              <a:buNone/>
            </a:pPr>
            <a:r>
              <a:rPr lang="en-GB" sz="2100">
                <a:solidFill>
                  <a:schemeClr val="dk1"/>
                </a:solidFill>
                <a:latin typeface="Courier New"/>
                <a:ea typeface="Courier New"/>
                <a:cs typeface="Courier New"/>
                <a:sym typeface="Courier New"/>
              </a:rPr>
              <a:t>set.add("World");</a:t>
            </a:r>
            <a:endParaRPr sz="2100">
              <a:solidFill>
                <a:schemeClr val="dk1"/>
              </a:solidFill>
              <a:latin typeface="Courier New"/>
              <a:ea typeface="Courier New"/>
              <a:cs typeface="Courier New"/>
              <a:sym typeface="Courier New"/>
            </a:endParaRPr>
          </a:p>
          <a:p>
            <a:pPr indent="0" lvl="0" marL="0" marR="0" rtl="0" algn="l">
              <a:spcBef>
                <a:spcPts val="0"/>
              </a:spcBef>
              <a:spcAft>
                <a:spcPts val="0"/>
              </a:spcAft>
              <a:buNone/>
            </a:pPr>
            <a:r>
              <a:t/>
            </a:r>
            <a:endParaRPr sz="21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1" lang="en-GB" sz="2100">
                <a:solidFill>
                  <a:schemeClr val="dk1"/>
                </a:solidFill>
                <a:latin typeface="Courier New"/>
                <a:ea typeface="Courier New"/>
                <a:cs typeface="Courier New"/>
                <a:sym typeface="Courier New"/>
              </a:rPr>
              <a:t>for</a:t>
            </a:r>
            <a:r>
              <a:rPr lang="en-GB" sz="2100">
                <a:solidFill>
                  <a:schemeClr val="dk1"/>
                </a:solidFill>
                <a:latin typeface="Courier New"/>
                <a:ea typeface="Courier New"/>
                <a:cs typeface="Courier New"/>
                <a:sym typeface="Courier New"/>
              </a:rPr>
              <a:t> (Object obj : set)</a:t>
            </a:r>
            <a:endParaRPr sz="1700"/>
          </a:p>
          <a:p>
            <a:pPr indent="0" lvl="0" marL="0" marR="0" rtl="0" algn="l">
              <a:spcBef>
                <a:spcPts val="0"/>
              </a:spcBef>
              <a:spcAft>
                <a:spcPts val="0"/>
              </a:spcAft>
              <a:buNone/>
            </a:pPr>
            <a:r>
              <a:rPr lang="en-GB" sz="2100">
                <a:solidFill>
                  <a:schemeClr val="dk1"/>
                </a:solidFill>
                <a:latin typeface="Courier New"/>
                <a:ea typeface="Courier New"/>
                <a:cs typeface="Courier New"/>
                <a:sym typeface="Courier New"/>
              </a:rPr>
              <a:t>    System.out.println(obj);</a:t>
            </a:r>
            <a:endParaRPr sz="21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GB" sz="2100">
                <a:solidFill>
                  <a:schemeClr val="dk1"/>
                </a:solidFill>
                <a:latin typeface="Courier New"/>
                <a:ea typeface="Courier New"/>
                <a:cs typeface="Courier New"/>
                <a:sym typeface="Courier New"/>
              </a:rPr>
              <a:t>//Alternative</a:t>
            </a:r>
            <a:endParaRPr sz="2100">
              <a:solidFill>
                <a:schemeClr val="dk1"/>
              </a:solidFill>
              <a:latin typeface="Courier New"/>
              <a:ea typeface="Courier New"/>
              <a:cs typeface="Courier New"/>
              <a:sym typeface="Courier New"/>
            </a:endParaRPr>
          </a:p>
          <a:p>
            <a:pPr indent="0" lvl="0" marL="25400" rtl="0" algn="l">
              <a:lnSpc>
                <a:spcPct val="115000"/>
              </a:lnSpc>
              <a:spcBef>
                <a:spcPts val="0"/>
              </a:spcBef>
              <a:spcAft>
                <a:spcPts val="0"/>
              </a:spcAft>
              <a:buClr>
                <a:schemeClr val="dk1"/>
              </a:buClr>
              <a:buSzPts val="1100"/>
              <a:buFont typeface="Arial"/>
              <a:buNone/>
            </a:pPr>
            <a:r>
              <a:rPr lang="en-GB" sz="1500" u="sng">
                <a:solidFill>
                  <a:srgbClr val="6A3E3E"/>
                </a:solidFill>
                <a:latin typeface="Courier New"/>
                <a:ea typeface="Courier New"/>
                <a:cs typeface="Courier New"/>
                <a:sym typeface="Courier New"/>
              </a:rPr>
              <a:t>set</a:t>
            </a:r>
            <a:r>
              <a:rPr lang="en-GB" sz="1500" u="sng">
                <a:solidFill>
                  <a:schemeClr val="dk1"/>
                </a:solidFill>
                <a:latin typeface="Courier New"/>
                <a:ea typeface="Courier New"/>
                <a:cs typeface="Courier New"/>
                <a:sym typeface="Courier New"/>
              </a:rPr>
              <a:t>.forEach(</a:t>
            </a:r>
            <a:r>
              <a:rPr lang="en-GB" sz="1500" u="sng">
                <a:solidFill>
                  <a:srgbClr val="6A3E3E"/>
                </a:solidFill>
                <a:latin typeface="Courier New"/>
                <a:ea typeface="Courier New"/>
                <a:cs typeface="Courier New"/>
                <a:sym typeface="Courier New"/>
              </a:rPr>
              <a:t>e</a:t>
            </a:r>
            <a:r>
              <a:rPr lang="en-GB" sz="1500" u="sng">
                <a:solidFill>
                  <a:schemeClr val="dk1"/>
                </a:solidFill>
                <a:latin typeface="Courier New"/>
                <a:ea typeface="Courier New"/>
                <a:cs typeface="Courier New"/>
                <a:sym typeface="Courier New"/>
              </a:rPr>
              <a:t>-&gt;{System.</a:t>
            </a:r>
            <a:r>
              <a:rPr b="1" i="1" lang="en-GB" sz="1500" u="sng">
                <a:solidFill>
                  <a:srgbClr val="0000C0"/>
                </a:solidFill>
                <a:latin typeface="Courier New"/>
                <a:ea typeface="Courier New"/>
                <a:cs typeface="Courier New"/>
                <a:sym typeface="Courier New"/>
              </a:rPr>
              <a:t>out</a:t>
            </a:r>
            <a:r>
              <a:rPr lang="en-GB" sz="1500" u="sng">
                <a:solidFill>
                  <a:schemeClr val="dk1"/>
                </a:solidFill>
                <a:latin typeface="Courier New"/>
                <a:ea typeface="Courier New"/>
                <a:cs typeface="Courier New"/>
                <a:sym typeface="Courier New"/>
              </a:rPr>
              <a:t>.println(</a:t>
            </a:r>
            <a:r>
              <a:rPr lang="en-GB" sz="1500" u="sng">
                <a:solidFill>
                  <a:srgbClr val="6A3E3E"/>
                </a:solidFill>
                <a:latin typeface="Courier New"/>
                <a:ea typeface="Courier New"/>
                <a:cs typeface="Courier New"/>
                <a:sym typeface="Courier New"/>
              </a:rPr>
              <a:t>e</a:t>
            </a:r>
            <a:r>
              <a:rPr lang="en-GB" sz="1500" u="sng">
                <a:solidFill>
                  <a:schemeClr val="dk1"/>
                </a:solidFill>
                <a:latin typeface="Courier New"/>
                <a:ea typeface="Courier New"/>
                <a:cs typeface="Courier New"/>
                <a:sym typeface="Courier New"/>
              </a:rPr>
              <a:t>);})</a:t>
            </a:r>
            <a:r>
              <a:rPr lang="en-GB" sz="1500">
                <a:solidFill>
                  <a:schemeClr val="dk1"/>
                </a:solidFill>
                <a:latin typeface="Courier New"/>
                <a:ea typeface="Courier New"/>
                <a:cs typeface="Courier New"/>
                <a:sym typeface="Courier New"/>
              </a:rPr>
              <a:t>;</a:t>
            </a:r>
            <a:endParaRPr sz="1500">
              <a:solidFill>
                <a:schemeClr val="dk1"/>
              </a:solidFill>
              <a:latin typeface="Courier New"/>
              <a:ea typeface="Courier New"/>
              <a:cs typeface="Courier New"/>
              <a:sym typeface="Courier New"/>
            </a:endParaRPr>
          </a:p>
          <a:p>
            <a:pPr indent="0" lvl="0" marL="0" marR="0" rtl="0" algn="l">
              <a:spcBef>
                <a:spcPts val="0"/>
              </a:spcBef>
              <a:spcAft>
                <a:spcPts val="0"/>
              </a:spcAft>
              <a:buNone/>
            </a:pPr>
            <a:r>
              <a:t/>
            </a:r>
            <a:endParaRPr sz="2100">
              <a:solidFill>
                <a:schemeClr val="dk1"/>
              </a:solidFill>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idx="1" type="body"/>
          </p:nvPr>
        </p:nvSpPr>
        <p:spPr>
          <a:xfrm>
            <a:off x="457200" y="1110996"/>
            <a:ext cx="8229600" cy="3394500"/>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GB"/>
              <a:t>You can create “primitive” arrays in Java using the [ ] syntax</a:t>
            </a:r>
            <a:endParaRPr/>
          </a:p>
          <a:p>
            <a:pPr indent="-256032" lvl="0" marL="365760" rtl="0" algn="l">
              <a:spcBef>
                <a:spcPts val="400"/>
              </a:spcBef>
              <a:spcAft>
                <a:spcPts val="0"/>
              </a:spcAft>
              <a:buSzPts val="1836"/>
              <a:buChar char="●"/>
            </a:pPr>
            <a:r>
              <a:rPr lang="en-GB"/>
              <a:t>These are a very convenient way to group some objects together</a:t>
            </a:r>
            <a:endParaRPr/>
          </a:p>
          <a:p>
            <a:pPr indent="-256032" lvl="0" marL="365760" rtl="0" algn="l">
              <a:spcBef>
                <a:spcPts val="400"/>
              </a:spcBef>
              <a:spcAft>
                <a:spcPts val="0"/>
              </a:spcAft>
              <a:buSzPts val="1836"/>
              <a:buChar char="●"/>
            </a:pPr>
            <a:r>
              <a:rPr lang="en-GB"/>
              <a:t>But they are limited in functionality</a:t>
            </a:r>
            <a:endParaRPr/>
          </a:p>
          <a:p>
            <a:pPr indent="-228600" lvl="1" marL="621792" rtl="0" algn="l">
              <a:spcBef>
                <a:spcPts val="324"/>
              </a:spcBef>
              <a:spcAft>
                <a:spcPts val="0"/>
              </a:spcAft>
              <a:buSzPts val="2300"/>
              <a:buChar char="○"/>
            </a:pPr>
            <a:r>
              <a:rPr lang="en-GB"/>
              <a:t>You can’t add new items</a:t>
            </a:r>
            <a:endParaRPr/>
          </a:p>
          <a:p>
            <a:pPr indent="-228600" lvl="1" marL="621792" rtl="0" algn="l">
              <a:spcBef>
                <a:spcPts val="324"/>
              </a:spcBef>
              <a:spcAft>
                <a:spcPts val="1200"/>
              </a:spcAft>
              <a:buSzPts val="2300"/>
              <a:buChar char="○"/>
            </a:pPr>
            <a:r>
              <a:rPr lang="en-GB"/>
              <a:t>You can’t remove existing items </a:t>
            </a:r>
            <a:endParaRPr/>
          </a:p>
        </p:txBody>
      </p:sp>
      <p:sp>
        <p:nvSpPr>
          <p:cNvPr id="70" name="Google Shape;70;p15"/>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GB"/>
              <a:t>Primitive arrays</a:t>
            </a:r>
            <a:endParaRPr/>
          </a:p>
        </p:txBody>
      </p:sp>
      <p:pic>
        <p:nvPicPr>
          <p:cNvPr id="71" name="Google Shape;71;p15"/>
          <p:cNvPicPr preferRelativeResize="0"/>
          <p:nvPr/>
        </p:nvPicPr>
        <p:blipFill rotWithShape="1">
          <a:blip r:embed="rId3">
            <a:alphaModFix/>
          </a:blip>
          <a:srcRect b="0" l="0" r="0" t="0"/>
          <a:stretch/>
        </p:blipFill>
        <p:spPr>
          <a:xfrm>
            <a:off x="6428761" y="2836734"/>
            <a:ext cx="1317981" cy="1668734"/>
          </a:xfrm>
          <a:prstGeom prst="rect">
            <a:avLst/>
          </a:prstGeom>
          <a:noFill/>
          <a:ln>
            <a:noFill/>
          </a:ln>
        </p:spPr>
      </p:pic>
      <p:sp>
        <p:nvSpPr>
          <p:cNvPr id="72" name="Google Shape;72;p15"/>
          <p:cNvSpPr txBox="1"/>
          <p:nvPr/>
        </p:nvSpPr>
        <p:spPr>
          <a:xfrm>
            <a:off x="1570372" y="3724268"/>
            <a:ext cx="3659700" cy="646500"/>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int[] vals = new int[4];</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vals[0] = 1234;</a:t>
            </a:r>
            <a:endParaRPr sz="1800">
              <a:solidFill>
                <a:schemeClr val="dk1"/>
              </a:solidFill>
              <a:latin typeface="Courier New"/>
              <a:ea typeface="Courier New"/>
              <a:cs typeface="Courier New"/>
              <a:sym typeface="Courier New"/>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3"/>
          <p:cNvSpPr txBox="1"/>
          <p:nvPr>
            <p:ph idx="1" type="body"/>
          </p:nvPr>
        </p:nvSpPr>
        <p:spPr>
          <a:xfrm>
            <a:off x="457200" y="1110996"/>
            <a:ext cx="8229600" cy="3394500"/>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GB"/>
              <a:t>Part of the "Java collections framework" but they don't extend the </a:t>
            </a:r>
            <a:r>
              <a:rPr lang="en-GB">
                <a:latin typeface="Courier New"/>
                <a:ea typeface="Courier New"/>
                <a:cs typeface="Courier New"/>
                <a:sym typeface="Courier New"/>
              </a:rPr>
              <a:t>Collection</a:t>
            </a:r>
            <a:r>
              <a:rPr lang="en-GB"/>
              <a:t> interface</a:t>
            </a:r>
            <a:endParaRPr/>
          </a:p>
          <a:p>
            <a:pPr indent="-256032" lvl="0" marL="365760" rtl="0" algn="l">
              <a:spcBef>
                <a:spcPts val="400"/>
              </a:spcBef>
              <a:spcAft>
                <a:spcPts val="0"/>
              </a:spcAft>
              <a:buSzPts val="1836"/>
              <a:buChar char="●"/>
            </a:pPr>
            <a:r>
              <a:rPr lang="en-GB"/>
              <a:t>Similar to </a:t>
            </a:r>
            <a:r>
              <a:rPr lang="en-GB">
                <a:latin typeface="Courier New"/>
                <a:ea typeface="Courier New"/>
                <a:cs typeface="Courier New"/>
                <a:sym typeface="Courier New"/>
              </a:rPr>
              <a:t>array() </a:t>
            </a:r>
            <a:r>
              <a:rPr lang="en-GB"/>
              <a:t>in PHP</a:t>
            </a:r>
            <a:endParaRPr/>
          </a:p>
          <a:p>
            <a:pPr indent="-256032" lvl="0" marL="365760" rtl="0" algn="l">
              <a:spcBef>
                <a:spcPts val="400"/>
              </a:spcBef>
              <a:spcAft>
                <a:spcPts val="0"/>
              </a:spcAft>
              <a:buSzPts val="1836"/>
              <a:buChar char="●"/>
            </a:pPr>
            <a:r>
              <a:rPr lang="en-GB"/>
              <a:t>A mapping of keys to values…</a:t>
            </a:r>
            <a:endParaRPr/>
          </a:p>
          <a:p>
            <a:pPr indent="-139446" lvl="0" marL="365760" rtl="0" algn="l">
              <a:spcBef>
                <a:spcPts val="400"/>
              </a:spcBef>
              <a:spcAft>
                <a:spcPts val="0"/>
              </a:spcAft>
              <a:buSzPts val="1836"/>
              <a:buNone/>
            </a:pPr>
            <a:r>
              <a:t/>
            </a:r>
            <a:endParaRPr/>
          </a:p>
        </p:txBody>
      </p:sp>
      <p:sp>
        <p:nvSpPr>
          <p:cNvPr id="203" name="Google Shape;203;p33"/>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GB"/>
              <a:t>Maps</a:t>
            </a:r>
            <a:endParaRPr/>
          </a:p>
        </p:txBody>
      </p:sp>
      <p:sp>
        <p:nvSpPr>
          <p:cNvPr id="204" name="Google Shape;204;p33"/>
          <p:cNvSpPr/>
          <p:nvPr/>
        </p:nvSpPr>
        <p:spPr>
          <a:xfrm>
            <a:off x="1973251" y="2765051"/>
            <a:ext cx="1809300" cy="1590900"/>
          </a:xfrm>
          <a:prstGeom prst="rect">
            <a:avLst/>
          </a:prstGeom>
          <a:solidFill>
            <a:schemeClr val="accent3"/>
          </a:solidFill>
          <a:ln cap="flat" cmpd="thickThin" w="55000">
            <a:solidFill>
              <a:srgbClr val="AB481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Keys</a:t>
            </a:r>
            <a:endParaRPr/>
          </a:p>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"message"</a:t>
            </a:r>
            <a:endParaRPr/>
          </a:p>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"count"</a:t>
            </a:r>
            <a:endParaRPr/>
          </a:p>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1234</a:t>
            </a:r>
            <a:endParaRPr sz="1800">
              <a:solidFill>
                <a:schemeClr val="lt1"/>
              </a:solidFill>
              <a:latin typeface="Lucida Sans"/>
              <a:ea typeface="Lucida Sans"/>
              <a:cs typeface="Lucida Sans"/>
              <a:sym typeface="Lucida Sans"/>
            </a:endParaRPr>
          </a:p>
        </p:txBody>
      </p:sp>
      <p:sp>
        <p:nvSpPr>
          <p:cNvPr id="205" name="Google Shape;205;p33"/>
          <p:cNvSpPr/>
          <p:nvPr/>
        </p:nvSpPr>
        <p:spPr>
          <a:xfrm>
            <a:off x="5161752" y="2775304"/>
            <a:ext cx="1718700" cy="1590900"/>
          </a:xfrm>
          <a:prstGeom prst="rect">
            <a:avLst/>
          </a:prstGeom>
          <a:solidFill>
            <a:schemeClr val="accent3"/>
          </a:solidFill>
          <a:ln cap="flat" cmpd="thickThin" w="55000">
            <a:solidFill>
              <a:srgbClr val="AB481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Values</a:t>
            </a:r>
            <a:endParaRPr/>
          </a:p>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"hello"</a:t>
            </a:r>
            <a:endParaRPr/>
          </a:p>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123</a:t>
            </a:r>
            <a:endParaRPr/>
          </a:p>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"error"</a:t>
            </a:r>
            <a:endParaRPr sz="1800">
              <a:solidFill>
                <a:schemeClr val="lt1"/>
              </a:solidFill>
              <a:latin typeface="Lucida Sans"/>
              <a:ea typeface="Lucida Sans"/>
              <a:cs typeface="Lucida Sans"/>
              <a:sym typeface="Lucida Sans"/>
            </a:endParaRPr>
          </a:p>
        </p:txBody>
      </p:sp>
      <p:cxnSp>
        <p:nvCxnSpPr>
          <p:cNvPr id="206" name="Google Shape;206;p33"/>
          <p:cNvCxnSpPr/>
          <p:nvPr/>
        </p:nvCxnSpPr>
        <p:spPr>
          <a:xfrm flipH="1" rot="10800000">
            <a:off x="3591371" y="3425021"/>
            <a:ext cx="1775100" cy="10200"/>
          </a:xfrm>
          <a:prstGeom prst="straightConnector1">
            <a:avLst/>
          </a:prstGeom>
          <a:noFill/>
          <a:ln cap="flat" cmpd="thickThin" w="55000">
            <a:solidFill>
              <a:schemeClr val="accent1"/>
            </a:solidFill>
            <a:prstDash val="solid"/>
            <a:round/>
            <a:headEnd len="sm" w="sm" type="none"/>
            <a:tailEnd len="med" w="med" type="stealth"/>
          </a:ln>
          <a:effectLst>
            <a:outerShdw blurRad="50800" rotWithShape="0" dir="5400000" dist="38100">
              <a:srgbClr val="000000">
                <a:alpha val="34900"/>
              </a:srgbClr>
            </a:outerShdw>
          </a:effectLst>
        </p:spPr>
      </p:cxnSp>
      <p:cxnSp>
        <p:nvCxnSpPr>
          <p:cNvPr id="207" name="Google Shape;207;p33"/>
          <p:cNvCxnSpPr/>
          <p:nvPr/>
        </p:nvCxnSpPr>
        <p:spPr>
          <a:xfrm flipH="1" rot="10800000">
            <a:off x="3591371" y="3706039"/>
            <a:ext cx="1775100" cy="10200"/>
          </a:xfrm>
          <a:prstGeom prst="straightConnector1">
            <a:avLst/>
          </a:prstGeom>
          <a:noFill/>
          <a:ln cap="flat" cmpd="thickThin" w="55000">
            <a:solidFill>
              <a:schemeClr val="accent1"/>
            </a:solidFill>
            <a:prstDash val="solid"/>
            <a:round/>
            <a:headEnd len="sm" w="sm" type="none"/>
            <a:tailEnd len="med" w="med" type="stealth"/>
          </a:ln>
          <a:effectLst>
            <a:outerShdw blurRad="50800" rotWithShape="0" dir="5400000" dist="38100">
              <a:srgbClr val="000000">
                <a:alpha val="34900"/>
              </a:srgbClr>
            </a:outerShdw>
          </a:effectLst>
        </p:spPr>
      </p:cxnSp>
      <p:cxnSp>
        <p:nvCxnSpPr>
          <p:cNvPr id="208" name="Google Shape;208;p33"/>
          <p:cNvCxnSpPr/>
          <p:nvPr/>
        </p:nvCxnSpPr>
        <p:spPr>
          <a:xfrm flipH="1" rot="10800000">
            <a:off x="3591371" y="4007539"/>
            <a:ext cx="1775100" cy="10200"/>
          </a:xfrm>
          <a:prstGeom prst="straightConnector1">
            <a:avLst/>
          </a:prstGeom>
          <a:noFill/>
          <a:ln cap="flat" cmpd="thickThin" w="55000">
            <a:solidFill>
              <a:schemeClr val="accent1"/>
            </a:solidFill>
            <a:prstDash val="solid"/>
            <a:round/>
            <a:headEnd len="sm" w="sm" type="none"/>
            <a:tailEnd len="med" w="med" type="stealth"/>
          </a:ln>
          <a:effectLst>
            <a:outerShdw blurRad="50800" rotWithShape="0" dir="5400000" dist="38100">
              <a:srgbClr val="000000">
                <a:alpha val="34900"/>
              </a:srgbClr>
            </a:outerShdw>
          </a:effectLst>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4"/>
          <p:cNvSpPr txBox="1"/>
          <p:nvPr>
            <p:ph idx="1" type="body"/>
          </p:nvPr>
        </p:nvSpPr>
        <p:spPr>
          <a:xfrm>
            <a:off x="457200" y="1110996"/>
            <a:ext cx="8229600" cy="3394500"/>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GB"/>
              <a:t>Maps are useful for storing name/value pairs</a:t>
            </a:r>
            <a:endParaRPr/>
          </a:p>
          <a:p>
            <a:pPr indent="-256032" lvl="0" marL="365760" rtl="0" algn="l">
              <a:spcBef>
                <a:spcPts val="400"/>
              </a:spcBef>
              <a:spcAft>
                <a:spcPts val="0"/>
              </a:spcAft>
              <a:buSzPts val="1836"/>
              <a:buChar char="●"/>
            </a:pPr>
            <a:r>
              <a:rPr lang="en-GB"/>
              <a:t>The names are the map keys, e.g.</a:t>
            </a:r>
            <a:endParaRPr/>
          </a:p>
        </p:txBody>
      </p:sp>
      <p:sp>
        <p:nvSpPr>
          <p:cNvPr id="214" name="Google Shape;214;p34"/>
          <p:cNvSpPr txBox="1"/>
          <p:nvPr>
            <p:ph type="title"/>
          </p:nvPr>
        </p:nvSpPr>
        <p:spPr>
          <a:xfrm>
            <a:off x="457200" y="205976"/>
            <a:ext cx="8229600" cy="598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b="1" lang="en-GB"/>
              <a:t>Map example</a:t>
            </a:r>
            <a:endParaRPr b="1"/>
          </a:p>
        </p:txBody>
      </p:sp>
      <p:sp>
        <p:nvSpPr>
          <p:cNvPr id="215" name="Google Shape;215;p34"/>
          <p:cNvSpPr/>
          <p:nvPr/>
        </p:nvSpPr>
        <p:spPr>
          <a:xfrm>
            <a:off x="1051475" y="2035507"/>
            <a:ext cx="7079700" cy="2074800"/>
          </a:xfrm>
          <a:prstGeom prst="rect">
            <a:avLst/>
          </a:prstGeom>
          <a:solidFill>
            <a:srgbClr val="DEF5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HashMap map = </a:t>
            </a:r>
            <a:r>
              <a:rPr b="1" lang="en-GB" sz="1800">
                <a:solidFill>
                  <a:schemeClr val="dk1"/>
                </a:solidFill>
                <a:latin typeface="Courier New"/>
                <a:ea typeface="Courier New"/>
                <a:cs typeface="Courier New"/>
                <a:sym typeface="Courier New"/>
              </a:rPr>
              <a:t>new</a:t>
            </a:r>
            <a:r>
              <a:rPr lang="en-GB" sz="1800">
                <a:solidFill>
                  <a:schemeClr val="dk1"/>
                </a:solidFill>
                <a:latin typeface="Courier New"/>
                <a:ea typeface="Courier New"/>
                <a:cs typeface="Courier New"/>
                <a:sym typeface="Courier New"/>
              </a:rPr>
              <a:t> HashMap();</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map.put("message", "Hello");</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map.put("count", 123);</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String message = (String)map.get("message");</a:t>
            </a:r>
            <a:endParaRPr/>
          </a:p>
          <a:p>
            <a:pPr indent="0" lvl="0" marL="0" marR="0" rtl="0" algn="l">
              <a:spcBef>
                <a:spcPts val="0"/>
              </a:spcBef>
              <a:spcAft>
                <a:spcPts val="0"/>
              </a:spcAft>
              <a:buNone/>
            </a:pPr>
            <a:r>
              <a:rPr b="1" lang="en-GB" sz="1800">
                <a:solidFill>
                  <a:schemeClr val="dk1"/>
                </a:solidFill>
                <a:latin typeface="Courier New"/>
                <a:ea typeface="Courier New"/>
                <a:cs typeface="Courier New"/>
                <a:sym typeface="Courier New"/>
              </a:rPr>
              <a:t>int</a:t>
            </a:r>
            <a:r>
              <a:rPr lang="en-GB" sz="1800">
                <a:solidFill>
                  <a:schemeClr val="dk1"/>
                </a:solidFill>
                <a:latin typeface="Courier New"/>
                <a:ea typeface="Courier New"/>
                <a:cs typeface="Courier New"/>
                <a:sym typeface="Courier New"/>
              </a:rPr>
              <a:t> count = (Integer)map.get("count");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5"/>
          <p:cNvSpPr txBox="1"/>
          <p:nvPr>
            <p:ph idx="1" type="body"/>
          </p:nvPr>
        </p:nvSpPr>
        <p:spPr>
          <a:xfrm>
            <a:off x="457200" y="1110999"/>
            <a:ext cx="8229600" cy="2037300"/>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GB"/>
              <a:t>Collections</a:t>
            </a:r>
            <a:r>
              <a:rPr lang="en-GB"/>
              <a:t> classes were developed to store any kind of Java object</a:t>
            </a:r>
            <a:endParaRPr/>
          </a:p>
          <a:p>
            <a:pPr indent="-256032" lvl="0" marL="365760" rtl="0" algn="l">
              <a:spcBef>
                <a:spcPts val="400"/>
              </a:spcBef>
              <a:spcAft>
                <a:spcPts val="0"/>
              </a:spcAft>
              <a:buSzPts val="1836"/>
              <a:buChar char="●"/>
            </a:pPr>
            <a:r>
              <a:rPr lang="en-GB"/>
              <a:t>Internally they use references of type </a:t>
            </a:r>
            <a:r>
              <a:rPr lang="en-GB">
                <a:latin typeface="Courier New"/>
                <a:ea typeface="Courier New"/>
                <a:cs typeface="Courier New"/>
                <a:sym typeface="Courier New"/>
              </a:rPr>
              <a:t>Object</a:t>
            </a:r>
            <a:r>
              <a:rPr lang="en-GB"/>
              <a:t> to store each element</a:t>
            </a:r>
            <a:endParaRPr/>
          </a:p>
          <a:p>
            <a:pPr indent="-256032" lvl="0" marL="365760" rtl="0" algn="l">
              <a:spcBef>
                <a:spcPts val="400"/>
              </a:spcBef>
              <a:spcAft>
                <a:spcPts val="0"/>
              </a:spcAft>
              <a:buSzPts val="1836"/>
              <a:buChar char="●"/>
            </a:pPr>
            <a:r>
              <a:rPr lang="en-GB"/>
              <a:t>Thus they were not strongly-typed, you had to remember what kind of object you were storing</a:t>
            </a:r>
            <a:endParaRPr/>
          </a:p>
        </p:txBody>
      </p:sp>
      <p:sp>
        <p:nvSpPr>
          <p:cNvPr id="221" name="Google Shape;221;p35"/>
          <p:cNvSpPr txBox="1"/>
          <p:nvPr>
            <p:ph type="title"/>
          </p:nvPr>
        </p:nvSpPr>
        <p:spPr>
          <a:xfrm>
            <a:off x="457200" y="154484"/>
            <a:ext cx="8229600" cy="643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GB"/>
              <a:t>Collections </a:t>
            </a:r>
            <a:r>
              <a:rPr lang="en-GB"/>
              <a:t>Without generics</a:t>
            </a:r>
            <a:endParaRPr/>
          </a:p>
        </p:txBody>
      </p:sp>
      <p:sp>
        <p:nvSpPr>
          <p:cNvPr id="222" name="Google Shape;222;p35"/>
          <p:cNvSpPr txBox="1"/>
          <p:nvPr/>
        </p:nvSpPr>
        <p:spPr>
          <a:xfrm>
            <a:off x="1785918" y="3482585"/>
            <a:ext cx="5500800" cy="923400"/>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ArrayList list = </a:t>
            </a:r>
            <a:r>
              <a:rPr b="1" lang="en-GB" sz="1800">
                <a:solidFill>
                  <a:schemeClr val="dk1"/>
                </a:solidFill>
                <a:latin typeface="Courier New"/>
                <a:ea typeface="Courier New"/>
                <a:cs typeface="Courier New"/>
                <a:sym typeface="Courier New"/>
              </a:rPr>
              <a:t>new</a:t>
            </a:r>
            <a:r>
              <a:rPr lang="en-GB" sz="1800">
                <a:solidFill>
                  <a:schemeClr val="dk1"/>
                </a:solidFill>
                <a:latin typeface="Courier New"/>
                <a:ea typeface="Courier New"/>
                <a:cs typeface="Courier New"/>
                <a:sym typeface="Courier New"/>
              </a:rPr>
              <a:t> ArrayList();</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list.add("Hello");</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String s = (String)list.get(0);</a:t>
            </a:r>
            <a:endParaRPr/>
          </a:p>
        </p:txBody>
      </p:sp>
      <p:pic>
        <p:nvPicPr>
          <p:cNvPr descr="C:\Users\Rowan\AppData\Local\Microsoft\Windows\Temporary Internet Files\Content.IE5\VOGLVLUZ\MCj02379450000[1].wmf" id="223" name="Google Shape;223;p35"/>
          <p:cNvPicPr preferRelativeResize="0"/>
          <p:nvPr/>
        </p:nvPicPr>
        <p:blipFill rotWithShape="1">
          <a:blip r:embed="rId3">
            <a:alphaModFix/>
          </a:blip>
          <a:srcRect b="0" l="0" r="0" t="0"/>
          <a:stretch/>
        </p:blipFill>
        <p:spPr>
          <a:xfrm>
            <a:off x="7526386" y="314891"/>
            <a:ext cx="784606" cy="64950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6"/>
          <p:cNvSpPr txBox="1"/>
          <p:nvPr>
            <p:ph type="title"/>
          </p:nvPr>
        </p:nvSpPr>
        <p:spPr>
          <a:xfrm>
            <a:off x="457200" y="154484"/>
            <a:ext cx="8229600" cy="643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GB"/>
              <a:t>ArrayList example</a:t>
            </a:r>
            <a:endParaRPr/>
          </a:p>
        </p:txBody>
      </p:sp>
      <p:graphicFrame>
        <p:nvGraphicFramePr>
          <p:cNvPr id="229" name="Google Shape;229;p36"/>
          <p:cNvGraphicFramePr/>
          <p:nvPr/>
        </p:nvGraphicFramePr>
        <p:xfrm>
          <a:off x="785786" y="2625329"/>
          <a:ext cx="3000000" cy="3000000"/>
        </p:xfrm>
        <a:graphic>
          <a:graphicData uri="http://schemas.openxmlformats.org/drawingml/2006/table">
            <a:tbl>
              <a:tblPr bandRow="1" firstRow="1">
                <a:noFill/>
                <a:tableStyleId>{FA36D5D4-C51A-43A2-B751-8A1D58BD91B3}</a:tableStyleId>
              </a:tblPr>
              <a:tblGrid>
                <a:gridCol w="1571625"/>
              </a:tblGrid>
              <a:tr h="361650">
                <a:tc>
                  <a:txBody>
                    <a:bodyPr/>
                    <a:lstStyle/>
                    <a:p>
                      <a:pPr indent="0" lvl="0" marL="0" marR="0" rtl="0" algn="l">
                        <a:spcBef>
                          <a:spcPts val="0"/>
                        </a:spcBef>
                        <a:spcAft>
                          <a:spcPts val="0"/>
                        </a:spcAft>
                        <a:buNone/>
                      </a:pPr>
                      <a:r>
                        <a:rPr lang="en-GB" sz="1400" u="none" cap="none" strike="noStrike"/>
                        <a:t>list</a:t>
                      </a:r>
                      <a:endParaRPr sz="1400"/>
                    </a:p>
                  </a:txBody>
                  <a:tcPr marT="34300" marB="34300" marR="91450" marL="91450" anchor="ctr"/>
                </a:tc>
              </a:tr>
              <a:tr h="361650">
                <a:tc>
                  <a:txBody>
                    <a:bodyPr/>
                    <a:lstStyle/>
                    <a:p>
                      <a:pPr indent="0" lvl="0" marL="0" marR="0" rtl="0" algn="l">
                        <a:spcBef>
                          <a:spcPts val="0"/>
                        </a:spcBef>
                        <a:spcAft>
                          <a:spcPts val="0"/>
                        </a:spcAft>
                        <a:buNone/>
                      </a:pPr>
                      <a:r>
                        <a:rPr lang="en-GB" sz="1400"/>
                        <a:t>[0] (Object)</a:t>
                      </a:r>
                      <a:endParaRPr sz="1400"/>
                    </a:p>
                  </a:txBody>
                  <a:tcPr marT="34300" marB="34300" marR="91450" marL="91450" anchor="ctr"/>
                </a:tc>
              </a:tr>
              <a:tr h="361650">
                <a:tc>
                  <a:txBody>
                    <a:bodyPr/>
                    <a:lstStyle/>
                    <a:p>
                      <a:pPr indent="0" lvl="0" marL="0" marR="0" rtl="0" algn="l">
                        <a:spcBef>
                          <a:spcPts val="0"/>
                        </a:spcBef>
                        <a:spcAft>
                          <a:spcPts val="0"/>
                        </a:spcAft>
                        <a:buNone/>
                      </a:pPr>
                      <a:r>
                        <a:rPr lang="en-GB" sz="1400"/>
                        <a:t>[1] (Object)</a:t>
                      </a:r>
                      <a:endParaRPr sz="1400"/>
                    </a:p>
                  </a:txBody>
                  <a:tcPr marT="34300" marB="34300" marR="91450" marL="91450" anchor="ctr"/>
                </a:tc>
              </a:tr>
              <a:tr h="361650">
                <a:tc>
                  <a:txBody>
                    <a:bodyPr/>
                    <a:lstStyle/>
                    <a:p>
                      <a:pPr indent="0" lvl="0" marL="0" marR="0" rtl="0" algn="l">
                        <a:spcBef>
                          <a:spcPts val="0"/>
                        </a:spcBef>
                        <a:spcAft>
                          <a:spcPts val="0"/>
                        </a:spcAft>
                        <a:buNone/>
                      </a:pPr>
                      <a:r>
                        <a:rPr lang="en-GB" sz="1400"/>
                        <a:t>[2] (Object)</a:t>
                      </a:r>
                      <a:endParaRPr sz="1400"/>
                    </a:p>
                  </a:txBody>
                  <a:tcPr marT="34300" marB="34300" marR="91450" marL="91450" anchor="ctr"/>
                </a:tc>
              </a:tr>
            </a:tbl>
          </a:graphicData>
        </a:graphic>
      </p:graphicFrame>
      <p:cxnSp>
        <p:nvCxnSpPr>
          <p:cNvPr id="230" name="Google Shape;230;p36"/>
          <p:cNvCxnSpPr/>
          <p:nvPr/>
        </p:nvCxnSpPr>
        <p:spPr>
          <a:xfrm flipH="1" rot="10800000">
            <a:off x="2500298" y="2571914"/>
            <a:ext cx="2643300" cy="589200"/>
          </a:xfrm>
          <a:prstGeom prst="straightConnector1">
            <a:avLst/>
          </a:prstGeom>
          <a:noFill/>
          <a:ln cap="flat" cmpd="sng" w="9525">
            <a:solidFill>
              <a:schemeClr val="accent1"/>
            </a:solidFill>
            <a:prstDash val="solid"/>
            <a:round/>
            <a:headEnd len="sm" w="sm" type="none"/>
            <a:tailEnd len="med" w="med" type="stealth"/>
          </a:ln>
        </p:spPr>
      </p:cxnSp>
      <p:cxnSp>
        <p:nvCxnSpPr>
          <p:cNvPr id="231" name="Google Shape;231;p36"/>
          <p:cNvCxnSpPr/>
          <p:nvPr/>
        </p:nvCxnSpPr>
        <p:spPr>
          <a:xfrm flipH="1" rot="10800000">
            <a:off x="2428860" y="3375663"/>
            <a:ext cx="2714700" cy="160500"/>
          </a:xfrm>
          <a:prstGeom prst="straightConnector1">
            <a:avLst/>
          </a:prstGeom>
          <a:noFill/>
          <a:ln cap="flat" cmpd="sng" w="9525">
            <a:solidFill>
              <a:schemeClr val="accent1"/>
            </a:solidFill>
            <a:prstDash val="solid"/>
            <a:round/>
            <a:headEnd len="sm" w="sm" type="none"/>
            <a:tailEnd len="med" w="med" type="stealth"/>
          </a:ln>
        </p:spPr>
      </p:cxnSp>
      <p:cxnSp>
        <p:nvCxnSpPr>
          <p:cNvPr id="232" name="Google Shape;232;p36"/>
          <p:cNvCxnSpPr/>
          <p:nvPr/>
        </p:nvCxnSpPr>
        <p:spPr>
          <a:xfrm>
            <a:off x="2428860" y="3911213"/>
            <a:ext cx="2714700" cy="214500"/>
          </a:xfrm>
          <a:prstGeom prst="straightConnector1">
            <a:avLst/>
          </a:prstGeom>
          <a:noFill/>
          <a:ln cap="flat" cmpd="sng" w="9525">
            <a:solidFill>
              <a:schemeClr val="accent1"/>
            </a:solidFill>
            <a:prstDash val="solid"/>
            <a:round/>
            <a:headEnd len="sm" w="sm" type="none"/>
            <a:tailEnd len="med" w="med" type="stealth"/>
          </a:ln>
        </p:spPr>
      </p:cxnSp>
      <p:sp>
        <p:nvSpPr>
          <p:cNvPr id="233" name="Google Shape;233;p36"/>
          <p:cNvSpPr txBox="1"/>
          <p:nvPr/>
        </p:nvSpPr>
        <p:spPr>
          <a:xfrm>
            <a:off x="5572132" y="2357436"/>
            <a:ext cx="31434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400">
                <a:solidFill>
                  <a:schemeClr val="dk1"/>
                </a:solidFill>
                <a:latin typeface="Lucida Sans"/>
                <a:ea typeface="Lucida Sans"/>
                <a:cs typeface="Lucida Sans"/>
                <a:sym typeface="Lucida Sans"/>
              </a:rPr>
              <a:t>"Hello" (</a:t>
            </a:r>
            <a:r>
              <a:rPr lang="en-GB" sz="2400">
                <a:solidFill>
                  <a:schemeClr val="dk1"/>
                </a:solidFill>
                <a:latin typeface="Courier New"/>
                <a:ea typeface="Courier New"/>
                <a:cs typeface="Courier New"/>
                <a:sym typeface="Courier New"/>
              </a:rPr>
              <a:t>String</a:t>
            </a:r>
            <a:r>
              <a:rPr lang="en-GB" sz="2400">
                <a:solidFill>
                  <a:schemeClr val="dk1"/>
                </a:solidFill>
                <a:latin typeface="Lucida Sans"/>
                <a:ea typeface="Lucida Sans"/>
                <a:cs typeface="Lucida Sans"/>
                <a:sym typeface="Lucida Sans"/>
              </a:rPr>
              <a:t>)</a:t>
            </a:r>
            <a:endParaRPr sz="2400">
              <a:solidFill>
                <a:schemeClr val="dk1"/>
              </a:solidFill>
              <a:latin typeface="Lucida Sans"/>
              <a:ea typeface="Lucida Sans"/>
              <a:cs typeface="Lucida Sans"/>
              <a:sym typeface="Lucida Sans"/>
            </a:endParaRPr>
          </a:p>
        </p:txBody>
      </p:sp>
      <p:sp>
        <p:nvSpPr>
          <p:cNvPr id="234" name="Google Shape;234;p36"/>
          <p:cNvSpPr txBox="1"/>
          <p:nvPr/>
        </p:nvSpPr>
        <p:spPr>
          <a:xfrm>
            <a:off x="5572132" y="3243493"/>
            <a:ext cx="31434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400">
                <a:solidFill>
                  <a:schemeClr val="dk1"/>
                </a:solidFill>
                <a:latin typeface="Lucida Sans"/>
                <a:ea typeface="Lucida Sans"/>
                <a:cs typeface="Lucida Sans"/>
                <a:sym typeface="Lucida Sans"/>
              </a:rPr>
              <a:t>15-01-2009 (</a:t>
            </a:r>
            <a:r>
              <a:rPr lang="en-GB" sz="2400">
                <a:solidFill>
                  <a:schemeClr val="dk1"/>
                </a:solidFill>
                <a:latin typeface="Courier New"/>
                <a:ea typeface="Courier New"/>
                <a:cs typeface="Courier New"/>
                <a:sym typeface="Courier New"/>
              </a:rPr>
              <a:t>Date</a:t>
            </a:r>
            <a:r>
              <a:rPr lang="en-GB" sz="2400">
                <a:solidFill>
                  <a:schemeClr val="dk1"/>
                </a:solidFill>
                <a:latin typeface="Lucida Sans"/>
                <a:ea typeface="Lucida Sans"/>
                <a:cs typeface="Lucida Sans"/>
                <a:sym typeface="Lucida Sans"/>
              </a:rPr>
              <a:t>)</a:t>
            </a:r>
            <a:endParaRPr sz="2400">
              <a:solidFill>
                <a:schemeClr val="dk1"/>
              </a:solidFill>
              <a:latin typeface="Lucida Sans"/>
              <a:ea typeface="Lucida Sans"/>
              <a:cs typeface="Lucida Sans"/>
              <a:sym typeface="Lucida Sans"/>
            </a:endParaRPr>
          </a:p>
        </p:txBody>
      </p:sp>
      <p:sp>
        <p:nvSpPr>
          <p:cNvPr id="235" name="Google Shape;235;p36"/>
          <p:cNvSpPr txBox="1"/>
          <p:nvPr/>
        </p:nvSpPr>
        <p:spPr>
          <a:xfrm>
            <a:off x="5500694" y="4047170"/>
            <a:ext cx="31434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400">
                <a:solidFill>
                  <a:schemeClr val="dk1"/>
                </a:solidFill>
                <a:latin typeface="Lucida Sans"/>
                <a:ea typeface="Lucida Sans"/>
                <a:cs typeface="Lucida Sans"/>
                <a:sym typeface="Lucida Sans"/>
              </a:rPr>
              <a:t>12345 (</a:t>
            </a:r>
            <a:r>
              <a:rPr lang="en-GB" sz="2400">
                <a:solidFill>
                  <a:schemeClr val="dk1"/>
                </a:solidFill>
                <a:latin typeface="Courier New"/>
                <a:ea typeface="Courier New"/>
                <a:cs typeface="Courier New"/>
                <a:sym typeface="Courier New"/>
              </a:rPr>
              <a:t>Integer</a:t>
            </a:r>
            <a:r>
              <a:rPr lang="en-GB" sz="2400">
                <a:solidFill>
                  <a:schemeClr val="dk1"/>
                </a:solidFill>
                <a:latin typeface="Lucida Sans"/>
                <a:ea typeface="Lucida Sans"/>
                <a:cs typeface="Lucida Sans"/>
                <a:sym typeface="Lucida Sans"/>
              </a:rPr>
              <a:t>)</a:t>
            </a:r>
            <a:endParaRPr sz="2400">
              <a:solidFill>
                <a:schemeClr val="dk1"/>
              </a:solidFill>
              <a:latin typeface="Lucida Sans"/>
              <a:ea typeface="Lucida Sans"/>
              <a:cs typeface="Lucida Sans"/>
              <a:sym typeface="Lucida Sans"/>
            </a:endParaRPr>
          </a:p>
        </p:txBody>
      </p:sp>
      <p:sp>
        <p:nvSpPr>
          <p:cNvPr id="236" name="Google Shape;236;p36"/>
          <p:cNvSpPr txBox="1"/>
          <p:nvPr/>
        </p:nvSpPr>
        <p:spPr>
          <a:xfrm>
            <a:off x="1142976" y="1178709"/>
            <a:ext cx="6715200" cy="1200600"/>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ArrayList list = </a:t>
            </a:r>
            <a:r>
              <a:rPr b="1" lang="en-GB" sz="1800">
                <a:solidFill>
                  <a:schemeClr val="dk1"/>
                </a:solidFill>
                <a:latin typeface="Courier New"/>
                <a:ea typeface="Courier New"/>
                <a:cs typeface="Courier New"/>
                <a:sym typeface="Courier New"/>
              </a:rPr>
              <a:t>new</a:t>
            </a:r>
            <a:r>
              <a:rPr lang="en-GB" sz="1800">
                <a:solidFill>
                  <a:schemeClr val="dk1"/>
                </a:solidFill>
                <a:latin typeface="Courier New"/>
                <a:ea typeface="Courier New"/>
                <a:cs typeface="Courier New"/>
                <a:sym typeface="Courier New"/>
              </a:rPr>
              <a:t> ArrayList();</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list.add("Hello");</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list.add(new Date());</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list.add(12345);</a:t>
            </a:r>
            <a:endParaRPr/>
          </a:p>
        </p:txBody>
      </p:sp>
      <p:pic>
        <p:nvPicPr>
          <p:cNvPr descr="C:\Users\Rowan\AppData\Local\Microsoft\Windows\Temporary Internet Files\Content.IE5\VOGLVLUZ\MCj02379450000[1].wmf" id="237" name="Google Shape;237;p36"/>
          <p:cNvPicPr preferRelativeResize="0"/>
          <p:nvPr/>
        </p:nvPicPr>
        <p:blipFill rotWithShape="1">
          <a:blip r:embed="rId3">
            <a:alphaModFix/>
          </a:blip>
          <a:srcRect b="0" l="0" r="0" t="0"/>
          <a:stretch/>
        </p:blipFill>
        <p:spPr>
          <a:xfrm>
            <a:off x="7526386" y="314891"/>
            <a:ext cx="784606" cy="64950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7"/>
          <p:cNvSpPr txBox="1"/>
          <p:nvPr>
            <p:ph type="title"/>
          </p:nvPr>
        </p:nvSpPr>
        <p:spPr>
          <a:xfrm>
            <a:off x="457200" y="154484"/>
            <a:ext cx="8229600" cy="643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GB"/>
              <a:t>ArrayList Example</a:t>
            </a:r>
            <a:endParaRPr/>
          </a:p>
        </p:txBody>
      </p:sp>
      <p:sp>
        <p:nvSpPr>
          <p:cNvPr id="243" name="Google Shape;243;p37"/>
          <p:cNvSpPr txBox="1"/>
          <p:nvPr/>
        </p:nvSpPr>
        <p:spPr>
          <a:xfrm>
            <a:off x="1357290" y="1232288"/>
            <a:ext cx="6072300" cy="3417000"/>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ArrayList list = </a:t>
            </a:r>
            <a:r>
              <a:rPr b="1" lang="en-GB" sz="1800">
                <a:solidFill>
                  <a:schemeClr val="dk1"/>
                </a:solidFill>
                <a:latin typeface="Courier New"/>
                <a:ea typeface="Courier New"/>
                <a:cs typeface="Courier New"/>
                <a:sym typeface="Courier New"/>
              </a:rPr>
              <a:t>new</a:t>
            </a:r>
            <a:r>
              <a:rPr lang="en-GB" sz="1800">
                <a:solidFill>
                  <a:schemeClr val="dk1"/>
                </a:solidFill>
                <a:latin typeface="Courier New"/>
                <a:ea typeface="Courier New"/>
                <a:cs typeface="Courier New"/>
                <a:sym typeface="Courier New"/>
              </a:rPr>
              <a:t> ArrayList();</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list.add("Hello");</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list.add(new Date());</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list.add(12345);</a:t>
            </a:r>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String s = (String)list.get(0);</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Date d = (Date)list.get(1);</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int n = (Integer)list.get(2);</a:t>
            </a:r>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String e = (String)list.get(2);</a:t>
            </a:r>
            <a:endParaRPr sz="1800">
              <a:solidFill>
                <a:schemeClr val="dk1"/>
              </a:solidFill>
              <a:latin typeface="Lucida Sans"/>
              <a:ea typeface="Lucida Sans"/>
              <a:cs typeface="Lucida Sans"/>
              <a:sym typeface="Lucida Sans"/>
            </a:endParaRPr>
          </a:p>
        </p:txBody>
      </p:sp>
      <p:sp>
        <p:nvSpPr>
          <p:cNvPr id="244" name="Google Shape;244;p37"/>
          <p:cNvSpPr/>
          <p:nvPr/>
        </p:nvSpPr>
        <p:spPr>
          <a:xfrm>
            <a:off x="6465212" y="4249535"/>
            <a:ext cx="1714500" cy="589200"/>
          </a:xfrm>
          <a:prstGeom prst="wedgeRoundRectCallout">
            <a:avLst>
              <a:gd fmla="val -83932" name="adj1"/>
              <a:gd fmla="val -29309" name="adj2"/>
              <a:gd fmla="val 16667" name="adj3"/>
            </a:avLst>
          </a:prstGeom>
          <a:solidFill>
            <a:schemeClr val="accent2"/>
          </a:solidFill>
          <a:ln cap="flat" cmpd="thickThin" w="55000">
            <a:solidFill>
              <a:srgbClr val="9F161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Runtime Error!</a:t>
            </a:r>
            <a:endParaRPr sz="1800">
              <a:solidFill>
                <a:schemeClr val="lt1"/>
              </a:solidFill>
              <a:latin typeface="Lucida Sans"/>
              <a:ea typeface="Lucida Sans"/>
              <a:cs typeface="Lucida Sans"/>
              <a:sym typeface="Lucida Sans"/>
            </a:endParaRPr>
          </a:p>
        </p:txBody>
      </p:sp>
      <p:pic>
        <p:nvPicPr>
          <p:cNvPr descr="C:\Users\Rowan\AppData\Local\Microsoft\Windows\Temporary Internet Files\Content.IE5\VOGLVLUZ\MCj02379450000[1].wmf" id="245" name="Google Shape;245;p37"/>
          <p:cNvPicPr preferRelativeResize="0"/>
          <p:nvPr/>
        </p:nvPicPr>
        <p:blipFill rotWithShape="1">
          <a:blip r:embed="rId3">
            <a:alphaModFix/>
          </a:blip>
          <a:srcRect b="0" l="0" r="0" t="0"/>
          <a:stretch/>
        </p:blipFill>
        <p:spPr>
          <a:xfrm>
            <a:off x="7526386" y="314891"/>
            <a:ext cx="784606" cy="64950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8"/>
          <p:cNvSpPr txBox="1"/>
          <p:nvPr>
            <p:ph idx="1" type="body"/>
          </p:nvPr>
        </p:nvSpPr>
        <p:spPr>
          <a:xfrm>
            <a:off x="457200" y="833247"/>
            <a:ext cx="8229600" cy="2545800"/>
          </a:xfrm>
          <a:prstGeom prst="rect">
            <a:avLst/>
          </a:prstGeom>
          <a:noFill/>
          <a:ln>
            <a:noFill/>
          </a:ln>
        </p:spPr>
        <p:txBody>
          <a:bodyPr anchorCtr="0" anchor="t" bIns="45700" lIns="91425" spcFirstLastPara="1" rIns="91425" wrap="square" tIns="45700">
            <a:noAutofit/>
          </a:bodyPr>
          <a:lstStyle/>
          <a:p>
            <a:pPr indent="-313182" lvl="0" marL="365760" rtl="0" algn="l">
              <a:spcBef>
                <a:spcPts val="0"/>
              </a:spcBef>
              <a:spcAft>
                <a:spcPts val="0"/>
              </a:spcAft>
              <a:buSzPts val="2736"/>
              <a:buChar char="●"/>
            </a:pPr>
            <a:r>
              <a:rPr lang="en-GB" sz="2700"/>
              <a:t>So sometimes it can be useful to not be strongly typed – it means you can store anything</a:t>
            </a:r>
            <a:endParaRPr sz="2700"/>
          </a:p>
          <a:p>
            <a:pPr indent="-313182" lvl="0" marL="365760" rtl="0" algn="l">
              <a:spcBef>
                <a:spcPts val="400"/>
              </a:spcBef>
              <a:spcAft>
                <a:spcPts val="0"/>
              </a:spcAft>
              <a:buSzPts val="2736"/>
              <a:buChar char="●"/>
            </a:pPr>
            <a:r>
              <a:rPr lang="en-GB" sz="2700"/>
              <a:t>But it’s easy to forget what you've stored, and end up with an </a:t>
            </a:r>
            <a:r>
              <a:rPr lang="en-GB" sz="2700">
                <a:latin typeface="Courier New"/>
                <a:ea typeface="Courier New"/>
                <a:cs typeface="Courier New"/>
                <a:sym typeface="Courier New"/>
              </a:rPr>
              <a:t>ClassCastException</a:t>
            </a:r>
            <a:endParaRPr sz="2700">
              <a:latin typeface="Courier New"/>
              <a:ea typeface="Courier New"/>
              <a:cs typeface="Courier New"/>
              <a:sym typeface="Courier New"/>
            </a:endParaRPr>
          </a:p>
          <a:p>
            <a:pPr indent="-313182" lvl="0" marL="365760" rtl="0" algn="l">
              <a:spcBef>
                <a:spcPts val="400"/>
              </a:spcBef>
              <a:spcAft>
                <a:spcPts val="0"/>
              </a:spcAft>
              <a:buSzPts val="2736"/>
              <a:buChar char="●"/>
            </a:pPr>
            <a:r>
              <a:rPr lang="en-GB" sz="2700"/>
              <a:t>Better to have some control over what goes into your </a:t>
            </a:r>
            <a:r>
              <a:rPr lang="en-GB" sz="2700">
                <a:latin typeface="Courier New"/>
                <a:ea typeface="Courier New"/>
                <a:cs typeface="Courier New"/>
                <a:sym typeface="Courier New"/>
              </a:rPr>
              <a:t>ArrayList</a:t>
            </a:r>
            <a:r>
              <a:rPr lang="en-GB" sz="2700"/>
              <a:t> (or other collection class)</a:t>
            </a:r>
            <a:endParaRPr sz="2700"/>
          </a:p>
        </p:txBody>
      </p:sp>
      <p:sp>
        <p:nvSpPr>
          <p:cNvPr id="251" name="Google Shape;251;p38"/>
          <p:cNvSpPr txBox="1"/>
          <p:nvPr>
            <p:ph type="title"/>
          </p:nvPr>
        </p:nvSpPr>
        <p:spPr>
          <a:xfrm>
            <a:off x="457200" y="154484"/>
            <a:ext cx="8229600" cy="643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GB"/>
              <a:t>Being strongly typed</a:t>
            </a:r>
            <a:endParaRPr/>
          </a:p>
        </p:txBody>
      </p:sp>
      <p:pic>
        <p:nvPicPr>
          <p:cNvPr descr="C:\Users\Rowan\AppData\Local\Microsoft\Windows\Temporary Internet Files\Content.IE5\VOGLVLUZ\MCj02379450000[1].wmf" id="252" name="Google Shape;252;p38"/>
          <p:cNvPicPr preferRelativeResize="0"/>
          <p:nvPr/>
        </p:nvPicPr>
        <p:blipFill rotWithShape="1">
          <a:blip r:embed="rId3">
            <a:alphaModFix/>
          </a:blip>
          <a:srcRect b="0" l="0" r="0" t="0"/>
          <a:stretch/>
        </p:blipFill>
        <p:spPr>
          <a:xfrm>
            <a:off x="7526386" y="314891"/>
            <a:ext cx="784606" cy="64950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9"/>
          <p:cNvSpPr txBox="1"/>
          <p:nvPr>
            <p:ph idx="1" type="body"/>
          </p:nvPr>
        </p:nvSpPr>
        <p:spPr>
          <a:xfrm>
            <a:off x="457200" y="833247"/>
            <a:ext cx="8229600" cy="2545800"/>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GB"/>
              <a:t>The new version of these classes support something called generics, which means we can specify a type for our collection</a:t>
            </a:r>
            <a:endParaRPr/>
          </a:p>
          <a:p>
            <a:pPr indent="-256032" lvl="0" marL="365760" rtl="0" algn="l">
              <a:spcBef>
                <a:spcPts val="400"/>
              </a:spcBef>
              <a:spcAft>
                <a:spcPts val="0"/>
              </a:spcAft>
              <a:buSzPts val="1836"/>
              <a:buChar char="●"/>
            </a:pPr>
            <a:r>
              <a:rPr lang="en-GB"/>
              <a:t>For example, an </a:t>
            </a:r>
            <a:r>
              <a:rPr lang="en-GB">
                <a:latin typeface="Courier New"/>
                <a:ea typeface="Courier New"/>
                <a:cs typeface="Courier New"/>
                <a:sym typeface="Courier New"/>
              </a:rPr>
              <a:t>ArrayList</a:t>
            </a:r>
            <a:r>
              <a:rPr lang="en-GB"/>
              <a:t> that only accepts strings…</a:t>
            </a:r>
            <a:endParaRPr/>
          </a:p>
        </p:txBody>
      </p:sp>
      <p:sp>
        <p:nvSpPr>
          <p:cNvPr id="258" name="Google Shape;258;p39"/>
          <p:cNvSpPr txBox="1"/>
          <p:nvPr>
            <p:ph type="title"/>
          </p:nvPr>
        </p:nvSpPr>
        <p:spPr>
          <a:xfrm>
            <a:off x="457200" y="154484"/>
            <a:ext cx="8229600" cy="643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GB"/>
              <a:t>Behold generics</a:t>
            </a:r>
            <a:endParaRPr/>
          </a:p>
        </p:txBody>
      </p:sp>
      <p:sp>
        <p:nvSpPr>
          <p:cNvPr id="259" name="Google Shape;259;p39"/>
          <p:cNvSpPr txBox="1"/>
          <p:nvPr/>
        </p:nvSpPr>
        <p:spPr>
          <a:xfrm>
            <a:off x="1000100" y="2946799"/>
            <a:ext cx="7215300" cy="1477500"/>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ArrayList&lt;String&gt; list = </a:t>
            </a:r>
            <a:r>
              <a:rPr b="1" lang="en-GB" sz="1800">
                <a:solidFill>
                  <a:schemeClr val="dk1"/>
                </a:solidFill>
                <a:latin typeface="Courier New"/>
                <a:ea typeface="Courier New"/>
                <a:cs typeface="Courier New"/>
                <a:sym typeface="Courier New"/>
              </a:rPr>
              <a:t>new</a:t>
            </a:r>
            <a:r>
              <a:rPr lang="en-GB" sz="1800">
                <a:solidFill>
                  <a:schemeClr val="dk1"/>
                </a:solidFill>
                <a:latin typeface="Courier New"/>
                <a:ea typeface="Courier New"/>
                <a:cs typeface="Courier New"/>
                <a:sym typeface="Courier New"/>
              </a:rPr>
              <a:t> ArrayList&lt;String&gt;();</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list.add("Hello");</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list.add("World");</a:t>
            </a:r>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1" lang="en-GB" sz="1800">
                <a:solidFill>
                  <a:schemeClr val="accent2"/>
                </a:solidFill>
                <a:latin typeface="Courier New"/>
                <a:ea typeface="Courier New"/>
                <a:cs typeface="Courier New"/>
                <a:sym typeface="Courier New"/>
              </a:rPr>
              <a:t>list.add(12345);</a:t>
            </a:r>
            <a:endParaRPr b="1" sz="1800">
              <a:solidFill>
                <a:schemeClr val="accent2"/>
              </a:solidFill>
              <a:latin typeface="Lucida Sans"/>
              <a:ea typeface="Lucida Sans"/>
              <a:cs typeface="Lucida Sans"/>
              <a:sym typeface="Lucida Sans"/>
            </a:endParaRPr>
          </a:p>
        </p:txBody>
      </p:sp>
      <p:sp>
        <p:nvSpPr>
          <p:cNvPr id="260" name="Google Shape;260;p39"/>
          <p:cNvSpPr/>
          <p:nvPr/>
        </p:nvSpPr>
        <p:spPr>
          <a:xfrm>
            <a:off x="4643438" y="3911213"/>
            <a:ext cx="1714500" cy="589200"/>
          </a:xfrm>
          <a:prstGeom prst="wedgeRoundRectCallout">
            <a:avLst>
              <a:gd fmla="val -123656" name="adj1"/>
              <a:gd fmla="val 10334" name="adj2"/>
              <a:gd fmla="val 16667" name="adj3"/>
            </a:avLst>
          </a:prstGeom>
          <a:solidFill>
            <a:schemeClr val="accent2"/>
          </a:solidFill>
          <a:ln cap="flat" cmpd="thickThin" w="55000">
            <a:solidFill>
              <a:srgbClr val="9F161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Compiler error</a:t>
            </a:r>
            <a:endParaRPr sz="1800">
              <a:solidFill>
                <a:schemeClr val="lt1"/>
              </a:solidFill>
              <a:latin typeface="Lucida Sans"/>
              <a:ea typeface="Lucida Sans"/>
              <a:cs typeface="Lucida Sans"/>
              <a:sym typeface="Lucida Sans"/>
            </a:endParaRPr>
          </a:p>
        </p:txBody>
      </p:sp>
      <p:pic>
        <p:nvPicPr>
          <p:cNvPr descr="C:\Users\Rowan\AppData\Local\Microsoft\Windows\Temporary Internet Files\Content.IE5\VOGLVLUZ\MCj02379450000[1].wmf" id="261" name="Google Shape;261;p39"/>
          <p:cNvPicPr preferRelativeResize="0"/>
          <p:nvPr/>
        </p:nvPicPr>
        <p:blipFill rotWithShape="1">
          <a:blip r:embed="rId3">
            <a:alphaModFix/>
          </a:blip>
          <a:srcRect b="0" l="0" r="0" t="0"/>
          <a:stretch/>
        </p:blipFill>
        <p:spPr>
          <a:xfrm>
            <a:off x="7526386" y="314891"/>
            <a:ext cx="784606" cy="64950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0"/>
          <p:cNvSpPr txBox="1"/>
          <p:nvPr>
            <p:ph idx="1" type="body"/>
          </p:nvPr>
        </p:nvSpPr>
        <p:spPr>
          <a:xfrm>
            <a:off x="457200" y="766975"/>
            <a:ext cx="8229600" cy="3738600"/>
          </a:xfrm>
          <a:prstGeom prst="rect">
            <a:avLst/>
          </a:prstGeom>
        </p:spPr>
        <p:txBody>
          <a:bodyPr anchorCtr="0" anchor="t" bIns="45700" lIns="91425" spcFirstLastPara="1" rIns="91425" wrap="square" tIns="45700">
            <a:normAutofit/>
          </a:bodyPr>
          <a:lstStyle/>
          <a:p>
            <a:pPr indent="-371475" lvl="0" marL="457200" rtl="0" algn="l">
              <a:spcBef>
                <a:spcPts val="400"/>
              </a:spcBef>
              <a:spcAft>
                <a:spcPts val="0"/>
              </a:spcAft>
              <a:buClr>
                <a:schemeClr val="dk1"/>
              </a:buClr>
              <a:buSzPts val="2250"/>
              <a:buChar char="●"/>
            </a:pPr>
            <a:r>
              <a:rPr lang="en-GB" sz="2250">
                <a:solidFill>
                  <a:schemeClr val="dk1"/>
                </a:solidFill>
              </a:rPr>
              <a:t>In a nutshell, generics enable </a:t>
            </a:r>
            <a:r>
              <a:rPr i="1" lang="en-GB" sz="2250">
                <a:solidFill>
                  <a:schemeClr val="dk1"/>
                </a:solidFill>
              </a:rPr>
              <a:t>types</a:t>
            </a:r>
            <a:r>
              <a:rPr lang="en-GB" sz="2250">
                <a:solidFill>
                  <a:schemeClr val="dk1"/>
                </a:solidFill>
              </a:rPr>
              <a:t> (classes and interfaces) to be parameters when defining classes, interfaces and methods. </a:t>
            </a:r>
            <a:endParaRPr sz="2250">
              <a:solidFill>
                <a:schemeClr val="dk1"/>
              </a:solidFill>
            </a:endParaRPr>
          </a:p>
          <a:p>
            <a:pPr indent="-371475" lvl="0" marL="457200" rtl="0" algn="l">
              <a:spcBef>
                <a:spcPts val="0"/>
              </a:spcBef>
              <a:spcAft>
                <a:spcPts val="0"/>
              </a:spcAft>
              <a:buClr>
                <a:schemeClr val="dk1"/>
              </a:buClr>
              <a:buSzPts val="2250"/>
              <a:buChar char="●"/>
            </a:pPr>
            <a:r>
              <a:rPr lang="en-GB" sz="2250">
                <a:solidFill>
                  <a:schemeClr val="dk1"/>
                </a:solidFill>
              </a:rPr>
              <a:t>Much like the more familiar </a:t>
            </a:r>
            <a:r>
              <a:rPr i="1" lang="en-GB" sz="2250">
                <a:solidFill>
                  <a:schemeClr val="dk1"/>
                </a:solidFill>
              </a:rPr>
              <a:t>formal parameters</a:t>
            </a:r>
            <a:r>
              <a:rPr lang="en-GB" sz="2250">
                <a:solidFill>
                  <a:schemeClr val="dk1"/>
                </a:solidFill>
              </a:rPr>
              <a:t> used in method declarations, type parameters provide a way for you to re-use the same code with different inputs. </a:t>
            </a:r>
            <a:endParaRPr sz="2250">
              <a:solidFill>
                <a:schemeClr val="dk1"/>
              </a:solidFill>
            </a:endParaRPr>
          </a:p>
          <a:p>
            <a:pPr indent="-371475" lvl="0" marL="457200" rtl="0" algn="l">
              <a:spcBef>
                <a:spcPts val="0"/>
              </a:spcBef>
              <a:spcAft>
                <a:spcPts val="0"/>
              </a:spcAft>
              <a:buClr>
                <a:schemeClr val="dk1"/>
              </a:buClr>
              <a:buSzPts val="2250"/>
              <a:buChar char="●"/>
            </a:pPr>
            <a:r>
              <a:rPr lang="en-GB" sz="2250">
                <a:solidFill>
                  <a:schemeClr val="dk1"/>
                </a:solidFill>
              </a:rPr>
              <a:t>The difference is that the inputs to formal parameters are values, while the inputs to type parameters are types.</a:t>
            </a:r>
            <a:endParaRPr sz="3100"/>
          </a:p>
        </p:txBody>
      </p:sp>
      <p:sp>
        <p:nvSpPr>
          <p:cNvPr id="267" name="Google Shape;267;p40"/>
          <p:cNvSpPr txBox="1"/>
          <p:nvPr>
            <p:ph type="title"/>
          </p:nvPr>
        </p:nvSpPr>
        <p:spPr>
          <a:xfrm>
            <a:off x="457200" y="205977"/>
            <a:ext cx="8229600" cy="434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b="1" lang="en-GB"/>
              <a:t>Why use Generics?</a:t>
            </a:r>
            <a:endParaRPr b="1"/>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1"/>
          <p:cNvSpPr txBox="1"/>
          <p:nvPr>
            <p:ph idx="1" type="body"/>
          </p:nvPr>
        </p:nvSpPr>
        <p:spPr>
          <a:xfrm>
            <a:off x="457200" y="752075"/>
            <a:ext cx="8229600" cy="4184700"/>
          </a:xfrm>
          <a:prstGeom prst="rect">
            <a:avLst/>
          </a:prstGeom>
        </p:spPr>
        <p:txBody>
          <a:bodyPr anchorCtr="0" anchor="t" bIns="45700" lIns="91425" spcFirstLastPara="1" rIns="91425" wrap="square" tIns="45700">
            <a:normAutofit/>
          </a:bodyPr>
          <a:lstStyle/>
          <a:p>
            <a:pPr indent="0" lvl="0" marL="190500" marR="50800" rtl="0" algn="l">
              <a:spcBef>
                <a:spcPts val="1000"/>
              </a:spcBef>
              <a:spcAft>
                <a:spcPts val="0"/>
              </a:spcAft>
              <a:buClr>
                <a:schemeClr val="dk1"/>
              </a:buClr>
              <a:buSzPts val="1100"/>
              <a:buFont typeface="Arial"/>
              <a:buNone/>
            </a:pPr>
            <a:r>
              <a:rPr lang="en-GB" sz="1150">
                <a:solidFill>
                  <a:schemeClr val="dk1"/>
                </a:solidFill>
              </a:rPr>
              <a:t>A </a:t>
            </a:r>
            <a:r>
              <a:rPr i="1" lang="en-GB" sz="1150">
                <a:solidFill>
                  <a:schemeClr val="dk1"/>
                </a:solidFill>
              </a:rPr>
              <a:t>generic type</a:t>
            </a:r>
            <a:r>
              <a:rPr lang="en-GB" sz="1150">
                <a:solidFill>
                  <a:schemeClr val="dk1"/>
                </a:solidFill>
              </a:rPr>
              <a:t> is a generic class or interface that is parameterized over types. The following Box class will be modified to demonstrate the concept.</a:t>
            </a:r>
            <a:endParaRPr sz="1150">
              <a:solidFill>
                <a:schemeClr val="dk1"/>
              </a:solidFill>
            </a:endParaRPr>
          </a:p>
          <a:p>
            <a:pPr indent="0" lvl="0" marL="190500" marR="50800" rtl="0" algn="l">
              <a:spcBef>
                <a:spcPts val="1800"/>
              </a:spcBef>
              <a:spcAft>
                <a:spcPts val="0"/>
              </a:spcAft>
              <a:buClr>
                <a:schemeClr val="dk1"/>
              </a:buClr>
              <a:buSzPts val="1100"/>
              <a:buFont typeface="Arial"/>
              <a:buNone/>
            </a:pPr>
            <a:r>
              <a:rPr b="1" lang="en-GB" sz="1500">
                <a:solidFill>
                  <a:srgbClr val="333333"/>
                </a:solidFill>
              </a:rPr>
              <a:t>Example 1: A Simple Box Class</a:t>
            </a:r>
            <a:endParaRPr b="1" sz="1500">
              <a:solidFill>
                <a:srgbClr val="333333"/>
              </a:solidFill>
            </a:endParaRPr>
          </a:p>
          <a:p>
            <a:pPr indent="0" lvl="0" marL="190500" marR="50800" rtl="0" algn="l">
              <a:spcBef>
                <a:spcPts val="1000"/>
              </a:spcBef>
              <a:spcAft>
                <a:spcPts val="0"/>
              </a:spcAft>
              <a:buClr>
                <a:schemeClr val="dk1"/>
              </a:buClr>
              <a:buSzPts val="1100"/>
              <a:buFont typeface="Arial"/>
              <a:buNone/>
            </a:pPr>
            <a:r>
              <a:rPr lang="en-GB" sz="1150">
                <a:solidFill>
                  <a:schemeClr val="dk1"/>
                </a:solidFill>
              </a:rPr>
              <a:t>Begin by examining a non-generic Box class that operates on objects of any type. It needs only to provide two methods: set, which adds an object to the box, and get, which retrieves it:</a:t>
            </a:r>
            <a:endParaRPr sz="1150">
              <a:solidFill>
                <a:schemeClr val="dk1"/>
              </a:solidFill>
            </a:endParaRPr>
          </a:p>
          <a:p>
            <a:pPr indent="0" lvl="0" marL="0" rtl="0" algn="l">
              <a:spcBef>
                <a:spcPts val="1000"/>
              </a:spcBef>
              <a:spcAft>
                <a:spcPts val="0"/>
              </a:spcAft>
              <a:buNone/>
            </a:pPr>
            <a:r>
              <a:rPr lang="en-GB" sz="1100">
                <a:solidFill>
                  <a:schemeClr val="dk1"/>
                </a:solidFill>
                <a:latin typeface="Courier New"/>
                <a:ea typeface="Courier New"/>
                <a:cs typeface="Courier New"/>
                <a:sym typeface="Courier New"/>
              </a:rPr>
              <a:t>public class Box {</a:t>
            </a:r>
            <a:endParaRPr sz="1100">
              <a:solidFill>
                <a:schemeClr val="dk1"/>
              </a:solidFill>
              <a:latin typeface="Courier New"/>
              <a:ea typeface="Courier New"/>
              <a:cs typeface="Courier New"/>
              <a:sym typeface="Courier New"/>
            </a:endParaRPr>
          </a:p>
          <a:p>
            <a:pPr indent="0" lvl="0" marL="0" rtl="0" algn="l">
              <a:spcBef>
                <a:spcPts val="400"/>
              </a:spcBef>
              <a:spcAft>
                <a:spcPts val="0"/>
              </a:spcAft>
              <a:buNone/>
            </a:pPr>
            <a:r>
              <a:rPr lang="en-GB" sz="1100">
                <a:solidFill>
                  <a:schemeClr val="dk1"/>
                </a:solidFill>
                <a:latin typeface="Courier New"/>
                <a:ea typeface="Courier New"/>
                <a:cs typeface="Courier New"/>
                <a:sym typeface="Courier New"/>
              </a:rPr>
              <a:t>    private Object object;</a:t>
            </a:r>
            <a:endParaRPr sz="1100">
              <a:solidFill>
                <a:schemeClr val="dk1"/>
              </a:solidFill>
              <a:latin typeface="Courier New"/>
              <a:ea typeface="Courier New"/>
              <a:cs typeface="Courier New"/>
              <a:sym typeface="Courier New"/>
            </a:endParaRPr>
          </a:p>
          <a:p>
            <a:pPr indent="0" lvl="0" marL="0" rtl="0" algn="l">
              <a:spcBef>
                <a:spcPts val="400"/>
              </a:spcBef>
              <a:spcAft>
                <a:spcPts val="0"/>
              </a:spcAft>
              <a:buNone/>
            </a:pPr>
            <a:r>
              <a:t/>
            </a:r>
            <a:endParaRPr sz="1100">
              <a:solidFill>
                <a:schemeClr val="dk1"/>
              </a:solidFill>
              <a:latin typeface="Courier New"/>
              <a:ea typeface="Courier New"/>
              <a:cs typeface="Courier New"/>
              <a:sym typeface="Courier New"/>
            </a:endParaRPr>
          </a:p>
          <a:p>
            <a:pPr indent="0" lvl="0" marL="0" rtl="0" algn="l">
              <a:spcBef>
                <a:spcPts val="400"/>
              </a:spcBef>
              <a:spcAft>
                <a:spcPts val="0"/>
              </a:spcAft>
              <a:buNone/>
            </a:pPr>
            <a:r>
              <a:rPr lang="en-GB" sz="1100">
                <a:solidFill>
                  <a:schemeClr val="dk1"/>
                </a:solidFill>
                <a:latin typeface="Courier New"/>
                <a:ea typeface="Courier New"/>
                <a:cs typeface="Courier New"/>
                <a:sym typeface="Courier New"/>
              </a:rPr>
              <a:t>    public void set(Object object) { this.object = object; }</a:t>
            </a:r>
            <a:endParaRPr sz="1100">
              <a:solidFill>
                <a:schemeClr val="dk1"/>
              </a:solidFill>
              <a:latin typeface="Courier New"/>
              <a:ea typeface="Courier New"/>
              <a:cs typeface="Courier New"/>
              <a:sym typeface="Courier New"/>
            </a:endParaRPr>
          </a:p>
          <a:p>
            <a:pPr indent="0" lvl="0" marL="0" rtl="0" algn="l">
              <a:spcBef>
                <a:spcPts val="400"/>
              </a:spcBef>
              <a:spcAft>
                <a:spcPts val="0"/>
              </a:spcAft>
              <a:buNone/>
            </a:pPr>
            <a:r>
              <a:rPr lang="en-GB" sz="1100">
                <a:solidFill>
                  <a:schemeClr val="dk1"/>
                </a:solidFill>
                <a:latin typeface="Courier New"/>
                <a:ea typeface="Courier New"/>
                <a:cs typeface="Courier New"/>
                <a:sym typeface="Courier New"/>
              </a:rPr>
              <a:t>    public Object get() { return object; }</a:t>
            </a:r>
            <a:endParaRPr sz="1100">
              <a:solidFill>
                <a:schemeClr val="dk1"/>
              </a:solidFill>
              <a:latin typeface="Courier New"/>
              <a:ea typeface="Courier New"/>
              <a:cs typeface="Courier New"/>
              <a:sym typeface="Courier New"/>
            </a:endParaRPr>
          </a:p>
          <a:p>
            <a:pPr indent="0" lvl="0" marL="0" rtl="0" algn="l">
              <a:spcBef>
                <a:spcPts val="400"/>
              </a:spcBef>
              <a:spcAft>
                <a:spcPts val="0"/>
              </a:spcAft>
              <a:buNone/>
            </a:pPr>
            <a:r>
              <a:rPr lang="en-GB" sz="1100">
                <a:solidFill>
                  <a:schemeClr val="dk1"/>
                </a:solidFill>
                <a:latin typeface="Courier New"/>
                <a:ea typeface="Courier New"/>
                <a:cs typeface="Courier New"/>
                <a:sym typeface="Courier New"/>
              </a:rPr>
              <a:t>}</a:t>
            </a:r>
            <a:endParaRPr sz="1100">
              <a:solidFill>
                <a:schemeClr val="dk1"/>
              </a:solidFill>
              <a:latin typeface="Courier New"/>
              <a:ea typeface="Courier New"/>
              <a:cs typeface="Courier New"/>
              <a:sym typeface="Courier New"/>
            </a:endParaRPr>
          </a:p>
          <a:p>
            <a:pPr indent="0" lvl="0" marL="190500" marR="50800" rtl="0" algn="l">
              <a:spcBef>
                <a:spcPts val="1000"/>
              </a:spcBef>
              <a:spcAft>
                <a:spcPts val="1000"/>
              </a:spcAft>
              <a:buNone/>
            </a:pPr>
            <a:r>
              <a:rPr lang="en-GB" sz="1150">
                <a:solidFill>
                  <a:schemeClr val="dk1"/>
                </a:solidFill>
              </a:rPr>
              <a:t>Since its methods accept or return an Object, you are free to pass in whatever you want, provided that it is not one of the primitive types. There is no way to verify, at compile time, how the class is used. One part of the code may place an Integer in the box and expect to get Integers out of it, while another part of the code may mistakenly pass in a String, resulting in a runtime error.</a:t>
            </a:r>
            <a:endParaRPr sz="2000"/>
          </a:p>
        </p:txBody>
      </p:sp>
      <p:sp>
        <p:nvSpPr>
          <p:cNvPr id="273" name="Google Shape;273;p41"/>
          <p:cNvSpPr txBox="1"/>
          <p:nvPr>
            <p:ph type="title"/>
          </p:nvPr>
        </p:nvSpPr>
        <p:spPr>
          <a:xfrm>
            <a:off x="457200" y="205976"/>
            <a:ext cx="8229600" cy="508800"/>
          </a:xfrm>
          <a:prstGeom prst="rect">
            <a:avLst/>
          </a:prstGeom>
        </p:spPr>
        <p:txBody>
          <a:bodyPr anchorCtr="0" anchor="ctr" bIns="45700" lIns="91425" spcFirstLastPara="1" rIns="91425" wrap="square" tIns="45700">
            <a:normAutofit/>
          </a:bodyPr>
          <a:lstStyle/>
          <a:p>
            <a:pPr indent="0" lvl="0" marL="0" marR="50800" rtl="0" algn="l">
              <a:lnSpc>
                <a:spcPct val="115000"/>
              </a:lnSpc>
              <a:spcBef>
                <a:spcPts val="2400"/>
              </a:spcBef>
              <a:spcAft>
                <a:spcPts val="600"/>
              </a:spcAft>
              <a:buClr>
                <a:schemeClr val="dk1"/>
              </a:buClr>
              <a:buSzPts val="1100"/>
              <a:buFont typeface="Arial"/>
              <a:buNone/>
            </a:pPr>
            <a:r>
              <a:rPr b="1" lang="en-GB" sz="1900">
                <a:solidFill>
                  <a:srgbClr val="333333"/>
                </a:solidFill>
              </a:rPr>
              <a:t>Generic Types</a:t>
            </a:r>
            <a:endParaRPr sz="32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2"/>
          <p:cNvSpPr txBox="1"/>
          <p:nvPr>
            <p:ph idx="1" type="body"/>
          </p:nvPr>
        </p:nvSpPr>
        <p:spPr>
          <a:xfrm>
            <a:off x="152400" y="744625"/>
            <a:ext cx="4010100" cy="43989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en-GB" sz="1550">
                <a:solidFill>
                  <a:schemeClr val="dk1"/>
                </a:solidFill>
              </a:rPr>
              <a:t>A </a:t>
            </a:r>
            <a:r>
              <a:rPr i="1" lang="en-GB" sz="1550">
                <a:solidFill>
                  <a:schemeClr val="dk1"/>
                </a:solidFill>
              </a:rPr>
              <a:t>generic class</a:t>
            </a:r>
            <a:r>
              <a:rPr lang="en-GB" sz="1550">
                <a:solidFill>
                  <a:schemeClr val="dk1"/>
                </a:solidFill>
              </a:rPr>
              <a:t> is defined with the following format:</a:t>
            </a:r>
            <a:endParaRPr sz="1550">
              <a:solidFill>
                <a:schemeClr val="dk1"/>
              </a:solidFill>
            </a:endParaRPr>
          </a:p>
          <a:p>
            <a:pPr indent="0" lvl="0" marL="0" rtl="0" algn="l">
              <a:spcBef>
                <a:spcPts val="1000"/>
              </a:spcBef>
              <a:spcAft>
                <a:spcPts val="0"/>
              </a:spcAft>
              <a:buNone/>
            </a:pPr>
            <a:r>
              <a:rPr lang="en-GB" sz="1500">
                <a:solidFill>
                  <a:schemeClr val="dk1"/>
                </a:solidFill>
                <a:latin typeface="Courier New"/>
                <a:ea typeface="Courier New"/>
                <a:cs typeface="Courier New"/>
                <a:sym typeface="Courier New"/>
              </a:rPr>
              <a:t>class name&lt;T1, T2, ..., Tn&gt; { /* ... */ }</a:t>
            </a:r>
            <a:endParaRPr sz="1500">
              <a:solidFill>
                <a:schemeClr val="dk1"/>
              </a:solidFill>
              <a:latin typeface="Courier New"/>
              <a:ea typeface="Courier New"/>
              <a:cs typeface="Courier New"/>
              <a:sym typeface="Courier New"/>
            </a:endParaRPr>
          </a:p>
          <a:p>
            <a:pPr indent="0" lvl="0" marL="292100" marR="292100" rtl="0" algn="l">
              <a:spcBef>
                <a:spcPts val="0"/>
              </a:spcBef>
              <a:spcAft>
                <a:spcPts val="0"/>
              </a:spcAft>
              <a:buClr>
                <a:schemeClr val="dk1"/>
              </a:buClr>
              <a:buSzPts val="1100"/>
              <a:buFont typeface="Arial"/>
              <a:buNone/>
            </a:pPr>
            <a:r>
              <a:t/>
            </a:r>
            <a:endParaRPr sz="1500">
              <a:solidFill>
                <a:schemeClr val="dk1"/>
              </a:solidFill>
              <a:latin typeface="Courier New"/>
              <a:ea typeface="Courier New"/>
              <a:cs typeface="Courier New"/>
              <a:sym typeface="Courier New"/>
            </a:endParaRPr>
          </a:p>
          <a:p>
            <a:pPr indent="0" lvl="0" marL="0" rtl="0" algn="l">
              <a:spcBef>
                <a:spcPts val="1000"/>
              </a:spcBef>
              <a:spcAft>
                <a:spcPts val="0"/>
              </a:spcAft>
              <a:buNone/>
            </a:pPr>
            <a:r>
              <a:rPr lang="en-GB" sz="1550">
                <a:solidFill>
                  <a:schemeClr val="dk1"/>
                </a:solidFill>
              </a:rPr>
              <a:t>The type parameter section, delimited by angle brackets (&lt;&gt;), follows the class name. It specifies the </a:t>
            </a:r>
            <a:r>
              <a:rPr i="1" lang="en-GB" sz="1550">
                <a:solidFill>
                  <a:schemeClr val="dk1"/>
                </a:solidFill>
              </a:rPr>
              <a:t>type parameters</a:t>
            </a:r>
            <a:r>
              <a:rPr lang="en-GB" sz="1550">
                <a:solidFill>
                  <a:schemeClr val="dk1"/>
                </a:solidFill>
              </a:rPr>
              <a:t> (also called </a:t>
            </a:r>
            <a:r>
              <a:rPr i="1" lang="en-GB" sz="1550">
                <a:solidFill>
                  <a:schemeClr val="dk1"/>
                </a:solidFill>
              </a:rPr>
              <a:t>type variables</a:t>
            </a:r>
            <a:r>
              <a:rPr lang="en-GB" sz="1550">
                <a:solidFill>
                  <a:schemeClr val="dk1"/>
                </a:solidFill>
              </a:rPr>
              <a:t>) T1, T2, ..., and Tn.</a:t>
            </a:r>
            <a:endParaRPr sz="1550">
              <a:solidFill>
                <a:schemeClr val="dk1"/>
              </a:solidFill>
            </a:endParaRPr>
          </a:p>
          <a:p>
            <a:pPr indent="0" lvl="0" marL="0" rtl="0" algn="l">
              <a:spcBef>
                <a:spcPts val="1000"/>
              </a:spcBef>
              <a:spcAft>
                <a:spcPts val="0"/>
              </a:spcAft>
              <a:buClr>
                <a:schemeClr val="dk1"/>
              </a:buClr>
              <a:buSzPts val="1100"/>
              <a:buFont typeface="Arial"/>
              <a:buNone/>
            </a:pPr>
            <a:r>
              <a:rPr i="1" lang="en-GB" sz="1550">
                <a:solidFill>
                  <a:schemeClr val="dk1"/>
                </a:solidFill>
              </a:rPr>
              <a:t>To update the Box class to use generics, you create a generic type declaration by changing the code "public class Box" to "public class Box&lt;T&gt;"</a:t>
            </a:r>
            <a:r>
              <a:rPr lang="en-GB" sz="1050">
                <a:solidFill>
                  <a:schemeClr val="dk1"/>
                </a:solidFill>
              </a:rPr>
              <a:t>. </a:t>
            </a:r>
            <a:endParaRPr sz="1550">
              <a:solidFill>
                <a:schemeClr val="dk1"/>
              </a:solidFill>
            </a:endParaRPr>
          </a:p>
          <a:p>
            <a:pPr indent="0" lvl="0" marL="0" rtl="0" algn="l">
              <a:spcBef>
                <a:spcPts val="1000"/>
              </a:spcBef>
              <a:spcAft>
                <a:spcPts val="0"/>
              </a:spcAft>
              <a:buClr>
                <a:schemeClr val="dk1"/>
              </a:buClr>
              <a:buSzPts val="1100"/>
              <a:buFont typeface="Arial"/>
              <a:buNone/>
            </a:pPr>
            <a:r>
              <a:t/>
            </a:r>
            <a:endParaRPr sz="1700">
              <a:solidFill>
                <a:schemeClr val="dk1"/>
              </a:solidFill>
            </a:endParaRPr>
          </a:p>
          <a:p>
            <a:pPr indent="0" lvl="0" marL="0" rtl="0" algn="l">
              <a:spcBef>
                <a:spcPts val="400"/>
              </a:spcBef>
              <a:spcAft>
                <a:spcPts val="0"/>
              </a:spcAft>
              <a:buNone/>
            </a:pPr>
            <a:r>
              <a:t/>
            </a:r>
            <a:endParaRPr sz="2400"/>
          </a:p>
        </p:txBody>
      </p:sp>
      <p:sp>
        <p:nvSpPr>
          <p:cNvPr id="279" name="Google Shape;279;p42"/>
          <p:cNvSpPr txBox="1"/>
          <p:nvPr>
            <p:ph type="title"/>
          </p:nvPr>
        </p:nvSpPr>
        <p:spPr>
          <a:xfrm>
            <a:off x="457200" y="205976"/>
            <a:ext cx="8229600" cy="583200"/>
          </a:xfrm>
          <a:prstGeom prst="rect">
            <a:avLst/>
          </a:prstGeom>
        </p:spPr>
        <p:txBody>
          <a:bodyPr anchorCtr="0" anchor="ctr" bIns="45700" lIns="91425" spcFirstLastPara="1" rIns="91425" wrap="square" tIns="45700">
            <a:normAutofit/>
          </a:bodyPr>
          <a:lstStyle/>
          <a:p>
            <a:pPr indent="0" lvl="0" marL="0" rtl="0" algn="l">
              <a:lnSpc>
                <a:spcPct val="115000"/>
              </a:lnSpc>
              <a:spcBef>
                <a:spcPts val="1800"/>
              </a:spcBef>
              <a:spcAft>
                <a:spcPts val="400"/>
              </a:spcAft>
              <a:buClr>
                <a:schemeClr val="dk1"/>
              </a:buClr>
              <a:buSzPts val="1100"/>
              <a:buFont typeface="Arial"/>
              <a:buNone/>
            </a:pPr>
            <a:r>
              <a:rPr b="1" lang="en-GB" sz="1600">
                <a:solidFill>
                  <a:srgbClr val="333333"/>
                </a:solidFill>
              </a:rPr>
              <a:t>A Generic Version of the Box Class</a:t>
            </a:r>
            <a:endParaRPr b="1" sz="3100"/>
          </a:p>
        </p:txBody>
      </p:sp>
      <p:sp>
        <p:nvSpPr>
          <p:cNvPr id="280" name="Google Shape;280;p42"/>
          <p:cNvSpPr txBox="1"/>
          <p:nvPr/>
        </p:nvSpPr>
        <p:spPr>
          <a:xfrm>
            <a:off x="4199700" y="325400"/>
            <a:ext cx="4847400" cy="4683300"/>
          </a:xfrm>
          <a:prstGeom prst="rect">
            <a:avLst/>
          </a:prstGeom>
          <a:noFill/>
          <a:ln cap="flat" cmpd="sng" w="9525">
            <a:solidFill>
              <a:srgbClr val="000000"/>
            </a:solidFill>
            <a:prstDash val="dashDot"/>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rPr lang="en-GB" sz="1250">
                <a:solidFill>
                  <a:schemeClr val="dk1"/>
                </a:solidFill>
              </a:rPr>
              <a:t>This introduces the type variable, T, that can be used anywhere inside the class.</a:t>
            </a:r>
            <a:endParaRPr sz="1250">
              <a:solidFill>
                <a:schemeClr val="dk1"/>
              </a:solidFill>
            </a:endParaRPr>
          </a:p>
          <a:p>
            <a:pPr indent="0" lvl="0" marL="0" rtl="0" algn="l">
              <a:lnSpc>
                <a:spcPct val="115000"/>
              </a:lnSpc>
              <a:spcBef>
                <a:spcPts val="1000"/>
              </a:spcBef>
              <a:spcAft>
                <a:spcPts val="0"/>
              </a:spcAft>
              <a:buNone/>
            </a:pPr>
            <a:r>
              <a:rPr lang="en-GB" sz="1250">
                <a:solidFill>
                  <a:schemeClr val="dk1"/>
                </a:solidFill>
              </a:rPr>
              <a:t>With this change, the Box class becomes:</a:t>
            </a:r>
            <a:endParaRPr sz="1250">
              <a:solidFill>
                <a:schemeClr val="dk1"/>
              </a:solidFill>
            </a:endParaRPr>
          </a:p>
          <a:p>
            <a:pPr indent="0" lvl="0" marL="0" rtl="0" algn="l">
              <a:spcBef>
                <a:spcPts val="1000"/>
              </a:spcBef>
              <a:spcAft>
                <a:spcPts val="0"/>
              </a:spcAft>
              <a:buNone/>
            </a:pPr>
            <a:r>
              <a:rPr lang="en-GB"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GB" sz="1200">
                <a:solidFill>
                  <a:schemeClr val="dk1"/>
                </a:solidFill>
                <a:latin typeface="Courier New"/>
                <a:ea typeface="Courier New"/>
                <a:cs typeface="Courier New"/>
                <a:sym typeface="Courier New"/>
              </a:rPr>
              <a:t> * Generic version of the Box class.</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GB" sz="1200">
                <a:solidFill>
                  <a:schemeClr val="dk1"/>
                </a:solidFill>
                <a:latin typeface="Courier New"/>
                <a:ea typeface="Courier New"/>
                <a:cs typeface="Courier New"/>
                <a:sym typeface="Courier New"/>
              </a:rPr>
              <a:t> * @param &lt;T&gt; the type of the value being boxed</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GB" sz="1200">
                <a:solidFill>
                  <a:schemeClr val="dk1"/>
                </a:solidFill>
                <a:latin typeface="Courier New"/>
                <a:ea typeface="Courier New"/>
                <a:cs typeface="Courier New"/>
                <a:sym typeface="Courier New"/>
              </a:rPr>
              <a:t> */</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GB" sz="1200">
                <a:solidFill>
                  <a:schemeClr val="dk1"/>
                </a:solidFill>
                <a:latin typeface="Courier New"/>
                <a:ea typeface="Courier New"/>
                <a:cs typeface="Courier New"/>
                <a:sym typeface="Courier New"/>
              </a:rPr>
              <a:t>public class Box&lt;T&gt; {</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GB" sz="1200">
                <a:solidFill>
                  <a:schemeClr val="dk1"/>
                </a:solidFill>
                <a:latin typeface="Courier New"/>
                <a:ea typeface="Courier New"/>
                <a:cs typeface="Courier New"/>
                <a:sym typeface="Courier New"/>
              </a:rPr>
              <a:t>    // T stands for "Type"</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GB" sz="1200">
                <a:solidFill>
                  <a:schemeClr val="dk1"/>
                </a:solidFill>
                <a:latin typeface="Courier New"/>
                <a:ea typeface="Courier New"/>
                <a:cs typeface="Courier New"/>
                <a:sym typeface="Courier New"/>
              </a:rPr>
              <a:t>    private T t;</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GB" sz="1200">
                <a:solidFill>
                  <a:schemeClr val="dk1"/>
                </a:solidFill>
                <a:latin typeface="Courier New"/>
                <a:ea typeface="Courier New"/>
                <a:cs typeface="Courier New"/>
                <a:sym typeface="Courier New"/>
              </a:rPr>
              <a:t>    public void set(T t) { this.t = t; }</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GB" sz="1200">
                <a:solidFill>
                  <a:schemeClr val="dk1"/>
                </a:solidFill>
                <a:latin typeface="Courier New"/>
                <a:ea typeface="Courier New"/>
                <a:cs typeface="Courier New"/>
                <a:sym typeface="Courier New"/>
              </a:rPr>
              <a:t>    public T get() { return t; }</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GB" sz="1200">
                <a:solidFill>
                  <a:schemeClr val="dk1"/>
                </a:solidFill>
                <a:latin typeface="Courier New"/>
                <a:ea typeface="Courier New"/>
                <a:cs typeface="Courier New"/>
                <a:sym typeface="Courier New"/>
              </a:rPr>
              <a:t>}</a:t>
            </a:r>
            <a:endParaRPr sz="1200">
              <a:solidFill>
                <a:schemeClr val="dk1"/>
              </a:solidFill>
              <a:latin typeface="Courier New"/>
              <a:ea typeface="Courier New"/>
              <a:cs typeface="Courier New"/>
              <a:sym typeface="Courier New"/>
            </a:endParaRPr>
          </a:p>
          <a:p>
            <a:pPr indent="0" lvl="0" marL="292100" marR="292100" rtl="0" algn="l">
              <a:lnSpc>
                <a:spcPct val="115000"/>
              </a:lnSpc>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0" rtl="0" algn="l">
              <a:lnSpc>
                <a:spcPct val="115000"/>
              </a:lnSpc>
              <a:spcBef>
                <a:spcPts val="1000"/>
              </a:spcBef>
              <a:spcAft>
                <a:spcPts val="0"/>
              </a:spcAft>
              <a:buNone/>
            </a:pPr>
            <a:r>
              <a:rPr lang="en-GB" sz="1250">
                <a:solidFill>
                  <a:schemeClr val="dk1"/>
                </a:solidFill>
              </a:rPr>
              <a:t>As you can see, all occurrences of Object are replaced by T. A type variable can be any </a:t>
            </a:r>
            <a:r>
              <a:rPr b="1" lang="en-GB" sz="1250">
                <a:solidFill>
                  <a:schemeClr val="dk1"/>
                </a:solidFill>
              </a:rPr>
              <a:t>non-primitive</a:t>
            </a:r>
            <a:r>
              <a:rPr lang="en-GB" sz="1250">
                <a:solidFill>
                  <a:schemeClr val="dk1"/>
                </a:solidFill>
              </a:rPr>
              <a:t> type you specify: any class type, any interface type, any array type, or even another type variable.</a:t>
            </a:r>
            <a:endParaRPr sz="1250">
              <a:solidFill>
                <a:schemeClr val="dk1"/>
              </a:solidFill>
            </a:endParaRPr>
          </a:p>
          <a:p>
            <a:pPr indent="0" lvl="0" marL="0" rtl="0" algn="l">
              <a:lnSpc>
                <a:spcPct val="115000"/>
              </a:lnSpc>
              <a:spcBef>
                <a:spcPts val="1000"/>
              </a:spcBef>
              <a:spcAft>
                <a:spcPts val="1000"/>
              </a:spcAft>
              <a:buNone/>
            </a:pPr>
            <a:r>
              <a:rPr lang="en-GB" sz="1250">
                <a:solidFill>
                  <a:schemeClr val="dk1"/>
                </a:solidFill>
              </a:rPr>
              <a:t>This same technique can be applied to create generic interfaces.</a:t>
            </a:r>
            <a:endParaRPr sz="125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idx="1" type="body"/>
          </p:nvPr>
        </p:nvSpPr>
        <p:spPr>
          <a:xfrm>
            <a:off x="457200" y="580800"/>
            <a:ext cx="8229600" cy="4356000"/>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GB"/>
              <a:t>A collection — sometimes called a container — is simply </a:t>
            </a:r>
            <a:r>
              <a:rPr b="1" lang="en-GB"/>
              <a:t>an object that groups multiple elements into a single unit. </a:t>
            </a:r>
            <a:endParaRPr b="1"/>
          </a:p>
          <a:p>
            <a:pPr indent="-256032" lvl="0" marL="365760" rtl="0" algn="l">
              <a:spcBef>
                <a:spcPts val="0"/>
              </a:spcBef>
              <a:spcAft>
                <a:spcPts val="0"/>
              </a:spcAft>
              <a:buSzPts val="1836"/>
              <a:buChar char="●"/>
            </a:pPr>
            <a:r>
              <a:rPr lang="en-GB"/>
              <a:t>Collections are used to store, retrieve, manipulate, and communicate aggregate data. </a:t>
            </a:r>
            <a:endParaRPr/>
          </a:p>
          <a:p>
            <a:pPr indent="-256032" lvl="0" marL="365760" rtl="0" algn="l">
              <a:spcBef>
                <a:spcPts val="0"/>
              </a:spcBef>
              <a:spcAft>
                <a:spcPts val="0"/>
              </a:spcAft>
              <a:buSzPts val="1836"/>
              <a:buChar char="●"/>
            </a:pPr>
            <a:r>
              <a:rPr lang="en-GB"/>
              <a:t>Typically, they represent data items that form a natural group, such as a poker hand (a collection of cards), a mail folder (a collection of letters), or a telephone directory (a mapping of names to phone numbers). If you have used the Java programming language — or just about any other programming language — you are already familiar with collections.</a:t>
            </a:r>
            <a:endParaRPr sz="950">
              <a:solidFill>
                <a:schemeClr val="dk1"/>
              </a:solidFill>
            </a:endParaRPr>
          </a:p>
          <a:p>
            <a:pPr indent="-256032" lvl="0" marL="365760" rtl="0" algn="l">
              <a:spcBef>
                <a:spcPts val="0"/>
              </a:spcBef>
              <a:spcAft>
                <a:spcPts val="0"/>
              </a:spcAft>
              <a:buSzPts val="1836"/>
              <a:buChar char="●"/>
            </a:pPr>
            <a:r>
              <a:rPr lang="en-GB"/>
              <a:t>We can create new classes that provide this extra functionality, or…</a:t>
            </a:r>
            <a:endParaRPr/>
          </a:p>
          <a:p>
            <a:pPr indent="-256032" lvl="0" marL="365760" rtl="0" algn="l">
              <a:spcBef>
                <a:spcPts val="400"/>
              </a:spcBef>
              <a:spcAft>
                <a:spcPts val="0"/>
              </a:spcAft>
              <a:buSzPts val="1836"/>
              <a:buChar char="●"/>
            </a:pPr>
            <a:r>
              <a:rPr lang="en-GB"/>
              <a:t>Java has many different collection classes included so we can use one of them</a:t>
            </a:r>
            <a:endParaRPr/>
          </a:p>
          <a:p>
            <a:pPr indent="-256032" lvl="0" marL="365760" rtl="0" algn="l">
              <a:spcBef>
                <a:spcPts val="400"/>
              </a:spcBef>
              <a:spcAft>
                <a:spcPts val="0"/>
              </a:spcAft>
              <a:buSzPts val="1836"/>
              <a:buChar char="●"/>
            </a:pPr>
            <a:r>
              <a:rPr lang="en-GB"/>
              <a:t>Different collection types are good for different things</a:t>
            </a:r>
            <a:endParaRPr/>
          </a:p>
        </p:txBody>
      </p:sp>
      <p:sp>
        <p:nvSpPr>
          <p:cNvPr id="78" name="Google Shape;78;p16"/>
          <p:cNvSpPr txBox="1"/>
          <p:nvPr>
            <p:ph type="title"/>
          </p:nvPr>
        </p:nvSpPr>
        <p:spPr>
          <a:xfrm>
            <a:off x="293375" y="1"/>
            <a:ext cx="8229600" cy="5064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46428"/>
              <a:buFont typeface="Lucida Sans"/>
              <a:buNone/>
            </a:pPr>
            <a:r>
              <a:rPr b="1" lang="en-GB"/>
              <a:t>Collections</a:t>
            </a:r>
            <a:endParaRPr b="1"/>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3"/>
          <p:cNvSpPr txBox="1"/>
          <p:nvPr>
            <p:ph idx="1" type="body"/>
          </p:nvPr>
        </p:nvSpPr>
        <p:spPr>
          <a:xfrm>
            <a:off x="457200" y="1110997"/>
            <a:ext cx="8229600" cy="496200"/>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GB"/>
              <a:t>Supposing we have the following simple class</a:t>
            </a:r>
            <a:endParaRPr/>
          </a:p>
        </p:txBody>
      </p:sp>
      <p:sp>
        <p:nvSpPr>
          <p:cNvPr id="286" name="Google Shape;286;p43"/>
          <p:cNvSpPr txBox="1"/>
          <p:nvPr>
            <p:ph type="title"/>
          </p:nvPr>
        </p:nvSpPr>
        <p:spPr>
          <a:xfrm>
            <a:off x="457200" y="154484"/>
            <a:ext cx="8229600" cy="643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GB"/>
              <a:t>Example 2: </a:t>
            </a:r>
            <a:endParaRPr/>
          </a:p>
        </p:txBody>
      </p:sp>
      <p:sp>
        <p:nvSpPr>
          <p:cNvPr id="287" name="Google Shape;287;p43"/>
          <p:cNvSpPr txBox="1"/>
          <p:nvPr/>
        </p:nvSpPr>
        <p:spPr>
          <a:xfrm>
            <a:off x="428596" y="2732486"/>
            <a:ext cx="8229600" cy="657000"/>
          </a:xfrm>
          <a:prstGeom prst="rect">
            <a:avLst/>
          </a:prstGeom>
          <a:noFill/>
          <a:ln>
            <a:noFill/>
          </a:ln>
        </p:spPr>
        <p:txBody>
          <a:bodyPr anchorCtr="0" anchor="t" bIns="45700" lIns="91425" spcFirstLastPara="1" rIns="91425" wrap="square" tIns="45700">
            <a:normAutofit fontScale="85000"/>
          </a:bodyPr>
          <a:lstStyle/>
          <a:p>
            <a:pPr indent="-238544" lvl="0" marL="365760" marR="0" rtl="0" algn="l">
              <a:lnSpc>
                <a:spcPct val="100000"/>
              </a:lnSpc>
              <a:spcBef>
                <a:spcPts val="0"/>
              </a:spcBef>
              <a:spcAft>
                <a:spcPts val="0"/>
              </a:spcAft>
              <a:buClr>
                <a:schemeClr val="accent1"/>
              </a:buClr>
              <a:buSzPct val="68000"/>
              <a:buFont typeface="Noto Sans Symbols"/>
              <a:buChar char="🞂"/>
            </a:pPr>
            <a:r>
              <a:rPr b="0" i="0" lang="en-GB" sz="2700" u="none" cap="none" strike="noStrike">
                <a:solidFill>
                  <a:schemeClr val="dk1"/>
                </a:solidFill>
                <a:latin typeface="Lucida Sans"/>
                <a:ea typeface="Lucida Sans"/>
                <a:cs typeface="Lucida Sans"/>
                <a:sym typeface="Lucida Sans"/>
              </a:rPr>
              <a:t>But we want different</a:t>
            </a:r>
            <a:r>
              <a:rPr b="0" i="0" lang="en-GB" sz="2700" u="none" cap="none" strike="noStrike">
                <a:solidFill>
                  <a:schemeClr val="dk1"/>
                </a:solidFill>
                <a:latin typeface="Lucida Sans"/>
                <a:ea typeface="Lucida Sans"/>
                <a:cs typeface="Lucida Sans"/>
                <a:sym typeface="Lucida Sans"/>
              </a:rPr>
              <a:t> versions for other data types….</a:t>
            </a:r>
            <a:endParaRPr b="0" i="0" sz="2700" u="none" cap="none" strike="noStrike">
              <a:solidFill>
                <a:schemeClr val="dk1"/>
              </a:solidFill>
              <a:latin typeface="Lucida Sans"/>
              <a:ea typeface="Lucida Sans"/>
              <a:cs typeface="Lucida Sans"/>
              <a:sym typeface="Lucida Sans"/>
            </a:endParaRPr>
          </a:p>
        </p:txBody>
      </p:sp>
      <p:sp>
        <p:nvSpPr>
          <p:cNvPr id="288" name="Google Shape;288;p43"/>
          <p:cNvSpPr txBox="1"/>
          <p:nvPr/>
        </p:nvSpPr>
        <p:spPr>
          <a:xfrm>
            <a:off x="2357422" y="1718517"/>
            <a:ext cx="4214700" cy="923400"/>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800">
                <a:solidFill>
                  <a:schemeClr val="dk1"/>
                </a:solidFill>
                <a:latin typeface="Courier New"/>
                <a:ea typeface="Courier New"/>
                <a:cs typeface="Courier New"/>
                <a:sym typeface="Courier New"/>
              </a:rPr>
              <a:t>class</a:t>
            </a:r>
            <a:r>
              <a:rPr lang="en-GB" sz="1800">
                <a:solidFill>
                  <a:schemeClr val="dk1"/>
                </a:solidFill>
                <a:latin typeface="Courier New"/>
                <a:ea typeface="Courier New"/>
                <a:cs typeface="Courier New"/>
                <a:sym typeface="Courier New"/>
              </a:rPr>
              <a:t> Point {</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  </a:t>
            </a:r>
            <a:r>
              <a:rPr b="1" lang="en-GB" sz="1800">
                <a:solidFill>
                  <a:schemeClr val="dk1"/>
                </a:solidFill>
                <a:latin typeface="Courier New"/>
                <a:ea typeface="Courier New"/>
                <a:cs typeface="Courier New"/>
                <a:sym typeface="Courier New"/>
              </a:rPr>
              <a:t>protected</a:t>
            </a:r>
            <a:r>
              <a:rPr lang="en-GB" sz="1800">
                <a:solidFill>
                  <a:schemeClr val="dk1"/>
                </a:solidFill>
                <a:latin typeface="Courier New"/>
                <a:ea typeface="Courier New"/>
                <a:cs typeface="Courier New"/>
                <a:sym typeface="Courier New"/>
              </a:rPr>
              <a:t> </a:t>
            </a:r>
            <a:r>
              <a:rPr b="1" lang="en-GB" sz="1800">
                <a:solidFill>
                  <a:schemeClr val="dk1"/>
                </a:solidFill>
                <a:latin typeface="Courier New"/>
                <a:ea typeface="Courier New"/>
                <a:cs typeface="Courier New"/>
                <a:sym typeface="Courier New"/>
              </a:rPr>
              <a:t>int</a:t>
            </a:r>
            <a:r>
              <a:rPr lang="en-GB" sz="1800">
                <a:solidFill>
                  <a:schemeClr val="dk1"/>
                </a:solidFill>
                <a:latin typeface="Courier New"/>
                <a:ea typeface="Courier New"/>
                <a:cs typeface="Courier New"/>
                <a:sym typeface="Courier New"/>
              </a:rPr>
              <a:t> x, y;</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a:t>
            </a:r>
            <a:endParaRPr sz="1800">
              <a:solidFill>
                <a:schemeClr val="dk1"/>
              </a:solidFill>
              <a:latin typeface="Lucida Sans"/>
              <a:ea typeface="Lucida Sans"/>
              <a:cs typeface="Lucida Sans"/>
              <a:sym typeface="Lucida Sans"/>
            </a:endParaRPr>
          </a:p>
        </p:txBody>
      </p:sp>
      <p:sp>
        <p:nvSpPr>
          <p:cNvPr id="289" name="Google Shape;289;p43"/>
          <p:cNvSpPr txBox="1"/>
          <p:nvPr/>
        </p:nvSpPr>
        <p:spPr>
          <a:xfrm>
            <a:off x="938186" y="3536163"/>
            <a:ext cx="3490800" cy="923400"/>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800">
                <a:solidFill>
                  <a:schemeClr val="dk1"/>
                </a:solidFill>
                <a:latin typeface="Courier New"/>
                <a:ea typeface="Courier New"/>
                <a:cs typeface="Courier New"/>
                <a:sym typeface="Courier New"/>
              </a:rPr>
              <a:t>class</a:t>
            </a:r>
            <a:r>
              <a:rPr lang="en-GB" sz="1800">
                <a:solidFill>
                  <a:schemeClr val="dk1"/>
                </a:solidFill>
                <a:latin typeface="Courier New"/>
                <a:ea typeface="Courier New"/>
                <a:cs typeface="Courier New"/>
                <a:sym typeface="Courier New"/>
              </a:rPr>
              <a:t> DoublePoint {</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  </a:t>
            </a:r>
            <a:r>
              <a:rPr b="1" lang="en-GB" sz="1800">
                <a:solidFill>
                  <a:schemeClr val="dk1"/>
                </a:solidFill>
                <a:latin typeface="Courier New"/>
                <a:ea typeface="Courier New"/>
                <a:cs typeface="Courier New"/>
                <a:sym typeface="Courier New"/>
              </a:rPr>
              <a:t>protected</a:t>
            </a:r>
            <a:r>
              <a:rPr lang="en-GB" sz="1800">
                <a:solidFill>
                  <a:schemeClr val="dk1"/>
                </a:solidFill>
                <a:latin typeface="Courier New"/>
                <a:ea typeface="Courier New"/>
                <a:cs typeface="Courier New"/>
                <a:sym typeface="Courier New"/>
              </a:rPr>
              <a:t> </a:t>
            </a:r>
            <a:r>
              <a:rPr b="1" lang="en-GB" sz="1800">
                <a:solidFill>
                  <a:schemeClr val="dk1"/>
                </a:solidFill>
                <a:latin typeface="Courier New"/>
                <a:ea typeface="Courier New"/>
                <a:cs typeface="Courier New"/>
                <a:sym typeface="Courier New"/>
              </a:rPr>
              <a:t>double</a:t>
            </a:r>
            <a:r>
              <a:rPr lang="en-GB" sz="1800">
                <a:solidFill>
                  <a:schemeClr val="dk1"/>
                </a:solidFill>
                <a:latin typeface="Courier New"/>
                <a:ea typeface="Courier New"/>
                <a:cs typeface="Courier New"/>
                <a:sym typeface="Courier New"/>
              </a:rPr>
              <a:t> x, y;</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a:t>
            </a:r>
            <a:endParaRPr sz="1800">
              <a:solidFill>
                <a:schemeClr val="dk1"/>
              </a:solidFill>
              <a:latin typeface="Lucida Sans"/>
              <a:ea typeface="Lucida Sans"/>
              <a:cs typeface="Lucida Sans"/>
              <a:sym typeface="Lucida Sans"/>
            </a:endParaRPr>
          </a:p>
        </p:txBody>
      </p:sp>
      <p:sp>
        <p:nvSpPr>
          <p:cNvPr id="290" name="Google Shape;290;p43"/>
          <p:cNvSpPr txBox="1"/>
          <p:nvPr/>
        </p:nvSpPr>
        <p:spPr>
          <a:xfrm>
            <a:off x="4652962" y="3536163"/>
            <a:ext cx="3490800" cy="923400"/>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800">
                <a:solidFill>
                  <a:schemeClr val="dk1"/>
                </a:solidFill>
                <a:latin typeface="Courier New"/>
                <a:ea typeface="Courier New"/>
                <a:cs typeface="Courier New"/>
                <a:sym typeface="Courier New"/>
              </a:rPr>
              <a:t>class</a:t>
            </a:r>
            <a:r>
              <a:rPr lang="en-GB" sz="1800">
                <a:solidFill>
                  <a:schemeClr val="dk1"/>
                </a:solidFill>
                <a:latin typeface="Courier New"/>
                <a:ea typeface="Courier New"/>
                <a:cs typeface="Courier New"/>
                <a:sym typeface="Courier New"/>
              </a:rPr>
              <a:t> ShortPoint {</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  </a:t>
            </a:r>
            <a:r>
              <a:rPr b="1" lang="en-GB" sz="1800">
                <a:solidFill>
                  <a:schemeClr val="dk1"/>
                </a:solidFill>
                <a:latin typeface="Courier New"/>
                <a:ea typeface="Courier New"/>
                <a:cs typeface="Courier New"/>
                <a:sym typeface="Courier New"/>
              </a:rPr>
              <a:t>protected</a:t>
            </a:r>
            <a:r>
              <a:rPr lang="en-GB" sz="1800">
                <a:solidFill>
                  <a:schemeClr val="dk1"/>
                </a:solidFill>
                <a:latin typeface="Courier New"/>
                <a:ea typeface="Courier New"/>
                <a:cs typeface="Courier New"/>
                <a:sym typeface="Courier New"/>
              </a:rPr>
              <a:t> </a:t>
            </a:r>
            <a:r>
              <a:rPr b="1" lang="en-GB" sz="1800">
                <a:solidFill>
                  <a:schemeClr val="dk1"/>
                </a:solidFill>
                <a:latin typeface="Courier New"/>
                <a:ea typeface="Courier New"/>
                <a:cs typeface="Courier New"/>
                <a:sym typeface="Courier New"/>
              </a:rPr>
              <a:t>short</a:t>
            </a:r>
            <a:r>
              <a:rPr lang="en-GB" sz="1800">
                <a:solidFill>
                  <a:schemeClr val="dk1"/>
                </a:solidFill>
                <a:latin typeface="Courier New"/>
                <a:ea typeface="Courier New"/>
                <a:cs typeface="Courier New"/>
                <a:sym typeface="Courier New"/>
              </a:rPr>
              <a:t> x, y;</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a:t>
            </a:r>
            <a:endParaRPr sz="1800">
              <a:solidFill>
                <a:schemeClr val="dk1"/>
              </a:solidFill>
              <a:latin typeface="Lucida Sans"/>
              <a:ea typeface="Lucida Sans"/>
              <a:cs typeface="Lucida Sans"/>
              <a:sym typeface="Lucida Sans"/>
            </a:endParaRPr>
          </a:p>
        </p:txBody>
      </p:sp>
      <p:pic>
        <p:nvPicPr>
          <p:cNvPr descr="C:\Users\Rowan\AppData\Local\Microsoft\Windows\Temporary Internet Files\Content.IE5\VOGLVLUZ\MCj02379450000[1].wmf" id="291" name="Google Shape;291;p43"/>
          <p:cNvPicPr preferRelativeResize="0"/>
          <p:nvPr/>
        </p:nvPicPr>
        <p:blipFill rotWithShape="1">
          <a:blip r:embed="rId3">
            <a:alphaModFix/>
          </a:blip>
          <a:srcRect b="0" l="0" r="0" t="0"/>
          <a:stretch/>
        </p:blipFill>
        <p:spPr>
          <a:xfrm>
            <a:off x="7526386" y="314891"/>
            <a:ext cx="784606" cy="64950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4"/>
          <p:cNvSpPr txBox="1"/>
          <p:nvPr>
            <p:ph idx="1" type="body"/>
          </p:nvPr>
        </p:nvSpPr>
        <p:spPr>
          <a:xfrm>
            <a:off x="457200" y="1110997"/>
            <a:ext cx="8229600" cy="3496800"/>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GB"/>
              <a:t>We can make our Point class </a:t>
            </a:r>
            <a:r>
              <a:rPr b="1" lang="en-GB"/>
              <a:t>generic</a:t>
            </a:r>
            <a:r>
              <a:rPr i="1" lang="en-GB"/>
              <a:t>…</a:t>
            </a:r>
            <a:endParaRPr/>
          </a:p>
          <a:p>
            <a:pPr indent="-139446" lvl="0" marL="365760" rtl="0" algn="l">
              <a:spcBef>
                <a:spcPts val="400"/>
              </a:spcBef>
              <a:spcAft>
                <a:spcPts val="0"/>
              </a:spcAft>
              <a:buSzPts val="1836"/>
              <a:buNone/>
            </a:pPr>
            <a:r>
              <a:t/>
            </a:r>
            <a:endParaRPr i="1"/>
          </a:p>
          <a:p>
            <a:pPr indent="-139446" lvl="0" marL="365760" rtl="0" algn="l">
              <a:spcBef>
                <a:spcPts val="400"/>
              </a:spcBef>
              <a:spcAft>
                <a:spcPts val="0"/>
              </a:spcAft>
              <a:buSzPts val="1836"/>
              <a:buNone/>
            </a:pPr>
            <a:r>
              <a:t/>
            </a:r>
            <a:endParaRPr i="1"/>
          </a:p>
          <a:p>
            <a:pPr indent="-139446" lvl="0" marL="365760" rtl="0" algn="l">
              <a:spcBef>
                <a:spcPts val="400"/>
              </a:spcBef>
              <a:spcAft>
                <a:spcPts val="0"/>
              </a:spcAft>
              <a:buSzPts val="1836"/>
              <a:buNone/>
            </a:pPr>
            <a:r>
              <a:t/>
            </a:r>
            <a:endParaRPr i="1"/>
          </a:p>
          <a:p>
            <a:pPr indent="-256032" lvl="0" marL="365760" rtl="0" algn="l">
              <a:spcBef>
                <a:spcPts val="400"/>
              </a:spcBef>
              <a:spcAft>
                <a:spcPts val="0"/>
              </a:spcAft>
              <a:buSzPts val="1836"/>
              <a:buChar char="●"/>
            </a:pPr>
            <a:r>
              <a:rPr lang="en-GB"/>
              <a:t>And then specify the data type when we create an instance…</a:t>
            </a:r>
            <a:endParaRPr/>
          </a:p>
        </p:txBody>
      </p:sp>
      <p:sp>
        <p:nvSpPr>
          <p:cNvPr id="297" name="Google Shape;297;p44"/>
          <p:cNvSpPr txBox="1"/>
          <p:nvPr>
            <p:ph type="title"/>
          </p:nvPr>
        </p:nvSpPr>
        <p:spPr>
          <a:xfrm>
            <a:off x="457200" y="154484"/>
            <a:ext cx="8229600" cy="643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GB"/>
              <a:t>Going Generic</a:t>
            </a:r>
            <a:endParaRPr/>
          </a:p>
        </p:txBody>
      </p:sp>
      <p:sp>
        <p:nvSpPr>
          <p:cNvPr id="298" name="Google Shape;298;p44"/>
          <p:cNvSpPr txBox="1"/>
          <p:nvPr/>
        </p:nvSpPr>
        <p:spPr>
          <a:xfrm>
            <a:off x="2357422" y="1607337"/>
            <a:ext cx="4214700" cy="923400"/>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800">
                <a:solidFill>
                  <a:schemeClr val="dk1"/>
                </a:solidFill>
                <a:latin typeface="Courier New"/>
                <a:ea typeface="Courier New"/>
                <a:cs typeface="Courier New"/>
                <a:sym typeface="Courier New"/>
              </a:rPr>
              <a:t>class</a:t>
            </a:r>
            <a:r>
              <a:rPr lang="en-GB" sz="1800">
                <a:solidFill>
                  <a:schemeClr val="dk1"/>
                </a:solidFill>
                <a:latin typeface="Courier New"/>
                <a:ea typeface="Courier New"/>
                <a:cs typeface="Courier New"/>
                <a:sym typeface="Courier New"/>
              </a:rPr>
              <a:t> Point&lt;T&gt; {</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  </a:t>
            </a:r>
            <a:r>
              <a:rPr b="1" lang="en-GB" sz="1800">
                <a:solidFill>
                  <a:schemeClr val="dk1"/>
                </a:solidFill>
                <a:latin typeface="Courier New"/>
                <a:ea typeface="Courier New"/>
                <a:cs typeface="Courier New"/>
                <a:sym typeface="Courier New"/>
              </a:rPr>
              <a:t>protected</a:t>
            </a:r>
            <a:r>
              <a:rPr lang="en-GB" sz="1800">
                <a:solidFill>
                  <a:schemeClr val="dk1"/>
                </a:solidFill>
                <a:latin typeface="Courier New"/>
                <a:ea typeface="Courier New"/>
                <a:cs typeface="Courier New"/>
                <a:sym typeface="Courier New"/>
              </a:rPr>
              <a:t> T x, y;</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a:t>
            </a:r>
            <a:endParaRPr sz="1800">
              <a:solidFill>
                <a:schemeClr val="dk1"/>
              </a:solidFill>
              <a:latin typeface="Lucida Sans"/>
              <a:ea typeface="Lucida Sans"/>
              <a:cs typeface="Lucida Sans"/>
              <a:sym typeface="Lucida Sans"/>
            </a:endParaRPr>
          </a:p>
        </p:txBody>
      </p:sp>
      <p:sp>
        <p:nvSpPr>
          <p:cNvPr id="299" name="Google Shape;299;p44"/>
          <p:cNvSpPr txBox="1"/>
          <p:nvPr/>
        </p:nvSpPr>
        <p:spPr>
          <a:xfrm>
            <a:off x="1285852" y="3321849"/>
            <a:ext cx="6286500" cy="923400"/>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Point&lt;Double&gt; p1 = </a:t>
            </a:r>
            <a:r>
              <a:rPr b="1" lang="en-GB" sz="1800">
                <a:solidFill>
                  <a:schemeClr val="dk1"/>
                </a:solidFill>
                <a:latin typeface="Courier New"/>
                <a:ea typeface="Courier New"/>
                <a:cs typeface="Courier New"/>
                <a:sym typeface="Courier New"/>
              </a:rPr>
              <a:t>new</a:t>
            </a:r>
            <a:r>
              <a:rPr lang="en-GB" sz="1800">
                <a:solidFill>
                  <a:schemeClr val="dk1"/>
                </a:solidFill>
                <a:latin typeface="Courier New"/>
                <a:ea typeface="Courier New"/>
                <a:cs typeface="Courier New"/>
                <a:sym typeface="Courier New"/>
              </a:rPr>
              <a:t> Point&lt;Double&gt;();</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Point&lt;Short&gt; p2 = </a:t>
            </a:r>
            <a:r>
              <a:rPr b="1" lang="en-GB" sz="1800">
                <a:solidFill>
                  <a:schemeClr val="dk1"/>
                </a:solidFill>
                <a:latin typeface="Courier New"/>
                <a:ea typeface="Courier New"/>
                <a:cs typeface="Courier New"/>
                <a:sym typeface="Courier New"/>
              </a:rPr>
              <a:t>new</a:t>
            </a:r>
            <a:r>
              <a:rPr lang="en-GB" sz="1800">
                <a:solidFill>
                  <a:schemeClr val="dk1"/>
                </a:solidFill>
                <a:latin typeface="Courier New"/>
                <a:ea typeface="Courier New"/>
                <a:cs typeface="Courier New"/>
                <a:sym typeface="Courier New"/>
              </a:rPr>
              <a:t> Point&lt;Short&gt;();</a:t>
            </a:r>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p:txBody>
      </p:sp>
      <p:sp>
        <p:nvSpPr>
          <p:cNvPr id="300" name="Google Shape;300;p44"/>
          <p:cNvSpPr/>
          <p:nvPr/>
        </p:nvSpPr>
        <p:spPr>
          <a:xfrm>
            <a:off x="4572000" y="4162434"/>
            <a:ext cx="3143400" cy="643200"/>
          </a:xfrm>
          <a:prstGeom prst="roundRect">
            <a:avLst>
              <a:gd fmla="val 16667" name="adj"/>
            </a:avLst>
          </a:prstGeom>
          <a:solidFill>
            <a:srgbClr val="92D050"/>
          </a:solidFill>
          <a:ln cap="flat" cmpd="thickThin" w="550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2000">
                <a:solidFill>
                  <a:schemeClr val="lt1"/>
                </a:solidFill>
                <a:latin typeface="Courier New"/>
                <a:ea typeface="Courier New"/>
                <a:cs typeface="Courier New"/>
                <a:sym typeface="Courier New"/>
              </a:rPr>
              <a:t>p1.x</a:t>
            </a:r>
            <a:r>
              <a:rPr lang="en-GB" sz="2000">
                <a:solidFill>
                  <a:schemeClr val="lt1"/>
                </a:solidFill>
                <a:latin typeface="Lucida Sans"/>
                <a:ea typeface="Lucida Sans"/>
                <a:cs typeface="Lucida Sans"/>
                <a:sym typeface="Lucida Sans"/>
              </a:rPr>
              <a:t> and </a:t>
            </a:r>
            <a:r>
              <a:rPr lang="en-GB" sz="2000">
                <a:solidFill>
                  <a:schemeClr val="lt1"/>
                </a:solidFill>
                <a:latin typeface="Courier New"/>
                <a:ea typeface="Courier New"/>
                <a:cs typeface="Courier New"/>
                <a:sym typeface="Courier New"/>
              </a:rPr>
              <a:t>p1.y</a:t>
            </a:r>
            <a:r>
              <a:rPr lang="en-GB" sz="2000">
                <a:solidFill>
                  <a:schemeClr val="lt1"/>
                </a:solidFill>
                <a:latin typeface="Lucida Sans"/>
                <a:ea typeface="Lucida Sans"/>
                <a:cs typeface="Lucida Sans"/>
                <a:sym typeface="Lucida Sans"/>
              </a:rPr>
              <a:t> are now of type </a:t>
            </a:r>
            <a:r>
              <a:rPr lang="en-GB" sz="2000">
                <a:solidFill>
                  <a:schemeClr val="lt1"/>
                </a:solidFill>
                <a:latin typeface="Courier New"/>
                <a:ea typeface="Courier New"/>
                <a:cs typeface="Courier New"/>
                <a:sym typeface="Courier New"/>
              </a:rPr>
              <a:t>Double</a:t>
            </a:r>
            <a:endParaRPr sz="2000">
              <a:solidFill>
                <a:schemeClr val="lt1"/>
              </a:solidFill>
              <a:latin typeface="Courier New"/>
              <a:ea typeface="Courier New"/>
              <a:cs typeface="Courier New"/>
              <a:sym typeface="Courier New"/>
            </a:endParaRPr>
          </a:p>
        </p:txBody>
      </p:sp>
      <p:pic>
        <p:nvPicPr>
          <p:cNvPr descr="C:\Users\Rowan\AppData\Local\Microsoft\Windows\Temporary Internet Files\Content.IE5\VOGLVLUZ\MCj02379450000[1].wmf" id="301" name="Google Shape;301;p44"/>
          <p:cNvPicPr preferRelativeResize="0"/>
          <p:nvPr/>
        </p:nvPicPr>
        <p:blipFill rotWithShape="1">
          <a:blip r:embed="rId3">
            <a:alphaModFix/>
          </a:blip>
          <a:srcRect b="0" l="0" r="0" t="0"/>
          <a:stretch/>
        </p:blipFill>
        <p:spPr>
          <a:xfrm>
            <a:off x="7526386" y="314891"/>
            <a:ext cx="784606" cy="64950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5"/>
          <p:cNvSpPr txBox="1"/>
          <p:nvPr>
            <p:ph type="title"/>
          </p:nvPr>
        </p:nvSpPr>
        <p:spPr>
          <a:xfrm>
            <a:off x="457200" y="154484"/>
            <a:ext cx="8229600" cy="643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GB"/>
              <a:t>Methods of generic classes</a:t>
            </a:r>
            <a:endParaRPr/>
          </a:p>
        </p:txBody>
      </p:sp>
      <p:sp>
        <p:nvSpPr>
          <p:cNvPr id="307" name="Google Shape;307;p45"/>
          <p:cNvSpPr txBox="1"/>
          <p:nvPr>
            <p:ph idx="1" type="body"/>
          </p:nvPr>
        </p:nvSpPr>
        <p:spPr>
          <a:xfrm>
            <a:off x="457200" y="1110997"/>
            <a:ext cx="8229600" cy="3496800"/>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GB"/>
              <a:t>We can define generic methods to work with our generic variables…</a:t>
            </a:r>
            <a:endParaRPr/>
          </a:p>
          <a:p>
            <a:pPr indent="-139446" lvl="0" marL="365760" rtl="0" algn="l">
              <a:spcBef>
                <a:spcPts val="400"/>
              </a:spcBef>
              <a:spcAft>
                <a:spcPts val="0"/>
              </a:spcAft>
              <a:buSzPts val="1836"/>
              <a:buNone/>
            </a:pPr>
            <a:r>
              <a:t/>
            </a:r>
            <a:endParaRPr i="1"/>
          </a:p>
          <a:p>
            <a:pPr indent="-139446" lvl="0" marL="365760" rtl="0" algn="l">
              <a:spcBef>
                <a:spcPts val="400"/>
              </a:spcBef>
              <a:spcAft>
                <a:spcPts val="0"/>
              </a:spcAft>
              <a:buSzPts val="1836"/>
              <a:buNone/>
            </a:pPr>
            <a:r>
              <a:t/>
            </a:r>
            <a:endParaRPr i="1"/>
          </a:p>
          <a:p>
            <a:pPr indent="-139446" lvl="0" marL="365760" rtl="0" algn="l">
              <a:spcBef>
                <a:spcPts val="400"/>
              </a:spcBef>
              <a:spcAft>
                <a:spcPts val="0"/>
              </a:spcAft>
              <a:buSzPts val="1836"/>
              <a:buNone/>
            </a:pPr>
            <a:r>
              <a:t/>
            </a:r>
            <a:endParaRPr i="1"/>
          </a:p>
        </p:txBody>
      </p:sp>
      <p:sp>
        <p:nvSpPr>
          <p:cNvPr id="308" name="Google Shape;308;p45"/>
          <p:cNvSpPr txBox="1"/>
          <p:nvPr/>
        </p:nvSpPr>
        <p:spPr>
          <a:xfrm>
            <a:off x="928662" y="1982387"/>
            <a:ext cx="3714900" cy="2862900"/>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800">
                <a:solidFill>
                  <a:schemeClr val="dk1"/>
                </a:solidFill>
                <a:latin typeface="Courier New"/>
                <a:ea typeface="Courier New"/>
                <a:cs typeface="Courier New"/>
                <a:sym typeface="Courier New"/>
              </a:rPr>
              <a:t>class</a:t>
            </a:r>
            <a:r>
              <a:rPr lang="en-GB" sz="1800">
                <a:solidFill>
                  <a:schemeClr val="dk1"/>
                </a:solidFill>
                <a:latin typeface="Courier New"/>
                <a:ea typeface="Courier New"/>
                <a:cs typeface="Courier New"/>
                <a:sym typeface="Courier New"/>
              </a:rPr>
              <a:t> Point&lt;T&gt; {</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  </a:t>
            </a:r>
            <a:r>
              <a:rPr b="1" lang="en-GB" sz="1800">
                <a:solidFill>
                  <a:schemeClr val="dk1"/>
                </a:solidFill>
                <a:latin typeface="Courier New"/>
                <a:ea typeface="Courier New"/>
                <a:cs typeface="Courier New"/>
                <a:sym typeface="Courier New"/>
              </a:rPr>
              <a:t>protected</a:t>
            </a:r>
            <a:r>
              <a:rPr lang="en-GB" sz="1800">
                <a:solidFill>
                  <a:schemeClr val="dk1"/>
                </a:solidFill>
                <a:latin typeface="Courier New"/>
                <a:ea typeface="Courier New"/>
                <a:cs typeface="Courier New"/>
                <a:sym typeface="Courier New"/>
              </a:rPr>
              <a:t> T</a:t>
            </a:r>
            <a:r>
              <a:rPr b="1" lang="en-GB" sz="1800">
                <a:solidFill>
                  <a:schemeClr val="dk1"/>
                </a:solidFill>
                <a:latin typeface="Courier New"/>
                <a:ea typeface="Courier New"/>
                <a:cs typeface="Courier New"/>
                <a:sym typeface="Courier New"/>
              </a:rPr>
              <a:t> </a:t>
            </a:r>
            <a:r>
              <a:rPr lang="en-GB" sz="1800">
                <a:solidFill>
                  <a:schemeClr val="dk1"/>
                </a:solidFill>
                <a:latin typeface="Courier New"/>
                <a:ea typeface="Courier New"/>
                <a:cs typeface="Courier New"/>
                <a:sym typeface="Courier New"/>
              </a:rPr>
              <a:t>x, y;</a:t>
            </a:r>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  </a:t>
            </a:r>
            <a:r>
              <a:rPr b="1" lang="en-GB" sz="1800">
                <a:solidFill>
                  <a:schemeClr val="dk1"/>
                </a:solidFill>
                <a:latin typeface="Courier New"/>
                <a:ea typeface="Courier New"/>
                <a:cs typeface="Courier New"/>
                <a:sym typeface="Courier New"/>
              </a:rPr>
              <a:t>public</a:t>
            </a:r>
            <a:r>
              <a:rPr lang="en-GB" sz="1800">
                <a:solidFill>
                  <a:schemeClr val="dk1"/>
                </a:solidFill>
                <a:latin typeface="Courier New"/>
                <a:ea typeface="Courier New"/>
                <a:cs typeface="Courier New"/>
                <a:sym typeface="Courier New"/>
              </a:rPr>
              <a:t> T getX() {</a:t>
            </a:r>
            <a:endParaRPr/>
          </a:p>
          <a:p>
            <a:pPr indent="0" lvl="0" marL="0" marR="0" rtl="0" algn="l">
              <a:spcBef>
                <a:spcPts val="0"/>
              </a:spcBef>
              <a:spcAft>
                <a:spcPts val="0"/>
              </a:spcAft>
              <a:buNone/>
            </a:pPr>
            <a:r>
              <a:rPr b="1" lang="en-GB" sz="1800">
                <a:solidFill>
                  <a:schemeClr val="dk1"/>
                </a:solidFill>
                <a:latin typeface="Courier New"/>
                <a:ea typeface="Courier New"/>
                <a:cs typeface="Courier New"/>
                <a:sym typeface="Courier New"/>
              </a:rPr>
              <a:t>    return</a:t>
            </a:r>
            <a:r>
              <a:rPr lang="en-GB" sz="1800">
                <a:solidFill>
                  <a:schemeClr val="dk1"/>
                </a:solidFill>
                <a:latin typeface="Courier New"/>
                <a:ea typeface="Courier New"/>
                <a:cs typeface="Courier New"/>
                <a:sym typeface="Courier New"/>
              </a:rPr>
              <a:t> x;</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  </a:t>
            </a:r>
            <a:r>
              <a:rPr b="1" lang="en-GB" sz="1800">
                <a:solidFill>
                  <a:schemeClr val="dk1"/>
                </a:solidFill>
                <a:latin typeface="Courier New"/>
                <a:ea typeface="Courier New"/>
                <a:cs typeface="Courier New"/>
                <a:sym typeface="Courier New"/>
              </a:rPr>
              <a:t>public</a:t>
            </a:r>
            <a:r>
              <a:rPr lang="en-GB" sz="1800">
                <a:solidFill>
                  <a:schemeClr val="dk1"/>
                </a:solidFill>
                <a:latin typeface="Courier New"/>
                <a:ea typeface="Courier New"/>
                <a:cs typeface="Courier New"/>
                <a:sym typeface="Courier New"/>
              </a:rPr>
              <a:t> </a:t>
            </a:r>
            <a:r>
              <a:rPr b="1" lang="en-GB" sz="1800">
                <a:solidFill>
                  <a:schemeClr val="dk1"/>
                </a:solidFill>
                <a:latin typeface="Courier New"/>
                <a:ea typeface="Courier New"/>
                <a:cs typeface="Courier New"/>
                <a:sym typeface="Courier New"/>
              </a:rPr>
              <a:t>void</a:t>
            </a:r>
            <a:r>
              <a:rPr lang="en-GB" sz="1800">
                <a:solidFill>
                  <a:schemeClr val="dk1"/>
                </a:solidFill>
                <a:latin typeface="Courier New"/>
                <a:ea typeface="Courier New"/>
                <a:cs typeface="Courier New"/>
                <a:sym typeface="Courier New"/>
              </a:rPr>
              <a:t> setX(T x) {</a:t>
            </a:r>
            <a:endParaRPr/>
          </a:p>
          <a:p>
            <a:pPr indent="0" lvl="0" marL="0" marR="0" rtl="0" algn="l">
              <a:spcBef>
                <a:spcPts val="0"/>
              </a:spcBef>
              <a:spcAft>
                <a:spcPts val="0"/>
              </a:spcAft>
              <a:buNone/>
            </a:pPr>
            <a:r>
              <a:rPr b="1" lang="en-GB" sz="1800">
                <a:solidFill>
                  <a:schemeClr val="dk1"/>
                </a:solidFill>
                <a:latin typeface="Courier New"/>
                <a:ea typeface="Courier New"/>
                <a:cs typeface="Courier New"/>
                <a:sym typeface="Courier New"/>
              </a:rPr>
              <a:t>    this</a:t>
            </a:r>
            <a:r>
              <a:rPr lang="en-GB" sz="1800">
                <a:solidFill>
                  <a:schemeClr val="dk1"/>
                </a:solidFill>
                <a:latin typeface="Courier New"/>
                <a:ea typeface="Courier New"/>
                <a:cs typeface="Courier New"/>
                <a:sym typeface="Courier New"/>
              </a:rPr>
              <a:t>.x = x;</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a:t>
            </a:r>
            <a:endParaRPr/>
          </a:p>
        </p:txBody>
      </p:sp>
      <p:sp>
        <p:nvSpPr>
          <p:cNvPr id="309" name="Google Shape;309;p45"/>
          <p:cNvSpPr/>
          <p:nvPr/>
        </p:nvSpPr>
        <p:spPr>
          <a:xfrm>
            <a:off x="5143504" y="2250279"/>
            <a:ext cx="3071700" cy="1392900"/>
          </a:xfrm>
          <a:prstGeom prst="wedgeRoundRectCallout">
            <a:avLst>
              <a:gd fmla="val -46230" name="adj1"/>
              <a:gd fmla="val -21572" name="adj2"/>
              <a:gd fmla="val 16667" name="adj3"/>
            </a:avLst>
          </a:prstGeom>
          <a:solidFill>
            <a:srgbClr val="92D050"/>
          </a:solidFill>
          <a:ln cap="flat" cmpd="thickThin" w="550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T is the </a:t>
            </a:r>
            <a:r>
              <a:rPr b="1" lang="en-GB" sz="1800">
                <a:solidFill>
                  <a:schemeClr val="lt1"/>
                </a:solidFill>
                <a:latin typeface="Lucida Sans"/>
                <a:ea typeface="Lucida Sans"/>
                <a:cs typeface="Lucida Sans"/>
                <a:sym typeface="Lucida Sans"/>
              </a:rPr>
              <a:t>type variable</a:t>
            </a:r>
            <a:endParaRPr/>
          </a:p>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We can call it anything,</a:t>
            </a:r>
            <a:endParaRPr/>
          </a:p>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uppercase T is just </a:t>
            </a:r>
            <a:endParaRPr/>
          </a:p>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a convention</a:t>
            </a:r>
            <a:endParaRPr sz="1800">
              <a:solidFill>
                <a:schemeClr val="lt1"/>
              </a:solidFill>
              <a:latin typeface="Lucida Sans"/>
              <a:ea typeface="Lucida Sans"/>
              <a:cs typeface="Lucida Sans"/>
              <a:sym typeface="Lucida Sans"/>
            </a:endParaRPr>
          </a:p>
        </p:txBody>
      </p:sp>
      <p:pic>
        <p:nvPicPr>
          <p:cNvPr descr="C:\Users\Rowan\AppData\Local\Microsoft\Windows\Temporary Internet Files\Content.IE5\VOGLVLUZ\MCj02379450000[1].wmf" id="310" name="Google Shape;310;p45"/>
          <p:cNvPicPr preferRelativeResize="0"/>
          <p:nvPr/>
        </p:nvPicPr>
        <p:blipFill rotWithShape="1">
          <a:blip r:embed="rId3">
            <a:alphaModFix/>
          </a:blip>
          <a:srcRect b="0" l="0" r="0" t="0"/>
          <a:stretch/>
        </p:blipFill>
        <p:spPr>
          <a:xfrm>
            <a:off x="7526386" y="314891"/>
            <a:ext cx="784606" cy="64950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6"/>
          <p:cNvSpPr txBox="1"/>
          <p:nvPr>
            <p:ph idx="1" type="body"/>
          </p:nvPr>
        </p:nvSpPr>
        <p:spPr>
          <a:xfrm>
            <a:off x="457200" y="833247"/>
            <a:ext cx="8229600" cy="2545800"/>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GB"/>
              <a:t>You can think of a generic class as a template for creating new more specific classes</a:t>
            </a:r>
            <a:endParaRPr/>
          </a:p>
        </p:txBody>
      </p:sp>
      <p:sp>
        <p:nvSpPr>
          <p:cNvPr id="316" name="Google Shape;316;p46"/>
          <p:cNvSpPr txBox="1"/>
          <p:nvPr>
            <p:ph type="title"/>
          </p:nvPr>
        </p:nvSpPr>
        <p:spPr>
          <a:xfrm>
            <a:off x="457200" y="154484"/>
            <a:ext cx="8229600" cy="643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GB"/>
              <a:t>Just like a template</a:t>
            </a:r>
            <a:endParaRPr/>
          </a:p>
        </p:txBody>
      </p:sp>
      <p:sp>
        <p:nvSpPr>
          <p:cNvPr id="317" name="Google Shape;317;p46"/>
          <p:cNvSpPr/>
          <p:nvPr/>
        </p:nvSpPr>
        <p:spPr>
          <a:xfrm>
            <a:off x="714348" y="2143122"/>
            <a:ext cx="3071700" cy="1714500"/>
          </a:xfrm>
          <a:prstGeom prst="roundRect">
            <a:avLst>
              <a:gd fmla="val 0" name="adj"/>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GB" sz="1800">
                <a:solidFill>
                  <a:schemeClr val="dk1"/>
                </a:solidFill>
                <a:latin typeface="Courier New"/>
                <a:ea typeface="Courier New"/>
                <a:cs typeface="Courier New"/>
                <a:sym typeface="Courier New"/>
              </a:rPr>
              <a:t>class</a:t>
            </a:r>
            <a:r>
              <a:rPr lang="en-GB" sz="1800">
                <a:solidFill>
                  <a:schemeClr val="dk1"/>
                </a:solidFill>
                <a:latin typeface="Courier New"/>
                <a:ea typeface="Courier New"/>
                <a:cs typeface="Courier New"/>
                <a:sym typeface="Courier New"/>
              </a:rPr>
              <a:t> Point&lt;T&gt; {</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  </a:t>
            </a:r>
            <a:r>
              <a:rPr b="1" lang="en-GB" sz="1800">
                <a:solidFill>
                  <a:schemeClr val="dk1"/>
                </a:solidFill>
                <a:latin typeface="Courier New"/>
                <a:ea typeface="Courier New"/>
                <a:cs typeface="Courier New"/>
                <a:sym typeface="Courier New"/>
              </a:rPr>
              <a:t>protected</a:t>
            </a:r>
            <a:r>
              <a:rPr lang="en-GB" sz="1800">
                <a:solidFill>
                  <a:schemeClr val="dk1"/>
                </a:solidFill>
                <a:latin typeface="Courier New"/>
                <a:ea typeface="Courier New"/>
                <a:cs typeface="Courier New"/>
                <a:sym typeface="Courier New"/>
              </a:rPr>
              <a:t> T</a:t>
            </a:r>
            <a:r>
              <a:rPr b="1" lang="en-GB" sz="1800">
                <a:solidFill>
                  <a:schemeClr val="dk1"/>
                </a:solidFill>
                <a:latin typeface="Courier New"/>
                <a:ea typeface="Courier New"/>
                <a:cs typeface="Courier New"/>
                <a:sym typeface="Courier New"/>
              </a:rPr>
              <a:t> </a:t>
            </a:r>
            <a:r>
              <a:rPr lang="en-GB" sz="1800">
                <a:solidFill>
                  <a:schemeClr val="dk1"/>
                </a:solidFill>
                <a:latin typeface="Courier New"/>
                <a:ea typeface="Courier New"/>
                <a:cs typeface="Courier New"/>
                <a:sym typeface="Courier New"/>
              </a:rPr>
              <a:t>x, y;</a:t>
            </a:r>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  </a:t>
            </a:r>
            <a:r>
              <a:rPr b="1" lang="en-GB" sz="1800">
                <a:solidFill>
                  <a:schemeClr val="dk1"/>
                </a:solidFill>
                <a:latin typeface="Courier New"/>
                <a:ea typeface="Courier New"/>
                <a:cs typeface="Courier New"/>
                <a:sym typeface="Courier New"/>
              </a:rPr>
              <a:t>public</a:t>
            </a:r>
            <a:r>
              <a:rPr lang="en-GB" sz="1800">
                <a:solidFill>
                  <a:schemeClr val="dk1"/>
                </a:solidFill>
                <a:latin typeface="Courier New"/>
                <a:ea typeface="Courier New"/>
                <a:cs typeface="Courier New"/>
                <a:sym typeface="Courier New"/>
              </a:rPr>
              <a:t> T getX() {</a:t>
            </a:r>
            <a:endParaRPr/>
          </a:p>
          <a:p>
            <a:pPr indent="0" lvl="0" marL="0" marR="0" rtl="0" algn="l">
              <a:spcBef>
                <a:spcPts val="0"/>
              </a:spcBef>
              <a:spcAft>
                <a:spcPts val="0"/>
              </a:spcAft>
              <a:buNone/>
            </a:pPr>
            <a:r>
              <a:rPr b="1" lang="en-GB" sz="1800">
                <a:solidFill>
                  <a:schemeClr val="dk1"/>
                </a:solidFill>
                <a:latin typeface="Courier New"/>
                <a:ea typeface="Courier New"/>
                <a:cs typeface="Courier New"/>
                <a:sym typeface="Courier New"/>
              </a:rPr>
              <a:t>    return</a:t>
            </a:r>
            <a:r>
              <a:rPr lang="en-GB" sz="1800">
                <a:solidFill>
                  <a:schemeClr val="dk1"/>
                </a:solidFill>
                <a:latin typeface="Courier New"/>
                <a:ea typeface="Courier New"/>
                <a:cs typeface="Courier New"/>
                <a:sym typeface="Courier New"/>
              </a:rPr>
              <a:t> x;</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p:txBody>
      </p:sp>
      <p:sp>
        <p:nvSpPr>
          <p:cNvPr id="318" name="Google Shape;318;p46"/>
          <p:cNvSpPr/>
          <p:nvPr/>
        </p:nvSpPr>
        <p:spPr>
          <a:xfrm>
            <a:off x="4786314" y="2143122"/>
            <a:ext cx="3571800" cy="1714500"/>
          </a:xfrm>
          <a:prstGeom prst="roundRect">
            <a:avLst>
              <a:gd fmla="val 0" name="adj"/>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GB" sz="1800">
                <a:solidFill>
                  <a:schemeClr val="dk1"/>
                </a:solidFill>
                <a:latin typeface="Courier New"/>
                <a:ea typeface="Courier New"/>
                <a:cs typeface="Courier New"/>
                <a:sym typeface="Courier New"/>
              </a:rPr>
              <a:t>class</a:t>
            </a:r>
            <a:r>
              <a:rPr lang="en-GB" sz="1800">
                <a:solidFill>
                  <a:schemeClr val="dk1"/>
                </a:solidFill>
                <a:latin typeface="Courier New"/>
                <a:ea typeface="Courier New"/>
                <a:cs typeface="Courier New"/>
                <a:sym typeface="Courier New"/>
              </a:rPr>
              <a:t> Point&lt;Double&gt; {</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  </a:t>
            </a:r>
            <a:r>
              <a:rPr b="1" lang="en-GB" sz="1800">
                <a:solidFill>
                  <a:schemeClr val="dk1"/>
                </a:solidFill>
                <a:latin typeface="Courier New"/>
                <a:ea typeface="Courier New"/>
                <a:cs typeface="Courier New"/>
                <a:sym typeface="Courier New"/>
              </a:rPr>
              <a:t>protected</a:t>
            </a:r>
            <a:r>
              <a:rPr lang="en-GB" sz="1800">
                <a:solidFill>
                  <a:schemeClr val="dk1"/>
                </a:solidFill>
                <a:latin typeface="Courier New"/>
                <a:ea typeface="Courier New"/>
                <a:cs typeface="Courier New"/>
                <a:sym typeface="Courier New"/>
              </a:rPr>
              <a:t> Double</a:t>
            </a:r>
            <a:r>
              <a:rPr b="1" lang="en-GB" sz="1800">
                <a:solidFill>
                  <a:schemeClr val="dk1"/>
                </a:solidFill>
                <a:latin typeface="Courier New"/>
                <a:ea typeface="Courier New"/>
                <a:cs typeface="Courier New"/>
                <a:sym typeface="Courier New"/>
              </a:rPr>
              <a:t> </a:t>
            </a:r>
            <a:r>
              <a:rPr lang="en-GB" sz="1800">
                <a:solidFill>
                  <a:schemeClr val="dk1"/>
                </a:solidFill>
                <a:latin typeface="Courier New"/>
                <a:ea typeface="Courier New"/>
                <a:cs typeface="Courier New"/>
                <a:sym typeface="Courier New"/>
              </a:rPr>
              <a:t>x, y;</a:t>
            </a:r>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  </a:t>
            </a:r>
            <a:r>
              <a:rPr b="1" lang="en-GB" sz="1800">
                <a:solidFill>
                  <a:schemeClr val="dk1"/>
                </a:solidFill>
                <a:latin typeface="Courier New"/>
                <a:ea typeface="Courier New"/>
                <a:cs typeface="Courier New"/>
                <a:sym typeface="Courier New"/>
              </a:rPr>
              <a:t>public</a:t>
            </a:r>
            <a:r>
              <a:rPr lang="en-GB" sz="1800">
                <a:solidFill>
                  <a:schemeClr val="dk1"/>
                </a:solidFill>
                <a:latin typeface="Courier New"/>
                <a:ea typeface="Courier New"/>
                <a:cs typeface="Courier New"/>
                <a:sym typeface="Courier New"/>
              </a:rPr>
              <a:t> Double getX() {</a:t>
            </a:r>
            <a:endParaRPr/>
          </a:p>
          <a:p>
            <a:pPr indent="0" lvl="0" marL="0" marR="0" rtl="0" algn="l">
              <a:spcBef>
                <a:spcPts val="0"/>
              </a:spcBef>
              <a:spcAft>
                <a:spcPts val="0"/>
              </a:spcAft>
              <a:buNone/>
            </a:pPr>
            <a:r>
              <a:rPr b="1" lang="en-GB" sz="1800">
                <a:solidFill>
                  <a:schemeClr val="dk1"/>
                </a:solidFill>
                <a:latin typeface="Courier New"/>
                <a:ea typeface="Courier New"/>
                <a:cs typeface="Courier New"/>
                <a:sym typeface="Courier New"/>
              </a:rPr>
              <a:t>    return</a:t>
            </a:r>
            <a:r>
              <a:rPr lang="en-GB" sz="1800">
                <a:solidFill>
                  <a:schemeClr val="dk1"/>
                </a:solidFill>
                <a:latin typeface="Courier New"/>
                <a:ea typeface="Courier New"/>
                <a:cs typeface="Courier New"/>
                <a:sym typeface="Courier New"/>
              </a:rPr>
              <a:t> x;</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p:txBody>
      </p:sp>
      <p:sp>
        <p:nvSpPr>
          <p:cNvPr id="319" name="Google Shape;319;p46"/>
          <p:cNvSpPr/>
          <p:nvPr/>
        </p:nvSpPr>
        <p:spPr>
          <a:xfrm>
            <a:off x="4000496" y="2625328"/>
            <a:ext cx="571500" cy="696600"/>
          </a:xfrm>
          <a:prstGeom prst="rightArrow">
            <a:avLst>
              <a:gd fmla="val 50000" name="adj1"/>
              <a:gd fmla="val 50000" name="adj2"/>
            </a:avLst>
          </a:prstGeom>
          <a:solidFill>
            <a:schemeClr val="accent1"/>
          </a:solidFill>
          <a:ln cap="flat" cmpd="thickThin" w="55000">
            <a:solidFill>
              <a:srgbClr val="20768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pic>
        <p:nvPicPr>
          <p:cNvPr descr="C:\Users\Rowan\AppData\Local\Microsoft\Windows\Temporary Internet Files\Content.IE5\VOGLVLUZ\MCj02379450000[1].wmf" id="320" name="Google Shape;320;p46"/>
          <p:cNvPicPr preferRelativeResize="0"/>
          <p:nvPr/>
        </p:nvPicPr>
        <p:blipFill rotWithShape="1">
          <a:blip r:embed="rId3">
            <a:alphaModFix/>
          </a:blip>
          <a:srcRect b="0" l="0" r="0" t="0"/>
          <a:stretch/>
        </p:blipFill>
        <p:spPr>
          <a:xfrm>
            <a:off x="7526386" y="314891"/>
            <a:ext cx="784606" cy="649505"/>
          </a:xfrm>
          <a:prstGeom prst="rect">
            <a:avLst/>
          </a:prstGeom>
          <a:noFill/>
          <a:ln>
            <a:noFill/>
          </a:ln>
        </p:spPr>
      </p:pic>
      <p:sp>
        <p:nvSpPr>
          <p:cNvPr id="321" name="Google Shape;321;p46"/>
          <p:cNvSpPr txBox="1"/>
          <p:nvPr/>
        </p:nvSpPr>
        <p:spPr>
          <a:xfrm>
            <a:off x="1714480" y="3911213"/>
            <a:ext cx="5000700" cy="369300"/>
          </a:xfrm>
          <a:prstGeom prst="rect">
            <a:avLst/>
          </a:prstGeom>
          <a:solidFill>
            <a:schemeClr val="lt1"/>
          </a:solidFill>
          <a:ln cap="flat" cmpd="thickThin" w="55000">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Lucida Sans"/>
                <a:ea typeface="Lucida Sans"/>
                <a:cs typeface="Lucida Sans"/>
                <a:sym typeface="Lucida Sans"/>
              </a:rPr>
              <a:t>Point&lt;Double&gt;d=new  Point&lt;Double&gt;();</a:t>
            </a:r>
            <a:endParaRPr sz="1800">
              <a:solidFill>
                <a:schemeClr val="dk1"/>
              </a:solidFill>
              <a:latin typeface="Lucida Sans"/>
              <a:ea typeface="Lucida Sans"/>
              <a:cs typeface="Lucida Sans"/>
              <a:sym typeface="Lucida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7"/>
          <p:cNvSpPr txBox="1"/>
          <p:nvPr>
            <p:ph idx="1" type="body"/>
          </p:nvPr>
        </p:nvSpPr>
        <p:spPr>
          <a:xfrm>
            <a:off x="457200" y="833247"/>
            <a:ext cx="8229600" cy="2545800"/>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GB"/>
              <a:t>You are not limited to just one type variable..</a:t>
            </a:r>
            <a:endParaRPr/>
          </a:p>
        </p:txBody>
      </p:sp>
      <p:sp>
        <p:nvSpPr>
          <p:cNvPr id="327" name="Google Shape;327;p47"/>
          <p:cNvSpPr txBox="1"/>
          <p:nvPr>
            <p:ph type="title"/>
          </p:nvPr>
        </p:nvSpPr>
        <p:spPr>
          <a:xfrm>
            <a:off x="457200" y="154484"/>
            <a:ext cx="8229600" cy="643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GB"/>
              <a:t>Multiple Type Variables</a:t>
            </a:r>
            <a:endParaRPr/>
          </a:p>
        </p:txBody>
      </p:sp>
      <p:sp>
        <p:nvSpPr>
          <p:cNvPr id="328" name="Google Shape;328;p47"/>
          <p:cNvSpPr/>
          <p:nvPr/>
        </p:nvSpPr>
        <p:spPr>
          <a:xfrm>
            <a:off x="1500166" y="1660915"/>
            <a:ext cx="5929500" cy="1554000"/>
          </a:xfrm>
          <a:prstGeom prst="roundRect">
            <a:avLst>
              <a:gd fmla="val 0" name="adj"/>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GB" sz="1800">
                <a:solidFill>
                  <a:schemeClr val="dk1"/>
                </a:solidFill>
                <a:latin typeface="Courier New"/>
                <a:ea typeface="Courier New"/>
                <a:cs typeface="Courier New"/>
                <a:sym typeface="Courier New"/>
              </a:rPr>
              <a:t>class</a:t>
            </a:r>
            <a:r>
              <a:rPr lang="en-GB" sz="1800">
                <a:solidFill>
                  <a:schemeClr val="dk1"/>
                </a:solidFill>
                <a:latin typeface="Courier New"/>
                <a:ea typeface="Courier New"/>
                <a:cs typeface="Courier New"/>
                <a:sym typeface="Courier New"/>
              </a:rPr>
              <a:t> PolarPoint&lt;T, R&gt; {</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  </a:t>
            </a:r>
            <a:r>
              <a:rPr b="1" lang="en-GB" sz="1800">
                <a:solidFill>
                  <a:schemeClr val="dk1"/>
                </a:solidFill>
                <a:latin typeface="Courier New"/>
                <a:ea typeface="Courier New"/>
                <a:cs typeface="Courier New"/>
                <a:sym typeface="Courier New"/>
              </a:rPr>
              <a:t>protected</a:t>
            </a:r>
            <a:r>
              <a:rPr lang="en-GB" sz="1800">
                <a:solidFill>
                  <a:schemeClr val="dk1"/>
                </a:solidFill>
                <a:latin typeface="Courier New"/>
                <a:ea typeface="Courier New"/>
                <a:cs typeface="Courier New"/>
                <a:sym typeface="Courier New"/>
              </a:rPr>
              <a:t> T</a:t>
            </a:r>
            <a:r>
              <a:rPr b="1" lang="en-GB" sz="1800">
                <a:solidFill>
                  <a:schemeClr val="dk1"/>
                </a:solidFill>
                <a:latin typeface="Courier New"/>
                <a:ea typeface="Courier New"/>
                <a:cs typeface="Courier New"/>
                <a:sym typeface="Courier New"/>
              </a:rPr>
              <a:t> </a:t>
            </a:r>
            <a:r>
              <a:rPr lang="en-GB" sz="1800">
                <a:solidFill>
                  <a:schemeClr val="dk1"/>
                </a:solidFill>
                <a:latin typeface="Courier New"/>
                <a:ea typeface="Courier New"/>
                <a:cs typeface="Courier New"/>
                <a:sym typeface="Courier New"/>
              </a:rPr>
              <a:t>angle;</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  </a:t>
            </a:r>
            <a:r>
              <a:rPr b="1" lang="en-GB" sz="1800">
                <a:solidFill>
                  <a:schemeClr val="dk1"/>
                </a:solidFill>
                <a:latin typeface="Courier New"/>
                <a:ea typeface="Courier New"/>
                <a:cs typeface="Courier New"/>
                <a:sym typeface="Courier New"/>
              </a:rPr>
              <a:t>protected</a:t>
            </a:r>
            <a:r>
              <a:rPr lang="en-GB" sz="1800">
                <a:solidFill>
                  <a:schemeClr val="dk1"/>
                </a:solidFill>
                <a:latin typeface="Courier New"/>
                <a:ea typeface="Courier New"/>
                <a:cs typeface="Courier New"/>
                <a:sym typeface="Courier New"/>
              </a:rPr>
              <a:t> R radius;</a:t>
            </a:r>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  </a:t>
            </a:r>
            <a:r>
              <a:rPr b="1" lang="en-GB" sz="1800">
                <a:solidFill>
                  <a:schemeClr val="dk1"/>
                </a:solidFill>
                <a:latin typeface="Courier New"/>
                <a:ea typeface="Courier New"/>
                <a:cs typeface="Courier New"/>
                <a:sym typeface="Courier New"/>
              </a:rPr>
              <a:t>public</a:t>
            </a:r>
            <a:r>
              <a:rPr lang="en-GB" sz="1800">
                <a:solidFill>
                  <a:schemeClr val="dk1"/>
                </a:solidFill>
                <a:latin typeface="Courier New"/>
                <a:ea typeface="Courier New"/>
                <a:cs typeface="Courier New"/>
                <a:sym typeface="Courier New"/>
              </a:rPr>
              <a:t> T getAngle() {  </a:t>
            </a:r>
            <a:r>
              <a:rPr b="1" lang="en-GB" sz="1800">
                <a:solidFill>
                  <a:schemeClr val="dk1"/>
                </a:solidFill>
                <a:latin typeface="Courier New"/>
                <a:ea typeface="Courier New"/>
                <a:cs typeface="Courier New"/>
                <a:sym typeface="Courier New"/>
              </a:rPr>
              <a:t>return</a:t>
            </a:r>
            <a:r>
              <a:rPr lang="en-GB" sz="1800">
                <a:solidFill>
                  <a:schemeClr val="dk1"/>
                </a:solidFill>
                <a:latin typeface="Courier New"/>
                <a:ea typeface="Courier New"/>
                <a:cs typeface="Courier New"/>
                <a:sym typeface="Courier New"/>
              </a:rPr>
              <a:t> angle; }</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  </a:t>
            </a:r>
            <a:r>
              <a:rPr b="1" lang="en-GB" sz="1800">
                <a:solidFill>
                  <a:schemeClr val="dk1"/>
                </a:solidFill>
                <a:latin typeface="Courier New"/>
                <a:ea typeface="Courier New"/>
                <a:cs typeface="Courier New"/>
                <a:sym typeface="Courier New"/>
              </a:rPr>
              <a:t>public</a:t>
            </a:r>
            <a:r>
              <a:rPr lang="en-GB" sz="1800">
                <a:solidFill>
                  <a:schemeClr val="dk1"/>
                </a:solidFill>
                <a:latin typeface="Courier New"/>
                <a:ea typeface="Courier New"/>
                <a:cs typeface="Courier New"/>
                <a:sym typeface="Courier New"/>
              </a:rPr>
              <a:t> R getRadius() { </a:t>
            </a:r>
            <a:r>
              <a:rPr b="1" lang="en-GB" sz="1800">
                <a:solidFill>
                  <a:schemeClr val="dk1"/>
                </a:solidFill>
                <a:latin typeface="Courier New"/>
                <a:ea typeface="Courier New"/>
                <a:cs typeface="Courier New"/>
                <a:sym typeface="Courier New"/>
              </a:rPr>
              <a:t>return</a:t>
            </a:r>
            <a:r>
              <a:rPr lang="en-GB" sz="1800">
                <a:solidFill>
                  <a:schemeClr val="dk1"/>
                </a:solidFill>
                <a:latin typeface="Courier New"/>
                <a:ea typeface="Courier New"/>
                <a:cs typeface="Courier New"/>
                <a:sym typeface="Courier New"/>
              </a:rPr>
              <a:t> radius; }</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p:txBody>
      </p:sp>
      <p:sp>
        <p:nvSpPr>
          <p:cNvPr id="329" name="Google Shape;329;p47"/>
          <p:cNvSpPr/>
          <p:nvPr/>
        </p:nvSpPr>
        <p:spPr>
          <a:xfrm>
            <a:off x="571472" y="3429006"/>
            <a:ext cx="8143800" cy="535800"/>
          </a:xfrm>
          <a:prstGeom prst="roundRect">
            <a:avLst>
              <a:gd fmla="val 0" name="adj"/>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PolarPoint&lt;Double, Integer&gt; p</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                = </a:t>
            </a:r>
            <a:r>
              <a:rPr b="1" lang="en-GB" sz="1800">
                <a:solidFill>
                  <a:schemeClr val="dk1"/>
                </a:solidFill>
                <a:latin typeface="Courier New"/>
                <a:ea typeface="Courier New"/>
                <a:cs typeface="Courier New"/>
                <a:sym typeface="Courier New"/>
              </a:rPr>
              <a:t>new</a:t>
            </a:r>
            <a:r>
              <a:rPr lang="en-GB" sz="1800">
                <a:solidFill>
                  <a:schemeClr val="dk1"/>
                </a:solidFill>
                <a:latin typeface="Courier New"/>
                <a:ea typeface="Courier New"/>
                <a:cs typeface="Courier New"/>
                <a:sym typeface="Courier New"/>
              </a:rPr>
              <a:t> PolarPoint&lt;Double, Integer&gt;();</a:t>
            </a:r>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p:txBody>
      </p:sp>
      <p:pic>
        <p:nvPicPr>
          <p:cNvPr descr="C:\Users\Rowan\AppData\Local\Microsoft\Windows\Temporary Internet Files\Content.IE5\VOGLVLUZ\MCj02379450000[1].wmf" id="330" name="Google Shape;330;p47"/>
          <p:cNvPicPr preferRelativeResize="0"/>
          <p:nvPr/>
        </p:nvPicPr>
        <p:blipFill rotWithShape="1">
          <a:blip r:embed="rId3">
            <a:alphaModFix/>
          </a:blip>
          <a:srcRect b="0" l="0" r="0" t="0"/>
          <a:stretch/>
        </p:blipFill>
        <p:spPr>
          <a:xfrm>
            <a:off x="7526386" y="314891"/>
            <a:ext cx="784606" cy="649505"/>
          </a:xfrm>
          <a:prstGeom prst="rect">
            <a:avLst/>
          </a:prstGeom>
          <a:noFill/>
          <a:ln>
            <a:noFill/>
          </a:ln>
        </p:spPr>
      </p:pic>
      <p:sp>
        <p:nvSpPr>
          <p:cNvPr id="331" name="Google Shape;331;p47"/>
          <p:cNvSpPr/>
          <p:nvPr/>
        </p:nvSpPr>
        <p:spPr>
          <a:xfrm>
            <a:off x="642910" y="4179105"/>
            <a:ext cx="8143800" cy="535800"/>
          </a:xfrm>
          <a:prstGeom prst="roundRect">
            <a:avLst>
              <a:gd fmla="val 0" name="adj"/>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PolarPoint&lt;Float, Integer&gt; p2</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                = </a:t>
            </a:r>
            <a:r>
              <a:rPr b="1" lang="en-GB" sz="1800">
                <a:solidFill>
                  <a:schemeClr val="dk1"/>
                </a:solidFill>
                <a:latin typeface="Courier New"/>
                <a:ea typeface="Courier New"/>
                <a:cs typeface="Courier New"/>
                <a:sym typeface="Courier New"/>
              </a:rPr>
              <a:t>new</a:t>
            </a:r>
            <a:r>
              <a:rPr lang="en-GB" sz="1800">
                <a:solidFill>
                  <a:schemeClr val="dk1"/>
                </a:solidFill>
                <a:latin typeface="Courier New"/>
                <a:ea typeface="Courier New"/>
                <a:cs typeface="Courier New"/>
                <a:sym typeface="Courier New"/>
              </a:rPr>
              <a:t> PolarPoint&lt;Float, Integer&gt;();</a:t>
            </a:r>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8"/>
          <p:cNvSpPr txBox="1"/>
          <p:nvPr>
            <p:ph idx="1" type="body"/>
          </p:nvPr>
        </p:nvSpPr>
        <p:spPr>
          <a:xfrm>
            <a:off x="457200" y="833247"/>
            <a:ext cx="8229600" cy="2545800"/>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GB"/>
              <a:t>Any class can have generic methods...</a:t>
            </a:r>
            <a:endParaRPr/>
          </a:p>
          <a:p>
            <a:pPr indent="-139446" lvl="0" marL="365760" rtl="0" algn="l">
              <a:spcBef>
                <a:spcPts val="400"/>
              </a:spcBef>
              <a:spcAft>
                <a:spcPts val="0"/>
              </a:spcAft>
              <a:buSzPts val="1836"/>
              <a:buNone/>
            </a:pPr>
            <a:r>
              <a:t/>
            </a:r>
            <a:endParaRPr/>
          </a:p>
          <a:p>
            <a:pPr indent="-139446" lvl="0" marL="365760" rtl="0" algn="l">
              <a:spcBef>
                <a:spcPts val="400"/>
              </a:spcBef>
              <a:spcAft>
                <a:spcPts val="0"/>
              </a:spcAft>
              <a:buSzPts val="1836"/>
              <a:buNone/>
            </a:pPr>
            <a:r>
              <a:t/>
            </a:r>
            <a:endParaRPr/>
          </a:p>
          <a:p>
            <a:pPr indent="-139446" lvl="0" marL="365760" rtl="0" algn="l">
              <a:spcBef>
                <a:spcPts val="400"/>
              </a:spcBef>
              <a:spcAft>
                <a:spcPts val="0"/>
              </a:spcAft>
              <a:buSzPts val="1836"/>
              <a:buNone/>
            </a:pPr>
            <a:r>
              <a:t/>
            </a:r>
            <a:endParaRPr/>
          </a:p>
          <a:p>
            <a:pPr indent="-139446" lvl="0" marL="365760" rtl="0" algn="l">
              <a:spcBef>
                <a:spcPts val="400"/>
              </a:spcBef>
              <a:spcAft>
                <a:spcPts val="0"/>
              </a:spcAft>
              <a:buSzPts val="1836"/>
              <a:buNone/>
            </a:pPr>
            <a:r>
              <a:t/>
            </a:r>
            <a:endParaRPr/>
          </a:p>
          <a:p>
            <a:pPr indent="-139446" lvl="0" marL="365760" rtl="0" algn="l">
              <a:spcBef>
                <a:spcPts val="400"/>
              </a:spcBef>
              <a:spcAft>
                <a:spcPts val="0"/>
              </a:spcAft>
              <a:buSzPts val="1836"/>
              <a:buNone/>
            </a:pPr>
            <a:r>
              <a:t/>
            </a:r>
            <a:endParaRPr/>
          </a:p>
        </p:txBody>
      </p:sp>
      <p:sp>
        <p:nvSpPr>
          <p:cNvPr id="337" name="Google Shape;337;p48"/>
          <p:cNvSpPr txBox="1"/>
          <p:nvPr>
            <p:ph type="title"/>
          </p:nvPr>
        </p:nvSpPr>
        <p:spPr>
          <a:xfrm>
            <a:off x="457200" y="154484"/>
            <a:ext cx="8229600" cy="643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GB"/>
              <a:t>Generic methods</a:t>
            </a:r>
            <a:endParaRPr/>
          </a:p>
        </p:txBody>
      </p:sp>
      <p:sp>
        <p:nvSpPr>
          <p:cNvPr id="338" name="Google Shape;338;p48"/>
          <p:cNvSpPr/>
          <p:nvPr/>
        </p:nvSpPr>
        <p:spPr>
          <a:xfrm>
            <a:off x="1214414" y="1821651"/>
            <a:ext cx="6572400" cy="1125300"/>
          </a:xfrm>
          <a:prstGeom prst="roundRect">
            <a:avLst>
              <a:gd fmla="val 0" name="adj"/>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GB" sz="1800">
                <a:solidFill>
                  <a:schemeClr val="dk1"/>
                </a:solidFill>
                <a:latin typeface="Courier New"/>
                <a:ea typeface="Courier New"/>
                <a:cs typeface="Courier New"/>
                <a:sym typeface="Courier New"/>
              </a:rPr>
              <a:t>class</a:t>
            </a:r>
            <a:r>
              <a:rPr lang="en-GB" sz="1800">
                <a:solidFill>
                  <a:schemeClr val="dk1"/>
                </a:solidFill>
                <a:latin typeface="Courier New"/>
                <a:ea typeface="Courier New"/>
                <a:cs typeface="Courier New"/>
                <a:sym typeface="Courier New"/>
              </a:rPr>
              <a:t> EqualityTest {</a:t>
            </a:r>
            <a:endParaRPr/>
          </a:p>
          <a:p>
            <a:pPr indent="0" lvl="0" marL="0" marR="0" rtl="0" algn="l">
              <a:spcBef>
                <a:spcPts val="0"/>
              </a:spcBef>
              <a:spcAft>
                <a:spcPts val="0"/>
              </a:spcAft>
              <a:buNone/>
            </a:pPr>
            <a:r>
              <a:rPr b="1" lang="en-GB" sz="1800">
                <a:solidFill>
                  <a:schemeClr val="dk1"/>
                </a:solidFill>
                <a:latin typeface="Courier New"/>
                <a:ea typeface="Courier New"/>
                <a:cs typeface="Courier New"/>
                <a:sym typeface="Courier New"/>
              </a:rPr>
              <a:t>  public</a:t>
            </a:r>
            <a:r>
              <a:rPr lang="en-GB" sz="1800">
                <a:solidFill>
                  <a:schemeClr val="dk1"/>
                </a:solidFill>
                <a:latin typeface="Courier New"/>
                <a:ea typeface="Courier New"/>
                <a:cs typeface="Courier New"/>
                <a:sym typeface="Courier New"/>
              </a:rPr>
              <a:t> </a:t>
            </a:r>
            <a:r>
              <a:rPr b="1" lang="en-GB" sz="1800">
                <a:solidFill>
                  <a:schemeClr val="dk1"/>
                </a:solidFill>
                <a:latin typeface="Courier New"/>
                <a:ea typeface="Courier New"/>
                <a:cs typeface="Courier New"/>
                <a:sym typeface="Courier New"/>
              </a:rPr>
              <a:t>static</a:t>
            </a:r>
            <a:r>
              <a:rPr lang="en-GB" sz="1800">
                <a:solidFill>
                  <a:schemeClr val="dk1"/>
                </a:solidFill>
                <a:latin typeface="Courier New"/>
                <a:ea typeface="Courier New"/>
                <a:cs typeface="Courier New"/>
                <a:sym typeface="Courier New"/>
              </a:rPr>
              <a:t> &lt;T&gt; </a:t>
            </a:r>
            <a:r>
              <a:rPr b="1" lang="en-GB" sz="1800">
                <a:solidFill>
                  <a:schemeClr val="dk1"/>
                </a:solidFill>
                <a:latin typeface="Courier New"/>
                <a:ea typeface="Courier New"/>
                <a:cs typeface="Courier New"/>
                <a:sym typeface="Courier New"/>
              </a:rPr>
              <a:t>boolean</a:t>
            </a:r>
            <a:r>
              <a:rPr lang="en-GB" sz="1800">
                <a:solidFill>
                  <a:schemeClr val="dk1"/>
                </a:solidFill>
                <a:latin typeface="Courier New"/>
                <a:ea typeface="Courier New"/>
                <a:cs typeface="Courier New"/>
                <a:sym typeface="Courier New"/>
              </a:rPr>
              <a:t> test(T o1, T o2) {</a:t>
            </a:r>
            <a:endParaRPr/>
          </a:p>
          <a:p>
            <a:pPr indent="0" lvl="0" marL="0" marR="0" rtl="0" algn="l">
              <a:spcBef>
                <a:spcPts val="0"/>
              </a:spcBef>
              <a:spcAft>
                <a:spcPts val="0"/>
              </a:spcAft>
              <a:buNone/>
            </a:pPr>
            <a:r>
              <a:rPr b="1" lang="en-GB" sz="1800">
                <a:solidFill>
                  <a:schemeClr val="dk1"/>
                </a:solidFill>
                <a:latin typeface="Courier New"/>
                <a:ea typeface="Courier New"/>
                <a:cs typeface="Courier New"/>
                <a:sym typeface="Courier New"/>
              </a:rPr>
              <a:t>    return</a:t>
            </a:r>
            <a:r>
              <a:rPr lang="en-GB" sz="1800">
                <a:solidFill>
                  <a:schemeClr val="dk1"/>
                </a:solidFill>
                <a:latin typeface="Courier New"/>
                <a:ea typeface="Courier New"/>
                <a:cs typeface="Courier New"/>
                <a:sym typeface="Courier New"/>
              </a:rPr>
              <a:t> o1.equals(o2);</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p:txBody>
      </p:sp>
      <p:pic>
        <p:nvPicPr>
          <p:cNvPr descr="C:\Users\Rowan\AppData\Local\Microsoft\Windows\Temporary Internet Files\Content.IE5\VOGLVLUZ\MCj02379450000[1].wmf" id="339" name="Google Shape;339;p48"/>
          <p:cNvPicPr preferRelativeResize="0"/>
          <p:nvPr/>
        </p:nvPicPr>
        <p:blipFill rotWithShape="1">
          <a:blip r:embed="rId3">
            <a:alphaModFix/>
          </a:blip>
          <a:srcRect b="0" l="0" r="0" t="0"/>
          <a:stretch/>
        </p:blipFill>
        <p:spPr>
          <a:xfrm>
            <a:off x="7526386" y="314891"/>
            <a:ext cx="784606" cy="649505"/>
          </a:xfrm>
          <a:prstGeom prst="rect">
            <a:avLst/>
          </a:prstGeom>
          <a:noFill/>
          <a:ln>
            <a:noFill/>
          </a:ln>
        </p:spPr>
      </p:pic>
      <p:sp>
        <p:nvSpPr>
          <p:cNvPr id="340" name="Google Shape;340;p48"/>
          <p:cNvSpPr/>
          <p:nvPr/>
        </p:nvSpPr>
        <p:spPr>
          <a:xfrm>
            <a:off x="2428860" y="2786064"/>
            <a:ext cx="4357800" cy="696600"/>
          </a:xfrm>
          <a:prstGeom prst="roundRect">
            <a:avLst>
              <a:gd fmla="val 16667" name="adj"/>
            </a:avLst>
          </a:prstGeom>
          <a:solidFill>
            <a:srgbClr val="92D050"/>
          </a:solidFill>
          <a:ln cap="flat" cmpd="thickThin" w="55000">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Note that type variable comes just before the return type</a:t>
            </a:r>
            <a:endParaRPr sz="1800">
              <a:solidFill>
                <a:schemeClr val="lt1"/>
              </a:solidFill>
              <a:latin typeface="Lucida Sans"/>
              <a:ea typeface="Lucida Sans"/>
              <a:cs typeface="Lucida Sans"/>
              <a:sym typeface="Lucida San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9"/>
          <p:cNvSpPr txBox="1"/>
          <p:nvPr>
            <p:ph type="title"/>
          </p:nvPr>
        </p:nvSpPr>
        <p:spPr>
          <a:xfrm>
            <a:off x="457200" y="154484"/>
            <a:ext cx="8229600" cy="643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GB"/>
              <a:t>Generic methods</a:t>
            </a:r>
            <a:endParaRPr/>
          </a:p>
        </p:txBody>
      </p:sp>
      <p:sp>
        <p:nvSpPr>
          <p:cNvPr id="346" name="Google Shape;346;p49"/>
          <p:cNvSpPr txBox="1"/>
          <p:nvPr>
            <p:ph idx="1" type="body"/>
          </p:nvPr>
        </p:nvSpPr>
        <p:spPr>
          <a:xfrm>
            <a:off x="457200" y="833247"/>
            <a:ext cx="8229600" cy="2545800"/>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GB"/>
              <a:t>The compiler tries to infer the type variable from the parameters...</a:t>
            </a:r>
            <a:endParaRPr/>
          </a:p>
          <a:p>
            <a:pPr indent="-139446" lvl="0" marL="365760" rtl="0" algn="l">
              <a:spcBef>
                <a:spcPts val="400"/>
              </a:spcBef>
              <a:spcAft>
                <a:spcPts val="0"/>
              </a:spcAft>
              <a:buSzPts val="1836"/>
              <a:buNone/>
            </a:pPr>
            <a:r>
              <a:t/>
            </a:r>
            <a:endParaRPr/>
          </a:p>
          <a:p>
            <a:pPr indent="-139446" lvl="0" marL="365760" rtl="0" algn="l">
              <a:spcBef>
                <a:spcPts val="400"/>
              </a:spcBef>
              <a:spcAft>
                <a:spcPts val="0"/>
              </a:spcAft>
              <a:buSzPts val="1836"/>
              <a:buNone/>
            </a:pPr>
            <a:r>
              <a:t/>
            </a:r>
            <a:endParaRPr/>
          </a:p>
          <a:p>
            <a:pPr indent="-256032" lvl="0" marL="365760" rtl="0" algn="l">
              <a:spcBef>
                <a:spcPts val="400"/>
              </a:spcBef>
              <a:spcAft>
                <a:spcPts val="0"/>
              </a:spcAft>
              <a:buSzPts val="1836"/>
              <a:buChar char="●"/>
            </a:pPr>
            <a:r>
              <a:rPr lang="en-GB"/>
              <a:t>.. but we can also explicitly declare the type variable as follows…</a:t>
            </a:r>
            <a:endParaRPr/>
          </a:p>
          <a:p>
            <a:pPr indent="-139446" lvl="0" marL="365760" rtl="0" algn="l">
              <a:spcBef>
                <a:spcPts val="400"/>
              </a:spcBef>
              <a:spcAft>
                <a:spcPts val="0"/>
              </a:spcAft>
              <a:buSzPts val="1836"/>
              <a:buNone/>
            </a:pPr>
            <a:r>
              <a:t/>
            </a:r>
            <a:endParaRPr/>
          </a:p>
          <a:p>
            <a:pPr indent="-139446" lvl="0" marL="365760" rtl="0" algn="l">
              <a:spcBef>
                <a:spcPts val="400"/>
              </a:spcBef>
              <a:spcAft>
                <a:spcPts val="0"/>
              </a:spcAft>
              <a:buSzPts val="1836"/>
              <a:buNone/>
            </a:pPr>
            <a:r>
              <a:t/>
            </a:r>
            <a:endParaRPr/>
          </a:p>
        </p:txBody>
      </p:sp>
      <p:sp>
        <p:nvSpPr>
          <p:cNvPr id="347" name="Google Shape;347;p49"/>
          <p:cNvSpPr/>
          <p:nvPr/>
        </p:nvSpPr>
        <p:spPr>
          <a:xfrm>
            <a:off x="1686919" y="1519529"/>
            <a:ext cx="4929300" cy="321600"/>
          </a:xfrm>
          <a:prstGeom prst="roundRect">
            <a:avLst>
              <a:gd fmla="val 0" name="adj"/>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EqualityTest.test("Same", "Same");</a:t>
            </a:r>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p:txBody>
      </p:sp>
      <p:sp>
        <p:nvSpPr>
          <p:cNvPr id="348" name="Google Shape;348;p49"/>
          <p:cNvSpPr/>
          <p:nvPr/>
        </p:nvSpPr>
        <p:spPr>
          <a:xfrm>
            <a:off x="1265391" y="2606646"/>
            <a:ext cx="6000900" cy="321600"/>
          </a:xfrm>
          <a:prstGeom prst="roundRect">
            <a:avLst>
              <a:gd fmla="val 0" name="adj"/>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EqualityTest.&lt;String&gt;test("Same", "Same");</a:t>
            </a:r>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p:txBody>
      </p:sp>
      <p:pic>
        <p:nvPicPr>
          <p:cNvPr descr="C:\Users\Rowan\AppData\Local\Microsoft\Windows\Temporary Internet Files\Content.IE5\VOGLVLUZ\MCj02379450000[1].wmf" id="349" name="Google Shape;349;p49"/>
          <p:cNvPicPr preferRelativeResize="0"/>
          <p:nvPr/>
        </p:nvPicPr>
        <p:blipFill rotWithShape="1">
          <a:blip r:embed="rId3">
            <a:alphaModFix/>
          </a:blip>
          <a:srcRect b="0" l="0" r="0" t="0"/>
          <a:stretch/>
        </p:blipFill>
        <p:spPr>
          <a:xfrm>
            <a:off x="7526386" y="314891"/>
            <a:ext cx="784606" cy="64950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0"/>
          <p:cNvSpPr txBox="1"/>
          <p:nvPr>
            <p:ph idx="1" type="body"/>
          </p:nvPr>
        </p:nvSpPr>
        <p:spPr>
          <a:xfrm>
            <a:off x="457200" y="833247"/>
            <a:ext cx="8229600" cy="2545800"/>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GB"/>
              <a:t>Supposing we have a function which expects a </a:t>
            </a:r>
            <a:r>
              <a:rPr lang="en-GB">
                <a:latin typeface="Courier New"/>
                <a:ea typeface="Courier New"/>
                <a:cs typeface="Courier New"/>
                <a:sym typeface="Courier New"/>
              </a:rPr>
              <a:t>ArrayList&lt;Integer&gt;</a:t>
            </a:r>
            <a:r>
              <a:rPr lang="en-GB"/>
              <a:t> as its only parameter…</a:t>
            </a:r>
            <a:endParaRPr/>
          </a:p>
        </p:txBody>
      </p:sp>
      <p:sp>
        <p:nvSpPr>
          <p:cNvPr id="355" name="Google Shape;355;p50"/>
          <p:cNvSpPr txBox="1"/>
          <p:nvPr>
            <p:ph type="title"/>
          </p:nvPr>
        </p:nvSpPr>
        <p:spPr>
          <a:xfrm>
            <a:off x="457200" y="154484"/>
            <a:ext cx="8229600" cy="643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GB"/>
              <a:t>Generic types as parameters</a:t>
            </a:r>
            <a:endParaRPr/>
          </a:p>
        </p:txBody>
      </p:sp>
      <p:sp>
        <p:nvSpPr>
          <p:cNvPr id="356" name="Google Shape;356;p50"/>
          <p:cNvSpPr/>
          <p:nvPr/>
        </p:nvSpPr>
        <p:spPr>
          <a:xfrm>
            <a:off x="1071538" y="2196701"/>
            <a:ext cx="6929400" cy="321600"/>
          </a:xfrm>
          <a:prstGeom prst="roundRect">
            <a:avLst>
              <a:gd fmla="val 0" name="adj"/>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GB" sz="1800">
                <a:solidFill>
                  <a:schemeClr val="dk1"/>
                </a:solidFill>
                <a:latin typeface="Courier New"/>
                <a:ea typeface="Courier New"/>
                <a:cs typeface="Courier New"/>
                <a:sym typeface="Courier New"/>
              </a:rPr>
              <a:t>public void</a:t>
            </a:r>
            <a:r>
              <a:rPr lang="en-GB" sz="1800">
                <a:solidFill>
                  <a:schemeClr val="dk1"/>
                </a:solidFill>
                <a:latin typeface="Courier New"/>
                <a:ea typeface="Courier New"/>
                <a:cs typeface="Courier New"/>
                <a:sym typeface="Courier New"/>
              </a:rPr>
              <a:t> func(ArrayList&lt;Integer&gt; list) { ... }</a:t>
            </a:r>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p:txBody>
      </p:sp>
      <p:sp>
        <p:nvSpPr>
          <p:cNvPr id="357" name="Google Shape;357;p50"/>
          <p:cNvSpPr/>
          <p:nvPr/>
        </p:nvSpPr>
        <p:spPr>
          <a:xfrm>
            <a:off x="785786" y="2732485"/>
            <a:ext cx="7500900" cy="1125300"/>
          </a:xfrm>
          <a:prstGeom prst="roundRect">
            <a:avLst>
              <a:gd fmla="val 0" name="adj"/>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ArrayList&lt;Integer&gt; list1 = </a:t>
            </a:r>
            <a:r>
              <a:rPr b="1" lang="en-GB" sz="1800">
                <a:solidFill>
                  <a:schemeClr val="dk1"/>
                </a:solidFill>
                <a:latin typeface="Courier New"/>
                <a:ea typeface="Courier New"/>
                <a:cs typeface="Courier New"/>
                <a:sym typeface="Courier New"/>
              </a:rPr>
              <a:t>new</a:t>
            </a:r>
            <a:r>
              <a:rPr lang="en-GB" sz="1800">
                <a:solidFill>
                  <a:schemeClr val="dk1"/>
                </a:solidFill>
                <a:latin typeface="Courier New"/>
                <a:ea typeface="Courier New"/>
                <a:cs typeface="Courier New"/>
                <a:sym typeface="Courier New"/>
              </a:rPr>
              <a:t> ArrayList&lt;Integer&gt;();</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ArrayList&lt;String&gt; list2 = </a:t>
            </a:r>
            <a:r>
              <a:rPr b="1" lang="en-GB" sz="1800">
                <a:solidFill>
                  <a:schemeClr val="dk1"/>
                </a:solidFill>
                <a:latin typeface="Courier New"/>
                <a:ea typeface="Courier New"/>
                <a:cs typeface="Courier New"/>
                <a:sym typeface="Courier New"/>
              </a:rPr>
              <a:t>new</a:t>
            </a:r>
            <a:r>
              <a:rPr lang="en-GB" sz="1800">
                <a:solidFill>
                  <a:schemeClr val="dk1"/>
                </a:solidFill>
                <a:latin typeface="Courier New"/>
                <a:ea typeface="Courier New"/>
                <a:cs typeface="Courier New"/>
                <a:sym typeface="Courier New"/>
              </a:rPr>
              <a:t> ArrayList&lt;String&gt;();</a:t>
            </a:r>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func(list1); </a:t>
            </a:r>
            <a:endParaRPr/>
          </a:p>
          <a:p>
            <a:pPr indent="0" lvl="0" marL="0" marR="0" rtl="0" algn="l">
              <a:spcBef>
                <a:spcPts val="0"/>
              </a:spcBef>
              <a:spcAft>
                <a:spcPts val="0"/>
              </a:spcAft>
              <a:buNone/>
            </a:pPr>
            <a:r>
              <a:rPr b="1" lang="en-GB" sz="1800">
                <a:solidFill>
                  <a:schemeClr val="accent2"/>
                </a:solidFill>
                <a:latin typeface="Courier New"/>
                <a:ea typeface="Courier New"/>
                <a:cs typeface="Courier New"/>
                <a:sym typeface="Courier New"/>
              </a:rPr>
              <a:t>func(list2);   </a:t>
            </a:r>
            <a:endParaRPr/>
          </a:p>
        </p:txBody>
      </p:sp>
      <p:sp>
        <p:nvSpPr>
          <p:cNvPr id="358" name="Google Shape;358;p50"/>
          <p:cNvSpPr/>
          <p:nvPr/>
        </p:nvSpPr>
        <p:spPr>
          <a:xfrm>
            <a:off x="4143372" y="4024320"/>
            <a:ext cx="1714500" cy="589200"/>
          </a:xfrm>
          <a:prstGeom prst="wedgeRoundRectCallout">
            <a:avLst>
              <a:gd fmla="val -133545" name="adj1"/>
              <a:gd fmla="val -41796" name="adj2"/>
              <a:gd fmla="val 16667" name="adj3"/>
            </a:avLst>
          </a:prstGeom>
          <a:solidFill>
            <a:schemeClr val="accent2"/>
          </a:solidFill>
          <a:ln cap="flat" cmpd="thickThin" w="55000">
            <a:solidFill>
              <a:srgbClr val="9F161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Compiler error</a:t>
            </a:r>
            <a:endParaRPr sz="1800">
              <a:solidFill>
                <a:schemeClr val="lt1"/>
              </a:solidFill>
              <a:latin typeface="Lucida Sans"/>
              <a:ea typeface="Lucida Sans"/>
              <a:cs typeface="Lucida Sans"/>
              <a:sym typeface="Lucida San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1"/>
          <p:cNvSpPr txBox="1"/>
          <p:nvPr>
            <p:ph idx="1" type="body"/>
          </p:nvPr>
        </p:nvSpPr>
        <p:spPr>
          <a:xfrm>
            <a:off x="457200" y="833247"/>
            <a:ext cx="8229600" cy="2545800"/>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GB"/>
              <a:t>If we want our function to accept an </a:t>
            </a:r>
            <a:r>
              <a:rPr lang="en-GB">
                <a:latin typeface="Courier New"/>
                <a:ea typeface="Courier New"/>
                <a:cs typeface="Courier New"/>
                <a:sym typeface="Courier New"/>
              </a:rPr>
              <a:t>ArrayList</a:t>
            </a:r>
            <a:r>
              <a:rPr lang="en-GB"/>
              <a:t> with any type parameter, we can use the </a:t>
            </a:r>
            <a:r>
              <a:rPr b="1" lang="en-GB">
                <a:latin typeface="Courier New"/>
                <a:ea typeface="Courier New"/>
                <a:cs typeface="Courier New"/>
                <a:sym typeface="Courier New"/>
              </a:rPr>
              <a:t>?</a:t>
            </a:r>
            <a:r>
              <a:rPr lang="en-GB"/>
              <a:t> wildcard</a:t>
            </a:r>
            <a:endParaRPr/>
          </a:p>
        </p:txBody>
      </p:sp>
      <p:sp>
        <p:nvSpPr>
          <p:cNvPr id="364" name="Google Shape;364;p51"/>
          <p:cNvSpPr txBox="1"/>
          <p:nvPr>
            <p:ph type="title"/>
          </p:nvPr>
        </p:nvSpPr>
        <p:spPr>
          <a:xfrm>
            <a:off x="457200" y="154484"/>
            <a:ext cx="8229600" cy="643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GB"/>
              <a:t>Wildcard type parameters</a:t>
            </a:r>
            <a:endParaRPr/>
          </a:p>
        </p:txBody>
      </p:sp>
      <p:sp>
        <p:nvSpPr>
          <p:cNvPr id="365" name="Google Shape;365;p51"/>
          <p:cNvSpPr/>
          <p:nvPr/>
        </p:nvSpPr>
        <p:spPr>
          <a:xfrm>
            <a:off x="1357290" y="2196701"/>
            <a:ext cx="6215100" cy="267900"/>
          </a:xfrm>
          <a:prstGeom prst="roundRect">
            <a:avLst>
              <a:gd fmla="val 0" name="adj"/>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GB" sz="1800">
                <a:solidFill>
                  <a:schemeClr val="dk1"/>
                </a:solidFill>
                <a:latin typeface="Courier New"/>
                <a:ea typeface="Courier New"/>
                <a:cs typeface="Courier New"/>
                <a:sym typeface="Courier New"/>
              </a:rPr>
              <a:t>public void</a:t>
            </a:r>
            <a:r>
              <a:rPr lang="en-GB" sz="1800">
                <a:solidFill>
                  <a:schemeClr val="dk1"/>
                </a:solidFill>
                <a:latin typeface="Courier New"/>
                <a:ea typeface="Courier New"/>
                <a:cs typeface="Courier New"/>
                <a:sym typeface="Courier New"/>
              </a:rPr>
              <a:t> func(ArrayList&lt;?&gt; list) { ... }</a:t>
            </a:r>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p:txBody>
      </p:sp>
      <p:sp>
        <p:nvSpPr>
          <p:cNvPr id="366" name="Google Shape;366;p51"/>
          <p:cNvSpPr/>
          <p:nvPr/>
        </p:nvSpPr>
        <p:spPr>
          <a:xfrm>
            <a:off x="857225" y="2786083"/>
            <a:ext cx="7286700" cy="1942200"/>
          </a:xfrm>
          <a:prstGeom prst="roundRect">
            <a:avLst>
              <a:gd fmla="val 0" name="adj"/>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ArrayList&lt;Integer&gt; list1 = </a:t>
            </a:r>
            <a:r>
              <a:rPr b="1" lang="en-GB" sz="1800">
                <a:solidFill>
                  <a:schemeClr val="dk1"/>
                </a:solidFill>
                <a:latin typeface="Courier New"/>
                <a:ea typeface="Courier New"/>
                <a:cs typeface="Courier New"/>
                <a:sym typeface="Courier New"/>
              </a:rPr>
              <a:t>new</a:t>
            </a:r>
            <a:r>
              <a:rPr lang="en-GB" sz="1800">
                <a:solidFill>
                  <a:schemeClr val="dk1"/>
                </a:solidFill>
                <a:latin typeface="Courier New"/>
                <a:ea typeface="Courier New"/>
                <a:cs typeface="Courier New"/>
                <a:sym typeface="Courier New"/>
              </a:rPr>
              <a:t> ArrayList&lt;Integer&gt;();</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ArrayList&lt;String&gt; list2 = </a:t>
            </a:r>
            <a:r>
              <a:rPr b="1" lang="en-GB" sz="1800">
                <a:solidFill>
                  <a:schemeClr val="dk1"/>
                </a:solidFill>
                <a:latin typeface="Courier New"/>
                <a:ea typeface="Courier New"/>
                <a:cs typeface="Courier New"/>
                <a:sym typeface="Courier New"/>
              </a:rPr>
              <a:t>new</a:t>
            </a:r>
            <a:r>
              <a:rPr lang="en-GB" sz="1800">
                <a:solidFill>
                  <a:schemeClr val="dk1"/>
                </a:solidFill>
                <a:latin typeface="Courier New"/>
                <a:ea typeface="Courier New"/>
                <a:cs typeface="Courier New"/>
                <a:sym typeface="Courier New"/>
              </a:rPr>
              <a:t> ArrayList&lt;String&gt;();</a:t>
            </a:r>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func(list1);   // No problem</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func(list2);   // No problem</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2"/>
          <p:cNvSpPr txBox="1"/>
          <p:nvPr>
            <p:ph idx="1" type="body"/>
          </p:nvPr>
        </p:nvSpPr>
        <p:spPr>
          <a:xfrm>
            <a:off x="457200" y="833247"/>
            <a:ext cx="8229600" cy="2545800"/>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GB"/>
              <a:t>We can limit the accepted types using the </a:t>
            </a:r>
            <a:r>
              <a:rPr b="1" lang="en-GB">
                <a:latin typeface="Courier New"/>
                <a:ea typeface="Courier New"/>
                <a:cs typeface="Courier New"/>
                <a:sym typeface="Courier New"/>
              </a:rPr>
              <a:t>extends</a:t>
            </a:r>
            <a:r>
              <a:rPr lang="en-GB"/>
              <a:t> keyword…</a:t>
            </a:r>
            <a:endParaRPr/>
          </a:p>
        </p:txBody>
      </p:sp>
      <p:sp>
        <p:nvSpPr>
          <p:cNvPr id="372" name="Google Shape;372;p52"/>
          <p:cNvSpPr txBox="1"/>
          <p:nvPr>
            <p:ph type="title"/>
          </p:nvPr>
        </p:nvSpPr>
        <p:spPr>
          <a:xfrm>
            <a:off x="457200" y="154484"/>
            <a:ext cx="8229600" cy="643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GB"/>
              <a:t>Bounded type parameters</a:t>
            </a:r>
            <a:endParaRPr/>
          </a:p>
        </p:txBody>
      </p:sp>
      <p:sp>
        <p:nvSpPr>
          <p:cNvPr id="373" name="Google Shape;373;p52"/>
          <p:cNvSpPr/>
          <p:nvPr/>
        </p:nvSpPr>
        <p:spPr>
          <a:xfrm>
            <a:off x="785786" y="1928808"/>
            <a:ext cx="7500900" cy="267900"/>
          </a:xfrm>
          <a:prstGeom prst="roundRect">
            <a:avLst>
              <a:gd fmla="val 0" name="adj"/>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GB" sz="1800">
                <a:solidFill>
                  <a:schemeClr val="dk1"/>
                </a:solidFill>
                <a:latin typeface="Courier New"/>
                <a:ea typeface="Courier New"/>
                <a:cs typeface="Courier New"/>
                <a:sym typeface="Courier New"/>
              </a:rPr>
              <a:t>public </a:t>
            </a:r>
            <a:r>
              <a:rPr lang="en-GB" sz="1800">
                <a:solidFill>
                  <a:schemeClr val="dk1"/>
                </a:solidFill>
                <a:latin typeface="Courier New"/>
                <a:ea typeface="Courier New"/>
                <a:cs typeface="Courier New"/>
                <a:sym typeface="Courier New"/>
              </a:rPr>
              <a:t>void func(ArrayList&lt;? extends Number&gt; list) {}</a:t>
            </a:r>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p:txBody>
      </p:sp>
      <p:sp>
        <p:nvSpPr>
          <p:cNvPr id="374" name="Google Shape;374;p52"/>
          <p:cNvSpPr/>
          <p:nvPr/>
        </p:nvSpPr>
        <p:spPr>
          <a:xfrm>
            <a:off x="857224" y="2518171"/>
            <a:ext cx="7358100" cy="1554000"/>
          </a:xfrm>
          <a:prstGeom prst="roundRect">
            <a:avLst>
              <a:gd fmla="val 0" name="adj"/>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ArrayList&lt;Integer&gt; list1 = </a:t>
            </a:r>
            <a:r>
              <a:rPr b="1" lang="en-GB" sz="1800">
                <a:solidFill>
                  <a:schemeClr val="dk1"/>
                </a:solidFill>
                <a:latin typeface="Courier New"/>
                <a:ea typeface="Courier New"/>
                <a:cs typeface="Courier New"/>
                <a:sym typeface="Courier New"/>
              </a:rPr>
              <a:t>new</a:t>
            </a:r>
            <a:r>
              <a:rPr lang="en-GB" sz="1800">
                <a:solidFill>
                  <a:schemeClr val="dk1"/>
                </a:solidFill>
                <a:latin typeface="Courier New"/>
                <a:ea typeface="Courier New"/>
                <a:cs typeface="Courier New"/>
                <a:sym typeface="Courier New"/>
              </a:rPr>
              <a:t> ArrayList&lt;Integer&gt;();</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ArrayList&lt;Double&gt; list2 = </a:t>
            </a:r>
            <a:r>
              <a:rPr b="1" lang="en-GB" sz="1800">
                <a:solidFill>
                  <a:schemeClr val="dk1"/>
                </a:solidFill>
                <a:latin typeface="Courier New"/>
                <a:ea typeface="Courier New"/>
                <a:cs typeface="Courier New"/>
                <a:sym typeface="Courier New"/>
              </a:rPr>
              <a:t>new</a:t>
            </a:r>
            <a:r>
              <a:rPr lang="en-GB" sz="1800">
                <a:solidFill>
                  <a:schemeClr val="dk1"/>
                </a:solidFill>
                <a:latin typeface="Courier New"/>
                <a:ea typeface="Courier New"/>
                <a:cs typeface="Courier New"/>
                <a:sym typeface="Courier New"/>
              </a:rPr>
              <a:t> ArrayList&lt;Double&gt;();</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ArrayList&lt;String&gt; list3 = </a:t>
            </a:r>
            <a:r>
              <a:rPr b="1" lang="en-GB" sz="1800">
                <a:solidFill>
                  <a:schemeClr val="dk1"/>
                </a:solidFill>
                <a:latin typeface="Courier New"/>
                <a:ea typeface="Courier New"/>
                <a:cs typeface="Courier New"/>
                <a:sym typeface="Courier New"/>
              </a:rPr>
              <a:t>new</a:t>
            </a:r>
            <a:r>
              <a:rPr lang="en-GB" sz="1800">
                <a:solidFill>
                  <a:schemeClr val="dk1"/>
                </a:solidFill>
                <a:latin typeface="Courier New"/>
                <a:ea typeface="Courier New"/>
                <a:cs typeface="Courier New"/>
                <a:sym typeface="Courier New"/>
              </a:rPr>
              <a:t> ArrayList&lt;String&gt;();</a:t>
            </a:r>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func(list1); </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func(list2);   </a:t>
            </a:r>
            <a:endParaRPr/>
          </a:p>
          <a:p>
            <a:pPr indent="0" lvl="0" marL="0" marR="0" rtl="0" algn="l">
              <a:spcBef>
                <a:spcPts val="0"/>
              </a:spcBef>
              <a:spcAft>
                <a:spcPts val="0"/>
              </a:spcAft>
              <a:buNone/>
            </a:pPr>
            <a:r>
              <a:rPr b="1" lang="en-GB" sz="1800">
                <a:solidFill>
                  <a:schemeClr val="accent2"/>
                </a:solidFill>
                <a:latin typeface="Courier New"/>
                <a:ea typeface="Courier New"/>
                <a:cs typeface="Courier New"/>
                <a:sym typeface="Courier New"/>
              </a:rPr>
              <a:t>func(list3);   </a:t>
            </a:r>
            <a:endParaRPr/>
          </a:p>
        </p:txBody>
      </p:sp>
      <p:sp>
        <p:nvSpPr>
          <p:cNvPr id="375" name="Google Shape;375;p52"/>
          <p:cNvSpPr/>
          <p:nvPr/>
        </p:nvSpPr>
        <p:spPr>
          <a:xfrm>
            <a:off x="4143372" y="3857634"/>
            <a:ext cx="1714500" cy="589200"/>
          </a:xfrm>
          <a:prstGeom prst="wedgeRoundRectCallout">
            <a:avLst>
              <a:gd fmla="val -132709" name="adj1"/>
              <a:gd fmla="val 40914" name="adj2"/>
              <a:gd fmla="val 16667" name="adj3"/>
            </a:avLst>
          </a:prstGeom>
          <a:solidFill>
            <a:schemeClr val="accent2"/>
          </a:solidFill>
          <a:ln cap="flat" cmpd="thickThin" w="55000">
            <a:solidFill>
              <a:srgbClr val="9F161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Compiler error</a:t>
            </a:r>
            <a:endParaRPr sz="1800">
              <a:solidFill>
                <a:schemeClr val="lt1"/>
              </a:solidFill>
              <a:latin typeface="Lucida Sans"/>
              <a:ea typeface="Lucida Sans"/>
              <a:cs typeface="Lucida Sans"/>
              <a:sym typeface="Lucida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idx="1" type="body"/>
          </p:nvPr>
        </p:nvSpPr>
        <p:spPr>
          <a:xfrm>
            <a:off x="457200" y="692575"/>
            <a:ext cx="8322000" cy="4393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en-GB" sz="1750">
                <a:solidFill>
                  <a:schemeClr val="dk1"/>
                </a:solidFill>
              </a:rPr>
              <a:t>A </a:t>
            </a:r>
            <a:r>
              <a:rPr i="1" lang="en-GB" sz="1750">
                <a:solidFill>
                  <a:schemeClr val="dk1"/>
                </a:solidFill>
              </a:rPr>
              <a:t>collections framework</a:t>
            </a:r>
            <a:r>
              <a:rPr lang="en-GB" sz="1750">
                <a:solidFill>
                  <a:schemeClr val="dk1"/>
                </a:solidFill>
              </a:rPr>
              <a:t> is a unified architecture for representing and manipulating collections. All collections frameworks contain the following:</a:t>
            </a:r>
            <a:endParaRPr sz="1750">
              <a:solidFill>
                <a:schemeClr val="dk1"/>
              </a:solidFill>
            </a:endParaRPr>
          </a:p>
          <a:p>
            <a:pPr indent="-339725" lvl="0" marL="457200" rtl="0" algn="l">
              <a:spcBef>
                <a:spcPts val="1000"/>
              </a:spcBef>
              <a:spcAft>
                <a:spcPts val="0"/>
              </a:spcAft>
              <a:buClr>
                <a:schemeClr val="dk1"/>
              </a:buClr>
              <a:buSzPts val="1750"/>
              <a:buChar char="●"/>
            </a:pPr>
            <a:r>
              <a:rPr b="1" lang="en-GB" sz="1750">
                <a:solidFill>
                  <a:schemeClr val="dk1"/>
                </a:solidFill>
              </a:rPr>
              <a:t>Interfaces:</a:t>
            </a:r>
            <a:r>
              <a:rPr lang="en-GB" sz="1750">
                <a:solidFill>
                  <a:schemeClr val="dk1"/>
                </a:solidFill>
              </a:rPr>
              <a:t> These are abstract data types that represent collections. Interfaces allow collections to be manipulated independently of the details of their representation. In object-oriented languages, interfaces generally form a hierarchy.</a:t>
            </a:r>
            <a:endParaRPr sz="1750">
              <a:solidFill>
                <a:schemeClr val="dk1"/>
              </a:solidFill>
            </a:endParaRPr>
          </a:p>
          <a:p>
            <a:pPr indent="-339725" lvl="0" marL="457200" rtl="0" algn="l">
              <a:spcBef>
                <a:spcPts val="0"/>
              </a:spcBef>
              <a:spcAft>
                <a:spcPts val="0"/>
              </a:spcAft>
              <a:buClr>
                <a:schemeClr val="dk1"/>
              </a:buClr>
              <a:buSzPts val="1750"/>
              <a:buChar char="●"/>
            </a:pPr>
            <a:r>
              <a:rPr b="1" lang="en-GB" sz="1750">
                <a:solidFill>
                  <a:schemeClr val="dk1"/>
                </a:solidFill>
              </a:rPr>
              <a:t>Implementations:</a:t>
            </a:r>
            <a:r>
              <a:rPr lang="en-GB" sz="1750">
                <a:solidFill>
                  <a:schemeClr val="dk1"/>
                </a:solidFill>
              </a:rPr>
              <a:t> These are the concrete implementations of the collection interfaces. In essence, they are reusable data structures.</a:t>
            </a:r>
            <a:endParaRPr sz="1750">
              <a:solidFill>
                <a:schemeClr val="dk1"/>
              </a:solidFill>
            </a:endParaRPr>
          </a:p>
          <a:p>
            <a:pPr indent="-339725" lvl="0" marL="457200" rtl="0" algn="l">
              <a:spcBef>
                <a:spcPts val="0"/>
              </a:spcBef>
              <a:spcAft>
                <a:spcPts val="0"/>
              </a:spcAft>
              <a:buClr>
                <a:schemeClr val="dk1"/>
              </a:buClr>
              <a:buSzPts val="1750"/>
              <a:buChar char="●"/>
            </a:pPr>
            <a:r>
              <a:rPr b="1" lang="en-GB" sz="1750">
                <a:solidFill>
                  <a:schemeClr val="dk1"/>
                </a:solidFill>
              </a:rPr>
              <a:t>Algorithms:</a:t>
            </a:r>
            <a:r>
              <a:rPr lang="en-GB" sz="1750">
                <a:solidFill>
                  <a:schemeClr val="dk1"/>
                </a:solidFill>
              </a:rPr>
              <a:t> These are the methods that perform useful computations, such as searching and sorting, on objects that implement collection interfaces. The algorithms are said to be </a:t>
            </a:r>
            <a:r>
              <a:rPr i="1" lang="en-GB" sz="1750">
                <a:solidFill>
                  <a:schemeClr val="dk1"/>
                </a:solidFill>
              </a:rPr>
              <a:t>polymorphic</a:t>
            </a:r>
            <a:r>
              <a:rPr lang="en-GB" sz="1750">
                <a:solidFill>
                  <a:schemeClr val="dk1"/>
                </a:solidFill>
              </a:rPr>
              <a:t>: that is, the same method can be used on many different implementations of the appropriate collection interface. In essence, algorithms are reusable functionality.</a:t>
            </a:r>
            <a:endParaRPr sz="1750">
              <a:solidFill>
                <a:schemeClr val="dk1"/>
              </a:solidFill>
            </a:endParaRPr>
          </a:p>
          <a:p>
            <a:pPr indent="0" lvl="0" marL="0" rtl="0" algn="l">
              <a:spcBef>
                <a:spcPts val="1000"/>
              </a:spcBef>
              <a:spcAft>
                <a:spcPts val="0"/>
              </a:spcAft>
              <a:buNone/>
            </a:pPr>
            <a:r>
              <a:t/>
            </a:r>
            <a:endParaRPr sz="2600"/>
          </a:p>
        </p:txBody>
      </p:sp>
      <p:sp>
        <p:nvSpPr>
          <p:cNvPr id="84" name="Google Shape;84;p17"/>
          <p:cNvSpPr txBox="1"/>
          <p:nvPr>
            <p:ph type="title"/>
          </p:nvPr>
        </p:nvSpPr>
        <p:spPr>
          <a:xfrm>
            <a:off x="457200" y="205977"/>
            <a:ext cx="8229600" cy="486600"/>
          </a:xfrm>
          <a:prstGeom prst="rect">
            <a:avLst/>
          </a:prstGeom>
        </p:spPr>
        <p:txBody>
          <a:bodyPr anchorCtr="0" anchor="ctr" bIns="45700" lIns="91425" spcFirstLastPara="1" rIns="91425" wrap="square" tIns="45700">
            <a:normAutofit/>
          </a:bodyPr>
          <a:lstStyle/>
          <a:p>
            <a:pPr indent="0" lvl="0" marL="0" rtl="0" algn="l">
              <a:lnSpc>
                <a:spcPct val="115000"/>
              </a:lnSpc>
              <a:spcBef>
                <a:spcPts val="1800"/>
              </a:spcBef>
              <a:spcAft>
                <a:spcPts val="400"/>
              </a:spcAft>
              <a:buClr>
                <a:schemeClr val="dk1"/>
              </a:buClr>
              <a:buSzPts val="1100"/>
              <a:buFont typeface="Arial"/>
              <a:buNone/>
            </a:pPr>
            <a:r>
              <a:rPr b="1" lang="en-GB" sz="1900">
                <a:solidFill>
                  <a:srgbClr val="333333"/>
                </a:solidFill>
              </a:rPr>
              <a:t>Collections Framework</a:t>
            </a:r>
            <a:endParaRPr b="1" sz="34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53"/>
          <p:cNvSpPr txBox="1"/>
          <p:nvPr>
            <p:ph idx="1" type="body"/>
          </p:nvPr>
        </p:nvSpPr>
        <p:spPr>
          <a:xfrm>
            <a:off x="457200" y="833247"/>
            <a:ext cx="8229600" cy="2545800"/>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GB"/>
              <a:t>We can also limit which types are used with our generic classes and methods…</a:t>
            </a:r>
            <a:endParaRPr/>
          </a:p>
          <a:p>
            <a:pPr indent="-256032" lvl="0" marL="365760" rtl="0" algn="l">
              <a:spcBef>
                <a:spcPts val="400"/>
              </a:spcBef>
              <a:spcAft>
                <a:spcPts val="0"/>
              </a:spcAft>
              <a:buSzPts val="1836"/>
              <a:buChar char="●"/>
            </a:pPr>
            <a:r>
              <a:rPr b="1" lang="en-GB">
                <a:latin typeface="Courier New"/>
                <a:ea typeface="Courier New"/>
                <a:cs typeface="Courier New"/>
                <a:sym typeface="Courier New"/>
              </a:rPr>
              <a:t>extends</a:t>
            </a:r>
            <a:r>
              <a:rPr lang="en-GB"/>
              <a:t> is used to limit types to subclasses of the specified class…</a:t>
            </a:r>
            <a:endParaRPr/>
          </a:p>
        </p:txBody>
      </p:sp>
      <p:sp>
        <p:nvSpPr>
          <p:cNvPr id="381" name="Google Shape;381;p53"/>
          <p:cNvSpPr txBox="1"/>
          <p:nvPr>
            <p:ph type="title"/>
          </p:nvPr>
        </p:nvSpPr>
        <p:spPr>
          <a:xfrm>
            <a:off x="457200" y="154484"/>
            <a:ext cx="8229600" cy="643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GB"/>
              <a:t>Bounded types</a:t>
            </a:r>
            <a:endParaRPr/>
          </a:p>
        </p:txBody>
      </p:sp>
      <p:sp>
        <p:nvSpPr>
          <p:cNvPr id="382" name="Google Shape;382;p53"/>
          <p:cNvSpPr/>
          <p:nvPr/>
        </p:nvSpPr>
        <p:spPr>
          <a:xfrm>
            <a:off x="2071670" y="2518172"/>
            <a:ext cx="4643400" cy="696600"/>
          </a:xfrm>
          <a:prstGeom prst="roundRect">
            <a:avLst>
              <a:gd fmla="val 0" name="adj"/>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GB" sz="1800">
                <a:solidFill>
                  <a:schemeClr val="dk1"/>
                </a:solidFill>
                <a:latin typeface="Courier New"/>
                <a:ea typeface="Courier New"/>
                <a:cs typeface="Courier New"/>
                <a:sym typeface="Courier New"/>
              </a:rPr>
              <a:t>class</a:t>
            </a:r>
            <a:r>
              <a:rPr lang="en-GB" sz="1800">
                <a:solidFill>
                  <a:schemeClr val="dk1"/>
                </a:solidFill>
                <a:latin typeface="Courier New"/>
                <a:ea typeface="Courier New"/>
                <a:cs typeface="Courier New"/>
                <a:sym typeface="Courier New"/>
              </a:rPr>
              <a:t> Point&lt;T </a:t>
            </a:r>
            <a:r>
              <a:rPr b="1" lang="en-GB" sz="1800">
                <a:solidFill>
                  <a:schemeClr val="dk1"/>
                </a:solidFill>
                <a:latin typeface="Courier New"/>
                <a:ea typeface="Courier New"/>
                <a:cs typeface="Courier New"/>
                <a:sym typeface="Courier New"/>
              </a:rPr>
              <a:t>extends</a:t>
            </a:r>
            <a:r>
              <a:rPr lang="en-GB" sz="1800">
                <a:solidFill>
                  <a:schemeClr val="dk1"/>
                </a:solidFill>
                <a:latin typeface="Courier New"/>
                <a:ea typeface="Courier New"/>
                <a:cs typeface="Courier New"/>
                <a:sym typeface="Courier New"/>
              </a:rPr>
              <a:t> Number&gt; {</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  T x, y;</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p:txBody>
      </p:sp>
      <p:sp>
        <p:nvSpPr>
          <p:cNvPr id="383" name="Google Shape;383;p53"/>
          <p:cNvSpPr/>
          <p:nvPr/>
        </p:nvSpPr>
        <p:spPr>
          <a:xfrm>
            <a:off x="1214414" y="3375428"/>
            <a:ext cx="6572400" cy="910800"/>
          </a:xfrm>
          <a:prstGeom prst="roundRect">
            <a:avLst>
              <a:gd fmla="val 0" name="adj"/>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GB" sz="1800">
                <a:solidFill>
                  <a:schemeClr val="dk1"/>
                </a:solidFill>
                <a:latin typeface="Courier New"/>
                <a:ea typeface="Courier New"/>
                <a:cs typeface="Courier New"/>
                <a:sym typeface="Courier New"/>
              </a:rPr>
              <a:t>public</a:t>
            </a:r>
            <a:r>
              <a:rPr lang="en-GB" sz="1800">
                <a:solidFill>
                  <a:schemeClr val="dk1"/>
                </a:solidFill>
                <a:latin typeface="Courier New"/>
                <a:ea typeface="Courier New"/>
                <a:cs typeface="Courier New"/>
                <a:sym typeface="Courier New"/>
              </a:rPr>
              <a:t> &lt;T </a:t>
            </a:r>
            <a:r>
              <a:rPr b="1" lang="en-GB" sz="1800">
                <a:solidFill>
                  <a:schemeClr val="dk1"/>
                </a:solidFill>
                <a:latin typeface="Courier New"/>
                <a:ea typeface="Courier New"/>
                <a:cs typeface="Courier New"/>
                <a:sym typeface="Courier New"/>
              </a:rPr>
              <a:t>extends</a:t>
            </a:r>
            <a:r>
              <a:rPr lang="en-GB" sz="1800">
                <a:solidFill>
                  <a:schemeClr val="dk1"/>
                </a:solidFill>
                <a:latin typeface="Courier New"/>
                <a:ea typeface="Courier New"/>
                <a:cs typeface="Courier New"/>
                <a:sym typeface="Courier New"/>
              </a:rPr>
              <a:t> MyClass&gt; </a:t>
            </a:r>
            <a:r>
              <a:rPr b="1" lang="en-GB" sz="1800">
                <a:solidFill>
                  <a:schemeClr val="dk1"/>
                </a:solidFill>
                <a:latin typeface="Courier New"/>
                <a:ea typeface="Courier New"/>
                <a:cs typeface="Courier New"/>
                <a:sym typeface="Courier New"/>
              </a:rPr>
              <a:t>void</a:t>
            </a:r>
            <a:r>
              <a:rPr lang="en-GB" sz="1800">
                <a:solidFill>
                  <a:schemeClr val="dk1"/>
                </a:solidFill>
                <a:latin typeface="Courier New"/>
                <a:ea typeface="Courier New"/>
                <a:cs typeface="Courier New"/>
                <a:sym typeface="Courier New"/>
              </a:rPr>
              <a:t> print(T obj) {</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  // We can only print instances of MyClass</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  // and its subclasses</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54"/>
          <p:cNvSpPr txBox="1"/>
          <p:nvPr>
            <p:ph idx="1" type="body"/>
          </p:nvPr>
        </p:nvSpPr>
        <p:spPr>
          <a:xfrm>
            <a:off x="457200" y="833247"/>
            <a:ext cx="8229600" cy="2545800"/>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GB"/>
              <a:t>Recap: </a:t>
            </a:r>
            <a:r>
              <a:rPr lang="en-GB">
                <a:latin typeface="Courier New"/>
                <a:ea typeface="Courier New"/>
                <a:cs typeface="Courier New"/>
                <a:sym typeface="Courier New"/>
              </a:rPr>
              <a:t>Integer</a:t>
            </a:r>
            <a:r>
              <a:rPr lang="en-GB"/>
              <a:t> and </a:t>
            </a:r>
            <a:r>
              <a:rPr lang="en-GB">
                <a:latin typeface="Courier New"/>
                <a:ea typeface="Courier New"/>
                <a:cs typeface="Courier New"/>
                <a:sym typeface="Courier New"/>
              </a:rPr>
              <a:t>Double</a:t>
            </a:r>
            <a:r>
              <a:rPr lang="en-GB"/>
              <a:t> inherit from (extend) </a:t>
            </a:r>
            <a:r>
              <a:rPr lang="en-GB">
                <a:latin typeface="Courier New"/>
                <a:ea typeface="Courier New"/>
                <a:cs typeface="Courier New"/>
                <a:sym typeface="Courier New"/>
              </a:rPr>
              <a:t>Number</a:t>
            </a:r>
            <a:r>
              <a:rPr lang="en-GB"/>
              <a:t>, therefore we can say </a:t>
            </a:r>
            <a:endParaRPr/>
          </a:p>
          <a:p>
            <a:pPr indent="-228600" lvl="1" marL="621792" rtl="0" algn="l">
              <a:spcBef>
                <a:spcPts val="324"/>
              </a:spcBef>
              <a:spcAft>
                <a:spcPts val="0"/>
              </a:spcAft>
              <a:buSzPts val="2300"/>
              <a:buChar char="○"/>
            </a:pPr>
            <a:r>
              <a:rPr lang="en-GB"/>
              <a:t>Integer </a:t>
            </a:r>
            <a:r>
              <a:rPr b="1" lang="en-GB">
                <a:solidFill>
                  <a:srgbClr val="C00000"/>
                </a:solidFill>
              </a:rPr>
              <a:t>is a </a:t>
            </a:r>
            <a:r>
              <a:rPr lang="en-GB"/>
              <a:t>Number</a:t>
            </a:r>
            <a:endParaRPr/>
          </a:p>
          <a:p>
            <a:pPr indent="-228600" lvl="1" marL="621792" rtl="0" algn="l">
              <a:spcBef>
                <a:spcPts val="324"/>
              </a:spcBef>
              <a:spcAft>
                <a:spcPts val="0"/>
              </a:spcAft>
              <a:buSzPts val="2300"/>
              <a:buChar char="○"/>
            </a:pPr>
            <a:r>
              <a:rPr lang="en-GB"/>
              <a:t>Double </a:t>
            </a:r>
            <a:r>
              <a:rPr b="1" lang="en-GB">
                <a:solidFill>
                  <a:srgbClr val="C00000"/>
                </a:solidFill>
              </a:rPr>
              <a:t>is a </a:t>
            </a:r>
            <a:r>
              <a:rPr lang="en-GB"/>
              <a:t>Number</a:t>
            </a:r>
            <a:endParaRPr sz="2400"/>
          </a:p>
          <a:p>
            <a:pPr indent="-256032" lvl="0" marL="365760" rtl="0" algn="l">
              <a:spcBef>
                <a:spcPts val="400"/>
              </a:spcBef>
              <a:spcAft>
                <a:spcPts val="0"/>
              </a:spcAft>
              <a:buSzPts val="1836"/>
              <a:buChar char="●"/>
            </a:pPr>
            <a:r>
              <a:rPr lang="en-GB"/>
              <a:t>…and so the following code works…</a:t>
            </a:r>
            <a:endParaRPr/>
          </a:p>
        </p:txBody>
      </p:sp>
      <p:sp>
        <p:nvSpPr>
          <p:cNvPr id="389" name="Google Shape;389;p54"/>
          <p:cNvSpPr txBox="1"/>
          <p:nvPr>
            <p:ph type="title"/>
          </p:nvPr>
        </p:nvSpPr>
        <p:spPr>
          <a:xfrm>
            <a:off x="457200" y="154484"/>
            <a:ext cx="8229600" cy="643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GB"/>
              <a:t>Subclasses vs generic subtypes</a:t>
            </a:r>
            <a:endParaRPr/>
          </a:p>
        </p:txBody>
      </p:sp>
      <p:sp>
        <p:nvSpPr>
          <p:cNvPr id="390" name="Google Shape;390;p54"/>
          <p:cNvSpPr/>
          <p:nvPr/>
        </p:nvSpPr>
        <p:spPr>
          <a:xfrm>
            <a:off x="1071550" y="2786079"/>
            <a:ext cx="7000800" cy="2121000"/>
          </a:xfrm>
          <a:prstGeom prst="roundRect">
            <a:avLst>
              <a:gd fmla="val 0" name="adj"/>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Number n = </a:t>
            </a:r>
            <a:r>
              <a:rPr b="1" lang="en-GB" sz="1800">
                <a:solidFill>
                  <a:schemeClr val="dk1"/>
                </a:solidFill>
                <a:latin typeface="Courier New"/>
                <a:ea typeface="Courier New"/>
                <a:cs typeface="Courier New"/>
                <a:sym typeface="Courier New"/>
              </a:rPr>
              <a:t>new</a:t>
            </a:r>
            <a:r>
              <a:rPr lang="en-GB" sz="1800">
                <a:solidFill>
                  <a:schemeClr val="dk1"/>
                </a:solidFill>
                <a:latin typeface="Courier New"/>
                <a:ea typeface="Courier New"/>
                <a:cs typeface="Courier New"/>
                <a:sym typeface="Courier New"/>
              </a:rPr>
              <a:t> Integer(4);</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Double d = </a:t>
            </a:r>
            <a:r>
              <a:rPr b="1" lang="en-GB" sz="1800">
                <a:solidFill>
                  <a:schemeClr val="dk1"/>
                </a:solidFill>
                <a:latin typeface="Courier New"/>
                <a:ea typeface="Courier New"/>
                <a:cs typeface="Courier New"/>
                <a:sym typeface="Courier New"/>
              </a:rPr>
              <a:t>new</a:t>
            </a:r>
            <a:r>
              <a:rPr lang="en-GB" sz="1800">
                <a:solidFill>
                  <a:schemeClr val="dk1"/>
                </a:solidFill>
                <a:latin typeface="Courier New"/>
                <a:ea typeface="Courier New"/>
                <a:cs typeface="Courier New"/>
                <a:sym typeface="Courier New"/>
              </a:rPr>
              <a:t> Double(2.3);</a:t>
            </a:r>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ArrayList&lt;Number&gt; list = </a:t>
            </a:r>
            <a:r>
              <a:rPr b="1" lang="en-GB" sz="1800">
                <a:solidFill>
                  <a:schemeClr val="dk1"/>
                </a:solidFill>
                <a:latin typeface="Courier New"/>
                <a:ea typeface="Courier New"/>
                <a:cs typeface="Courier New"/>
                <a:sym typeface="Courier New"/>
              </a:rPr>
              <a:t>new</a:t>
            </a:r>
            <a:r>
              <a:rPr lang="en-GB" sz="1800">
                <a:solidFill>
                  <a:schemeClr val="dk1"/>
                </a:solidFill>
                <a:latin typeface="Courier New"/>
                <a:ea typeface="Courier New"/>
                <a:cs typeface="Courier New"/>
                <a:sym typeface="Courier New"/>
              </a:rPr>
              <a:t> ArrayList&lt;Number&gt;();</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list.add(n);</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list.add(d);</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list.add(</a:t>
            </a:r>
            <a:r>
              <a:rPr b="1" lang="en-GB" sz="1800">
                <a:solidFill>
                  <a:schemeClr val="dk1"/>
                </a:solidFill>
                <a:latin typeface="Courier New"/>
                <a:ea typeface="Courier New"/>
                <a:cs typeface="Courier New"/>
                <a:sym typeface="Courier New"/>
              </a:rPr>
              <a:t>new</a:t>
            </a:r>
            <a:r>
              <a:rPr lang="en-GB" sz="1800">
                <a:solidFill>
                  <a:schemeClr val="dk1"/>
                </a:solidFill>
                <a:latin typeface="Courier New"/>
                <a:ea typeface="Courier New"/>
                <a:cs typeface="Courier New"/>
                <a:sym typeface="Courier New"/>
              </a:rPr>
              <a:t> Float(2.0f));</a:t>
            </a:r>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55"/>
          <p:cNvSpPr txBox="1"/>
          <p:nvPr>
            <p:ph idx="1" type="body"/>
          </p:nvPr>
        </p:nvSpPr>
        <p:spPr>
          <a:xfrm>
            <a:off x="457200" y="833247"/>
            <a:ext cx="8229600" cy="2545800"/>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GB"/>
              <a:t>However </a:t>
            </a:r>
            <a:r>
              <a:rPr lang="en-GB">
                <a:latin typeface="Courier New"/>
                <a:ea typeface="Courier New"/>
                <a:cs typeface="Courier New"/>
                <a:sym typeface="Courier New"/>
              </a:rPr>
              <a:t>ArrayList&lt;Integer&gt; </a:t>
            </a:r>
            <a:r>
              <a:rPr lang="en-GB"/>
              <a:t>does not inherit from </a:t>
            </a:r>
            <a:r>
              <a:rPr lang="en-GB">
                <a:latin typeface="Courier New"/>
                <a:ea typeface="Courier New"/>
                <a:cs typeface="Courier New"/>
                <a:sym typeface="Courier New"/>
              </a:rPr>
              <a:t>ArrayList&lt;Number&gt;</a:t>
            </a:r>
            <a:r>
              <a:rPr lang="en-GB"/>
              <a:t>, so this doesn't work…</a:t>
            </a:r>
            <a:endParaRPr sz="2000">
              <a:latin typeface="Courier New"/>
              <a:ea typeface="Courier New"/>
              <a:cs typeface="Courier New"/>
              <a:sym typeface="Courier New"/>
            </a:endParaRPr>
          </a:p>
        </p:txBody>
      </p:sp>
      <p:sp>
        <p:nvSpPr>
          <p:cNvPr id="396" name="Google Shape;396;p55"/>
          <p:cNvSpPr txBox="1"/>
          <p:nvPr>
            <p:ph type="title"/>
          </p:nvPr>
        </p:nvSpPr>
        <p:spPr>
          <a:xfrm>
            <a:off x="457200" y="154484"/>
            <a:ext cx="8229600" cy="643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GB"/>
              <a:t>Subclasses vs generic subtypes</a:t>
            </a:r>
            <a:endParaRPr/>
          </a:p>
        </p:txBody>
      </p:sp>
      <p:sp>
        <p:nvSpPr>
          <p:cNvPr id="397" name="Google Shape;397;p55"/>
          <p:cNvSpPr/>
          <p:nvPr/>
        </p:nvSpPr>
        <p:spPr>
          <a:xfrm>
            <a:off x="785775" y="2625324"/>
            <a:ext cx="7500900" cy="2132700"/>
          </a:xfrm>
          <a:prstGeom prst="roundRect">
            <a:avLst>
              <a:gd fmla="val 0" name="adj"/>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ArrayList&lt;Number&gt; list1 = </a:t>
            </a:r>
            <a:r>
              <a:rPr b="1" lang="en-GB" sz="1800">
                <a:solidFill>
                  <a:schemeClr val="dk1"/>
                </a:solidFill>
                <a:latin typeface="Courier New"/>
                <a:ea typeface="Courier New"/>
                <a:cs typeface="Courier New"/>
                <a:sym typeface="Courier New"/>
              </a:rPr>
              <a:t>new</a:t>
            </a:r>
            <a:r>
              <a:rPr lang="en-GB" sz="1800">
                <a:solidFill>
                  <a:schemeClr val="dk1"/>
                </a:solidFill>
                <a:latin typeface="Courier New"/>
                <a:ea typeface="Courier New"/>
                <a:cs typeface="Courier New"/>
                <a:sym typeface="Courier New"/>
              </a:rPr>
              <a:t> ArrayList&lt;Number&gt;();</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ArrayList&lt;Integer&gt; list2 = </a:t>
            </a:r>
            <a:r>
              <a:rPr b="1" lang="en-GB" sz="1800">
                <a:solidFill>
                  <a:schemeClr val="dk1"/>
                </a:solidFill>
                <a:latin typeface="Courier New"/>
                <a:ea typeface="Courier New"/>
                <a:cs typeface="Courier New"/>
                <a:sym typeface="Courier New"/>
              </a:rPr>
              <a:t>new</a:t>
            </a:r>
            <a:r>
              <a:rPr lang="en-GB" sz="1800">
                <a:solidFill>
                  <a:schemeClr val="dk1"/>
                </a:solidFill>
                <a:latin typeface="Courier New"/>
                <a:ea typeface="Courier New"/>
                <a:cs typeface="Courier New"/>
                <a:sym typeface="Courier New"/>
              </a:rPr>
              <a:t> ArrayList&lt;Integer&gt;();</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ArrayList&lt;Double&gt; list3 = </a:t>
            </a:r>
            <a:r>
              <a:rPr b="1" lang="en-GB" sz="1800">
                <a:solidFill>
                  <a:schemeClr val="dk1"/>
                </a:solidFill>
                <a:latin typeface="Courier New"/>
                <a:ea typeface="Courier New"/>
                <a:cs typeface="Courier New"/>
                <a:sym typeface="Courier New"/>
              </a:rPr>
              <a:t>new</a:t>
            </a:r>
            <a:r>
              <a:rPr lang="en-GB" sz="1800">
                <a:solidFill>
                  <a:schemeClr val="dk1"/>
                </a:solidFill>
                <a:latin typeface="Courier New"/>
                <a:ea typeface="Courier New"/>
                <a:cs typeface="Courier New"/>
                <a:sym typeface="Courier New"/>
              </a:rPr>
              <a:t> ArrayList&lt;Double&gt;();</a:t>
            </a:r>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func(list1);   </a:t>
            </a:r>
            <a:endParaRPr/>
          </a:p>
          <a:p>
            <a:pPr indent="0" lvl="0" marL="0" marR="0" rtl="0" algn="l">
              <a:spcBef>
                <a:spcPts val="0"/>
              </a:spcBef>
              <a:spcAft>
                <a:spcPts val="0"/>
              </a:spcAft>
              <a:buNone/>
            </a:pPr>
            <a:r>
              <a:rPr b="1" lang="en-GB" sz="1800">
                <a:solidFill>
                  <a:srgbClr val="FF0000"/>
                </a:solidFill>
                <a:latin typeface="Courier New"/>
                <a:ea typeface="Courier New"/>
                <a:cs typeface="Courier New"/>
                <a:sym typeface="Courier New"/>
              </a:rPr>
              <a:t>func(list2);   </a:t>
            </a:r>
            <a:endParaRPr>
              <a:solidFill>
                <a:srgbClr val="FF0000"/>
              </a:solidFill>
            </a:endParaRPr>
          </a:p>
          <a:p>
            <a:pPr indent="0" lvl="0" marL="0" marR="0" rtl="0" algn="l">
              <a:spcBef>
                <a:spcPts val="0"/>
              </a:spcBef>
              <a:spcAft>
                <a:spcPts val="0"/>
              </a:spcAft>
              <a:buNone/>
            </a:pPr>
            <a:r>
              <a:rPr b="1" lang="en-GB" sz="1800">
                <a:solidFill>
                  <a:srgbClr val="FF0000"/>
                </a:solidFill>
                <a:latin typeface="Courier New"/>
                <a:ea typeface="Courier New"/>
                <a:cs typeface="Courier New"/>
                <a:sym typeface="Courier New"/>
              </a:rPr>
              <a:t>func(list3);</a:t>
            </a:r>
            <a:endParaRPr>
              <a:solidFill>
                <a:srgbClr val="FF0000"/>
              </a:solidFill>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p:txBody>
      </p:sp>
      <p:sp>
        <p:nvSpPr>
          <p:cNvPr id="398" name="Google Shape;398;p55"/>
          <p:cNvSpPr/>
          <p:nvPr/>
        </p:nvSpPr>
        <p:spPr>
          <a:xfrm>
            <a:off x="1071538" y="2143122"/>
            <a:ext cx="6858000" cy="321600"/>
          </a:xfrm>
          <a:prstGeom prst="roundRect">
            <a:avLst>
              <a:gd fmla="val 0" name="adj"/>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GB" sz="1800">
                <a:solidFill>
                  <a:schemeClr val="dk1"/>
                </a:solidFill>
                <a:latin typeface="Courier New"/>
                <a:ea typeface="Courier New"/>
                <a:cs typeface="Courier New"/>
                <a:sym typeface="Courier New"/>
              </a:rPr>
              <a:t>public void</a:t>
            </a:r>
            <a:r>
              <a:rPr lang="en-GB" sz="1800">
                <a:solidFill>
                  <a:schemeClr val="dk1"/>
                </a:solidFill>
                <a:latin typeface="Courier New"/>
                <a:ea typeface="Courier New"/>
                <a:cs typeface="Courier New"/>
                <a:sym typeface="Courier New"/>
              </a:rPr>
              <a:t> func(ArrayList&lt;Number&gt; list) { ... }</a:t>
            </a:r>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p:txBody>
      </p:sp>
      <p:sp>
        <p:nvSpPr>
          <p:cNvPr id="399" name="Google Shape;399;p55"/>
          <p:cNvSpPr/>
          <p:nvPr/>
        </p:nvSpPr>
        <p:spPr>
          <a:xfrm>
            <a:off x="4143372" y="3804056"/>
            <a:ext cx="1714500" cy="589200"/>
          </a:xfrm>
          <a:prstGeom prst="wedgeRoundRectCallout">
            <a:avLst>
              <a:gd fmla="val -141395" name="adj1"/>
              <a:gd fmla="val 36103" name="adj2"/>
              <a:gd fmla="val 16667" name="adj3"/>
            </a:avLst>
          </a:prstGeom>
          <a:solidFill>
            <a:schemeClr val="accent2"/>
          </a:solidFill>
          <a:ln cap="flat" cmpd="thickThin" w="55000">
            <a:solidFill>
              <a:srgbClr val="9F161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Compiler errors</a:t>
            </a:r>
            <a:endParaRPr sz="1800">
              <a:solidFill>
                <a:schemeClr val="lt1"/>
              </a:solidFill>
              <a:latin typeface="Lucida Sans"/>
              <a:ea typeface="Lucida Sans"/>
              <a:cs typeface="Lucida Sans"/>
              <a:sym typeface="Lucida Sans"/>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56"/>
          <p:cNvSpPr txBox="1"/>
          <p:nvPr>
            <p:ph idx="1" type="body"/>
          </p:nvPr>
        </p:nvSpPr>
        <p:spPr>
          <a:xfrm>
            <a:off x="457200" y="833247"/>
            <a:ext cx="8229600" cy="2545800"/>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GB"/>
              <a:t>Looking at the inheritance diagrams makes this clear…</a:t>
            </a:r>
            <a:endParaRPr/>
          </a:p>
        </p:txBody>
      </p:sp>
      <p:sp>
        <p:nvSpPr>
          <p:cNvPr id="405" name="Google Shape;405;p56"/>
          <p:cNvSpPr txBox="1"/>
          <p:nvPr>
            <p:ph type="title"/>
          </p:nvPr>
        </p:nvSpPr>
        <p:spPr>
          <a:xfrm>
            <a:off x="457200" y="154484"/>
            <a:ext cx="8229600" cy="643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GB"/>
              <a:t>Subclasses vs Generic Subtypes</a:t>
            </a:r>
            <a:endParaRPr/>
          </a:p>
        </p:txBody>
      </p:sp>
      <p:sp>
        <p:nvSpPr>
          <p:cNvPr id="406" name="Google Shape;406;p56"/>
          <p:cNvSpPr/>
          <p:nvPr/>
        </p:nvSpPr>
        <p:spPr>
          <a:xfrm>
            <a:off x="4714876" y="4018370"/>
            <a:ext cx="3286200" cy="375000"/>
          </a:xfrm>
          <a:prstGeom prst="roundRect">
            <a:avLst>
              <a:gd fmla="val 15637" name="adj"/>
            </a:avLst>
          </a:prstGeom>
          <a:solidFill>
            <a:schemeClr val="accent1"/>
          </a:solidFill>
          <a:ln cap="flat" cmpd="thickThin" w="55000">
            <a:solidFill>
              <a:srgbClr val="20768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Courier New"/>
                <a:ea typeface="Courier New"/>
                <a:cs typeface="Courier New"/>
                <a:sym typeface="Courier New"/>
              </a:rPr>
              <a:t>ArrayList&lt;E&gt;</a:t>
            </a:r>
            <a:endParaRPr/>
          </a:p>
          <a:p>
            <a:pPr indent="0" lvl="0" marL="0" marR="0" rtl="0" algn="ctr">
              <a:spcBef>
                <a:spcPts val="0"/>
              </a:spcBef>
              <a:spcAft>
                <a:spcPts val="0"/>
              </a:spcAft>
              <a:buNone/>
            </a:pPr>
            <a:r>
              <a:t/>
            </a:r>
            <a:endParaRPr sz="1800">
              <a:solidFill>
                <a:schemeClr val="lt1"/>
              </a:solidFill>
              <a:latin typeface="Courier New"/>
              <a:ea typeface="Courier New"/>
              <a:cs typeface="Courier New"/>
              <a:sym typeface="Courier New"/>
            </a:endParaRPr>
          </a:p>
          <a:p>
            <a:pPr indent="0" lvl="0" marL="0" marR="0" rtl="0" algn="ctr">
              <a:spcBef>
                <a:spcPts val="0"/>
              </a:spcBef>
              <a:spcAft>
                <a:spcPts val="0"/>
              </a:spcAft>
              <a:buNone/>
            </a:pPr>
            <a:r>
              <a:t/>
            </a:r>
            <a:endParaRPr sz="1800">
              <a:solidFill>
                <a:schemeClr val="lt1"/>
              </a:solidFill>
              <a:latin typeface="Courier New"/>
              <a:ea typeface="Courier New"/>
              <a:cs typeface="Courier New"/>
              <a:sym typeface="Courier New"/>
            </a:endParaRPr>
          </a:p>
          <a:p>
            <a:pPr indent="0" lvl="0" marL="0" marR="0" rtl="0" algn="ctr">
              <a:spcBef>
                <a:spcPts val="0"/>
              </a:spcBef>
              <a:spcAft>
                <a:spcPts val="0"/>
              </a:spcAft>
              <a:buNone/>
            </a:pPr>
            <a:r>
              <a:t/>
            </a:r>
            <a:endParaRPr sz="1800">
              <a:solidFill>
                <a:schemeClr val="lt1"/>
              </a:solidFill>
              <a:latin typeface="Courier New"/>
              <a:ea typeface="Courier New"/>
              <a:cs typeface="Courier New"/>
              <a:sym typeface="Courier New"/>
            </a:endParaRPr>
          </a:p>
          <a:p>
            <a:pPr indent="0" lvl="0" marL="0" marR="0" rtl="0" algn="ctr">
              <a:spcBef>
                <a:spcPts val="0"/>
              </a:spcBef>
              <a:spcAft>
                <a:spcPts val="0"/>
              </a:spcAft>
              <a:buNone/>
            </a:pPr>
            <a:r>
              <a:t/>
            </a:r>
            <a:endParaRPr sz="1800">
              <a:solidFill>
                <a:schemeClr val="lt1"/>
              </a:solidFill>
              <a:latin typeface="Courier New"/>
              <a:ea typeface="Courier New"/>
              <a:cs typeface="Courier New"/>
              <a:sym typeface="Courier New"/>
            </a:endParaRPr>
          </a:p>
        </p:txBody>
      </p:sp>
      <p:sp>
        <p:nvSpPr>
          <p:cNvPr id="407" name="Google Shape;407;p56"/>
          <p:cNvSpPr/>
          <p:nvPr/>
        </p:nvSpPr>
        <p:spPr>
          <a:xfrm>
            <a:off x="4714876" y="3375428"/>
            <a:ext cx="3286200" cy="375000"/>
          </a:xfrm>
          <a:prstGeom prst="roundRect">
            <a:avLst>
              <a:gd fmla="val 15637" name="adj"/>
            </a:avLst>
          </a:prstGeom>
          <a:solidFill>
            <a:schemeClr val="accent1"/>
          </a:solidFill>
          <a:ln cap="flat" cmpd="thickThin" w="55000">
            <a:solidFill>
              <a:srgbClr val="20768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Courier New"/>
                <a:ea typeface="Courier New"/>
                <a:cs typeface="Courier New"/>
                <a:sym typeface="Courier New"/>
              </a:rPr>
              <a:t>AbstractList&lt;E&gt;</a:t>
            </a:r>
            <a:endParaRPr/>
          </a:p>
          <a:p>
            <a:pPr indent="0" lvl="0" marL="0" marR="0" rtl="0" algn="ctr">
              <a:spcBef>
                <a:spcPts val="0"/>
              </a:spcBef>
              <a:spcAft>
                <a:spcPts val="0"/>
              </a:spcAft>
              <a:buNone/>
            </a:pPr>
            <a:r>
              <a:t/>
            </a:r>
            <a:endParaRPr sz="1800">
              <a:solidFill>
                <a:schemeClr val="lt1"/>
              </a:solidFill>
              <a:latin typeface="Courier New"/>
              <a:ea typeface="Courier New"/>
              <a:cs typeface="Courier New"/>
              <a:sym typeface="Courier New"/>
            </a:endParaRPr>
          </a:p>
          <a:p>
            <a:pPr indent="0" lvl="0" marL="0" marR="0" rtl="0" algn="ctr">
              <a:spcBef>
                <a:spcPts val="0"/>
              </a:spcBef>
              <a:spcAft>
                <a:spcPts val="0"/>
              </a:spcAft>
              <a:buNone/>
            </a:pPr>
            <a:r>
              <a:t/>
            </a:r>
            <a:endParaRPr sz="1800">
              <a:solidFill>
                <a:schemeClr val="lt1"/>
              </a:solidFill>
              <a:latin typeface="Courier New"/>
              <a:ea typeface="Courier New"/>
              <a:cs typeface="Courier New"/>
              <a:sym typeface="Courier New"/>
            </a:endParaRPr>
          </a:p>
          <a:p>
            <a:pPr indent="0" lvl="0" marL="0" marR="0" rtl="0" algn="ctr">
              <a:spcBef>
                <a:spcPts val="0"/>
              </a:spcBef>
              <a:spcAft>
                <a:spcPts val="0"/>
              </a:spcAft>
              <a:buNone/>
            </a:pPr>
            <a:r>
              <a:t/>
            </a:r>
            <a:endParaRPr sz="1800">
              <a:solidFill>
                <a:schemeClr val="lt1"/>
              </a:solidFill>
              <a:latin typeface="Courier New"/>
              <a:ea typeface="Courier New"/>
              <a:cs typeface="Courier New"/>
              <a:sym typeface="Courier New"/>
            </a:endParaRPr>
          </a:p>
          <a:p>
            <a:pPr indent="0" lvl="0" marL="0" marR="0" rtl="0" algn="ctr">
              <a:spcBef>
                <a:spcPts val="0"/>
              </a:spcBef>
              <a:spcAft>
                <a:spcPts val="0"/>
              </a:spcAft>
              <a:buNone/>
            </a:pPr>
            <a:r>
              <a:t/>
            </a:r>
            <a:endParaRPr sz="1800">
              <a:solidFill>
                <a:schemeClr val="lt1"/>
              </a:solidFill>
              <a:latin typeface="Courier New"/>
              <a:ea typeface="Courier New"/>
              <a:cs typeface="Courier New"/>
              <a:sym typeface="Courier New"/>
            </a:endParaRPr>
          </a:p>
        </p:txBody>
      </p:sp>
      <p:sp>
        <p:nvSpPr>
          <p:cNvPr id="408" name="Google Shape;408;p56"/>
          <p:cNvSpPr/>
          <p:nvPr/>
        </p:nvSpPr>
        <p:spPr>
          <a:xfrm>
            <a:off x="4724400" y="2732486"/>
            <a:ext cx="3276600" cy="375000"/>
          </a:xfrm>
          <a:prstGeom prst="roundRect">
            <a:avLst>
              <a:gd fmla="val 15637" name="adj"/>
            </a:avLst>
          </a:prstGeom>
          <a:solidFill>
            <a:schemeClr val="accent1"/>
          </a:solidFill>
          <a:ln cap="flat" cmpd="thickThin" w="55000">
            <a:solidFill>
              <a:srgbClr val="20768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Courier New"/>
                <a:ea typeface="Courier New"/>
                <a:cs typeface="Courier New"/>
                <a:sym typeface="Courier New"/>
              </a:rPr>
              <a:t>AbstractCollection&lt;E&gt;</a:t>
            </a:r>
            <a:endParaRPr/>
          </a:p>
          <a:p>
            <a:pPr indent="0" lvl="0" marL="0" marR="0" rtl="0" algn="ctr">
              <a:spcBef>
                <a:spcPts val="0"/>
              </a:spcBef>
              <a:spcAft>
                <a:spcPts val="0"/>
              </a:spcAft>
              <a:buNone/>
            </a:pPr>
            <a:r>
              <a:t/>
            </a:r>
            <a:endParaRPr sz="1800">
              <a:solidFill>
                <a:schemeClr val="lt1"/>
              </a:solidFill>
              <a:latin typeface="Courier New"/>
              <a:ea typeface="Courier New"/>
              <a:cs typeface="Courier New"/>
              <a:sym typeface="Courier New"/>
            </a:endParaRPr>
          </a:p>
          <a:p>
            <a:pPr indent="0" lvl="0" marL="0" marR="0" rtl="0" algn="ctr">
              <a:spcBef>
                <a:spcPts val="0"/>
              </a:spcBef>
              <a:spcAft>
                <a:spcPts val="0"/>
              </a:spcAft>
              <a:buNone/>
            </a:pPr>
            <a:r>
              <a:t/>
            </a:r>
            <a:endParaRPr sz="1800">
              <a:solidFill>
                <a:schemeClr val="lt1"/>
              </a:solidFill>
              <a:latin typeface="Courier New"/>
              <a:ea typeface="Courier New"/>
              <a:cs typeface="Courier New"/>
              <a:sym typeface="Courier New"/>
            </a:endParaRPr>
          </a:p>
          <a:p>
            <a:pPr indent="0" lvl="0" marL="0" marR="0" rtl="0" algn="ctr">
              <a:spcBef>
                <a:spcPts val="0"/>
              </a:spcBef>
              <a:spcAft>
                <a:spcPts val="0"/>
              </a:spcAft>
              <a:buNone/>
            </a:pPr>
            <a:r>
              <a:t/>
            </a:r>
            <a:endParaRPr sz="1800">
              <a:solidFill>
                <a:schemeClr val="lt1"/>
              </a:solidFill>
              <a:latin typeface="Courier New"/>
              <a:ea typeface="Courier New"/>
              <a:cs typeface="Courier New"/>
              <a:sym typeface="Courier New"/>
            </a:endParaRPr>
          </a:p>
          <a:p>
            <a:pPr indent="0" lvl="0" marL="0" marR="0" rtl="0" algn="ctr">
              <a:spcBef>
                <a:spcPts val="0"/>
              </a:spcBef>
              <a:spcAft>
                <a:spcPts val="0"/>
              </a:spcAft>
              <a:buNone/>
            </a:pPr>
            <a:r>
              <a:t/>
            </a:r>
            <a:endParaRPr sz="1800">
              <a:solidFill>
                <a:schemeClr val="lt1"/>
              </a:solidFill>
              <a:latin typeface="Courier New"/>
              <a:ea typeface="Courier New"/>
              <a:cs typeface="Courier New"/>
              <a:sym typeface="Courier New"/>
            </a:endParaRPr>
          </a:p>
        </p:txBody>
      </p:sp>
      <p:sp>
        <p:nvSpPr>
          <p:cNvPr id="409" name="Google Shape;409;p56"/>
          <p:cNvSpPr/>
          <p:nvPr/>
        </p:nvSpPr>
        <p:spPr>
          <a:xfrm>
            <a:off x="2857488" y="1982387"/>
            <a:ext cx="3286200" cy="375000"/>
          </a:xfrm>
          <a:prstGeom prst="roundRect">
            <a:avLst>
              <a:gd fmla="val 15637" name="adj"/>
            </a:avLst>
          </a:prstGeom>
          <a:solidFill>
            <a:schemeClr val="accent1"/>
          </a:solidFill>
          <a:ln cap="flat" cmpd="thickThin" w="55000">
            <a:solidFill>
              <a:srgbClr val="20768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Courier New"/>
                <a:ea typeface="Courier New"/>
                <a:cs typeface="Courier New"/>
                <a:sym typeface="Courier New"/>
              </a:rPr>
              <a:t>Object</a:t>
            </a:r>
            <a:endParaRPr/>
          </a:p>
          <a:p>
            <a:pPr indent="0" lvl="0" marL="0" marR="0" rtl="0" algn="l">
              <a:spcBef>
                <a:spcPts val="0"/>
              </a:spcBef>
              <a:spcAft>
                <a:spcPts val="0"/>
              </a:spcAft>
              <a:buNone/>
            </a:pPr>
            <a:r>
              <a:t/>
            </a:r>
            <a:endParaRPr sz="1800">
              <a:solidFill>
                <a:schemeClr val="lt1"/>
              </a:solidFill>
              <a:latin typeface="Courier New"/>
              <a:ea typeface="Courier New"/>
              <a:cs typeface="Courier New"/>
              <a:sym typeface="Courier New"/>
            </a:endParaRPr>
          </a:p>
          <a:p>
            <a:pPr indent="0" lvl="0" marL="0" marR="0" rtl="0" algn="l">
              <a:spcBef>
                <a:spcPts val="0"/>
              </a:spcBef>
              <a:spcAft>
                <a:spcPts val="0"/>
              </a:spcAft>
              <a:buNone/>
            </a:pPr>
            <a:r>
              <a:t/>
            </a:r>
            <a:endParaRPr sz="1800">
              <a:solidFill>
                <a:schemeClr val="lt1"/>
              </a:solidFill>
              <a:latin typeface="Courier New"/>
              <a:ea typeface="Courier New"/>
              <a:cs typeface="Courier New"/>
              <a:sym typeface="Courier New"/>
            </a:endParaRPr>
          </a:p>
          <a:p>
            <a:pPr indent="0" lvl="0" marL="0" marR="0" rtl="0" algn="l">
              <a:spcBef>
                <a:spcPts val="0"/>
              </a:spcBef>
              <a:spcAft>
                <a:spcPts val="0"/>
              </a:spcAft>
              <a:buNone/>
            </a:pPr>
            <a:r>
              <a:t/>
            </a:r>
            <a:endParaRPr sz="1800">
              <a:solidFill>
                <a:schemeClr val="lt1"/>
              </a:solidFill>
              <a:latin typeface="Courier New"/>
              <a:ea typeface="Courier New"/>
              <a:cs typeface="Courier New"/>
              <a:sym typeface="Courier New"/>
            </a:endParaRPr>
          </a:p>
          <a:p>
            <a:pPr indent="0" lvl="0" marL="0" marR="0" rtl="0" algn="l">
              <a:spcBef>
                <a:spcPts val="0"/>
              </a:spcBef>
              <a:spcAft>
                <a:spcPts val="0"/>
              </a:spcAft>
              <a:buNone/>
            </a:pPr>
            <a:r>
              <a:t/>
            </a:r>
            <a:endParaRPr sz="1800">
              <a:solidFill>
                <a:schemeClr val="lt1"/>
              </a:solidFill>
              <a:latin typeface="Courier New"/>
              <a:ea typeface="Courier New"/>
              <a:cs typeface="Courier New"/>
              <a:sym typeface="Courier New"/>
            </a:endParaRPr>
          </a:p>
        </p:txBody>
      </p:sp>
      <p:cxnSp>
        <p:nvCxnSpPr>
          <p:cNvPr id="410" name="Google Shape;410;p56"/>
          <p:cNvCxnSpPr>
            <a:stCxn id="408" idx="0"/>
            <a:endCxn id="409" idx="2"/>
          </p:cNvCxnSpPr>
          <p:nvPr/>
        </p:nvCxnSpPr>
        <p:spPr>
          <a:xfrm rot="10800000">
            <a:off x="4500600" y="2357486"/>
            <a:ext cx="1862100" cy="375000"/>
          </a:xfrm>
          <a:prstGeom prst="straightConnector1">
            <a:avLst/>
          </a:prstGeom>
          <a:noFill/>
          <a:ln cap="flat" cmpd="sng" w="9525">
            <a:solidFill>
              <a:schemeClr val="dk1"/>
            </a:solidFill>
            <a:prstDash val="solid"/>
            <a:round/>
            <a:headEnd len="sm" w="sm" type="none"/>
            <a:tailEnd len="med" w="med" type="stealth"/>
          </a:ln>
        </p:spPr>
      </p:cxnSp>
      <p:cxnSp>
        <p:nvCxnSpPr>
          <p:cNvPr id="411" name="Google Shape;411;p56"/>
          <p:cNvCxnSpPr>
            <a:stCxn id="407" idx="0"/>
            <a:endCxn id="408" idx="2"/>
          </p:cNvCxnSpPr>
          <p:nvPr/>
        </p:nvCxnSpPr>
        <p:spPr>
          <a:xfrm flipH="1" rot="10800000">
            <a:off x="6357976" y="3107528"/>
            <a:ext cx="4800" cy="267900"/>
          </a:xfrm>
          <a:prstGeom prst="straightConnector1">
            <a:avLst/>
          </a:prstGeom>
          <a:noFill/>
          <a:ln cap="flat" cmpd="sng" w="9525">
            <a:solidFill>
              <a:schemeClr val="dk1"/>
            </a:solidFill>
            <a:prstDash val="solid"/>
            <a:round/>
            <a:headEnd len="sm" w="sm" type="none"/>
            <a:tailEnd len="med" w="med" type="stealth"/>
          </a:ln>
        </p:spPr>
      </p:cxnSp>
      <p:cxnSp>
        <p:nvCxnSpPr>
          <p:cNvPr id="412" name="Google Shape;412;p56"/>
          <p:cNvCxnSpPr>
            <a:stCxn id="406" idx="0"/>
            <a:endCxn id="407" idx="2"/>
          </p:cNvCxnSpPr>
          <p:nvPr/>
        </p:nvCxnSpPr>
        <p:spPr>
          <a:xfrm rot="10800000">
            <a:off x="6357976" y="3750470"/>
            <a:ext cx="0" cy="267900"/>
          </a:xfrm>
          <a:prstGeom prst="straightConnector1">
            <a:avLst/>
          </a:prstGeom>
          <a:noFill/>
          <a:ln cap="flat" cmpd="sng" w="9525">
            <a:solidFill>
              <a:schemeClr val="dk1"/>
            </a:solidFill>
            <a:prstDash val="solid"/>
            <a:round/>
            <a:headEnd len="sm" w="sm" type="none"/>
            <a:tailEnd len="med" w="med" type="stealth"/>
          </a:ln>
        </p:spPr>
      </p:cxnSp>
      <p:sp>
        <p:nvSpPr>
          <p:cNvPr id="413" name="Google Shape;413;p56"/>
          <p:cNvSpPr/>
          <p:nvPr/>
        </p:nvSpPr>
        <p:spPr>
          <a:xfrm>
            <a:off x="1000100" y="3375428"/>
            <a:ext cx="3286200" cy="375000"/>
          </a:xfrm>
          <a:prstGeom prst="roundRect">
            <a:avLst>
              <a:gd fmla="val 15637" name="adj"/>
            </a:avLst>
          </a:prstGeom>
          <a:solidFill>
            <a:schemeClr val="accent1"/>
          </a:solidFill>
          <a:ln cap="flat" cmpd="thickThin" w="55000">
            <a:solidFill>
              <a:srgbClr val="20768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Courier New"/>
                <a:ea typeface="Courier New"/>
                <a:cs typeface="Courier New"/>
                <a:sym typeface="Courier New"/>
              </a:rPr>
              <a:t>Double</a:t>
            </a:r>
            <a:endParaRPr/>
          </a:p>
          <a:p>
            <a:pPr indent="0" lvl="0" marL="0" marR="0" rtl="0" algn="ctr">
              <a:spcBef>
                <a:spcPts val="0"/>
              </a:spcBef>
              <a:spcAft>
                <a:spcPts val="0"/>
              </a:spcAft>
              <a:buNone/>
            </a:pPr>
            <a:r>
              <a:t/>
            </a:r>
            <a:endParaRPr sz="1800">
              <a:solidFill>
                <a:schemeClr val="lt1"/>
              </a:solidFill>
              <a:latin typeface="Courier New"/>
              <a:ea typeface="Courier New"/>
              <a:cs typeface="Courier New"/>
              <a:sym typeface="Courier New"/>
            </a:endParaRPr>
          </a:p>
          <a:p>
            <a:pPr indent="0" lvl="0" marL="0" marR="0" rtl="0" algn="ctr">
              <a:spcBef>
                <a:spcPts val="0"/>
              </a:spcBef>
              <a:spcAft>
                <a:spcPts val="0"/>
              </a:spcAft>
              <a:buNone/>
            </a:pPr>
            <a:r>
              <a:t/>
            </a:r>
            <a:endParaRPr sz="1800">
              <a:solidFill>
                <a:schemeClr val="lt1"/>
              </a:solidFill>
              <a:latin typeface="Courier New"/>
              <a:ea typeface="Courier New"/>
              <a:cs typeface="Courier New"/>
              <a:sym typeface="Courier New"/>
            </a:endParaRPr>
          </a:p>
          <a:p>
            <a:pPr indent="0" lvl="0" marL="0" marR="0" rtl="0" algn="ctr">
              <a:spcBef>
                <a:spcPts val="0"/>
              </a:spcBef>
              <a:spcAft>
                <a:spcPts val="0"/>
              </a:spcAft>
              <a:buNone/>
            </a:pPr>
            <a:r>
              <a:t/>
            </a:r>
            <a:endParaRPr sz="1800">
              <a:solidFill>
                <a:schemeClr val="lt1"/>
              </a:solidFill>
              <a:latin typeface="Courier New"/>
              <a:ea typeface="Courier New"/>
              <a:cs typeface="Courier New"/>
              <a:sym typeface="Courier New"/>
            </a:endParaRPr>
          </a:p>
          <a:p>
            <a:pPr indent="0" lvl="0" marL="0" marR="0" rtl="0" algn="ctr">
              <a:spcBef>
                <a:spcPts val="0"/>
              </a:spcBef>
              <a:spcAft>
                <a:spcPts val="0"/>
              </a:spcAft>
              <a:buNone/>
            </a:pPr>
            <a:r>
              <a:t/>
            </a:r>
            <a:endParaRPr sz="1800">
              <a:solidFill>
                <a:schemeClr val="lt1"/>
              </a:solidFill>
              <a:latin typeface="Courier New"/>
              <a:ea typeface="Courier New"/>
              <a:cs typeface="Courier New"/>
              <a:sym typeface="Courier New"/>
            </a:endParaRPr>
          </a:p>
        </p:txBody>
      </p:sp>
      <p:sp>
        <p:nvSpPr>
          <p:cNvPr id="414" name="Google Shape;414;p56"/>
          <p:cNvSpPr/>
          <p:nvPr/>
        </p:nvSpPr>
        <p:spPr>
          <a:xfrm>
            <a:off x="1009624" y="2732486"/>
            <a:ext cx="3276600" cy="375000"/>
          </a:xfrm>
          <a:prstGeom prst="roundRect">
            <a:avLst>
              <a:gd fmla="val 15637" name="adj"/>
            </a:avLst>
          </a:prstGeom>
          <a:solidFill>
            <a:schemeClr val="accent1"/>
          </a:solidFill>
          <a:ln cap="flat" cmpd="thickThin" w="55000">
            <a:solidFill>
              <a:srgbClr val="20768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Courier New"/>
                <a:ea typeface="Courier New"/>
                <a:cs typeface="Courier New"/>
                <a:sym typeface="Courier New"/>
              </a:rPr>
              <a:t>Number</a:t>
            </a:r>
            <a:endParaRPr/>
          </a:p>
          <a:p>
            <a:pPr indent="0" lvl="0" marL="0" marR="0" rtl="0" algn="ctr">
              <a:spcBef>
                <a:spcPts val="0"/>
              </a:spcBef>
              <a:spcAft>
                <a:spcPts val="0"/>
              </a:spcAft>
              <a:buNone/>
            </a:pPr>
            <a:r>
              <a:t/>
            </a:r>
            <a:endParaRPr sz="1800">
              <a:solidFill>
                <a:schemeClr val="lt1"/>
              </a:solidFill>
              <a:latin typeface="Courier New"/>
              <a:ea typeface="Courier New"/>
              <a:cs typeface="Courier New"/>
              <a:sym typeface="Courier New"/>
            </a:endParaRPr>
          </a:p>
          <a:p>
            <a:pPr indent="0" lvl="0" marL="0" marR="0" rtl="0" algn="ctr">
              <a:spcBef>
                <a:spcPts val="0"/>
              </a:spcBef>
              <a:spcAft>
                <a:spcPts val="0"/>
              </a:spcAft>
              <a:buNone/>
            </a:pPr>
            <a:r>
              <a:t/>
            </a:r>
            <a:endParaRPr sz="1800">
              <a:solidFill>
                <a:schemeClr val="lt1"/>
              </a:solidFill>
              <a:latin typeface="Courier New"/>
              <a:ea typeface="Courier New"/>
              <a:cs typeface="Courier New"/>
              <a:sym typeface="Courier New"/>
            </a:endParaRPr>
          </a:p>
          <a:p>
            <a:pPr indent="0" lvl="0" marL="0" marR="0" rtl="0" algn="ctr">
              <a:spcBef>
                <a:spcPts val="0"/>
              </a:spcBef>
              <a:spcAft>
                <a:spcPts val="0"/>
              </a:spcAft>
              <a:buNone/>
            </a:pPr>
            <a:r>
              <a:t/>
            </a:r>
            <a:endParaRPr sz="1800">
              <a:solidFill>
                <a:schemeClr val="lt1"/>
              </a:solidFill>
              <a:latin typeface="Courier New"/>
              <a:ea typeface="Courier New"/>
              <a:cs typeface="Courier New"/>
              <a:sym typeface="Courier New"/>
            </a:endParaRPr>
          </a:p>
          <a:p>
            <a:pPr indent="0" lvl="0" marL="0" marR="0" rtl="0" algn="ctr">
              <a:spcBef>
                <a:spcPts val="0"/>
              </a:spcBef>
              <a:spcAft>
                <a:spcPts val="0"/>
              </a:spcAft>
              <a:buNone/>
            </a:pPr>
            <a:r>
              <a:t/>
            </a:r>
            <a:endParaRPr sz="1800">
              <a:solidFill>
                <a:schemeClr val="lt1"/>
              </a:solidFill>
              <a:latin typeface="Courier New"/>
              <a:ea typeface="Courier New"/>
              <a:cs typeface="Courier New"/>
              <a:sym typeface="Courier New"/>
            </a:endParaRPr>
          </a:p>
        </p:txBody>
      </p:sp>
      <p:cxnSp>
        <p:nvCxnSpPr>
          <p:cNvPr id="415" name="Google Shape;415;p56"/>
          <p:cNvCxnSpPr>
            <a:stCxn id="414" idx="0"/>
            <a:endCxn id="409" idx="2"/>
          </p:cNvCxnSpPr>
          <p:nvPr/>
        </p:nvCxnSpPr>
        <p:spPr>
          <a:xfrm flipH="1" rot="10800000">
            <a:off x="2647924" y="2357486"/>
            <a:ext cx="1852800" cy="375000"/>
          </a:xfrm>
          <a:prstGeom prst="straightConnector1">
            <a:avLst/>
          </a:prstGeom>
          <a:noFill/>
          <a:ln cap="flat" cmpd="sng" w="9525">
            <a:solidFill>
              <a:schemeClr val="dk1"/>
            </a:solidFill>
            <a:prstDash val="solid"/>
            <a:round/>
            <a:headEnd len="sm" w="sm" type="none"/>
            <a:tailEnd len="med" w="med" type="stealth"/>
          </a:ln>
        </p:spPr>
      </p:cxnSp>
      <p:cxnSp>
        <p:nvCxnSpPr>
          <p:cNvPr id="416" name="Google Shape;416;p56"/>
          <p:cNvCxnSpPr>
            <a:stCxn id="413" idx="0"/>
            <a:endCxn id="414" idx="2"/>
          </p:cNvCxnSpPr>
          <p:nvPr/>
        </p:nvCxnSpPr>
        <p:spPr>
          <a:xfrm flipH="1" rot="10800000">
            <a:off x="2643200" y="3107528"/>
            <a:ext cx="4800" cy="267900"/>
          </a:xfrm>
          <a:prstGeom prst="straightConnector1">
            <a:avLst/>
          </a:prstGeom>
          <a:noFill/>
          <a:ln cap="flat" cmpd="sng" w="9525">
            <a:solidFill>
              <a:schemeClr val="dk1"/>
            </a:solidFill>
            <a:prstDash val="solid"/>
            <a:round/>
            <a:headEnd len="sm" w="sm" type="none"/>
            <a:tailEnd len="med" w="med" type="stealth"/>
          </a:ln>
        </p:spPr>
      </p:cxn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57"/>
          <p:cNvSpPr txBox="1"/>
          <p:nvPr>
            <p:ph idx="1" type="body"/>
          </p:nvPr>
        </p:nvSpPr>
        <p:spPr>
          <a:xfrm>
            <a:off x="457200" y="833247"/>
            <a:ext cx="8229600" cy="2545800"/>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GB">
                <a:latin typeface="Courier New"/>
                <a:ea typeface="Courier New"/>
                <a:cs typeface="Courier New"/>
                <a:sym typeface="Courier New"/>
              </a:rPr>
              <a:t>ArrayList&lt;Number&gt; </a:t>
            </a:r>
            <a:r>
              <a:rPr lang="en-GB"/>
              <a:t>is not even a cousin of </a:t>
            </a:r>
            <a:r>
              <a:rPr lang="en-GB">
                <a:latin typeface="Courier New"/>
                <a:ea typeface="Courier New"/>
                <a:cs typeface="Courier New"/>
                <a:sym typeface="Courier New"/>
              </a:rPr>
              <a:t>ArrayList&lt;Double&gt;</a:t>
            </a:r>
            <a:r>
              <a:rPr lang="en-GB"/>
              <a:t>!</a:t>
            </a:r>
            <a:endParaRPr>
              <a:latin typeface="Courier New"/>
              <a:ea typeface="Courier New"/>
              <a:cs typeface="Courier New"/>
              <a:sym typeface="Courier New"/>
            </a:endParaRPr>
          </a:p>
        </p:txBody>
      </p:sp>
      <p:sp>
        <p:nvSpPr>
          <p:cNvPr id="422" name="Google Shape;422;p57"/>
          <p:cNvSpPr txBox="1"/>
          <p:nvPr>
            <p:ph type="title"/>
          </p:nvPr>
        </p:nvSpPr>
        <p:spPr>
          <a:xfrm>
            <a:off x="457200" y="154484"/>
            <a:ext cx="8229600" cy="643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GB"/>
              <a:t>Subclasses vs Generic Subtypes</a:t>
            </a:r>
            <a:endParaRPr/>
          </a:p>
        </p:txBody>
      </p:sp>
      <p:sp>
        <p:nvSpPr>
          <p:cNvPr id="423" name="Google Shape;423;p57"/>
          <p:cNvSpPr/>
          <p:nvPr/>
        </p:nvSpPr>
        <p:spPr>
          <a:xfrm>
            <a:off x="928662" y="3964791"/>
            <a:ext cx="3286200" cy="375000"/>
          </a:xfrm>
          <a:prstGeom prst="roundRect">
            <a:avLst>
              <a:gd fmla="val 15637" name="adj"/>
            </a:avLst>
          </a:prstGeom>
          <a:solidFill>
            <a:schemeClr val="accent1"/>
          </a:solidFill>
          <a:ln cap="flat" cmpd="thickThin" w="55000">
            <a:solidFill>
              <a:srgbClr val="20768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Courier New"/>
                <a:ea typeface="Courier New"/>
                <a:cs typeface="Courier New"/>
                <a:sym typeface="Courier New"/>
              </a:rPr>
              <a:t>ArrayList&lt;Number&gt;</a:t>
            </a:r>
            <a:endParaRPr/>
          </a:p>
          <a:p>
            <a:pPr indent="0" lvl="0" marL="0" marR="0" rtl="0" algn="ctr">
              <a:spcBef>
                <a:spcPts val="0"/>
              </a:spcBef>
              <a:spcAft>
                <a:spcPts val="0"/>
              </a:spcAft>
              <a:buNone/>
            </a:pPr>
            <a:r>
              <a:t/>
            </a:r>
            <a:endParaRPr sz="1800">
              <a:solidFill>
                <a:schemeClr val="lt1"/>
              </a:solidFill>
              <a:latin typeface="Courier New"/>
              <a:ea typeface="Courier New"/>
              <a:cs typeface="Courier New"/>
              <a:sym typeface="Courier New"/>
            </a:endParaRPr>
          </a:p>
          <a:p>
            <a:pPr indent="0" lvl="0" marL="0" marR="0" rtl="0" algn="ctr">
              <a:spcBef>
                <a:spcPts val="0"/>
              </a:spcBef>
              <a:spcAft>
                <a:spcPts val="0"/>
              </a:spcAft>
              <a:buNone/>
            </a:pPr>
            <a:r>
              <a:t/>
            </a:r>
            <a:endParaRPr sz="1800">
              <a:solidFill>
                <a:schemeClr val="lt1"/>
              </a:solidFill>
              <a:latin typeface="Courier New"/>
              <a:ea typeface="Courier New"/>
              <a:cs typeface="Courier New"/>
              <a:sym typeface="Courier New"/>
            </a:endParaRPr>
          </a:p>
          <a:p>
            <a:pPr indent="0" lvl="0" marL="0" marR="0" rtl="0" algn="ctr">
              <a:spcBef>
                <a:spcPts val="0"/>
              </a:spcBef>
              <a:spcAft>
                <a:spcPts val="0"/>
              </a:spcAft>
              <a:buNone/>
            </a:pPr>
            <a:r>
              <a:t/>
            </a:r>
            <a:endParaRPr sz="1800">
              <a:solidFill>
                <a:schemeClr val="lt1"/>
              </a:solidFill>
              <a:latin typeface="Courier New"/>
              <a:ea typeface="Courier New"/>
              <a:cs typeface="Courier New"/>
              <a:sym typeface="Courier New"/>
            </a:endParaRPr>
          </a:p>
          <a:p>
            <a:pPr indent="0" lvl="0" marL="0" marR="0" rtl="0" algn="ctr">
              <a:spcBef>
                <a:spcPts val="0"/>
              </a:spcBef>
              <a:spcAft>
                <a:spcPts val="0"/>
              </a:spcAft>
              <a:buNone/>
            </a:pPr>
            <a:r>
              <a:t/>
            </a:r>
            <a:endParaRPr sz="1800">
              <a:solidFill>
                <a:schemeClr val="lt1"/>
              </a:solidFill>
              <a:latin typeface="Courier New"/>
              <a:ea typeface="Courier New"/>
              <a:cs typeface="Courier New"/>
              <a:sym typeface="Courier New"/>
            </a:endParaRPr>
          </a:p>
        </p:txBody>
      </p:sp>
      <p:sp>
        <p:nvSpPr>
          <p:cNvPr id="424" name="Google Shape;424;p57"/>
          <p:cNvSpPr/>
          <p:nvPr/>
        </p:nvSpPr>
        <p:spPr>
          <a:xfrm>
            <a:off x="928662" y="3321849"/>
            <a:ext cx="3286200" cy="375000"/>
          </a:xfrm>
          <a:prstGeom prst="roundRect">
            <a:avLst>
              <a:gd fmla="val 15637" name="adj"/>
            </a:avLst>
          </a:prstGeom>
          <a:solidFill>
            <a:schemeClr val="accent1"/>
          </a:solidFill>
          <a:ln cap="flat" cmpd="thickThin" w="55000">
            <a:solidFill>
              <a:srgbClr val="20768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Courier New"/>
                <a:ea typeface="Courier New"/>
                <a:cs typeface="Courier New"/>
                <a:sym typeface="Courier New"/>
              </a:rPr>
              <a:t>AbstractList&lt;Number&gt;</a:t>
            </a:r>
            <a:endParaRPr/>
          </a:p>
          <a:p>
            <a:pPr indent="0" lvl="0" marL="0" marR="0" rtl="0" algn="ctr">
              <a:spcBef>
                <a:spcPts val="0"/>
              </a:spcBef>
              <a:spcAft>
                <a:spcPts val="0"/>
              </a:spcAft>
              <a:buNone/>
            </a:pPr>
            <a:r>
              <a:t/>
            </a:r>
            <a:endParaRPr sz="1800">
              <a:solidFill>
                <a:schemeClr val="lt1"/>
              </a:solidFill>
              <a:latin typeface="Courier New"/>
              <a:ea typeface="Courier New"/>
              <a:cs typeface="Courier New"/>
              <a:sym typeface="Courier New"/>
            </a:endParaRPr>
          </a:p>
          <a:p>
            <a:pPr indent="0" lvl="0" marL="0" marR="0" rtl="0" algn="ctr">
              <a:spcBef>
                <a:spcPts val="0"/>
              </a:spcBef>
              <a:spcAft>
                <a:spcPts val="0"/>
              </a:spcAft>
              <a:buNone/>
            </a:pPr>
            <a:r>
              <a:t/>
            </a:r>
            <a:endParaRPr sz="1800">
              <a:solidFill>
                <a:schemeClr val="lt1"/>
              </a:solidFill>
              <a:latin typeface="Courier New"/>
              <a:ea typeface="Courier New"/>
              <a:cs typeface="Courier New"/>
              <a:sym typeface="Courier New"/>
            </a:endParaRPr>
          </a:p>
          <a:p>
            <a:pPr indent="0" lvl="0" marL="0" marR="0" rtl="0" algn="ctr">
              <a:spcBef>
                <a:spcPts val="0"/>
              </a:spcBef>
              <a:spcAft>
                <a:spcPts val="0"/>
              </a:spcAft>
              <a:buNone/>
            </a:pPr>
            <a:r>
              <a:t/>
            </a:r>
            <a:endParaRPr sz="1800">
              <a:solidFill>
                <a:schemeClr val="lt1"/>
              </a:solidFill>
              <a:latin typeface="Courier New"/>
              <a:ea typeface="Courier New"/>
              <a:cs typeface="Courier New"/>
              <a:sym typeface="Courier New"/>
            </a:endParaRPr>
          </a:p>
          <a:p>
            <a:pPr indent="0" lvl="0" marL="0" marR="0" rtl="0" algn="ctr">
              <a:spcBef>
                <a:spcPts val="0"/>
              </a:spcBef>
              <a:spcAft>
                <a:spcPts val="0"/>
              </a:spcAft>
              <a:buNone/>
            </a:pPr>
            <a:r>
              <a:t/>
            </a:r>
            <a:endParaRPr sz="1800">
              <a:solidFill>
                <a:schemeClr val="lt1"/>
              </a:solidFill>
              <a:latin typeface="Courier New"/>
              <a:ea typeface="Courier New"/>
              <a:cs typeface="Courier New"/>
              <a:sym typeface="Courier New"/>
            </a:endParaRPr>
          </a:p>
        </p:txBody>
      </p:sp>
      <p:sp>
        <p:nvSpPr>
          <p:cNvPr id="425" name="Google Shape;425;p57"/>
          <p:cNvSpPr/>
          <p:nvPr/>
        </p:nvSpPr>
        <p:spPr>
          <a:xfrm>
            <a:off x="642910" y="2678907"/>
            <a:ext cx="3857700" cy="375000"/>
          </a:xfrm>
          <a:prstGeom prst="roundRect">
            <a:avLst>
              <a:gd fmla="val 15637" name="adj"/>
            </a:avLst>
          </a:prstGeom>
          <a:solidFill>
            <a:schemeClr val="accent1"/>
          </a:solidFill>
          <a:ln cap="flat" cmpd="thickThin" w="55000">
            <a:solidFill>
              <a:srgbClr val="20768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Courier New"/>
                <a:ea typeface="Courier New"/>
                <a:cs typeface="Courier New"/>
                <a:sym typeface="Courier New"/>
              </a:rPr>
              <a:t>AbstractCollection&lt;Number&gt;</a:t>
            </a:r>
            <a:endParaRPr/>
          </a:p>
          <a:p>
            <a:pPr indent="0" lvl="0" marL="0" marR="0" rtl="0" algn="ctr">
              <a:spcBef>
                <a:spcPts val="0"/>
              </a:spcBef>
              <a:spcAft>
                <a:spcPts val="0"/>
              </a:spcAft>
              <a:buNone/>
            </a:pPr>
            <a:r>
              <a:t/>
            </a:r>
            <a:endParaRPr sz="1800">
              <a:solidFill>
                <a:schemeClr val="lt1"/>
              </a:solidFill>
              <a:latin typeface="Courier New"/>
              <a:ea typeface="Courier New"/>
              <a:cs typeface="Courier New"/>
              <a:sym typeface="Courier New"/>
            </a:endParaRPr>
          </a:p>
          <a:p>
            <a:pPr indent="0" lvl="0" marL="0" marR="0" rtl="0" algn="ctr">
              <a:spcBef>
                <a:spcPts val="0"/>
              </a:spcBef>
              <a:spcAft>
                <a:spcPts val="0"/>
              </a:spcAft>
              <a:buNone/>
            </a:pPr>
            <a:r>
              <a:t/>
            </a:r>
            <a:endParaRPr sz="1800">
              <a:solidFill>
                <a:schemeClr val="lt1"/>
              </a:solidFill>
              <a:latin typeface="Courier New"/>
              <a:ea typeface="Courier New"/>
              <a:cs typeface="Courier New"/>
              <a:sym typeface="Courier New"/>
            </a:endParaRPr>
          </a:p>
          <a:p>
            <a:pPr indent="0" lvl="0" marL="0" marR="0" rtl="0" algn="ctr">
              <a:spcBef>
                <a:spcPts val="0"/>
              </a:spcBef>
              <a:spcAft>
                <a:spcPts val="0"/>
              </a:spcAft>
              <a:buNone/>
            </a:pPr>
            <a:r>
              <a:t/>
            </a:r>
            <a:endParaRPr sz="1800">
              <a:solidFill>
                <a:schemeClr val="lt1"/>
              </a:solidFill>
              <a:latin typeface="Courier New"/>
              <a:ea typeface="Courier New"/>
              <a:cs typeface="Courier New"/>
              <a:sym typeface="Courier New"/>
            </a:endParaRPr>
          </a:p>
          <a:p>
            <a:pPr indent="0" lvl="0" marL="0" marR="0" rtl="0" algn="ctr">
              <a:spcBef>
                <a:spcPts val="0"/>
              </a:spcBef>
              <a:spcAft>
                <a:spcPts val="0"/>
              </a:spcAft>
              <a:buNone/>
            </a:pPr>
            <a:r>
              <a:t/>
            </a:r>
            <a:endParaRPr sz="1800">
              <a:solidFill>
                <a:schemeClr val="lt1"/>
              </a:solidFill>
              <a:latin typeface="Courier New"/>
              <a:ea typeface="Courier New"/>
              <a:cs typeface="Courier New"/>
              <a:sym typeface="Courier New"/>
            </a:endParaRPr>
          </a:p>
        </p:txBody>
      </p:sp>
      <p:cxnSp>
        <p:nvCxnSpPr>
          <p:cNvPr id="426" name="Google Shape;426;p57"/>
          <p:cNvCxnSpPr>
            <a:stCxn id="425" idx="0"/>
            <a:endCxn id="427" idx="2"/>
          </p:cNvCxnSpPr>
          <p:nvPr/>
        </p:nvCxnSpPr>
        <p:spPr>
          <a:xfrm flipH="1" rot="10800000">
            <a:off x="2571760" y="2303907"/>
            <a:ext cx="2071800" cy="375000"/>
          </a:xfrm>
          <a:prstGeom prst="straightConnector1">
            <a:avLst/>
          </a:prstGeom>
          <a:noFill/>
          <a:ln cap="flat" cmpd="sng" w="9525">
            <a:solidFill>
              <a:schemeClr val="dk1"/>
            </a:solidFill>
            <a:prstDash val="solid"/>
            <a:round/>
            <a:headEnd len="sm" w="sm" type="none"/>
            <a:tailEnd len="med" w="med" type="stealth"/>
          </a:ln>
        </p:spPr>
      </p:cxnSp>
      <p:cxnSp>
        <p:nvCxnSpPr>
          <p:cNvPr id="428" name="Google Shape;428;p57"/>
          <p:cNvCxnSpPr>
            <a:stCxn id="424" idx="0"/>
            <a:endCxn id="425" idx="2"/>
          </p:cNvCxnSpPr>
          <p:nvPr/>
        </p:nvCxnSpPr>
        <p:spPr>
          <a:xfrm rot="10800000">
            <a:off x="2571762" y="3053949"/>
            <a:ext cx="0" cy="267900"/>
          </a:xfrm>
          <a:prstGeom prst="straightConnector1">
            <a:avLst/>
          </a:prstGeom>
          <a:noFill/>
          <a:ln cap="flat" cmpd="sng" w="9525">
            <a:solidFill>
              <a:schemeClr val="dk1"/>
            </a:solidFill>
            <a:prstDash val="solid"/>
            <a:round/>
            <a:headEnd len="sm" w="sm" type="none"/>
            <a:tailEnd len="med" w="med" type="stealth"/>
          </a:ln>
        </p:spPr>
      </p:cxnSp>
      <p:cxnSp>
        <p:nvCxnSpPr>
          <p:cNvPr id="429" name="Google Shape;429;p57"/>
          <p:cNvCxnSpPr>
            <a:stCxn id="423" idx="0"/>
            <a:endCxn id="424" idx="2"/>
          </p:cNvCxnSpPr>
          <p:nvPr/>
        </p:nvCxnSpPr>
        <p:spPr>
          <a:xfrm rot="10800000">
            <a:off x="2571762" y="3696891"/>
            <a:ext cx="0" cy="267900"/>
          </a:xfrm>
          <a:prstGeom prst="straightConnector1">
            <a:avLst/>
          </a:prstGeom>
          <a:noFill/>
          <a:ln cap="flat" cmpd="sng" w="9525">
            <a:solidFill>
              <a:schemeClr val="dk1"/>
            </a:solidFill>
            <a:prstDash val="solid"/>
            <a:round/>
            <a:headEnd len="sm" w="sm" type="none"/>
            <a:tailEnd len="med" w="med" type="stealth"/>
          </a:ln>
        </p:spPr>
      </p:cxnSp>
      <p:sp>
        <p:nvSpPr>
          <p:cNvPr id="430" name="Google Shape;430;p57"/>
          <p:cNvSpPr/>
          <p:nvPr/>
        </p:nvSpPr>
        <p:spPr>
          <a:xfrm>
            <a:off x="5000628" y="3964791"/>
            <a:ext cx="3286200" cy="375000"/>
          </a:xfrm>
          <a:prstGeom prst="roundRect">
            <a:avLst>
              <a:gd fmla="val 15637" name="adj"/>
            </a:avLst>
          </a:prstGeom>
          <a:solidFill>
            <a:schemeClr val="accent1"/>
          </a:solidFill>
          <a:ln cap="flat" cmpd="thickThin" w="55000">
            <a:solidFill>
              <a:srgbClr val="20768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Courier New"/>
                <a:ea typeface="Courier New"/>
                <a:cs typeface="Courier New"/>
                <a:sym typeface="Courier New"/>
              </a:rPr>
              <a:t>ArrayList&lt;Double&gt;</a:t>
            </a:r>
            <a:endParaRPr/>
          </a:p>
          <a:p>
            <a:pPr indent="0" lvl="0" marL="0" marR="0" rtl="0" algn="ctr">
              <a:spcBef>
                <a:spcPts val="0"/>
              </a:spcBef>
              <a:spcAft>
                <a:spcPts val="0"/>
              </a:spcAft>
              <a:buNone/>
            </a:pPr>
            <a:r>
              <a:t/>
            </a:r>
            <a:endParaRPr sz="1800">
              <a:solidFill>
                <a:schemeClr val="lt1"/>
              </a:solidFill>
              <a:latin typeface="Courier New"/>
              <a:ea typeface="Courier New"/>
              <a:cs typeface="Courier New"/>
              <a:sym typeface="Courier New"/>
            </a:endParaRPr>
          </a:p>
          <a:p>
            <a:pPr indent="0" lvl="0" marL="0" marR="0" rtl="0" algn="ctr">
              <a:spcBef>
                <a:spcPts val="0"/>
              </a:spcBef>
              <a:spcAft>
                <a:spcPts val="0"/>
              </a:spcAft>
              <a:buNone/>
            </a:pPr>
            <a:r>
              <a:t/>
            </a:r>
            <a:endParaRPr sz="1800">
              <a:solidFill>
                <a:schemeClr val="lt1"/>
              </a:solidFill>
              <a:latin typeface="Courier New"/>
              <a:ea typeface="Courier New"/>
              <a:cs typeface="Courier New"/>
              <a:sym typeface="Courier New"/>
            </a:endParaRPr>
          </a:p>
          <a:p>
            <a:pPr indent="0" lvl="0" marL="0" marR="0" rtl="0" algn="ctr">
              <a:spcBef>
                <a:spcPts val="0"/>
              </a:spcBef>
              <a:spcAft>
                <a:spcPts val="0"/>
              </a:spcAft>
              <a:buNone/>
            </a:pPr>
            <a:r>
              <a:t/>
            </a:r>
            <a:endParaRPr sz="1800">
              <a:solidFill>
                <a:schemeClr val="lt1"/>
              </a:solidFill>
              <a:latin typeface="Courier New"/>
              <a:ea typeface="Courier New"/>
              <a:cs typeface="Courier New"/>
              <a:sym typeface="Courier New"/>
            </a:endParaRPr>
          </a:p>
          <a:p>
            <a:pPr indent="0" lvl="0" marL="0" marR="0" rtl="0" algn="ctr">
              <a:spcBef>
                <a:spcPts val="0"/>
              </a:spcBef>
              <a:spcAft>
                <a:spcPts val="0"/>
              </a:spcAft>
              <a:buNone/>
            </a:pPr>
            <a:r>
              <a:t/>
            </a:r>
            <a:endParaRPr sz="1800">
              <a:solidFill>
                <a:schemeClr val="lt1"/>
              </a:solidFill>
              <a:latin typeface="Courier New"/>
              <a:ea typeface="Courier New"/>
              <a:cs typeface="Courier New"/>
              <a:sym typeface="Courier New"/>
            </a:endParaRPr>
          </a:p>
        </p:txBody>
      </p:sp>
      <p:sp>
        <p:nvSpPr>
          <p:cNvPr id="431" name="Google Shape;431;p57"/>
          <p:cNvSpPr/>
          <p:nvPr/>
        </p:nvSpPr>
        <p:spPr>
          <a:xfrm>
            <a:off x="5000628" y="3321849"/>
            <a:ext cx="3286200" cy="375000"/>
          </a:xfrm>
          <a:prstGeom prst="roundRect">
            <a:avLst>
              <a:gd fmla="val 15637" name="adj"/>
            </a:avLst>
          </a:prstGeom>
          <a:solidFill>
            <a:schemeClr val="accent1"/>
          </a:solidFill>
          <a:ln cap="flat" cmpd="thickThin" w="55000">
            <a:solidFill>
              <a:srgbClr val="20768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Courier New"/>
                <a:ea typeface="Courier New"/>
                <a:cs typeface="Courier New"/>
                <a:sym typeface="Courier New"/>
              </a:rPr>
              <a:t>AbstractList&lt;Double&gt;</a:t>
            </a:r>
            <a:endParaRPr/>
          </a:p>
          <a:p>
            <a:pPr indent="0" lvl="0" marL="0" marR="0" rtl="0" algn="ctr">
              <a:spcBef>
                <a:spcPts val="0"/>
              </a:spcBef>
              <a:spcAft>
                <a:spcPts val="0"/>
              </a:spcAft>
              <a:buNone/>
            </a:pPr>
            <a:r>
              <a:t/>
            </a:r>
            <a:endParaRPr sz="1800">
              <a:solidFill>
                <a:schemeClr val="lt1"/>
              </a:solidFill>
              <a:latin typeface="Courier New"/>
              <a:ea typeface="Courier New"/>
              <a:cs typeface="Courier New"/>
              <a:sym typeface="Courier New"/>
            </a:endParaRPr>
          </a:p>
          <a:p>
            <a:pPr indent="0" lvl="0" marL="0" marR="0" rtl="0" algn="ctr">
              <a:spcBef>
                <a:spcPts val="0"/>
              </a:spcBef>
              <a:spcAft>
                <a:spcPts val="0"/>
              </a:spcAft>
              <a:buNone/>
            </a:pPr>
            <a:r>
              <a:t/>
            </a:r>
            <a:endParaRPr sz="1800">
              <a:solidFill>
                <a:schemeClr val="lt1"/>
              </a:solidFill>
              <a:latin typeface="Courier New"/>
              <a:ea typeface="Courier New"/>
              <a:cs typeface="Courier New"/>
              <a:sym typeface="Courier New"/>
            </a:endParaRPr>
          </a:p>
          <a:p>
            <a:pPr indent="0" lvl="0" marL="0" marR="0" rtl="0" algn="ctr">
              <a:spcBef>
                <a:spcPts val="0"/>
              </a:spcBef>
              <a:spcAft>
                <a:spcPts val="0"/>
              </a:spcAft>
              <a:buNone/>
            </a:pPr>
            <a:r>
              <a:t/>
            </a:r>
            <a:endParaRPr sz="1800">
              <a:solidFill>
                <a:schemeClr val="lt1"/>
              </a:solidFill>
              <a:latin typeface="Courier New"/>
              <a:ea typeface="Courier New"/>
              <a:cs typeface="Courier New"/>
              <a:sym typeface="Courier New"/>
            </a:endParaRPr>
          </a:p>
          <a:p>
            <a:pPr indent="0" lvl="0" marL="0" marR="0" rtl="0" algn="ctr">
              <a:spcBef>
                <a:spcPts val="0"/>
              </a:spcBef>
              <a:spcAft>
                <a:spcPts val="0"/>
              </a:spcAft>
              <a:buNone/>
            </a:pPr>
            <a:r>
              <a:t/>
            </a:r>
            <a:endParaRPr sz="1800">
              <a:solidFill>
                <a:schemeClr val="lt1"/>
              </a:solidFill>
              <a:latin typeface="Courier New"/>
              <a:ea typeface="Courier New"/>
              <a:cs typeface="Courier New"/>
              <a:sym typeface="Courier New"/>
            </a:endParaRPr>
          </a:p>
        </p:txBody>
      </p:sp>
      <p:sp>
        <p:nvSpPr>
          <p:cNvPr id="432" name="Google Shape;432;p57"/>
          <p:cNvSpPr/>
          <p:nvPr/>
        </p:nvSpPr>
        <p:spPr>
          <a:xfrm>
            <a:off x="4714876" y="2678907"/>
            <a:ext cx="3857700" cy="375000"/>
          </a:xfrm>
          <a:prstGeom prst="roundRect">
            <a:avLst>
              <a:gd fmla="val 15637" name="adj"/>
            </a:avLst>
          </a:prstGeom>
          <a:solidFill>
            <a:schemeClr val="accent1"/>
          </a:solidFill>
          <a:ln cap="flat" cmpd="thickThin" w="55000">
            <a:solidFill>
              <a:srgbClr val="20768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Courier New"/>
                <a:ea typeface="Courier New"/>
                <a:cs typeface="Courier New"/>
                <a:sym typeface="Courier New"/>
              </a:rPr>
              <a:t>AbstractCollection&lt;Double&gt;</a:t>
            </a:r>
            <a:endParaRPr/>
          </a:p>
          <a:p>
            <a:pPr indent="0" lvl="0" marL="0" marR="0" rtl="0" algn="ctr">
              <a:spcBef>
                <a:spcPts val="0"/>
              </a:spcBef>
              <a:spcAft>
                <a:spcPts val="0"/>
              </a:spcAft>
              <a:buNone/>
            </a:pPr>
            <a:r>
              <a:t/>
            </a:r>
            <a:endParaRPr sz="1800">
              <a:solidFill>
                <a:schemeClr val="lt1"/>
              </a:solidFill>
              <a:latin typeface="Courier New"/>
              <a:ea typeface="Courier New"/>
              <a:cs typeface="Courier New"/>
              <a:sym typeface="Courier New"/>
            </a:endParaRPr>
          </a:p>
          <a:p>
            <a:pPr indent="0" lvl="0" marL="0" marR="0" rtl="0" algn="ctr">
              <a:spcBef>
                <a:spcPts val="0"/>
              </a:spcBef>
              <a:spcAft>
                <a:spcPts val="0"/>
              </a:spcAft>
              <a:buNone/>
            </a:pPr>
            <a:r>
              <a:t/>
            </a:r>
            <a:endParaRPr sz="1800">
              <a:solidFill>
                <a:schemeClr val="lt1"/>
              </a:solidFill>
              <a:latin typeface="Courier New"/>
              <a:ea typeface="Courier New"/>
              <a:cs typeface="Courier New"/>
              <a:sym typeface="Courier New"/>
            </a:endParaRPr>
          </a:p>
          <a:p>
            <a:pPr indent="0" lvl="0" marL="0" marR="0" rtl="0" algn="ctr">
              <a:spcBef>
                <a:spcPts val="0"/>
              </a:spcBef>
              <a:spcAft>
                <a:spcPts val="0"/>
              </a:spcAft>
              <a:buNone/>
            </a:pPr>
            <a:r>
              <a:t/>
            </a:r>
            <a:endParaRPr sz="1800">
              <a:solidFill>
                <a:schemeClr val="lt1"/>
              </a:solidFill>
              <a:latin typeface="Courier New"/>
              <a:ea typeface="Courier New"/>
              <a:cs typeface="Courier New"/>
              <a:sym typeface="Courier New"/>
            </a:endParaRPr>
          </a:p>
          <a:p>
            <a:pPr indent="0" lvl="0" marL="0" marR="0" rtl="0" algn="ctr">
              <a:spcBef>
                <a:spcPts val="0"/>
              </a:spcBef>
              <a:spcAft>
                <a:spcPts val="0"/>
              </a:spcAft>
              <a:buNone/>
            </a:pPr>
            <a:r>
              <a:t/>
            </a:r>
            <a:endParaRPr sz="1800">
              <a:solidFill>
                <a:schemeClr val="lt1"/>
              </a:solidFill>
              <a:latin typeface="Courier New"/>
              <a:ea typeface="Courier New"/>
              <a:cs typeface="Courier New"/>
              <a:sym typeface="Courier New"/>
            </a:endParaRPr>
          </a:p>
        </p:txBody>
      </p:sp>
      <p:sp>
        <p:nvSpPr>
          <p:cNvPr id="427" name="Google Shape;427;p57"/>
          <p:cNvSpPr/>
          <p:nvPr/>
        </p:nvSpPr>
        <p:spPr>
          <a:xfrm>
            <a:off x="3000364" y="1928808"/>
            <a:ext cx="3286200" cy="375000"/>
          </a:xfrm>
          <a:prstGeom prst="roundRect">
            <a:avLst>
              <a:gd fmla="val 15637" name="adj"/>
            </a:avLst>
          </a:prstGeom>
          <a:solidFill>
            <a:schemeClr val="accent1"/>
          </a:solidFill>
          <a:ln cap="flat" cmpd="thickThin" w="55000">
            <a:solidFill>
              <a:srgbClr val="20768B"/>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Courier New"/>
                <a:ea typeface="Courier New"/>
                <a:cs typeface="Courier New"/>
                <a:sym typeface="Courier New"/>
              </a:rPr>
              <a:t>Object</a:t>
            </a:r>
            <a:endParaRPr/>
          </a:p>
          <a:p>
            <a:pPr indent="0" lvl="0" marL="0" marR="0" rtl="0" algn="l">
              <a:spcBef>
                <a:spcPts val="0"/>
              </a:spcBef>
              <a:spcAft>
                <a:spcPts val="0"/>
              </a:spcAft>
              <a:buNone/>
            </a:pPr>
            <a:r>
              <a:t/>
            </a:r>
            <a:endParaRPr sz="1800">
              <a:solidFill>
                <a:schemeClr val="lt1"/>
              </a:solidFill>
              <a:latin typeface="Courier New"/>
              <a:ea typeface="Courier New"/>
              <a:cs typeface="Courier New"/>
              <a:sym typeface="Courier New"/>
            </a:endParaRPr>
          </a:p>
          <a:p>
            <a:pPr indent="0" lvl="0" marL="0" marR="0" rtl="0" algn="l">
              <a:spcBef>
                <a:spcPts val="0"/>
              </a:spcBef>
              <a:spcAft>
                <a:spcPts val="0"/>
              </a:spcAft>
              <a:buNone/>
            </a:pPr>
            <a:r>
              <a:t/>
            </a:r>
            <a:endParaRPr sz="1800">
              <a:solidFill>
                <a:schemeClr val="lt1"/>
              </a:solidFill>
              <a:latin typeface="Courier New"/>
              <a:ea typeface="Courier New"/>
              <a:cs typeface="Courier New"/>
              <a:sym typeface="Courier New"/>
            </a:endParaRPr>
          </a:p>
          <a:p>
            <a:pPr indent="0" lvl="0" marL="0" marR="0" rtl="0" algn="l">
              <a:spcBef>
                <a:spcPts val="0"/>
              </a:spcBef>
              <a:spcAft>
                <a:spcPts val="0"/>
              </a:spcAft>
              <a:buNone/>
            </a:pPr>
            <a:r>
              <a:t/>
            </a:r>
            <a:endParaRPr sz="1800">
              <a:solidFill>
                <a:schemeClr val="lt1"/>
              </a:solidFill>
              <a:latin typeface="Courier New"/>
              <a:ea typeface="Courier New"/>
              <a:cs typeface="Courier New"/>
              <a:sym typeface="Courier New"/>
            </a:endParaRPr>
          </a:p>
          <a:p>
            <a:pPr indent="0" lvl="0" marL="0" marR="0" rtl="0" algn="l">
              <a:spcBef>
                <a:spcPts val="0"/>
              </a:spcBef>
              <a:spcAft>
                <a:spcPts val="0"/>
              </a:spcAft>
              <a:buNone/>
            </a:pPr>
            <a:r>
              <a:t/>
            </a:r>
            <a:endParaRPr sz="1800">
              <a:solidFill>
                <a:schemeClr val="lt1"/>
              </a:solidFill>
              <a:latin typeface="Courier New"/>
              <a:ea typeface="Courier New"/>
              <a:cs typeface="Courier New"/>
              <a:sym typeface="Courier New"/>
            </a:endParaRPr>
          </a:p>
        </p:txBody>
      </p:sp>
      <p:cxnSp>
        <p:nvCxnSpPr>
          <p:cNvPr id="433" name="Google Shape;433;p57"/>
          <p:cNvCxnSpPr>
            <a:stCxn id="432" idx="0"/>
            <a:endCxn id="427" idx="2"/>
          </p:cNvCxnSpPr>
          <p:nvPr/>
        </p:nvCxnSpPr>
        <p:spPr>
          <a:xfrm rot="10800000">
            <a:off x="4643326" y="2303907"/>
            <a:ext cx="2000400" cy="375000"/>
          </a:xfrm>
          <a:prstGeom prst="straightConnector1">
            <a:avLst/>
          </a:prstGeom>
          <a:noFill/>
          <a:ln cap="flat" cmpd="sng" w="9525">
            <a:solidFill>
              <a:schemeClr val="dk1"/>
            </a:solidFill>
            <a:prstDash val="solid"/>
            <a:round/>
            <a:headEnd len="sm" w="sm" type="none"/>
            <a:tailEnd len="med" w="med" type="stealth"/>
          </a:ln>
        </p:spPr>
      </p:cxnSp>
      <p:cxnSp>
        <p:nvCxnSpPr>
          <p:cNvPr id="434" name="Google Shape;434;p57"/>
          <p:cNvCxnSpPr>
            <a:stCxn id="431" idx="0"/>
            <a:endCxn id="432" idx="2"/>
          </p:cNvCxnSpPr>
          <p:nvPr/>
        </p:nvCxnSpPr>
        <p:spPr>
          <a:xfrm rot="10800000">
            <a:off x="6643728" y="3053949"/>
            <a:ext cx="0" cy="267900"/>
          </a:xfrm>
          <a:prstGeom prst="straightConnector1">
            <a:avLst/>
          </a:prstGeom>
          <a:noFill/>
          <a:ln cap="flat" cmpd="sng" w="9525">
            <a:solidFill>
              <a:schemeClr val="dk1"/>
            </a:solidFill>
            <a:prstDash val="solid"/>
            <a:round/>
            <a:headEnd len="sm" w="sm" type="none"/>
            <a:tailEnd len="med" w="med" type="stealth"/>
          </a:ln>
        </p:spPr>
      </p:cxnSp>
      <p:cxnSp>
        <p:nvCxnSpPr>
          <p:cNvPr id="435" name="Google Shape;435;p57"/>
          <p:cNvCxnSpPr>
            <a:stCxn id="430" idx="0"/>
            <a:endCxn id="431" idx="2"/>
          </p:cNvCxnSpPr>
          <p:nvPr/>
        </p:nvCxnSpPr>
        <p:spPr>
          <a:xfrm rot="10800000">
            <a:off x="6643728" y="3696891"/>
            <a:ext cx="0" cy="267900"/>
          </a:xfrm>
          <a:prstGeom prst="straightConnector1">
            <a:avLst/>
          </a:prstGeom>
          <a:noFill/>
          <a:ln cap="flat" cmpd="sng" w="9525">
            <a:solidFill>
              <a:schemeClr val="dk1"/>
            </a:solidFill>
            <a:prstDash val="solid"/>
            <a:round/>
            <a:headEnd len="sm" w="sm" type="none"/>
            <a:tailEnd len="med" w="med" type="stealth"/>
          </a:ln>
        </p:spPr>
      </p:cxn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58"/>
          <p:cNvSpPr txBox="1"/>
          <p:nvPr>
            <p:ph idx="1" type="body"/>
          </p:nvPr>
        </p:nvSpPr>
        <p:spPr>
          <a:xfrm>
            <a:off x="457200" y="714800"/>
            <a:ext cx="8229600" cy="4094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GB" sz="2100">
                <a:solidFill>
                  <a:srgbClr val="273239"/>
                </a:solidFill>
                <a:highlight>
                  <a:srgbClr val="FFFFFF"/>
                </a:highlight>
                <a:latin typeface="Nunito"/>
                <a:ea typeface="Nunito"/>
                <a:cs typeface="Nunito"/>
                <a:sym typeface="Nunito"/>
              </a:rPr>
              <a:t>The type parameters naming conventions are important to learn generics thoroughly. The common type parameters are as follows:</a:t>
            </a:r>
            <a:endParaRPr sz="2100">
              <a:solidFill>
                <a:srgbClr val="273239"/>
              </a:solidFill>
              <a:highlight>
                <a:srgbClr val="FFFFFF"/>
              </a:highlight>
              <a:latin typeface="Nunito"/>
              <a:ea typeface="Nunito"/>
              <a:cs typeface="Nunito"/>
              <a:sym typeface="Nunito"/>
            </a:endParaRPr>
          </a:p>
          <a:p>
            <a:pPr indent="-361950" lvl="0" marL="685800" rtl="0" algn="just">
              <a:lnSpc>
                <a:spcPct val="158000"/>
              </a:lnSpc>
              <a:spcBef>
                <a:spcPts val="800"/>
              </a:spcBef>
              <a:spcAft>
                <a:spcPts val="0"/>
              </a:spcAft>
              <a:buClr>
                <a:srgbClr val="273239"/>
              </a:buClr>
              <a:buSzPts val="2100"/>
              <a:buFont typeface="Nunito"/>
              <a:buChar char="●"/>
            </a:pPr>
            <a:r>
              <a:rPr lang="en-GB" sz="2100">
                <a:solidFill>
                  <a:srgbClr val="273239"/>
                </a:solidFill>
                <a:highlight>
                  <a:srgbClr val="FFFFFF"/>
                </a:highlight>
                <a:latin typeface="Nunito"/>
                <a:ea typeface="Nunito"/>
                <a:cs typeface="Nunito"/>
                <a:sym typeface="Nunito"/>
              </a:rPr>
              <a:t>T – Type</a:t>
            </a:r>
            <a:endParaRPr sz="2100">
              <a:solidFill>
                <a:srgbClr val="273239"/>
              </a:solidFill>
              <a:highlight>
                <a:srgbClr val="FFFFFF"/>
              </a:highlight>
              <a:latin typeface="Nunito"/>
              <a:ea typeface="Nunito"/>
              <a:cs typeface="Nunito"/>
              <a:sym typeface="Nunito"/>
            </a:endParaRPr>
          </a:p>
          <a:p>
            <a:pPr indent="-361950" lvl="0" marL="685800" rtl="0" algn="just">
              <a:lnSpc>
                <a:spcPct val="158000"/>
              </a:lnSpc>
              <a:spcBef>
                <a:spcPts val="0"/>
              </a:spcBef>
              <a:spcAft>
                <a:spcPts val="0"/>
              </a:spcAft>
              <a:buClr>
                <a:srgbClr val="273239"/>
              </a:buClr>
              <a:buSzPts val="2100"/>
              <a:buFont typeface="Nunito"/>
              <a:buChar char="●"/>
            </a:pPr>
            <a:r>
              <a:rPr lang="en-GB" sz="2100">
                <a:solidFill>
                  <a:srgbClr val="273239"/>
                </a:solidFill>
                <a:highlight>
                  <a:srgbClr val="FFFFFF"/>
                </a:highlight>
                <a:latin typeface="Nunito"/>
                <a:ea typeface="Nunito"/>
                <a:cs typeface="Nunito"/>
                <a:sym typeface="Nunito"/>
              </a:rPr>
              <a:t>E – Element</a:t>
            </a:r>
            <a:endParaRPr sz="2100">
              <a:solidFill>
                <a:srgbClr val="273239"/>
              </a:solidFill>
              <a:highlight>
                <a:srgbClr val="FFFFFF"/>
              </a:highlight>
              <a:latin typeface="Nunito"/>
              <a:ea typeface="Nunito"/>
              <a:cs typeface="Nunito"/>
              <a:sym typeface="Nunito"/>
            </a:endParaRPr>
          </a:p>
          <a:p>
            <a:pPr indent="-361950" lvl="0" marL="685800" rtl="0" algn="just">
              <a:lnSpc>
                <a:spcPct val="158000"/>
              </a:lnSpc>
              <a:spcBef>
                <a:spcPts val="0"/>
              </a:spcBef>
              <a:spcAft>
                <a:spcPts val="0"/>
              </a:spcAft>
              <a:buClr>
                <a:srgbClr val="273239"/>
              </a:buClr>
              <a:buSzPts val="2100"/>
              <a:buFont typeface="Nunito"/>
              <a:buChar char="●"/>
            </a:pPr>
            <a:r>
              <a:rPr lang="en-GB" sz="2100">
                <a:solidFill>
                  <a:srgbClr val="273239"/>
                </a:solidFill>
                <a:highlight>
                  <a:srgbClr val="FFFFFF"/>
                </a:highlight>
                <a:latin typeface="Nunito"/>
                <a:ea typeface="Nunito"/>
                <a:cs typeface="Nunito"/>
                <a:sym typeface="Nunito"/>
              </a:rPr>
              <a:t>K – Key</a:t>
            </a:r>
            <a:endParaRPr sz="2100">
              <a:solidFill>
                <a:srgbClr val="273239"/>
              </a:solidFill>
              <a:highlight>
                <a:srgbClr val="FFFFFF"/>
              </a:highlight>
              <a:latin typeface="Nunito"/>
              <a:ea typeface="Nunito"/>
              <a:cs typeface="Nunito"/>
              <a:sym typeface="Nunito"/>
            </a:endParaRPr>
          </a:p>
          <a:p>
            <a:pPr indent="-361950" lvl="0" marL="685800" rtl="0" algn="just">
              <a:lnSpc>
                <a:spcPct val="158000"/>
              </a:lnSpc>
              <a:spcBef>
                <a:spcPts val="0"/>
              </a:spcBef>
              <a:spcAft>
                <a:spcPts val="0"/>
              </a:spcAft>
              <a:buClr>
                <a:srgbClr val="273239"/>
              </a:buClr>
              <a:buSzPts val="2100"/>
              <a:buFont typeface="Nunito"/>
              <a:buChar char="●"/>
            </a:pPr>
            <a:r>
              <a:rPr lang="en-GB" sz="2100">
                <a:solidFill>
                  <a:srgbClr val="273239"/>
                </a:solidFill>
                <a:highlight>
                  <a:srgbClr val="FFFFFF"/>
                </a:highlight>
                <a:latin typeface="Nunito"/>
                <a:ea typeface="Nunito"/>
                <a:cs typeface="Nunito"/>
                <a:sym typeface="Nunito"/>
              </a:rPr>
              <a:t>N – Number</a:t>
            </a:r>
            <a:endParaRPr sz="2100">
              <a:solidFill>
                <a:srgbClr val="273239"/>
              </a:solidFill>
              <a:highlight>
                <a:srgbClr val="FFFFFF"/>
              </a:highlight>
              <a:latin typeface="Nunito"/>
              <a:ea typeface="Nunito"/>
              <a:cs typeface="Nunito"/>
              <a:sym typeface="Nunito"/>
            </a:endParaRPr>
          </a:p>
          <a:p>
            <a:pPr indent="-361950" lvl="0" marL="685800" rtl="0" algn="just">
              <a:lnSpc>
                <a:spcPct val="158000"/>
              </a:lnSpc>
              <a:spcBef>
                <a:spcPts val="0"/>
              </a:spcBef>
              <a:spcAft>
                <a:spcPts val="0"/>
              </a:spcAft>
              <a:buClr>
                <a:srgbClr val="273239"/>
              </a:buClr>
              <a:buSzPts val="2100"/>
              <a:buFont typeface="Nunito"/>
              <a:buChar char="●"/>
            </a:pPr>
            <a:r>
              <a:rPr lang="en-GB" sz="2100">
                <a:solidFill>
                  <a:srgbClr val="273239"/>
                </a:solidFill>
                <a:highlight>
                  <a:srgbClr val="FFFFFF"/>
                </a:highlight>
                <a:latin typeface="Nunito"/>
                <a:ea typeface="Nunito"/>
                <a:cs typeface="Nunito"/>
                <a:sym typeface="Nunito"/>
              </a:rPr>
              <a:t>V – Value</a:t>
            </a:r>
            <a:endParaRPr sz="2100">
              <a:solidFill>
                <a:srgbClr val="273239"/>
              </a:solidFill>
              <a:highlight>
                <a:srgbClr val="FFFFFF"/>
              </a:highlight>
              <a:latin typeface="Nunito"/>
              <a:ea typeface="Nunito"/>
              <a:cs typeface="Nunito"/>
              <a:sym typeface="Nunito"/>
            </a:endParaRPr>
          </a:p>
          <a:p>
            <a:pPr indent="0" lvl="0" marL="0" rtl="0" algn="l">
              <a:spcBef>
                <a:spcPts val="1800"/>
              </a:spcBef>
              <a:spcAft>
                <a:spcPts val="0"/>
              </a:spcAft>
              <a:buNone/>
            </a:pPr>
            <a:r>
              <a:t/>
            </a:r>
            <a:endParaRPr sz="2600"/>
          </a:p>
        </p:txBody>
      </p:sp>
      <p:sp>
        <p:nvSpPr>
          <p:cNvPr id="441" name="Google Shape;441;p58"/>
          <p:cNvSpPr txBox="1"/>
          <p:nvPr>
            <p:ph type="title"/>
          </p:nvPr>
        </p:nvSpPr>
        <p:spPr>
          <a:xfrm>
            <a:off x="457200" y="205977"/>
            <a:ext cx="8229600" cy="353400"/>
          </a:xfrm>
          <a:prstGeom prst="rect">
            <a:avLst/>
          </a:prstGeom>
        </p:spPr>
        <p:txBody>
          <a:bodyPr anchorCtr="0" anchor="ctr" bIns="45700" lIns="91425" spcFirstLastPara="1" rIns="91425" wrap="square" tIns="45700">
            <a:noAutofit/>
          </a:bodyPr>
          <a:lstStyle/>
          <a:p>
            <a:pPr indent="0" lvl="0" marL="0" rtl="0" algn="l">
              <a:lnSpc>
                <a:spcPct val="115000"/>
              </a:lnSpc>
              <a:spcBef>
                <a:spcPts val="1800"/>
              </a:spcBef>
              <a:spcAft>
                <a:spcPts val="1800"/>
              </a:spcAft>
              <a:buClr>
                <a:schemeClr val="dk1"/>
              </a:buClr>
              <a:buSzPts val="1100"/>
              <a:buFont typeface="Arial"/>
              <a:buNone/>
            </a:pPr>
            <a:r>
              <a:rPr b="1" lang="en-GB" sz="2200">
                <a:solidFill>
                  <a:srgbClr val="273239"/>
                </a:solidFill>
                <a:highlight>
                  <a:srgbClr val="FFFFFF"/>
                </a:highlight>
                <a:latin typeface="Nunito"/>
                <a:ea typeface="Nunito"/>
                <a:cs typeface="Nunito"/>
                <a:sym typeface="Nunito"/>
              </a:rPr>
              <a:t>Type Parameters in Java Generics</a:t>
            </a:r>
            <a:endParaRPr b="1" sz="36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59"/>
          <p:cNvSpPr txBox="1"/>
          <p:nvPr>
            <p:ph type="title"/>
          </p:nvPr>
        </p:nvSpPr>
        <p:spPr>
          <a:xfrm>
            <a:off x="364750" y="1639526"/>
            <a:ext cx="8229600" cy="619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GB"/>
              <a:t>Iterating a collection: Example of List</a:t>
            </a:r>
            <a:endParaRPr b="1"/>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60"/>
          <p:cNvSpPr txBox="1"/>
          <p:nvPr>
            <p:ph type="title"/>
          </p:nvPr>
        </p:nvSpPr>
        <p:spPr>
          <a:xfrm>
            <a:off x="229800" y="35500"/>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eriod"/>
            </a:pPr>
            <a:r>
              <a:rPr lang="en-GB"/>
              <a:t>Basic for Loop </a:t>
            </a:r>
            <a:endParaRPr/>
          </a:p>
        </p:txBody>
      </p:sp>
      <p:sp>
        <p:nvSpPr>
          <p:cNvPr id="452" name="Google Shape;452;p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None/>
            </a:pPr>
            <a:r>
              <a:rPr lang="en-GB" sz="2200">
                <a:solidFill>
                  <a:schemeClr val="dk1"/>
                </a:solidFill>
                <a:highlight>
                  <a:srgbClr val="FAFAFA"/>
                </a:highlight>
                <a:latin typeface="Courier New"/>
                <a:ea typeface="Courier New"/>
                <a:cs typeface="Courier New"/>
                <a:sym typeface="Courier New"/>
              </a:rPr>
              <a:t>Let create a list and initialise it</a:t>
            </a:r>
            <a:endParaRPr sz="2200">
              <a:solidFill>
                <a:schemeClr val="dk1"/>
              </a:solidFill>
              <a:highlight>
                <a:srgbClr val="FAFAFA"/>
              </a:highlight>
              <a:latin typeface="Courier New"/>
              <a:ea typeface="Courier New"/>
              <a:cs typeface="Courier New"/>
              <a:sym typeface="Courier New"/>
            </a:endParaRPr>
          </a:p>
          <a:p>
            <a:pPr indent="0" lvl="0" marL="25400" rtl="0" algn="l">
              <a:spcBef>
                <a:spcPts val="1200"/>
              </a:spcBef>
              <a:spcAft>
                <a:spcPts val="0"/>
              </a:spcAft>
              <a:buNone/>
            </a:pPr>
            <a:r>
              <a:rPr lang="en-GB" sz="3200">
                <a:solidFill>
                  <a:schemeClr val="dk1"/>
                </a:solidFill>
                <a:highlight>
                  <a:srgbClr val="EEEEEC"/>
                </a:highlight>
                <a:latin typeface="Courier New"/>
                <a:ea typeface="Courier New"/>
                <a:cs typeface="Courier New"/>
                <a:sym typeface="Courier New"/>
              </a:rPr>
              <a:t>List&lt;</a:t>
            </a:r>
            <a:r>
              <a:rPr lang="en-GB" sz="3200">
                <a:solidFill>
                  <a:schemeClr val="dk1"/>
                </a:solidFill>
                <a:highlight>
                  <a:srgbClr val="D4D4D4"/>
                </a:highlight>
                <a:latin typeface="Courier New"/>
                <a:ea typeface="Courier New"/>
                <a:cs typeface="Courier New"/>
                <a:sym typeface="Courier New"/>
              </a:rPr>
              <a:t>String</a:t>
            </a:r>
            <a:r>
              <a:rPr lang="en-GB" sz="3200">
                <a:solidFill>
                  <a:schemeClr val="dk1"/>
                </a:solidFill>
                <a:highlight>
                  <a:srgbClr val="EEEEEC"/>
                </a:highlight>
                <a:latin typeface="Courier New"/>
                <a:ea typeface="Courier New"/>
                <a:cs typeface="Courier New"/>
                <a:sym typeface="Courier New"/>
              </a:rPr>
              <a:t>&gt; </a:t>
            </a:r>
            <a:r>
              <a:rPr lang="en-GB" sz="3200">
                <a:solidFill>
                  <a:srgbClr val="6A3E3E"/>
                </a:solidFill>
                <a:highlight>
                  <a:srgbClr val="EEEEEC"/>
                </a:highlight>
                <a:latin typeface="Courier New"/>
                <a:ea typeface="Courier New"/>
                <a:cs typeface="Courier New"/>
                <a:sym typeface="Courier New"/>
              </a:rPr>
              <a:t>districts</a:t>
            </a:r>
            <a:r>
              <a:rPr lang="en-GB" sz="3200">
                <a:solidFill>
                  <a:schemeClr val="dk1"/>
                </a:solidFill>
                <a:highlight>
                  <a:srgbClr val="EEEEEC"/>
                </a:highlight>
                <a:latin typeface="Courier New"/>
                <a:ea typeface="Courier New"/>
                <a:cs typeface="Courier New"/>
                <a:sym typeface="Courier New"/>
              </a:rPr>
              <a:t>= Arrays.</a:t>
            </a:r>
            <a:r>
              <a:rPr i="1" lang="en-GB" sz="3200">
                <a:solidFill>
                  <a:schemeClr val="dk1"/>
                </a:solidFill>
                <a:highlight>
                  <a:srgbClr val="EEEEEC"/>
                </a:highlight>
                <a:latin typeface="Courier New"/>
                <a:ea typeface="Courier New"/>
                <a:cs typeface="Courier New"/>
                <a:sym typeface="Courier New"/>
              </a:rPr>
              <a:t>asList</a:t>
            </a:r>
            <a:r>
              <a:rPr lang="en-GB" sz="3200">
                <a:solidFill>
                  <a:schemeClr val="dk1"/>
                </a:solidFill>
                <a:highlight>
                  <a:srgbClr val="EEEEEC"/>
                </a:highlight>
                <a:latin typeface="Courier New"/>
                <a:ea typeface="Courier New"/>
                <a:cs typeface="Courier New"/>
                <a:sym typeface="Courier New"/>
              </a:rPr>
              <a:t>(</a:t>
            </a:r>
            <a:r>
              <a:rPr lang="en-GB" sz="3200">
                <a:solidFill>
                  <a:srgbClr val="2A00FF"/>
                </a:solidFill>
                <a:highlight>
                  <a:srgbClr val="EEEEEC"/>
                </a:highlight>
                <a:latin typeface="Courier New"/>
                <a:ea typeface="Courier New"/>
                <a:cs typeface="Courier New"/>
                <a:sym typeface="Courier New"/>
              </a:rPr>
              <a:t>"Nyabihu"</a:t>
            </a:r>
            <a:r>
              <a:rPr lang="en-GB" sz="3200">
                <a:solidFill>
                  <a:schemeClr val="dk1"/>
                </a:solidFill>
                <a:highlight>
                  <a:srgbClr val="EEEEEC"/>
                </a:highlight>
                <a:latin typeface="Courier New"/>
                <a:ea typeface="Courier New"/>
                <a:cs typeface="Courier New"/>
                <a:sym typeface="Courier New"/>
              </a:rPr>
              <a:t>,</a:t>
            </a:r>
            <a:r>
              <a:rPr lang="en-GB" sz="3200">
                <a:solidFill>
                  <a:srgbClr val="2A00FF"/>
                </a:solidFill>
                <a:highlight>
                  <a:srgbClr val="EEEEEC"/>
                </a:highlight>
                <a:latin typeface="Courier New"/>
                <a:ea typeface="Courier New"/>
                <a:cs typeface="Courier New"/>
                <a:sym typeface="Courier New"/>
              </a:rPr>
              <a:t>"Kicukiro"</a:t>
            </a:r>
            <a:r>
              <a:rPr lang="en-GB" sz="3200">
                <a:solidFill>
                  <a:schemeClr val="dk1"/>
                </a:solidFill>
                <a:highlight>
                  <a:srgbClr val="EEEEEC"/>
                </a:highlight>
                <a:latin typeface="Courier New"/>
                <a:ea typeface="Courier New"/>
                <a:cs typeface="Courier New"/>
                <a:sym typeface="Courier New"/>
              </a:rPr>
              <a:t>, </a:t>
            </a:r>
            <a:r>
              <a:rPr lang="en-GB" sz="3200">
                <a:solidFill>
                  <a:srgbClr val="2A00FF"/>
                </a:solidFill>
                <a:highlight>
                  <a:srgbClr val="EEEEEC"/>
                </a:highlight>
                <a:latin typeface="Courier New"/>
                <a:ea typeface="Courier New"/>
                <a:cs typeface="Courier New"/>
                <a:sym typeface="Courier New"/>
              </a:rPr>
              <a:t>"Rubavu"</a:t>
            </a:r>
            <a:r>
              <a:rPr lang="en-GB" sz="3200">
                <a:solidFill>
                  <a:schemeClr val="dk1"/>
                </a:solidFill>
                <a:highlight>
                  <a:srgbClr val="EEEEEC"/>
                </a:highlight>
                <a:latin typeface="Courier New"/>
                <a:ea typeface="Courier New"/>
                <a:cs typeface="Courier New"/>
                <a:sym typeface="Courier New"/>
              </a:rPr>
              <a:t>, </a:t>
            </a:r>
            <a:r>
              <a:rPr lang="en-GB" sz="3200">
                <a:solidFill>
                  <a:srgbClr val="2A00FF"/>
                </a:solidFill>
                <a:highlight>
                  <a:srgbClr val="EEEEEC"/>
                </a:highlight>
                <a:latin typeface="Courier New"/>
                <a:ea typeface="Courier New"/>
                <a:cs typeface="Courier New"/>
                <a:sym typeface="Courier New"/>
              </a:rPr>
              <a:t>"Rutsiro"</a:t>
            </a:r>
            <a:r>
              <a:rPr lang="en-GB" sz="3200">
                <a:solidFill>
                  <a:schemeClr val="dk1"/>
                </a:solidFill>
                <a:highlight>
                  <a:srgbClr val="EEEEEC"/>
                </a:highlight>
                <a:latin typeface="Courier New"/>
                <a:ea typeface="Courier New"/>
                <a:cs typeface="Courier New"/>
                <a:sym typeface="Courier New"/>
              </a:rPr>
              <a:t>);</a:t>
            </a:r>
            <a:endParaRPr sz="2200">
              <a:solidFill>
                <a:schemeClr val="dk1"/>
              </a:solidFill>
              <a:highlight>
                <a:srgbClr val="EEEEEC"/>
              </a:highlight>
              <a:latin typeface="Courier New"/>
              <a:ea typeface="Courier New"/>
              <a:cs typeface="Courier New"/>
              <a:sym typeface="Courier New"/>
            </a:endParaRPr>
          </a:p>
          <a:p>
            <a:pPr indent="0" lvl="0" marL="0" rtl="0" algn="l">
              <a:lnSpc>
                <a:spcPct val="133400"/>
              </a:lnSpc>
              <a:spcBef>
                <a:spcPts val="0"/>
              </a:spcBef>
              <a:spcAft>
                <a:spcPts val="0"/>
              </a:spcAft>
              <a:buNone/>
            </a:pPr>
            <a:r>
              <a:rPr lang="en-GB" sz="2200">
                <a:solidFill>
                  <a:schemeClr val="dk1"/>
                </a:solidFill>
                <a:highlight>
                  <a:srgbClr val="FFFFFF"/>
                </a:highlight>
              </a:rPr>
              <a:t>The most common flow control statement for iteration is the basic </a:t>
            </a:r>
            <a:r>
              <a:rPr i="1" lang="en-GB" sz="2200">
                <a:solidFill>
                  <a:schemeClr val="dk1"/>
                </a:solidFill>
                <a:highlight>
                  <a:srgbClr val="FFFFFF"/>
                </a:highlight>
              </a:rPr>
              <a:t>for</a:t>
            </a:r>
            <a:r>
              <a:rPr lang="en-GB" sz="2200">
                <a:solidFill>
                  <a:schemeClr val="dk1"/>
                </a:solidFill>
                <a:highlight>
                  <a:srgbClr val="FFFFFF"/>
                </a:highlight>
              </a:rPr>
              <a:t> loop.</a:t>
            </a:r>
            <a:endParaRPr sz="2200">
              <a:solidFill>
                <a:schemeClr val="dk1"/>
              </a:solidFill>
              <a:highlight>
                <a:srgbClr val="FFFFFF"/>
              </a:highlight>
            </a:endParaRPr>
          </a:p>
          <a:p>
            <a:pPr indent="0" lvl="0" marL="0" rtl="0" algn="l">
              <a:spcBef>
                <a:spcPts val="800"/>
              </a:spcBef>
              <a:spcAft>
                <a:spcPts val="0"/>
              </a:spcAft>
              <a:buNone/>
            </a:pPr>
            <a:r>
              <a:t/>
            </a:r>
            <a:endParaRPr sz="2200">
              <a:solidFill>
                <a:schemeClr val="dk1"/>
              </a:solidFill>
            </a:endParaRPr>
          </a:p>
          <a:p>
            <a:pPr indent="0" lvl="0" marL="0" rtl="0" algn="l">
              <a:lnSpc>
                <a:spcPct val="133400"/>
              </a:lnSpc>
              <a:spcBef>
                <a:spcPts val="0"/>
              </a:spcBef>
              <a:spcAft>
                <a:spcPts val="0"/>
              </a:spcAft>
              <a:buNone/>
            </a:pPr>
            <a:r>
              <a:rPr lang="en-GB" sz="2200">
                <a:solidFill>
                  <a:schemeClr val="dk1"/>
                </a:solidFill>
                <a:highlight>
                  <a:srgbClr val="FFFFFF"/>
                </a:highlight>
              </a:rPr>
              <a:t>The </a:t>
            </a:r>
            <a:r>
              <a:rPr i="1" lang="en-GB" sz="2200">
                <a:solidFill>
                  <a:schemeClr val="dk1"/>
                </a:solidFill>
                <a:highlight>
                  <a:srgbClr val="FFFFFF"/>
                </a:highlight>
              </a:rPr>
              <a:t>for</a:t>
            </a:r>
            <a:r>
              <a:rPr lang="en-GB" sz="2200">
                <a:solidFill>
                  <a:schemeClr val="dk1"/>
                </a:solidFill>
                <a:highlight>
                  <a:srgbClr val="FFFFFF"/>
                </a:highlight>
              </a:rPr>
              <a:t> loop defines three types of statements separated with semicolons. The first statement is the initialization statement. The second one defines the termination condition. The last statement is the update clause.</a:t>
            </a:r>
            <a:endParaRPr sz="2200">
              <a:solidFill>
                <a:schemeClr val="dk1"/>
              </a:solidFill>
              <a:highlight>
                <a:srgbClr val="FFFFFF"/>
              </a:highlight>
            </a:endParaRPr>
          </a:p>
          <a:p>
            <a:pPr indent="0" lvl="0" marL="0" rtl="0" algn="l">
              <a:lnSpc>
                <a:spcPct val="133400"/>
              </a:lnSpc>
              <a:spcBef>
                <a:spcPts val="800"/>
              </a:spcBef>
              <a:spcAft>
                <a:spcPts val="0"/>
              </a:spcAft>
              <a:buNone/>
            </a:pPr>
            <a:r>
              <a:rPr lang="en-GB" sz="2200">
                <a:solidFill>
                  <a:schemeClr val="dk1"/>
                </a:solidFill>
                <a:highlight>
                  <a:srgbClr val="FFFFFF"/>
                </a:highlight>
              </a:rPr>
              <a:t>Here we’re simply using an integer variable as an index:</a:t>
            </a:r>
            <a:endParaRPr sz="2200">
              <a:solidFill>
                <a:schemeClr val="dk1"/>
              </a:solidFill>
              <a:highlight>
                <a:srgbClr val="FFFFFF"/>
              </a:highlight>
            </a:endParaRPr>
          </a:p>
          <a:p>
            <a:pPr indent="0" lvl="0" marL="0" rtl="0" algn="l">
              <a:spcBef>
                <a:spcPts val="800"/>
              </a:spcBef>
              <a:spcAft>
                <a:spcPts val="0"/>
              </a:spcAft>
              <a:buNone/>
            </a:pPr>
            <a:r>
              <a:t/>
            </a:r>
            <a:endParaRPr sz="22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b="1" lang="en-GB" sz="2200">
                <a:solidFill>
                  <a:srgbClr val="7F0055"/>
                </a:solidFill>
                <a:highlight>
                  <a:srgbClr val="EEEEEC"/>
                </a:highlight>
                <a:latin typeface="Courier New"/>
                <a:ea typeface="Courier New"/>
                <a:cs typeface="Courier New"/>
                <a:sym typeface="Courier New"/>
              </a:rPr>
              <a:t>for</a:t>
            </a:r>
            <a:r>
              <a:rPr lang="en-GB" sz="2200">
                <a:solidFill>
                  <a:schemeClr val="dk1"/>
                </a:solidFill>
                <a:highlight>
                  <a:srgbClr val="EEEEEC"/>
                </a:highlight>
                <a:latin typeface="Courier New"/>
                <a:ea typeface="Courier New"/>
                <a:cs typeface="Courier New"/>
                <a:sym typeface="Courier New"/>
              </a:rPr>
              <a:t> (</a:t>
            </a:r>
            <a:r>
              <a:rPr b="1" lang="en-GB" sz="2200">
                <a:solidFill>
                  <a:srgbClr val="7F0055"/>
                </a:solidFill>
                <a:highlight>
                  <a:srgbClr val="EEEEEC"/>
                </a:highlight>
                <a:latin typeface="Courier New"/>
                <a:ea typeface="Courier New"/>
                <a:cs typeface="Courier New"/>
                <a:sym typeface="Courier New"/>
              </a:rPr>
              <a:t>int</a:t>
            </a:r>
            <a:r>
              <a:rPr lang="en-GB" sz="2200">
                <a:solidFill>
                  <a:schemeClr val="dk1"/>
                </a:solidFill>
                <a:highlight>
                  <a:srgbClr val="EEEEEC"/>
                </a:highlight>
                <a:latin typeface="Courier New"/>
                <a:ea typeface="Courier New"/>
                <a:cs typeface="Courier New"/>
                <a:sym typeface="Courier New"/>
              </a:rPr>
              <a:t> </a:t>
            </a:r>
            <a:r>
              <a:rPr lang="en-GB" sz="2200">
                <a:solidFill>
                  <a:srgbClr val="6A3E3E"/>
                </a:solidFill>
                <a:highlight>
                  <a:srgbClr val="EEEEEC"/>
                </a:highlight>
                <a:latin typeface="Courier New"/>
                <a:ea typeface="Courier New"/>
                <a:cs typeface="Courier New"/>
                <a:sym typeface="Courier New"/>
              </a:rPr>
              <a:t>i</a:t>
            </a:r>
            <a:r>
              <a:rPr lang="en-GB" sz="2200">
                <a:solidFill>
                  <a:schemeClr val="dk1"/>
                </a:solidFill>
                <a:highlight>
                  <a:srgbClr val="EEEEEC"/>
                </a:highlight>
                <a:latin typeface="Courier New"/>
                <a:ea typeface="Courier New"/>
                <a:cs typeface="Courier New"/>
                <a:sym typeface="Courier New"/>
              </a:rPr>
              <a:t> = 0; </a:t>
            </a:r>
            <a:r>
              <a:rPr lang="en-GB" sz="2200">
                <a:solidFill>
                  <a:srgbClr val="6A3E3E"/>
                </a:solidFill>
                <a:highlight>
                  <a:srgbClr val="EEEEEC"/>
                </a:highlight>
                <a:latin typeface="Courier New"/>
                <a:ea typeface="Courier New"/>
                <a:cs typeface="Courier New"/>
                <a:sym typeface="Courier New"/>
              </a:rPr>
              <a:t>i</a:t>
            </a:r>
            <a:r>
              <a:rPr lang="en-GB" sz="2200">
                <a:solidFill>
                  <a:schemeClr val="dk1"/>
                </a:solidFill>
                <a:highlight>
                  <a:srgbClr val="EEEEEC"/>
                </a:highlight>
                <a:latin typeface="Courier New"/>
                <a:ea typeface="Courier New"/>
                <a:cs typeface="Courier New"/>
                <a:sym typeface="Courier New"/>
              </a:rPr>
              <a:t> &lt; </a:t>
            </a:r>
            <a:r>
              <a:rPr lang="en-GB" sz="2200">
                <a:solidFill>
                  <a:srgbClr val="6A3E3E"/>
                </a:solidFill>
                <a:highlight>
                  <a:srgbClr val="D4D4D4"/>
                </a:highlight>
                <a:latin typeface="Courier New"/>
                <a:ea typeface="Courier New"/>
                <a:cs typeface="Courier New"/>
                <a:sym typeface="Courier New"/>
              </a:rPr>
              <a:t>districts</a:t>
            </a:r>
            <a:r>
              <a:rPr lang="en-GB" sz="2200">
                <a:solidFill>
                  <a:schemeClr val="dk1"/>
                </a:solidFill>
                <a:highlight>
                  <a:srgbClr val="EEEEEC"/>
                </a:highlight>
                <a:latin typeface="Courier New"/>
                <a:ea typeface="Courier New"/>
                <a:cs typeface="Courier New"/>
                <a:sym typeface="Courier New"/>
              </a:rPr>
              <a:t>.size(); </a:t>
            </a:r>
            <a:r>
              <a:rPr lang="en-GB" sz="2200">
                <a:solidFill>
                  <a:srgbClr val="6A3E3E"/>
                </a:solidFill>
                <a:highlight>
                  <a:srgbClr val="EEEEEC"/>
                </a:highlight>
                <a:latin typeface="Courier New"/>
                <a:ea typeface="Courier New"/>
                <a:cs typeface="Courier New"/>
                <a:sym typeface="Courier New"/>
              </a:rPr>
              <a:t>i</a:t>
            </a:r>
            <a:r>
              <a:rPr lang="en-GB" sz="2200">
                <a:solidFill>
                  <a:schemeClr val="dk1"/>
                </a:solidFill>
                <a:highlight>
                  <a:srgbClr val="EEEEEC"/>
                </a:highlight>
                <a:latin typeface="Courier New"/>
                <a:ea typeface="Courier New"/>
                <a:cs typeface="Courier New"/>
                <a:sym typeface="Courier New"/>
              </a:rPr>
              <a:t>++) {</a:t>
            </a:r>
            <a:endParaRPr sz="22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2200">
                <a:solidFill>
                  <a:schemeClr val="dk1"/>
                </a:solidFill>
                <a:highlight>
                  <a:srgbClr val="EEEEEC"/>
                </a:highlight>
                <a:latin typeface="Courier New"/>
                <a:ea typeface="Courier New"/>
                <a:cs typeface="Courier New"/>
                <a:sym typeface="Courier New"/>
              </a:rPr>
              <a:t>   System.</a:t>
            </a:r>
            <a:r>
              <a:rPr b="1" i="1" lang="en-GB" sz="2200">
                <a:solidFill>
                  <a:srgbClr val="0000C0"/>
                </a:solidFill>
                <a:highlight>
                  <a:srgbClr val="EEEEEC"/>
                </a:highlight>
                <a:latin typeface="Courier New"/>
                <a:ea typeface="Courier New"/>
                <a:cs typeface="Courier New"/>
                <a:sym typeface="Courier New"/>
              </a:rPr>
              <a:t>out</a:t>
            </a:r>
            <a:r>
              <a:rPr lang="en-GB" sz="2200">
                <a:solidFill>
                  <a:schemeClr val="dk1"/>
                </a:solidFill>
                <a:highlight>
                  <a:srgbClr val="EEEEEC"/>
                </a:highlight>
                <a:latin typeface="Courier New"/>
                <a:ea typeface="Courier New"/>
                <a:cs typeface="Courier New"/>
                <a:sym typeface="Courier New"/>
              </a:rPr>
              <a:t>.println(</a:t>
            </a:r>
            <a:r>
              <a:rPr lang="en-GB" sz="2200">
                <a:solidFill>
                  <a:srgbClr val="6A3E3E"/>
                </a:solidFill>
                <a:highlight>
                  <a:srgbClr val="D4D4D4"/>
                </a:highlight>
                <a:latin typeface="Courier New"/>
                <a:ea typeface="Courier New"/>
                <a:cs typeface="Courier New"/>
                <a:sym typeface="Courier New"/>
              </a:rPr>
              <a:t>districts</a:t>
            </a:r>
            <a:r>
              <a:rPr lang="en-GB" sz="2200">
                <a:solidFill>
                  <a:schemeClr val="dk1"/>
                </a:solidFill>
                <a:highlight>
                  <a:srgbClr val="EEEEEC"/>
                </a:highlight>
                <a:latin typeface="Courier New"/>
                <a:ea typeface="Courier New"/>
                <a:cs typeface="Courier New"/>
                <a:sym typeface="Courier New"/>
              </a:rPr>
              <a:t>.get(</a:t>
            </a:r>
            <a:r>
              <a:rPr lang="en-GB" sz="2200">
                <a:solidFill>
                  <a:srgbClr val="6A3E3E"/>
                </a:solidFill>
                <a:highlight>
                  <a:srgbClr val="EEEEEC"/>
                </a:highlight>
                <a:latin typeface="Courier New"/>
                <a:ea typeface="Courier New"/>
                <a:cs typeface="Courier New"/>
                <a:sym typeface="Courier New"/>
              </a:rPr>
              <a:t>i</a:t>
            </a:r>
            <a:r>
              <a:rPr lang="en-GB" sz="2200">
                <a:solidFill>
                  <a:schemeClr val="dk1"/>
                </a:solidFill>
                <a:highlight>
                  <a:srgbClr val="EEEEEC"/>
                </a:highlight>
                <a:latin typeface="Courier New"/>
                <a:ea typeface="Courier New"/>
                <a:cs typeface="Courier New"/>
                <a:sym typeface="Courier New"/>
              </a:rPr>
              <a:t>));</a:t>
            </a:r>
            <a:endParaRPr sz="22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2200">
                <a:solidFill>
                  <a:schemeClr val="dk1"/>
                </a:solidFill>
                <a:highlight>
                  <a:srgbClr val="EEEEEC"/>
                </a:highlight>
                <a:latin typeface="Courier New"/>
                <a:ea typeface="Courier New"/>
                <a:cs typeface="Courier New"/>
                <a:sym typeface="Courier New"/>
              </a:rPr>
              <a:t>}</a:t>
            </a:r>
            <a:endParaRPr sz="2200">
              <a:solidFill>
                <a:schemeClr val="dk1"/>
              </a:solidFill>
              <a:highlight>
                <a:srgbClr val="EEEEEC"/>
              </a:highlight>
              <a:latin typeface="Courier New"/>
              <a:ea typeface="Courier New"/>
              <a:cs typeface="Courier New"/>
              <a:sym typeface="Courier New"/>
            </a:endParaRPr>
          </a:p>
          <a:p>
            <a:pPr indent="0" lvl="0" marL="0" rtl="0" algn="l">
              <a:spcBef>
                <a:spcPts val="0"/>
              </a:spcBef>
              <a:spcAft>
                <a:spcPts val="1200"/>
              </a:spcAft>
              <a:buNone/>
            </a:pPr>
            <a:r>
              <a:t/>
            </a:r>
            <a:endParaRPr sz="1050">
              <a:solidFill>
                <a:schemeClr val="dk1"/>
              </a:solidFill>
              <a:highlight>
                <a:srgbClr val="FAFAFA"/>
              </a:highlight>
              <a:latin typeface="Courier New"/>
              <a:ea typeface="Courier New"/>
              <a:cs typeface="Courier New"/>
              <a:sym typeface="Courier New"/>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61"/>
          <p:cNvSpPr txBox="1"/>
          <p:nvPr>
            <p:ph type="title"/>
          </p:nvPr>
        </p:nvSpPr>
        <p:spPr>
          <a:xfrm>
            <a:off x="170225" y="1099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2. Enhanced For Loop</a:t>
            </a:r>
            <a:endParaRPr/>
          </a:p>
        </p:txBody>
      </p:sp>
      <p:sp>
        <p:nvSpPr>
          <p:cNvPr id="458" name="Google Shape;458;p61"/>
          <p:cNvSpPr txBox="1"/>
          <p:nvPr>
            <p:ph idx="1" type="body"/>
          </p:nvPr>
        </p:nvSpPr>
        <p:spPr>
          <a:xfrm>
            <a:off x="311700" y="647825"/>
            <a:ext cx="8520600" cy="3921000"/>
          </a:xfrm>
          <a:prstGeom prst="rect">
            <a:avLst/>
          </a:prstGeom>
        </p:spPr>
        <p:txBody>
          <a:bodyPr anchorCtr="0" anchor="t" bIns="91425" lIns="91425" spcFirstLastPara="1" rIns="91425" wrap="square" tIns="91425">
            <a:normAutofit/>
          </a:bodyPr>
          <a:lstStyle/>
          <a:p>
            <a:pPr indent="0" lvl="0" marL="0" rtl="0" algn="l">
              <a:lnSpc>
                <a:spcPct val="133400"/>
              </a:lnSpc>
              <a:spcBef>
                <a:spcPts val="0"/>
              </a:spcBef>
              <a:spcAft>
                <a:spcPts val="0"/>
              </a:spcAft>
              <a:buNone/>
            </a:pPr>
            <a:r>
              <a:rPr lang="en-GB" sz="1500">
                <a:solidFill>
                  <a:schemeClr val="dk1"/>
                </a:solidFill>
                <a:highlight>
                  <a:srgbClr val="FFFFFF"/>
                </a:highlight>
              </a:rPr>
              <a:t>The enhanced </a:t>
            </a:r>
            <a:r>
              <a:rPr i="1" lang="en-GB" sz="1500">
                <a:solidFill>
                  <a:schemeClr val="dk1"/>
                </a:solidFill>
                <a:highlight>
                  <a:srgbClr val="FFFFFF"/>
                </a:highlight>
              </a:rPr>
              <a:t>for</a:t>
            </a:r>
            <a:r>
              <a:rPr lang="en-GB" sz="1500">
                <a:solidFill>
                  <a:schemeClr val="dk1"/>
                </a:solidFill>
                <a:highlight>
                  <a:srgbClr val="FFFFFF"/>
                </a:highlight>
              </a:rPr>
              <a:t> loop is a simple structure that allows us to visit every element of a list. It’s similar to the basic for loop, but more readable and compact. Consequently, it’s one of the most commonly used forms to traverse a list.</a:t>
            </a:r>
            <a:endParaRPr sz="1500">
              <a:solidFill>
                <a:schemeClr val="dk1"/>
              </a:solidFill>
              <a:highlight>
                <a:srgbClr val="FFFFFF"/>
              </a:highlight>
            </a:endParaRPr>
          </a:p>
          <a:p>
            <a:pPr indent="0" lvl="0" marL="0" rtl="0" algn="l">
              <a:lnSpc>
                <a:spcPct val="133400"/>
              </a:lnSpc>
              <a:spcBef>
                <a:spcPts val="800"/>
              </a:spcBef>
              <a:spcAft>
                <a:spcPts val="0"/>
              </a:spcAft>
              <a:buNone/>
            </a:pPr>
            <a:r>
              <a:rPr lang="en-GB" sz="1500">
                <a:solidFill>
                  <a:schemeClr val="dk1"/>
                </a:solidFill>
                <a:highlight>
                  <a:srgbClr val="FFFFFF"/>
                </a:highlight>
              </a:rPr>
              <a:t>Notice that the enhanced </a:t>
            </a:r>
            <a:r>
              <a:rPr i="1" lang="en-GB" sz="1500">
                <a:solidFill>
                  <a:schemeClr val="dk1"/>
                </a:solidFill>
                <a:highlight>
                  <a:srgbClr val="FFFFFF"/>
                </a:highlight>
              </a:rPr>
              <a:t>for</a:t>
            </a:r>
            <a:r>
              <a:rPr lang="en-GB" sz="1500">
                <a:solidFill>
                  <a:schemeClr val="dk1"/>
                </a:solidFill>
                <a:highlight>
                  <a:srgbClr val="FFFFFF"/>
                </a:highlight>
              </a:rPr>
              <a:t> loop is simpler than the basic </a:t>
            </a:r>
            <a:r>
              <a:rPr i="1" lang="en-GB" sz="1500">
                <a:solidFill>
                  <a:schemeClr val="dk1"/>
                </a:solidFill>
                <a:highlight>
                  <a:srgbClr val="FFFFFF"/>
                </a:highlight>
              </a:rPr>
              <a:t>for</a:t>
            </a:r>
            <a:r>
              <a:rPr lang="en-GB" sz="1500">
                <a:solidFill>
                  <a:schemeClr val="dk1"/>
                </a:solidFill>
                <a:highlight>
                  <a:srgbClr val="FFFFFF"/>
                </a:highlight>
              </a:rPr>
              <a:t> loop:</a:t>
            </a:r>
            <a:endParaRPr sz="1500">
              <a:solidFill>
                <a:schemeClr val="dk1"/>
              </a:solidFill>
              <a:highlight>
                <a:srgbClr val="FFFFFF"/>
              </a:highlight>
            </a:endParaRPr>
          </a:p>
          <a:p>
            <a:pPr indent="0" lvl="0" marL="177800" rtl="0" algn="l">
              <a:lnSpc>
                <a:spcPct val="143000"/>
              </a:lnSpc>
              <a:spcBef>
                <a:spcPts val="800"/>
              </a:spcBef>
              <a:spcAft>
                <a:spcPts val="0"/>
              </a:spcAft>
              <a:buNone/>
            </a:pPr>
            <a:r>
              <a:t/>
            </a:r>
            <a:endParaRPr sz="1500">
              <a:solidFill>
                <a:schemeClr val="dk1"/>
              </a:solidFill>
              <a:highlight>
                <a:srgbClr val="FAFAFA"/>
              </a:highlight>
              <a:latin typeface="Courier New"/>
              <a:ea typeface="Courier New"/>
              <a:cs typeface="Courier New"/>
              <a:sym typeface="Courier New"/>
            </a:endParaRPr>
          </a:p>
          <a:p>
            <a:pPr indent="0" lvl="0" marL="25400" rtl="0" algn="l">
              <a:spcBef>
                <a:spcPts val="0"/>
              </a:spcBef>
              <a:spcAft>
                <a:spcPts val="0"/>
              </a:spcAft>
              <a:buNone/>
            </a:pPr>
            <a:r>
              <a:rPr b="1" lang="en-GB" sz="1500">
                <a:solidFill>
                  <a:srgbClr val="7F0055"/>
                </a:solidFill>
                <a:highlight>
                  <a:srgbClr val="EEEEEC"/>
                </a:highlight>
                <a:latin typeface="Courier New"/>
                <a:ea typeface="Courier New"/>
                <a:cs typeface="Courier New"/>
                <a:sym typeface="Courier New"/>
              </a:rPr>
              <a:t>for</a:t>
            </a:r>
            <a:r>
              <a:rPr lang="en-GB" sz="1500">
                <a:solidFill>
                  <a:schemeClr val="dk1"/>
                </a:solidFill>
                <a:highlight>
                  <a:srgbClr val="EEEEEC"/>
                </a:highlight>
                <a:latin typeface="Courier New"/>
                <a:ea typeface="Courier New"/>
                <a:cs typeface="Courier New"/>
                <a:sym typeface="Courier New"/>
              </a:rPr>
              <a:t> (</a:t>
            </a:r>
            <a:r>
              <a:rPr lang="en-GB" sz="1500">
                <a:solidFill>
                  <a:schemeClr val="dk1"/>
                </a:solidFill>
                <a:highlight>
                  <a:srgbClr val="D4D4D4"/>
                </a:highlight>
                <a:latin typeface="Courier New"/>
                <a:ea typeface="Courier New"/>
                <a:cs typeface="Courier New"/>
                <a:sym typeface="Courier New"/>
              </a:rPr>
              <a:t>String</a:t>
            </a:r>
            <a:r>
              <a:rPr lang="en-GB" sz="1500">
                <a:solidFill>
                  <a:schemeClr val="dk1"/>
                </a:solidFill>
                <a:highlight>
                  <a:srgbClr val="EEEEEC"/>
                </a:highlight>
                <a:latin typeface="Courier New"/>
                <a:ea typeface="Courier New"/>
                <a:cs typeface="Courier New"/>
                <a:sym typeface="Courier New"/>
              </a:rPr>
              <a:t> </a:t>
            </a:r>
            <a:r>
              <a:rPr lang="en-GB" sz="1500">
                <a:solidFill>
                  <a:srgbClr val="6A3E3E"/>
                </a:solidFill>
                <a:highlight>
                  <a:srgbClr val="EEEEEC"/>
                </a:highlight>
                <a:latin typeface="Courier New"/>
                <a:ea typeface="Courier New"/>
                <a:cs typeface="Courier New"/>
                <a:sym typeface="Courier New"/>
              </a:rPr>
              <a:t>district</a:t>
            </a:r>
            <a:r>
              <a:rPr lang="en-GB" sz="1500">
                <a:solidFill>
                  <a:schemeClr val="dk1"/>
                </a:solidFill>
                <a:highlight>
                  <a:srgbClr val="EEEEEC"/>
                </a:highlight>
                <a:latin typeface="Courier New"/>
                <a:ea typeface="Courier New"/>
                <a:cs typeface="Courier New"/>
                <a:sym typeface="Courier New"/>
              </a:rPr>
              <a:t> : </a:t>
            </a:r>
            <a:r>
              <a:rPr lang="en-GB" sz="1500">
                <a:solidFill>
                  <a:srgbClr val="6A3E3E"/>
                </a:solidFill>
                <a:highlight>
                  <a:srgbClr val="EEEEEC"/>
                </a:highlight>
                <a:latin typeface="Courier New"/>
                <a:ea typeface="Courier New"/>
                <a:cs typeface="Courier New"/>
                <a:sym typeface="Courier New"/>
              </a:rPr>
              <a:t>districts</a:t>
            </a:r>
            <a:r>
              <a:rPr lang="en-GB" sz="1500">
                <a:solidFill>
                  <a:schemeClr val="dk1"/>
                </a:solidFill>
                <a:highlight>
                  <a:srgbClr val="EEEEEC"/>
                </a:highlight>
                <a:latin typeface="Courier New"/>
                <a:ea typeface="Courier New"/>
                <a:cs typeface="Courier New"/>
                <a:sym typeface="Courier New"/>
              </a:rPr>
              <a:t>) {</a:t>
            </a:r>
            <a:endParaRPr sz="15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1500">
                <a:solidFill>
                  <a:schemeClr val="dk1"/>
                </a:solidFill>
                <a:highlight>
                  <a:srgbClr val="EEEEEC"/>
                </a:highlight>
                <a:latin typeface="Courier New"/>
                <a:ea typeface="Courier New"/>
                <a:cs typeface="Courier New"/>
                <a:sym typeface="Courier New"/>
              </a:rPr>
              <a:t>   System.</a:t>
            </a:r>
            <a:r>
              <a:rPr b="1" i="1" lang="en-GB" sz="1500">
                <a:solidFill>
                  <a:srgbClr val="0000C0"/>
                </a:solidFill>
                <a:highlight>
                  <a:srgbClr val="EEEEEC"/>
                </a:highlight>
                <a:latin typeface="Courier New"/>
                <a:ea typeface="Courier New"/>
                <a:cs typeface="Courier New"/>
                <a:sym typeface="Courier New"/>
              </a:rPr>
              <a:t>out</a:t>
            </a:r>
            <a:r>
              <a:rPr lang="en-GB" sz="1500">
                <a:solidFill>
                  <a:schemeClr val="dk1"/>
                </a:solidFill>
                <a:highlight>
                  <a:srgbClr val="EEEEEC"/>
                </a:highlight>
                <a:latin typeface="Courier New"/>
                <a:ea typeface="Courier New"/>
                <a:cs typeface="Courier New"/>
                <a:sym typeface="Courier New"/>
              </a:rPr>
              <a:t>.println(</a:t>
            </a:r>
            <a:r>
              <a:rPr lang="en-GB" sz="1500">
                <a:solidFill>
                  <a:srgbClr val="6A3E3E"/>
                </a:solidFill>
                <a:highlight>
                  <a:srgbClr val="EEEEEC"/>
                </a:highlight>
                <a:latin typeface="Courier New"/>
                <a:ea typeface="Courier New"/>
                <a:cs typeface="Courier New"/>
                <a:sym typeface="Courier New"/>
              </a:rPr>
              <a:t>district</a:t>
            </a:r>
            <a:r>
              <a:rPr lang="en-GB" sz="1500">
                <a:solidFill>
                  <a:schemeClr val="dk1"/>
                </a:solidFill>
                <a:highlight>
                  <a:srgbClr val="EEEEEC"/>
                </a:highlight>
                <a:latin typeface="Courier New"/>
                <a:ea typeface="Courier New"/>
                <a:cs typeface="Courier New"/>
                <a:sym typeface="Courier New"/>
              </a:rPr>
              <a:t>);</a:t>
            </a:r>
            <a:endParaRPr sz="15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1500">
                <a:solidFill>
                  <a:schemeClr val="dk1"/>
                </a:solidFill>
                <a:highlight>
                  <a:srgbClr val="EEEEEC"/>
                </a:highlight>
                <a:latin typeface="Courier New"/>
                <a:ea typeface="Courier New"/>
                <a:cs typeface="Courier New"/>
                <a:sym typeface="Courier New"/>
              </a:rPr>
              <a:t>}</a:t>
            </a:r>
            <a:endParaRPr sz="15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1500">
                <a:solidFill>
                  <a:srgbClr val="6A3E3E"/>
                </a:solidFill>
                <a:highlight>
                  <a:srgbClr val="EEEEEC"/>
                </a:highlight>
                <a:latin typeface="Courier New"/>
                <a:ea typeface="Courier New"/>
                <a:cs typeface="Courier New"/>
                <a:sym typeface="Courier New"/>
              </a:rPr>
              <a:t>districts</a:t>
            </a:r>
            <a:r>
              <a:rPr lang="en-GB" sz="1500">
                <a:solidFill>
                  <a:schemeClr val="dk1"/>
                </a:solidFill>
                <a:highlight>
                  <a:srgbClr val="EEEEEC"/>
                </a:highlight>
                <a:latin typeface="Courier New"/>
                <a:ea typeface="Courier New"/>
                <a:cs typeface="Courier New"/>
                <a:sym typeface="Courier New"/>
              </a:rPr>
              <a:t>.</a:t>
            </a:r>
            <a:r>
              <a:rPr lang="en-GB" sz="1500">
                <a:solidFill>
                  <a:schemeClr val="dk1"/>
                </a:solidFill>
                <a:highlight>
                  <a:srgbClr val="D4D4D4"/>
                </a:highlight>
                <a:latin typeface="Courier New"/>
                <a:ea typeface="Courier New"/>
                <a:cs typeface="Courier New"/>
                <a:sym typeface="Courier New"/>
              </a:rPr>
              <a:t>forEach</a:t>
            </a:r>
            <a:r>
              <a:rPr lang="en-GB" sz="1500">
                <a:solidFill>
                  <a:schemeClr val="dk1"/>
                </a:solidFill>
                <a:highlight>
                  <a:srgbClr val="EEEEEC"/>
                </a:highlight>
                <a:latin typeface="Courier New"/>
                <a:ea typeface="Courier New"/>
                <a:cs typeface="Courier New"/>
                <a:sym typeface="Courier New"/>
              </a:rPr>
              <a:t>(</a:t>
            </a:r>
            <a:r>
              <a:rPr lang="en-GB" sz="1500">
                <a:solidFill>
                  <a:srgbClr val="6A3E3E"/>
                </a:solidFill>
                <a:highlight>
                  <a:srgbClr val="EEEEEC"/>
                </a:highlight>
                <a:latin typeface="Courier New"/>
                <a:ea typeface="Courier New"/>
                <a:cs typeface="Courier New"/>
                <a:sym typeface="Courier New"/>
              </a:rPr>
              <a:t>e</a:t>
            </a:r>
            <a:r>
              <a:rPr lang="en-GB" sz="1500">
                <a:solidFill>
                  <a:schemeClr val="dk1"/>
                </a:solidFill>
                <a:highlight>
                  <a:srgbClr val="EEEEEC"/>
                </a:highlight>
                <a:latin typeface="Courier New"/>
                <a:ea typeface="Courier New"/>
                <a:cs typeface="Courier New"/>
                <a:sym typeface="Courier New"/>
              </a:rPr>
              <a:t>-&gt;{System.</a:t>
            </a:r>
            <a:r>
              <a:rPr b="1" i="1" lang="en-GB" sz="1500">
                <a:solidFill>
                  <a:srgbClr val="0000C0"/>
                </a:solidFill>
                <a:highlight>
                  <a:srgbClr val="EEEEEC"/>
                </a:highlight>
                <a:latin typeface="Courier New"/>
                <a:ea typeface="Courier New"/>
                <a:cs typeface="Courier New"/>
                <a:sym typeface="Courier New"/>
              </a:rPr>
              <a:t>out</a:t>
            </a:r>
            <a:r>
              <a:rPr lang="en-GB" sz="1500">
                <a:solidFill>
                  <a:schemeClr val="dk1"/>
                </a:solidFill>
                <a:highlight>
                  <a:srgbClr val="EEEEEC"/>
                </a:highlight>
                <a:latin typeface="Courier New"/>
                <a:ea typeface="Courier New"/>
                <a:cs typeface="Courier New"/>
                <a:sym typeface="Courier New"/>
              </a:rPr>
              <a:t>.println(</a:t>
            </a:r>
            <a:r>
              <a:rPr lang="en-GB" sz="1500">
                <a:solidFill>
                  <a:srgbClr val="6A3E3E"/>
                </a:solidFill>
                <a:highlight>
                  <a:srgbClr val="EEEEEC"/>
                </a:highlight>
                <a:latin typeface="Courier New"/>
                <a:ea typeface="Courier New"/>
                <a:cs typeface="Courier New"/>
                <a:sym typeface="Courier New"/>
              </a:rPr>
              <a:t>e</a:t>
            </a:r>
            <a:r>
              <a:rPr lang="en-GB" sz="1500">
                <a:solidFill>
                  <a:schemeClr val="dk1"/>
                </a:solidFill>
                <a:highlight>
                  <a:srgbClr val="EEEEEC"/>
                </a:highlight>
                <a:latin typeface="Courier New"/>
                <a:ea typeface="Courier New"/>
                <a:cs typeface="Courier New"/>
                <a:sym typeface="Courier New"/>
              </a:rPr>
              <a:t>);});</a:t>
            </a:r>
            <a:endParaRPr sz="15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1500">
                <a:solidFill>
                  <a:srgbClr val="6A3E3E"/>
                </a:solidFill>
                <a:highlight>
                  <a:srgbClr val="EEEEEC"/>
                </a:highlight>
                <a:latin typeface="Courier New"/>
                <a:ea typeface="Courier New"/>
                <a:cs typeface="Courier New"/>
                <a:sym typeface="Courier New"/>
              </a:rPr>
              <a:t>districts</a:t>
            </a:r>
            <a:r>
              <a:rPr lang="en-GB" sz="1500">
                <a:solidFill>
                  <a:schemeClr val="dk1"/>
                </a:solidFill>
                <a:highlight>
                  <a:srgbClr val="EEEEEC"/>
                </a:highlight>
                <a:latin typeface="Courier New"/>
                <a:ea typeface="Courier New"/>
                <a:cs typeface="Courier New"/>
                <a:sym typeface="Courier New"/>
              </a:rPr>
              <a:t>.</a:t>
            </a:r>
            <a:r>
              <a:rPr lang="en-GB" sz="1500">
                <a:solidFill>
                  <a:schemeClr val="dk1"/>
                </a:solidFill>
                <a:highlight>
                  <a:srgbClr val="D4D4D4"/>
                </a:highlight>
                <a:latin typeface="Courier New"/>
                <a:ea typeface="Courier New"/>
                <a:cs typeface="Courier New"/>
                <a:sym typeface="Courier New"/>
              </a:rPr>
              <a:t>forEach</a:t>
            </a:r>
            <a:r>
              <a:rPr lang="en-GB" sz="1500">
                <a:solidFill>
                  <a:schemeClr val="dk1"/>
                </a:solidFill>
                <a:highlight>
                  <a:srgbClr val="EEEEEC"/>
                </a:highlight>
                <a:latin typeface="Courier New"/>
                <a:ea typeface="Courier New"/>
                <a:cs typeface="Courier New"/>
                <a:sym typeface="Courier New"/>
              </a:rPr>
              <a:t>(System.</a:t>
            </a:r>
            <a:r>
              <a:rPr b="1" i="1" lang="en-GB" sz="1500">
                <a:solidFill>
                  <a:srgbClr val="0000C0"/>
                </a:solidFill>
                <a:highlight>
                  <a:srgbClr val="EEEEEC"/>
                </a:highlight>
                <a:latin typeface="Courier New"/>
                <a:ea typeface="Courier New"/>
                <a:cs typeface="Courier New"/>
                <a:sym typeface="Courier New"/>
              </a:rPr>
              <a:t>out</a:t>
            </a:r>
            <a:r>
              <a:rPr lang="en-GB" sz="1500">
                <a:solidFill>
                  <a:schemeClr val="dk1"/>
                </a:solidFill>
                <a:highlight>
                  <a:srgbClr val="EEEEEC"/>
                </a:highlight>
                <a:latin typeface="Courier New"/>
                <a:ea typeface="Courier New"/>
                <a:cs typeface="Courier New"/>
                <a:sym typeface="Courier New"/>
              </a:rPr>
              <a:t>::println);</a:t>
            </a:r>
            <a:endParaRPr sz="15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t/>
            </a:r>
            <a:endParaRPr sz="1500">
              <a:solidFill>
                <a:schemeClr val="dk1"/>
              </a:solidFill>
              <a:highlight>
                <a:srgbClr val="EEEEEC"/>
              </a:highlight>
              <a:latin typeface="Courier New"/>
              <a:ea typeface="Courier New"/>
              <a:cs typeface="Courier New"/>
              <a:sym typeface="Courier New"/>
            </a:endParaRPr>
          </a:p>
          <a:p>
            <a:pPr indent="0" lvl="0" marL="0" rtl="0" algn="l">
              <a:spcBef>
                <a:spcPts val="0"/>
              </a:spcBef>
              <a:spcAft>
                <a:spcPts val="1200"/>
              </a:spcAft>
              <a:buNone/>
            </a:pPr>
            <a:r>
              <a:t/>
            </a:r>
            <a:endParaRPr sz="15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62"/>
          <p:cNvSpPr txBox="1"/>
          <p:nvPr>
            <p:ph type="title"/>
          </p:nvPr>
        </p:nvSpPr>
        <p:spPr>
          <a:xfrm>
            <a:off x="259575" y="117375"/>
            <a:ext cx="8520600" cy="572700"/>
          </a:xfrm>
          <a:prstGeom prst="rect">
            <a:avLst/>
          </a:prstGeom>
        </p:spPr>
        <p:txBody>
          <a:bodyPr anchorCtr="0" anchor="t" bIns="91425" lIns="91425" spcFirstLastPara="1" rIns="91425" wrap="square" tIns="91425">
            <a:normAutofit/>
          </a:bodyPr>
          <a:lstStyle/>
          <a:p>
            <a:pPr indent="0" lvl="0" marL="0" rtl="0" algn="l">
              <a:lnSpc>
                <a:spcPct val="110000"/>
              </a:lnSpc>
              <a:spcBef>
                <a:spcPts val="3600"/>
              </a:spcBef>
              <a:spcAft>
                <a:spcPts val="2200"/>
              </a:spcAft>
              <a:buNone/>
            </a:pPr>
            <a:r>
              <a:rPr b="1" lang="en-GB" sz="2200">
                <a:highlight>
                  <a:srgbClr val="FFFFFF"/>
                </a:highlight>
              </a:rPr>
              <a:t> Iterators</a:t>
            </a:r>
            <a:endParaRPr/>
          </a:p>
        </p:txBody>
      </p:sp>
      <p:sp>
        <p:nvSpPr>
          <p:cNvPr id="464" name="Google Shape;464;p62"/>
          <p:cNvSpPr txBox="1"/>
          <p:nvPr>
            <p:ph idx="1" type="body"/>
          </p:nvPr>
        </p:nvSpPr>
        <p:spPr>
          <a:xfrm>
            <a:off x="311700" y="737175"/>
            <a:ext cx="8520600" cy="4326300"/>
          </a:xfrm>
          <a:prstGeom prst="rect">
            <a:avLst/>
          </a:prstGeom>
        </p:spPr>
        <p:txBody>
          <a:bodyPr anchorCtr="0" anchor="t" bIns="91425" lIns="91425" spcFirstLastPara="1" rIns="91425" wrap="square" tIns="91425">
            <a:normAutofit fontScale="70000" lnSpcReduction="20000"/>
          </a:bodyPr>
          <a:lstStyle/>
          <a:p>
            <a:pPr indent="0" lvl="0" marL="0" rtl="0" algn="l">
              <a:lnSpc>
                <a:spcPct val="133400"/>
              </a:lnSpc>
              <a:spcBef>
                <a:spcPts val="0"/>
              </a:spcBef>
              <a:spcAft>
                <a:spcPts val="0"/>
              </a:spcAft>
              <a:buNone/>
            </a:pPr>
            <a:r>
              <a:rPr lang="en-GB" sz="1350">
                <a:solidFill>
                  <a:schemeClr val="dk1"/>
                </a:solidFill>
                <a:highlight>
                  <a:srgbClr val="FFFFFF"/>
                </a:highlight>
              </a:rPr>
              <a:t>An </a:t>
            </a:r>
            <a:r>
              <a:rPr i="1" lang="en-GB" sz="1350">
                <a:solidFill>
                  <a:schemeClr val="dk1"/>
                </a:solidFill>
                <a:highlight>
                  <a:srgbClr val="FFFFFF"/>
                </a:highlight>
              </a:rPr>
              <a:t>Iterator </a:t>
            </a:r>
            <a:r>
              <a:rPr lang="en-GB" sz="1350">
                <a:solidFill>
                  <a:schemeClr val="dk1"/>
                </a:solidFill>
                <a:highlight>
                  <a:srgbClr val="FFFFFF"/>
                </a:highlight>
              </a:rPr>
              <a:t> is a design pattern that offers us a standard interface to traverse a data structure without having to worry about the internal representation.</a:t>
            </a:r>
            <a:endParaRPr sz="1350">
              <a:solidFill>
                <a:schemeClr val="dk1"/>
              </a:solidFill>
              <a:highlight>
                <a:srgbClr val="FFFFFF"/>
              </a:highlight>
            </a:endParaRPr>
          </a:p>
          <a:p>
            <a:pPr indent="0" lvl="0" marL="0" rtl="0" algn="l">
              <a:lnSpc>
                <a:spcPct val="133400"/>
              </a:lnSpc>
              <a:spcBef>
                <a:spcPts val="800"/>
              </a:spcBef>
              <a:spcAft>
                <a:spcPts val="0"/>
              </a:spcAft>
              <a:buNone/>
            </a:pPr>
            <a:r>
              <a:rPr lang="en-GB" sz="1350">
                <a:solidFill>
                  <a:schemeClr val="dk1"/>
                </a:solidFill>
                <a:highlight>
                  <a:srgbClr val="FFFFFF"/>
                </a:highlight>
              </a:rPr>
              <a:t>This way of traversing data structures offers many advantages, among which we can emphasize that our code doesn’t depend on the implementation.</a:t>
            </a:r>
            <a:endParaRPr sz="1350">
              <a:solidFill>
                <a:schemeClr val="dk1"/>
              </a:solidFill>
              <a:highlight>
                <a:srgbClr val="FFFFFF"/>
              </a:highlight>
            </a:endParaRPr>
          </a:p>
          <a:p>
            <a:pPr indent="0" lvl="0" marL="0" rtl="0" algn="l">
              <a:lnSpc>
                <a:spcPct val="110000"/>
              </a:lnSpc>
              <a:spcBef>
                <a:spcPts val="2700"/>
              </a:spcBef>
              <a:spcAft>
                <a:spcPts val="0"/>
              </a:spcAft>
              <a:buNone/>
            </a:pPr>
            <a:r>
              <a:rPr b="1" lang="en-GB">
                <a:solidFill>
                  <a:schemeClr val="dk1"/>
                </a:solidFill>
                <a:highlight>
                  <a:srgbClr val="FFFFFF"/>
                </a:highlight>
              </a:rPr>
              <a:t>3.1. </a:t>
            </a:r>
            <a:r>
              <a:rPr b="1" i="1" lang="en-GB">
                <a:solidFill>
                  <a:schemeClr val="dk1"/>
                </a:solidFill>
                <a:highlight>
                  <a:srgbClr val="FFFFFF"/>
                </a:highlight>
              </a:rPr>
              <a:t>Iterator</a:t>
            </a:r>
            <a:endParaRPr b="1" i="1">
              <a:solidFill>
                <a:schemeClr val="dk1"/>
              </a:solidFill>
              <a:highlight>
                <a:srgbClr val="FFFFFF"/>
              </a:highlight>
            </a:endParaRPr>
          </a:p>
          <a:p>
            <a:pPr indent="0" lvl="0" marL="0" rtl="0" algn="l">
              <a:lnSpc>
                <a:spcPct val="133400"/>
              </a:lnSpc>
              <a:spcBef>
                <a:spcPts val="1700"/>
              </a:spcBef>
              <a:spcAft>
                <a:spcPts val="0"/>
              </a:spcAft>
              <a:buNone/>
            </a:pPr>
            <a:r>
              <a:rPr lang="en-GB" sz="1350">
                <a:solidFill>
                  <a:schemeClr val="dk1"/>
                </a:solidFill>
                <a:highlight>
                  <a:srgbClr val="FFFFFF"/>
                </a:highlight>
              </a:rPr>
              <a:t>In Java, the </a:t>
            </a:r>
            <a:r>
              <a:rPr i="1" lang="en-GB" sz="1350">
                <a:solidFill>
                  <a:schemeClr val="dk1"/>
                </a:solidFill>
                <a:highlight>
                  <a:srgbClr val="FFFFFF"/>
                </a:highlight>
              </a:rPr>
              <a:t>Iterator</a:t>
            </a:r>
            <a:r>
              <a:rPr lang="en-GB" sz="1350">
                <a:solidFill>
                  <a:schemeClr val="dk1"/>
                </a:solidFill>
                <a:highlight>
                  <a:srgbClr val="FFFFFF"/>
                </a:highlight>
              </a:rPr>
              <a:t> pattern is reflected in the </a:t>
            </a:r>
            <a:r>
              <a:rPr i="1" lang="en-GB" sz="1350">
                <a:solidFill>
                  <a:schemeClr val="dk1"/>
                </a:solidFill>
                <a:highlight>
                  <a:srgbClr val="FFFFFF"/>
                </a:highlight>
              </a:rPr>
              <a:t>java.util.Iterator</a:t>
            </a:r>
            <a:r>
              <a:rPr lang="en-GB" sz="1350">
                <a:solidFill>
                  <a:schemeClr val="dk1"/>
                </a:solidFill>
                <a:highlight>
                  <a:srgbClr val="FFFFFF"/>
                </a:highlight>
              </a:rPr>
              <a:t> class. It’s widely used in Java </a:t>
            </a:r>
            <a:r>
              <a:rPr i="1" lang="en-GB" sz="1350">
                <a:solidFill>
                  <a:schemeClr val="dk1"/>
                </a:solidFill>
                <a:highlight>
                  <a:srgbClr val="FFFFFF"/>
                </a:highlight>
              </a:rPr>
              <a:t>Collections</a:t>
            </a:r>
            <a:r>
              <a:rPr lang="en-GB" sz="1350">
                <a:solidFill>
                  <a:schemeClr val="dk1"/>
                </a:solidFill>
                <a:highlight>
                  <a:srgbClr val="FFFFFF"/>
                </a:highlight>
              </a:rPr>
              <a:t>. There are two key methods in an </a:t>
            </a:r>
            <a:r>
              <a:rPr i="1" lang="en-GB" sz="1350">
                <a:solidFill>
                  <a:schemeClr val="dk1"/>
                </a:solidFill>
                <a:highlight>
                  <a:srgbClr val="FFFFFF"/>
                </a:highlight>
              </a:rPr>
              <a:t>Iterator</a:t>
            </a:r>
            <a:r>
              <a:rPr lang="en-GB" sz="1350">
                <a:solidFill>
                  <a:schemeClr val="dk1"/>
                </a:solidFill>
                <a:highlight>
                  <a:srgbClr val="FFFFFF"/>
                </a:highlight>
              </a:rPr>
              <a:t>, the </a:t>
            </a:r>
            <a:r>
              <a:rPr i="1" lang="en-GB" sz="1350">
                <a:solidFill>
                  <a:schemeClr val="dk1"/>
                </a:solidFill>
                <a:highlight>
                  <a:srgbClr val="FFFFFF"/>
                </a:highlight>
              </a:rPr>
              <a:t>hasNext()</a:t>
            </a:r>
            <a:r>
              <a:rPr lang="en-GB" sz="1350">
                <a:solidFill>
                  <a:schemeClr val="dk1"/>
                </a:solidFill>
                <a:highlight>
                  <a:srgbClr val="FFFFFF"/>
                </a:highlight>
              </a:rPr>
              <a:t> and </a:t>
            </a:r>
            <a:r>
              <a:rPr i="1" lang="en-GB" sz="1350">
                <a:solidFill>
                  <a:schemeClr val="dk1"/>
                </a:solidFill>
                <a:highlight>
                  <a:srgbClr val="FFFFFF"/>
                </a:highlight>
              </a:rPr>
              <a:t>next()</a:t>
            </a:r>
            <a:r>
              <a:rPr lang="en-GB" sz="1350">
                <a:solidFill>
                  <a:schemeClr val="dk1"/>
                </a:solidFill>
                <a:highlight>
                  <a:srgbClr val="FFFFFF"/>
                </a:highlight>
              </a:rPr>
              <a:t> methods.</a:t>
            </a:r>
            <a:endParaRPr sz="1350">
              <a:solidFill>
                <a:schemeClr val="dk1"/>
              </a:solidFill>
              <a:highlight>
                <a:srgbClr val="FFFFFF"/>
              </a:highlight>
            </a:endParaRPr>
          </a:p>
          <a:p>
            <a:pPr indent="0" lvl="0" marL="0" rtl="0" algn="l">
              <a:lnSpc>
                <a:spcPct val="133400"/>
              </a:lnSpc>
              <a:spcBef>
                <a:spcPts val="800"/>
              </a:spcBef>
              <a:spcAft>
                <a:spcPts val="0"/>
              </a:spcAft>
              <a:buNone/>
            </a:pPr>
            <a:r>
              <a:rPr lang="en-GB" sz="1350">
                <a:solidFill>
                  <a:schemeClr val="dk1"/>
                </a:solidFill>
                <a:highlight>
                  <a:srgbClr val="FFFFFF"/>
                </a:highlight>
              </a:rPr>
              <a:t>Here we’ll demonstrate the use of both:</a:t>
            </a:r>
            <a:endParaRPr sz="1350">
              <a:solidFill>
                <a:schemeClr val="dk1"/>
              </a:solidFill>
              <a:highlight>
                <a:srgbClr val="FFFFFF"/>
              </a:highlight>
            </a:endParaRPr>
          </a:p>
          <a:p>
            <a:pPr indent="0" lvl="0" marL="25400" rtl="0" algn="l">
              <a:spcBef>
                <a:spcPts val="800"/>
              </a:spcBef>
              <a:spcAft>
                <a:spcPts val="0"/>
              </a:spcAft>
              <a:buNone/>
            </a:pPr>
            <a:r>
              <a:rPr lang="en-GB" sz="3200">
                <a:solidFill>
                  <a:schemeClr val="dk1"/>
                </a:solidFill>
                <a:highlight>
                  <a:srgbClr val="EEEEEC"/>
                </a:highlight>
                <a:latin typeface="Courier New"/>
                <a:ea typeface="Courier New"/>
                <a:cs typeface="Courier New"/>
                <a:sym typeface="Courier New"/>
              </a:rPr>
              <a:t>Iterator&lt;String&gt; </a:t>
            </a:r>
            <a:r>
              <a:rPr lang="en-GB" sz="3200">
                <a:solidFill>
                  <a:srgbClr val="6A3E3E"/>
                </a:solidFill>
                <a:highlight>
                  <a:srgbClr val="EEEEEC"/>
                </a:highlight>
                <a:latin typeface="Courier New"/>
                <a:ea typeface="Courier New"/>
                <a:cs typeface="Courier New"/>
                <a:sym typeface="Courier New"/>
              </a:rPr>
              <a:t>districtsIterator</a:t>
            </a:r>
            <a:r>
              <a:rPr lang="en-GB" sz="3200">
                <a:solidFill>
                  <a:schemeClr val="dk1"/>
                </a:solidFill>
                <a:highlight>
                  <a:srgbClr val="EEEEEC"/>
                </a:highlight>
                <a:latin typeface="Courier New"/>
                <a:ea typeface="Courier New"/>
                <a:cs typeface="Courier New"/>
                <a:sym typeface="Courier New"/>
              </a:rPr>
              <a:t> = </a:t>
            </a:r>
            <a:r>
              <a:rPr lang="en-GB" sz="3200">
                <a:solidFill>
                  <a:srgbClr val="6A3E3E"/>
                </a:solidFill>
                <a:highlight>
                  <a:srgbClr val="EEEEEC"/>
                </a:highlight>
                <a:latin typeface="Courier New"/>
                <a:ea typeface="Courier New"/>
                <a:cs typeface="Courier New"/>
                <a:sym typeface="Courier New"/>
              </a:rPr>
              <a:t>districts</a:t>
            </a:r>
            <a:r>
              <a:rPr lang="en-GB" sz="3200">
                <a:solidFill>
                  <a:schemeClr val="dk1"/>
                </a:solidFill>
                <a:highlight>
                  <a:srgbClr val="EEEEEC"/>
                </a:highlight>
                <a:latin typeface="Courier New"/>
                <a:ea typeface="Courier New"/>
                <a:cs typeface="Courier New"/>
                <a:sym typeface="Courier New"/>
              </a:rPr>
              <a:t>.iterator();</a:t>
            </a:r>
            <a:endParaRPr sz="32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b="1" lang="en-GB" sz="3200">
                <a:solidFill>
                  <a:srgbClr val="7F0055"/>
                </a:solidFill>
                <a:highlight>
                  <a:srgbClr val="EEEEEC"/>
                </a:highlight>
                <a:latin typeface="Courier New"/>
                <a:ea typeface="Courier New"/>
                <a:cs typeface="Courier New"/>
                <a:sym typeface="Courier New"/>
              </a:rPr>
              <a:t>while</a:t>
            </a:r>
            <a:r>
              <a:rPr lang="en-GB" sz="3200">
                <a:solidFill>
                  <a:schemeClr val="dk1"/>
                </a:solidFill>
                <a:highlight>
                  <a:srgbClr val="EEEEEC"/>
                </a:highlight>
                <a:latin typeface="Courier New"/>
                <a:ea typeface="Courier New"/>
                <a:cs typeface="Courier New"/>
                <a:sym typeface="Courier New"/>
              </a:rPr>
              <a:t>(</a:t>
            </a:r>
            <a:r>
              <a:rPr lang="en-GB" sz="3200">
                <a:solidFill>
                  <a:srgbClr val="6A3E3E"/>
                </a:solidFill>
                <a:highlight>
                  <a:srgbClr val="EEEEEC"/>
                </a:highlight>
                <a:latin typeface="Courier New"/>
                <a:ea typeface="Courier New"/>
                <a:cs typeface="Courier New"/>
                <a:sym typeface="Courier New"/>
              </a:rPr>
              <a:t>districtsIterator</a:t>
            </a:r>
            <a:r>
              <a:rPr lang="en-GB" sz="3200">
                <a:solidFill>
                  <a:schemeClr val="dk1"/>
                </a:solidFill>
                <a:highlight>
                  <a:srgbClr val="EEEEEC"/>
                </a:highlight>
                <a:latin typeface="Courier New"/>
                <a:ea typeface="Courier New"/>
                <a:cs typeface="Courier New"/>
                <a:sym typeface="Courier New"/>
              </a:rPr>
              <a:t>.hasNext()) {</a:t>
            </a:r>
            <a:endParaRPr sz="32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3200">
                <a:solidFill>
                  <a:schemeClr val="dk1"/>
                </a:solidFill>
                <a:highlight>
                  <a:srgbClr val="EEEEEC"/>
                </a:highlight>
                <a:latin typeface="Courier New"/>
                <a:ea typeface="Courier New"/>
                <a:cs typeface="Courier New"/>
                <a:sym typeface="Courier New"/>
              </a:rPr>
              <a:t>   System.</a:t>
            </a:r>
            <a:r>
              <a:rPr b="1" i="1" lang="en-GB" sz="3200">
                <a:solidFill>
                  <a:srgbClr val="0000C0"/>
                </a:solidFill>
                <a:highlight>
                  <a:srgbClr val="D4D4D4"/>
                </a:highlight>
                <a:latin typeface="Courier New"/>
                <a:ea typeface="Courier New"/>
                <a:cs typeface="Courier New"/>
                <a:sym typeface="Courier New"/>
              </a:rPr>
              <a:t>out</a:t>
            </a:r>
            <a:r>
              <a:rPr lang="en-GB" sz="3200">
                <a:solidFill>
                  <a:schemeClr val="dk1"/>
                </a:solidFill>
                <a:highlight>
                  <a:srgbClr val="EEEEEC"/>
                </a:highlight>
                <a:latin typeface="Courier New"/>
                <a:ea typeface="Courier New"/>
                <a:cs typeface="Courier New"/>
                <a:sym typeface="Courier New"/>
              </a:rPr>
              <a:t>.println(</a:t>
            </a:r>
            <a:r>
              <a:rPr lang="en-GB" sz="3200">
                <a:solidFill>
                  <a:srgbClr val="6A3E3E"/>
                </a:solidFill>
                <a:highlight>
                  <a:srgbClr val="EEEEEC"/>
                </a:highlight>
                <a:latin typeface="Courier New"/>
                <a:ea typeface="Courier New"/>
                <a:cs typeface="Courier New"/>
                <a:sym typeface="Courier New"/>
              </a:rPr>
              <a:t>districtsIterator</a:t>
            </a:r>
            <a:r>
              <a:rPr lang="en-GB" sz="3200">
                <a:solidFill>
                  <a:schemeClr val="dk1"/>
                </a:solidFill>
                <a:highlight>
                  <a:srgbClr val="EEEEEC"/>
                </a:highlight>
                <a:latin typeface="Courier New"/>
                <a:ea typeface="Courier New"/>
                <a:cs typeface="Courier New"/>
                <a:sym typeface="Courier New"/>
              </a:rPr>
              <a:t>.next());</a:t>
            </a:r>
            <a:endParaRPr sz="32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3200">
                <a:solidFill>
                  <a:schemeClr val="dk1"/>
                </a:solidFill>
                <a:highlight>
                  <a:srgbClr val="EEEEEC"/>
                </a:highlight>
                <a:latin typeface="Courier New"/>
                <a:ea typeface="Courier New"/>
                <a:cs typeface="Courier New"/>
                <a:sym typeface="Courier New"/>
              </a:rPr>
              <a:t>}</a:t>
            </a:r>
            <a:endParaRPr sz="3200">
              <a:solidFill>
                <a:schemeClr val="dk1"/>
              </a:solidFill>
              <a:highlight>
                <a:srgbClr val="EEEEEC"/>
              </a:highlight>
              <a:latin typeface="Courier New"/>
              <a:ea typeface="Courier New"/>
              <a:cs typeface="Courier New"/>
              <a:sym typeface="Courier New"/>
            </a:endParaRPr>
          </a:p>
          <a:p>
            <a:pPr indent="0" lvl="0" marL="0" rtl="0" algn="l">
              <a:lnSpc>
                <a:spcPct val="143000"/>
              </a:lnSpc>
              <a:spcBef>
                <a:spcPts val="0"/>
              </a:spcBef>
              <a:spcAft>
                <a:spcPts val="0"/>
              </a:spcAft>
              <a:buNone/>
            </a:pPr>
            <a:r>
              <a:t/>
            </a:r>
            <a:endParaRPr sz="1050">
              <a:solidFill>
                <a:schemeClr val="dk1"/>
              </a:solidFill>
              <a:highlight>
                <a:srgbClr val="FAFAFA"/>
              </a:highlight>
              <a:latin typeface="Courier New"/>
              <a:ea typeface="Courier New"/>
              <a:cs typeface="Courier New"/>
              <a:sym typeface="Courier New"/>
            </a:endParaRPr>
          </a:p>
          <a:p>
            <a:pPr indent="-51206400" lvl="0" marL="0" rtl="0" algn="l">
              <a:spcBef>
                <a:spcPts val="0"/>
              </a:spcBef>
              <a:spcAft>
                <a:spcPts val="0"/>
              </a:spcAft>
              <a:buNone/>
            </a:pPr>
            <a:r>
              <a:rPr lang="en-GB" sz="900">
                <a:solidFill>
                  <a:srgbClr val="FFFFFF"/>
                </a:solidFill>
                <a:highlight>
                  <a:srgbClr val="63B175"/>
                </a:highlight>
                <a:latin typeface="Courier New"/>
                <a:ea typeface="Courier New"/>
                <a:cs typeface="Courier New"/>
                <a:sym typeface="Courier New"/>
              </a:rPr>
              <a:t>Copy</a:t>
            </a:r>
            <a:endParaRPr sz="900">
              <a:solidFill>
                <a:srgbClr val="FFFFFF"/>
              </a:solidFill>
              <a:highlight>
                <a:srgbClr val="63B175"/>
              </a:highlight>
              <a:latin typeface="Courier New"/>
              <a:ea typeface="Courier New"/>
              <a:cs typeface="Courier New"/>
              <a:sym typeface="Courier New"/>
            </a:endParaRPr>
          </a:p>
          <a:p>
            <a:pPr indent="0" lvl="0" marL="0" rtl="0" algn="l">
              <a:lnSpc>
                <a:spcPct val="133400"/>
              </a:lnSpc>
              <a:spcBef>
                <a:spcPts val="0"/>
              </a:spcBef>
              <a:spcAft>
                <a:spcPts val="0"/>
              </a:spcAft>
              <a:buNone/>
            </a:pPr>
            <a:r>
              <a:rPr lang="en-GB" sz="1350">
                <a:solidFill>
                  <a:schemeClr val="dk1"/>
                </a:solidFill>
                <a:highlight>
                  <a:srgbClr val="FFFFFF"/>
                </a:highlight>
              </a:rPr>
              <a:t>The </a:t>
            </a:r>
            <a:r>
              <a:rPr i="1" lang="en-GB" sz="1350">
                <a:solidFill>
                  <a:schemeClr val="dk1"/>
                </a:solidFill>
                <a:highlight>
                  <a:srgbClr val="FFFFFF"/>
                </a:highlight>
              </a:rPr>
              <a:t>hasNext()</a:t>
            </a:r>
            <a:r>
              <a:rPr lang="en-GB" sz="1350">
                <a:solidFill>
                  <a:schemeClr val="dk1"/>
                </a:solidFill>
                <a:highlight>
                  <a:srgbClr val="FFFFFF"/>
                </a:highlight>
              </a:rPr>
              <a:t> method </a:t>
            </a:r>
            <a:r>
              <a:rPr b="1" lang="en-GB" sz="1350">
                <a:solidFill>
                  <a:schemeClr val="dk1"/>
                </a:solidFill>
                <a:highlight>
                  <a:srgbClr val="FFFFFF"/>
                </a:highlight>
              </a:rPr>
              <a:t>checks if there are any elements remaining in the list</a:t>
            </a:r>
            <a:r>
              <a:rPr lang="en-GB" sz="1350">
                <a:solidFill>
                  <a:schemeClr val="dk1"/>
                </a:solidFill>
                <a:highlight>
                  <a:srgbClr val="FFFFFF"/>
                </a:highlight>
              </a:rPr>
              <a:t>.</a:t>
            </a:r>
            <a:endParaRPr sz="1350">
              <a:solidFill>
                <a:schemeClr val="dk1"/>
              </a:solidFill>
              <a:highlight>
                <a:srgbClr val="FFFFFF"/>
              </a:highlight>
            </a:endParaRPr>
          </a:p>
          <a:p>
            <a:pPr indent="0" lvl="0" marL="0" rtl="0" algn="l">
              <a:lnSpc>
                <a:spcPct val="133400"/>
              </a:lnSpc>
              <a:spcBef>
                <a:spcPts val="800"/>
              </a:spcBef>
              <a:spcAft>
                <a:spcPts val="800"/>
              </a:spcAft>
              <a:buNone/>
            </a:pPr>
            <a:r>
              <a:rPr lang="en-GB" sz="1350">
                <a:solidFill>
                  <a:schemeClr val="dk1"/>
                </a:solidFill>
                <a:highlight>
                  <a:srgbClr val="FFFFFF"/>
                </a:highlight>
              </a:rPr>
              <a:t>The </a:t>
            </a:r>
            <a:r>
              <a:rPr i="1" lang="en-GB" sz="1350">
                <a:solidFill>
                  <a:schemeClr val="dk1"/>
                </a:solidFill>
                <a:highlight>
                  <a:srgbClr val="FFFFFF"/>
                </a:highlight>
              </a:rPr>
              <a:t>next()</a:t>
            </a:r>
            <a:r>
              <a:rPr lang="en-GB" sz="1350">
                <a:solidFill>
                  <a:schemeClr val="dk1"/>
                </a:solidFill>
                <a:highlight>
                  <a:srgbClr val="FFFFFF"/>
                </a:highlight>
              </a:rPr>
              <a:t> method </a:t>
            </a:r>
            <a:r>
              <a:rPr b="1" lang="en-GB" sz="1350">
                <a:solidFill>
                  <a:schemeClr val="dk1"/>
                </a:solidFill>
                <a:highlight>
                  <a:srgbClr val="FFFFFF"/>
                </a:highlight>
              </a:rPr>
              <a:t>returns the next element in the iteration</a:t>
            </a:r>
            <a:r>
              <a:rPr lang="en-GB" sz="1350">
                <a:solidFill>
                  <a:schemeClr val="dk1"/>
                </a:solidFill>
                <a:highlight>
                  <a:srgbClr val="FFFFFF"/>
                </a:highlight>
              </a:rPr>
              <a:t>.</a:t>
            </a:r>
            <a:endParaRPr sz="1350">
              <a:solidFill>
                <a:schemeClr val="dk1"/>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idx="1" type="body"/>
          </p:nvPr>
        </p:nvSpPr>
        <p:spPr>
          <a:xfrm>
            <a:off x="457200" y="766975"/>
            <a:ext cx="8229600" cy="4170000"/>
          </a:xfrm>
          <a:prstGeom prst="rect">
            <a:avLst/>
          </a:prstGeom>
        </p:spPr>
        <p:txBody>
          <a:bodyPr anchorCtr="0" anchor="t" bIns="45700" lIns="91425" spcFirstLastPara="1" rIns="91425" wrap="square" tIns="45700">
            <a:noAutofit/>
          </a:bodyPr>
          <a:lstStyle/>
          <a:p>
            <a:pPr indent="0" lvl="0" marL="190500" marR="50800" rtl="0" algn="l">
              <a:spcBef>
                <a:spcPts val="1000"/>
              </a:spcBef>
              <a:spcAft>
                <a:spcPts val="0"/>
              </a:spcAft>
              <a:buClr>
                <a:schemeClr val="dk1"/>
              </a:buClr>
              <a:buSzPts val="1100"/>
              <a:buFont typeface="Arial"/>
              <a:buNone/>
            </a:pPr>
            <a:r>
              <a:rPr lang="en-GB" sz="1450">
                <a:solidFill>
                  <a:schemeClr val="dk1"/>
                </a:solidFill>
              </a:rPr>
              <a:t>The Java Collections Framework provides the following benefits:</a:t>
            </a:r>
            <a:endParaRPr sz="1450">
              <a:solidFill>
                <a:schemeClr val="dk1"/>
              </a:solidFill>
            </a:endParaRPr>
          </a:p>
          <a:p>
            <a:pPr indent="-320675" lvl="0" marL="647700" marR="50800" rtl="0" algn="l">
              <a:spcBef>
                <a:spcPts val="1000"/>
              </a:spcBef>
              <a:spcAft>
                <a:spcPts val="0"/>
              </a:spcAft>
              <a:buClr>
                <a:schemeClr val="dk1"/>
              </a:buClr>
              <a:buSzPts val="1450"/>
              <a:buChar char="●"/>
            </a:pPr>
            <a:r>
              <a:rPr b="1" lang="en-GB" sz="1450">
                <a:solidFill>
                  <a:schemeClr val="dk1"/>
                </a:solidFill>
              </a:rPr>
              <a:t>Reduces programming effort:</a:t>
            </a:r>
            <a:r>
              <a:rPr lang="en-GB" sz="1450">
                <a:solidFill>
                  <a:schemeClr val="dk1"/>
                </a:solidFill>
              </a:rPr>
              <a:t> By providing useful data structures and algorithms, the Collections Framework frees you to concentrate on the important parts of your program.</a:t>
            </a:r>
            <a:endParaRPr sz="1450">
              <a:solidFill>
                <a:schemeClr val="dk1"/>
              </a:solidFill>
            </a:endParaRPr>
          </a:p>
          <a:p>
            <a:pPr indent="-320675" lvl="0" marL="647700" marR="50800" rtl="0" algn="l">
              <a:spcBef>
                <a:spcPts val="0"/>
              </a:spcBef>
              <a:spcAft>
                <a:spcPts val="0"/>
              </a:spcAft>
              <a:buClr>
                <a:schemeClr val="dk1"/>
              </a:buClr>
              <a:buSzPts val="1450"/>
              <a:buChar char="●"/>
            </a:pPr>
            <a:r>
              <a:rPr b="1" lang="en-GB" sz="1450">
                <a:solidFill>
                  <a:schemeClr val="dk1"/>
                </a:solidFill>
              </a:rPr>
              <a:t>Increases program speed and quality:</a:t>
            </a:r>
            <a:r>
              <a:rPr lang="en-GB" sz="1450">
                <a:solidFill>
                  <a:schemeClr val="dk1"/>
                </a:solidFill>
              </a:rPr>
              <a:t> This Collections Framework provides high-performance, high-quality implementations of useful data structures and algorithms.</a:t>
            </a:r>
            <a:endParaRPr sz="1450">
              <a:solidFill>
                <a:schemeClr val="dk1"/>
              </a:solidFill>
            </a:endParaRPr>
          </a:p>
          <a:p>
            <a:pPr indent="-320675" lvl="0" marL="647700" marR="50800" rtl="0" algn="l">
              <a:spcBef>
                <a:spcPts val="0"/>
              </a:spcBef>
              <a:spcAft>
                <a:spcPts val="0"/>
              </a:spcAft>
              <a:buClr>
                <a:schemeClr val="dk1"/>
              </a:buClr>
              <a:buSzPts val="1450"/>
              <a:buChar char="●"/>
            </a:pPr>
            <a:r>
              <a:rPr b="1" lang="en-GB" sz="1450">
                <a:solidFill>
                  <a:schemeClr val="dk1"/>
                </a:solidFill>
              </a:rPr>
              <a:t>Allows interoperability among unrelated APIs</a:t>
            </a:r>
            <a:endParaRPr b="1" sz="1450">
              <a:solidFill>
                <a:schemeClr val="dk1"/>
              </a:solidFill>
            </a:endParaRPr>
          </a:p>
          <a:p>
            <a:pPr indent="-320675" lvl="0" marL="647700" marR="50800" rtl="0" algn="l">
              <a:spcBef>
                <a:spcPts val="0"/>
              </a:spcBef>
              <a:spcAft>
                <a:spcPts val="0"/>
              </a:spcAft>
              <a:buClr>
                <a:schemeClr val="dk1"/>
              </a:buClr>
              <a:buSzPts val="1450"/>
              <a:buChar char="●"/>
            </a:pPr>
            <a:r>
              <a:rPr b="1" lang="en-GB" sz="1450">
                <a:solidFill>
                  <a:schemeClr val="dk1"/>
                </a:solidFill>
              </a:rPr>
              <a:t>Reduces effort to learn and to use new APIs:</a:t>
            </a:r>
            <a:r>
              <a:rPr lang="en-GB" sz="1450">
                <a:solidFill>
                  <a:schemeClr val="dk1"/>
                </a:solidFill>
              </a:rPr>
              <a:t> Many APIs naturally take collections on input and furnish them as output. In the past, each such API had a small sub-API devoted to manipulating its collections. </a:t>
            </a:r>
            <a:endParaRPr sz="1450">
              <a:solidFill>
                <a:schemeClr val="dk1"/>
              </a:solidFill>
            </a:endParaRPr>
          </a:p>
          <a:p>
            <a:pPr indent="-320675" lvl="0" marL="647700" marR="50800" rtl="0" algn="l">
              <a:spcBef>
                <a:spcPts val="0"/>
              </a:spcBef>
              <a:spcAft>
                <a:spcPts val="0"/>
              </a:spcAft>
              <a:buClr>
                <a:schemeClr val="dk1"/>
              </a:buClr>
              <a:buSzPts val="1450"/>
              <a:buChar char="●"/>
            </a:pPr>
            <a:r>
              <a:rPr b="1" lang="en-GB" sz="1450">
                <a:solidFill>
                  <a:schemeClr val="dk1"/>
                </a:solidFill>
              </a:rPr>
              <a:t>Reduces effort to design new APIs:</a:t>
            </a:r>
            <a:r>
              <a:rPr lang="en-GB" sz="1450">
                <a:solidFill>
                  <a:schemeClr val="dk1"/>
                </a:solidFill>
              </a:rPr>
              <a:t>  Designers and implementers don't have to reinvent the wheel each time they create an API that relies on collections; instead, they can use standard collection interfaces.</a:t>
            </a:r>
            <a:endParaRPr sz="1450">
              <a:solidFill>
                <a:schemeClr val="dk1"/>
              </a:solidFill>
            </a:endParaRPr>
          </a:p>
          <a:p>
            <a:pPr indent="-320675" lvl="0" marL="647700" marR="50800" rtl="0" algn="l">
              <a:spcBef>
                <a:spcPts val="0"/>
              </a:spcBef>
              <a:spcAft>
                <a:spcPts val="0"/>
              </a:spcAft>
              <a:buClr>
                <a:schemeClr val="dk1"/>
              </a:buClr>
              <a:buSzPts val="1450"/>
              <a:buChar char="●"/>
            </a:pPr>
            <a:r>
              <a:rPr b="1" lang="en-GB" sz="1450">
                <a:solidFill>
                  <a:schemeClr val="dk1"/>
                </a:solidFill>
              </a:rPr>
              <a:t>Fosters software reuse:</a:t>
            </a:r>
            <a:r>
              <a:rPr lang="en-GB" sz="1450">
                <a:solidFill>
                  <a:schemeClr val="dk1"/>
                </a:solidFill>
              </a:rPr>
              <a:t> New data structures that conform to the standard collection interfaces are by nature reusable. The same goes for new algorithms that operate on objects that implement these interfaces.</a:t>
            </a:r>
            <a:endParaRPr sz="2300"/>
          </a:p>
        </p:txBody>
      </p:sp>
      <p:sp>
        <p:nvSpPr>
          <p:cNvPr id="90" name="Google Shape;90;p18"/>
          <p:cNvSpPr txBox="1"/>
          <p:nvPr>
            <p:ph type="title"/>
          </p:nvPr>
        </p:nvSpPr>
        <p:spPr>
          <a:xfrm>
            <a:off x="457200" y="205977"/>
            <a:ext cx="8229600" cy="471600"/>
          </a:xfrm>
          <a:prstGeom prst="rect">
            <a:avLst/>
          </a:prstGeom>
        </p:spPr>
        <p:txBody>
          <a:bodyPr anchorCtr="0" anchor="ctr" bIns="45700" lIns="91425" spcFirstLastPara="1" rIns="91425" wrap="square" tIns="45700">
            <a:normAutofit/>
          </a:bodyPr>
          <a:lstStyle/>
          <a:p>
            <a:pPr indent="0" lvl="0" marL="190500" marR="50800" rtl="0" algn="l">
              <a:lnSpc>
                <a:spcPct val="115000"/>
              </a:lnSpc>
              <a:spcBef>
                <a:spcPts val="1800"/>
              </a:spcBef>
              <a:spcAft>
                <a:spcPts val="400"/>
              </a:spcAft>
              <a:buClr>
                <a:schemeClr val="dk1"/>
              </a:buClr>
              <a:buSzPts val="1100"/>
              <a:buFont typeface="Arial"/>
              <a:buNone/>
            </a:pPr>
            <a:r>
              <a:rPr b="1" lang="en-GB" sz="1800">
                <a:solidFill>
                  <a:srgbClr val="333333"/>
                </a:solidFill>
              </a:rPr>
              <a:t>Benefits of the Java Collections Framework</a:t>
            </a:r>
            <a:endParaRPr b="1" sz="33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63"/>
          <p:cNvSpPr txBox="1"/>
          <p:nvPr>
            <p:ph type="title"/>
          </p:nvPr>
        </p:nvSpPr>
        <p:spPr>
          <a:xfrm>
            <a:off x="207450" y="147175"/>
            <a:ext cx="8520600" cy="572700"/>
          </a:xfrm>
          <a:prstGeom prst="rect">
            <a:avLst/>
          </a:prstGeom>
        </p:spPr>
        <p:txBody>
          <a:bodyPr anchorCtr="0" anchor="t" bIns="91425" lIns="91425" spcFirstLastPara="1" rIns="91425" wrap="square" tIns="91425">
            <a:normAutofit/>
          </a:bodyPr>
          <a:lstStyle/>
          <a:p>
            <a:pPr indent="0" lvl="0" marL="0" rtl="0" algn="l">
              <a:lnSpc>
                <a:spcPct val="110000"/>
              </a:lnSpc>
              <a:spcBef>
                <a:spcPts val="2700"/>
              </a:spcBef>
              <a:spcAft>
                <a:spcPts val="1700"/>
              </a:spcAft>
              <a:buNone/>
            </a:pPr>
            <a:r>
              <a:rPr b="1" lang="en-GB" sz="1800">
                <a:highlight>
                  <a:srgbClr val="FFFFFF"/>
                </a:highlight>
              </a:rPr>
              <a:t>3.2. </a:t>
            </a:r>
            <a:r>
              <a:rPr b="1" i="1" lang="en-GB" sz="1800">
                <a:highlight>
                  <a:srgbClr val="FFFFFF"/>
                </a:highlight>
              </a:rPr>
              <a:t>ListIterator</a:t>
            </a:r>
            <a:endParaRPr/>
          </a:p>
        </p:txBody>
      </p:sp>
      <p:sp>
        <p:nvSpPr>
          <p:cNvPr id="470" name="Google Shape;470;p63"/>
          <p:cNvSpPr txBox="1"/>
          <p:nvPr>
            <p:ph idx="1" type="body"/>
          </p:nvPr>
        </p:nvSpPr>
        <p:spPr>
          <a:xfrm>
            <a:off x="311700" y="625475"/>
            <a:ext cx="8520600" cy="3943500"/>
          </a:xfrm>
          <a:prstGeom prst="rect">
            <a:avLst/>
          </a:prstGeom>
        </p:spPr>
        <p:txBody>
          <a:bodyPr anchorCtr="0" anchor="t" bIns="91425" lIns="91425" spcFirstLastPara="1" rIns="91425" wrap="square" tIns="91425">
            <a:normAutofit fontScale="77500"/>
          </a:bodyPr>
          <a:lstStyle/>
          <a:p>
            <a:pPr indent="0" lvl="0" marL="0" rtl="0" algn="l">
              <a:lnSpc>
                <a:spcPct val="133400"/>
              </a:lnSpc>
              <a:spcBef>
                <a:spcPts val="0"/>
              </a:spcBef>
              <a:spcAft>
                <a:spcPts val="0"/>
              </a:spcAft>
              <a:buNone/>
            </a:pPr>
            <a:r>
              <a:rPr lang="en-GB" sz="1350">
                <a:solidFill>
                  <a:schemeClr val="dk1"/>
                </a:solidFill>
                <a:highlight>
                  <a:srgbClr val="FFFFFF"/>
                </a:highlight>
              </a:rPr>
              <a:t>A </a:t>
            </a:r>
            <a:r>
              <a:rPr i="1" lang="en-GB" sz="1350">
                <a:solidFill>
                  <a:schemeClr val="dk1"/>
                </a:solidFill>
                <a:highlight>
                  <a:srgbClr val="FFFFFF"/>
                </a:highlight>
              </a:rPr>
              <a:t>ListIterator</a:t>
            </a:r>
            <a:r>
              <a:rPr lang="en-GB" sz="1350">
                <a:solidFill>
                  <a:schemeClr val="dk1"/>
                </a:solidFill>
                <a:highlight>
                  <a:srgbClr val="FFFFFF"/>
                </a:highlight>
              </a:rPr>
              <a:t> allows us to traverse a list of elements in either forward or backward order.</a:t>
            </a:r>
            <a:endParaRPr sz="1350">
              <a:solidFill>
                <a:schemeClr val="dk1"/>
              </a:solidFill>
              <a:highlight>
                <a:srgbClr val="FFFFFF"/>
              </a:highlight>
            </a:endParaRPr>
          </a:p>
          <a:p>
            <a:pPr indent="0" lvl="0" marL="0" rtl="0" algn="l">
              <a:lnSpc>
                <a:spcPct val="133400"/>
              </a:lnSpc>
              <a:spcBef>
                <a:spcPts val="800"/>
              </a:spcBef>
              <a:spcAft>
                <a:spcPts val="0"/>
              </a:spcAft>
              <a:buNone/>
            </a:pPr>
            <a:r>
              <a:rPr lang="en-GB" sz="1350">
                <a:solidFill>
                  <a:schemeClr val="dk1"/>
                </a:solidFill>
                <a:highlight>
                  <a:srgbClr val="FFFFFF"/>
                </a:highlight>
              </a:rPr>
              <a:t>Scrolling a list with </a:t>
            </a:r>
            <a:r>
              <a:rPr i="1" lang="en-GB" sz="1350">
                <a:solidFill>
                  <a:schemeClr val="dk1"/>
                </a:solidFill>
                <a:highlight>
                  <a:srgbClr val="FFFFFF"/>
                </a:highlight>
              </a:rPr>
              <a:t>ListIterator</a:t>
            </a:r>
            <a:r>
              <a:rPr lang="en-GB" sz="1350">
                <a:solidFill>
                  <a:schemeClr val="dk1"/>
                </a:solidFill>
                <a:highlight>
                  <a:srgbClr val="FFFFFF"/>
                </a:highlight>
              </a:rPr>
              <a:t> forward follows a mechanism similar to that used by the </a:t>
            </a:r>
            <a:r>
              <a:rPr i="1" lang="en-GB" sz="1350">
                <a:solidFill>
                  <a:schemeClr val="dk1"/>
                </a:solidFill>
                <a:highlight>
                  <a:srgbClr val="FFFFFF"/>
                </a:highlight>
              </a:rPr>
              <a:t>Iterator</a:t>
            </a:r>
            <a:r>
              <a:rPr lang="en-GB" sz="1350">
                <a:solidFill>
                  <a:schemeClr val="dk1"/>
                </a:solidFill>
                <a:highlight>
                  <a:srgbClr val="FFFFFF"/>
                </a:highlight>
              </a:rPr>
              <a:t>. In this way, we can move the iterator forward with the </a:t>
            </a:r>
            <a:r>
              <a:rPr i="1" lang="en-GB" sz="1350">
                <a:solidFill>
                  <a:schemeClr val="dk1"/>
                </a:solidFill>
                <a:highlight>
                  <a:srgbClr val="FFFFFF"/>
                </a:highlight>
              </a:rPr>
              <a:t>next()</a:t>
            </a:r>
            <a:r>
              <a:rPr lang="en-GB" sz="1350">
                <a:solidFill>
                  <a:schemeClr val="dk1"/>
                </a:solidFill>
                <a:highlight>
                  <a:srgbClr val="FFFFFF"/>
                </a:highlight>
              </a:rPr>
              <a:t> method, and we can find the end of the list using the </a:t>
            </a:r>
            <a:r>
              <a:rPr i="1" lang="en-GB" sz="1350">
                <a:solidFill>
                  <a:schemeClr val="dk1"/>
                </a:solidFill>
                <a:highlight>
                  <a:srgbClr val="FFFFFF"/>
                </a:highlight>
              </a:rPr>
              <a:t>hasNext()</a:t>
            </a:r>
            <a:r>
              <a:rPr lang="en-GB" sz="1350">
                <a:solidFill>
                  <a:schemeClr val="dk1"/>
                </a:solidFill>
                <a:highlight>
                  <a:srgbClr val="FFFFFF"/>
                </a:highlight>
              </a:rPr>
              <a:t> method.</a:t>
            </a:r>
            <a:endParaRPr sz="1350">
              <a:solidFill>
                <a:schemeClr val="dk1"/>
              </a:solidFill>
              <a:highlight>
                <a:srgbClr val="FFFFFF"/>
              </a:highlight>
            </a:endParaRPr>
          </a:p>
          <a:p>
            <a:pPr indent="0" lvl="0" marL="0" rtl="0" algn="l">
              <a:lnSpc>
                <a:spcPct val="133400"/>
              </a:lnSpc>
              <a:spcBef>
                <a:spcPts val="800"/>
              </a:spcBef>
              <a:spcAft>
                <a:spcPts val="0"/>
              </a:spcAft>
              <a:buNone/>
            </a:pPr>
            <a:r>
              <a:rPr lang="en-GB" sz="1350">
                <a:solidFill>
                  <a:schemeClr val="dk1"/>
                </a:solidFill>
                <a:highlight>
                  <a:srgbClr val="FFFFFF"/>
                </a:highlight>
              </a:rPr>
              <a:t>As we can see, the </a:t>
            </a:r>
            <a:r>
              <a:rPr i="1" lang="en-GB" sz="1350">
                <a:solidFill>
                  <a:schemeClr val="dk1"/>
                </a:solidFill>
                <a:highlight>
                  <a:srgbClr val="FFFFFF"/>
                </a:highlight>
              </a:rPr>
              <a:t>ListIterator</a:t>
            </a:r>
            <a:r>
              <a:rPr lang="en-GB" sz="1350">
                <a:solidFill>
                  <a:schemeClr val="dk1"/>
                </a:solidFill>
                <a:highlight>
                  <a:srgbClr val="FFFFFF"/>
                </a:highlight>
              </a:rPr>
              <a:t> looks very similar to the </a:t>
            </a:r>
            <a:r>
              <a:rPr i="1" lang="en-GB" sz="1350">
                <a:solidFill>
                  <a:schemeClr val="dk1"/>
                </a:solidFill>
                <a:highlight>
                  <a:srgbClr val="FFFFFF"/>
                </a:highlight>
              </a:rPr>
              <a:t>Iterator</a:t>
            </a:r>
            <a:r>
              <a:rPr lang="en-GB" sz="1350">
                <a:solidFill>
                  <a:schemeClr val="dk1"/>
                </a:solidFill>
                <a:highlight>
                  <a:srgbClr val="FFFFFF"/>
                </a:highlight>
              </a:rPr>
              <a:t> that we used previously:</a:t>
            </a:r>
            <a:endParaRPr sz="1350">
              <a:solidFill>
                <a:schemeClr val="dk1"/>
              </a:solidFill>
              <a:highlight>
                <a:srgbClr val="FFFFFF"/>
              </a:highlight>
            </a:endParaRPr>
          </a:p>
          <a:p>
            <a:pPr indent="0" lvl="0" marL="25400" rtl="0" algn="l">
              <a:spcBef>
                <a:spcPts val="800"/>
              </a:spcBef>
              <a:spcAft>
                <a:spcPts val="0"/>
              </a:spcAft>
              <a:buNone/>
            </a:pPr>
            <a:r>
              <a:rPr lang="en-GB" sz="3200">
                <a:solidFill>
                  <a:schemeClr val="dk1"/>
                </a:solidFill>
                <a:highlight>
                  <a:srgbClr val="EEEEEC"/>
                </a:highlight>
                <a:latin typeface="Courier New"/>
                <a:ea typeface="Courier New"/>
                <a:cs typeface="Courier New"/>
                <a:sym typeface="Courier New"/>
              </a:rPr>
              <a:t>ListIterator&lt;String&gt; </a:t>
            </a:r>
            <a:r>
              <a:rPr lang="en-GB" sz="3200">
                <a:solidFill>
                  <a:srgbClr val="6A3E3E"/>
                </a:solidFill>
                <a:highlight>
                  <a:srgbClr val="EEEEEC"/>
                </a:highlight>
                <a:latin typeface="Courier New"/>
                <a:ea typeface="Courier New"/>
                <a:cs typeface="Courier New"/>
                <a:sym typeface="Courier New"/>
              </a:rPr>
              <a:t>listIterator</a:t>
            </a:r>
            <a:r>
              <a:rPr lang="en-GB" sz="3200">
                <a:solidFill>
                  <a:schemeClr val="dk1"/>
                </a:solidFill>
                <a:highlight>
                  <a:srgbClr val="EEEEEC"/>
                </a:highlight>
                <a:latin typeface="Courier New"/>
                <a:ea typeface="Courier New"/>
                <a:cs typeface="Courier New"/>
                <a:sym typeface="Courier New"/>
              </a:rPr>
              <a:t> = </a:t>
            </a:r>
            <a:r>
              <a:rPr lang="en-GB" sz="3200">
                <a:solidFill>
                  <a:srgbClr val="6A3E3E"/>
                </a:solidFill>
                <a:highlight>
                  <a:srgbClr val="EEEEEC"/>
                </a:highlight>
                <a:latin typeface="Courier New"/>
                <a:ea typeface="Courier New"/>
                <a:cs typeface="Courier New"/>
                <a:sym typeface="Courier New"/>
              </a:rPr>
              <a:t>districts</a:t>
            </a:r>
            <a:r>
              <a:rPr lang="en-GB" sz="3200">
                <a:solidFill>
                  <a:schemeClr val="dk1"/>
                </a:solidFill>
                <a:highlight>
                  <a:srgbClr val="EEEEEC"/>
                </a:highlight>
                <a:latin typeface="Courier New"/>
                <a:ea typeface="Courier New"/>
                <a:cs typeface="Courier New"/>
                <a:sym typeface="Courier New"/>
              </a:rPr>
              <a:t>.listIterator();</a:t>
            </a:r>
            <a:endParaRPr sz="32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b="1" lang="en-GB" sz="3200">
                <a:solidFill>
                  <a:srgbClr val="7F0055"/>
                </a:solidFill>
                <a:highlight>
                  <a:srgbClr val="EEEEEC"/>
                </a:highlight>
                <a:latin typeface="Courier New"/>
                <a:ea typeface="Courier New"/>
                <a:cs typeface="Courier New"/>
                <a:sym typeface="Courier New"/>
              </a:rPr>
              <a:t>while</a:t>
            </a:r>
            <a:r>
              <a:rPr lang="en-GB" sz="3200">
                <a:solidFill>
                  <a:schemeClr val="dk1"/>
                </a:solidFill>
                <a:highlight>
                  <a:srgbClr val="EEEEEC"/>
                </a:highlight>
                <a:latin typeface="Courier New"/>
                <a:ea typeface="Courier New"/>
                <a:cs typeface="Courier New"/>
                <a:sym typeface="Courier New"/>
              </a:rPr>
              <a:t>(</a:t>
            </a:r>
            <a:r>
              <a:rPr lang="en-GB" sz="3200">
                <a:solidFill>
                  <a:srgbClr val="6A3E3E"/>
                </a:solidFill>
                <a:highlight>
                  <a:srgbClr val="EEEEEC"/>
                </a:highlight>
                <a:latin typeface="Courier New"/>
                <a:ea typeface="Courier New"/>
                <a:cs typeface="Courier New"/>
                <a:sym typeface="Courier New"/>
              </a:rPr>
              <a:t>listIterator</a:t>
            </a:r>
            <a:r>
              <a:rPr lang="en-GB" sz="3200">
                <a:solidFill>
                  <a:schemeClr val="dk1"/>
                </a:solidFill>
                <a:highlight>
                  <a:srgbClr val="EEEEEC"/>
                </a:highlight>
                <a:latin typeface="Courier New"/>
                <a:ea typeface="Courier New"/>
                <a:cs typeface="Courier New"/>
                <a:sym typeface="Courier New"/>
              </a:rPr>
              <a:t>.hasNext()) {</a:t>
            </a:r>
            <a:endParaRPr sz="32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3200">
                <a:solidFill>
                  <a:schemeClr val="dk1"/>
                </a:solidFill>
                <a:highlight>
                  <a:srgbClr val="EEEEEC"/>
                </a:highlight>
                <a:latin typeface="Courier New"/>
                <a:ea typeface="Courier New"/>
                <a:cs typeface="Courier New"/>
                <a:sym typeface="Courier New"/>
              </a:rPr>
              <a:t>   System.</a:t>
            </a:r>
            <a:r>
              <a:rPr b="1" i="1" lang="en-GB" sz="3200">
                <a:solidFill>
                  <a:srgbClr val="0000C0"/>
                </a:solidFill>
                <a:highlight>
                  <a:srgbClr val="EEEEEC"/>
                </a:highlight>
                <a:latin typeface="Courier New"/>
                <a:ea typeface="Courier New"/>
                <a:cs typeface="Courier New"/>
                <a:sym typeface="Courier New"/>
              </a:rPr>
              <a:t>out</a:t>
            </a:r>
            <a:r>
              <a:rPr lang="en-GB" sz="3200">
                <a:solidFill>
                  <a:schemeClr val="dk1"/>
                </a:solidFill>
                <a:highlight>
                  <a:srgbClr val="EEEEEC"/>
                </a:highlight>
                <a:latin typeface="Courier New"/>
                <a:ea typeface="Courier New"/>
                <a:cs typeface="Courier New"/>
                <a:sym typeface="Courier New"/>
              </a:rPr>
              <a:t>.println(</a:t>
            </a:r>
            <a:r>
              <a:rPr lang="en-GB" sz="3200">
                <a:solidFill>
                  <a:srgbClr val="6A3E3E"/>
                </a:solidFill>
                <a:highlight>
                  <a:srgbClr val="EEEEEC"/>
                </a:highlight>
                <a:latin typeface="Courier New"/>
                <a:ea typeface="Courier New"/>
                <a:cs typeface="Courier New"/>
                <a:sym typeface="Courier New"/>
              </a:rPr>
              <a:t>listIterator</a:t>
            </a:r>
            <a:r>
              <a:rPr lang="en-GB" sz="3200">
                <a:solidFill>
                  <a:schemeClr val="dk1"/>
                </a:solidFill>
                <a:highlight>
                  <a:srgbClr val="EEEEEC"/>
                </a:highlight>
                <a:latin typeface="Courier New"/>
                <a:ea typeface="Courier New"/>
                <a:cs typeface="Courier New"/>
                <a:sym typeface="Courier New"/>
              </a:rPr>
              <a:t>.next());</a:t>
            </a:r>
            <a:endParaRPr sz="32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3200">
                <a:solidFill>
                  <a:schemeClr val="dk1"/>
                </a:solidFill>
                <a:highlight>
                  <a:srgbClr val="EEEEEC"/>
                </a:highlight>
                <a:latin typeface="Courier New"/>
                <a:ea typeface="Courier New"/>
                <a:cs typeface="Courier New"/>
                <a:sym typeface="Courier New"/>
              </a:rPr>
              <a:t>}</a:t>
            </a:r>
            <a:endParaRPr sz="3200">
              <a:solidFill>
                <a:schemeClr val="dk1"/>
              </a:solidFill>
              <a:highlight>
                <a:srgbClr val="EEEEEC"/>
              </a:highlight>
              <a:latin typeface="Courier New"/>
              <a:ea typeface="Courier New"/>
              <a:cs typeface="Courier New"/>
              <a:sym typeface="Courier New"/>
            </a:endParaRPr>
          </a:p>
          <a:p>
            <a:pPr indent="0" lvl="0" marL="177800" rtl="0" algn="l">
              <a:lnSpc>
                <a:spcPct val="143000"/>
              </a:lnSpc>
              <a:spcBef>
                <a:spcPts val="0"/>
              </a:spcBef>
              <a:spcAft>
                <a:spcPts val="0"/>
              </a:spcAft>
              <a:buNone/>
            </a:pPr>
            <a:r>
              <a:t/>
            </a:r>
            <a:endParaRPr sz="1050">
              <a:solidFill>
                <a:schemeClr val="dk1"/>
              </a:solidFill>
              <a:highlight>
                <a:srgbClr val="FAFAFA"/>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6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0000"/>
              </a:lnSpc>
              <a:spcBef>
                <a:spcPts val="3600"/>
              </a:spcBef>
              <a:spcAft>
                <a:spcPts val="0"/>
              </a:spcAft>
              <a:buNone/>
            </a:pPr>
            <a:r>
              <a:rPr b="1" lang="en-GB" sz="2200">
                <a:highlight>
                  <a:srgbClr val="FFFFFF"/>
                </a:highlight>
              </a:rPr>
              <a:t>4. </a:t>
            </a:r>
            <a:r>
              <a:rPr b="1" i="1" lang="en-GB" sz="2200">
                <a:highlight>
                  <a:srgbClr val="FFFFFF"/>
                </a:highlight>
              </a:rPr>
              <a:t>forEach()</a:t>
            </a:r>
            <a:endParaRPr b="1" i="1" sz="2200">
              <a:highlight>
                <a:srgbClr val="FFFFFF"/>
              </a:highlight>
            </a:endParaRPr>
          </a:p>
          <a:p>
            <a:pPr indent="0" lvl="0" marL="0" rtl="0" algn="l">
              <a:spcBef>
                <a:spcPts val="2200"/>
              </a:spcBef>
              <a:spcAft>
                <a:spcPts val="0"/>
              </a:spcAft>
              <a:buNone/>
            </a:pPr>
            <a:r>
              <a:t/>
            </a:r>
            <a:endParaRPr/>
          </a:p>
        </p:txBody>
      </p:sp>
      <p:sp>
        <p:nvSpPr>
          <p:cNvPr id="476" name="Google Shape;476;p6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a:bodyPr>
          <a:lstStyle/>
          <a:p>
            <a:pPr indent="0" lvl="0" marL="0" rtl="0" algn="l">
              <a:lnSpc>
                <a:spcPct val="133400"/>
              </a:lnSpc>
              <a:spcBef>
                <a:spcPts val="0"/>
              </a:spcBef>
              <a:spcAft>
                <a:spcPts val="0"/>
              </a:spcAft>
              <a:buNone/>
            </a:pPr>
            <a:r>
              <a:rPr b="1" lang="en-GB" sz="1350">
                <a:solidFill>
                  <a:schemeClr val="dk1"/>
                </a:solidFill>
                <a:highlight>
                  <a:srgbClr val="FFFFFF"/>
                </a:highlight>
              </a:rPr>
              <a:t>Since Java 8, we can use the forEach method to iterate over the elements of a list</a:t>
            </a:r>
            <a:r>
              <a:rPr lang="en-GB" sz="1350">
                <a:solidFill>
                  <a:schemeClr val="dk1"/>
                </a:solidFill>
                <a:highlight>
                  <a:srgbClr val="FFFFFF"/>
                </a:highlight>
              </a:rPr>
              <a:t>.  This method is defined in the </a:t>
            </a:r>
            <a:r>
              <a:rPr i="1" lang="en-GB" sz="1350">
                <a:solidFill>
                  <a:schemeClr val="dk1"/>
                </a:solidFill>
                <a:highlight>
                  <a:srgbClr val="FFFFFF"/>
                </a:highlight>
              </a:rPr>
              <a:t>Iterable</a:t>
            </a:r>
            <a:r>
              <a:rPr lang="en-GB" sz="1350">
                <a:solidFill>
                  <a:schemeClr val="dk1"/>
                </a:solidFill>
                <a:highlight>
                  <a:srgbClr val="FFFFFF"/>
                </a:highlight>
              </a:rPr>
              <a:t> interface, and can accept Lambda expressions as a parameter.</a:t>
            </a:r>
            <a:endParaRPr sz="1350">
              <a:solidFill>
                <a:schemeClr val="dk1"/>
              </a:solidFill>
              <a:highlight>
                <a:srgbClr val="FFFFFF"/>
              </a:highlight>
            </a:endParaRPr>
          </a:p>
          <a:p>
            <a:pPr indent="0" lvl="0" marL="0" rtl="0" algn="l">
              <a:lnSpc>
                <a:spcPct val="133400"/>
              </a:lnSpc>
              <a:spcBef>
                <a:spcPts val="800"/>
              </a:spcBef>
              <a:spcAft>
                <a:spcPts val="0"/>
              </a:spcAft>
              <a:buNone/>
            </a:pPr>
            <a:r>
              <a:rPr lang="en-GB" sz="1350">
                <a:solidFill>
                  <a:schemeClr val="dk1"/>
                </a:solidFill>
                <a:highlight>
                  <a:srgbClr val="FFFFFF"/>
                </a:highlight>
              </a:rPr>
              <a:t>The syntax is pretty simple:</a:t>
            </a:r>
            <a:endParaRPr sz="1350">
              <a:solidFill>
                <a:schemeClr val="dk1"/>
              </a:solidFill>
              <a:highlight>
                <a:srgbClr val="FFFFFF"/>
              </a:highlight>
            </a:endParaRPr>
          </a:p>
          <a:p>
            <a:pPr indent="0" lvl="0" marL="177800" rtl="0" algn="l">
              <a:lnSpc>
                <a:spcPct val="143000"/>
              </a:lnSpc>
              <a:spcBef>
                <a:spcPts val="800"/>
              </a:spcBef>
              <a:spcAft>
                <a:spcPts val="0"/>
              </a:spcAft>
              <a:buNone/>
            </a:pPr>
            <a:r>
              <a:rPr lang="en-GB" sz="3200">
                <a:solidFill>
                  <a:srgbClr val="6A3E3E"/>
                </a:solidFill>
                <a:highlight>
                  <a:srgbClr val="D4D4D4"/>
                </a:highlight>
                <a:latin typeface="Courier New"/>
                <a:ea typeface="Courier New"/>
                <a:cs typeface="Courier New"/>
                <a:sym typeface="Courier New"/>
              </a:rPr>
              <a:t>districts</a:t>
            </a:r>
            <a:r>
              <a:rPr lang="en-GB" sz="3200">
                <a:solidFill>
                  <a:schemeClr val="dk1"/>
                </a:solidFill>
                <a:highlight>
                  <a:srgbClr val="EEEEEC"/>
                </a:highlight>
                <a:latin typeface="Courier New"/>
                <a:ea typeface="Courier New"/>
                <a:cs typeface="Courier New"/>
                <a:sym typeface="Courier New"/>
              </a:rPr>
              <a:t>.forEach(System.</a:t>
            </a:r>
            <a:r>
              <a:rPr b="1" i="1" lang="en-GB" sz="3200">
                <a:solidFill>
                  <a:srgbClr val="0000C0"/>
                </a:solidFill>
                <a:highlight>
                  <a:srgbClr val="EEEEEC"/>
                </a:highlight>
                <a:latin typeface="Courier New"/>
                <a:ea typeface="Courier New"/>
                <a:cs typeface="Courier New"/>
                <a:sym typeface="Courier New"/>
              </a:rPr>
              <a:t>out</a:t>
            </a:r>
            <a:r>
              <a:rPr lang="en-GB" sz="3200">
                <a:solidFill>
                  <a:schemeClr val="dk1"/>
                </a:solidFill>
                <a:highlight>
                  <a:srgbClr val="EEEEEC"/>
                </a:highlight>
                <a:latin typeface="Courier New"/>
                <a:ea typeface="Courier New"/>
                <a:cs typeface="Courier New"/>
                <a:sym typeface="Courier New"/>
              </a:rPr>
              <a:t>::println);</a:t>
            </a:r>
            <a:endParaRPr sz="1050">
              <a:solidFill>
                <a:schemeClr val="dk1"/>
              </a:solidFill>
              <a:highlight>
                <a:srgbClr val="FAFAFA"/>
              </a:highlight>
              <a:latin typeface="Courier New"/>
              <a:ea typeface="Courier New"/>
              <a:cs typeface="Courier New"/>
              <a:sym typeface="Courier New"/>
            </a:endParaRPr>
          </a:p>
          <a:p>
            <a:pPr indent="-51206400" lvl="0" marL="0" rtl="0" algn="l">
              <a:spcBef>
                <a:spcPts val="0"/>
              </a:spcBef>
              <a:spcAft>
                <a:spcPts val="0"/>
              </a:spcAft>
              <a:buNone/>
            </a:pPr>
            <a:r>
              <a:rPr lang="en-GB" sz="900">
                <a:solidFill>
                  <a:srgbClr val="FFFFFF"/>
                </a:solidFill>
                <a:highlight>
                  <a:srgbClr val="63B175"/>
                </a:highlight>
                <a:latin typeface="Courier New"/>
                <a:ea typeface="Courier New"/>
                <a:cs typeface="Courier New"/>
                <a:sym typeface="Courier New"/>
              </a:rPr>
              <a:t>Copy</a:t>
            </a:r>
            <a:endParaRPr sz="900">
              <a:solidFill>
                <a:srgbClr val="FFFFFF"/>
              </a:solidFill>
              <a:highlight>
                <a:srgbClr val="63B175"/>
              </a:highlight>
              <a:latin typeface="Courier New"/>
              <a:ea typeface="Courier New"/>
              <a:cs typeface="Courier New"/>
              <a:sym typeface="Courier New"/>
            </a:endParaRPr>
          </a:p>
          <a:p>
            <a:pPr indent="0" lvl="0" marL="0" rtl="0" algn="l">
              <a:lnSpc>
                <a:spcPct val="133400"/>
              </a:lnSpc>
              <a:spcBef>
                <a:spcPts val="0"/>
              </a:spcBef>
              <a:spcAft>
                <a:spcPts val="0"/>
              </a:spcAft>
              <a:buNone/>
            </a:pPr>
            <a:r>
              <a:rPr lang="en-GB" sz="1350">
                <a:solidFill>
                  <a:schemeClr val="dk1"/>
                </a:solidFill>
                <a:highlight>
                  <a:srgbClr val="FFFFFF"/>
                </a:highlight>
              </a:rPr>
              <a:t>Before the </a:t>
            </a:r>
            <a:r>
              <a:rPr i="1" lang="en-GB" sz="1350">
                <a:solidFill>
                  <a:schemeClr val="dk1"/>
                </a:solidFill>
                <a:highlight>
                  <a:srgbClr val="FFFFFF"/>
                </a:highlight>
              </a:rPr>
              <a:t>forEach</a:t>
            </a:r>
            <a:r>
              <a:rPr lang="en-GB" sz="1350">
                <a:solidFill>
                  <a:schemeClr val="dk1"/>
                </a:solidFill>
                <a:highlight>
                  <a:srgbClr val="FFFFFF"/>
                </a:highlight>
              </a:rPr>
              <a:t> function, all iterators in Java were active, meaning they involved a for or while loop that traversed the data collection until a certain condition was met.</a:t>
            </a:r>
            <a:endParaRPr sz="1350">
              <a:solidFill>
                <a:schemeClr val="dk1"/>
              </a:solidFill>
              <a:highlight>
                <a:srgbClr val="FFFFFF"/>
              </a:highlight>
            </a:endParaRPr>
          </a:p>
          <a:p>
            <a:pPr indent="0" lvl="0" marL="0" rtl="0" algn="l">
              <a:lnSpc>
                <a:spcPct val="133400"/>
              </a:lnSpc>
              <a:spcBef>
                <a:spcPts val="800"/>
              </a:spcBef>
              <a:spcAft>
                <a:spcPts val="0"/>
              </a:spcAft>
              <a:buNone/>
            </a:pPr>
            <a:r>
              <a:rPr lang="en-GB" sz="1350">
                <a:solidFill>
                  <a:schemeClr val="dk1"/>
                </a:solidFill>
                <a:highlight>
                  <a:srgbClr val="FFFFFF"/>
                </a:highlight>
              </a:rPr>
              <a:t>With the introduction of </a:t>
            </a:r>
            <a:r>
              <a:rPr i="1" lang="en-GB" sz="1350">
                <a:solidFill>
                  <a:schemeClr val="dk1"/>
                </a:solidFill>
                <a:highlight>
                  <a:srgbClr val="FFFFFF"/>
                </a:highlight>
              </a:rPr>
              <a:t>forEach</a:t>
            </a:r>
            <a:r>
              <a:rPr lang="en-GB" sz="1350">
                <a:solidFill>
                  <a:schemeClr val="dk1"/>
                </a:solidFill>
                <a:highlight>
                  <a:srgbClr val="FFFFFF"/>
                </a:highlight>
              </a:rPr>
              <a:t> as a function in the </a:t>
            </a:r>
            <a:r>
              <a:rPr i="1" lang="en-GB" sz="1350">
                <a:solidFill>
                  <a:schemeClr val="dk1"/>
                </a:solidFill>
                <a:highlight>
                  <a:srgbClr val="FFFFFF"/>
                </a:highlight>
              </a:rPr>
              <a:t>Iterable</a:t>
            </a:r>
            <a:r>
              <a:rPr lang="en-GB" sz="1350">
                <a:solidFill>
                  <a:schemeClr val="dk1"/>
                </a:solidFill>
                <a:highlight>
                  <a:srgbClr val="FFFFFF"/>
                </a:highlight>
              </a:rPr>
              <a:t> interface, all classes that implement </a:t>
            </a:r>
            <a:r>
              <a:rPr i="1" lang="en-GB" sz="1350">
                <a:solidFill>
                  <a:schemeClr val="dk1"/>
                </a:solidFill>
                <a:highlight>
                  <a:srgbClr val="FFFFFF"/>
                </a:highlight>
              </a:rPr>
              <a:t>Iterable</a:t>
            </a:r>
            <a:r>
              <a:rPr lang="en-GB" sz="1350">
                <a:solidFill>
                  <a:schemeClr val="dk1"/>
                </a:solidFill>
                <a:highlight>
                  <a:srgbClr val="FFFFFF"/>
                </a:highlight>
              </a:rPr>
              <a:t> have the </a:t>
            </a:r>
            <a:r>
              <a:rPr i="1" lang="en-GB" sz="1350">
                <a:solidFill>
                  <a:schemeClr val="dk1"/>
                </a:solidFill>
                <a:highlight>
                  <a:srgbClr val="FFFFFF"/>
                </a:highlight>
              </a:rPr>
              <a:t>forEach</a:t>
            </a:r>
            <a:r>
              <a:rPr lang="en-GB" sz="1350">
                <a:solidFill>
                  <a:schemeClr val="dk1"/>
                </a:solidFill>
                <a:highlight>
                  <a:srgbClr val="FFFFFF"/>
                </a:highlight>
              </a:rPr>
              <a:t> function added.</a:t>
            </a:r>
            <a:endParaRPr sz="1350">
              <a:solidFill>
                <a:schemeClr val="dk1"/>
              </a:solidFill>
              <a:highlight>
                <a:srgbClr val="FFFFFF"/>
              </a:highlight>
            </a:endParaRPr>
          </a:p>
          <a:p>
            <a:pPr indent="0" lvl="0" marL="0" rtl="0" algn="l">
              <a:spcBef>
                <a:spcPts val="800"/>
              </a:spcBef>
              <a:spcAft>
                <a:spcPts val="120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65"/>
          <p:cNvSpPr txBox="1"/>
          <p:nvPr>
            <p:ph idx="1" type="body"/>
          </p:nvPr>
        </p:nvSpPr>
        <p:spPr>
          <a:xfrm>
            <a:off x="457200" y="833247"/>
            <a:ext cx="8229600" cy="2545800"/>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GB"/>
              <a:t>We've talked about the interfaces:</a:t>
            </a:r>
            <a:endParaRPr/>
          </a:p>
          <a:p>
            <a:pPr indent="-228600" lvl="1" marL="621792" rtl="0" algn="l">
              <a:spcBef>
                <a:spcPts val="324"/>
              </a:spcBef>
              <a:spcAft>
                <a:spcPts val="0"/>
              </a:spcAft>
              <a:buSzPts val="2300"/>
              <a:buChar char="○"/>
            </a:pPr>
            <a:r>
              <a:rPr lang="en-GB">
                <a:latin typeface="Courier New"/>
                <a:ea typeface="Courier New"/>
                <a:cs typeface="Courier New"/>
                <a:sym typeface="Courier New"/>
              </a:rPr>
              <a:t>List</a:t>
            </a:r>
            <a:r>
              <a:rPr lang="en-GB"/>
              <a:t>, </a:t>
            </a:r>
            <a:r>
              <a:rPr lang="en-GB">
                <a:latin typeface="Courier New"/>
                <a:ea typeface="Courier New"/>
                <a:cs typeface="Courier New"/>
                <a:sym typeface="Courier New"/>
              </a:rPr>
              <a:t>Set</a:t>
            </a:r>
            <a:r>
              <a:rPr lang="en-GB"/>
              <a:t>, </a:t>
            </a:r>
            <a:r>
              <a:rPr lang="en-GB">
                <a:latin typeface="Courier New"/>
                <a:ea typeface="Courier New"/>
                <a:cs typeface="Courier New"/>
                <a:sym typeface="Courier New"/>
              </a:rPr>
              <a:t>Map</a:t>
            </a:r>
            <a:endParaRPr/>
          </a:p>
          <a:p>
            <a:pPr indent="-256032" lvl="0" marL="365760" rtl="0" algn="l">
              <a:spcBef>
                <a:spcPts val="400"/>
              </a:spcBef>
              <a:spcAft>
                <a:spcPts val="0"/>
              </a:spcAft>
              <a:buSzPts val="1836"/>
              <a:buChar char="●"/>
            </a:pPr>
            <a:r>
              <a:rPr lang="en-GB"/>
              <a:t>We've used the classes:</a:t>
            </a:r>
            <a:endParaRPr/>
          </a:p>
          <a:p>
            <a:pPr indent="-228600" lvl="1" marL="621792" rtl="0" algn="l">
              <a:spcBef>
                <a:spcPts val="324"/>
              </a:spcBef>
              <a:spcAft>
                <a:spcPts val="1200"/>
              </a:spcAft>
              <a:buSzPts val="2300"/>
              <a:buChar char="○"/>
            </a:pPr>
            <a:r>
              <a:rPr lang="en-GB">
                <a:latin typeface="Courier New"/>
                <a:ea typeface="Courier New"/>
                <a:cs typeface="Courier New"/>
                <a:sym typeface="Courier New"/>
              </a:rPr>
              <a:t>ArrayList</a:t>
            </a:r>
            <a:r>
              <a:rPr lang="en-GB"/>
              <a:t>, </a:t>
            </a:r>
            <a:r>
              <a:rPr lang="en-GB">
                <a:latin typeface="Courier New"/>
                <a:ea typeface="Courier New"/>
                <a:cs typeface="Courier New"/>
                <a:sym typeface="Courier New"/>
              </a:rPr>
              <a:t>HashSet</a:t>
            </a:r>
            <a:r>
              <a:rPr lang="en-GB"/>
              <a:t>, </a:t>
            </a:r>
            <a:r>
              <a:rPr lang="en-GB">
                <a:latin typeface="Courier New"/>
                <a:ea typeface="Courier New"/>
                <a:cs typeface="Courier New"/>
                <a:sym typeface="Courier New"/>
              </a:rPr>
              <a:t>HashMap</a:t>
            </a:r>
            <a:endParaRPr>
              <a:latin typeface="Courier New"/>
              <a:ea typeface="Courier New"/>
              <a:cs typeface="Courier New"/>
              <a:sym typeface="Courier New"/>
            </a:endParaRPr>
          </a:p>
        </p:txBody>
      </p:sp>
      <p:sp>
        <p:nvSpPr>
          <p:cNvPr id="482" name="Google Shape;482;p65"/>
          <p:cNvSpPr txBox="1"/>
          <p:nvPr>
            <p:ph type="title"/>
          </p:nvPr>
        </p:nvSpPr>
        <p:spPr>
          <a:xfrm>
            <a:off x="457200" y="154484"/>
            <a:ext cx="8229600" cy="643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GB"/>
              <a:t>So far…</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66"/>
          <p:cNvSpPr txBox="1"/>
          <p:nvPr>
            <p:ph idx="1" type="body"/>
          </p:nvPr>
        </p:nvSpPr>
        <p:spPr>
          <a:xfrm>
            <a:off x="457200" y="833247"/>
            <a:ext cx="8229600" cy="2545800"/>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GB"/>
              <a:t>Threads are different execution units running at the same time (concurrently)</a:t>
            </a:r>
            <a:endParaRPr/>
          </a:p>
          <a:p>
            <a:pPr indent="-256032" lvl="0" marL="365760" rtl="0" algn="l">
              <a:spcBef>
                <a:spcPts val="400"/>
              </a:spcBef>
              <a:spcAft>
                <a:spcPts val="0"/>
              </a:spcAft>
              <a:buSzPts val="1836"/>
              <a:buChar char="●"/>
            </a:pPr>
            <a:r>
              <a:rPr lang="en-GB"/>
              <a:t>Some Java classes are not designed to be accessed by multiple threads at the same time, and will give unpredictable results</a:t>
            </a:r>
            <a:endParaRPr/>
          </a:p>
          <a:p>
            <a:pPr indent="-256032" lvl="0" marL="365760" rtl="0" algn="l">
              <a:spcBef>
                <a:spcPts val="400"/>
              </a:spcBef>
              <a:spcAft>
                <a:spcPts val="0"/>
              </a:spcAft>
              <a:buSzPts val="1836"/>
              <a:buChar char="●"/>
            </a:pPr>
            <a:r>
              <a:rPr lang="en-GB"/>
              <a:t>Others are designed so and are called </a:t>
            </a:r>
            <a:r>
              <a:rPr i="1" lang="en-GB"/>
              <a:t>thread-safe</a:t>
            </a:r>
            <a:r>
              <a:rPr lang="en-GB"/>
              <a:t>, e.g.</a:t>
            </a:r>
            <a:endParaRPr/>
          </a:p>
          <a:p>
            <a:pPr indent="-228600" lvl="1" marL="621792" rtl="0" algn="l">
              <a:spcBef>
                <a:spcPts val="324"/>
              </a:spcBef>
              <a:spcAft>
                <a:spcPts val="1200"/>
              </a:spcAft>
              <a:buSzPts val="2300"/>
              <a:buChar char="○"/>
            </a:pPr>
            <a:r>
              <a:rPr lang="en-GB">
                <a:latin typeface="Courier New"/>
                <a:ea typeface="Courier New"/>
                <a:cs typeface="Courier New"/>
                <a:sym typeface="Courier New"/>
              </a:rPr>
              <a:t>Vector</a:t>
            </a:r>
            <a:r>
              <a:rPr lang="en-GB"/>
              <a:t> is a </a:t>
            </a:r>
            <a:r>
              <a:rPr i="1" lang="en-GB"/>
              <a:t>thread-safe </a:t>
            </a:r>
            <a:r>
              <a:rPr lang="en-GB"/>
              <a:t>version of </a:t>
            </a:r>
            <a:r>
              <a:rPr lang="en-GB">
                <a:latin typeface="Courier New"/>
                <a:ea typeface="Courier New"/>
                <a:cs typeface="Courier New"/>
                <a:sym typeface="Courier New"/>
              </a:rPr>
              <a:t>ArrayList</a:t>
            </a:r>
            <a:endParaRPr>
              <a:latin typeface="Courier New"/>
              <a:ea typeface="Courier New"/>
              <a:cs typeface="Courier New"/>
              <a:sym typeface="Courier New"/>
            </a:endParaRPr>
          </a:p>
        </p:txBody>
      </p:sp>
      <p:sp>
        <p:nvSpPr>
          <p:cNvPr id="488" name="Google Shape;488;p66"/>
          <p:cNvSpPr txBox="1"/>
          <p:nvPr>
            <p:ph type="title"/>
          </p:nvPr>
        </p:nvSpPr>
        <p:spPr>
          <a:xfrm>
            <a:off x="457200" y="154484"/>
            <a:ext cx="8229600" cy="643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GB"/>
              <a:t>Thread safety</a:t>
            </a:r>
            <a:endParaRPr/>
          </a:p>
        </p:txBody>
      </p:sp>
      <p:pic>
        <p:nvPicPr>
          <p:cNvPr id="489" name="Google Shape;489;p66"/>
          <p:cNvPicPr preferRelativeResize="0"/>
          <p:nvPr/>
        </p:nvPicPr>
        <p:blipFill rotWithShape="1">
          <a:blip r:embed="rId3">
            <a:alphaModFix/>
          </a:blip>
          <a:srcRect b="0" l="0" r="0" t="0"/>
          <a:stretch/>
        </p:blipFill>
        <p:spPr>
          <a:xfrm>
            <a:off x="7141778" y="177956"/>
            <a:ext cx="1202738" cy="836104"/>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67"/>
          <p:cNvSpPr txBox="1"/>
          <p:nvPr>
            <p:ph idx="1" type="body"/>
          </p:nvPr>
        </p:nvSpPr>
        <p:spPr>
          <a:xfrm>
            <a:off x="457200" y="1110996"/>
            <a:ext cx="8229600" cy="3098100"/>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GB"/>
              <a:t>These are FIFO like most queues in real life</a:t>
            </a:r>
            <a:endParaRPr/>
          </a:p>
          <a:p>
            <a:pPr indent="-256032" lvl="0" marL="365760" rtl="0" algn="l">
              <a:spcBef>
                <a:spcPts val="400"/>
              </a:spcBef>
              <a:spcAft>
                <a:spcPts val="0"/>
              </a:spcAft>
              <a:buSzPts val="1836"/>
              <a:buChar char="●"/>
            </a:pPr>
            <a:r>
              <a:rPr lang="en-GB"/>
              <a:t>Ideal for storing…</a:t>
            </a:r>
            <a:endParaRPr/>
          </a:p>
          <a:p>
            <a:pPr indent="-228600" lvl="1" marL="621792" rtl="0" algn="l">
              <a:spcBef>
                <a:spcPts val="324"/>
              </a:spcBef>
              <a:spcAft>
                <a:spcPts val="0"/>
              </a:spcAft>
              <a:buSzPts val="2300"/>
              <a:buChar char="○"/>
            </a:pPr>
            <a:r>
              <a:rPr lang="en-GB"/>
              <a:t>Messages to be processed</a:t>
            </a:r>
            <a:endParaRPr/>
          </a:p>
          <a:p>
            <a:pPr indent="-228600" lvl="1" marL="621792" rtl="0" algn="l">
              <a:spcBef>
                <a:spcPts val="324"/>
              </a:spcBef>
              <a:spcAft>
                <a:spcPts val="0"/>
              </a:spcAft>
              <a:buSzPts val="2300"/>
              <a:buChar char="○"/>
            </a:pPr>
            <a:r>
              <a:rPr lang="en-GB"/>
              <a:t>Tasks to completed</a:t>
            </a:r>
            <a:endParaRPr/>
          </a:p>
          <a:p>
            <a:pPr indent="-256032" lvl="0" marL="365760" rtl="0" algn="l">
              <a:spcBef>
                <a:spcPts val="400"/>
              </a:spcBef>
              <a:spcAft>
                <a:spcPts val="0"/>
              </a:spcAft>
              <a:buSzPts val="1836"/>
              <a:buChar char="●"/>
            </a:pPr>
            <a:r>
              <a:rPr lang="en-GB"/>
              <a:t>Java has many different queue classes, but the </a:t>
            </a:r>
            <a:r>
              <a:rPr lang="en-GB">
                <a:latin typeface="Courier New"/>
                <a:ea typeface="Courier New"/>
                <a:cs typeface="Courier New"/>
                <a:sym typeface="Courier New"/>
              </a:rPr>
              <a:t>LinkedList</a:t>
            </a:r>
            <a:r>
              <a:rPr lang="en-GB"/>
              <a:t> class provides a simple implementation</a:t>
            </a:r>
            <a:endParaRPr/>
          </a:p>
        </p:txBody>
      </p:sp>
      <p:sp>
        <p:nvSpPr>
          <p:cNvPr id="495" name="Google Shape;495;p67"/>
          <p:cNvSpPr txBox="1"/>
          <p:nvPr>
            <p:ph type="title"/>
          </p:nvPr>
        </p:nvSpPr>
        <p:spPr>
          <a:xfrm>
            <a:off x="457200" y="154484"/>
            <a:ext cx="8229600" cy="643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GB"/>
              <a:t>Queues</a:t>
            </a:r>
            <a:endParaRPr/>
          </a:p>
        </p:txBody>
      </p:sp>
      <p:sp>
        <p:nvSpPr>
          <p:cNvPr id="496" name="Google Shape;496;p67"/>
          <p:cNvSpPr/>
          <p:nvPr/>
        </p:nvSpPr>
        <p:spPr>
          <a:xfrm>
            <a:off x="546231" y="3625313"/>
            <a:ext cx="655500" cy="491700"/>
          </a:xfrm>
          <a:prstGeom prst="rect">
            <a:avLst/>
          </a:prstGeom>
          <a:solidFill>
            <a:schemeClr val="accent3"/>
          </a:solidFill>
          <a:ln cap="flat" cmpd="thickThin" w="55000">
            <a:solidFill>
              <a:srgbClr val="AB481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9</a:t>
            </a:r>
            <a:endParaRPr sz="1800">
              <a:solidFill>
                <a:schemeClr val="lt1"/>
              </a:solidFill>
              <a:latin typeface="Lucida Sans"/>
              <a:ea typeface="Lucida Sans"/>
              <a:cs typeface="Lucida Sans"/>
              <a:sym typeface="Lucida Sans"/>
            </a:endParaRPr>
          </a:p>
        </p:txBody>
      </p:sp>
      <p:sp>
        <p:nvSpPr>
          <p:cNvPr id="497" name="Google Shape;497;p67"/>
          <p:cNvSpPr/>
          <p:nvPr/>
        </p:nvSpPr>
        <p:spPr>
          <a:xfrm>
            <a:off x="2826684" y="3635555"/>
            <a:ext cx="655500" cy="491700"/>
          </a:xfrm>
          <a:prstGeom prst="rect">
            <a:avLst/>
          </a:prstGeom>
          <a:solidFill>
            <a:schemeClr val="accent3"/>
          </a:solidFill>
          <a:ln cap="flat" cmpd="thickThin" w="55000">
            <a:solidFill>
              <a:srgbClr val="AB481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8</a:t>
            </a:r>
            <a:endParaRPr sz="1800">
              <a:solidFill>
                <a:schemeClr val="lt1"/>
              </a:solidFill>
              <a:latin typeface="Lucida Sans"/>
              <a:ea typeface="Lucida Sans"/>
              <a:cs typeface="Lucida Sans"/>
              <a:sym typeface="Lucida Sans"/>
            </a:endParaRPr>
          </a:p>
        </p:txBody>
      </p:sp>
      <p:sp>
        <p:nvSpPr>
          <p:cNvPr id="498" name="Google Shape;498;p67"/>
          <p:cNvSpPr/>
          <p:nvPr/>
        </p:nvSpPr>
        <p:spPr>
          <a:xfrm>
            <a:off x="3714286" y="3635555"/>
            <a:ext cx="655500" cy="491700"/>
          </a:xfrm>
          <a:prstGeom prst="rect">
            <a:avLst/>
          </a:prstGeom>
          <a:solidFill>
            <a:schemeClr val="accent3"/>
          </a:solidFill>
          <a:ln cap="flat" cmpd="thickThin" w="55000">
            <a:solidFill>
              <a:srgbClr val="AB481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7</a:t>
            </a:r>
            <a:endParaRPr sz="1800">
              <a:solidFill>
                <a:schemeClr val="lt1"/>
              </a:solidFill>
              <a:latin typeface="Lucida Sans"/>
              <a:ea typeface="Lucida Sans"/>
              <a:cs typeface="Lucida Sans"/>
              <a:sym typeface="Lucida Sans"/>
            </a:endParaRPr>
          </a:p>
        </p:txBody>
      </p:sp>
      <p:sp>
        <p:nvSpPr>
          <p:cNvPr id="499" name="Google Shape;499;p67"/>
          <p:cNvSpPr/>
          <p:nvPr/>
        </p:nvSpPr>
        <p:spPr>
          <a:xfrm>
            <a:off x="4615542" y="3635555"/>
            <a:ext cx="655500" cy="491700"/>
          </a:xfrm>
          <a:prstGeom prst="rect">
            <a:avLst/>
          </a:prstGeom>
          <a:solidFill>
            <a:schemeClr val="accent3"/>
          </a:solidFill>
          <a:ln cap="flat" cmpd="thickThin" w="55000">
            <a:solidFill>
              <a:srgbClr val="AB481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6</a:t>
            </a:r>
            <a:endParaRPr sz="1800">
              <a:solidFill>
                <a:schemeClr val="lt1"/>
              </a:solidFill>
              <a:latin typeface="Lucida Sans"/>
              <a:ea typeface="Lucida Sans"/>
              <a:cs typeface="Lucida Sans"/>
              <a:sym typeface="Lucida Sans"/>
            </a:endParaRPr>
          </a:p>
        </p:txBody>
      </p:sp>
      <p:sp>
        <p:nvSpPr>
          <p:cNvPr id="500" name="Google Shape;500;p67"/>
          <p:cNvSpPr/>
          <p:nvPr/>
        </p:nvSpPr>
        <p:spPr>
          <a:xfrm>
            <a:off x="5503143" y="3635555"/>
            <a:ext cx="655500" cy="491700"/>
          </a:xfrm>
          <a:prstGeom prst="rect">
            <a:avLst/>
          </a:prstGeom>
          <a:solidFill>
            <a:schemeClr val="accent3"/>
          </a:solidFill>
          <a:ln cap="flat" cmpd="thickThin" w="55000">
            <a:solidFill>
              <a:srgbClr val="AB481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5</a:t>
            </a:r>
            <a:endParaRPr sz="1800">
              <a:solidFill>
                <a:schemeClr val="lt1"/>
              </a:solidFill>
              <a:latin typeface="Lucida Sans"/>
              <a:ea typeface="Lucida Sans"/>
              <a:cs typeface="Lucida Sans"/>
              <a:sym typeface="Lucida Sans"/>
            </a:endParaRPr>
          </a:p>
        </p:txBody>
      </p:sp>
      <p:sp>
        <p:nvSpPr>
          <p:cNvPr id="501" name="Google Shape;501;p67"/>
          <p:cNvSpPr/>
          <p:nvPr/>
        </p:nvSpPr>
        <p:spPr>
          <a:xfrm>
            <a:off x="7073514" y="3635555"/>
            <a:ext cx="655500" cy="491700"/>
          </a:xfrm>
          <a:prstGeom prst="rect">
            <a:avLst/>
          </a:prstGeom>
          <a:solidFill>
            <a:schemeClr val="accent3"/>
          </a:solidFill>
          <a:ln cap="flat" cmpd="thickThin" w="55000">
            <a:solidFill>
              <a:srgbClr val="AB481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4</a:t>
            </a:r>
            <a:endParaRPr sz="1800">
              <a:solidFill>
                <a:schemeClr val="lt1"/>
              </a:solidFill>
              <a:latin typeface="Lucida Sans"/>
              <a:ea typeface="Lucida Sans"/>
              <a:cs typeface="Lucida Sans"/>
              <a:sym typeface="Lucida Sans"/>
            </a:endParaRPr>
          </a:p>
        </p:txBody>
      </p:sp>
      <p:cxnSp>
        <p:nvCxnSpPr>
          <p:cNvPr id="502" name="Google Shape;502;p67"/>
          <p:cNvCxnSpPr>
            <a:stCxn id="496" idx="3"/>
          </p:cNvCxnSpPr>
          <p:nvPr/>
        </p:nvCxnSpPr>
        <p:spPr>
          <a:xfrm>
            <a:off x="1201731" y="3871163"/>
            <a:ext cx="750900" cy="0"/>
          </a:xfrm>
          <a:prstGeom prst="straightConnector1">
            <a:avLst/>
          </a:prstGeom>
          <a:noFill/>
          <a:ln cap="flat" cmpd="thickThin" w="55000">
            <a:solidFill>
              <a:schemeClr val="accent1"/>
            </a:solidFill>
            <a:prstDash val="solid"/>
            <a:round/>
            <a:headEnd len="sm" w="sm" type="none"/>
            <a:tailEnd len="med" w="med" type="stealth"/>
          </a:ln>
          <a:effectLst>
            <a:outerShdw blurRad="50800" rotWithShape="0" dir="5400000" dist="38100">
              <a:srgbClr val="000000">
                <a:alpha val="34900"/>
              </a:srgbClr>
            </a:outerShdw>
          </a:effectLst>
        </p:spPr>
      </p:cxnSp>
      <p:cxnSp>
        <p:nvCxnSpPr>
          <p:cNvPr id="503" name="Google Shape;503;p67"/>
          <p:cNvCxnSpPr>
            <a:stCxn id="497" idx="3"/>
            <a:endCxn id="498" idx="1"/>
          </p:cNvCxnSpPr>
          <p:nvPr/>
        </p:nvCxnSpPr>
        <p:spPr>
          <a:xfrm>
            <a:off x="3482184" y="3881405"/>
            <a:ext cx="232200" cy="0"/>
          </a:xfrm>
          <a:prstGeom prst="straightConnector1">
            <a:avLst/>
          </a:prstGeom>
          <a:noFill/>
          <a:ln cap="flat" cmpd="thickThin" w="55000">
            <a:solidFill>
              <a:schemeClr val="accent1"/>
            </a:solidFill>
            <a:prstDash val="solid"/>
            <a:round/>
            <a:headEnd len="sm" w="sm" type="none"/>
            <a:tailEnd len="med" w="med" type="stealth"/>
          </a:ln>
          <a:effectLst>
            <a:outerShdw blurRad="50800" rotWithShape="0" dir="5400000" dist="38100">
              <a:srgbClr val="000000">
                <a:alpha val="34900"/>
              </a:srgbClr>
            </a:outerShdw>
          </a:effectLst>
        </p:spPr>
      </p:cxnSp>
      <p:cxnSp>
        <p:nvCxnSpPr>
          <p:cNvPr id="504" name="Google Shape;504;p67"/>
          <p:cNvCxnSpPr/>
          <p:nvPr/>
        </p:nvCxnSpPr>
        <p:spPr>
          <a:xfrm>
            <a:off x="4383399" y="3881337"/>
            <a:ext cx="232200" cy="0"/>
          </a:xfrm>
          <a:prstGeom prst="straightConnector1">
            <a:avLst/>
          </a:prstGeom>
          <a:noFill/>
          <a:ln cap="flat" cmpd="thickThin" w="55000">
            <a:solidFill>
              <a:schemeClr val="accent1"/>
            </a:solidFill>
            <a:prstDash val="solid"/>
            <a:round/>
            <a:headEnd len="sm" w="sm" type="none"/>
            <a:tailEnd len="med" w="med" type="stealth"/>
          </a:ln>
          <a:effectLst>
            <a:outerShdw blurRad="50800" rotWithShape="0" dir="5400000" dist="38100">
              <a:srgbClr val="000000">
                <a:alpha val="34900"/>
              </a:srgbClr>
            </a:outerShdw>
          </a:effectLst>
        </p:spPr>
      </p:cxnSp>
      <p:cxnSp>
        <p:nvCxnSpPr>
          <p:cNvPr id="505" name="Google Shape;505;p67"/>
          <p:cNvCxnSpPr/>
          <p:nvPr/>
        </p:nvCxnSpPr>
        <p:spPr>
          <a:xfrm>
            <a:off x="5271001" y="3881337"/>
            <a:ext cx="232200" cy="0"/>
          </a:xfrm>
          <a:prstGeom prst="straightConnector1">
            <a:avLst/>
          </a:prstGeom>
          <a:noFill/>
          <a:ln cap="flat" cmpd="thickThin" w="55000">
            <a:solidFill>
              <a:schemeClr val="accent1"/>
            </a:solidFill>
            <a:prstDash val="solid"/>
            <a:round/>
            <a:headEnd len="sm" w="sm" type="none"/>
            <a:tailEnd len="med" w="med" type="stealth"/>
          </a:ln>
          <a:effectLst>
            <a:outerShdw blurRad="50800" rotWithShape="0" dir="5400000" dist="38100">
              <a:srgbClr val="000000">
                <a:alpha val="34900"/>
              </a:srgbClr>
            </a:outerShdw>
          </a:effectLst>
        </p:spPr>
      </p:cxnSp>
      <p:sp>
        <p:nvSpPr>
          <p:cNvPr id="506" name="Google Shape;506;p67"/>
          <p:cNvSpPr txBox="1"/>
          <p:nvPr/>
        </p:nvSpPr>
        <p:spPr>
          <a:xfrm>
            <a:off x="2880347" y="4157343"/>
            <a:ext cx="601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Lucida Sans"/>
                <a:ea typeface="Lucida Sans"/>
                <a:cs typeface="Lucida Sans"/>
                <a:sym typeface="Lucida Sans"/>
              </a:rPr>
              <a:t>end</a:t>
            </a:r>
            <a:endParaRPr sz="1800">
              <a:solidFill>
                <a:schemeClr val="dk1"/>
              </a:solidFill>
              <a:latin typeface="Lucida Sans"/>
              <a:ea typeface="Lucida Sans"/>
              <a:cs typeface="Lucida Sans"/>
              <a:sym typeface="Lucida Sans"/>
            </a:endParaRPr>
          </a:p>
        </p:txBody>
      </p:sp>
      <p:sp>
        <p:nvSpPr>
          <p:cNvPr id="507" name="Google Shape;507;p67"/>
          <p:cNvSpPr txBox="1"/>
          <p:nvPr/>
        </p:nvSpPr>
        <p:spPr>
          <a:xfrm>
            <a:off x="5503143" y="4157343"/>
            <a:ext cx="7293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Lucida Sans"/>
                <a:ea typeface="Lucida Sans"/>
                <a:cs typeface="Lucida Sans"/>
                <a:sym typeface="Lucida Sans"/>
              </a:rPr>
              <a:t>head</a:t>
            </a:r>
            <a:endParaRPr sz="1800">
              <a:solidFill>
                <a:schemeClr val="dk1"/>
              </a:solidFill>
              <a:latin typeface="Lucida Sans"/>
              <a:ea typeface="Lucida Sans"/>
              <a:cs typeface="Lucida Sans"/>
              <a:sym typeface="Lucida Sans"/>
            </a:endParaRPr>
          </a:p>
        </p:txBody>
      </p:sp>
      <p:sp>
        <p:nvSpPr>
          <p:cNvPr id="508" name="Google Shape;508;p67"/>
          <p:cNvSpPr txBox="1"/>
          <p:nvPr/>
        </p:nvSpPr>
        <p:spPr>
          <a:xfrm>
            <a:off x="1037830" y="4157343"/>
            <a:ext cx="11745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add(..)</a:t>
            </a:r>
            <a:endParaRPr sz="1800">
              <a:solidFill>
                <a:schemeClr val="dk1"/>
              </a:solidFill>
              <a:latin typeface="Courier New"/>
              <a:ea typeface="Courier New"/>
              <a:cs typeface="Courier New"/>
              <a:sym typeface="Courier New"/>
            </a:endParaRPr>
          </a:p>
        </p:txBody>
      </p:sp>
      <p:cxnSp>
        <p:nvCxnSpPr>
          <p:cNvPr id="509" name="Google Shape;509;p67"/>
          <p:cNvCxnSpPr/>
          <p:nvPr/>
        </p:nvCxnSpPr>
        <p:spPr>
          <a:xfrm>
            <a:off x="7728973" y="3891578"/>
            <a:ext cx="573600" cy="0"/>
          </a:xfrm>
          <a:prstGeom prst="straightConnector1">
            <a:avLst/>
          </a:prstGeom>
          <a:noFill/>
          <a:ln cap="flat" cmpd="thickThin" w="55000">
            <a:solidFill>
              <a:schemeClr val="accent1"/>
            </a:solidFill>
            <a:prstDash val="solid"/>
            <a:round/>
            <a:headEnd len="sm" w="sm" type="none"/>
            <a:tailEnd len="med" w="med" type="stealth"/>
          </a:ln>
          <a:effectLst>
            <a:outerShdw blurRad="50800" rotWithShape="0" dir="5400000" dist="38100">
              <a:srgbClr val="000000">
                <a:alpha val="34900"/>
              </a:srgbClr>
            </a:outerShdw>
          </a:effectLst>
        </p:spPr>
      </p:cxnSp>
      <p:sp>
        <p:nvSpPr>
          <p:cNvPr id="510" name="Google Shape;510;p67"/>
          <p:cNvSpPr txBox="1"/>
          <p:nvPr/>
        </p:nvSpPr>
        <p:spPr>
          <a:xfrm>
            <a:off x="7592407" y="4157343"/>
            <a:ext cx="10533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poll()</a:t>
            </a:r>
            <a:endParaRPr sz="1800">
              <a:solidFill>
                <a:schemeClr val="dk1"/>
              </a:solidFill>
              <a:latin typeface="Courier New"/>
              <a:ea typeface="Courier New"/>
              <a:cs typeface="Courier New"/>
              <a:sym typeface="Courier New"/>
            </a:endParaRPr>
          </a:p>
        </p:txBody>
      </p:sp>
      <p:sp>
        <p:nvSpPr>
          <p:cNvPr id="511" name="Google Shape;511;p67"/>
          <p:cNvSpPr txBox="1"/>
          <p:nvPr/>
        </p:nvSpPr>
        <p:spPr>
          <a:xfrm>
            <a:off x="5429316" y="3071812"/>
            <a:ext cx="1015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peek()</a:t>
            </a:r>
            <a:endParaRPr sz="1800">
              <a:solidFill>
                <a:schemeClr val="dk1"/>
              </a:solidFill>
              <a:latin typeface="Courier New"/>
              <a:ea typeface="Courier New"/>
              <a:cs typeface="Courier New"/>
              <a:sym typeface="Courier New"/>
            </a:endParaRPr>
          </a:p>
        </p:txBody>
      </p:sp>
      <p:cxnSp>
        <p:nvCxnSpPr>
          <p:cNvPr id="512" name="Google Shape;512;p67"/>
          <p:cNvCxnSpPr/>
          <p:nvPr/>
        </p:nvCxnSpPr>
        <p:spPr>
          <a:xfrm>
            <a:off x="5777074" y="3328343"/>
            <a:ext cx="0" cy="225300"/>
          </a:xfrm>
          <a:prstGeom prst="straightConnector1">
            <a:avLst/>
          </a:prstGeom>
          <a:noFill/>
          <a:ln cap="flat" cmpd="thickThin" w="55000">
            <a:solidFill>
              <a:schemeClr val="accent1"/>
            </a:solidFill>
            <a:prstDash val="solid"/>
            <a:round/>
            <a:headEnd len="sm" w="sm" type="none"/>
            <a:tailEnd len="med" w="med" type="stealth"/>
          </a:ln>
          <a:effectLst>
            <a:outerShdw blurRad="50800" rotWithShape="0" dir="5400000" dist="38100">
              <a:srgbClr val="000000">
                <a:alpha val="34900"/>
              </a:srgbClr>
            </a:outerShdw>
          </a:effectLst>
        </p:spPr>
      </p:cxn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68"/>
          <p:cNvSpPr txBox="1"/>
          <p:nvPr>
            <p:ph idx="1" type="body"/>
          </p:nvPr>
        </p:nvSpPr>
        <p:spPr>
          <a:xfrm>
            <a:off x="457200" y="675851"/>
            <a:ext cx="8229600" cy="3829800"/>
          </a:xfrm>
          <a:prstGeom prst="rect">
            <a:avLst/>
          </a:prstGeom>
        </p:spPr>
        <p:txBody>
          <a:bodyPr anchorCtr="0" anchor="t" bIns="45700" lIns="91425" spcFirstLastPara="1" rIns="91425" wrap="square" tIns="45700">
            <a:noAutofit/>
          </a:bodyPr>
          <a:lstStyle/>
          <a:p>
            <a:pPr indent="0" lvl="0" marL="0" rtl="0" algn="just">
              <a:spcBef>
                <a:spcPts val="1200"/>
              </a:spcBef>
              <a:spcAft>
                <a:spcPts val="0"/>
              </a:spcAft>
              <a:buClr>
                <a:schemeClr val="dk1"/>
              </a:buClr>
              <a:buSzPts val="1100"/>
              <a:buFont typeface="Arial"/>
              <a:buNone/>
            </a:pPr>
            <a:r>
              <a:rPr lang="en-GB" sz="1900">
                <a:solidFill>
                  <a:srgbClr val="333333"/>
                </a:solidFill>
                <a:highlight>
                  <a:srgbClr val="FFFFFF"/>
                </a:highlight>
                <a:latin typeface="Roboto"/>
                <a:ea typeface="Roboto"/>
                <a:cs typeface="Roboto"/>
                <a:sym typeface="Roboto"/>
              </a:rPr>
              <a:t>The interface Queue is available in the java.util package and does extend the Collection interface. It is used to keep the elements that are processed in the First In First Out (FIFO) manner. It is an ordered list of objects, where insertion of elements occurs at the end of the list, and removal of elements occur at the beginning of the list.</a:t>
            </a:r>
            <a:endParaRPr sz="1900">
              <a:solidFill>
                <a:srgbClr val="333333"/>
              </a:solidFill>
              <a:highlight>
                <a:srgbClr val="FFFFFF"/>
              </a:highlight>
              <a:latin typeface="Roboto"/>
              <a:ea typeface="Roboto"/>
              <a:cs typeface="Roboto"/>
              <a:sym typeface="Roboto"/>
            </a:endParaRPr>
          </a:p>
          <a:p>
            <a:pPr indent="0" lvl="0" marL="0" rtl="0" algn="just">
              <a:spcBef>
                <a:spcPts val="1200"/>
              </a:spcBef>
              <a:spcAft>
                <a:spcPts val="0"/>
              </a:spcAft>
              <a:buClr>
                <a:schemeClr val="dk1"/>
              </a:buClr>
              <a:buSzPts val="1100"/>
              <a:buFont typeface="Arial"/>
              <a:buNone/>
            </a:pPr>
            <a:r>
              <a:rPr lang="en-GB" sz="1900">
                <a:solidFill>
                  <a:srgbClr val="333333"/>
                </a:solidFill>
                <a:highlight>
                  <a:srgbClr val="FFFFFF"/>
                </a:highlight>
                <a:latin typeface="Roboto"/>
                <a:ea typeface="Roboto"/>
                <a:cs typeface="Roboto"/>
                <a:sym typeface="Roboto"/>
              </a:rPr>
              <a:t>Being an interface, the queue requires, for the declaration, a concrete class, and the most common classes are the LinkedList and PriorityQueue in Java. Implementations done by these classes are not thread safe. If it is required to have a thread safe implementation, PriorityBlockingQueue is an available option.</a:t>
            </a:r>
            <a:endParaRPr sz="1900">
              <a:solidFill>
                <a:srgbClr val="333333"/>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sz="2500"/>
          </a:p>
        </p:txBody>
      </p:sp>
      <p:sp>
        <p:nvSpPr>
          <p:cNvPr id="518" name="Google Shape;518;p68"/>
          <p:cNvSpPr txBox="1"/>
          <p:nvPr>
            <p:ph type="title"/>
          </p:nvPr>
        </p:nvSpPr>
        <p:spPr>
          <a:xfrm>
            <a:off x="457200" y="205976"/>
            <a:ext cx="8229600" cy="534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GB"/>
              <a:t>Queue(next)</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69"/>
          <p:cNvSpPr txBox="1"/>
          <p:nvPr>
            <p:ph type="title"/>
          </p:nvPr>
        </p:nvSpPr>
        <p:spPr>
          <a:xfrm>
            <a:off x="421625" y="113501"/>
            <a:ext cx="8229600" cy="597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GB"/>
              <a:t>Common methods for Queue</a:t>
            </a:r>
            <a:endParaRPr/>
          </a:p>
        </p:txBody>
      </p:sp>
      <p:graphicFrame>
        <p:nvGraphicFramePr>
          <p:cNvPr id="524" name="Google Shape;524;p69"/>
          <p:cNvGraphicFramePr/>
          <p:nvPr/>
        </p:nvGraphicFramePr>
        <p:xfrm>
          <a:off x="0" y="934950"/>
          <a:ext cx="3000000" cy="3000000"/>
        </p:xfrm>
        <a:graphic>
          <a:graphicData uri="http://schemas.openxmlformats.org/drawingml/2006/table">
            <a:tbl>
              <a:tblPr>
                <a:solidFill>
                  <a:srgbClr val="FFFFFF"/>
                </a:solidFill>
                <a:tableStyleId>{4AB6794D-DACF-4E8F-B995-5AF6E3C47B4C}</a:tableStyleId>
              </a:tblPr>
              <a:tblGrid>
                <a:gridCol w="1676400"/>
                <a:gridCol w="7467600"/>
              </a:tblGrid>
              <a:tr h="428625">
                <a:tc>
                  <a:txBody>
                    <a:bodyPr/>
                    <a:lstStyle/>
                    <a:p>
                      <a:pPr indent="0" lvl="0" marL="0" rtl="0" algn="l">
                        <a:spcBef>
                          <a:spcPts val="0"/>
                        </a:spcBef>
                        <a:spcAft>
                          <a:spcPts val="0"/>
                        </a:spcAft>
                        <a:buNone/>
                      </a:pPr>
                      <a:r>
                        <a:rPr lang="en-GB"/>
                        <a:t>Method</a:t>
                      </a:r>
                      <a:endParaRPr/>
                    </a:p>
                  </a:txBody>
                  <a:tcPr marT="114300" marB="114300" marR="114300" marL="114300">
                    <a:lnB cap="flat" cmpd="sng" w="9525">
                      <a:solidFill>
                        <a:srgbClr val="C7CCBE"/>
                      </a:solidFill>
                      <a:prstDash val="solid"/>
                      <a:round/>
                      <a:headEnd len="sm" w="sm" type="none"/>
                      <a:tailEnd len="sm" w="sm" type="none"/>
                    </a:lnB>
                    <a:solidFill>
                      <a:srgbClr val="C7CCBE"/>
                    </a:solidFill>
                  </a:tcPr>
                </a:tc>
                <a:tc>
                  <a:txBody>
                    <a:bodyPr/>
                    <a:lstStyle/>
                    <a:p>
                      <a:pPr indent="0" lvl="0" marL="0" rtl="0" algn="l">
                        <a:spcBef>
                          <a:spcPts val="0"/>
                        </a:spcBef>
                        <a:spcAft>
                          <a:spcPts val="0"/>
                        </a:spcAft>
                        <a:buNone/>
                      </a:pPr>
                      <a:r>
                        <a:rPr lang="en-GB"/>
                        <a:t>Description</a:t>
                      </a:r>
                      <a:endParaRPr/>
                    </a:p>
                  </a:txBody>
                  <a:tcPr marT="114300" marB="114300" marR="114300" marL="114300">
                    <a:lnB cap="flat" cmpd="sng" w="9525">
                      <a:solidFill>
                        <a:srgbClr val="C7CCBE"/>
                      </a:solidFill>
                      <a:prstDash val="solid"/>
                      <a:round/>
                      <a:headEnd len="sm" w="sm" type="none"/>
                      <a:tailEnd len="sm" w="sm" type="none"/>
                    </a:lnB>
                    <a:solidFill>
                      <a:srgbClr val="C7CCBE"/>
                    </a:solidFill>
                  </a:tcPr>
                </a:tc>
              </a:tr>
              <a:tr h="419100">
                <a:tc>
                  <a:txBody>
                    <a:bodyPr/>
                    <a:lstStyle/>
                    <a:p>
                      <a:pPr indent="0" lvl="0" marL="0" rtl="0" algn="l">
                        <a:spcBef>
                          <a:spcPts val="0"/>
                        </a:spcBef>
                        <a:spcAft>
                          <a:spcPts val="0"/>
                        </a:spcAft>
                        <a:buNone/>
                      </a:pPr>
                      <a:r>
                        <a:rPr lang="en-GB"/>
                        <a:t>boolean add(object)</a:t>
                      </a:r>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rtl="0" algn="l">
                        <a:spcBef>
                          <a:spcPts val="0"/>
                        </a:spcBef>
                        <a:spcAft>
                          <a:spcPts val="0"/>
                        </a:spcAft>
                        <a:buNone/>
                      </a:pPr>
                      <a:r>
                        <a:rPr lang="en-GB"/>
                        <a:t>It is used to insert the specified element into this queue and return true upon success.</a:t>
                      </a:r>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r>
              <a:tr h="419100">
                <a:tc>
                  <a:txBody>
                    <a:bodyPr/>
                    <a:lstStyle/>
                    <a:p>
                      <a:pPr indent="0" lvl="0" marL="0" rtl="0" algn="l">
                        <a:spcBef>
                          <a:spcPts val="0"/>
                        </a:spcBef>
                        <a:spcAft>
                          <a:spcPts val="0"/>
                        </a:spcAft>
                        <a:buNone/>
                      </a:pPr>
                      <a:r>
                        <a:rPr lang="en-GB"/>
                        <a:t>boolean offer(object)</a:t>
                      </a:r>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rtl="0" algn="l">
                        <a:spcBef>
                          <a:spcPts val="0"/>
                        </a:spcBef>
                        <a:spcAft>
                          <a:spcPts val="0"/>
                        </a:spcAft>
                        <a:buNone/>
                      </a:pPr>
                      <a:r>
                        <a:rPr lang="en-GB"/>
                        <a:t>It is used to insert the specified element into this queue.</a:t>
                      </a:r>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r>
              <a:tr h="419100">
                <a:tc>
                  <a:txBody>
                    <a:bodyPr/>
                    <a:lstStyle/>
                    <a:p>
                      <a:pPr indent="0" lvl="0" marL="0" rtl="0" algn="l">
                        <a:spcBef>
                          <a:spcPts val="0"/>
                        </a:spcBef>
                        <a:spcAft>
                          <a:spcPts val="0"/>
                        </a:spcAft>
                        <a:buNone/>
                      </a:pPr>
                      <a:r>
                        <a:rPr lang="en-GB"/>
                        <a:t>Object remove()</a:t>
                      </a:r>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rtl="0" algn="l">
                        <a:spcBef>
                          <a:spcPts val="0"/>
                        </a:spcBef>
                        <a:spcAft>
                          <a:spcPts val="0"/>
                        </a:spcAft>
                        <a:buNone/>
                      </a:pPr>
                      <a:r>
                        <a:rPr lang="en-GB"/>
                        <a:t>It is used to retrieves and removes the head of this queue.</a:t>
                      </a:r>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r>
              <a:tr h="419100">
                <a:tc>
                  <a:txBody>
                    <a:bodyPr/>
                    <a:lstStyle/>
                    <a:p>
                      <a:pPr indent="0" lvl="0" marL="0" rtl="0" algn="l">
                        <a:spcBef>
                          <a:spcPts val="0"/>
                        </a:spcBef>
                        <a:spcAft>
                          <a:spcPts val="0"/>
                        </a:spcAft>
                        <a:buNone/>
                      </a:pPr>
                      <a:r>
                        <a:rPr lang="en-GB"/>
                        <a:t>Object poll()</a:t>
                      </a:r>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rtl="0" algn="l">
                        <a:spcBef>
                          <a:spcPts val="0"/>
                        </a:spcBef>
                        <a:spcAft>
                          <a:spcPts val="0"/>
                        </a:spcAft>
                        <a:buNone/>
                      </a:pPr>
                      <a:r>
                        <a:rPr lang="en-GB"/>
                        <a:t>It is used to retrieves and removes the head of this queue, or returns null if this queue is empty.</a:t>
                      </a:r>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r>
              <a:tr h="419100">
                <a:tc>
                  <a:txBody>
                    <a:bodyPr/>
                    <a:lstStyle/>
                    <a:p>
                      <a:pPr indent="0" lvl="0" marL="0" rtl="0" algn="l">
                        <a:spcBef>
                          <a:spcPts val="0"/>
                        </a:spcBef>
                        <a:spcAft>
                          <a:spcPts val="0"/>
                        </a:spcAft>
                        <a:buNone/>
                      </a:pPr>
                      <a:r>
                        <a:rPr lang="en-GB"/>
                        <a:t>Object element()</a:t>
                      </a:r>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rtl="0" algn="l">
                        <a:spcBef>
                          <a:spcPts val="0"/>
                        </a:spcBef>
                        <a:spcAft>
                          <a:spcPts val="0"/>
                        </a:spcAft>
                        <a:buNone/>
                      </a:pPr>
                      <a:r>
                        <a:rPr lang="en-GB"/>
                        <a:t>It is used to retrieves, but does not remove, the head of this queue.</a:t>
                      </a:r>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r>
              <a:tr h="419100">
                <a:tc>
                  <a:txBody>
                    <a:bodyPr/>
                    <a:lstStyle/>
                    <a:p>
                      <a:pPr indent="0" lvl="0" marL="0" rtl="0" algn="l">
                        <a:spcBef>
                          <a:spcPts val="0"/>
                        </a:spcBef>
                        <a:spcAft>
                          <a:spcPts val="0"/>
                        </a:spcAft>
                        <a:buNone/>
                      </a:pPr>
                      <a:r>
                        <a:rPr lang="en-GB"/>
                        <a:t>Object peek()</a:t>
                      </a:r>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rtl="0" algn="l">
                        <a:spcBef>
                          <a:spcPts val="0"/>
                        </a:spcBef>
                        <a:spcAft>
                          <a:spcPts val="0"/>
                        </a:spcAft>
                        <a:buNone/>
                      </a:pPr>
                      <a:r>
                        <a:rPr lang="en-GB"/>
                        <a:t>It is used to retrieves, but does not remove, the head of this queue, or returns null if this queue is empty.</a:t>
                      </a:r>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70"/>
          <p:cNvSpPr txBox="1"/>
          <p:nvPr>
            <p:ph idx="1" type="body"/>
          </p:nvPr>
        </p:nvSpPr>
        <p:spPr>
          <a:xfrm>
            <a:off x="343375" y="933121"/>
            <a:ext cx="8229600" cy="3394500"/>
          </a:xfrm>
          <a:prstGeom prst="rect">
            <a:avLst/>
          </a:prstGeom>
        </p:spPr>
        <p:txBody>
          <a:bodyPr anchorCtr="0" anchor="t" bIns="45700" lIns="91425" spcFirstLastPara="1" rIns="91425" wrap="square" tIns="45700">
            <a:normAutofit fontScale="77500" lnSpcReduction="10000"/>
          </a:bodyPr>
          <a:lstStyle/>
          <a:p>
            <a:pPr indent="0" lvl="0" marL="25400" rtl="0" algn="l">
              <a:spcBef>
                <a:spcPts val="0"/>
              </a:spcBef>
              <a:spcAft>
                <a:spcPts val="0"/>
              </a:spcAft>
              <a:buClr>
                <a:schemeClr val="dk1"/>
              </a:buClr>
              <a:buSzPct val="50000"/>
              <a:buFont typeface="Arial"/>
              <a:buNone/>
            </a:pPr>
            <a:r>
              <a:rPr lang="en-GB" sz="2200">
                <a:solidFill>
                  <a:schemeClr val="dk1"/>
                </a:solidFill>
                <a:highlight>
                  <a:srgbClr val="EEEEEC"/>
                </a:highlight>
                <a:latin typeface="Courier New"/>
                <a:ea typeface="Courier New"/>
                <a:cs typeface="Courier New"/>
                <a:sym typeface="Courier New"/>
              </a:rPr>
              <a:t>	Queue&lt;Integer&gt; </a:t>
            </a:r>
            <a:r>
              <a:rPr lang="en-GB" sz="2200">
                <a:solidFill>
                  <a:srgbClr val="6A3E3E"/>
                </a:solidFill>
                <a:highlight>
                  <a:srgbClr val="EEEEEC"/>
                </a:highlight>
                <a:latin typeface="Courier New"/>
                <a:ea typeface="Courier New"/>
                <a:cs typeface="Courier New"/>
                <a:sym typeface="Courier New"/>
              </a:rPr>
              <a:t>sti</a:t>
            </a:r>
            <a:r>
              <a:rPr lang="en-GB" sz="2200">
                <a:solidFill>
                  <a:schemeClr val="dk1"/>
                </a:solidFill>
                <a:highlight>
                  <a:srgbClr val="EEEEEC"/>
                </a:highlight>
                <a:latin typeface="Courier New"/>
                <a:ea typeface="Courier New"/>
                <a:cs typeface="Courier New"/>
                <a:sym typeface="Courier New"/>
              </a:rPr>
              <a:t>=</a:t>
            </a:r>
            <a:r>
              <a:rPr b="1" lang="en-GB" sz="2200">
                <a:solidFill>
                  <a:srgbClr val="7F0055"/>
                </a:solidFill>
                <a:highlight>
                  <a:srgbClr val="EEEEEC"/>
                </a:highlight>
                <a:latin typeface="Courier New"/>
                <a:ea typeface="Courier New"/>
                <a:cs typeface="Courier New"/>
                <a:sym typeface="Courier New"/>
              </a:rPr>
              <a:t>new</a:t>
            </a:r>
            <a:r>
              <a:rPr lang="en-GB" sz="2200">
                <a:solidFill>
                  <a:schemeClr val="dk1"/>
                </a:solidFill>
                <a:highlight>
                  <a:srgbClr val="EEEEEC"/>
                </a:highlight>
                <a:latin typeface="Courier New"/>
                <a:ea typeface="Courier New"/>
                <a:cs typeface="Courier New"/>
                <a:sym typeface="Courier New"/>
              </a:rPr>
              <a:t> LinkedList&lt;Integer&gt;();</a:t>
            </a:r>
            <a:endParaRPr sz="22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ct val="50000"/>
              <a:buFont typeface="Arial"/>
              <a:buNone/>
            </a:pPr>
            <a:r>
              <a:rPr lang="en-GB" sz="2200">
                <a:solidFill>
                  <a:schemeClr val="dk1"/>
                </a:solidFill>
                <a:highlight>
                  <a:srgbClr val="EEEEEC"/>
                </a:highlight>
                <a:latin typeface="Courier New"/>
                <a:ea typeface="Courier New"/>
                <a:cs typeface="Courier New"/>
                <a:sym typeface="Courier New"/>
              </a:rPr>
              <a:t>	</a:t>
            </a:r>
            <a:r>
              <a:rPr lang="en-GB" sz="2200">
                <a:solidFill>
                  <a:srgbClr val="6A3E3E"/>
                </a:solidFill>
                <a:highlight>
                  <a:srgbClr val="EEEEEC"/>
                </a:highlight>
                <a:latin typeface="Courier New"/>
                <a:ea typeface="Courier New"/>
                <a:cs typeface="Courier New"/>
                <a:sym typeface="Courier New"/>
              </a:rPr>
              <a:t>sti</a:t>
            </a:r>
            <a:r>
              <a:rPr lang="en-GB" sz="2200">
                <a:solidFill>
                  <a:schemeClr val="dk1"/>
                </a:solidFill>
                <a:highlight>
                  <a:srgbClr val="EEEEEC"/>
                </a:highlight>
                <a:latin typeface="Courier New"/>
                <a:ea typeface="Courier New"/>
                <a:cs typeface="Courier New"/>
                <a:sym typeface="Courier New"/>
              </a:rPr>
              <a:t>.add(100);</a:t>
            </a:r>
            <a:endParaRPr sz="22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ct val="50000"/>
              <a:buFont typeface="Arial"/>
              <a:buNone/>
            </a:pPr>
            <a:r>
              <a:rPr lang="en-GB" sz="2200">
                <a:solidFill>
                  <a:schemeClr val="dk1"/>
                </a:solidFill>
                <a:highlight>
                  <a:srgbClr val="EEEEEC"/>
                </a:highlight>
                <a:latin typeface="Courier New"/>
                <a:ea typeface="Courier New"/>
                <a:cs typeface="Courier New"/>
                <a:sym typeface="Courier New"/>
              </a:rPr>
              <a:t>	</a:t>
            </a:r>
            <a:r>
              <a:rPr lang="en-GB" sz="2200">
                <a:solidFill>
                  <a:srgbClr val="6A3E3E"/>
                </a:solidFill>
                <a:highlight>
                  <a:srgbClr val="EEEEEC"/>
                </a:highlight>
                <a:latin typeface="Courier New"/>
                <a:ea typeface="Courier New"/>
                <a:cs typeface="Courier New"/>
                <a:sym typeface="Courier New"/>
              </a:rPr>
              <a:t>sti</a:t>
            </a:r>
            <a:r>
              <a:rPr lang="en-GB" sz="2200">
                <a:solidFill>
                  <a:schemeClr val="dk1"/>
                </a:solidFill>
                <a:highlight>
                  <a:srgbClr val="EEEEEC"/>
                </a:highlight>
                <a:latin typeface="Courier New"/>
                <a:ea typeface="Courier New"/>
                <a:cs typeface="Courier New"/>
                <a:sym typeface="Courier New"/>
              </a:rPr>
              <a:t>.add(200);</a:t>
            </a:r>
            <a:endParaRPr sz="22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ct val="50000"/>
              <a:buFont typeface="Arial"/>
              <a:buNone/>
            </a:pPr>
            <a:r>
              <a:rPr lang="en-GB" sz="2200">
                <a:solidFill>
                  <a:schemeClr val="dk1"/>
                </a:solidFill>
                <a:highlight>
                  <a:srgbClr val="EEEEEC"/>
                </a:highlight>
                <a:latin typeface="Courier New"/>
                <a:ea typeface="Courier New"/>
                <a:cs typeface="Courier New"/>
                <a:sym typeface="Courier New"/>
              </a:rPr>
              <a:t>	</a:t>
            </a:r>
            <a:r>
              <a:rPr lang="en-GB" sz="2200">
                <a:solidFill>
                  <a:srgbClr val="6A3E3E"/>
                </a:solidFill>
                <a:highlight>
                  <a:srgbClr val="EEEEEC"/>
                </a:highlight>
                <a:latin typeface="Courier New"/>
                <a:ea typeface="Courier New"/>
                <a:cs typeface="Courier New"/>
                <a:sym typeface="Courier New"/>
              </a:rPr>
              <a:t>sti</a:t>
            </a:r>
            <a:r>
              <a:rPr lang="en-GB" sz="2200">
                <a:solidFill>
                  <a:schemeClr val="dk1"/>
                </a:solidFill>
                <a:highlight>
                  <a:srgbClr val="EEEEEC"/>
                </a:highlight>
                <a:latin typeface="Courier New"/>
                <a:ea typeface="Courier New"/>
                <a:cs typeface="Courier New"/>
                <a:sym typeface="Courier New"/>
              </a:rPr>
              <a:t>.add(300);</a:t>
            </a:r>
            <a:endParaRPr sz="22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ct val="50000"/>
              <a:buFont typeface="Arial"/>
              <a:buNone/>
            </a:pPr>
            <a:r>
              <a:rPr lang="en-GB" sz="2200">
                <a:solidFill>
                  <a:schemeClr val="dk1"/>
                </a:solidFill>
                <a:highlight>
                  <a:srgbClr val="EEEEEC"/>
                </a:highlight>
                <a:latin typeface="Courier New"/>
                <a:ea typeface="Courier New"/>
                <a:cs typeface="Courier New"/>
                <a:sym typeface="Courier New"/>
              </a:rPr>
              <a:t>	</a:t>
            </a:r>
            <a:r>
              <a:rPr lang="en-GB" sz="2200">
                <a:solidFill>
                  <a:srgbClr val="6A3E3E"/>
                </a:solidFill>
                <a:highlight>
                  <a:srgbClr val="EEEEEC"/>
                </a:highlight>
                <a:latin typeface="Courier New"/>
                <a:ea typeface="Courier New"/>
                <a:cs typeface="Courier New"/>
                <a:sym typeface="Courier New"/>
              </a:rPr>
              <a:t>sti</a:t>
            </a:r>
            <a:r>
              <a:rPr lang="en-GB" sz="2200">
                <a:solidFill>
                  <a:schemeClr val="dk1"/>
                </a:solidFill>
                <a:highlight>
                  <a:srgbClr val="EEEEEC"/>
                </a:highlight>
                <a:latin typeface="Courier New"/>
                <a:ea typeface="Courier New"/>
                <a:cs typeface="Courier New"/>
                <a:sym typeface="Courier New"/>
              </a:rPr>
              <a:t>.add(400);</a:t>
            </a:r>
            <a:endParaRPr sz="22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ct val="50000"/>
              <a:buFont typeface="Arial"/>
              <a:buNone/>
            </a:pPr>
            <a:r>
              <a:rPr lang="en-GB" sz="2200">
                <a:solidFill>
                  <a:schemeClr val="dk1"/>
                </a:solidFill>
                <a:highlight>
                  <a:srgbClr val="EEEEEC"/>
                </a:highlight>
                <a:latin typeface="Courier New"/>
                <a:ea typeface="Courier New"/>
                <a:cs typeface="Courier New"/>
                <a:sym typeface="Courier New"/>
              </a:rPr>
              <a:t>	System.</a:t>
            </a:r>
            <a:r>
              <a:rPr b="1" i="1" lang="en-GB" sz="2200">
                <a:solidFill>
                  <a:srgbClr val="0000C0"/>
                </a:solidFill>
                <a:highlight>
                  <a:srgbClr val="EEEEEC"/>
                </a:highlight>
                <a:latin typeface="Courier New"/>
                <a:ea typeface="Courier New"/>
                <a:cs typeface="Courier New"/>
                <a:sym typeface="Courier New"/>
              </a:rPr>
              <a:t>out</a:t>
            </a:r>
            <a:r>
              <a:rPr lang="en-GB" sz="2200">
                <a:solidFill>
                  <a:schemeClr val="dk1"/>
                </a:solidFill>
                <a:highlight>
                  <a:srgbClr val="EEEEEC"/>
                </a:highlight>
                <a:latin typeface="Courier New"/>
                <a:ea typeface="Courier New"/>
                <a:cs typeface="Courier New"/>
                <a:sym typeface="Courier New"/>
              </a:rPr>
              <a:t>.println(</a:t>
            </a:r>
            <a:r>
              <a:rPr lang="en-GB" sz="2200">
                <a:solidFill>
                  <a:srgbClr val="2A00FF"/>
                </a:solidFill>
                <a:highlight>
                  <a:srgbClr val="EEEEEC"/>
                </a:highlight>
                <a:latin typeface="Courier New"/>
                <a:ea typeface="Courier New"/>
                <a:cs typeface="Courier New"/>
                <a:sym typeface="Courier New"/>
              </a:rPr>
              <a:t>"Using stack"</a:t>
            </a:r>
            <a:r>
              <a:rPr lang="en-GB" sz="2200">
                <a:solidFill>
                  <a:schemeClr val="dk1"/>
                </a:solidFill>
                <a:highlight>
                  <a:srgbClr val="EEEEEC"/>
                </a:highlight>
                <a:latin typeface="Courier New"/>
                <a:ea typeface="Courier New"/>
                <a:cs typeface="Courier New"/>
                <a:sym typeface="Courier New"/>
              </a:rPr>
              <a:t>);</a:t>
            </a:r>
            <a:endParaRPr sz="22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ct val="50000"/>
              <a:buFont typeface="Arial"/>
              <a:buNone/>
            </a:pPr>
            <a:r>
              <a:rPr lang="en-GB" sz="2200">
                <a:solidFill>
                  <a:schemeClr val="dk1"/>
                </a:solidFill>
                <a:highlight>
                  <a:srgbClr val="EEEEEC"/>
                </a:highlight>
                <a:latin typeface="Courier New"/>
                <a:ea typeface="Courier New"/>
                <a:cs typeface="Courier New"/>
                <a:sym typeface="Courier New"/>
              </a:rPr>
              <a:t>	</a:t>
            </a:r>
            <a:r>
              <a:rPr b="1" lang="en-GB" sz="2200">
                <a:solidFill>
                  <a:srgbClr val="7F0055"/>
                </a:solidFill>
                <a:highlight>
                  <a:srgbClr val="EEEEEC"/>
                </a:highlight>
                <a:latin typeface="Courier New"/>
                <a:ea typeface="Courier New"/>
                <a:cs typeface="Courier New"/>
                <a:sym typeface="Courier New"/>
              </a:rPr>
              <a:t>for</a:t>
            </a:r>
            <a:r>
              <a:rPr lang="en-GB" sz="2200">
                <a:solidFill>
                  <a:schemeClr val="dk1"/>
                </a:solidFill>
                <a:highlight>
                  <a:srgbClr val="EEEEEC"/>
                </a:highlight>
                <a:latin typeface="Courier New"/>
                <a:ea typeface="Courier New"/>
                <a:cs typeface="Courier New"/>
                <a:sym typeface="Courier New"/>
              </a:rPr>
              <a:t>(Integer </a:t>
            </a:r>
            <a:r>
              <a:rPr lang="en-GB" sz="2200">
                <a:solidFill>
                  <a:srgbClr val="6A3E3E"/>
                </a:solidFill>
                <a:highlight>
                  <a:srgbClr val="EEEEEC"/>
                </a:highlight>
                <a:latin typeface="Courier New"/>
                <a:ea typeface="Courier New"/>
                <a:cs typeface="Courier New"/>
                <a:sym typeface="Courier New"/>
              </a:rPr>
              <a:t>i</a:t>
            </a:r>
            <a:r>
              <a:rPr lang="en-GB" sz="2200">
                <a:solidFill>
                  <a:schemeClr val="dk1"/>
                </a:solidFill>
                <a:highlight>
                  <a:srgbClr val="EEEEEC"/>
                </a:highlight>
                <a:latin typeface="Courier New"/>
                <a:ea typeface="Courier New"/>
                <a:cs typeface="Courier New"/>
                <a:sym typeface="Courier New"/>
              </a:rPr>
              <a:t>:</a:t>
            </a:r>
            <a:r>
              <a:rPr lang="en-GB" sz="2200">
                <a:solidFill>
                  <a:srgbClr val="6A3E3E"/>
                </a:solidFill>
                <a:highlight>
                  <a:srgbClr val="EEEEEC"/>
                </a:highlight>
                <a:latin typeface="Courier New"/>
                <a:ea typeface="Courier New"/>
                <a:cs typeface="Courier New"/>
                <a:sym typeface="Courier New"/>
              </a:rPr>
              <a:t>sti</a:t>
            </a:r>
            <a:r>
              <a:rPr lang="en-GB" sz="2200">
                <a:solidFill>
                  <a:schemeClr val="dk1"/>
                </a:solidFill>
                <a:highlight>
                  <a:srgbClr val="EEEEEC"/>
                </a:highlight>
                <a:latin typeface="Courier New"/>
                <a:ea typeface="Courier New"/>
                <a:cs typeface="Courier New"/>
                <a:sym typeface="Courier New"/>
              </a:rPr>
              <a:t>) {</a:t>
            </a:r>
            <a:endParaRPr sz="22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ct val="50000"/>
              <a:buFont typeface="Arial"/>
              <a:buNone/>
            </a:pPr>
            <a:r>
              <a:rPr lang="en-GB" sz="2200">
                <a:solidFill>
                  <a:schemeClr val="dk1"/>
                </a:solidFill>
                <a:highlight>
                  <a:srgbClr val="EEEEEC"/>
                </a:highlight>
                <a:latin typeface="Courier New"/>
                <a:ea typeface="Courier New"/>
                <a:cs typeface="Courier New"/>
                <a:sym typeface="Courier New"/>
              </a:rPr>
              <a:t>		System.</a:t>
            </a:r>
            <a:r>
              <a:rPr b="1" i="1" lang="en-GB" sz="2200">
                <a:solidFill>
                  <a:srgbClr val="0000C0"/>
                </a:solidFill>
                <a:highlight>
                  <a:srgbClr val="EEEEEC"/>
                </a:highlight>
                <a:latin typeface="Courier New"/>
                <a:ea typeface="Courier New"/>
                <a:cs typeface="Courier New"/>
                <a:sym typeface="Courier New"/>
              </a:rPr>
              <a:t>out</a:t>
            </a:r>
            <a:r>
              <a:rPr lang="en-GB" sz="2200">
                <a:solidFill>
                  <a:schemeClr val="dk1"/>
                </a:solidFill>
                <a:highlight>
                  <a:srgbClr val="EEEEEC"/>
                </a:highlight>
                <a:latin typeface="Courier New"/>
                <a:ea typeface="Courier New"/>
                <a:cs typeface="Courier New"/>
                <a:sym typeface="Courier New"/>
              </a:rPr>
              <a:t>.println(</a:t>
            </a:r>
            <a:r>
              <a:rPr lang="en-GB" sz="2200">
                <a:solidFill>
                  <a:srgbClr val="6A3E3E"/>
                </a:solidFill>
                <a:highlight>
                  <a:srgbClr val="EEEEEC"/>
                </a:highlight>
                <a:latin typeface="Courier New"/>
                <a:ea typeface="Courier New"/>
                <a:cs typeface="Courier New"/>
                <a:sym typeface="Courier New"/>
              </a:rPr>
              <a:t>i</a:t>
            </a:r>
            <a:r>
              <a:rPr lang="en-GB" sz="2200">
                <a:solidFill>
                  <a:schemeClr val="dk1"/>
                </a:solidFill>
                <a:highlight>
                  <a:srgbClr val="EEEEEC"/>
                </a:highlight>
                <a:latin typeface="Courier New"/>
                <a:ea typeface="Courier New"/>
                <a:cs typeface="Courier New"/>
                <a:sym typeface="Courier New"/>
              </a:rPr>
              <a:t>);</a:t>
            </a:r>
            <a:endParaRPr sz="22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ct val="50000"/>
              <a:buFont typeface="Arial"/>
              <a:buNone/>
            </a:pPr>
            <a:r>
              <a:rPr lang="en-GB" sz="2200">
                <a:solidFill>
                  <a:schemeClr val="dk1"/>
                </a:solidFill>
                <a:highlight>
                  <a:srgbClr val="EEEEEC"/>
                </a:highlight>
                <a:latin typeface="Courier New"/>
                <a:ea typeface="Courier New"/>
                <a:cs typeface="Courier New"/>
                <a:sym typeface="Courier New"/>
              </a:rPr>
              <a:t>	}</a:t>
            </a:r>
            <a:endParaRPr sz="22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ct val="50000"/>
              <a:buFont typeface="Arial"/>
              <a:buNone/>
            </a:pPr>
            <a:r>
              <a:rPr lang="en-GB" sz="2200">
                <a:solidFill>
                  <a:schemeClr val="dk1"/>
                </a:solidFill>
                <a:highlight>
                  <a:srgbClr val="EEEEEC"/>
                </a:highlight>
                <a:latin typeface="Courier New"/>
                <a:ea typeface="Courier New"/>
                <a:cs typeface="Courier New"/>
                <a:sym typeface="Courier New"/>
              </a:rPr>
              <a:t>	System.</a:t>
            </a:r>
            <a:r>
              <a:rPr b="1" i="1" lang="en-GB" sz="2200">
                <a:solidFill>
                  <a:srgbClr val="0000C0"/>
                </a:solidFill>
                <a:highlight>
                  <a:srgbClr val="EEEEEC"/>
                </a:highlight>
                <a:latin typeface="Courier New"/>
                <a:ea typeface="Courier New"/>
                <a:cs typeface="Courier New"/>
                <a:sym typeface="Courier New"/>
              </a:rPr>
              <a:t>out</a:t>
            </a:r>
            <a:r>
              <a:rPr lang="en-GB" sz="2200">
                <a:solidFill>
                  <a:schemeClr val="dk1"/>
                </a:solidFill>
                <a:highlight>
                  <a:srgbClr val="EEEEEC"/>
                </a:highlight>
                <a:latin typeface="Courier New"/>
                <a:ea typeface="Courier New"/>
                <a:cs typeface="Courier New"/>
                <a:sym typeface="Courier New"/>
              </a:rPr>
              <a:t>.println(</a:t>
            </a:r>
            <a:r>
              <a:rPr lang="en-GB" sz="2200">
                <a:solidFill>
                  <a:srgbClr val="2A00FF"/>
                </a:solidFill>
                <a:highlight>
                  <a:srgbClr val="EEEEEC"/>
                </a:highlight>
                <a:latin typeface="Courier New"/>
                <a:ea typeface="Courier New"/>
                <a:cs typeface="Courier New"/>
                <a:sym typeface="Courier New"/>
              </a:rPr>
              <a:t>"The front is"</a:t>
            </a:r>
            <a:r>
              <a:rPr lang="en-GB" sz="2200">
                <a:solidFill>
                  <a:schemeClr val="dk1"/>
                </a:solidFill>
                <a:highlight>
                  <a:srgbClr val="EEEEEC"/>
                </a:highlight>
                <a:latin typeface="Courier New"/>
                <a:ea typeface="Courier New"/>
                <a:cs typeface="Courier New"/>
                <a:sym typeface="Courier New"/>
              </a:rPr>
              <a:t>+</a:t>
            </a:r>
            <a:r>
              <a:rPr lang="en-GB" sz="2200">
                <a:solidFill>
                  <a:srgbClr val="6A3E3E"/>
                </a:solidFill>
                <a:highlight>
                  <a:srgbClr val="EEEEEC"/>
                </a:highlight>
                <a:latin typeface="Courier New"/>
                <a:ea typeface="Courier New"/>
                <a:cs typeface="Courier New"/>
                <a:sym typeface="Courier New"/>
              </a:rPr>
              <a:t>sti</a:t>
            </a:r>
            <a:r>
              <a:rPr lang="en-GB" sz="2200">
                <a:solidFill>
                  <a:schemeClr val="dk1"/>
                </a:solidFill>
                <a:highlight>
                  <a:srgbClr val="EEEEEC"/>
                </a:highlight>
                <a:latin typeface="Courier New"/>
                <a:ea typeface="Courier New"/>
                <a:cs typeface="Courier New"/>
                <a:sym typeface="Courier New"/>
              </a:rPr>
              <a:t>.peek());//Print 100</a:t>
            </a:r>
            <a:endParaRPr sz="22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ct val="50000"/>
              <a:buFont typeface="Arial"/>
              <a:buNone/>
            </a:pPr>
            <a:r>
              <a:rPr lang="en-GB" sz="2200">
                <a:solidFill>
                  <a:schemeClr val="dk1"/>
                </a:solidFill>
                <a:highlight>
                  <a:srgbClr val="EEEEEC"/>
                </a:highlight>
                <a:latin typeface="Courier New"/>
                <a:ea typeface="Courier New"/>
                <a:cs typeface="Courier New"/>
                <a:sym typeface="Courier New"/>
              </a:rPr>
              <a:t>	</a:t>
            </a:r>
            <a:r>
              <a:rPr lang="en-GB" sz="2200">
                <a:solidFill>
                  <a:srgbClr val="6A3E3E"/>
                </a:solidFill>
                <a:highlight>
                  <a:srgbClr val="EEEEEC"/>
                </a:highlight>
                <a:latin typeface="Courier New"/>
                <a:ea typeface="Courier New"/>
                <a:cs typeface="Courier New"/>
                <a:sym typeface="Courier New"/>
              </a:rPr>
              <a:t>sti</a:t>
            </a:r>
            <a:r>
              <a:rPr lang="en-GB" sz="2200">
                <a:solidFill>
                  <a:schemeClr val="dk1"/>
                </a:solidFill>
                <a:highlight>
                  <a:srgbClr val="EEEEEC"/>
                </a:highlight>
                <a:latin typeface="Courier New"/>
                <a:ea typeface="Courier New"/>
                <a:cs typeface="Courier New"/>
                <a:sym typeface="Courier New"/>
              </a:rPr>
              <a:t>.remove();//Remove 100</a:t>
            </a:r>
            <a:endParaRPr sz="22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2200">
                <a:solidFill>
                  <a:schemeClr val="dk1"/>
                </a:solidFill>
                <a:highlight>
                  <a:srgbClr val="EEEEEC"/>
                </a:highlight>
                <a:latin typeface="Courier New"/>
                <a:ea typeface="Courier New"/>
                <a:cs typeface="Courier New"/>
                <a:sym typeface="Courier New"/>
              </a:rPr>
              <a:t>	System.</a:t>
            </a:r>
            <a:r>
              <a:rPr b="1" i="1" lang="en-GB" sz="2200">
                <a:solidFill>
                  <a:srgbClr val="0000C0"/>
                </a:solidFill>
                <a:highlight>
                  <a:srgbClr val="EEEEEC"/>
                </a:highlight>
                <a:latin typeface="Courier New"/>
                <a:ea typeface="Courier New"/>
                <a:cs typeface="Courier New"/>
                <a:sym typeface="Courier New"/>
              </a:rPr>
              <a:t>out</a:t>
            </a:r>
            <a:r>
              <a:rPr lang="en-GB" sz="2200">
                <a:solidFill>
                  <a:schemeClr val="dk1"/>
                </a:solidFill>
                <a:highlight>
                  <a:srgbClr val="EEEEEC"/>
                </a:highlight>
                <a:latin typeface="Courier New"/>
                <a:ea typeface="Courier New"/>
                <a:cs typeface="Courier New"/>
                <a:sym typeface="Courier New"/>
              </a:rPr>
              <a:t>.println(</a:t>
            </a:r>
            <a:r>
              <a:rPr lang="en-GB" sz="2200">
                <a:solidFill>
                  <a:srgbClr val="2A00FF"/>
                </a:solidFill>
                <a:highlight>
                  <a:srgbClr val="EEEEEC"/>
                </a:highlight>
                <a:latin typeface="Courier New"/>
                <a:ea typeface="Courier New"/>
                <a:cs typeface="Courier New"/>
                <a:sym typeface="Courier New"/>
              </a:rPr>
              <a:t>"The front is"</a:t>
            </a:r>
            <a:r>
              <a:rPr lang="en-GB" sz="2200">
                <a:solidFill>
                  <a:schemeClr val="dk1"/>
                </a:solidFill>
                <a:highlight>
                  <a:srgbClr val="EEEEEC"/>
                </a:highlight>
                <a:latin typeface="Courier New"/>
                <a:ea typeface="Courier New"/>
                <a:cs typeface="Courier New"/>
                <a:sym typeface="Courier New"/>
              </a:rPr>
              <a:t>+</a:t>
            </a:r>
            <a:r>
              <a:rPr lang="en-GB" sz="2200">
                <a:solidFill>
                  <a:srgbClr val="6A3E3E"/>
                </a:solidFill>
                <a:highlight>
                  <a:srgbClr val="EEEEEC"/>
                </a:highlight>
                <a:latin typeface="Courier New"/>
                <a:ea typeface="Courier New"/>
                <a:cs typeface="Courier New"/>
                <a:sym typeface="Courier New"/>
              </a:rPr>
              <a:t>sti</a:t>
            </a:r>
            <a:r>
              <a:rPr lang="en-GB" sz="2200">
                <a:solidFill>
                  <a:schemeClr val="dk1"/>
                </a:solidFill>
                <a:highlight>
                  <a:srgbClr val="EEEEEC"/>
                </a:highlight>
                <a:latin typeface="Courier New"/>
                <a:ea typeface="Courier New"/>
                <a:cs typeface="Courier New"/>
                <a:sym typeface="Courier New"/>
              </a:rPr>
              <a:t>.peek());//Print 200</a:t>
            </a:r>
            <a:endParaRPr/>
          </a:p>
        </p:txBody>
      </p:sp>
      <p:sp>
        <p:nvSpPr>
          <p:cNvPr id="530" name="Google Shape;530;p70"/>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SzPts val="990"/>
              <a:buNone/>
            </a:pPr>
            <a:r>
              <a:rPr lang="en-GB" sz="2420"/>
              <a:t>Queue Example: Using LinkedList as </a:t>
            </a:r>
            <a:r>
              <a:rPr lang="en-GB" sz="2420"/>
              <a:t>implementing</a:t>
            </a:r>
            <a:r>
              <a:rPr lang="en-GB" sz="2420"/>
              <a:t> class</a:t>
            </a:r>
            <a:endParaRPr sz="2420"/>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71"/>
          <p:cNvSpPr txBox="1"/>
          <p:nvPr>
            <p:ph idx="1" type="body"/>
          </p:nvPr>
        </p:nvSpPr>
        <p:spPr>
          <a:xfrm>
            <a:off x="457200" y="1110996"/>
            <a:ext cx="8229600" cy="3098100"/>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GB"/>
              <a:t>These are LIFO</a:t>
            </a:r>
            <a:endParaRPr/>
          </a:p>
          <a:p>
            <a:pPr indent="-256032" lvl="0" marL="365760" rtl="0" algn="l">
              <a:spcBef>
                <a:spcPts val="400"/>
              </a:spcBef>
              <a:spcAft>
                <a:spcPts val="0"/>
              </a:spcAft>
              <a:buSzPts val="1836"/>
              <a:buChar char="●"/>
            </a:pPr>
            <a:r>
              <a:rPr lang="en-GB"/>
              <a:t>Java has a </a:t>
            </a:r>
            <a:r>
              <a:rPr lang="en-GB">
                <a:latin typeface="Courier New"/>
                <a:ea typeface="Courier New"/>
                <a:cs typeface="Courier New"/>
                <a:sym typeface="Courier New"/>
              </a:rPr>
              <a:t>Stack</a:t>
            </a:r>
            <a:r>
              <a:rPr lang="en-GB"/>
              <a:t> class which extends </a:t>
            </a:r>
            <a:r>
              <a:rPr lang="en-GB">
                <a:latin typeface="Courier New"/>
                <a:ea typeface="Courier New"/>
                <a:cs typeface="Courier New"/>
                <a:sym typeface="Courier New"/>
              </a:rPr>
              <a:t>Vector </a:t>
            </a:r>
            <a:endParaRPr>
              <a:latin typeface="Courier New"/>
              <a:ea typeface="Courier New"/>
              <a:cs typeface="Courier New"/>
              <a:sym typeface="Courier New"/>
            </a:endParaRPr>
          </a:p>
        </p:txBody>
      </p:sp>
      <p:sp>
        <p:nvSpPr>
          <p:cNvPr id="536" name="Google Shape;536;p71"/>
          <p:cNvSpPr txBox="1"/>
          <p:nvPr>
            <p:ph type="title"/>
          </p:nvPr>
        </p:nvSpPr>
        <p:spPr>
          <a:xfrm>
            <a:off x="457200" y="154484"/>
            <a:ext cx="8229600" cy="643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GB"/>
              <a:t>Stacks</a:t>
            </a:r>
            <a:endParaRPr/>
          </a:p>
        </p:txBody>
      </p:sp>
      <p:sp>
        <p:nvSpPr>
          <p:cNvPr id="537" name="Google Shape;537;p71"/>
          <p:cNvSpPr/>
          <p:nvPr/>
        </p:nvSpPr>
        <p:spPr>
          <a:xfrm>
            <a:off x="1829863" y="3819856"/>
            <a:ext cx="655500" cy="491700"/>
          </a:xfrm>
          <a:prstGeom prst="rect">
            <a:avLst/>
          </a:prstGeom>
          <a:solidFill>
            <a:schemeClr val="accent3"/>
          </a:solidFill>
          <a:ln cap="flat" cmpd="thickThin" w="55000">
            <a:solidFill>
              <a:srgbClr val="AB481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1</a:t>
            </a:r>
            <a:endParaRPr sz="1800">
              <a:solidFill>
                <a:schemeClr val="lt1"/>
              </a:solidFill>
              <a:latin typeface="Lucida Sans"/>
              <a:ea typeface="Lucida Sans"/>
              <a:cs typeface="Lucida Sans"/>
              <a:sym typeface="Lucida Sans"/>
            </a:endParaRPr>
          </a:p>
        </p:txBody>
      </p:sp>
      <p:cxnSp>
        <p:nvCxnSpPr>
          <p:cNvPr id="538" name="Google Shape;538;p71"/>
          <p:cNvCxnSpPr>
            <a:endCxn id="539" idx="1"/>
          </p:cNvCxnSpPr>
          <p:nvPr/>
        </p:nvCxnSpPr>
        <p:spPr>
          <a:xfrm>
            <a:off x="1270063" y="3425429"/>
            <a:ext cx="559800" cy="0"/>
          </a:xfrm>
          <a:prstGeom prst="straightConnector1">
            <a:avLst/>
          </a:prstGeom>
          <a:noFill/>
          <a:ln cap="flat" cmpd="thickThin" w="55000">
            <a:solidFill>
              <a:schemeClr val="accent1"/>
            </a:solidFill>
            <a:prstDash val="solid"/>
            <a:round/>
            <a:headEnd len="sm" w="sm" type="none"/>
            <a:tailEnd len="med" w="med" type="stealth"/>
          </a:ln>
          <a:effectLst>
            <a:outerShdw blurRad="50800" rotWithShape="0" dir="5400000" dist="38100">
              <a:srgbClr val="000000">
                <a:alpha val="34900"/>
              </a:srgbClr>
            </a:outerShdw>
          </a:effectLst>
        </p:spPr>
      </p:cxnSp>
      <p:sp>
        <p:nvSpPr>
          <p:cNvPr id="540" name="Google Shape;540;p71"/>
          <p:cNvSpPr txBox="1"/>
          <p:nvPr/>
        </p:nvSpPr>
        <p:spPr>
          <a:xfrm>
            <a:off x="505265" y="3788639"/>
            <a:ext cx="14064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push(..)</a:t>
            </a:r>
            <a:endParaRPr sz="1800">
              <a:solidFill>
                <a:schemeClr val="dk1"/>
              </a:solidFill>
              <a:latin typeface="Courier New"/>
              <a:ea typeface="Courier New"/>
              <a:cs typeface="Courier New"/>
              <a:sym typeface="Courier New"/>
            </a:endParaRPr>
          </a:p>
        </p:txBody>
      </p:sp>
      <p:sp>
        <p:nvSpPr>
          <p:cNvPr id="541" name="Google Shape;541;p71"/>
          <p:cNvSpPr txBox="1"/>
          <p:nvPr/>
        </p:nvSpPr>
        <p:spPr>
          <a:xfrm>
            <a:off x="5252030" y="1965796"/>
            <a:ext cx="1015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peek()</a:t>
            </a:r>
            <a:endParaRPr sz="1800">
              <a:solidFill>
                <a:schemeClr val="dk1"/>
              </a:solidFill>
              <a:latin typeface="Courier New"/>
              <a:ea typeface="Courier New"/>
              <a:cs typeface="Courier New"/>
              <a:sym typeface="Courier New"/>
            </a:endParaRPr>
          </a:p>
        </p:txBody>
      </p:sp>
      <p:cxnSp>
        <p:nvCxnSpPr>
          <p:cNvPr id="542" name="Google Shape;542;p71"/>
          <p:cNvCxnSpPr/>
          <p:nvPr/>
        </p:nvCxnSpPr>
        <p:spPr>
          <a:xfrm>
            <a:off x="5668063" y="2283774"/>
            <a:ext cx="0" cy="225300"/>
          </a:xfrm>
          <a:prstGeom prst="straightConnector1">
            <a:avLst/>
          </a:prstGeom>
          <a:noFill/>
          <a:ln cap="flat" cmpd="thickThin" w="55000">
            <a:solidFill>
              <a:schemeClr val="accent1"/>
            </a:solidFill>
            <a:prstDash val="solid"/>
            <a:round/>
            <a:headEnd len="sm" w="sm" type="none"/>
            <a:tailEnd len="med" w="med" type="stealth"/>
          </a:ln>
          <a:effectLst>
            <a:outerShdw blurRad="50800" rotWithShape="0" dir="5400000" dist="38100">
              <a:srgbClr val="000000">
                <a:alpha val="34900"/>
              </a:srgbClr>
            </a:outerShdw>
          </a:effectLst>
        </p:spPr>
      </p:cxnSp>
      <p:sp>
        <p:nvSpPr>
          <p:cNvPr id="543" name="Google Shape;543;p71"/>
          <p:cNvSpPr/>
          <p:nvPr/>
        </p:nvSpPr>
        <p:spPr>
          <a:xfrm>
            <a:off x="614494" y="3184979"/>
            <a:ext cx="655500" cy="491700"/>
          </a:xfrm>
          <a:prstGeom prst="rect">
            <a:avLst/>
          </a:prstGeom>
          <a:solidFill>
            <a:schemeClr val="accent3"/>
          </a:solidFill>
          <a:ln cap="flat" cmpd="thickThin" w="55000">
            <a:solidFill>
              <a:srgbClr val="AB481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2</a:t>
            </a:r>
            <a:endParaRPr sz="1800">
              <a:solidFill>
                <a:schemeClr val="lt1"/>
              </a:solidFill>
              <a:latin typeface="Lucida Sans"/>
              <a:ea typeface="Lucida Sans"/>
              <a:cs typeface="Lucida Sans"/>
              <a:sym typeface="Lucida Sans"/>
            </a:endParaRPr>
          </a:p>
        </p:txBody>
      </p:sp>
      <p:sp>
        <p:nvSpPr>
          <p:cNvPr id="544" name="Google Shape;544;p71"/>
          <p:cNvSpPr/>
          <p:nvPr/>
        </p:nvSpPr>
        <p:spPr>
          <a:xfrm>
            <a:off x="4219567" y="3840338"/>
            <a:ext cx="655500" cy="491700"/>
          </a:xfrm>
          <a:prstGeom prst="rect">
            <a:avLst/>
          </a:prstGeom>
          <a:solidFill>
            <a:schemeClr val="accent3"/>
          </a:solidFill>
          <a:ln cap="flat" cmpd="thickThin" w="55000">
            <a:solidFill>
              <a:srgbClr val="AB481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1</a:t>
            </a:r>
            <a:endParaRPr sz="1800">
              <a:solidFill>
                <a:schemeClr val="lt1"/>
              </a:solidFill>
              <a:latin typeface="Lucida Sans"/>
              <a:ea typeface="Lucida Sans"/>
              <a:cs typeface="Lucida Sans"/>
              <a:sym typeface="Lucida Sans"/>
            </a:endParaRPr>
          </a:p>
        </p:txBody>
      </p:sp>
      <p:sp>
        <p:nvSpPr>
          <p:cNvPr id="545" name="Google Shape;545;p71"/>
          <p:cNvSpPr/>
          <p:nvPr/>
        </p:nvSpPr>
        <p:spPr>
          <a:xfrm>
            <a:off x="4219567" y="3204923"/>
            <a:ext cx="655500" cy="491700"/>
          </a:xfrm>
          <a:prstGeom prst="rect">
            <a:avLst/>
          </a:prstGeom>
          <a:solidFill>
            <a:schemeClr val="accent3"/>
          </a:solidFill>
          <a:ln cap="flat" cmpd="thickThin" w="55000">
            <a:solidFill>
              <a:srgbClr val="AB481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2</a:t>
            </a:r>
            <a:endParaRPr sz="1800">
              <a:solidFill>
                <a:schemeClr val="lt1"/>
              </a:solidFill>
              <a:latin typeface="Lucida Sans"/>
              <a:ea typeface="Lucida Sans"/>
              <a:cs typeface="Lucida Sans"/>
              <a:sym typeface="Lucida Sans"/>
            </a:endParaRPr>
          </a:p>
        </p:txBody>
      </p:sp>
      <p:cxnSp>
        <p:nvCxnSpPr>
          <p:cNvPr id="546" name="Google Shape;546;p71"/>
          <p:cNvCxnSpPr>
            <a:stCxn id="547" idx="3"/>
            <a:endCxn id="548" idx="1"/>
          </p:cNvCxnSpPr>
          <p:nvPr/>
        </p:nvCxnSpPr>
        <p:spPr>
          <a:xfrm>
            <a:off x="3632400" y="2826596"/>
            <a:ext cx="587100" cy="4800"/>
          </a:xfrm>
          <a:prstGeom prst="straightConnector1">
            <a:avLst/>
          </a:prstGeom>
          <a:noFill/>
          <a:ln cap="flat" cmpd="thickThin" w="55000">
            <a:solidFill>
              <a:schemeClr val="accent1"/>
            </a:solidFill>
            <a:prstDash val="solid"/>
            <a:round/>
            <a:headEnd len="sm" w="sm" type="none"/>
            <a:tailEnd len="med" w="med" type="stealth"/>
          </a:ln>
          <a:effectLst>
            <a:outerShdw blurRad="50800" rotWithShape="0" dir="5400000" dist="38100">
              <a:srgbClr val="000000">
                <a:alpha val="34900"/>
              </a:srgbClr>
            </a:outerShdw>
          </a:effectLst>
        </p:spPr>
      </p:cxnSp>
      <p:sp>
        <p:nvSpPr>
          <p:cNvPr id="549" name="Google Shape;549;p71"/>
          <p:cNvSpPr txBox="1"/>
          <p:nvPr/>
        </p:nvSpPr>
        <p:spPr>
          <a:xfrm>
            <a:off x="2908624" y="3184406"/>
            <a:ext cx="14064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push(..)</a:t>
            </a:r>
            <a:endParaRPr sz="1800">
              <a:solidFill>
                <a:schemeClr val="dk1"/>
              </a:solidFill>
              <a:latin typeface="Courier New"/>
              <a:ea typeface="Courier New"/>
              <a:cs typeface="Courier New"/>
              <a:sym typeface="Courier New"/>
            </a:endParaRPr>
          </a:p>
        </p:txBody>
      </p:sp>
      <p:sp>
        <p:nvSpPr>
          <p:cNvPr id="547" name="Google Shape;547;p71"/>
          <p:cNvSpPr/>
          <p:nvPr/>
        </p:nvSpPr>
        <p:spPr>
          <a:xfrm>
            <a:off x="2976900" y="2580746"/>
            <a:ext cx="655500" cy="491700"/>
          </a:xfrm>
          <a:prstGeom prst="rect">
            <a:avLst/>
          </a:prstGeom>
          <a:solidFill>
            <a:schemeClr val="accent3"/>
          </a:solidFill>
          <a:ln cap="flat" cmpd="thickThin" w="55000">
            <a:solidFill>
              <a:srgbClr val="AB481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3</a:t>
            </a:r>
            <a:endParaRPr sz="1800">
              <a:solidFill>
                <a:schemeClr val="lt1"/>
              </a:solidFill>
              <a:latin typeface="Lucida Sans"/>
              <a:ea typeface="Lucida Sans"/>
              <a:cs typeface="Lucida Sans"/>
              <a:sym typeface="Lucida Sans"/>
            </a:endParaRPr>
          </a:p>
        </p:txBody>
      </p:sp>
      <p:cxnSp>
        <p:nvCxnSpPr>
          <p:cNvPr id="550" name="Google Shape;550;p71"/>
          <p:cNvCxnSpPr/>
          <p:nvPr/>
        </p:nvCxnSpPr>
        <p:spPr>
          <a:xfrm>
            <a:off x="2717428" y="2375888"/>
            <a:ext cx="27300" cy="2079000"/>
          </a:xfrm>
          <a:prstGeom prst="straightConnector1">
            <a:avLst/>
          </a:prstGeom>
          <a:noFill/>
          <a:ln cap="flat" cmpd="thickThin" w="55000">
            <a:solidFill>
              <a:schemeClr val="accent1"/>
            </a:solidFill>
            <a:prstDash val="solid"/>
            <a:round/>
            <a:headEnd len="sm" w="sm" type="none"/>
            <a:tailEnd len="sm" w="sm" type="none"/>
          </a:ln>
          <a:effectLst>
            <a:outerShdw blurRad="50800" rotWithShape="0" dir="5400000" dist="38100">
              <a:srgbClr val="000000">
                <a:alpha val="34900"/>
              </a:srgbClr>
            </a:outerShdw>
          </a:effectLst>
        </p:spPr>
      </p:cxnSp>
      <p:sp>
        <p:nvSpPr>
          <p:cNvPr id="539" name="Google Shape;539;p71"/>
          <p:cNvSpPr/>
          <p:nvPr/>
        </p:nvSpPr>
        <p:spPr>
          <a:xfrm>
            <a:off x="1829863" y="3184979"/>
            <a:ext cx="655500" cy="480900"/>
          </a:xfrm>
          <a:prstGeom prst="rect">
            <a:avLst/>
          </a:prstGeom>
          <a:solidFill>
            <a:schemeClr val="lt1"/>
          </a:solidFill>
          <a:ln cap="flat" cmpd="thickThin" w="550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548" name="Google Shape;548;p71"/>
          <p:cNvSpPr/>
          <p:nvPr/>
        </p:nvSpPr>
        <p:spPr>
          <a:xfrm>
            <a:off x="4219567" y="2591046"/>
            <a:ext cx="655500" cy="480900"/>
          </a:xfrm>
          <a:prstGeom prst="rect">
            <a:avLst/>
          </a:prstGeom>
          <a:solidFill>
            <a:schemeClr val="lt1"/>
          </a:solidFill>
          <a:ln cap="flat" cmpd="thickThin" w="550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Lucida Sans"/>
              <a:ea typeface="Lucida Sans"/>
              <a:cs typeface="Lucida Sans"/>
              <a:sym typeface="Lucida Sans"/>
            </a:endParaRPr>
          </a:p>
        </p:txBody>
      </p:sp>
      <p:cxnSp>
        <p:nvCxnSpPr>
          <p:cNvPr id="551" name="Google Shape;551;p71"/>
          <p:cNvCxnSpPr/>
          <p:nvPr/>
        </p:nvCxnSpPr>
        <p:spPr>
          <a:xfrm>
            <a:off x="5120776" y="2375888"/>
            <a:ext cx="27300" cy="2079000"/>
          </a:xfrm>
          <a:prstGeom prst="straightConnector1">
            <a:avLst/>
          </a:prstGeom>
          <a:noFill/>
          <a:ln cap="flat" cmpd="thickThin" w="55000">
            <a:solidFill>
              <a:schemeClr val="accent1"/>
            </a:solidFill>
            <a:prstDash val="solid"/>
            <a:round/>
            <a:headEnd len="sm" w="sm" type="none"/>
            <a:tailEnd len="sm" w="sm" type="none"/>
          </a:ln>
          <a:effectLst>
            <a:outerShdw blurRad="50800" rotWithShape="0" dir="5400000" dist="38100">
              <a:srgbClr val="000000">
                <a:alpha val="34900"/>
              </a:srgbClr>
            </a:outerShdw>
          </a:effectLst>
        </p:spPr>
      </p:cxnSp>
      <p:sp>
        <p:nvSpPr>
          <p:cNvPr id="552" name="Google Shape;552;p71"/>
          <p:cNvSpPr/>
          <p:nvPr/>
        </p:nvSpPr>
        <p:spPr>
          <a:xfrm>
            <a:off x="5393928" y="3840338"/>
            <a:ext cx="655500" cy="491700"/>
          </a:xfrm>
          <a:prstGeom prst="rect">
            <a:avLst/>
          </a:prstGeom>
          <a:solidFill>
            <a:schemeClr val="accent3"/>
          </a:solidFill>
          <a:ln cap="flat" cmpd="thickThin" w="55000">
            <a:solidFill>
              <a:srgbClr val="AB481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1</a:t>
            </a:r>
            <a:endParaRPr sz="1800">
              <a:solidFill>
                <a:schemeClr val="lt1"/>
              </a:solidFill>
              <a:latin typeface="Lucida Sans"/>
              <a:ea typeface="Lucida Sans"/>
              <a:cs typeface="Lucida Sans"/>
              <a:sym typeface="Lucida Sans"/>
            </a:endParaRPr>
          </a:p>
        </p:txBody>
      </p:sp>
      <p:sp>
        <p:nvSpPr>
          <p:cNvPr id="553" name="Google Shape;553;p71"/>
          <p:cNvSpPr/>
          <p:nvPr/>
        </p:nvSpPr>
        <p:spPr>
          <a:xfrm>
            <a:off x="5393928" y="3204923"/>
            <a:ext cx="655500" cy="491700"/>
          </a:xfrm>
          <a:prstGeom prst="rect">
            <a:avLst/>
          </a:prstGeom>
          <a:solidFill>
            <a:schemeClr val="accent3"/>
          </a:solidFill>
          <a:ln cap="flat" cmpd="thickThin" w="55000">
            <a:solidFill>
              <a:srgbClr val="AB481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2</a:t>
            </a:r>
            <a:endParaRPr sz="1800">
              <a:solidFill>
                <a:schemeClr val="lt1"/>
              </a:solidFill>
              <a:latin typeface="Lucida Sans"/>
              <a:ea typeface="Lucida Sans"/>
              <a:cs typeface="Lucida Sans"/>
              <a:sym typeface="Lucida Sans"/>
            </a:endParaRPr>
          </a:p>
        </p:txBody>
      </p:sp>
      <p:cxnSp>
        <p:nvCxnSpPr>
          <p:cNvPr id="554" name="Google Shape;554;p71"/>
          <p:cNvCxnSpPr/>
          <p:nvPr/>
        </p:nvCxnSpPr>
        <p:spPr>
          <a:xfrm>
            <a:off x="6308792" y="2375888"/>
            <a:ext cx="27300" cy="2079000"/>
          </a:xfrm>
          <a:prstGeom prst="straightConnector1">
            <a:avLst/>
          </a:prstGeom>
          <a:noFill/>
          <a:ln cap="flat" cmpd="thickThin" w="55000">
            <a:solidFill>
              <a:schemeClr val="accent1"/>
            </a:solidFill>
            <a:prstDash val="solid"/>
            <a:round/>
            <a:headEnd len="sm" w="sm" type="none"/>
            <a:tailEnd len="sm" w="sm" type="none"/>
          </a:ln>
          <a:effectLst>
            <a:outerShdw blurRad="50800" rotWithShape="0" dir="5400000" dist="38100">
              <a:srgbClr val="000000">
                <a:alpha val="34900"/>
              </a:srgbClr>
            </a:outerShdw>
          </a:effectLst>
        </p:spPr>
      </p:cxnSp>
      <p:sp>
        <p:nvSpPr>
          <p:cNvPr id="555" name="Google Shape;555;p71"/>
          <p:cNvSpPr/>
          <p:nvPr/>
        </p:nvSpPr>
        <p:spPr>
          <a:xfrm>
            <a:off x="5393928" y="2591046"/>
            <a:ext cx="655500" cy="491700"/>
          </a:xfrm>
          <a:prstGeom prst="rect">
            <a:avLst/>
          </a:prstGeom>
          <a:solidFill>
            <a:schemeClr val="accent3"/>
          </a:solidFill>
          <a:ln cap="flat" cmpd="thickThin" w="55000">
            <a:solidFill>
              <a:srgbClr val="AB481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3</a:t>
            </a:r>
            <a:endParaRPr sz="1800">
              <a:solidFill>
                <a:schemeClr val="lt1"/>
              </a:solidFill>
              <a:latin typeface="Lucida Sans"/>
              <a:ea typeface="Lucida Sans"/>
              <a:cs typeface="Lucida Sans"/>
              <a:sym typeface="Lucida Sans"/>
            </a:endParaRPr>
          </a:p>
        </p:txBody>
      </p:sp>
      <p:sp>
        <p:nvSpPr>
          <p:cNvPr id="556" name="Google Shape;556;p71"/>
          <p:cNvSpPr/>
          <p:nvPr/>
        </p:nvSpPr>
        <p:spPr>
          <a:xfrm>
            <a:off x="6622909" y="3850639"/>
            <a:ext cx="655500" cy="491700"/>
          </a:xfrm>
          <a:prstGeom prst="rect">
            <a:avLst/>
          </a:prstGeom>
          <a:solidFill>
            <a:schemeClr val="accent3"/>
          </a:solidFill>
          <a:ln cap="flat" cmpd="thickThin" w="55000">
            <a:solidFill>
              <a:srgbClr val="AB481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1</a:t>
            </a:r>
            <a:endParaRPr sz="1800">
              <a:solidFill>
                <a:schemeClr val="lt1"/>
              </a:solidFill>
              <a:latin typeface="Lucida Sans"/>
              <a:ea typeface="Lucida Sans"/>
              <a:cs typeface="Lucida Sans"/>
              <a:sym typeface="Lucida Sans"/>
            </a:endParaRPr>
          </a:p>
        </p:txBody>
      </p:sp>
      <p:sp>
        <p:nvSpPr>
          <p:cNvPr id="557" name="Google Shape;557;p71"/>
          <p:cNvSpPr/>
          <p:nvPr/>
        </p:nvSpPr>
        <p:spPr>
          <a:xfrm>
            <a:off x="6622909" y="3215223"/>
            <a:ext cx="655500" cy="491700"/>
          </a:xfrm>
          <a:prstGeom prst="rect">
            <a:avLst/>
          </a:prstGeom>
          <a:solidFill>
            <a:schemeClr val="accent3"/>
          </a:solidFill>
          <a:ln cap="flat" cmpd="thickThin" w="55000">
            <a:solidFill>
              <a:srgbClr val="AB481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2</a:t>
            </a:r>
            <a:endParaRPr sz="1800">
              <a:solidFill>
                <a:schemeClr val="lt1"/>
              </a:solidFill>
              <a:latin typeface="Lucida Sans"/>
              <a:ea typeface="Lucida Sans"/>
              <a:cs typeface="Lucida Sans"/>
              <a:sym typeface="Lucida Sans"/>
            </a:endParaRPr>
          </a:p>
        </p:txBody>
      </p:sp>
      <p:cxnSp>
        <p:nvCxnSpPr>
          <p:cNvPr id="558" name="Google Shape;558;p71"/>
          <p:cNvCxnSpPr>
            <a:stCxn id="559" idx="3"/>
            <a:endCxn id="560" idx="1"/>
          </p:cNvCxnSpPr>
          <p:nvPr/>
        </p:nvCxnSpPr>
        <p:spPr>
          <a:xfrm>
            <a:off x="7278409" y="2841797"/>
            <a:ext cx="655500" cy="5400"/>
          </a:xfrm>
          <a:prstGeom prst="straightConnector1">
            <a:avLst/>
          </a:prstGeom>
          <a:noFill/>
          <a:ln cap="flat" cmpd="thickThin" w="55000">
            <a:solidFill>
              <a:schemeClr val="accent1"/>
            </a:solidFill>
            <a:prstDash val="solid"/>
            <a:round/>
            <a:headEnd len="sm" w="sm" type="none"/>
            <a:tailEnd len="med" w="med" type="stealth"/>
          </a:ln>
          <a:effectLst>
            <a:outerShdw blurRad="50800" rotWithShape="0" dir="5400000" dist="38100">
              <a:srgbClr val="000000">
                <a:alpha val="34900"/>
              </a:srgbClr>
            </a:outerShdw>
          </a:effectLst>
        </p:spPr>
      </p:cxnSp>
      <p:sp>
        <p:nvSpPr>
          <p:cNvPr id="561" name="Google Shape;561;p71"/>
          <p:cNvSpPr txBox="1"/>
          <p:nvPr/>
        </p:nvSpPr>
        <p:spPr>
          <a:xfrm>
            <a:off x="7578748" y="3245907"/>
            <a:ext cx="14064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pop(..)</a:t>
            </a:r>
            <a:endParaRPr sz="1800">
              <a:solidFill>
                <a:schemeClr val="dk1"/>
              </a:solidFill>
              <a:latin typeface="Courier New"/>
              <a:ea typeface="Courier New"/>
              <a:cs typeface="Courier New"/>
              <a:sym typeface="Courier New"/>
            </a:endParaRPr>
          </a:p>
        </p:txBody>
      </p:sp>
      <p:sp>
        <p:nvSpPr>
          <p:cNvPr id="560" name="Google Shape;560;p71"/>
          <p:cNvSpPr/>
          <p:nvPr/>
        </p:nvSpPr>
        <p:spPr>
          <a:xfrm>
            <a:off x="7933827" y="2601347"/>
            <a:ext cx="655500" cy="491700"/>
          </a:xfrm>
          <a:prstGeom prst="rect">
            <a:avLst/>
          </a:prstGeom>
          <a:solidFill>
            <a:schemeClr val="accent3"/>
          </a:solidFill>
          <a:ln cap="flat" cmpd="thickThin" w="55000">
            <a:solidFill>
              <a:srgbClr val="AB481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3</a:t>
            </a:r>
            <a:endParaRPr sz="1800">
              <a:solidFill>
                <a:schemeClr val="lt1"/>
              </a:solidFill>
              <a:latin typeface="Lucida Sans"/>
              <a:ea typeface="Lucida Sans"/>
              <a:cs typeface="Lucida Sans"/>
              <a:sym typeface="Lucida Sans"/>
            </a:endParaRPr>
          </a:p>
        </p:txBody>
      </p:sp>
      <p:sp>
        <p:nvSpPr>
          <p:cNvPr id="559" name="Google Shape;559;p71"/>
          <p:cNvSpPr/>
          <p:nvPr/>
        </p:nvSpPr>
        <p:spPr>
          <a:xfrm>
            <a:off x="6622909" y="2601347"/>
            <a:ext cx="655500" cy="480900"/>
          </a:xfrm>
          <a:prstGeom prst="rect">
            <a:avLst/>
          </a:prstGeom>
          <a:solidFill>
            <a:schemeClr val="lt1"/>
          </a:solidFill>
          <a:ln cap="flat" cmpd="thickThin" w="550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Lucida Sans"/>
              <a:ea typeface="Lucida Sans"/>
              <a:cs typeface="Lucida Sans"/>
              <a:sym typeface="Lucida Sans"/>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72"/>
          <p:cNvSpPr txBox="1"/>
          <p:nvPr>
            <p:ph idx="1" type="body"/>
          </p:nvPr>
        </p:nvSpPr>
        <p:spPr>
          <a:xfrm>
            <a:off x="457200" y="1110996"/>
            <a:ext cx="8229600" cy="3394500"/>
          </a:xfrm>
          <a:prstGeom prst="rect">
            <a:avLst/>
          </a:prstGeom>
        </p:spPr>
        <p:txBody>
          <a:bodyPr anchorCtr="0" anchor="t" bIns="45700" lIns="91425" spcFirstLastPara="1" rIns="91425" wrap="square" tIns="45700">
            <a:normAutofit fontScale="77500" lnSpcReduction="20000"/>
          </a:bodyPr>
          <a:lstStyle/>
          <a:p>
            <a:pPr indent="0" lvl="0" marL="25400" rtl="0" algn="l">
              <a:spcBef>
                <a:spcPts val="0"/>
              </a:spcBef>
              <a:spcAft>
                <a:spcPts val="0"/>
              </a:spcAft>
              <a:buClr>
                <a:schemeClr val="dk1"/>
              </a:buClr>
              <a:buSzPct val="50000"/>
              <a:buFont typeface="Arial"/>
              <a:buNone/>
            </a:pPr>
            <a:r>
              <a:rPr lang="en-GB" sz="2200">
                <a:solidFill>
                  <a:schemeClr val="dk1"/>
                </a:solidFill>
                <a:highlight>
                  <a:srgbClr val="EEEEEC"/>
                </a:highlight>
                <a:latin typeface="Courier New"/>
                <a:ea typeface="Courier New"/>
                <a:cs typeface="Courier New"/>
                <a:sym typeface="Courier New"/>
              </a:rPr>
              <a:t>	Stack&lt;Integer&gt; </a:t>
            </a:r>
            <a:r>
              <a:rPr lang="en-GB" sz="2200">
                <a:solidFill>
                  <a:srgbClr val="6A3E3E"/>
                </a:solidFill>
                <a:highlight>
                  <a:srgbClr val="EEEEEC"/>
                </a:highlight>
                <a:latin typeface="Courier New"/>
                <a:ea typeface="Courier New"/>
                <a:cs typeface="Courier New"/>
                <a:sym typeface="Courier New"/>
              </a:rPr>
              <a:t>sti</a:t>
            </a:r>
            <a:r>
              <a:rPr lang="en-GB" sz="2200">
                <a:solidFill>
                  <a:schemeClr val="dk1"/>
                </a:solidFill>
                <a:highlight>
                  <a:srgbClr val="EEEEEC"/>
                </a:highlight>
                <a:latin typeface="Courier New"/>
                <a:ea typeface="Courier New"/>
                <a:cs typeface="Courier New"/>
                <a:sym typeface="Courier New"/>
              </a:rPr>
              <a:t>=</a:t>
            </a:r>
            <a:r>
              <a:rPr b="1" lang="en-GB" sz="2200">
                <a:solidFill>
                  <a:srgbClr val="7F0055"/>
                </a:solidFill>
                <a:highlight>
                  <a:srgbClr val="EEEEEC"/>
                </a:highlight>
                <a:latin typeface="Courier New"/>
                <a:ea typeface="Courier New"/>
                <a:cs typeface="Courier New"/>
                <a:sym typeface="Courier New"/>
              </a:rPr>
              <a:t>new</a:t>
            </a:r>
            <a:r>
              <a:rPr lang="en-GB" sz="2200">
                <a:solidFill>
                  <a:schemeClr val="dk1"/>
                </a:solidFill>
                <a:highlight>
                  <a:srgbClr val="EEEEEC"/>
                </a:highlight>
                <a:latin typeface="Courier New"/>
                <a:ea typeface="Courier New"/>
                <a:cs typeface="Courier New"/>
                <a:sym typeface="Courier New"/>
              </a:rPr>
              <a:t> Stack&lt;Integer&gt;();</a:t>
            </a:r>
            <a:endParaRPr sz="22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ct val="50000"/>
              <a:buFont typeface="Arial"/>
              <a:buNone/>
            </a:pPr>
            <a:r>
              <a:rPr lang="en-GB" sz="2200">
                <a:solidFill>
                  <a:schemeClr val="dk1"/>
                </a:solidFill>
                <a:highlight>
                  <a:srgbClr val="EEEEEC"/>
                </a:highlight>
                <a:latin typeface="Courier New"/>
                <a:ea typeface="Courier New"/>
                <a:cs typeface="Courier New"/>
                <a:sym typeface="Courier New"/>
              </a:rPr>
              <a:t>	</a:t>
            </a:r>
            <a:r>
              <a:rPr lang="en-GB" sz="2200">
                <a:solidFill>
                  <a:srgbClr val="6A3E3E"/>
                </a:solidFill>
                <a:highlight>
                  <a:srgbClr val="EEEEEC"/>
                </a:highlight>
                <a:latin typeface="Courier New"/>
                <a:ea typeface="Courier New"/>
                <a:cs typeface="Courier New"/>
                <a:sym typeface="Courier New"/>
              </a:rPr>
              <a:t>sti</a:t>
            </a:r>
            <a:r>
              <a:rPr lang="en-GB" sz="2200">
                <a:solidFill>
                  <a:schemeClr val="dk1"/>
                </a:solidFill>
                <a:highlight>
                  <a:srgbClr val="EEEEEC"/>
                </a:highlight>
                <a:latin typeface="Courier New"/>
                <a:ea typeface="Courier New"/>
                <a:cs typeface="Courier New"/>
                <a:sym typeface="Courier New"/>
              </a:rPr>
              <a:t>.add(100);</a:t>
            </a:r>
            <a:endParaRPr sz="22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ct val="50000"/>
              <a:buFont typeface="Arial"/>
              <a:buNone/>
            </a:pPr>
            <a:r>
              <a:rPr lang="en-GB" sz="2200">
                <a:solidFill>
                  <a:schemeClr val="dk1"/>
                </a:solidFill>
                <a:highlight>
                  <a:srgbClr val="EEEEEC"/>
                </a:highlight>
                <a:latin typeface="Courier New"/>
                <a:ea typeface="Courier New"/>
                <a:cs typeface="Courier New"/>
                <a:sym typeface="Courier New"/>
              </a:rPr>
              <a:t>	</a:t>
            </a:r>
            <a:r>
              <a:rPr lang="en-GB" sz="2200">
                <a:solidFill>
                  <a:srgbClr val="6A3E3E"/>
                </a:solidFill>
                <a:highlight>
                  <a:srgbClr val="EEEEEC"/>
                </a:highlight>
                <a:latin typeface="Courier New"/>
                <a:ea typeface="Courier New"/>
                <a:cs typeface="Courier New"/>
                <a:sym typeface="Courier New"/>
              </a:rPr>
              <a:t>sti</a:t>
            </a:r>
            <a:r>
              <a:rPr lang="en-GB" sz="2200">
                <a:solidFill>
                  <a:schemeClr val="dk1"/>
                </a:solidFill>
                <a:highlight>
                  <a:srgbClr val="EEEEEC"/>
                </a:highlight>
                <a:latin typeface="Courier New"/>
                <a:ea typeface="Courier New"/>
                <a:cs typeface="Courier New"/>
                <a:sym typeface="Courier New"/>
              </a:rPr>
              <a:t>.add(200);</a:t>
            </a:r>
            <a:endParaRPr sz="22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ct val="50000"/>
              <a:buFont typeface="Arial"/>
              <a:buNone/>
            </a:pPr>
            <a:r>
              <a:rPr lang="en-GB" sz="2200">
                <a:solidFill>
                  <a:schemeClr val="dk1"/>
                </a:solidFill>
                <a:highlight>
                  <a:srgbClr val="EEEEEC"/>
                </a:highlight>
                <a:latin typeface="Courier New"/>
                <a:ea typeface="Courier New"/>
                <a:cs typeface="Courier New"/>
                <a:sym typeface="Courier New"/>
              </a:rPr>
              <a:t>	</a:t>
            </a:r>
            <a:r>
              <a:rPr lang="en-GB" sz="2200">
                <a:solidFill>
                  <a:srgbClr val="6A3E3E"/>
                </a:solidFill>
                <a:highlight>
                  <a:srgbClr val="EEEEEC"/>
                </a:highlight>
                <a:latin typeface="Courier New"/>
                <a:ea typeface="Courier New"/>
                <a:cs typeface="Courier New"/>
                <a:sym typeface="Courier New"/>
              </a:rPr>
              <a:t>sti</a:t>
            </a:r>
            <a:r>
              <a:rPr lang="en-GB" sz="2200">
                <a:solidFill>
                  <a:schemeClr val="dk1"/>
                </a:solidFill>
                <a:highlight>
                  <a:srgbClr val="EEEEEC"/>
                </a:highlight>
                <a:latin typeface="Courier New"/>
                <a:ea typeface="Courier New"/>
                <a:cs typeface="Courier New"/>
                <a:sym typeface="Courier New"/>
              </a:rPr>
              <a:t>.add(300);</a:t>
            </a:r>
            <a:endParaRPr sz="22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ct val="50000"/>
              <a:buFont typeface="Arial"/>
              <a:buNone/>
            </a:pPr>
            <a:r>
              <a:rPr lang="en-GB" sz="2200">
                <a:solidFill>
                  <a:schemeClr val="dk1"/>
                </a:solidFill>
                <a:highlight>
                  <a:srgbClr val="EEEEEC"/>
                </a:highlight>
                <a:latin typeface="Courier New"/>
                <a:ea typeface="Courier New"/>
                <a:cs typeface="Courier New"/>
                <a:sym typeface="Courier New"/>
              </a:rPr>
              <a:t>	</a:t>
            </a:r>
            <a:r>
              <a:rPr lang="en-GB" sz="2200">
                <a:solidFill>
                  <a:srgbClr val="6A3E3E"/>
                </a:solidFill>
                <a:highlight>
                  <a:srgbClr val="EEEEEC"/>
                </a:highlight>
                <a:latin typeface="Courier New"/>
                <a:ea typeface="Courier New"/>
                <a:cs typeface="Courier New"/>
                <a:sym typeface="Courier New"/>
              </a:rPr>
              <a:t>sti</a:t>
            </a:r>
            <a:r>
              <a:rPr lang="en-GB" sz="2200">
                <a:solidFill>
                  <a:schemeClr val="dk1"/>
                </a:solidFill>
                <a:highlight>
                  <a:srgbClr val="EEEEEC"/>
                </a:highlight>
                <a:latin typeface="Courier New"/>
                <a:ea typeface="Courier New"/>
                <a:cs typeface="Courier New"/>
                <a:sym typeface="Courier New"/>
              </a:rPr>
              <a:t>.add(400);</a:t>
            </a:r>
            <a:endParaRPr sz="22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ct val="50000"/>
              <a:buFont typeface="Arial"/>
              <a:buNone/>
            </a:pPr>
            <a:r>
              <a:rPr lang="en-GB" sz="2200">
                <a:solidFill>
                  <a:schemeClr val="dk1"/>
                </a:solidFill>
                <a:highlight>
                  <a:srgbClr val="EEEEEC"/>
                </a:highlight>
                <a:latin typeface="Courier New"/>
                <a:ea typeface="Courier New"/>
                <a:cs typeface="Courier New"/>
                <a:sym typeface="Courier New"/>
              </a:rPr>
              <a:t>	System.</a:t>
            </a:r>
            <a:r>
              <a:rPr b="1" i="1" lang="en-GB" sz="2200">
                <a:solidFill>
                  <a:srgbClr val="0000C0"/>
                </a:solidFill>
                <a:highlight>
                  <a:srgbClr val="EEEEEC"/>
                </a:highlight>
                <a:latin typeface="Courier New"/>
                <a:ea typeface="Courier New"/>
                <a:cs typeface="Courier New"/>
                <a:sym typeface="Courier New"/>
              </a:rPr>
              <a:t>out</a:t>
            </a:r>
            <a:r>
              <a:rPr lang="en-GB" sz="2200">
                <a:solidFill>
                  <a:schemeClr val="dk1"/>
                </a:solidFill>
                <a:highlight>
                  <a:srgbClr val="EEEEEC"/>
                </a:highlight>
                <a:latin typeface="Courier New"/>
                <a:ea typeface="Courier New"/>
                <a:cs typeface="Courier New"/>
                <a:sym typeface="Courier New"/>
              </a:rPr>
              <a:t>.println(</a:t>
            </a:r>
            <a:r>
              <a:rPr lang="en-GB" sz="2200">
                <a:solidFill>
                  <a:srgbClr val="2A00FF"/>
                </a:solidFill>
                <a:highlight>
                  <a:srgbClr val="EEEEEC"/>
                </a:highlight>
                <a:latin typeface="Courier New"/>
                <a:ea typeface="Courier New"/>
                <a:cs typeface="Courier New"/>
                <a:sym typeface="Courier New"/>
              </a:rPr>
              <a:t>"Using stack"</a:t>
            </a:r>
            <a:r>
              <a:rPr lang="en-GB" sz="2200">
                <a:solidFill>
                  <a:schemeClr val="dk1"/>
                </a:solidFill>
                <a:highlight>
                  <a:srgbClr val="EEEEEC"/>
                </a:highlight>
                <a:latin typeface="Courier New"/>
                <a:ea typeface="Courier New"/>
                <a:cs typeface="Courier New"/>
                <a:sym typeface="Courier New"/>
              </a:rPr>
              <a:t>);</a:t>
            </a:r>
            <a:endParaRPr sz="22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ct val="50000"/>
              <a:buFont typeface="Arial"/>
              <a:buNone/>
            </a:pPr>
            <a:r>
              <a:rPr lang="en-GB" sz="2200">
                <a:solidFill>
                  <a:schemeClr val="dk1"/>
                </a:solidFill>
                <a:highlight>
                  <a:srgbClr val="EEEEEC"/>
                </a:highlight>
                <a:latin typeface="Courier New"/>
                <a:ea typeface="Courier New"/>
                <a:cs typeface="Courier New"/>
                <a:sym typeface="Courier New"/>
              </a:rPr>
              <a:t>	</a:t>
            </a:r>
            <a:r>
              <a:rPr b="1" lang="en-GB" sz="2200">
                <a:solidFill>
                  <a:srgbClr val="7F0055"/>
                </a:solidFill>
                <a:highlight>
                  <a:srgbClr val="EEEEEC"/>
                </a:highlight>
                <a:latin typeface="Courier New"/>
                <a:ea typeface="Courier New"/>
                <a:cs typeface="Courier New"/>
                <a:sym typeface="Courier New"/>
              </a:rPr>
              <a:t>for</a:t>
            </a:r>
            <a:r>
              <a:rPr lang="en-GB" sz="2200">
                <a:solidFill>
                  <a:schemeClr val="dk1"/>
                </a:solidFill>
                <a:highlight>
                  <a:srgbClr val="EEEEEC"/>
                </a:highlight>
                <a:latin typeface="Courier New"/>
                <a:ea typeface="Courier New"/>
                <a:cs typeface="Courier New"/>
                <a:sym typeface="Courier New"/>
              </a:rPr>
              <a:t>(Integer </a:t>
            </a:r>
            <a:r>
              <a:rPr lang="en-GB" sz="2200">
                <a:solidFill>
                  <a:srgbClr val="6A3E3E"/>
                </a:solidFill>
                <a:highlight>
                  <a:srgbClr val="EEEEEC"/>
                </a:highlight>
                <a:latin typeface="Courier New"/>
                <a:ea typeface="Courier New"/>
                <a:cs typeface="Courier New"/>
                <a:sym typeface="Courier New"/>
              </a:rPr>
              <a:t>i</a:t>
            </a:r>
            <a:r>
              <a:rPr lang="en-GB" sz="2200">
                <a:solidFill>
                  <a:schemeClr val="dk1"/>
                </a:solidFill>
                <a:highlight>
                  <a:srgbClr val="EEEEEC"/>
                </a:highlight>
                <a:latin typeface="Courier New"/>
                <a:ea typeface="Courier New"/>
                <a:cs typeface="Courier New"/>
                <a:sym typeface="Courier New"/>
              </a:rPr>
              <a:t>:</a:t>
            </a:r>
            <a:r>
              <a:rPr lang="en-GB" sz="2200">
                <a:solidFill>
                  <a:srgbClr val="6A3E3E"/>
                </a:solidFill>
                <a:highlight>
                  <a:srgbClr val="EEEEEC"/>
                </a:highlight>
                <a:latin typeface="Courier New"/>
                <a:ea typeface="Courier New"/>
                <a:cs typeface="Courier New"/>
                <a:sym typeface="Courier New"/>
              </a:rPr>
              <a:t>sti</a:t>
            </a:r>
            <a:r>
              <a:rPr lang="en-GB" sz="2200">
                <a:solidFill>
                  <a:schemeClr val="dk1"/>
                </a:solidFill>
                <a:highlight>
                  <a:srgbClr val="EEEEEC"/>
                </a:highlight>
                <a:latin typeface="Courier New"/>
                <a:ea typeface="Courier New"/>
                <a:cs typeface="Courier New"/>
                <a:sym typeface="Courier New"/>
              </a:rPr>
              <a:t>) {</a:t>
            </a:r>
            <a:endParaRPr sz="22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ct val="50000"/>
              <a:buFont typeface="Arial"/>
              <a:buNone/>
            </a:pPr>
            <a:r>
              <a:rPr lang="en-GB" sz="2200">
                <a:solidFill>
                  <a:schemeClr val="dk1"/>
                </a:solidFill>
                <a:highlight>
                  <a:srgbClr val="EEEEEC"/>
                </a:highlight>
                <a:latin typeface="Courier New"/>
                <a:ea typeface="Courier New"/>
                <a:cs typeface="Courier New"/>
                <a:sym typeface="Courier New"/>
              </a:rPr>
              <a:t>		System.</a:t>
            </a:r>
            <a:r>
              <a:rPr b="1" i="1" lang="en-GB" sz="2200">
                <a:solidFill>
                  <a:srgbClr val="0000C0"/>
                </a:solidFill>
                <a:highlight>
                  <a:srgbClr val="EEEEEC"/>
                </a:highlight>
                <a:latin typeface="Courier New"/>
                <a:ea typeface="Courier New"/>
                <a:cs typeface="Courier New"/>
                <a:sym typeface="Courier New"/>
              </a:rPr>
              <a:t>out</a:t>
            </a:r>
            <a:r>
              <a:rPr lang="en-GB" sz="2200">
                <a:solidFill>
                  <a:schemeClr val="dk1"/>
                </a:solidFill>
                <a:highlight>
                  <a:srgbClr val="EEEEEC"/>
                </a:highlight>
                <a:latin typeface="Courier New"/>
                <a:ea typeface="Courier New"/>
                <a:cs typeface="Courier New"/>
                <a:sym typeface="Courier New"/>
              </a:rPr>
              <a:t>.println(</a:t>
            </a:r>
            <a:r>
              <a:rPr lang="en-GB" sz="2200">
                <a:solidFill>
                  <a:srgbClr val="6A3E3E"/>
                </a:solidFill>
                <a:highlight>
                  <a:srgbClr val="EEEEEC"/>
                </a:highlight>
                <a:latin typeface="Courier New"/>
                <a:ea typeface="Courier New"/>
                <a:cs typeface="Courier New"/>
                <a:sym typeface="Courier New"/>
              </a:rPr>
              <a:t>i</a:t>
            </a:r>
            <a:r>
              <a:rPr lang="en-GB" sz="2200">
                <a:solidFill>
                  <a:schemeClr val="dk1"/>
                </a:solidFill>
                <a:highlight>
                  <a:srgbClr val="EEEEEC"/>
                </a:highlight>
                <a:latin typeface="Courier New"/>
                <a:ea typeface="Courier New"/>
                <a:cs typeface="Courier New"/>
                <a:sym typeface="Courier New"/>
              </a:rPr>
              <a:t>);</a:t>
            </a:r>
            <a:endParaRPr sz="22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ct val="50000"/>
              <a:buFont typeface="Arial"/>
              <a:buNone/>
            </a:pPr>
            <a:r>
              <a:rPr lang="en-GB" sz="2200">
                <a:solidFill>
                  <a:schemeClr val="dk1"/>
                </a:solidFill>
                <a:highlight>
                  <a:srgbClr val="EEEEEC"/>
                </a:highlight>
                <a:latin typeface="Courier New"/>
                <a:ea typeface="Courier New"/>
                <a:cs typeface="Courier New"/>
                <a:sym typeface="Courier New"/>
              </a:rPr>
              <a:t>	}</a:t>
            </a:r>
            <a:endParaRPr sz="22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ct val="50000"/>
              <a:buFont typeface="Arial"/>
              <a:buNone/>
            </a:pPr>
            <a:r>
              <a:rPr lang="en-GB" sz="2200">
                <a:solidFill>
                  <a:schemeClr val="dk1"/>
                </a:solidFill>
                <a:highlight>
                  <a:srgbClr val="EEEEEC"/>
                </a:highlight>
                <a:latin typeface="Courier New"/>
                <a:ea typeface="Courier New"/>
                <a:cs typeface="Courier New"/>
                <a:sym typeface="Courier New"/>
              </a:rPr>
              <a:t>	System.</a:t>
            </a:r>
            <a:r>
              <a:rPr b="1" i="1" lang="en-GB" sz="2200">
                <a:solidFill>
                  <a:srgbClr val="0000C0"/>
                </a:solidFill>
                <a:highlight>
                  <a:srgbClr val="EEEEEC"/>
                </a:highlight>
                <a:latin typeface="Courier New"/>
                <a:ea typeface="Courier New"/>
                <a:cs typeface="Courier New"/>
                <a:sym typeface="Courier New"/>
              </a:rPr>
              <a:t>out</a:t>
            </a:r>
            <a:r>
              <a:rPr lang="en-GB" sz="2200">
                <a:solidFill>
                  <a:schemeClr val="dk1"/>
                </a:solidFill>
                <a:highlight>
                  <a:srgbClr val="EEEEEC"/>
                </a:highlight>
                <a:latin typeface="Courier New"/>
                <a:ea typeface="Courier New"/>
                <a:cs typeface="Courier New"/>
                <a:sym typeface="Courier New"/>
              </a:rPr>
              <a:t>.println(</a:t>
            </a:r>
            <a:r>
              <a:rPr lang="en-GB" sz="2200">
                <a:solidFill>
                  <a:srgbClr val="2A00FF"/>
                </a:solidFill>
                <a:highlight>
                  <a:srgbClr val="EEEEEC"/>
                </a:highlight>
                <a:latin typeface="Courier New"/>
                <a:ea typeface="Courier New"/>
                <a:cs typeface="Courier New"/>
                <a:sym typeface="Courier New"/>
              </a:rPr>
              <a:t>"The top is"</a:t>
            </a:r>
            <a:r>
              <a:rPr lang="en-GB" sz="2200">
                <a:solidFill>
                  <a:schemeClr val="dk1"/>
                </a:solidFill>
                <a:highlight>
                  <a:srgbClr val="EEEEEC"/>
                </a:highlight>
                <a:latin typeface="Courier New"/>
                <a:ea typeface="Courier New"/>
                <a:cs typeface="Courier New"/>
                <a:sym typeface="Courier New"/>
              </a:rPr>
              <a:t>+</a:t>
            </a:r>
            <a:r>
              <a:rPr lang="en-GB" sz="2200">
                <a:solidFill>
                  <a:srgbClr val="6A3E3E"/>
                </a:solidFill>
                <a:highlight>
                  <a:srgbClr val="EEEEEC"/>
                </a:highlight>
                <a:latin typeface="Courier New"/>
                <a:ea typeface="Courier New"/>
                <a:cs typeface="Courier New"/>
                <a:sym typeface="Courier New"/>
              </a:rPr>
              <a:t>sti</a:t>
            </a:r>
            <a:r>
              <a:rPr lang="en-GB" sz="2200">
                <a:solidFill>
                  <a:schemeClr val="dk1"/>
                </a:solidFill>
                <a:highlight>
                  <a:srgbClr val="EEEEEC"/>
                </a:highlight>
                <a:latin typeface="Courier New"/>
                <a:ea typeface="Courier New"/>
                <a:cs typeface="Courier New"/>
                <a:sym typeface="Courier New"/>
              </a:rPr>
              <a:t>.peek());//Print 400</a:t>
            </a:r>
            <a:endParaRPr sz="22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ct val="50000"/>
              <a:buFont typeface="Arial"/>
              <a:buNone/>
            </a:pPr>
            <a:r>
              <a:rPr lang="en-GB" sz="2200">
                <a:solidFill>
                  <a:schemeClr val="dk1"/>
                </a:solidFill>
                <a:highlight>
                  <a:srgbClr val="EEEEEC"/>
                </a:highlight>
                <a:latin typeface="Courier New"/>
                <a:ea typeface="Courier New"/>
                <a:cs typeface="Courier New"/>
                <a:sym typeface="Courier New"/>
              </a:rPr>
              <a:t>	</a:t>
            </a:r>
            <a:r>
              <a:rPr lang="en-GB" sz="2200">
                <a:solidFill>
                  <a:srgbClr val="6A3E3E"/>
                </a:solidFill>
                <a:highlight>
                  <a:srgbClr val="EEEEEC"/>
                </a:highlight>
                <a:latin typeface="Courier New"/>
                <a:ea typeface="Courier New"/>
                <a:cs typeface="Courier New"/>
                <a:sym typeface="Courier New"/>
              </a:rPr>
              <a:t>sti</a:t>
            </a:r>
            <a:r>
              <a:rPr lang="en-GB" sz="2200">
                <a:solidFill>
                  <a:schemeClr val="dk1"/>
                </a:solidFill>
                <a:highlight>
                  <a:srgbClr val="EEEEEC"/>
                </a:highlight>
                <a:latin typeface="Courier New"/>
                <a:ea typeface="Courier New"/>
                <a:cs typeface="Courier New"/>
                <a:sym typeface="Courier New"/>
              </a:rPr>
              <a:t>.</a:t>
            </a:r>
            <a:r>
              <a:rPr lang="en-GB" sz="2200">
                <a:solidFill>
                  <a:schemeClr val="dk1"/>
                </a:solidFill>
                <a:highlight>
                  <a:srgbClr val="D4D4D4"/>
                </a:highlight>
                <a:latin typeface="Courier New"/>
                <a:ea typeface="Courier New"/>
                <a:cs typeface="Courier New"/>
                <a:sym typeface="Courier New"/>
              </a:rPr>
              <a:t>pop</a:t>
            </a:r>
            <a:r>
              <a:rPr lang="en-GB" sz="2200">
                <a:solidFill>
                  <a:schemeClr val="dk1"/>
                </a:solidFill>
                <a:highlight>
                  <a:srgbClr val="EEEEEC"/>
                </a:highlight>
                <a:latin typeface="Courier New"/>
                <a:ea typeface="Courier New"/>
                <a:cs typeface="Courier New"/>
                <a:sym typeface="Courier New"/>
              </a:rPr>
              <a:t>();//Removes 400</a:t>
            </a:r>
            <a:endParaRPr sz="22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ct val="50000"/>
              <a:buFont typeface="Arial"/>
              <a:buNone/>
            </a:pPr>
            <a:r>
              <a:rPr lang="en-GB" sz="2200">
                <a:solidFill>
                  <a:schemeClr val="dk1"/>
                </a:solidFill>
                <a:highlight>
                  <a:srgbClr val="EEEEEC"/>
                </a:highlight>
                <a:latin typeface="Courier New"/>
                <a:ea typeface="Courier New"/>
                <a:cs typeface="Courier New"/>
                <a:sym typeface="Courier New"/>
              </a:rPr>
              <a:t>	System.</a:t>
            </a:r>
            <a:r>
              <a:rPr b="1" i="1" lang="en-GB" sz="2200">
                <a:solidFill>
                  <a:srgbClr val="0000C0"/>
                </a:solidFill>
                <a:highlight>
                  <a:srgbClr val="EEEEEC"/>
                </a:highlight>
                <a:latin typeface="Courier New"/>
                <a:ea typeface="Courier New"/>
                <a:cs typeface="Courier New"/>
                <a:sym typeface="Courier New"/>
              </a:rPr>
              <a:t>out</a:t>
            </a:r>
            <a:r>
              <a:rPr lang="en-GB" sz="2200">
                <a:solidFill>
                  <a:schemeClr val="dk1"/>
                </a:solidFill>
                <a:highlight>
                  <a:srgbClr val="EEEEEC"/>
                </a:highlight>
                <a:latin typeface="Courier New"/>
                <a:ea typeface="Courier New"/>
                <a:cs typeface="Courier New"/>
                <a:sym typeface="Courier New"/>
              </a:rPr>
              <a:t>.println(</a:t>
            </a:r>
            <a:r>
              <a:rPr lang="en-GB" sz="2200">
                <a:solidFill>
                  <a:srgbClr val="2A00FF"/>
                </a:solidFill>
                <a:highlight>
                  <a:srgbClr val="EEEEEC"/>
                </a:highlight>
                <a:latin typeface="Courier New"/>
                <a:ea typeface="Courier New"/>
                <a:cs typeface="Courier New"/>
                <a:sym typeface="Courier New"/>
              </a:rPr>
              <a:t>"The top is"</a:t>
            </a:r>
            <a:r>
              <a:rPr lang="en-GB" sz="2200">
                <a:solidFill>
                  <a:schemeClr val="dk1"/>
                </a:solidFill>
                <a:highlight>
                  <a:srgbClr val="EEEEEC"/>
                </a:highlight>
                <a:latin typeface="Courier New"/>
                <a:ea typeface="Courier New"/>
                <a:cs typeface="Courier New"/>
                <a:sym typeface="Courier New"/>
              </a:rPr>
              <a:t>+</a:t>
            </a:r>
            <a:r>
              <a:rPr lang="en-GB" sz="2200">
                <a:solidFill>
                  <a:srgbClr val="6A3E3E"/>
                </a:solidFill>
                <a:highlight>
                  <a:srgbClr val="EEEEEC"/>
                </a:highlight>
                <a:latin typeface="Courier New"/>
                <a:ea typeface="Courier New"/>
                <a:cs typeface="Courier New"/>
                <a:sym typeface="Courier New"/>
              </a:rPr>
              <a:t>sti</a:t>
            </a:r>
            <a:r>
              <a:rPr lang="en-GB" sz="2200">
                <a:solidFill>
                  <a:schemeClr val="dk1"/>
                </a:solidFill>
                <a:highlight>
                  <a:srgbClr val="EEEEEC"/>
                </a:highlight>
                <a:latin typeface="Courier New"/>
                <a:ea typeface="Courier New"/>
                <a:cs typeface="Courier New"/>
                <a:sym typeface="Courier New"/>
              </a:rPr>
              <a:t>.peek());//Print 300</a:t>
            </a:r>
            <a:endParaRPr sz="2200">
              <a:solidFill>
                <a:schemeClr val="dk1"/>
              </a:solidFill>
              <a:highlight>
                <a:srgbClr val="EEEEEC"/>
              </a:highlight>
              <a:latin typeface="Courier New"/>
              <a:ea typeface="Courier New"/>
              <a:cs typeface="Courier New"/>
              <a:sym typeface="Courier New"/>
            </a:endParaRPr>
          </a:p>
          <a:p>
            <a:pPr indent="0" lvl="0" marL="0" rtl="0" algn="l">
              <a:spcBef>
                <a:spcPts val="400"/>
              </a:spcBef>
              <a:spcAft>
                <a:spcPts val="0"/>
              </a:spcAft>
              <a:buNone/>
            </a:pPr>
            <a:r>
              <a:t/>
            </a:r>
            <a:endParaRPr/>
          </a:p>
        </p:txBody>
      </p:sp>
      <p:sp>
        <p:nvSpPr>
          <p:cNvPr id="567" name="Google Shape;567;p72"/>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GB"/>
              <a:t>Stack Example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19"/>
          <p:cNvPicPr preferRelativeResize="0"/>
          <p:nvPr>
            <p:ph idx="1" type="body"/>
          </p:nvPr>
        </p:nvPicPr>
        <p:blipFill rotWithShape="1">
          <a:blip r:embed="rId3">
            <a:alphaModFix/>
          </a:blip>
          <a:srcRect b="0" l="0" r="0" t="-694"/>
          <a:stretch/>
        </p:blipFill>
        <p:spPr>
          <a:xfrm>
            <a:off x="484510" y="2191550"/>
            <a:ext cx="8229600" cy="1823100"/>
          </a:xfrm>
          <a:prstGeom prst="rect">
            <a:avLst/>
          </a:prstGeom>
          <a:noFill/>
          <a:ln>
            <a:noFill/>
          </a:ln>
        </p:spPr>
      </p:pic>
      <p:sp>
        <p:nvSpPr>
          <p:cNvPr id="96" name="Google Shape;96;p19"/>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GB"/>
              <a:t>JDK collections</a:t>
            </a:r>
            <a:endParaRPr/>
          </a:p>
        </p:txBody>
      </p:sp>
      <p:sp>
        <p:nvSpPr>
          <p:cNvPr id="97" name="Google Shape;97;p19"/>
          <p:cNvSpPr txBox="1"/>
          <p:nvPr/>
        </p:nvSpPr>
        <p:spPr>
          <a:xfrm>
            <a:off x="457200" y="1110997"/>
            <a:ext cx="8229600" cy="1439100"/>
          </a:xfrm>
          <a:prstGeom prst="rect">
            <a:avLst/>
          </a:prstGeom>
          <a:noFill/>
          <a:ln>
            <a:noFill/>
          </a:ln>
        </p:spPr>
        <p:txBody>
          <a:bodyPr anchorCtr="0" anchor="t" bIns="45700" lIns="91425" spcFirstLastPara="1" rIns="91425" wrap="square" tIns="45700">
            <a:normAutofit/>
          </a:bodyPr>
          <a:lstStyle/>
          <a:p>
            <a:pPr indent="-256032" lvl="0" marL="365760" marR="0" rtl="0" algn="l">
              <a:spcBef>
                <a:spcPts val="0"/>
              </a:spcBef>
              <a:spcAft>
                <a:spcPts val="0"/>
              </a:spcAft>
              <a:buClr>
                <a:schemeClr val="accent1"/>
              </a:buClr>
              <a:buSzPts val="1836"/>
              <a:buFont typeface="Noto Sans Symbols"/>
              <a:buChar char="🞂"/>
            </a:pPr>
            <a:r>
              <a:rPr lang="en-GB" sz="2700">
                <a:solidFill>
                  <a:schemeClr val="dk1"/>
                </a:solidFill>
                <a:latin typeface="Lucida Sans"/>
                <a:ea typeface="Lucida Sans"/>
                <a:cs typeface="Lucida Sans"/>
                <a:sym typeface="Lucida Sans"/>
              </a:rPr>
              <a:t>The JDK contains a set of interfaces for each of the main collection types</a:t>
            </a:r>
            <a:endParaRPr sz="2700">
              <a:solidFill>
                <a:schemeClr val="dk1"/>
              </a:solidFill>
              <a:latin typeface="Lucida Sans"/>
              <a:ea typeface="Lucida Sans"/>
              <a:cs typeface="Lucida Sans"/>
              <a:sym typeface="Lucida Sans"/>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73"/>
          <p:cNvSpPr txBox="1"/>
          <p:nvPr>
            <p:ph idx="1" type="body"/>
          </p:nvPr>
        </p:nvSpPr>
        <p:spPr>
          <a:xfrm>
            <a:off x="457200" y="833247"/>
            <a:ext cx="8229600" cy="2545800"/>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GB"/>
              <a:t>There are two types of equality in Java land…</a:t>
            </a:r>
            <a:endParaRPr/>
          </a:p>
          <a:p>
            <a:pPr indent="-228600" lvl="1" marL="621792" rtl="0" algn="l">
              <a:spcBef>
                <a:spcPts val="324"/>
              </a:spcBef>
              <a:spcAft>
                <a:spcPts val="0"/>
              </a:spcAft>
              <a:buSzPts val="2300"/>
              <a:buChar char="○"/>
            </a:pPr>
            <a:r>
              <a:rPr lang="en-GB"/>
              <a:t>Reference equality ( </a:t>
            </a:r>
            <a:r>
              <a:rPr lang="en-GB">
                <a:latin typeface="Courier New"/>
                <a:ea typeface="Courier New"/>
                <a:cs typeface="Courier New"/>
                <a:sym typeface="Courier New"/>
              </a:rPr>
              <a:t>==</a:t>
            </a:r>
            <a:r>
              <a:rPr lang="en-GB"/>
              <a:t> )</a:t>
            </a:r>
            <a:endParaRPr/>
          </a:p>
          <a:p>
            <a:pPr indent="-228600" lvl="1" marL="621792" rtl="0" algn="l">
              <a:spcBef>
                <a:spcPts val="324"/>
              </a:spcBef>
              <a:spcAft>
                <a:spcPts val="1200"/>
              </a:spcAft>
              <a:buSzPts val="2300"/>
              <a:buChar char="○"/>
            </a:pPr>
            <a:r>
              <a:rPr lang="en-GB"/>
              <a:t>Object equality (</a:t>
            </a:r>
            <a:r>
              <a:rPr lang="en-GB">
                <a:latin typeface="Courier New"/>
                <a:ea typeface="Courier New"/>
                <a:cs typeface="Courier New"/>
                <a:sym typeface="Courier New"/>
              </a:rPr>
              <a:t>.equals(…)</a:t>
            </a:r>
            <a:r>
              <a:rPr lang="en-GB"/>
              <a:t>)</a:t>
            </a:r>
            <a:endParaRPr/>
          </a:p>
        </p:txBody>
      </p:sp>
      <p:sp>
        <p:nvSpPr>
          <p:cNvPr id="573" name="Google Shape;573;p73"/>
          <p:cNvSpPr txBox="1"/>
          <p:nvPr>
            <p:ph type="title"/>
          </p:nvPr>
        </p:nvSpPr>
        <p:spPr>
          <a:xfrm>
            <a:off x="457200" y="154484"/>
            <a:ext cx="8229600" cy="643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GB"/>
              <a:t>Equality recap…</a:t>
            </a:r>
            <a:endParaRPr/>
          </a:p>
        </p:txBody>
      </p:sp>
      <p:sp>
        <p:nvSpPr>
          <p:cNvPr id="574" name="Google Shape;574;p73"/>
          <p:cNvSpPr txBox="1"/>
          <p:nvPr/>
        </p:nvSpPr>
        <p:spPr>
          <a:xfrm>
            <a:off x="2152843" y="2324691"/>
            <a:ext cx="5109900" cy="1015800"/>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000">
                <a:solidFill>
                  <a:schemeClr val="dk1"/>
                </a:solidFill>
                <a:latin typeface="Courier New"/>
                <a:ea typeface="Courier New"/>
                <a:cs typeface="Courier New"/>
                <a:sym typeface="Courier New"/>
              </a:rPr>
              <a:t>Integer val1 = </a:t>
            </a:r>
            <a:r>
              <a:rPr b="1" lang="en-GB" sz="2000">
                <a:solidFill>
                  <a:schemeClr val="dk1"/>
                </a:solidFill>
                <a:latin typeface="Courier New"/>
                <a:ea typeface="Courier New"/>
                <a:cs typeface="Courier New"/>
                <a:sym typeface="Courier New"/>
              </a:rPr>
              <a:t>new</a:t>
            </a:r>
            <a:r>
              <a:rPr lang="en-GB" sz="2000">
                <a:solidFill>
                  <a:schemeClr val="dk1"/>
                </a:solidFill>
                <a:latin typeface="Courier New"/>
                <a:ea typeface="Courier New"/>
                <a:cs typeface="Courier New"/>
                <a:sym typeface="Courier New"/>
              </a:rPr>
              <a:t> Integer(123);</a:t>
            </a:r>
            <a:endParaRPr/>
          </a:p>
          <a:p>
            <a:pPr indent="0" lvl="0" marL="0" marR="0" rtl="0" algn="l">
              <a:spcBef>
                <a:spcPts val="0"/>
              </a:spcBef>
              <a:spcAft>
                <a:spcPts val="0"/>
              </a:spcAft>
              <a:buNone/>
            </a:pPr>
            <a:r>
              <a:rPr lang="en-GB" sz="2000">
                <a:solidFill>
                  <a:schemeClr val="dk1"/>
                </a:solidFill>
                <a:latin typeface="Courier New"/>
                <a:ea typeface="Courier New"/>
                <a:cs typeface="Courier New"/>
                <a:sym typeface="Courier New"/>
              </a:rPr>
              <a:t>Integer val2 = </a:t>
            </a:r>
            <a:r>
              <a:rPr b="1" lang="en-GB" sz="2000">
                <a:solidFill>
                  <a:schemeClr val="dk1"/>
                </a:solidFill>
                <a:latin typeface="Courier New"/>
                <a:ea typeface="Courier New"/>
                <a:cs typeface="Courier New"/>
                <a:sym typeface="Courier New"/>
              </a:rPr>
              <a:t>new</a:t>
            </a:r>
            <a:r>
              <a:rPr lang="en-GB" sz="2000">
                <a:solidFill>
                  <a:schemeClr val="dk1"/>
                </a:solidFill>
                <a:latin typeface="Courier New"/>
                <a:ea typeface="Courier New"/>
                <a:cs typeface="Courier New"/>
                <a:sym typeface="Courier New"/>
              </a:rPr>
              <a:t> Integer(123);</a:t>
            </a:r>
            <a:endParaRPr/>
          </a:p>
          <a:p>
            <a:pPr indent="0" lvl="0" marL="0" marR="0" rtl="0" algn="l">
              <a:spcBef>
                <a:spcPts val="0"/>
              </a:spcBef>
              <a:spcAft>
                <a:spcPts val="0"/>
              </a:spcAft>
              <a:buNone/>
            </a:pPr>
            <a:r>
              <a:rPr lang="en-GB" sz="2000">
                <a:solidFill>
                  <a:schemeClr val="dk1"/>
                </a:solidFill>
                <a:latin typeface="Courier New"/>
                <a:ea typeface="Courier New"/>
                <a:cs typeface="Courier New"/>
                <a:sym typeface="Courier New"/>
              </a:rPr>
              <a:t>Integer val3 = val1;</a:t>
            </a:r>
            <a:endParaRPr sz="2000">
              <a:solidFill>
                <a:schemeClr val="dk1"/>
              </a:solidFill>
              <a:latin typeface="Courier New"/>
              <a:ea typeface="Courier New"/>
              <a:cs typeface="Courier New"/>
              <a:sym typeface="Courier New"/>
            </a:endParaRPr>
          </a:p>
        </p:txBody>
      </p:sp>
      <p:sp>
        <p:nvSpPr>
          <p:cNvPr id="575" name="Google Shape;575;p73"/>
          <p:cNvSpPr txBox="1"/>
          <p:nvPr/>
        </p:nvSpPr>
        <p:spPr>
          <a:xfrm>
            <a:off x="1245904" y="3333177"/>
            <a:ext cx="25857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000">
                <a:solidFill>
                  <a:schemeClr val="dk1"/>
                </a:solidFill>
                <a:latin typeface="Lucida Sans"/>
                <a:ea typeface="Lucida Sans"/>
                <a:cs typeface="Lucida Sans"/>
                <a:sym typeface="Lucida Sans"/>
              </a:rPr>
              <a:t>val1 == val2 </a:t>
            </a:r>
            <a:r>
              <a:rPr b="1" lang="en-GB" sz="2000">
                <a:solidFill>
                  <a:srgbClr val="FF0000"/>
                </a:solidFill>
                <a:latin typeface="Lucida Sans"/>
                <a:ea typeface="Lucida Sans"/>
                <a:cs typeface="Lucida Sans"/>
                <a:sym typeface="Lucida Sans"/>
              </a:rPr>
              <a:t>FALSE</a:t>
            </a:r>
            <a:endParaRPr b="1" sz="2000">
              <a:solidFill>
                <a:srgbClr val="FF0000"/>
              </a:solidFill>
              <a:latin typeface="Lucida Sans"/>
              <a:ea typeface="Lucida Sans"/>
              <a:cs typeface="Lucida Sans"/>
              <a:sym typeface="Lucida Sans"/>
            </a:endParaRPr>
          </a:p>
        </p:txBody>
      </p:sp>
      <p:sp>
        <p:nvSpPr>
          <p:cNvPr id="576" name="Google Shape;576;p73"/>
          <p:cNvSpPr txBox="1"/>
          <p:nvPr/>
        </p:nvSpPr>
        <p:spPr>
          <a:xfrm>
            <a:off x="1245904" y="3610176"/>
            <a:ext cx="25059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000">
                <a:solidFill>
                  <a:schemeClr val="dk1"/>
                </a:solidFill>
                <a:latin typeface="Lucida Sans"/>
                <a:ea typeface="Lucida Sans"/>
                <a:cs typeface="Lucida Sans"/>
                <a:sym typeface="Lucida Sans"/>
              </a:rPr>
              <a:t>val1 == val3 </a:t>
            </a:r>
            <a:r>
              <a:rPr b="1" lang="en-GB" sz="2000">
                <a:solidFill>
                  <a:srgbClr val="008000"/>
                </a:solidFill>
                <a:latin typeface="Lucida Sans"/>
                <a:ea typeface="Lucida Sans"/>
                <a:cs typeface="Lucida Sans"/>
                <a:sym typeface="Lucida Sans"/>
              </a:rPr>
              <a:t>TRUE</a:t>
            </a:r>
            <a:endParaRPr b="1" sz="2000">
              <a:solidFill>
                <a:srgbClr val="008000"/>
              </a:solidFill>
              <a:latin typeface="Lucida Sans"/>
              <a:ea typeface="Lucida Sans"/>
              <a:cs typeface="Lucida Sans"/>
              <a:sym typeface="Lucida Sans"/>
            </a:endParaRPr>
          </a:p>
        </p:txBody>
      </p:sp>
      <p:sp>
        <p:nvSpPr>
          <p:cNvPr id="577" name="Google Shape;577;p73"/>
          <p:cNvSpPr txBox="1"/>
          <p:nvPr/>
        </p:nvSpPr>
        <p:spPr>
          <a:xfrm>
            <a:off x="4782672" y="3348292"/>
            <a:ext cx="29931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000">
                <a:solidFill>
                  <a:schemeClr val="dk1"/>
                </a:solidFill>
                <a:latin typeface="Lucida Sans"/>
                <a:ea typeface="Lucida Sans"/>
                <a:cs typeface="Lucida Sans"/>
                <a:sym typeface="Lucida Sans"/>
              </a:rPr>
              <a:t>val1.equals(val2) </a:t>
            </a:r>
            <a:r>
              <a:rPr b="1" lang="en-GB" sz="2000">
                <a:solidFill>
                  <a:srgbClr val="008000"/>
                </a:solidFill>
                <a:latin typeface="Lucida Sans"/>
                <a:ea typeface="Lucida Sans"/>
                <a:cs typeface="Lucida Sans"/>
                <a:sym typeface="Lucida Sans"/>
              </a:rPr>
              <a:t>TRUE</a:t>
            </a:r>
            <a:endParaRPr b="1" sz="2000">
              <a:solidFill>
                <a:srgbClr val="008000"/>
              </a:solidFill>
              <a:latin typeface="Lucida Sans"/>
              <a:ea typeface="Lucida Sans"/>
              <a:cs typeface="Lucida Sans"/>
              <a:sym typeface="Lucida Sans"/>
            </a:endParaRPr>
          </a:p>
        </p:txBody>
      </p:sp>
      <p:sp>
        <p:nvSpPr>
          <p:cNvPr id="578" name="Google Shape;578;p73"/>
          <p:cNvSpPr txBox="1"/>
          <p:nvPr/>
        </p:nvSpPr>
        <p:spPr>
          <a:xfrm>
            <a:off x="4782672" y="4158691"/>
            <a:ext cx="29931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000">
                <a:solidFill>
                  <a:schemeClr val="dk1"/>
                </a:solidFill>
                <a:latin typeface="Lucida Sans"/>
                <a:ea typeface="Lucida Sans"/>
                <a:cs typeface="Lucida Sans"/>
                <a:sym typeface="Lucida Sans"/>
              </a:rPr>
              <a:t>val1.equals(val3) </a:t>
            </a:r>
            <a:r>
              <a:rPr b="1" lang="en-GB" sz="2000">
                <a:solidFill>
                  <a:srgbClr val="008000"/>
                </a:solidFill>
                <a:latin typeface="Lucida Sans"/>
                <a:ea typeface="Lucida Sans"/>
                <a:cs typeface="Lucida Sans"/>
                <a:sym typeface="Lucida Sans"/>
              </a:rPr>
              <a:t>TRUE</a:t>
            </a:r>
            <a:endParaRPr b="1" sz="2000">
              <a:solidFill>
                <a:srgbClr val="008000"/>
              </a:solidFill>
              <a:latin typeface="Lucida Sans"/>
              <a:ea typeface="Lucida Sans"/>
              <a:cs typeface="Lucida Sans"/>
              <a:sym typeface="Lucida Sans"/>
            </a:endParaRPr>
          </a:p>
        </p:txBody>
      </p:sp>
      <p:sp>
        <p:nvSpPr>
          <p:cNvPr id="579" name="Google Shape;579;p73"/>
          <p:cNvSpPr/>
          <p:nvPr/>
        </p:nvSpPr>
        <p:spPr>
          <a:xfrm>
            <a:off x="7095349" y="-349022"/>
            <a:ext cx="1591500" cy="1662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GB" sz="13800">
                <a:solidFill>
                  <a:schemeClr val="accent3"/>
                </a:solidFill>
                <a:latin typeface="Lucida Sans"/>
                <a:ea typeface="Lucida Sans"/>
                <a:cs typeface="Lucida Sans"/>
                <a:sym typeface="Lucida Sans"/>
              </a:rPr>
              <a:t>=</a:t>
            </a:r>
            <a:endParaRPr b="1" sz="13800">
              <a:solidFill>
                <a:schemeClr val="accent3"/>
              </a:solidFill>
              <a:latin typeface="Lucida Sans"/>
              <a:ea typeface="Lucida Sans"/>
              <a:cs typeface="Lucida Sans"/>
              <a:sym typeface="Lucida Sans"/>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74"/>
          <p:cNvSpPr txBox="1"/>
          <p:nvPr>
            <p:ph idx="1" type="body"/>
          </p:nvPr>
        </p:nvSpPr>
        <p:spPr>
          <a:xfrm>
            <a:off x="457200" y="833247"/>
            <a:ext cx="8229600" cy="2545800"/>
          </a:xfrm>
          <a:prstGeom prst="rect">
            <a:avLst/>
          </a:prstGeom>
          <a:noFill/>
          <a:ln>
            <a:noFill/>
          </a:ln>
        </p:spPr>
        <p:txBody>
          <a:bodyPr anchorCtr="0" anchor="t" bIns="45700" lIns="91425" spcFirstLastPara="1" rIns="91425" wrap="square" tIns="45700">
            <a:normAutofit lnSpcReduction="20000"/>
          </a:bodyPr>
          <a:lstStyle/>
          <a:p>
            <a:pPr indent="-256032" lvl="0" marL="365760" rtl="0" algn="l">
              <a:spcBef>
                <a:spcPts val="0"/>
              </a:spcBef>
              <a:spcAft>
                <a:spcPts val="0"/>
              </a:spcAft>
              <a:buSzPts val="1836"/>
              <a:buChar char="●"/>
            </a:pPr>
            <a:r>
              <a:rPr lang="en-GB"/>
              <a:t>Some collection classes like </a:t>
            </a:r>
            <a:r>
              <a:rPr lang="en-GB">
                <a:latin typeface="Courier New"/>
                <a:ea typeface="Courier New"/>
                <a:cs typeface="Courier New"/>
                <a:sym typeface="Courier New"/>
              </a:rPr>
              <a:t>HashSet</a:t>
            </a:r>
            <a:r>
              <a:rPr lang="en-GB"/>
              <a:t> and </a:t>
            </a:r>
            <a:r>
              <a:rPr lang="en-GB">
                <a:latin typeface="Courier New"/>
                <a:ea typeface="Courier New"/>
                <a:cs typeface="Courier New"/>
                <a:sym typeface="Courier New"/>
              </a:rPr>
              <a:t>HashMap</a:t>
            </a:r>
            <a:r>
              <a:rPr lang="en-GB"/>
              <a:t> need to check for duplicates</a:t>
            </a:r>
            <a:endParaRPr/>
          </a:p>
          <a:p>
            <a:pPr indent="-256032" lvl="0" marL="365760" rtl="0" algn="l">
              <a:spcBef>
                <a:spcPts val="400"/>
              </a:spcBef>
              <a:spcAft>
                <a:spcPts val="0"/>
              </a:spcAft>
              <a:buSzPts val="1836"/>
              <a:buChar char="●"/>
            </a:pPr>
            <a:r>
              <a:rPr lang="en-GB"/>
              <a:t>Calling </a:t>
            </a:r>
            <a:r>
              <a:rPr lang="en-GB">
                <a:latin typeface="Courier New"/>
                <a:ea typeface="Courier New"/>
                <a:cs typeface="Courier New"/>
                <a:sym typeface="Courier New"/>
              </a:rPr>
              <a:t>.equals() </a:t>
            </a:r>
            <a:r>
              <a:rPr lang="en-GB"/>
              <a:t>for every item in the collection could take a long time for complex objects</a:t>
            </a:r>
            <a:endParaRPr/>
          </a:p>
          <a:p>
            <a:pPr indent="-256032" lvl="0" marL="365760" rtl="0" algn="l">
              <a:spcBef>
                <a:spcPts val="400"/>
              </a:spcBef>
              <a:spcAft>
                <a:spcPts val="0"/>
              </a:spcAft>
              <a:buSzPts val="1836"/>
              <a:buChar char="●"/>
            </a:pPr>
            <a:r>
              <a:rPr lang="en-GB"/>
              <a:t>To speed things up, Java uses </a:t>
            </a:r>
            <a:r>
              <a:rPr i="1" lang="en-GB"/>
              <a:t>hash codes</a:t>
            </a:r>
            <a:r>
              <a:rPr lang="en-GB"/>
              <a:t>, which are integer representations of an object</a:t>
            </a:r>
            <a:endParaRPr/>
          </a:p>
          <a:p>
            <a:pPr indent="-256032" lvl="0" marL="365760" rtl="0" algn="l">
              <a:spcBef>
                <a:spcPts val="400"/>
              </a:spcBef>
              <a:spcAft>
                <a:spcPts val="0"/>
              </a:spcAft>
              <a:buSzPts val="1836"/>
              <a:buChar char="●"/>
            </a:pPr>
            <a:r>
              <a:rPr lang="en-GB"/>
              <a:t>Comparing integers is fast!</a:t>
            </a:r>
            <a:endParaRPr/>
          </a:p>
          <a:p>
            <a:pPr indent="-139446" lvl="0" marL="365760" rtl="0" algn="l">
              <a:spcBef>
                <a:spcPts val="400"/>
              </a:spcBef>
              <a:spcAft>
                <a:spcPts val="0"/>
              </a:spcAft>
              <a:buSzPts val="1836"/>
              <a:buNone/>
            </a:pPr>
            <a:r>
              <a:t/>
            </a:r>
            <a:endParaRPr/>
          </a:p>
        </p:txBody>
      </p:sp>
      <p:sp>
        <p:nvSpPr>
          <p:cNvPr id="585" name="Google Shape;585;p74"/>
          <p:cNvSpPr txBox="1"/>
          <p:nvPr>
            <p:ph type="title"/>
          </p:nvPr>
        </p:nvSpPr>
        <p:spPr>
          <a:xfrm>
            <a:off x="457200" y="154484"/>
            <a:ext cx="8229600" cy="643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GB"/>
              <a:t>Hash codes</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75"/>
          <p:cNvSpPr txBox="1"/>
          <p:nvPr>
            <p:ph idx="1" type="body"/>
          </p:nvPr>
        </p:nvSpPr>
        <p:spPr>
          <a:xfrm>
            <a:off x="457200" y="833247"/>
            <a:ext cx="8229600" cy="2545800"/>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GB"/>
              <a:t>Generally speaking, a hash is a small value (often an integer) generated from a much larger value using a hash function</a:t>
            </a:r>
            <a:endParaRPr/>
          </a:p>
          <a:p>
            <a:pPr indent="-256032" lvl="0" marL="365760" rtl="0" algn="l">
              <a:spcBef>
                <a:spcPts val="400"/>
              </a:spcBef>
              <a:spcAft>
                <a:spcPts val="0"/>
              </a:spcAft>
              <a:buSzPts val="1836"/>
              <a:buChar char="●"/>
            </a:pPr>
            <a:r>
              <a:rPr lang="en-GB"/>
              <a:t>Let's define a very simple hashing function for strings which takes the ASCII codes and adds them…</a:t>
            </a:r>
            <a:endParaRPr/>
          </a:p>
          <a:p>
            <a:pPr indent="-139446" lvl="0" marL="365760" rtl="0" algn="l">
              <a:spcBef>
                <a:spcPts val="400"/>
              </a:spcBef>
              <a:spcAft>
                <a:spcPts val="0"/>
              </a:spcAft>
              <a:buSzPts val="1836"/>
              <a:buNone/>
            </a:pPr>
            <a:r>
              <a:t/>
            </a:r>
            <a:endParaRPr/>
          </a:p>
        </p:txBody>
      </p:sp>
      <p:sp>
        <p:nvSpPr>
          <p:cNvPr id="591" name="Google Shape;591;p75"/>
          <p:cNvSpPr txBox="1"/>
          <p:nvPr>
            <p:ph type="title"/>
          </p:nvPr>
        </p:nvSpPr>
        <p:spPr>
          <a:xfrm>
            <a:off x="457200" y="154484"/>
            <a:ext cx="8229600" cy="643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GB"/>
              <a:t>Hash functions</a:t>
            </a:r>
            <a:endParaRPr/>
          </a:p>
        </p:txBody>
      </p:sp>
      <p:sp>
        <p:nvSpPr>
          <p:cNvPr id="592" name="Google Shape;592;p75"/>
          <p:cNvSpPr txBox="1"/>
          <p:nvPr/>
        </p:nvSpPr>
        <p:spPr>
          <a:xfrm>
            <a:off x="1529401" y="3237386"/>
            <a:ext cx="25026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3200">
                <a:solidFill>
                  <a:schemeClr val="dk1"/>
                </a:solidFill>
                <a:latin typeface="Lucida Sans"/>
                <a:ea typeface="Lucida Sans"/>
                <a:cs typeface="Lucida Sans"/>
                <a:sym typeface="Lucida Sans"/>
              </a:rPr>
              <a:t>"h  e  l  l  o"</a:t>
            </a:r>
            <a:endParaRPr sz="3200">
              <a:solidFill>
                <a:schemeClr val="dk1"/>
              </a:solidFill>
              <a:latin typeface="Lucida Sans"/>
              <a:ea typeface="Lucida Sans"/>
              <a:cs typeface="Lucida Sans"/>
              <a:sym typeface="Lucida Sans"/>
            </a:endParaRPr>
          </a:p>
        </p:txBody>
      </p:sp>
      <p:sp>
        <p:nvSpPr>
          <p:cNvPr id="593" name="Google Shape;593;p75"/>
          <p:cNvSpPr txBox="1"/>
          <p:nvPr/>
        </p:nvSpPr>
        <p:spPr>
          <a:xfrm>
            <a:off x="1529401" y="3933769"/>
            <a:ext cx="40824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400">
                <a:solidFill>
                  <a:schemeClr val="dk1"/>
                </a:solidFill>
                <a:latin typeface="Lucida Sans"/>
                <a:ea typeface="Lucida Sans"/>
                <a:cs typeface="Lucida Sans"/>
                <a:sym typeface="Lucida Sans"/>
              </a:rPr>
              <a:t>104+101+108+108+111</a:t>
            </a:r>
            <a:endParaRPr sz="2400">
              <a:solidFill>
                <a:schemeClr val="dk1"/>
              </a:solidFill>
              <a:latin typeface="Lucida Sans"/>
              <a:ea typeface="Lucida Sans"/>
              <a:cs typeface="Lucida Sans"/>
              <a:sym typeface="Lucida Sans"/>
            </a:endParaRPr>
          </a:p>
        </p:txBody>
      </p:sp>
      <p:cxnSp>
        <p:nvCxnSpPr>
          <p:cNvPr id="594" name="Google Shape;594;p75"/>
          <p:cNvCxnSpPr/>
          <p:nvPr/>
        </p:nvCxnSpPr>
        <p:spPr>
          <a:xfrm>
            <a:off x="1870786" y="3675968"/>
            <a:ext cx="0" cy="258000"/>
          </a:xfrm>
          <a:prstGeom prst="straightConnector1">
            <a:avLst/>
          </a:prstGeom>
          <a:noFill/>
          <a:ln cap="flat" cmpd="thickThin" w="55000">
            <a:solidFill>
              <a:schemeClr val="accent1"/>
            </a:solidFill>
            <a:prstDash val="solid"/>
            <a:round/>
            <a:headEnd len="sm" w="sm" type="none"/>
            <a:tailEnd len="med" w="med" type="stealth"/>
          </a:ln>
          <a:effectLst>
            <a:outerShdw blurRad="50800" rotWithShape="0" dir="5400000" dist="38100">
              <a:srgbClr val="000000">
                <a:alpha val="34900"/>
              </a:srgbClr>
            </a:outerShdw>
          </a:effectLst>
        </p:spPr>
      </p:cxnSp>
      <p:cxnSp>
        <p:nvCxnSpPr>
          <p:cNvPr id="595" name="Google Shape;595;p75"/>
          <p:cNvCxnSpPr/>
          <p:nvPr/>
        </p:nvCxnSpPr>
        <p:spPr>
          <a:xfrm>
            <a:off x="2376036" y="3675968"/>
            <a:ext cx="245700" cy="258000"/>
          </a:xfrm>
          <a:prstGeom prst="straightConnector1">
            <a:avLst/>
          </a:prstGeom>
          <a:noFill/>
          <a:ln cap="flat" cmpd="thickThin" w="55000">
            <a:solidFill>
              <a:schemeClr val="accent1"/>
            </a:solidFill>
            <a:prstDash val="solid"/>
            <a:round/>
            <a:headEnd len="sm" w="sm" type="none"/>
            <a:tailEnd len="med" w="med" type="stealth"/>
          </a:ln>
          <a:effectLst>
            <a:outerShdw blurRad="50800" rotWithShape="0" dir="5400000" dist="38100">
              <a:srgbClr val="000000">
                <a:alpha val="34900"/>
              </a:srgbClr>
            </a:outerShdw>
          </a:effectLst>
        </p:spPr>
      </p:cxnSp>
      <p:cxnSp>
        <p:nvCxnSpPr>
          <p:cNvPr id="596" name="Google Shape;596;p75"/>
          <p:cNvCxnSpPr/>
          <p:nvPr/>
        </p:nvCxnSpPr>
        <p:spPr>
          <a:xfrm>
            <a:off x="2813009" y="3675968"/>
            <a:ext cx="587100" cy="258000"/>
          </a:xfrm>
          <a:prstGeom prst="straightConnector1">
            <a:avLst/>
          </a:prstGeom>
          <a:noFill/>
          <a:ln cap="flat" cmpd="thickThin" w="55000">
            <a:solidFill>
              <a:schemeClr val="accent1"/>
            </a:solidFill>
            <a:prstDash val="solid"/>
            <a:round/>
            <a:headEnd len="sm" w="sm" type="none"/>
            <a:tailEnd len="med" w="med" type="stealth"/>
          </a:ln>
          <a:effectLst>
            <a:outerShdw blurRad="50800" rotWithShape="0" dir="5400000" dist="38100">
              <a:srgbClr val="000000">
                <a:alpha val="34900"/>
              </a:srgbClr>
            </a:outerShdw>
          </a:effectLst>
        </p:spPr>
      </p:cxnSp>
      <p:cxnSp>
        <p:nvCxnSpPr>
          <p:cNvPr id="597" name="Google Shape;597;p75"/>
          <p:cNvCxnSpPr/>
          <p:nvPr/>
        </p:nvCxnSpPr>
        <p:spPr>
          <a:xfrm>
            <a:off x="3181705" y="3675968"/>
            <a:ext cx="969600" cy="258000"/>
          </a:xfrm>
          <a:prstGeom prst="straightConnector1">
            <a:avLst/>
          </a:prstGeom>
          <a:noFill/>
          <a:ln cap="flat" cmpd="thickThin" w="55000">
            <a:solidFill>
              <a:schemeClr val="accent1"/>
            </a:solidFill>
            <a:prstDash val="solid"/>
            <a:round/>
            <a:headEnd len="sm" w="sm" type="none"/>
            <a:tailEnd len="med" w="med" type="stealth"/>
          </a:ln>
          <a:effectLst>
            <a:outerShdw blurRad="50800" rotWithShape="0" dir="5400000" dist="38100">
              <a:srgbClr val="000000">
                <a:alpha val="34900"/>
              </a:srgbClr>
            </a:outerShdw>
          </a:effectLst>
        </p:spPr>
      </p:cxnSp>
      <p:cxnSp>
        <p:nvCxnSpPr>
          <p:cNvPr id="598" name="Google Shape;598;p75"/>
          <p:cNvCxnSpPr/>
          <p:nvPr/>
        </p:nvCxnSpPr>
        <p:spPr>
          <a:xfrm>
            <a:off x="3632334" y="3675968"/>
            <a:ext cx="1392900" cy="258000"/>
          </a:xfrm>
          <a:prstGeom prst="straightConnector1">
            <a:avLst/>
          </a:prstGeom>
          <a:noFill/>
          <a:ln cap="flat" cmpd="thickThin" w="55000">
            <a:solidFill>
              <a:schemeClr val="accent1"/>
            </a:solidFill>
            <a:prstDash val="solid"/>
            <a:round/>
            <a:headEnd len="sm" w="sm" type="none"/>
            <a:tailEnd len="med" w="med" type="stealth"/>
          </a:ln>
          <a:effectLst>
            <a:outerShdw blurRad="50800" rotWithShape="0" dir="5400000" dist="38100">
              <a:srgbClr val="000000">
                <a:alpha val="34900"/>
              </a:srgbClr>
            </a:outerShdw>
          </a:effectLst>
        </p:spPr>
      </p:cxnSp>
      <p:sp>
        <p:nvSpPr>
          <p:cNvPr id="599" name="Google Shape;599;p75"/>
          <p:cNvSpPr txBox="1"/>
          <p:nvPr/>
        </p:nvSpPr>
        <p:spPr>
          <a:xfrm>
            <a:off x="5830853" y="3553077"/>
            <a:ext cx="17277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4000">
                <a:solidFill>
                  <a:schemeClr val="dk1"/>
                </a:solidFill>
                <a:latin typeface="Lucida Sans"/>
                <a:ea typeface="Lucida Sans"/>
                <a:cs typeface="Lucida Sans"/>
                <a:sym typeface="Lucida Sans"/>
              </a:rPr>
              <a:t>= 532 </a:t>
            </a:r>
            <a:endParaRPr sz="4000">
              <a:solidFill>
                <a:schemeClr val="dk1"/>
              </a:solidFill>
              <a:latin typeface="Lucida Sans"/>
              <a:ea typeface="Lucida Sans"/>
              <a:cs typeface="Lucida Sans"/>
              <a:sym typeface="Lucida Sans"/>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76"/>
          <p:cNvSpPr txBox="1"/>
          <p:nvPr>
            <p:ph idx="1" type="body"/>
          </p:nvPr>
        </p:nvSpPr>
        <p:spPr>
          <a:xfrm>
            <a:off x="457200" y="833247"/>
            <a:ext cx="8229600" cy="2545800"/>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GB"/>
              <a:t>When two inputs generate the same hash output, we call it a collision, e.g.</a:t>
            </a:r>
            <a:endParaRPr/>
          </a:p>
          <a:p>
            <a:pPr indent="-139446" lvl="0" marL="365760" rtl="0" algn="l">
              <a:spcBef>
                <a:spcPts val="400"/>
              </a:spcBef>
              <a:spcAft>
                <a:spcPts val="0"/>
              </a:spcAft>
              <a:buSzPts val="1836"/>
              <a:buNone/>
            </a:pPr>
            <a:r>
              <a:t/>
            </a:r>
            <a:endParaRPr/>
          </a:p>
        </p:txBody>
      </p:sp>
      <p:sp>
        <p:nvSpPr>
          <p:cNvPr id="605" name="Google Shape;605;p76"/>
          <p:cNvSpPr txBox="1"/>
          <p:nvPr>
            <p:ph type="title"/>
          </p:nvPr>
        </p:nvSpPr>
        <p:spPr>
          <a:xfrm>
            <a:off x="457200" y="154484"/>
            <a:ext cx="8229600" cy="643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GB"/>
              <a:t>Hashing collisions</a:t>
            </a:r>
            <a:endParaRPr/>
          </a:p>
        </p:txBody>
      </p:sp>
      <p:sp>
        <p:nvSpPr>
          <p:cNvPr id="606" name="Google Shape;606;p76"/>
          <p:cNvSpPr txBox="1"/>
          <p:nvPr/>
        </p:nvSpPr>
        <p:spPr>
          <a:xfrm>
            <a:off x="1174361" y="2016440"/>
            <a:ext cx="19230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400">
                <a:solidFill>
                  <a:schemeClr val="dk1"/>
                </a:solidFill>
                <a:latin typeface="Lucida Sans"/>
                <a:ea typeface="Lucida Sans"/>
                <a:cs typeface="Lucida Sans"/>
                <a:sym typeface="Lucida Sans"/>
              </a:rPr>
              <a:t>"h  e  l  l  o"</a:t>
            </a:r>
            <a:endParaRPr sz="2400">
              <a:solidFill>
                <a:schemeClr val="dk1"/>
              </a:solidFill>
              <a:latin typeface="Lucida Sans"/>
              <a:ea typeface="Lucida Sans"/>
              <a:cs typeface="Lucida Sans"/>
              <a:sym typeface="Lucida Sans"/>
            </a:endParaRPr>
          </a:p>
        </p:txBody>
      </p:sp>
      <p:sp>
        <p:nvSpPr>
          <p:cNvPr id="607" name="Google Shape;607;p76"/>
          <p:cNvSpPr txBox="1"/>
          <p:nvPr/>
        </p:nvSpPr>
        <p:spPr>
          <a:xfrm>
            <a:off x="1174361" y="2374862"/>
            <a:ext cx="3108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Lucida Sans"/>
                <a:ea typeface="Lucida Sans"/>
                <a:cs typeface="Lucida Sans"/>
                <a:sym typeface="Lucida Sans"/>
              </a:rPr>
              <a:t>104+101+108+108+111</a:t>
            </a:r>
            <a:endParaRPr sz="1800">
              <a:solidFill>
                <a:schemeClr val="dk1"/>
              </a:solidFill>
              <a:latin typeface="Lucida Sans"/>
              <a:ea typeface="Lucida Sans"/>
              <a:cs typeface="Lucida Sans"/>
              <a:sym typeface="Lucida Sans"/>
            </a:endParaRPr>
          </a:p>
        </p:txBody>
      </p:sp>
      <p:sp>
        <p:nvSpPr>
          <p:cNvPr id="608" name="Google Shape;608;p76"/>
          <p:cNvSpPr txBox="1"/>
          <p:nvPr/>
        </p:nvSpPr>
        <p:spPr>
          <a:xfrm>
            <a:off x="4356075" y="2082491"/>
            <a:ext cx="14193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3200">
                <a:solidFill>
                  <a:schemeClr val="dk1"/>
                </a:solidFill>
                <a:latin typeface="Lucida Sans"/>
                <a:ea typeface="Lucida Sans"/>
                <a:cs typeface="Lucida Sans"/>
                <a:sym typeface="Lucida Sans"/>
              </a:rPr>
              <a:t>= 532 </a:t>
            </a:r>
            <a:endParaRPr sz="3200">
              <a:solidFill>
                <a:schemeClr val="dk1"/>
              </a:solidFill>
              <a:latin typeface="Lucida Sans"/>
              <a:ea typeface="Lucida Sans"/>
              <a:cs typeface="Lucida Sans"/>
              <a:sym typeface="Lucida Sans"/>
            </a:endParaRPr>
          </a:p>
        </p:txBody>
      </p:sp>
      <p:sp>
        <p:nvSpPr>
          <p:cNvPr id="609" name="Google Shape;609;p76"/>
          <p:cNvSpPr txBox="1"/>
          <p:nvPr/>
        </p:nvSpPr>
        <p:spPr>
          <a:xfrm>
            <a:off x="1174361" y="2866436"/>
            <a:ext cx="20286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400">
                <a:solidFill>
                  <a:schemeClr val="dk1"/>
                </a:solidFill>
                <a:latin typeface="Lucida Sans"/>
                <a:ea typeface="Lucida Sans"/>
                <a:cs typeface="Lucida Sans"/>
                <a:sym typeface="Lucida Sans"/>
              </a:rPr>
              <a:t>"w  o  r  l  d"</a:t>
            </a:r>
            <a:endParaRPr sz="2400">
              <a:solidFill>
                <a:schemeClr val="dk1"/>
              </a:solidFill>
              <a:latin typeface="Lucida Sans"/>
              <a:ea typeface="Lucida Sans"/>
              <a:cs typeface="Lucida Sans"/>
              <a:sym typeface="Lucida Sans"/>
            </a:endParaRPr>
          </a:p>
        </p:txBody>
      </p:sp>
      <p:sp>
        <p:nvSpPr>
          <p:cNvPr id="610" name="Google Shape;610;p76"/>
          <p:cNvSpPr txBox="1"/>
          <p:nvPr/>
        </p:nvSpPr>
        <p:spPr>
          <a:xfrm>
            <a:off x="1174361" y="3224857"/>
            <a:ext cx="31086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Lucida Sans"/>
                <a:ea typeface="Lucida Sans"/>
                <a:cs typeface="Lucida Sans"/>
                <a:sym typeface="Lucida Sans"/>
              </a:rPr>
              <a:t>119+111+114+108+100</a:t>
            </a:r>
            <a:endParaRPr sz="1800">
              <a:solidFill>
                <a:schemeClr val="dk1"/>
              </a:solidFill>
              <a:latin typeface="Lucida Sans"/>
              <a:ea typeface="Lucida Sans"/>
              <a:cs typeface="Lucida Sans"/>
              <a:sym typeface="Lucida Sans"/>
            </a:endParaRPr>
          </a:p>
        </p:txBody>
      </p:sp>
      <p:sp>
        <p:nvSpPr>
          <p:cNvPr id="611" name="Google Shape;611;p76"/>
          <p:cNvSpPr txBox="1"/>
          <p:nvPr/>
        </p:nvSpPr>
        <p:spPr>
          <a:xfrm>
            <a:off x="4356075" y="2932487"/>
            <a:ext cx="14193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3200">
                <a:solidFill>
                  <a:schemeClr val="dk1"/>
                </a:solidFill>
                <a:latin typeface="Lucida Sans"/>
                <a:ea typeface="Lucida Sans"/>
                <a:cs typeface="Lucida Sans"/>
                <a:sym typeface="Lucida Sans"/>
              </a:rPr>
              <a:t>= 552 </a:t>
            </a:r>
            <a:endParaRPr sz="3200">
              <a:solidFill>
                <a:schemeClr val="dk1"/>
              </a:solidFill>
              <a:latin typeface="Lucida Sans"/>
              <a:ea typeface="Lucida Sans"/>
              <a:cs typeface="Lucida Sans"/>
              <a:sym typeface="Lucida Sans"/>
            </a:endParaRPr>
          </a:p>
        </p:txBody>
      </p:sp>
      <p:sp>
        <p:nvSpPr>
          <p:cNvPr id="612" name="Google Shape;612;p76"/>
          <p:cNvSpPr txBox="1"/>
          <p:nvPr/>
        </p:nvSpPr>
        <p:spPr>
          <a:xfrm>
            <a:off x="1174361" y="3711767"/>
            <a:ext cx="19230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400">
                <a:solidFill>
                  <a:schemeClr val="dk1"/>
                </a:solidFill>
                <a:latin typeface="Lucida Sans"/>
                <a:ea typeface="Lucida Sans"/>
                <a:cs typeface="Lucida Sans"/>
                <a:sym typeface="Lucida Sans"/>
              </a:rPr>
              <a:t>"e  h  l  o  l"</a:t>
            </a:r>
            <a:endParaRPr sz="2400">
              <a:solidFill>
                <a:schemeClr val="dk1"/>
              </a:solidFill>
              <a:latin typeface="Lucida Sans"/>
              <a:ea typeface="Lucida Sans"/>
              <a:cs typeface="Lucida Sans"/>
              <a:sym typeface="Lucida Sans"/>
            </a:endParaRPr>
          </a:p>
        </p:txBody>
      </p:sp>
      <p:sp>
        <p:nvSpPr>
          <p:cNvPr id="613" name="Google Shape;613;p76"/>
          <p:cNvSpPr txBox="1"/>
          <p:nvPr/>
        </p:nvSpPr>
        <p:spPr>
          <a:xfrm>
            <a:off x="1174361" y="4070188"/>
            <a:ext cx="31086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Lucida Sans"/>
                <a:ea typeface="Lucida Sans"/>
                <a:cs typeface="Lucida Sans"/>
                <a:sym typeface="Lucida Sans"/>
              </a:rPr>
              <a:t>101+104+108+111+108</a:t>
            </a:r>
            <a:endParaRPr sz="1800">
              <a:solidFill>
                <a:schemeClr val="dk1"/>
              </a:solidFill>
              <a:latin typeface="Lucida Sans"/>
              <a:ea typeface="Lucida Sans"/>
              <a:cs typeface="Lucida Sans"/>
              <a:sym typeface="Lucida Sans"/>
            </a:endParaRPr>
          </a:p>
        </p:txBody>
      </p:sp>
      <p:sp>
        <p:nvSpPr>
          <p:cNvPr id="614" name="Google Shape;614;p76"/>
          <p:cNvSpPr txBox="1"/>
          <p:nvPr/>
        </p:nvSpPr>
        <p:spPr>
          <a:xfrm>
            <a:off x="4356075" y="3777817"/>
            <a:ext cx="14193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3200">
                <a:solidFill>
                  <a:schemeClr val="dk1"/>
                </a:solidFill>
                <a:latin typeface="Lucida Sans"/>
                <a:ea typeface="Lucida Sans"/>
                <a:cs typeface="Lucida Sans"/>
                <a:sym typeface="Lucida Sans"/>
              </a:rPr>
              <a:t>= 532 </a:t>
            </a:r>
            <a:endParaRPr sz="3200">
              <a:solidFill>
                <a:schemeClr val="dk1"/>
              </a:solidFill>
              <a:latin typeface="Lucida Sans"/>
              <a:ea typeface="Lucida Sans"/>
              <a:cs typeface="Lucida Sans"/>
              <a:sym typeface="Lucida Sans"/>
            </a:endParaRPr>
          </a:p>
        </p:txBody>
      </p:sp>
      <p:cxnSp>
        <p:nvCxnSpPr>
          <p:cNvPr id="615" name="Google Shape;615;p76"/>
          <p:cNvCxnSpPr/>
          <p:nvPr/>
        </p:nvCxnSpPr>
        <p:spPr>
          <a:xfrm>
            <a:off x="5775254" y="2362689"/>
            <a:ext cx="1230000" cy="407100"/>
          </a:xfrm>
          <a:prstGeom prst="bentConnector3">
            <a:avLst>
              <a:gd fmla="val 50000" name="adj1"/>
            </a:avLst>
          </a:prstGeom>
          <a:noFill/>
          <a:ln cap="flat" cmpd="thickThin" w="55000">
            <a:solidFill>
              <a:schemeClr val="accent1"/>
            </a:solidFill>
            <a:prstDash val="solid"/>
            <a:round/>
            <a:headEnd len="sm" w="sm" type="none"/>
            <a:tailEnd len="med" w="med" type="stealth"/>
          </a:ln>
          <a:effectLst>
            <a:outerShdw blurRad="50800" rotWithShape="0" dir="5400000" dist="38100">
              <a:srgbClr val="000000">
                <a:alpha val="34900"/>
              </a:srgbClr>
            </a:outerShdw>
          </a:effectLst>
        </p:spPr>
      </p:cxnSp>
      <p:cxnSp>
        <p:nvCxnSpPr>
          <p:cNvPr id="616" name="Google Shape;616;p76"/>
          <p:cNvCxnSpPr>
            <a:stCxn id="614" idx="3"/>
          </p:cNvCxnSpPr>
          <p:nvPr/>
        </p:nvCxnSpPr>
        <p:spPr>
          <a:xfrm flipH="1" rot="10800000">
            <a:off x="5775375" y="2843017"/>
            <a:ext cx="615600" cy="1227300"/>
          </a:xfrm>
          <a:prstGeom prst="bentConnector2">
            <a:avLst/>
          </a:prstGeom>
          <a:noFill/>
          <a:ln cap="flat" cmpd="thickThin" w="55000">
            <a:solidFill>
              <a:schemeClr val="accent1"/>
            </a:solidFill>
            <a:prstDash val="solid"/>
            <a:round/>
            <a:headEnd len="sm" w="sm" type="none"/>
            <a:tailEnd len="sm" w="sm" type="none"/>
          </a:ln>
          <a:effectLst>
            <a:outerShdw blurRad="50800" rotWithShape="0" dir="5400000" dist="38100">
              <a:srgbClr val="000000">
                <a:alpha val="34900"/>
              </a:srgbClr>
            </a:outerShdw>
          </a:effectLst>
        </p:spPr>
      </p:cxnSp>
      <p:sp>
        <p:nvSpPr>
          <p:cNvPr id="617" name="Google Shape;617;p76"/>
          <p:cNvSpPr/>
          <p:nvPr/>
        </p:nvSpPr>
        <p:spPr>
          <a:xfrm>
            <a:off x="7005222" y="2490349"/>
            <a:ext cx="1340100" cy="555900"/>
          </a:xfrm>
          <a:prstGeom prst="rect">
            <a:avLst/>
          </a:prstGeom>
          <a:solidFill>
            <a:schemeClr val="accent2"/>
          </a:solidFill>
          <a:ln cap="flat" cmpd="thickThin" w="55000">
            <a:solidFill>
              <a:srgbClr val="9F161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Collision</a:t>
            </a:r>
            <a:endParaRPr sz="1800">
              <a:solidFill>
                <a:schemeClr val="lt1"/>
              </a:solidFill>
              <a:latin typeface="Lucida Sans"/>
              <a:ea typeface="Lucida Sans"/>
              <a:cs typeface="Lucida Sans"/>
              <a:sym typeface="Lucida Sans"/>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77"/>
          <p:cNvSpPr txBox="1"/>
          <p:nvPr>
            <p:ph idx="1" type="body"/>
          </p:nvPr>
        </p:nvSpPr>
        <p:spPr>
          <a:xfrm>
            <a:off x="457200" y="833247"/>
            <a:ext cx="8229600" cy="2545800"/>
          </a:xfrm>
          <a:prstGeom prst="rect">
            <a:avLst/>
          </a:prstGeom>
          <a:noFill/>
          <a:ln>
            <a:noFill/>
          </a:ln>
        </p:spPr>
        <p:txBody>
          <a:bodyPr anchorCtr="0" anchor="t" bIns="45700" lIns="91425" spcFirstLastPara="1" rIns="91425" wrap="square" tIns="45700">
            <a:normAutofit fontScale="77500" lnSpcReduction="20000"/>
          </a:bodyPr>
          <a:lstStyle/>
          <a:p>
            <a:pPr indent="-229800" lvl="0" marL="365760" rtl="0" algn="l">
              <a:spcBef>
                <a:spcPts val="0"/>
              </a:spcBef>
              <a:spcAft>
                <a:spcPts val="0"/>
              </a:spcAft>
              <a:buSzPct val="102000"/>
              <a:buChar char="●"/>
            </a:pPr>
            <a:r>
              <a:rPr lang="en-GB"/>
              <a:t>Hashes are also used in cryptography, e.g. hashing passwords</a:t>
            </a:r>
            <a:endParaRPr/>
          </a:p>
          <a:p>
            <a:pPr indent="-139446" lvl="0" marL="365760" rtl="0" algn="l">
              <a:spcBef>
                <a:spcPts val="400"/>
              </a:spcBef>
              <a:spcAft>
                <a:spcPts val="0"/>
              </a:spcAft>
              <a:buSzPct val="102000"/>
              <a:buNone/>
            </a:pPr>
            <a:r>
              <a:t/>
            </a:r>
            <a:endParaRPr/>
          </a:p>
          <a:p>
            <a:pPr indent="-229800" lvl="0" marL="365760" rtl="0" algn="l">
              <a:spcBef>
                <a:spcPts val="400"/>
              </a:spcBef>
              <a:spcAft>
                <a:spcPts val="0"/>
              </a:spcAft>
              <a:buSzPct val="102000"/>
              <a:buChar char="●"/>
            </a:pPr>
            <a:r>
              <a:rPr lang="en-GB"/>
              <a:t>Good hashing functions:</a:t>
            </a:r>
            <a:endParaRPr/>
          </a:p>
          <a:p>
            <a:pPr indent="-195738" lvl="1" marL="621792" rtl="0" algn="l">
              <a:spcBef>
                <a:spcPts val="324"/>
              </a:spcBef>
              <a:spcAft>
                <a:spcPts val="0"/>
              </a:spcAft>
              <a:buSzPct val="164285"/>
              <a:buChar char="○"/>
            </a:pPr>
            <a:r>
              <a:rPr lang="en-GB"/>
              <a:t>Are quick</a:t>
            </a:r>
            <a:endParaRPr/>
          </a:p>
          <a:p>
            <a:pPr indent="-195738" lvl="1" marL="621792" rtl="0" algn="l">
              <a:spcBef>
                <a:spcPts val="324"/>
              </a:spcBef>
              <a:spcAft>
                <a:spcPts val="0"/>
              </a:spcAft>
              <a:buSzPct val="164285"/>
              <a:buChar char="○"/>
            </a:pPr>
            <a:r>
              <a:rPr lang="en-GB"/>
              <a:t>Minimize collisions</a:t>
            </a:r>
            <a:endParaRPr/>
          </a:p>
          <a:p>
            <a:pPr indent="-229800" lvl="0" marL="365760" rtl="0" algn="l">
              <a:spcBef>
                <a:spcPts val="400"/>
              </a:spcBef>
              <a:spcAft>
                <a:spcPts val="0"/>
              </a:spcAft>
              <a:buSzPct val="102000"/>
              <a:buChar char="●"/>
            </a:pPr>
            <a:r>
              <a:rPr lang="en-GB"/>
              <a:t>For cryptographic use they should be:</a:t>
            </a:r>
            <a:endParaRPr/>
          </a:p>
          <a:p>
            <a:pPr indent="-195738" lvl="1" marL="621792" rtl="0" algn="l">
              <a:spcBef>
                <a:spcPts val="324"/>
              </a:spcBef>
              <a:spcAft>
                <a:spcPts val="0"/>
              </a:spcAft>
              <a:buSzPct val="164285"/>
              <a:buChar char="○"/>
            </a:pPr>
            <a:r>
              <a:rPr lang="en-GB"/>
              <a:t>Not too quick</a:t>
            </a:r>
            <a:endParaRPr/>
          </a:p>
          <a:p>
            <a:pPr indent="-195738" lvl="1" marL="621792" rtl="0" algn="l">
              <a:spcBef>
                <a:spcPts val="324"/>
              </a:spcBef>
              <a:spcAft>
                <a:spcPts val="0"/>
              </a:spcAft>
              <a:buSzPct val="164285"/>
              <a:buChar char="○"/>
            </a:pPr>
            <a:r>
              <a:rPr lang="en-GB"/>
              <a:t>Strictly one-way (impossible to calculate the original data)</a:t>
            </a:r>
            <a:endParaRPr/>
          </a:p>
          <a:p>
            <a:pPr indent="-82550" lvl="1" marL="621792" rtl="0" algn="l">
              <a:spcBef>
                <a:spcPts val="324"/>
              </a:spcBef>
              <a:spcAft>
                <a:spcPts val="1200"/>
              </a:spcAft>
              <a:buSzPct val="164285"/>
              <a:buNone/>
            </a:pPr>
            <a:r>
              <a:t/>
            </a:r>
            <a:endParaRPr/>
          </a:p>
        </p:txBody>
      </p:sp>
      <p:sp>
        <p:nvSpPr>
          <p:cNvPr id="623" name="Google Shape;623;p77"/>
          <p:cNvSpPr txBox="1"/>
          <p:nvPr>
            <p:ph type="title"/>
          </p:nvPr>
        </p:nvSpPr>
        <p:spPr>
          <a:xfrm>
            <a:off x="457200" y="154484"/>
            <a:ext cx="8229600" cy="643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GB"/>
              <a:t>Hashing uses</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78"/>
          <p:cNvSpPr txBox="1"/>
          <p:nvPr>
            <p:ph idx="1" type="body"/>
          </p:nvPr>
        </p:nvSpPr>
        <p:spPr>
          <a:xfrm>
            <a:off x="457200" y="833247"/>
            <a:ext cx="8229600" cy="2545800"/>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GB"/>
              <a:t>Every object in Java has a hash code</a:t>
            </a:r>
            <a:endParaRPr/>
          </a:p>
          <a:p>
            <a:pPr indent="-256032" lvl="0" marL="365760" rtl="0" algn="l">
              <a:spcBef>
                <a:spcPts val="400"/>
              </a:spcBef>
              <a:spcAft>
                <a:spcPts val="0"/>
              </a:spcAft>
              <a:buSzPts val="1836"/>
              <a:buChar char="●"/>
            </a:pPr>
            <a:r>
              <a:rPr lang="en-GB"/>
              <a:t>These are generated by the </a:t>
            </a:r>
            <a:r>
              <a:rPr lang="en-GB">
                <a:latin typeface="Courier New"/>
                <a:ea typeface="Courier New"/>
                <a:cs typeface="Courier New"/>
                <a:sym typeface="Courier New"/>
              </a:rPr>
              <a:t>hashCode()</a:t>
            </a:r>
            <a:r>
              <a:rPr lang="en-GB"/>
              <a:t> method of the </a:t>
            </a:r>
            <a:r>
              <a:rPr lang="en-GB">
                <a:latin typeface="Courier New"/>
                <a:ea typeface="Courier New"/>
                <a:cs typeface="Courier New"/>
                <a:sym typeface="Courier New"/>
              </a:rPr>
              <a:t>Object</a:t>
            </a:r>
            <a:r>
              <a:rPr lang="en-GB"/>
              <a:t> class, e.g.</a:t>
            </a:r>
            <a:endParaRPr/>
          </a:p>
          <a:p>
            <a:pPr indent="-139446" lvl="0" marL="365760" rtl="0" algn="l">
              <a:spcBef>
                <a:spcPts val="400"/>
              </a:spcBef>
              <a:spcAft>
                <a:spcPts val="0"/>
              </a:spcAft>
              <a:buSzPts val="1836"/>
              <a:buNone/>
            </a:pPr>
            <a:r>
              <a:t/>
            </a:r>
            <a:endParaRPr/>
          </a:p>
          <a:p>
            <a:pPr indent="-139446" lvl="0" marL="365760" rtl="0" algn="l">
              <a:spcBef>
                <a:spcPts val="400"/>
              </a:spcBef>
              <a:spcAft>
                <a:spcPts val="0"/>
              </a:spcAft>
              <a:buSzPts val="1836"/>
              <a:buNone/>
            </a:pPr>
            <a:r>
              <a:t/>
            </a:r>
            <a:endParaRPr/>
          </a:p>
          <a:p>
            <a:pPr indent="-256032" lvl="0" marL="365760" rtl="0" algn="l">
              <a:spcBef>
                <a:spcPts val="400"/>
              </a:spcBef>
              <a:spcAft>
                <a:spcPts val="0"/>
              </a:spcAft>
              <a:buSzPts val="1836"/>
              <a:buChar char="●"/>
            </a:pPr>
            <a:r>
              <a:rPr lang="en-GB"/>
              <a:t>The default implementation returns a unique integer based on the memory location of the object</a:t>
            </a:r>
            <a:endParaRPr/>
          </a:p>
        </p:txBody>
      </p:sp>
      <p:sp>
        <p:nvSpPr>
          <p:cNvPr id="629" name="Google Shape;629;p78"/>
          <p:cNvSpPr txBox="1"/>
          <p:nvPr>
            <p:ph type="title"/>
          </p:nvPr>
        </p:nvSpPr>
        <p:spPr>
          <a:xfrm>
            <a:off x="457200" y="154484"/>
            <a:ext cx="8229600" cy="643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GB"/>
              <a:t>Hash codes in Java</a:t>
            </a:r>
            <a:endParaRPr/>
          </a:p>
        </p:txBody>
      </p:sp>
      <p:sp>
        <p:nvSpPr>
          <p:cNvPr id="630" name="Google Shape;630;p78"/>
          <p:cNvSpPr txBox="1"/>
          <p:nvPr/>
        </p:nvSpPr>
        <p:spPr>
          <a:xfrm>
            <a:off x="2119156" y="1880182"/>
            <a:ext cx="4340400" cy="646500"/>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String message = "Hello"</a:t>
            </a:r>
            <a:endParaRPr/>
          </a:p>
          <a:p>
            <a:pPr indent="0" lvl="0" marL="0" marR="0" rtl="0" algn="l">
              <a:spcBef>
                <a:spcPts val="0"/>
              </a:spcBef>
              <a:spcAft>
                <a:spcPts val="0"/>
              </a:spcAft>
              <a:buNone/>
            </a:pPr>
            <a:r>
              <a:rPr b="1" lang="en-GB" sz="1800">
                <a:solidFill>
                  <a:schemeClr val="dk1"/>
                </a:solidFill>
                <a:latin typeface="Courier New"/>
                <a:ea typeface="Courier New"/>
                <a:cs typeface="Courier New"/>
                <a:sym typeface="Courier New"/>
              </a:rPr>
              <a:t>int</a:t>
            </a:r>
            <a:r>
              <a:rPr lang="en-GB" sz="1800">
                <a:solidFill>
                  <a:schemeClr val="dk1"/>
                </a:solidFill>
                <a:latin typeface="Courier New"/>
                <a:ea typeface="Courier New"/>
                <a:cs typeface="Courier New"/>
                <a:sym typeface="Courier New"/>
              </a:rPr>
              <a:t> hash = message.hashCode();</a:t>
            </a:r>
            <a:endParaRPr sz="1800">
              <a:solidFill>
                <a:schemeClr val="dk1"/>
              </a:solidFill>
              <a:latin typeface="Courier New"/>
              <a:ea typeface="Courier New"/>
              <a:cs typeface="Courier New"/>
              <a:sym typeface="Courier New"/>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79"/>
          <p:cNvSpPr/>
          <p:nvPr/>
        </p:nvSpPr>
        <p:spPr>
          <a:xfrm>
            <a:off x="6165804" y="1491188"/>
            <a:ext cx="2182800" cy="2703600"/>
          </a:xfrm>
          <a:prstGeom prst="rect">
            <a:avLst/>
          </a:prstGeom>
          <a:solidFill>
            <a:schemeClr val="accent4"/>
          </a:solidFill>
          <a:ln cap="flat" cmpd="thickThin" w="55000">
            <a:solidFill>
              <a:srgbClr val="29487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HashSet: set</a:t>
            </a:r>
            <a:endParaRPr sz="1800">
              <a:solidFill>
                <a:schemeClr val="lt1"/>
              </a:solidFill>
              <a:latin typeface="Lucida Sans"/>
              <a:ea typeface="Lucida Sans"/>
              <a:cs typeface="Lucida Sans"/>
              <a:sym typeface="Lucida Sans"/>
            </a:endParaRPr>
          </a:p>
        </p:txBody>
      </p:sp>
      <p:sp>
        <p:nvSpPr>
          <p:cNvPr id="636" name="Google Shape;636;p79"/>
          <p:cNvSpPr txBox="1"/>
          <p:nvPr>
            <p:ph type="title"/>
          </p:nvPr>
        </p:nvSpPr>
        <p:spPr>
          <a:xfrm>
            <a:off x="457200" y="154484"/>
            <a:ext cx="8229600" cy="643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GB"/>
              <a:t>HashSet example</a:t>
            </a:r>
            <a:endParaRPr/>
          </a:p>
        </p:txBody>
      </p:sp>
      <p:sp>
        <p:nvSpPr>
          <p:cNvPr id="637" name="Google Shape;637;p79"/>
          <p:cNvSpPr/>
          <p:nvPr/>
        </p:nvSpPr>
        <p:spPr>
          <a:xfrm>
            <a:off x="6445483" y="1890614"/>
            <a:ext cx="1632000" cy="389100"/>
          </a:xfrm>
          <a:prstGeom prst="rect">
            <a:avLst/>
          </a:prstGeom>
          <a:solidFill>
            <a:schemeClr val="accent3"/>
          </a:solidFill>
          <a:ln cap="flat" cmpd="thickThin" w="55000">
            <a:solidFill>
              <a:srgbClr val="AB481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"Manzi"</a:t>
            </a:r>
            <a:endParaRPr sz="1800">
              <a:solidFill>
                <a:schemeClr val="lt1"/>
              </a:solidFill>
              <a:latin typeface="Lucida Sans"/>
              <a:ea typeface="Lucida Sans"/>
              <a:cs typeface="Lucida Sans"/>
              <a:sym typeface="Lucida Sans"/>
            </a:endParaRPr>
          </a:p>
        </p:txBody>
      </p:sp>
      <p:sp>
        <p:nvSpPr>
          <p:cNvPr id="638" name="Google Shape;638;p79"/>
          <p:cNvSpPr/>
          <p:nvPr/>
        </p:nvSpPr>
        <p:spPr>
          <a:xfrm>
            <a:off x="6455827" y="3019329"/>
            <a:ext cx="1621800" cy="358500"/>
          </a:xfrm>
          <a:prstGeom prst="rect">
            <a:avLst/>
          </a:prstGeom>
          <a:solidFill>
            <a:schemeClr val="accent3"/>
          </a:solidFill>
          <a:ln cap="flat" cmpd="thickThin" w="55000">
            <a:solidFill>
              <a:srgbClr val="AB481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"Fiston"</a:t>
            </a:r>
            <a:endParaRPr sz="1800">
              <a:solidFill>
                <a:schemeClr val="lt1"/>
              </a:solidFill>
              <a:latin typeface="Lucida Sans"/>
              <a:ea typeface="Lucida Sans"/>
              <a:cs typeface="Lucida Sans"/>
              <a:sym typeface="Lucida Sans"/>
            </a:endParaRPr>
          </a:p>
        </p:txBody>
      </p:sp>
      <p:sp>
        <p:nvSpPr>
          <p:cNvPr id="639" name="Google Shape;639;p79"/>
          <p:cNvSpPr/>
          <p:nvPr/>
        </p:nvSpPr>
        <p:spPr>
          <a:xfrm>
            <a:off x="6455827" y="2466320"/>
            <a:ext cx="1621800" cy="358500"/>
          </a:xfrm>
          <a:prstGeom prst="rect">
            <a:avLst/>
          </a:prstGeom>
          <a:solidFill>
            <a:schemeClr val="accent3"/>
          </a:solidFill>
          <a:ln cap="flat" cmpd="thickThin" w="55000">
            <a:solidFill>
              <a:srgbClr val="AB481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"Javis"</a:t>
            </a:r>
            <a:endParaRPr sz="1800">
              <a:solidFill>
                <a:schemeClr val="lt1"/>
              </a:solidFill>
              <a:latin typeface="Lucida Sans"/>
              <a:ea typeface="Lucida Sans"/>
              <a:cs typeface="Lucida Sans"/>
              <a:sym typeface="Lucida Sans"/>
            </a:endParaRPr>
          </a:p>
        </p:txBody>
      </p:sp>
      <p:sp>
        <p:nvSpPr>
          <p:cNvPr id="640" name="Google Shape;640;p79"/>
          <p:cNvSpPr/>
          <p:nvPr/>
        </p:nvSpPr>
        <p:spPr>
          <a:xfrm>
            <a:off x="6445483" y="3582579"/>
            <a:ext cx="1632000" cy="358500"/>
          </a:xfrm>
          <a:prstGeom prst="rect">
            <a:avLst/>
          </a:prstGeom>
          <a:solidFill>
            <a:schemeClr val="accent3"/>
          </a:solidFill>
          <a:ln cap="flat" cmpd="thickThin" w="55000">
            <a:solidFill>
              <a:srgbClr val="AB481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"Jean"</a:t>
            </a:r>
            <a:endParaRPr sz="1800">
              <a:solidFill>
                <a:schemeClr val="lt1"/>
              </a:solidFill>
              <a:latin typeface="Lucida Sans"/>
              <a:ea typeface="Lucida Sans"/>
              <a:cs typeface="Lucida Sans"/>
              <a:sym typeface="Lucida Sans"/>
            </a:endParaRPr>
          </a:p>
        </p:txBody>
      </p:sp>
      <p:sp>
        <p:nvSpPr>
          <p:cNvPr id="641" name="Google Shape;641;p79"/>
          <p:cNvSpPr/>
          <p:nvPr/>
        </p:nvSpPr>
        <p:spPr>
          <a:xfrm>
            <a:off x="2458610" y="3355918"/>
            <a:ext cx="1621800" cy="358500"/>
          </a:xfrm>
          <a:prstGeom prst="rect">
            <a:avLst/>
          </a:prstGeom>
          <a:solidFill>
            <a:schemeClr val="accent3"/>
          </a:solidFill>
          <a:ln cap="flat" cmpd="thickThin" w="55000">
            <a:solidFill>
              <a:srgbClr val="AB481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"Fiston"</a:t>
            </a:r>
            <a:endParaRPr sz="1800">
              <a:solidFill>
                <a:schemeClr val="lt1"/>
              </a:solidFill>
              <a:latin typeface="Lucida Sans"/>
              <a:ea typeface="Lucida Sans"/>
              <a:cs typeface="Lucida Sans"/>
              <a:sym typeface="Lucida Sans"/>
            </a:endParaRPr>
          </a:p>
        </p:txBody>
      </p:sp>
      <p:sp>
        <p:nvSpPr>
          <p:cNvPr id="642" name="Google Shape;642;p79"/>
          <p:cNvSpPr/>
          <p:nvPr/>
        </p:nvSpPr>
        <p:spPr>
          <a:xfrm>
            <a:off x="4612904" y="3339954"/>
            <a:ext cx="1201800" cy="358500"/>
          </a:xfrm>
          <a:prstGeom prst="rightArrow">
            <a:avLst>
              <a:gd fmla="val 50000" name="adj1"/>
              <a:gd fmla="val 50000" name="adj2"/>
            </a:avLst>
          </a:prstGeom>
          <a:gradFill>
            <a:gsLst>
              <a:gs pos="0">
                <a:srgbClr val="005368"/>
              </a:gs>
              <a:gs pos="50000">
                <a:srgbClr val="0085A7"/>
              </a:gs>
              <a:gs pos="70000">
                <a:srgbClr val="0B98BC"/>
              </a:gs>
              <a:gs pos="100000">
                <a:srgbClr val="29BAE3"/>
              </a:gs>
            </a:gsLst>
            <a:lin ang="16200038" scaled="0"/>
          </a:gradFill>
          <a:ln cap="flat" cmpd="sng" w="9525">
            <a:solidFill>
              <a:schemeClr val="accent1"/>
            </a:solidFill>
            <a:prstDash val="solid"/>
            <a:round/>
            <a:headEnd len="sm" w="sm" type="none"/>
            <a:tailEnd len="sm" w="sm" type="none"/>
          </a:ln>
          <a:effectLst>
            <a:outerShdw blurRad="50800" rotWithShape="0" dir="5400000" dist="381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643" name="Google Shape;643;p79"/>
          <p:cNvSpPr txBox="1"/>
          <p:nvPr/>
        </p:nvSpPr>
        <p:spPr>
          <a:xfrm>
            <a:off x="3725303" y="2906675"/>
            <a:ext cx="11082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000">
                <a:solidFill>
                  <a:schemeClr val="dk1"/>
                </a:solidFill>
                <a:latin typeface="Courier New"/>
                <a:ea typeface="Courier New"/>
                <a:cs typeface="Courier New"/>
                <a:sym typeface="Courier New"/>
              </a:rPr>
              <a:t>add(…)</a:t>
            </a:r>
            <a:endParaRPr sz="2000">
              <a:solidFill>
                <a:schemeClr val="dk1"/>
              </a:solidFill>
              <a:latin typeface="Courier New"/>
              <a:ea typeface="Courier New"/>
              <a:cs typeface="Courier New"/>
              <a:sym typeface="Courier New"/>
            </a:endParaRPr>
          </a:p>
        </p:txBody>
      </p:sp>
      <p:sp>
        <p:nvSpPr>
          <p:cNvPr id="644" name="Google Shape;644;p79"/>
          <p:cNvSpPr txBox="1"/>
          <p:nvPr/>
        </p:nvSpPr>
        <p:spPr>
          <a:xfrm>
            <a:off x="503411" y="1485407"/>
            <a:ext cx="4063200" cy="1754700"/>
          </a:xfrm>
          <a:prstGeom prst="rect">
            <a:avLst/>
          </a:prstGeom>
          <a:solidFill>
            <a:srgbClr val="DEF5FA"/>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HashSet set = </a:t>
            </a:r>
            <a:r>
              <a:rPr b="1" lang="en-GB" sz="1800">
                <a:solidFill>
                  <a:schemeClr val="dk1"/>
                </a:solidFill>
                <a:latin typeface="Courier New"/>
                <a:ea typeface="Courier New"/>
                <a:cs typeface="Courier New"/>
                <a:sym typeface="Courier New"/>
              </a:rPr>
              <a:t>new</a:t>
            </a:r>
            <a:r>
              <a:rPr lang="en-GB" sz="1800">
                <a:solidFill>
                  <a:schemeClr val="dk1"/>
                </a:solidFill>
                <a:latin typeface="Courier New"/>
                <a:ea typeface="Courier New"/>
                <a:cs typeface="Courier New"/>
                <a:sym typeface="Courier New"/>
              </a:rPr>
              <a:t> HashSet();</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set.add("Manzi");</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set.add("Javis");</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set.add("Fiston");</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set.add("Jean");</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set.add("Fiston");</a:t>
            </a:r>
            <a:endParaRPr sz="1800">
              <a:solidFill>
                <a:schemeClr val="dk1"/>
              </a:solidFill>
              <a:latin typeface="Courier New"/>
              <a:ea typeface="Courier New"/>
              <a:cs typeface="Courier New"/>
              <a:sym typeface="Courier New"/>
            </a:endParaRPr>
          </a:p>
        </p:txBody>
      </p:sp>
      <p:sp>
        <p:nvSpPr>
          <p:cNvPr id="645" name="Google Shape;645;p79"/>
          <p:cNvSpPr/>
          <p:nvPr/>
        </p:nvSpPr>
        <p:spPr>
          <a:xfrm flipH="1" rot="10800000">
            <a:off x="1070366" y="2906611"/>
            <a:ext cx="983100" cy="767700"/>
          </a:xfrm>
          <a:prstGeom prst="bentArrow">
            <a:avLst>
              <a:gd fmla="val 25000" name="adj1"/>
              <a:gd fmla="val 25000" name="adj2"/>
              <a:gd fmla="val 25000" name="adj3"/>
              <a:gd fmla="val 43750" name="adj4"/>
            </a:avLst>
          </a:prstGeom>
          <a:gradFill>
            <a:gsLst>
              <a:gs pos="0">
                <a:srgbClr val="005368"/>
              </a:gs>
              <a:gs pos="50000">
                <a:srgbClr val="0085A7"/>
              </a:gs>
              <a:gs pos="70000">
                <a:srgbClr val="0B98BC"/>
              </a:gs>
              <a:gs pos="100000">
                <a:srgbClr val="29BAE3"/>
              </a:gs>
            </a:gsLst>
            <a:lin ang="16200038" scaled="0"/>
          </a:gradFill>
          <a:ln cap="flat" cmpd="sng" w="9525">
            <a:solidFill>
              <a:schemeClr val="accent1"/>
            </a:solidFill>
            <a:prstDash val="solid"/>
            <a:round/>
            <a:headEnd len="sm" w="sm" type="none"/>
            <a:tailEnd len="sm" w="sm" type="none"/>
          </a:ln>
          <a:effectLst>
            <a:outerShdw blurRad="50800" rotWithShape="0" dir="5400000" dist="381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Lucida Sans"/>
              <a:ea typeface="Lucida Sans"/>
              <a:cs typeface="Lucida Sans"/>
              <a:sym typeface="Lucida Sans"/>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80"/>
          <p:cNvSpPr txBox="1"/>
          <p:nvPr>
            <p:ph idx="1" type="body"/>
          </p:nvPr>
        </p:nvSpPr>
        <p:spPr>
          <a:xfrm>
            <a:off x="457200" y="833247"/>
            <a:ext cx="8229600" cy="2545800"/>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GB"/>
              <a:t>The hash code of the item being added is compared against each item in the set…</a:t>
            </a:r>
            <a:endParaRPr/>
          </a:p>
          <a:p>
            <a:pPr indent="-139446" lvl="0" marL="365760" rtl="0" algn="l">
              <a:spcBef>
                <a:spcPts val="400"/>
              </a:spcBef>
              <a:spcAft>
                <a:spcPts val="0"/>
              </a:spcAft>
              <a:buSzPts val="1836"/>
              <a:buNone/>
            </a:pPr>
            <a:r>
              <a:t/>
            </a:r>
            <a:endParaRPr/>
          </a:p>
        </p:txBody>
      </p:sp>
      <p:sp>
        <p:nvSpPr>
          <p:cNvPr id="651" name="Google Shape;651;p80"/>
          <p:cNvSpPr txBox="1"/>
          <p:nvPr>
            <p:ph type="title"/>
          </p:nvPr>
        </p:nvSpPr>
        <p:spPr>
          <a:xfrm>
            <a:off x="457200" y="154484"/>
            <a:ext cx="8229600" cy="643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GB"/>
              <a:t>HashSet example</a:t>
            </a:r>
            <a:endParaRPr/>
          </a:p>
        </p:txBody>
      </p:sp>
      <p:sp>
        <p:nvSpPr>
          <p:cNvPr id="652" name="Google Shape;652;p80"/>
          <p:cNvSpPr/>
          <p:nvPr/>
        </p:nvSpPr>
        <p:spPr>
          <a:xfrm>
            <a:off x="4629329" y="2101724"/>
            <a:ext cx="1324500" cy="389100"/>
          </a:xfrm>
          <a:prstGeom prst="rect">
            <a:avLst/>
          </a:prstGeom>
          <a:solidFill>
            <a:schemeClr val="accent3"/>
          </a:solidFill>
          <a:ln cap="flat" cmpd="thickThin" w="55000">
            <a:solidFill>
              <a:srgbClr val="AB481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"Manzi"</a:t>
            </a:r>
            <a:endParaRPr sz="1800">
              <a:solidFill>
                <a:schemeClr val="lt1"/>
              </a:solidFill>
              <a:latin typeface="Lucida Sans"/>
              <a:ea typeface="Lucida Sans"/>
              <a:cs typeface="Lucida Sans"/>
              <a:sym typeface="Lucida Sans"/>
            </a:endParaRPr>
          </a:p>
        </p:txBody>
      </p:sp>
      <p:sp>
        <p:nvSpPr>
          <p:cNvPr id="653" name="Google Shape;653;p80"/>
          <p:cNvSpPr/>
          <p:nvPr/>
        </p:nvSpPr>
        <p:spPr>
          <a:xfrm>
            <a:off x="4650016" y="3242076"/>
            <a:ext cx="1303800" cy="358500"/>
          </a:xfrm>
          <a:prstGeom prst="rect">
            <a:avLst/>
          </a:prstGeom>
          <a:solidFill>
            <a:schemeClr val="accent3"/>
          </a:solidFill>
          <a:ln cap="flat" cmpd="thickThin" w="55000">
            <a:solidFill>
              <a:srgbClr val="AB481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"Fiston"</a:t>
            </a:r>
            <a:endParaRPr sz="1800">
              <a:solidFill>
                <a:schemeClr val="lt1"/>
              </a:solidFill>
              <a:latin typeface="Lucida Sans"/>
              <a:ea typeface="Lucida Sans"/>
              <a:cs typeface="Lucida Sans"/>
              <a:sym typeface="Lucida Sans"/>
            </a:endParaRPr>
          </a:p>
        </p:txBody>
      </p:sp>
      <p:sp>
        <p:nvSpPr>
          <p:cNvPr id="654" name="Google Shape;654;p80"/>
          <p:cNvSpPr/>
          <p:nvPr/>
        </p:nvSpPr>
        <p:spPr>
          <a:xfrm>
            <a:off x="4639672" y="2681408"/>
            <a:ext cx="1314000" cy="358500"/>
          </a:xfrm>
          <a:prstGeom prst="rect">
            <a:avLst/>
          </a:prstGeom>
          <a:solidFill>
            <a:schemeClr val="accent3"/>
          </a:solidFill>
          <a:ln cap="flat" cmpd="thickThin" w="55000">
            <a:solidFill>
              <a:srgbClr val="AB481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"Javis"</a:t>
            </a:r>
            <a:endParaRPr sz="1800">
              <a:solidFill>
                <a:schemeClr val="lt1"/>
              </a:solidFill>
              <a:latin typeface="Lucida Sans"/>
              <a:ea typeface="Lucida Sans"/>
              <a:cs typeface="Lucida Sans"/>
              <a:sym typeface="Lucida Sans"/>
            </a:endParaRPr>
          </a:p>
        </p:txBody>
      </p:sp>
      <p:sp>
        <p:nvSpPr>
          <p:cNvPr id="655" name="Google Shape;655;p80"/>
          <p:cNvSpPr/>
          <p:nvPr/>
        </p:nvSpPr>
        <p:spPr>
          <a:xfrm>
            <a:off x="4639672" y="3805326"/>
            <a:ext cx="1314000" cy="358500"/>
          </a:xfrm>
          <a:prstGeom prst="rect">
            <a:avLst/>
          </a:prstGeom>
          <a:solidFill>
            <a:schemeClr val="accent3"/>
          </a:solidFill>
          <a:ln cap="flat" cmpd="thickThin" w="55000">
            <a:solidFill>
              <a:srgbClr val="AB481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"Jean"</a:t>
            </a:r>
            <a:endParaRPr sz="1800">
              <a:solidFill>
                <a:schemeClr val="lt1"/>
              </a:solidFill>
              <a:latin typeface="Lucida Sans"/>
              <a:ea typeface="Lucida Sans"/>
              <a:cs typeface="Lucida Sans"/>
              <a:sym typeface="Lucida Sans"/>
            </a:endParaRPr>
          </a:p>
        </p:txBody>
      </p:sp>
      <p:sp>
        <p:nvSpPr>
          <p:cNvPr id="656" name="Google Shape;656;p80"/>
          <p:cNvSpPr/>
          <p:nvPr/>
        </p:nvSpPr>
        <p:spPr>
          <a:xfrm>
            <a:off x="286776" y="2132446"/>
            <a:ext cx="1325100" cy="358500"/>
          </a:xfrm>
          <a:prstGeom prst="rect">
            <a:avLst/>
          </a:prstGeom>
          <a:solidFill>
            <a:schemeClr val="accent3"/>
          </a:solidFill>
          <a:ln cap="flat" cmpd="thickThin" w="55000">
            <a:solidFill>
              <a:srgbClr val="AB481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"Fiston"</a:t>
            </a:r>
            <a:endParaRPr sz="1800">
              <a:solidFill>
                <a:schemeClr val="lt1"/>
              </a:solidFill>
              <a:latin typeface="Lucida Sans"/>
              <a:ea typeface="Lucida Sans"/>
              <a:cs typeface="Lucida Sans"/>
              <a:sym typeface="Lucida Sans"/>
            </a:endParaRPr>
          </a:p>
        </p:txBody>
      </p:sp>
      <p:sp>
        <p:nvSpPr>
          <p:cNvPr id="657" name="Google Shape;657;p80"/>
          <p:cNvSpPr txBox="1"/>
          <p:nvPr/>
        </p:nvSpPr>
        <p:spPr>
          <a:xfrm>
            <a:off x="5976132" y="2189022"/>
            <a:ext cx="29550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000">
                <a:solidFill>
                  <a:schemeClr val="dk1"/>
                </a:solidFill>
                <a:latin typeface="Courier New"/>
                <a:ea typeface="Courier New"/>
                <a:cs typeface="Courier New"/>
                <a:sym typeface="Courier New"/>
              </a:rPr>
              <a:t>.hashCode(…) </a:t>
            </a:r>
            <a:r>
              <a:rPr b="1" lang="en-GB" sz="2000">
                <a:solidFill>
                  <a:srgbClr val="FF0000"/>
                </a:solidFill>
                <a:latin typeface="Courier New"/>
                <a:ea typeface="Courier New"/>
                <a:cs typeface="Courier New"/>
                <a:sym typeface="Courier New"/>
              </a:rPr>
              <a:t>FALSE</a:t>
            </a:r>
            <a:endParaRPr b="1" sz="2000">
              <a:solidFill>
                <a:srgbClr val="FF0000"/>
              </a:solidFill>
              <a:latin typeface="Courier New"/>
              <a:ea typeface="Courier New"/>
              <a:cs typeface="Courier New"/>
              <a:sym typeface="Courier New"/>
            </a:endParaRPr>
          </a:p>
        </p:txBody>
      </p:sp>
      <p:sp>
        <p:nvSpPr>
          <p:cNvPr id="658" name="Google Shape;658;p80"/>
          <p:cNvSpPr txBox="1"/>
          <p:nvPr/>
        </p:nvSpPr>
        <p:spPr>
          <a:xfrm>
            <a:off x="1657566" y="2189022"/>
            <a:ext cx="20316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000">
                <a:solidFill>
                  <a:schemeClr val="dk1"/>
                </a:solidFill>
                <a:latin typeface="Courier New"/>
                <a:ea typeface="Courier New"/>
                <a:cs typeface="Courier New"/>
                <a:sym typeface="Courier New"/>
              </a:rPr>
              <a:t>.hashCode(…)</a:t>
            </a:r>
            <a:endParaRPr sz="2000">
              <a:solidFill>
                <a:schemeClr val="dk1"/>
              </a:solidFill>
              <a:latin typeface="Courier New"/>
              <a:ea typeface="Courier New"/>
              <a:cs typeface="Courier New"/>
              <a:sym typeface="Courier New"/>
            </a:endParaRPr>
          </a:p>
        </p:txBody>
      </p:sp>
      <p:sp>
        <p:nvSpPr>
          <p:cNvPr id="659" name="Google Shape;659;p80"/>
          <p:cNvSpPr/>
          <p:nvPr/>
        </p:nvSpPr>
        <p:spPr>
          <a:xfrm>
            <a:off x="4042013" y="2199263"/>
            <a:ext cx="437100" cy="300300"/>
          </a:xfrm>
          <a:prstGeom prst="mathEqual">
            <a:avLst>
              <a:gd fmla="val 23520" name="adj1"/>
              <a:gd fmla="val 11760" name="adj2"/>
            </a:avLst>
          </a:prstGeom>
          <a:gradFill>
            <a:gsLst>
              <a:gs pos="0">
                <a:srgbClr val="005368"/>
              </a:gs>
              <a:gs pos="50000">
                <a:srgbClr val="0085A7"/>
              </a:gs>
              <a:gs pos="70000">
                <a:srgbClr val="0B98BC"/>
              </a:gs>
              <a:gs pos="100000">
                <a:srgbClr val="29BAE3"/>
              </a:gs>
            </a:gsLst>
            <a:lin ang="16200038" scaled="0"/>
          </a:gradFill>
          <a:ln cap="flat" cmpd="sng" w="9525">
            <a:solidFill>
              <a:schemeClr val="accent1"/>
            </a:solidFill>
            <a:prstDash val="solid"/>
            <a:round/>
            <a:headEnd len="sm" w="sm" type="none"/>
            <a:tailEnd len="sm" w="sm" type="none"/>
          </a:ln>
          <a:effectLst>
            <a:outerShdw blurRad="50800" rotWithShape="0" dir="5400000" dist="381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660" name="Google Shape;660;p80"/>
          <p:cNvSpPr/>
          <p:nvPr/>
        </p:nvSpPr>
        <p:spPr>
          <a:xfrm>
            <a:off x="3605042" y="2199263"/>
            <a:ext cx="437100" cy="300300"/>
          </a:xfrm>
          <a:prstGeom prst="mathEqual">
            <a:avLst>
              <a:gd fmla="val 23520" name="adj1"/>
              <a:gd fmla="val 11760" name="adj2"/>
            </a:avLst>
          </a:prstGeom>
          <a:gradFill>
            <a:gsLst>
              <a:gs pos="0">
                <a:srgbClr val="005368"/>
              </a:gs>
              <a:gs pos="50000">
                <a:srgbClr val="0085A7"/>
              </a:gs>
              <a:gs pos="70000">
                <a:srgbClr val="0B98BC"/>
              </a:gs>
              <a:gs pos="100000">
                <a:srgbClr val="29BAE3"/>
              </a:gs>
            </a:gsLst>
            <a:lin ang="16200038" scaled="0"/>
          </a:gradFill>
          <a:ln cap="flat" cmpd="sng" w="9525">
            <a:solidFill>
              <a:schemeClr val="accent1"/>
            </a:solidFill>
            <a:prstDash val="solid"/>
            <a:round/>
            <a:headEnd len="sm" w="sm" type="none"/>
            <a:tailEnd len="sm" w="sm" type="none"/>
          </a:ln>
          <a:effectLst>
            <a:outerShdw blurRad="50800" rotWithShape="0" dir="5400000" dist="381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661" name="Google Shape;661;p80"/>
          <p:cNvSpPr/>
          <p:nvPr/>
        </p:nvSpPr>
        <p:spPr>
          <a:xfrm>
            <a:off x="1918590" y="2681409"/>
            <a:ext cx="805800" cy="1431300"/>
          </a:xfrm>
          <a:prstGeom prst="downArrow">
            <a:avLst>
              <a:gd fmla="val 50000" name="adj1"/>
              <a:gd fmla="val 50000" name="adj2"/>
            </a:avLst>
          </a:prstGeom>
          <a:gradFill>
            <a:gsLst>
              <a:gs pos="0">
                <a:srgbClr val="005368"/>
              </a:gs>
              <a:gs pos="50000">
                <a:srgbClr val="0085A7"/>
              </a:gs>
              <a:gs pos="70000">
                <a:srgbClr val="0B98BC"/>
              </a:gs>
              <a:gs pos="100000">
                <a:srgbClr val="29BAE3"/>
              </a:gs>
            </a:gsLst>
            <a:lin ang="16200038" scaled="0"/>
          </a:gradFill>
          <a:ln cap="flat" cmpd="sng" w="9525">
            <a:solidFill>
              <a:schemeClr val="accent1"/>
            </a:solidFill>
            <a:prstDash val="solid"/>
            <a:round/>
            <a:headEnd len="sm" w="sm" type="none"/>
            <a:tailEnd len="sm" w="sm" type="none"/>
          </a:ln>
          <a:effectLst>
            <a:outerShdw blurRad="50800" rotWithShape="0" dir="5400000" dist="381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81"/>
          <p:cNvSpPr txBox="1"/>
          <p:nvPr>
            <p:ph type="title"/>
          </p:nvPr>
        </p:nvSpPr>
        <p:spPr>
          <a:xfrm>
            <a:off x="457200" y="154484"/>
            <a:ext cx="8229600" cy="643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GB"/>
              <a:t>HashSet example</a:t>
            </a:r>
            <a:endParaRPr/>
          </a:p>
        </p:txBody>
      </p:sp>
      <p:sp>
        <p:nvSpPr>
          <p:cNvPr id="667" name="Google Shape;667;p81"/>
          <p:cNvSpPr txBox="1"/>
          <p:nvPr>
            <p:ph idx="1" type="body"/>
          </p:nvPr>
        </p:nvSpPr>
        <p:spPr>
          <a:xfrm>
            <a:off x="457200" y="833247"/>
            <a:ext cx="8229600" cy="2545800"/>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GB"/>
              <a:t>It's possible that there will be a hash code collision…</a:t>
            </a:r>
            <a:endParaRPr/>
          </a:p>
        </p:txBody>
      </p:sp>
      <p:sp>
        <p:nvSpPr>
          <p:cNvPr id="668" name="Google Shape;668;p81"/>
          <p:cNvSpPr/>
          <p:nvPr/>
        </p:nvSpPr>
        <p:spPr>
          <a:xfrm>
            <a:off x="4629329" y="2101724"/>
            <a:ext cx="1324500" cy="389100"/>
          </a:xfrm>
          <a:prstGeom prst="rect">
            <a:avLst/>
          </a:prstGeom>
          <a:solidFill>
            <a:schemeClr val="accent3"/>
          </a:solidFill>
          <a:ln cap="flat" cmpd="thickThin" w="55000">
            <a:solidFill>
              <a:srgbClr val="AB481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"Manzi"</a:t>
            </a:r>
            <a:endParaRPr sz="1800">
              <a:solidFill>
                <a:schemeClr val="lt1"/>
              </a:solidFill>
              <a:latin typeface="Lucida Sans"/>
              <a:ea typeface="Lucida Sans"/>
              <a:cs typeface="Lucida Sans"/>
              <a:sym typeface="Lucida Sans"/>
            </a:endParaRPr>
          </a:p>
        </p:txBody>
      </p:sp>
      <p:sp>
        <p:nvSpPr>
          <p:cNvPr id="669" name="Google Shape;669;p81"/>
          <p:cNvSpPr/>
          <p:nvPr/>
        </p:nvSpPr>
        <p:spPr>
          <a:xfrm>
            <a:off x="4650016" y="3242076"/>
            <a:ext cx="1303800" cy="358500"/>
          </a:xfrm>
          <a:prstGeom prst="rect">
            <a:avLst/>
          </a:prstGeom>
          <a:solidFill>
            <a:schemeClr val="accent3"/>
          </a:solidFill>
          <a:ln cap="flat" cmpd="thickThin" w="55000">
            <a:solidFill>
              <a:srgbClr val="AB481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"Fiston"</a:t>
            </a:r>
            <a:endParaRPr sz="1800">
              <a:solidFill>
                <a:schemeClr val="lt1"/>
              </a:solidFill>
              <a:latin typeface="Lucida Sans"/>
              <a:ea typeface="Lucida Sans"/>
              <a:cs typeface="Lucida Sans"/>
              <a:sym typeface="Lucida Sans"/>
            </a:endParaRPr>
          </a:p>
        </p:txBody>
      </p:sp>
      <p:sp>
        <p:nvSpPr>
          <p:cNvPr id="670" name="Google Shape;670;p81"/>
          <p:cNvSpPr/>
          <p:nvPr/>
        </p:nvSpPr>
        <p:spPr>
          <a:xfrm>
            <a:off x="4639672" y="2681408"/>
            <a:ext cx="1314000" cy="358500"/>
          </a:xfrm>
          <a:prstGeom prst="rect">
            <a:avLst/>
          </a:prstGeom>
          <a:solidFill>
            <a:schemeClr val="accent3"/>
          </a:solidFill>
          <a:ln cap="flat" cmpd="thickThin" w="55000">
            <a:solidFill>
              <a:srgbClr val="AB481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"Javis"</a:t>
            </a:r>
            <a:endParaRPr sz="1800">
              <a:solidFill>
                <a:schemeClr val="lt1"/>
              </a:solidFill>
              <a:latin typeface="Lucida Sans"/>
              <a:ea typeface="Lucida Sans"/>
              <a:cs typeface="Lucida Sans"/>
              <a:sym typeface="Lucida Sans"/>
            </a:endParaRPr>
          </a:p>
        </p:txBody>
      </p:sp>
      <p:sp>
        <p:nvSpPr>
          <p:cNvPr id="671" name="Google Shape;671;p81"/>
          <p:cNvSpPr/>
          <p:nvPr/>
        </p:nvSpPr>
        <p:spPr>
          <a:xfrm>
            <a:off x="4639672" y="3805326"/>
            <a:ext cx="1314000" cy="358500"/>
          </a:xfrm>
          <a:prstGeom prst="rect">
            <a:avLst/>
          </a:prstGeom>
          <a:solidFill>
            <a:schemeClr val="accent3"/>
          </a:solidFill>
          <a:ln cap="flat" cmpd="thickThin" w="55000">
            <a:solidFill>
              <a:srgbClr val="AB481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"Jean"</a:t>
            </a:r>
            <a:endParaRPr sz="1800">
              <a:solidFill>
                <a:schemeClr val="lt1"/>
              </a:solidFill>
              <a:latin typeface="Lucida Sans"/>
              <a:ea typeface="Lucida Sans"/>
              <a:cs typeface="Lucida Sans"/>
              <a:sym typeface="Lucida Sans"/>
            </a:endParaRPr>
          </a:p>
        </p:txBody>
      </p:sp>
      <p:sp>
        <p:nvSpPr>
          <p:cNvPr id="672" name="Google Shape;672;p81"/>
          <p:cNvSpPr txBox="1"/>
          <p:nvPr/>
        </p:nvSpPr>
        <p:spPr>
          <a:xfrm>
            <a:off x="5976132" y="2189022"/>
            <a:ext cx="29550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000">
                <a:solidFill>
                  <a:schemeClr val="dk1"/>
                </a:solidFill>
                <a:latin typeface="Courier New"/>
                <a:ea typeface="Courier New"/>
                <a:cs typeface="Courier New"/>
                <a:sym typeface="Courier New"/>
              </a:rPr>
              <a:t>.hashCode(…) </a:t>
            </a:r>
            <a:r>
              <a:rPr b="1" lang="en-GB" sz="2000">
                <a:solidFill>
                  <a:srgbClr val="FF0000"/>
                </a:solidFill>
                <a:latin typeface="Courier New"/>
                <a:ea typeface="Courier New"/>
                <a:cs typeface="Courier New"/>
                <a:sym typeface="Courier New"/>
              </a:rPr>
              <a:t>FALSE</a:t>
            </a:r>
            <a:endParaRPr b="1" sz="2000">
              <a:solidFill>
                <a:srgbClr val="FF0000"/>
              </a:solidFill>
              <a:latin typeface="Courier New"/>
              <a:ea typeface="Courier New"/>
              <a:cs typeface="Courier New"/>
              <a:sym typeface="Courier New"/>
            </a:endParaRPr>
          </a:p>
        </p:txBody>
      </p:sp>
      <p:sp>
        <p:nvSpPr>
          <p:cNvPr id="673" name="Google Shape;673;p81"/>
          <p:cNvSpPr/>
          <p:nvPr/>
        </p:nvSpPr>
        <p:spPr>
          <a:xfrm>
            <a:off x="286776" y="2675248"/>
            <a:ext cx="1325100" cy="358500"/>
          </a:xfrm>
          <a:prstGeom prst="rect">
            <a:avLst/>
          </a:prstGeom>
          <a:solidFill>
            <a:schemeClr val="accent3"/>
          </a:solidFill>
          <a:ln cap="flat" cmpd="thickThin" w="55000">
            <a:solidFill>
              <a:srgbClr val="AB481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"Fiston"</a:t>
            </a:r>
            <a:endParaRPr sz="1800">
              <a:solidFill>
                <a:schemeClr val="lt1"/>
              </a:solidFill>
              <a:latin typeface="Lucida Sans"/>
              <a:ea typeface="Lucida Sans"/>
              <a:cs typeface="Lucida Sans"/>
              <a:sym typeface="Lucida Sans"/>
            </a:endParaRPr>
          </a:p>
        </p:txBody>
      </p:sp>
      <p:sp>
        <p:nvSpPr>
          <p:cNvPr id="674" name="Google Shape;674;p81"/>
          <p:cNvSpPr txBox="1"/>
          <p:nvPr/>
        </p:nvSpPr>
        <p:spPr>
          <a:xfrm>
            <a:off x="1657566" y="2721583"/>
            <a:ext cx="20316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000">
                <a:solidFill>
                  <a:schemeClr val="dk1"/>
                </a:solidFill>
                <a:latin typeface="Courier New"/>
                <a:ea typeface="Courier New"/>
                <a:cs typeface="Courier New"/>
                <a:sym typeface="Courier New"/>
              </a:rPr>
              <a:t>.hashCode(…)</a:t>
            </a:r>
            <a:endParaRPr sz="2000">
              <a:solidFill>
                <a:schemeClr val="dk1"/>
              </a:solidFill>
              <a:latin typeface="Courier New"/>
              <a:ea typeface="Courier New"/>
              <a:cs typeface="Courier New"/>
              <a:sym typeface="Courier New"/>
            </a:endParaRPr>
          </a:p>
        </p:txBody>
      </p:sp>
      <p:sp>
        <p:nvSpPr>
          <p:cNvPr id="675" name="Google Shape;675;p81"/>
          <p:cNvSpPr/>
          <p:nvPr/>
        </p:nvSpPr>
        <p:spPr>
          <a:xfrm>
            <a:off x="4042013" y="2731824"/>
            <a:ext cx="437100" cy="300300"/>
          </a:xfrm>
          <a:prstGeom prst="mathEqual">
            <a:avLst>
              <a:gd fmla="val 23520" name="adj1"/>
              <a:gd fmla="val 11760" name="adj2"/>
            </a:avLst>
          </a:prstGeom>
          <a:gradFill>
            <a:gsLst>
              <a:gs pos="0">
                <a:srgbClr val="005368"/>
              </a:gs>
              <a:gs pos="50000">
                <a:srgbClr val="0085A7"/>
              </a:gs>
              <a:gs pos="70000">
                <a:srgbClr val="0B98BC"/>
              </a:gs>
              <a:gs pos="100000">
                <a:srgbClr val="29BAE3"/>
              </a:gs>
            </a:gsLst>
            <a:lin ang="16200038" scaled="0"/>
          </a:gradFill>
          <a:ln cap="flat" cmpd="sng" w="9525">
            <a:solidFill>
              <a:schemeClr val="accent1"/>
            </a:solidFill>
            <a:prstDash val="solid"/>
            <a:round/>
            <a:headEnd len="sm" w="sm" type="none"/>
            <a:tailEnd len="sm" w="sm" type="none"/>
          </a:ln>
          <a:effectLst>
            <a:outerShdw blurRad="50800" rotWithShape="0" dir="5400000" dist="381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676" name="Google Shape;676;p81"/>
          <p:cNvSpPr/>
          <p:nvPr/>
        </p:nvSpPr>
        <p:spPr>
          <a:xfrm>
            <a:off x="3605042" y="2731824"/>
            <a:ext cx="437100" cy="300300"/>
          </a:xfrm>
          <a:prstGeom prst="mathEqual">
            <a:avLst>
              <a:gd fmla="val 23520" name="adj1"/>
              <a:gd fmla="val 11760" name="adj2"/>
            </a:avLst>
          </a:prstGeom>
          <a:gradFill>
            <a:gsLst>
              <a:gs pos="0">
                <a:srgbClr val="005368"/>
              </a:gs>
              <a:gs pos="50000">
                <a:srgbClr val="0085A7"/>
              </a:gs>
              <a:gs pos="70000">
                <a:srgbClr val="0B98BC"/>
              </a:gs>
              <a:gs pos="100000">
                <a:srgbClr val="29BAE3"/>
              </a:gs>
            </a:gsLst>
            <a:lin ang="16200038" scaled="0"/>
          </a:gradFill>
          <a:ln cap="flat" cmpd="sng" w="9525">
            <a:solidFill>
              <a:schemeClr val="accent1"/>
            </a:solidFill>
            <a:prstDash val="solid"/>
            <a:round/>
            <a:headEnd len="sm" w="sm" type="none"/>
            <a:tailEnd len="sm" w="sm" type="none"/>
          </a:ln>
          <a:effectLst>
            <a:outerShdw blurRad="50800" rotWithShape="0" dir="5400000" dist="381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677" name="Google Shape;677;p81"/>
          <p:cNvSpPr txBox="1"/>
          <p:nvPr/>
        </p:nvSpPr>
        <p:spPr>
          <a:xfrm>
            <a:off x="6053082" y="3221233"/>
            <a:ext cx="28011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000">
                <a:solidFill>
                  <a:schemeClr val="dk1"/>
                </a:solidFill>
                <a:latin typeface="Courier New"/>
                <a:ea typeface="Courier New"/>
                <a:cs typeface="Courier New"/>
                <a:sym typeface="Courier New"/>
              </a:rPr>
              <a:t>.hashCode(…) </a:t>
            </a:r>
            <a:r>
              <a:rPr b="1" lang="en-GB" sz="2000">
                <a:solidFill>
                  <a:srgbClr val="008000"/>
                </a:solidFill>
                <a:latin typeface="Courier New"/>
                <a:ea typeface="Courier New"/>
                <a:cs typeface="Courier New"/>
                <a:sym typeface="Courier New"/>
              </a:rPr>
              <a:t>TRUE</a:t>
            </a:r>
            <a:endParaRPr b="1" sz="2000">
              <a:solidFill>
                <a:srgbClr val="008000"/>
              </a:solidFill>
              <a:latin typeface="Courier New"/>
              <a:ea typeface="Courier New"/>
              <a:cs typeface="Courier New"/>
              <a:sym typeface="Courier New"/>
            </a:endParaRPr>
          </a:p>
        </p:txBody>
      </p:sp>
      <p:sp>
        <p:nvSpPr>
          <p:cNvPr id="678" name="Google Shape;678;p81"/>
          <p:cNvSpPr/>
          <p:nvPr/>
        </p:nvSpPr>
        <p:spPr>
          <a:xfrm>
            <a:off x="2089278" y="2101724"/>
            <a:ext cx="437100" cy="387300"/>
          </a:xfrm>
          <a:prstGeom prst="rect">
            <a:avLst/>
          </a:prstGeom>
          <a:gradFill>
            <a:gsLst>
              <a:gs pos="0">
                <a:srgbClr val="005368"/>
              </a:gs>
              <a:gs pos="50000">
                <a:srgbClr val="0085A7"/>
              </a:gs>
              <a:gs pos="70000">
                <a:srgbClr val="0B98BC"/>
              </a:gs>
              <a:gs pos="100000">
                <a:srgbClr val="29BAE3"/>
              </a:gs>
            </a:gsLst>
            <a:lin ang="16200038" scaled="0"/>
          </a:gradFill>
          <a:ln cap="flat" cmpd="sng" w="9525">
            <a:solidFill>
              <a:schemeClr val="accent1"/>
            </a:solidFill>
            <a:prstDash val="solid"/>
            <a:round/>
            <a:headEnd len="sm" w="sm" type="none"/>
            <a:tailEnd len="sm" w="sm" type="none"/>
          </a:ln>
          <a:effectLst>
            <a:outerShdw blurRad="50800" rotWithShape="0" dir="5400000" dist="381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679" name="Google Shape;679;p81"/>
          <p:cNvSpPr/>
          <p:nvPr/>
        </p:nvSpPr>
        <p:spPr>
          <a:xfrm>
            <a:off x="1918590" y="3242076"/>
            <a:ext cx="805800" cy="870600"/>
          </a:xfrm>
          <a:prstGeom prst="downArrow">
            <a:avLst>
              <a:gd fmla="val 50000" name="adj1"/>
              <a:gd fmla="val 50000" name="adj2"/>
            </a:avLst>
          </a:prstGeom>
          <a:gradFill>
            <a:gsLst>
              <a:gs pos="0">
                <a:srgbClr val="005368"/>
              </a:gs>
              <a:gs pos="50000">
                <a:srgbClr val="0085A7"/>
              </a:gs>
              <a:gs pos="70000">
                <a:srgbClr val="0B98BC"/>
              </a:gs>
              <a:gs pos="100000">
                <a:srgbClr val="29BAE3"/>
              </a:gs>
            </a:gsLst>
            <a:lin ang="16200038" scaled="0"/>
          </a:gradFill>
          <a:ln cap="flat" cmpd="sng" w="9525">
            <a:solidFill>
              <a:schemeClr val="accent1"/>
            </a:solidFill>
            <a:prstDash val="solid"/>
            <a:round/>
            <a:headEnd len="sm" w="sm" type="none"/>
            <a:tailEnd len="sm" w="sm" type="none"/>
          </a:ln>
          <a:effectLst>
            <a:outerShdw blurRad="50800" rotWithShape="0" dir="5400000" dist="381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82"/>
          <p:cNvSpPr txBox="1"/>
          <p:nvPr>
            <p:ph type="title"/>
          </p:nvPr>
        </p:nvSpPr>
        <p:spPr>
          <a:xfrm>
            <a:off x="457200" y="154484"/>
            <a:ext cx="8229600" cy="643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GB"/>
              <a:t>HashSet example</a:t>
            </a:r>
            <a:endParaRPr/>
          </a:p>
        </p:txBody>
      </p:sp>
      <p:sp>
        <p:nvSpPr>
          <p:cNvPr id="685" name="Google Shape;685;p82"/>
          <p:cNvSpPr txBox="1"/>
          <p:nvPr>
            <p:ph idx="1" type="body"/>
          </p:nvPr>
        </p:nvSpPr>
        <p:spPr>
          <a:xfrm>
            <a:off x="457200" y="833247"/>
            <a:ext cx="8229600" cy="2545800"/>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GB"/>
              <a:t>So if hash codes, match the collection will also check </a:t>
            </a:r>
            <a:r>
              <a:rPr lang="en-GB">
                <a:latin typeface="Courier New"/>
                <a:ea typeface="Courier New"/>
                <a:cs typeface="Courier New"/>
                <a:sym typeface="Courier New"/>
              </a:rPr>
              <a:t>equals(…)</a:t>
            </a:r>
            <a:r>
              <a:rPr lang="en-GB"/>
              <a:t>…</a:t>
            </a:r>
            <a:endParaRPr/>
          </a:p>
        </p:txBody>
      </p:sp>
      <p:sp>
        <p:nvSpPr>
          <p:cNvPr id="686" name="Google Shape;686;p82"/>
          <p:cNvSpPr/>
          <p:nvPr/>
        </p:nvSpPr>
        <p:spPr>
          <a:xfrm>
            <a:off x="4629329" y="2101724"/>
            <a:ext cx="1324500" cy="389100"/>
          </a:xfrm>
          <a:prstGeom prst="rect">
            <a:avLst/>
          </a:prstGeom>
          <a:solidFill>
            <a:schemeClr val="accent3"/>
          </a:solidFill>
          <a:ln cap="flat" cmpd="thickThin" w="55000">
            <a:solidFill>
              <a:srgbClr val="AB481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"Manzi"</a:t>
            </a:r>
            <a:endParaRPr sz="1800">
              <a:solidFill>
                <a:schemeClr val="lt1"/>
              </a:solidFill>
              <a:latin typeface="Lucida Sans"/>
              <a:ea typeface="Lucida Sans"/>
              <a:cs typeface="Lucida Sans"/>
              <a:sym typeface="Lucida Sans"/>
            </a:endParaRPr>
          </a:p>
        </p:txBody>
      </p:sp>
      <p:sp>
        <p:nvSpPr>
          <p:cNvPr id="687" name="Google Shape;687;p82"/>
          <p:cNvSpPr/>
          <p:nvPr/>
        </p:nvSpPr>
        <p:spPr>
          <a:xfrm>
            <a:off x="4650016" y="3242076"/>
            <a:ext cx="1303800" cy="358500"/>
          </a:xfrm>
          <a:prstGeom prst="rect">
            <a:avLst/>
          </a:prstGeom>
          <a:solidFill>
            <a:schemeClr val="accent3"/>
          </a:solidFill>
          <a:ln cap="flat" cmpd="thickThin" w="55000">
            <a:solidFill>
              <a:srgbClr val="AB481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"Fiston"</a:t>
            </a:r>
            <a:endParaRPr sz="1800">
              <a:solidFill>
                <a:schemeClr val="lt1"/>
              </a:solidFill>
              <a:latin typeface="Lucida Sans"/>
              <a:ea typeface="Lucida Sans"/>
              <a:cs typeface="Lucida Sans"/>
              <a:sym typeface="Lucida Sans"/>
            </a:endParaRPr>
          </a:p>
        </p:txBody>
      </p:sp>
      <p:sp>
        <p:nvSpPr>
          <p:cNvPr id="688" name="Google Shape;688;p82"/>
          <p:cNvSpPr/>
          <p:nvPr/>
        </p:nvSpPr>
        <p:spPr>
          <a:xfrm>
            <a:off x="4639672" y="2681408"/>
            <a:ext cx="1314000" cy="358500"/>
          </a:xfrm>
          <a:prstGeom prst="rect">
            <a:avLst/>
          </a:prstGeom>
          <a:solidFill>
            <a:schemeClr val="accent3"/>
          </a:solidFill>
          <a:ln cap="flat" cmpd="thickThin" w="55000">
            <a:solidFill>
              <a:srgbClr val="AB481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"Javis"</a:t>
            </a:r>
            <a:endParaRPr sz="1800">
              <a:solidFill>
                <a:schemeClr val="lt1"/>
              </a:solidFill>
              <a:latin typeface="Lucida Sans"/>
              <a:ea typeface="Lucida Sans"/>
              <a:cs typeface="Lucida Sans"/>
              <a:sym typeface="Lucida Sans"/>
            </a:endParaRPr>
          </a:p>
        </p:txBody>
      </p:sp>
      <p:sp>
        <p:nvSpPr>
          <p:cNvPr id="689" name="Google Shape;689;p82"/>
          <p:cNvSpPr/>
          <p:nvPr/>
        </p:nvSpPr>
        <p:spPr>
          <a:xfrm>
            <a:off x="4639672" y="3805326"/>
            <a:ext cx="1314000" cy="358500"/>
          </a:xfrm>
          <a:prstGeom prst="rect">
            <a:avLst/>
          </a:prstGeom>
          <a:solidFill>
            <a:schemeClr val="accent3"/>
          </a:solidFill>
          <a:ln cap="flat" cmpd="thickThin" w="55000">
            <a:solidFill>
              <a:srgbClr val="AB481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"Jean"</a:t>
            </a:r>
            <a:endParaRPr sz="1800">
              <a:solidFill>
                <a:schemeClr val="lt1"/>
              </a:solidFill>
              <a:latin typeface="Lucida Sans"/>
              <a:ea typeface="Lucida Sans"/>
              <a:cs typeface="Lucida Sans"/>
              <a:sym typeface="Lucida Sans"/>
            </a:endParaRPr>
          </a:p>
        </p:txBody>
      </p:sp>
      <p:sp>
        <p:nvSpPr>
          <p:cNvPr id="690" name="Google Shape;690;p82"/>
          <p:cNvSpPr txBox="1"/>
          <p:nvPr/>
        </p:nvSpPr>
        <p:spPr>
          <a:xfrm>
            <a:off x="5976132" y="2189022"/>
            <a:ext cx="29550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000">
                <a:solidFill>
                  <a:schemeClr val="dk1"/>
                </a:solidFill>
                <a:latin typeface="Courier New"/>
                <a:ea typeface="Courier New"/>
                <a:cs typeface="Courier New"/>
                <a:sym typeface="Courier New"/>
              </a:rPr>
              <a:t>.hashCode(…) </a:t>
            </a:r>
            <a:r>
              <a:rPr b="1" lang="en-GB" sz="2000">
                <a:solidFill>
                  <a:srgbClr val="FF0000"/>
                </a:solidFill>
                <a:latin typeface="Courier New"/>
                <a:ea typeface="Courier New"/>
                <a:cs typeface="Courier New"/>
                <a:sym typeface="Courier New"/>
              </a:rPr>
              <a:t>FALSE</a:t>
            </a:r>
            <a:endParaRPr b="1" sz="2000">
              <a:solidFill>
                <a:srgbClr val="FF0000"/>
              </a:solidFill>
              <a:latin typeface="Courier New"/>
              <a:ea typeface="Courier New"/>
              <a:cs typeface="Courier New"/>
              <a:sym typeface="Courier New"/>
            </a:endParaRPr>
          </a:p>
        </p:txBody>
      </p:sp>
      <p:sp>
        <p:nvSpPr>
          <p:cNvPr id="691" name="Google Shape;691;p82"/>
          <p:cNvSpPr/>
          <p:nvPr/>
        </p:nvSpPr>
        <p:spPr>
          <a:xfrm>
            <a:off x="1705019" y="2683745"/>
            <a:ext cx="1325100" cy="358500"/>
          </a:xfrm>
          <a:prstGeom prst="rect">
            <a:avLst/>
          </a:prstGeom>
          <a:solidFill>
            <a:schemeClr val="accent3"/>
          </a:solidFill>
          <a:ln cap="flat" cmpd="thickThin" w="55000">
            <a:solidFill>
              <a:srgbClr val="AB481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"Fiston"</a:t>
            </a:r>
            <a:endParaRPr sz="1800">
              <a:solidFill>
                <a:schemeClr val="lt1"/>
              </a:solidFill>
              <a:latin typeface="Lucida Sans"/>
              <a:ea typeface="Lucida Sans"/>
              <a:cs typeface="Lucida Sans"/>
              <a:sym typeface="Lucida Sans"/>
            </a:endParaRPr>
          </a:p>
        </p:txBody>
      </p:sp>
      <p:sp>
        <p:nvSpPr>
          <p:cNvPr id="692" name="Google Shape;692;p82"/>
          <p:cNvSpPr txBox="1"/>
          <p:nvPr/>
        </p:nvSpPr>
        <p:spPr>
          <a:xfrm>
            <a:off x="3075809" y="2719838"/>
            <a:ext cx="14160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000">
                <a:solidFill>
                  <a:schemeClr val="dk1"/>
                </a:solidFill>
                <a:latin typeface="Courier New"/>
                <a:ea typeface="Courier New"/>
                <a:cs typeface="Courier New"/>
                <a:sym typeface="Courier New"/>
              </a:rPr>
              <a:t>.equals(</a:t>
            </a:r>
            <a:endParaRPr sz="2000">
              <a:solidFill>
                <a:schemeClr val="dk1"/>
              </a:solidFill>
              <a:latin typeface="Courier New"/>
              <a:ea typeface="Courier New"/>
              <a:cs typeface="Courier New"/>
              <a:sym typeface="Courier New"/>
            </a:endParaRPr>
          </a:p>
        </p:txBody>
      </p:sp>
      <p:sp>
        <p:nvSpPr>
          <p:cNvPr id="693" name="Google Shape;693;p82"/>
          <p:cNvSpPr txBox="1"/>
          <p:nvPr/>
        </p:nvSpPr>
        <p:spPr>
          <a:xfrm>
            <a:off x="5976132" y="2721583"/>
            <a:ext cx="14160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000">
                <a:solidFill>
                  <a:schemeClr val="dk1"/>
                </a:solidFill>
                <a:latin typeface="Courier New"/>
                <a:ea typeface="Courier New"/>
                <a:cs typeface="Courier New"/>
                <a:sym typeface="Courier New"/>
              </a:rPr>
              <a:t> ) </a:t>
            </a:r>
            <a:r>
              <a:rPr b="1" lang="en-GB" sz="2000">
                <a:solidFill>
                  <a:srgbClr val="FF0000"/>
                </a:solidFill>
                <a:latin typeface="Courier New"/>
                <a:ea typeface="Courier New"/>
                <a:cs typeface="Courier New"/>
                <a:sym typeface="Courier New"/>
              </a:rPr>
              <a:t>FALSE</a:t>
            </a:r>
            <a:endParaRPr b="1" sz="2000">
              <a:solidFill>
                <a:srgbClr val="FF0000"/>
              </a:solidFill>
              <a:latin typeface="Courier New"/>
              <a:ea typeface="Courier New"/>
              <a:cs typeface="Courier New"/>
              <a:sym typeface="Courier New"/>
            </a:endParaRPr>
          </a:p>
        </p:txBody>
      </p:sp>
      <p:sp>
        <p:nvSpPr>
          <p:cNvPr id="694" name="Google Shape;694;p82"/>
          <p:cNvSpPr/>
          <p:nvPr/>
        </p:nvSpPr>
        <p:spPr>
          <a:xfrm>
            <a:off x="2089278" y="2101724"/>
            <a:ext cx="437100" cy="387300"/>
          </a:xfrm>
          <a:prstGeom prst="rect">
            <a:avLst/>
          </a:prstGeom>
          <a:gradFill>
            <a:gsLst>
              <a:gs pos="0">
                <a:srgbClr val="005368"/>
              </a:gs>
              <a:gs pos="50000">
                <a:srgbClr val="0085A7"/>
              </a:gs>
              <a:gs pos="70000">
                <a:srgbClr val="0B98BC"/>
              </a:gs>
              <a:gs pos="100000">
                <a:srgbClr val="29BAE3"/>
              </a:gs>
            </a:gsLst>
            <a:lin ang="16200038" scaled="0"/>
          </a:gradFill>
          <a:ln cap="flat" cmpd="sng" w="9525">
            <a:solidFill>
              <a:schemeClr val="accent1"/>
            </a:solidFill>
            <a:prstDash val="solid"/>
            <a:round/>
            <a:headEnd len="sm" w="sm" type="none"/>
            <a:tailEnd len="sm" w="sm" type="none"/>
          </a:ln>
          <a:effectLst>
            <a:outerShdw blurRad="50800" rotWithShape="0" dir="5400000" dist="381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695" name="Google Shape;695;p82"/>
          <p:cNvSpPr/>
          <p:nvPr/>
        </p:nvSpPr>
        <p:spPr>
          <a:xfrm>
            <a:off x="1918590" y="3242076"/>
            <a:ext cx="805800" cy="870600"/>
          </a:xfrm>
          <a:prstGeom prst="downArrow">
            <a:avLst>
              <a:gd fmla="val 50000" name="adj1"/>
              <a:gd fmla="val 50000" name="adj2"/>
            </a:avLst>
          </a:prstGeom>
          <a:gradFill>
            <a:gsLst>
              <a:gs pos="0">
                <a:srgbClr val="005368"/>
              </a:gs>
              <a:gs pos="50000">
                <a:srgbClr val="0085A7"/>
              </a:gs>
              <a:gs pos="70000">
                <a:srgbClr val="0B98BC"/>
              </a:gs>
              <a:gs pos="100000">
                <a:srgbClr val="29BAE3"/>
              </a:gs>
            </a:gsLst>
            <a:lin ang="16200038" scaled="0"/>
          </a:gradFill>
          <a:ln cap="flat" cmpd="sng" w="9525">
            <a:solidFill>
              <a:schemeClr val="accent1"/>
            </a:solidFill>
            <a:prstDash val="solid"/>
            <a:round/>
            <a:headEnd len="sm" w="sm" type="none"/>
            <a:tailEnd len="sm" w="sm" type="none"/>
          </a:ln>
          <a:effectLst>
            <a:outerShdw blurRad="50800" rotWithShape="0" dir="5400000" dist="381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idx="1" type="body"/>
          </p:nvPr>
        </p:nvSpPr>
        <p:spPr>
          <a:xfrm>
            <a:off x="457200" y="1110996"/>
            <a:ext cx="8229600" cy="3394500"/>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GB"/>
              <a:t>Sets don’t allow duplicates, e.g.</a:t>
            </a:r>
            <a:endParaRPr/>
          </a:p>
          <a:p>
            <a:pPr indent="-228600" lvl="1" marL="621792" rtl="0" algn="l">
              <a:spcBef>
                <a:spcPts val="324"/>
              </a:spcBef>
              <a:spcAft>
                <a:spcPts val="0"/>
              </a:spcAft>
              <a:buSzPts val="2300"/>
              <a:buChar char="○"/>
            </a:pPr>
            <a:r>
              <a:rPr lang="en-GB"/>
              <a:t>{1, 2, 3} can be a set but {1, 2, 1} can’t</a:t>
            </a:r>
            <a:endParaRPr/>
          </a:p>
          <a:p>
            <a:pPr indent="-256032" lvl="0" marL="365760" rtl="0" algn="l">
              <a:spcBef>
                <a:spcPts val="400"/>
              </a:spcBef>
              <a:spcAft>
                <a:spcPts val="0"/>
              </a:spcAft>
              <a:buSzPts val="1836"/>
              <a:buChar char="●"/>
            </a:pPr>
            <a:r>
              <a:rPr lang="en-GB"/>
              <a:t>Order is not important</a:t>
            </a:r>
            <a:endParaRPr/>
          </a:p>
          <a:p>
            <a:pPr indent="-228600" lvl="1" marL="621792" rtl="0" algn="l">
              <a:spcBef>
                <a:spcPts val="324"/>
              </a:spcBef>
              <a:spcAft>
                <a:spcPts val="0"/>
              </a:spcAft>
              <a:buSzPts val="2300"/>
              <a:buChar char="○"/>
            </a:pPr>
            <a:r>
              <a:rPr lang="en-GB"/>
              <a:t>{1, 2, 3} is the same set as {3, 2, 1}</a:t>
            </a:r>
            <a:endParaRPr/>
          </a:p>
          <a:p>
            <a:pPr indent="-82550" lvl="1" marL="621792" rtl="0" algn="l">
              <a:spcBef>
                <a:spcPts val="324"/>
              </a:spcBef>
              <a:spcAft>
                <a:spcPts val="0"/>
              </a:spcAft>
              <a:buSzPts val="2300"/>
              <a:buNone/>
            </a:pPr>
            <a:r>
              <a:t/>
            </a:r>
            <a:endParaRPr/>
          </a:p>
          <a:p>
            <a:pPr indent="-256032" lvl="0" marL="365760" rtl="0" algn="l">
              <a:spcBef>
                <a:spcPts val="400"/>
              </a:spcBef>
              <a:spcAft>
                <a:spcPts val="0"/>
              </a:spcAft>
              <a:buSzPts val="1836"/>
              <a:buChar char="●"/>
            </a:pPr>
            <a:r>
              <a:rPr lang="en-GB"/>
              <a:t>Lists allow duplicates because order is significant in a list</a:t>
            </a:r>
            <a:endParaRPr/>
          </a:p>
          <a:p>
            <a:pPr indent="-256032" lvl="0" marL="365760" rtl="0" algn="l">
              <a:spcBef>
                <a:spcPts val="400"/>
              </a:spcBef>
              <a:spcAft>
                <a:spcPts val="0"/>
              </a:spcAft>
              <a:buSzPts val="1836"/>
              <a:buChar char="●"/>
            </a:pPr>
            <a:r>
              <a:rPr lang="en-GB"/>
              <a:t>Items can be inserted at a specific location</a:t>
            </a:r>
            <a:endParaRPr/>
          </a:p>
        </p:txBody>
      </p:sp>
      <p:sp>
        <p:nvSpPr>
          <p:cNvPr id="103" name="Google Shape;103;p20"/>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GB"/>
              <a:t>Sets vs lists</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83"/>
          <p:cNvSpPr txBox="1"/>
          <p:nvPr>
            <p:ph type="title"/>
          </p:nvPr>
        </p:nvSpPr>
        <p:spPr>
          <a:xfrm>
            <a:off x="457200" y="154484"/>
            <a:ext cx="8229600" cy="643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GB"/>
              <a:t>HashSet example</a:t>
            </a:r>
            <a:endParaRPr/>
          </a:p>
        </p:txBody>
      </p:sp>
      <p:sp>
        <p:nvSpPr>
          <p:cNvPr id="701" name="Google Shape;701;p83"/>
          <p:cNvSpPr txBox="1"/>
          <p:nvPr>
            <p:ph idx="1" type="body"/>
          </p:nvPr>
        </p:nvSpPr>
        <p:spPr>
          <a:xfrm>
            <a:off x="457200" y="833247"/>
            <a:ext cx="8229600" cy="2545800"/>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GB"/>
              <a:t>Hash codes are </a:t>
            </a:r>
            <a:r>
              <a:rPr i="1" lang="en-GB"/>
              <a:t>always</a:t>
            </a:r>
            <a:r>
              <a:rPr lang="en-GB"/>
              <a:t> equal when two objects are equal…</a:t>
            </a:r>
            <a:endParaRPr/>
          </a:p>
        </p:txBody>
      </p:sp>
      <p:sp>
        <p:nvSpPr>
          <p:cNvPr id="702" name="Google Shape;702;p83"/>
          <p:cNvSpPr/>
          <p:nvPr/>
        </p:nvSpPr>
        <p:spPr>
          <a:xfrm>
            <a:off x="4629329" y="2101724"/>
            <a:ext cx="1324500" cy="389100"/>
          </a:xfrm>
          <a:prstGeom prst="rect">
            <a:avLst/>
          </a:prstGeom>
          <a:solidFill>
            <a:schemeClr val="accent3"/>
          </a:solidFill>
          <a:ln cap="flat" cmpd="thickThin" w="55000">
            <a:solidFill>
              <a:srgbClr val="AB481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"Manzi"</a:t>
            </a:r>
            <a:endParaRPr sz="1800">
              <a:solidFill>
                <a:schemeClr val="lt1"/>
              </a:solidFill>
              <a:latin typeface="Lucida Sans"/>
              <a:ea typeface="Lucida Sans"/>
              <a:cs typeface="Lucida Sans"/>
              <a:sym typeface="Lucida Sans"/>
            </a:endParaRPr>
          </a:p>
        </p:txBody>
      </p:sp>
      <p:sp>
        <p:nvSpPr>
          <p:cNvPr id="703" name="Google Shape;703;p83"/>
          <p:cNvSpPr/>
          <p:nvPr/>
        </p:nvSpPr>
        <p:spPr>
          <a:xfrm>
            <a:off x="4650016" y="3242076"/>
            <a:ext cx="1303800" cy="358500"/>
          </a:xfrm>
          <a:prstGeom prst="rect">
            <a:avLst/>
          </a:prstGeom>
          <a:solidFill>
            <a:schemeClr val="accent3"/>
          </a:solidFill>
          <a:ln cap="flat" cmpd="thickThin" w="55000">
            <a:solidFill>
              <a:srgbClr val="AB481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"Fiston"</a:t>
            </a:r>
            <a:endParaRPr sz="1800">
              <a:solidFill>
                <a:schemeClr val="lt1"/>
              </a:solidFill>
              <a:latin typeface="Lucida Sans"/>
              <a:ea typeface="Lucida Sans"/>
              <a:cs typeface="Lucida Sans"/>
              <a:sym typeface="Lucida Sans"/>
            </a:endParaRPr>
          </a:p>
        </p:txBody>
      </p:sp>
      <p:sp>
        <p:nvSpPr>
          <p:cNvPr id="704" name="Google Shape;704;p83"/>
          <p:cNvSpPr/>
          <p:nvPr/>
        </p:nvSpPr>
        <p:spPr>
          <a:xfrm>
            <a:off x="4639672" y="2681408"/>
            <a:ext cx="1314000" cy="358500"/>
          </a:xfrm>
          <a:prstGeom prst="rect">
            <a:avLst/>
          </a:prstGeom>
          <a:solidFill>
            <a:schemeClr val="accent3"/>
          </a:solidFill>
          <a:ln cap="flat" cmpd="thickThin" w="55000">
            <a:solidFill>
              <a:srgbClr val="AB481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"Javis"</a:t>
            </a:r>
            <a:endParaRPr sz="1800">
              <a:solidFill>
                <a:schemeClr val="lt1"/>
              </a:solidFill>
              <a:latin typeface="Lucida Sans"/>
              <a:ea typeface="Lucida Sans"/>
              <a:cs typeface="Lucida Sans"/>
              <a:sym typeface="Lucida Sans"/>
            </a:endParaRPr>
          </a:p>
        </p:txBody>
      </p:sp>
      <p:sp>
        <p:nvSpPr>
          <p:cNvPr id="705" name="Google Shape;705;p83"/>
          <p:cNvSpPr/>
          <p:nvPr/>
        </p:nvSpPr>
        <p:spPr>
          <a:xfrm>
            <a:off x="4639672" y="3805326"/>
            <a:ext cx="1314000" cy="358500"/>
          </a:xfrm>
          <a:prstGeom prst="rect">
            <a:avLst/>
          </a:prstGeom>
          <a:solidFill>
            <a:schemeClr val="accent3"/>
          </a:solidFill>
          <a:ln cap="flat" cmpd="thickThin" w="55000">
            <a:solidFill>
              <a:srgbClr val="AB481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"Jean"</a:t>
            </a:r>
            <a:endParaRPr sz="1800">
              <a:solidFill>
                <a:schemeClr val="lt1"/>
              </a:solidFill>
              <a:latin typeface="Lucida Sans"/>
              <a:ea typeface="Lucida Sans"/>
              <a:cs typeface="Lucida Sans"/>
              <a:sym typeface="Lucida Sans"/>
            </a:endParaRPr>
          </a:p>
        </p:txBody>
      </p:sp>
      <p:sp>
        <p:nvSpPr>
          <p:cNvPr id="706" name="Google Shape;706;p83"/>
          <p:cNvSpPr txBox="1"/>
          <p:nvPr/>
        </p:nvSpPr>
        <p:spPr>
          <a:xfrm>
            <a:off x="5976132" y="2189022"/>
            <a:ext cx="29550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000">
                <a:solidFill>
                  <a:schemeClr val="dk1"/>
                </a:solidFill>
                <a:latin typeface="Courier New"/>
                <a:ea typeface="Courier New"/>
                <a:cs typeface="Courier New"/>
                <a:sym typeface="Courier New"/>
              </a:rPr>
              <a:t>.hashCode(…) </a:t>
            </a:r>
            <a:r>
              <a:rPr b="1" lang="en-GB" sz="2000">
                <a:solidFill>
                  <a:srgbClr val="FF0000"/>
                </a:solidFill>
                <a:latin typeface="Courier New"/>
                <a:ea typeface="Courier New"/>
                <a:cs typeface="Courier New"/>
                <a:sym typeface="Courier New"/>
              </a:rPr>
              <a:t>FALSE</a:t>
            </a:r>
            <a:endParaRPr b="1" sz="2000">
              <a:solidFill>
                <a:srgbClr val="FF0000"/>
              </a:solidFill>
              <a:latin typeface="Courier New"/>
              <a:ea typeface="Courier New"/>
              <a:cs typeface="Courier New"/>
              <a:sym typeface="Courier New"/>
            </a:endParaRPr>
          </a:p>
        </p:txBody>
      </p:sp>
      <p:sp>
        <p:nvSpPr>
          <p:cNvPr id="707" name="Google Shape;707;p83"/>
          <p:cNvSpPr/>
          <p:nvPr/>
        </p:nvSpPr>
        <p:spPr>
          <a:xfrm>
            <a:off x="286776" y="3258999"/>
            <a:ext cx="1325100" cy="358500"/>
          </a:xfrm>
          <a:prstGeom prst="rect">
            <a:avLst/>
          </a:prstGeom>
          <a:solidFill>
            <a:schemeClr val="accent3"/>
          </a:solidFill>
          <a:ln cap="flat" cmpd="thickThin" w="55000">
            <a:solidFill>
              <a:srgbClr val="AB481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"Fiston"</a:t>
            </a:r>
            <a:endParaRPr sz="1800">
              <a:solidFill>
                <a:schemeClr val="lt1"/>
              </a:solidFill>
              <a:latin typeface="Lucida Sans"/>
              <a:ea typeface="Lucida Sans"/>
              <a:cs typeface="Lucida Sans"/>
              <a:sym typeface="Lucida Sans"/>
            </a:endParaRPr>
          </a:p>
        </p:txBody>
      </p:sp>
      <p:sp>
        <p:nvSpPr>
          <p:cNvPr id="708" name="Google Shape;708;p83"/>
          <p:cNvSpPr txBox="1"/>
          <p:nvPr/>
        </p:nvSpPr>
        <p:spPr>
          <a:xfrm>
            <a:off x="1657566" y="3274610"/>
            <a:ext cx="20316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000">
                <a:solidFill>
                  <a:schemeClr val="dk1"/>
                </a:solidFill>
                <a:latin typeface="Courier New"/>
                <a:ea typeface="Courier New"/>
                <a:cs typeface="Courier New"/>
                <a:sym typeface="Courier New"/>
              </a:rPr>
              <a:t>.hashCode(…)</a:t>
            </a:r>
            <a:endParaRPr sz="2000">
              <a:solidFill>
                <a:schemeClr val="dk1"/>
              </a:solidFill>
              <a:latin typeface="Courier New"/>
              <a:ea typeface="Courier New"/>
              <a:cs typeface="Courier New"/>
              <a:sym typeface="Courier New"/>
            </a:endParaRPr>
          </a:p>
        </p:txBody>
      </p:sp>
      <p:sp>
        <p:nvSpPr>
          <p:cNvPr id="709" name="Google Shape;709;p83"/>
          <p:cNvSpPr/>
          <p:nvPr/>
        </p:nvSpPr>
        <p:spPr>
          <a:xfrm>
            <a:off x="4042013" y="3284852"/>
            <a:ext cx="437100" cy="300300"/>
          </a:xfrm>
          <a:prstGeom prst="mathEqual">
            <a:avLst>
              <a:gd fmla="val 23520" name="adj1"/>
              <a:gd fmla="val 11760" name="adj2"/>
            </a:avLst>
          </a:prstGeom>
          <a:gradFill>
            <a:gsLst>
              <a:gs pos="0">
                <a:srgbClr val="005368"/>
              </a:gs>
              <a:gs pos="50000">
                <a:srgbClr val="0085A7"/>
              </a:gs>
              <a:gs pos="70000">
                <a:srgbClr val="0B98BC"/>
              </a:gs>
              <a:gs pos="100000">
                <a:srgbClr val="29BAE3"/>
              </a:gs>
            </a:gsLst>
            <a:lin ang="16200038" scaled="0"/>
          </a:gradFill>
          <a:ln cap="flat" cmpd="sng" w="9525">
            <a:solidFill>
              <a:schemeClr val="accent1"/>
            </a:solidFill>
            <a:prstDash val="solid"/>
            <a:round/>
            <a:headEnd len="sm" w="sm" type="none"/>
            <a:tailEnd len="sm" w="sm" type="none"/>
          </a:ln>
          <a:effectLst>
            <a:outerShdw blurRad="50800" rotWithShape="0" dir="5400000" dist="381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710" name="Google Shape;710;p83"/>
          <p:cNvSpPr/>
          <p:nvPr/>
        </p:nvSpPr>
        <p:spPr>
          <a:xfrm>
            <a:off x="3605042" y="3284852"/>
            <a:ext cx="437100" cy="300300"/>
          </a:xfrm>
          <a:prstGeom prst="mathEqual">
            <a:avLst>
              <a:gd fmla="val 23520" name="adj1"/>
              <a:gd fmla="val 11760" name="adj2"/>
            </a:avLst>
          </a:prstGeom>
          <a:gradFill>
            <a:gsLst>
              <a:gs pos="0">
                <a:srgbClr val="005368"/>
              </a:gs>
              <a:gs pos="50000">
                <a:srgbClr val="0085A7"/>
              </a:gs>
              <a:gs pos="70000">
                <a:srgbClr val="0B98BC"/>
              </a:gs>
              <a:gs pos="100000">
                <a:srgbClr val="29BAE3"/>
              </a:gs>
            </a:gsLst>
            <a:lin ang="16200038" scaled="0"/>
          </a:gradFill>
          <a:ln cap="flat" cmpd="sng" w="9525">
            <a:solidFill>
              <a:schemeClr val="accent1"/>
            </a:solidFill>
            <a:prstDash val="solid"/>
            <a:round/>
            <a:headEnd len="sm" w="sm" type="none"/>
            <a:tailEnd len="sm" w="sm" type="none"/>
          </a:ln>
          <a:effectLst>
            <a:outerShdw blurRad="50800" rotWithShape="0" dir="5400000" dist="381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711" name="Google Shape;711;p83"/>
          <p:cNvSpPr txBox="1"/>
          <p:nvPr/>
        </p:nvSpPr>
        <p:spPr>
          <a:xfrm>
            <a:off x="5976132" y="2721583"/>
            <a:ext cx="14160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000">
                <a:solidFill>
                  <a:schemeClr val="dk1"/>
                </a:solidFill>
                <a:latin typeface="Courier New"/>
                <a:ea typeface="Courier New"/>
                <a:cs typeface="Courier New"/>
                <a:sym typeface="Courier New"/>
              </a:rPr>
              <a:t> ) </a:t>
            </a:r>
            <a:r>
              <a:rPr b="1" lang="en-GB" sz="2000">
                <a:solidFill>
                  <a:srgbClr val="FF0000"/>
                </a:solidFill>
                <a:latin typeface="Courier New"/>
                <a:ea typeface="Courier New"/>
                <a:cs typeface="Courier New"/>
                <a:sym typeface="Courier New"/>
              </a:rPr>
              <a:t>FALSE</a:t>
            </a:r>
            <a:endParaRPr b="1" sz="2000">
              <a:solidFill>
                <a:srgbClr val="FF0000"/>
              </a:solidFill>
              <a:latin typeface="Courier New"/>
              <a:ea typeface="Courier New"/>
              <a:cs typeface="Courier New"/>
              <a:sym typeface="Courier New"/>
            </a:endParaRPr>
          </a:p>
        </p:txBody>
      </p:sp>
      <p:sp>
        <p:nvSpPr>
          <p:cNvPr id="712" name="Google Shape;712;p83"/>
          <p:cNvSpPr/>
          <p:nvPr/>
        </p:nvSpPr>
        <p:spPr>
          <a:xfrm>
            <a:off x="1918590" y="3696978"/>
            <a:ext cx="805800" cy="415500"/>
          </a:xfrm>
          <a:prstGeom prst="downArrow">
            <a:avLst>
              <a:gd fmla="val 50000" name="adj1"/>
              <a:gd fmla="val 50000" name="adj2"/>
            </a:avLst>
          </a:prstGeom>
          <a:gradFill>
            <a:gsLst>
              <a:gs pos="0">
                <a:srgbClr val="005368"/>
              </a:gs>
              <a:gs pos="50000">
                <a:srgbClr val="0085A7"/>
              </a:gs>
              <a:gs pos="70000">
                <a:srgbClr val="0B98BC"/>
              </a:gs>
              <a:gs pos="100000">
                <a:srgbClr val="29BAE3"/>
              </a:gs>
            </a:gsLst>
            <a:lin ang="16200038" scaled="0"/>
          </a:gradFill>
          <a:ln cap="flat" cmpd="sng" w="9525">
            <a:solidFill>
              <a:schemeClr val="accent1"/>
            </a:solidFill>
            <a:prstDash val="solid"/>
            <a:round/>
            <a:headEnd len="sm" w="sm" type="none"/>
            <a:tailEnd len="sm" w="sm" type="none"/>
          </a:ln>
          <a:effectLst>
            <a:outerShdw blurRad="50800" rotWithShape="0" dir="5400000" dist="381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713" name="Google Shape;713;p83"/>
          <p:cNvSpPr/>
          <p:nvPr/>
        </p:nvSpPr>
        <p:spPr>
          <a:xfrm>
            <a:off x="2089278" y="2101724"/>
            <a:ext cx="437100" cy="1116300"/>
          </a:xfrm>
          <a:prstGeom prst="rect">
            <a:avLst/>
          </a:prstGeom>
          <a:gradFill>
            <a:gsLst>
              <a:gs pos="0">
                <a:srgbClr val="005368"/>
              </a:gs>
              <a:gs pos="50000">
                <a:srgbClr val="0085A7"/>
              </a:gs>
              <a:gs pos="70000">
                <a:srgbClr val="0B98BC"/>
              </a:gs>
              <a:gs pos="100000">
                <a:srgbClr val="29BAE3"/>
              </a:gs>
            </a:gsLst>
            <a:lin ang="16200038" scaled="0"/>
          </a:gradFill>
          <a:ln cap="flat" cmpd="sng" w="9525">
            <a:solidFill>
              <a:schemeClr val="accent1"/>
            </a:solidFill>
            <a:prstDash val="solid"/>
            <a:round/>
            <a:headEnd len="sm" w="sm" type="none"/>
            <a:tailEnd len="sm" w="sm" type="none"/>
          </a:ln>
          <a:effectLst>
            <a:outerShdw blurRad="50800" rotWithShape="0" dir="5400000" dist="381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714" name="Google Shape;714;p83"/>
          <p:cNvSpPr txBox="1"/>
          <p:nvPr/>
        </p:nvSpPr>
        <p:spPr>
          <a:xfrm>
            <a:off x="3075809" y="2719838"/>
            <a:ext cx="14160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000">
                <a:solidFill>
                  <a:schemeClr val="dk1"/>
                </a:solidFill>
                <a:latin typeface="Courier New"/>
                <a:ea typeface="Courier New"/>
                <a:cs typeface="Courier New"/>
                <a:sym typeface="Courier New"/>
              </a:rPr>
              <a:t>.equals(</a:t>
            </a:r>
            <a:endParaRPr sz="2000">
              <a:solidFill>
                <a:schemeClr val="dk1"/>
              </a:solidFill>
              <a:latin typeface="Courier New"/>
              <a:ea typeface="Courier New"/>
              <a:cs typeface="Courier New"/>
              <a:sym typeface="Courier New"/>
            </a:endParaRPr>
          </a:p>
        </p:txBody>
      </p:sp>
      <p:sp>
        <p:nvSpPr>
          <p:cNvPr id="715" name="Google Shape;715;p83"/>
          <p:cNvSpPr txBox="1"/>
          <p:nvPr/>
        </p:nvSpPr>
        <p:spPr>
          <a:xfrm>
            <a:off x="5976132" y="3264369"/>
            <a:ext cx="28011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000">
                <a:solidFill>
                  <a:schemeClr val="dk1"/>
                </a:solidFill>
                <a:latin typeface="Courier New"/>
                <a:ea typeface="Courier New"/>
                <a:cs typeface="Courier New"/>
                <a:sym typeface="Courier New"/>
              </a:rPr>
              <a:t>.hashCode(…) </a:t>
            </a:r>
            <a:r>
              <a:rPr b="1" lang="en-GB" sz="2000">
                <a:solidFill>
                  <a:srgbClr val="008000"/>
                </a:solidFill>
                <a:latin typeface="Courier New"/>
                <a:ea typeface="Courier New"/>
                <a:cs typeface="Courier New"/>
                <a:sym typeface="Courier New"/>
              </a:rPr>
              <a:t>TRUE</a:t>
            </a:r>
            <a:endParaRPr b="1" sz="2000">
              <a:solidFill>
                <a:srgbClr val="008000"/>
              </a:solidFill>
              <a:latin typeface="Courier New"/>
              <a:ea typeface="Courier New"/>
              <a:cs typeface="Courier New"/>
              <a:sym typeface="Courier New"/>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84"/>
          <p:cNvSpPr txBox="1"/>
          <p:nvPr>
            <p:ph type="title"/>
          </p:nvPr>
        </p:nvSpPr>
        <p:spPr>
          <a:xfrm>
            <a:off x="457200" y="154484"/>
            <a:ext cx="8229600" cy="643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GB"/>
              <a:t>HashSet example</a:t>
            </a:r>
            <a:endParaRPr/>
          </a:p>
        </p:txBody>
      </p:sp>
      <p:sp>
        <p:nvSpPr>
          <p:cNvPr id="721" name="Google Shape;721;p84"/>
          <p:cNvSpPr txBox="1"/>
          <p:nvPr>
            <p:ph idx="1" type="body"/>
          </p:nvPr>
        </p:nvSpPr>
        <p:spPr>
          <a:xfrm>
            <a:off x="457200" y="833247"/>
            <a:ext cx="8229600" cy="2545800"/>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GB"/>
              <a:t>But we need to check </a:t>
            </a:r>
            <a:r>
              <a:rPr lang="en-GB">
                <a:latin typeface="Courier New"/>
                <a:ea typeface="Courier New"/>
                <a:cs typeface="Courier New"/>
                <a:sym typeface="Courier New"/>
              </a:rPr>
              <a:t>equals(…)</a:t>
            </a:r>
            <a:r>
              <a:rPr lang="en-GB"/>
              <a:t> to be sure…</a:t>
            </a:r>
            <a:endParaRPr/>
          </a:p>
        </p:txBody>
      </p:sp>
      <p:sp>
        <p:nvSpPr>
          <p:cNvPr id="722" name="Google Shape;722;p84"/>
          <p:cNvSpPr/>
          <p:nvPr/>
        </p:nvSpPr>
        <p:spPr>
          <a:xfrm>
            <a:off x="4629329" y="2101724"/>
            <a:ext cx="1324500" cy="389100"/>
          </a:xfrm>
          <a:prstGeom prst="rect">
            <a:avLst/>
          </a:prstGeom>
          <a:solidFill>
            <a:schemeClr val="accent3"/>
          </a:solidFill>
          <a:ln cap="flat" cmpd="thickThin" w="55000">
            <a:solidFill>
              <a:srgbClr val="AB481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"Manzi"</a:t>
            </a:r>
            <a:endParaRPr sz="1800">
              <a:solidFill>
                <a:schemeClr val="lt1"/>
              </a:solidFill>
              <a:latin typeface="Lucida Sans"/>
              <a:ea typeface="Lucida Sans"/>
              <a:cs typeface="Lucida Sans"/>
              <a:sym typeface="Lucida Sans"/>
            </a:endParaRPr>
          </a:p>
        </p:txBody>
      </p:sp>
      <p:sp>
        <p:nvSpPr>
          <p:cNvPr id="723" name="Google Shape;723;p84"/>
          <p:cNvSpPr/>
          <p:nvPr/>
        </p:nvSpPr>
        <p:spPr>
          <a:xfrm>
            <a:off x="4650016" y="3242076"/>
            <a:ext cx="1303800" cy="358500"/>
          </a:xfrm>
          <a:prstGeom prst="rect">
            <a:avLst/>
          </a:prstGeom>
          <a:solidFill>
            <a:schemeClr val="accent3"/>
          </a:solidFill>
          <a:ln cap="flat" cmpd="thickThin" w="55000">
            <a:solidFill>
              <a:srgbClr val="AB481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"Fiston"</a:t>
            </a:r>
            <a:endParaRPr sz="1800">
              <a:solidFill>
                <a:schemeClr val="lt1"/>
              </a:solidFill>
              <a:latin typeface="Lucida Sans"/>
              <a:ea typeface="Lucida Sans"/>
              <a:cs typeface="Lucida Sans"/>
              <a:sym typeface="Lucida Sans"/>
            </a:endParaRPr>
          </a:p>
        </p:txBody>
      </p:sp>
      <p:sp>
        <p:nvSpPr>
          <p:cNvPr id="724" name="Google Shape;724;p84"/>
          <p:cNvSpPr/>
          <p:nvPr/>
        </p:nvSpPr>
        <p:spPr>
          <a:xfrm>
            <a:off x="4639672" y="2681408"/>
            <a:ext cx="1314000" cy="358500"/>
          </a:xfrm>
          <a:prstGeom prst="rect">
            <a:avLst/>
          </a:prstGeom>
          <a:solidFill>
            <a:schemeClr val="accent3"/>
          </a:solidFill>
          <a:ln cap="flat" cmpd="thickThin" w="55000">
            <a:solidFill>
              <a:srgbClr val="AB481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"Javis"</a:t>
            </a:r>
            <a:endParaRPr sz="1800">
              <a:solidFill>
                <a:schemeClr val="lt1"/>
              </a:solidFill>
              <a:latin typeface="Lucida Sans"/>
              <a:ea typeface="Lucida Sans"/>
              <a:cs typeface="Lucida Sans"/>
              <a:sym typeface="Lucida Sans"/>
            </a:endParaRPr>
          </a:p>
        </p:txBody>
      </p:sp>
      <p:sp>
        <p:nvSpPr>
          <p:cNvPr id="725" name="Google Shape;725;p84"/>
          <p:cNvSpPr/>
          <p:nvPr/>
        </p:nvSpPr>
        <p:spPr>
          <a:xfrm>
            <a:off x="4639672" y="3805326"/>
            <a:ext cx="1314000" cy="358500"/>
          </a:xfrm>
          <a:prstGeom prst="rect">
            <a:avLst/>
          </a:prstGeom>
          <a:solidFill>
            <a:schemeClr val="accent3"/>
          </a:solidFill>
          <a:ln cap="flat" cmpd="thickThin" w="55000">
            <a:solidFill>
              <a:srgbClr val="AB481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"Jean"</a:t>
            </a:r>
            <a:endParaRPr sz="1800">
              <a:solidFill>
                <a:schemeClr val="lt1"/>
              </a:solidFill>
              <a:latin typeface="Lucida Sans"/>
              <a:ea typeface="Lucida Sans"/>
              <a:cs typeface="Lucida Sans"/>
              <a:sym typeface="Lucida Sans"/>
            </a:endParaRPr>
          </a:p>
        </p:txBody>
      </p:sp>
      <p:sp>
        <p:nvSpPr>
          <p:cNvPr id="726" name="Google Shape;726;p84"/>
          <p:cNvSpPr txBox="1"/>
          <p:nvPr/>
        </p:nvSpPr>
        <p:spPr>
          <a:xfrm>
            <a:off x="5976132" y="2189022"/>
            <a:ext cx="29550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000">
                <a:solidFill>
                  <a:schemeClr val="dk1"/>
                </a:solidFill>
                <a:latin typeface="Courier New"/>
                <a:ea typeface="Courier New"/>
                <a:cs typeface="Courier New"/>
                <a:sym typeface="Courier New"/>
              </a:rPr>
              <a:t>.hashCode(…) </a:t>
            </a:r>
            <a:r>
              <a:rPr b="1" lang="en-GB" sz="2000">
                <a:solidFill>
                  <a:srgbClr val="FF0000"/>
                </a:solidFill>
                <a:latin typeface="Courier New"/>
                <a:ea typeface="Courier New"/>
                <a:cs typeface="Courier New"/>
                <a:sym typeface="Courier New"/>
              </a:rPr>
              <a:t>FALSE</a:t>
            </a:r>
            <a:endParaRPr b="1" sz="2000">
              <a:solidFill>
                <a:srgbClr val="FF0000"/>
              </a:solidFill>
              <a:latin typeface="Courier New"/>
              <a:ea typeface="Courier New"/>
              <a:cs typeface="Courier New"/>
              <a:sym typeface="Courier New"/>
            </a:endParaRPr>
          </a:p>
        </p:txBody>
      </p:sp>
      <p:sp>
        <p:nvSpPr>
          <p:cNvPr id="727" name="Google Shape;727;p84"/>
          <p:cNvSpPr txBox="1"/>
          <p:nvPr/>
        </p:nvSpPr>
        <p:spPr>
          <a:xfrm>
            <a:off x="5976132" y="2721583"/>
            <a:ext cx="14160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000">
                <a:solidFill>
                  <a:schemeClr val="dk1"/>
                </a:solidFill>
                <a:latin typeface="Courier New"/>
                <a:ea typeface="Courier New"/>
                <a:cs typeface="Courier New"/>
                <a:sym typeface="Courier New"/>
              </a:rPr>
              <a:t> ) </a:t>
            </a:r>
            <a:r>
              <a:rPr b="1" lang="en-GB" sz="2000">
                <a:solidFill>
                  <a:srgbClr val="FF0000"/>
                </a:solidFill>
                <a:latin typeface="Courier New"/>
                <a:ea typeface="Courier New"/>
                <a:cs typeface="Courier New"/>
                <a:sym typeface="Courier New"/>
              </a:rPr>
              <a:t>FALSE</a:t>
            </a:r>
            <a:endParaRPr b="1" sz="2000">
              <a:solidFill>
                <a:srgbClr val="FF0000"/>
              </a:solidFill>
              <a:latin typeface="Courier New"/>
              <a:ea typeface="Courier New"/>
              <a:cs typeface="Courier New"/>
              <a:sym typeface="Courier New"/>
            </a:endParaRPr>
          </a:p>
        </p:txBody>
      </p:sp>
      <p:sp>
        <p:nvSpPr>
          <p:cNvPr id="728" name="Google Shape;728;p84"/>
          <p:cNvSpPr/>
          <p:nvPr/>
        </p:nvSpPr>
        <p:spPr>
          <a:xfrm>
            <a:off x="1918590" y="3805326"/>
            <a:ext cx="805800" cy="307200"/>
          </a:xfrm>
          <a:prstGeom prst="downArrow">
            <a:avLst>
              <a:gd fmla="val 50000" name="adj1"/>
              <a:gd fmla="val 50000" name="adj2"/>
            </a:avLst>
          </a:prstGeom>
          <a:gradFill>
            <a:gsLst>
              <a:gs pos="0">
                <a:srgbClr val="005368"/>
              </a:gs>
              <a:gs pos="50000">
                <a:srgbClr val="0085A7"/>
              </a:gs>
              <a:gs pos="70000">
                <a:srgbClr val="0B98BC"/>
              </a:gs>
              <a:gs pos="100000">
                <a:srgbClr val="29BAE3"/>
              </a:gs>
            </a:gsLst>
            <a:lin ang="16200038" scaled="0"/>
          </a:gradFill>
          <a:ln cap="flat" cmpd="sng" w="9525">
            <a:solidFill>
              <a:schemeClr val="accent1"/>
            </a:solidFill>
            <a:prstDash val="solid"/>
            <a:round/>
            <a:headEnd len="sm" w="sm" type="none"/>
            <a:tailEnd len="sm" w="sm" type="none"/>
          </a:ln>
          <a:effectLst>
            <a:outerShdw blurRad="50800" rotWithShape="0" dir="5400000" dist="381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729" name="Google Shape;729;p84"/>
          <p:cNvSpPr/>
          <p:nvPr/>
        </p:nvSpPr>
        <p:spPr>
          <a:xfrm>
            <a:off x="2089278" y="2101724"/>
            <a:ext cx="437100" cy="938100"/>
          </a:xfrm>
          <a:prstGeom prst="rect">
            <a:avLst/>
          </a:prstGeom>
          <a:gradFill>
            <a:gsLst>
              <a:gs pos="0">
                <a:srgbClr val="005368"/>
              </a:gs>
              <a:gs pos="50000">
                <a:srgbClr val="0085A7"/>
              </a:gs>
              <a:gs pos="70000">
                <a:srgbClr val="0B98BC"/>
              </a:gs>
              <a:gs pos="100000">
                <a:srgbClr val="29BAE3"/>
              </a:gs>
            </a:gsLst>
            <a:lin ang="16200038" scaled="0"/>
          </a:gradFill>
          <a:ln cap="flat" cmpd="sng" w="9525">
            <a:solidFill>
              <a:schemeClr val="accent1"/>
            </a:solidFill>
            <a:prstDash val="solid"/>
            <a:round/>
            <a:headEnd len="sm" w="sm" type="none"/>
            <a:tailEnd len="sm" w="sm" type="none"/>
          </a:ln>
          <a:effectLst>
            <a:outerShdw blurRad="50800" rotWithShape="0" dir="5400000" dist="381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730" name="Google Shape;730;p84"/>
          <p:cNvSpPr txBox="1"/>
          <p:nvPr/>
        </p:nvSpPr>
        <p:spPr>
          <a:xfrm>
            <a:off x="3075809" y="2719838"/>
            <a:ext cx="14160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000">
                <a:solidFill>
                  <a:schemeClr val="dk1"/>
                </a:solidFill>
                <a:latin typeface="Courier New"/>
                <a:ea typeface="Courier New"/>
                <a:cs typeface="Courier New"/>
                <a:sym typeface="Courier New"/>
              </a:rPr>
              <a:t>.equals(</a:t>
            </a:r>
            <a:endParaRPr sz="2000">
              <a:solidFill>
                <a:schemeClr val="dk1"/>
              </a:solidFill>
              <a:latin typeface="Courier New"/>
              <a:ea typeface="Courier New"/>
              <a:cs typeface="Courier New"/>
              <a:sym typeface="Courier New"/>
            </a:endParaRPr>
          </a:p>
        </p:txBody>
      </p:sp>
      <p:sp>
        <p:nvSpPr>
          <p:cNvPr id="731" name="Google Shape;731;p84"/>
          <p:cNvSpPr txBox="1"/>
          <p:nvPr/>
        </p:nvSpPr>
        <p:spPr>
          <a:xfrm>
            <a:off x="5976132" y="3264369"/>
            <a:ext cx="12621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000">
                <a:solidFill>
                  <a:schemeClr val="dk1"/>
                </a:solidFill>
                <a:latin typeface="Courier New"/>
                <a:ea typeface="Courier New"/>
                <a:cs typeface="Courier New"/>
                <a:sym typeface="Courier New"/>
              </a:rPr>
              <a:t> ) </a:t>
            </a:r>
            <a:r>
              <a:rPr b="1" lang="en-GB" sz="2000">
                <a:solidFill>
                  <a:srgbClr val="008000"/>
                </a:solidFill>
                <a:latin typeface="Courier New"/>
                <a:ea typeface="Courier New"/>
                <a:cs typeface="Courier New"/>
                <a:sym typeface="Courier New"/>
              </a:rPr>
              <a:t>TRUE</a:t>
            </a:r>
            <a:endParaRPr b="1" sz="2000">
              <a:solidFill>
                <a:srgbClr val="008000"/>
              </a:solidFill>
              <a:latin typeface="Courier New"/>
              <a:ea typeface="Courier New"/>
              <a:cs typeface="Courier New"/>
              <a:sym typeface="Courier New"/>
            </a:endParaRPr>
          </a:p>
        </p:txBody>
      </p:sp>
      <p:sp>
        <p:nvSpPr>
          <p:cNvPr id="732" name="Google Shape;732;p84"/>
          <p:cNvSpPr/>
          <p:nvPr/>
        </p:nvSpPr>
        <p:spPr>
          <a:xfrm>
            <a:off x="1666249" y="3238418"/>
            <a:ext cx="1325100" cy="358500"/>
          </a:xfrm>
          <a:prstGeom prst="rect">
            <a:avLst/>
          </a:prstGeom>
          <a:solidFill>
            <a:schemeClr val="accent3"/>
          </a:solidFill>
          <a:ln cap="flat" cmpd="thickThin" w="55000">
            <a:solidFill>
              <a:srgbClr val="AB481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"Fiston"</a:t>
            </a:r>
            <a:endParaRPr sz="1800">
              <a:solidFill>
                <a:schemeClr val="lt1"/>
              </a:solidFill>
              <a:latin typeface="Lucida Sans"/>
              <a:ea typeface="Lucida Sans"/>
              <a:cs typeface="Lucida Sans"/>
              <a:sym typeface="Lucida Sans"/>
            </a:endParaRPr>
          </a:p>
        </p:txBody>
      </p:sp>
      <p:sp>
        <p:nvSpPr>
          <p:cNvPr id="733" name="Google Shape;733;p84"/>
          <p:cNvSpPr txBox="1"/>
          <p:nvPr/>
        </p:nvSpPr>
        <p:spPr>
          <a:xfrm>
            <a:off x="3064349" y="3264271"/>
            <a:ext cx="14160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000">
                <a:solidFill>
                  <a:schemeClr val="dk1"/>
                </a:solidFill>
                <a:latin typeface="Courier New"/>
                <a:ea typeface="Courier New"/>
                <a:cs typeface="Courier New"/>
                <a:sym typeface="Courier New"/>
              </a:rPr>
              <a:t>.equals(</a:t>
            </a:r>
            <a:endParaRPr sz="2000">
              <a:solidFill>
                <a:schemeClr val="dk1"/>
              </a:solidFill>
              <a:latin typeface="Courier New"/>
              <a:ea typeface="Courier New"/>
              <a:cs typeface="Courier New"/>
              <a:sym typeface="Courier New"/>
            </a:endParaRPr>
          </a:p>
        </p:txBody>
      </p:sp>
      <p:sp>
        <p:nvSpPr>
          <p:cNvPr id="734" name="Google Shape;734;p84"/>
          <p:cNvSpPr/>
          <p:nvPr/>
        </p:nvSpPr>
        <p:spPr>
          <a:xfrm>
            <a:off x="6691154" y="3799374"/>
            <a:ext cx="1804500" cy="932100"/>
          </a:xfrm>
          <a:prstGeom prst="wedgeRectCallout">
            <a:avLst>
              <a:gd fmla="val -72644" name="adj1"/>
              <a:gd fmla="val -52285" name="adj2"/>
            </a:avLst>
          </a:prstGeom>
          <a:solidFill>
            <a:schemeClr val="accent4"/>
          </a:solidFill>
          <a:ln cap="flat" cmpd="thickThin" w="55000">
            <a:solidFill>
              <a:srgbClr val="29487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It's a duplicate so won't be added</a:t>
            </a:r>
            <a:endParaRPr sz="1800">
              <a:solidFill>
                <a:schemeClr val="lt1"/>
              </a:solidFill>
              <a:latin typeface="Lucida Sans"/>
              <a:ea typeface="Lucida Sans"/>
              <a:cs typeface="Lucida Sans"/>
              <a:sym typeface="Lucida Sans"/>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sp>
        <p:nvSpPr>
          <p:cNvPr id="739" name="Google Shape;739;p85"/>
          <p:cNvSpPr txBox="1"/>
          <p:nvPr>
            <p:ph idx="1" type="body"/>
          </p:nvPr>
        </p:nvSpPr>
        <p:spPr>
          <a:xfrm>
            <a:off x="457200" y="833247"/>
            <a:ext cx="8229600" cy="2545800"/>
          </a:xfrm>
          <a:prstGeom prst="rect">
            <a:avLst/>
          </a:prstGeom>
          <a:noFill/>
          <a:ln>
            <a:noFill/>
          </a:ln>
        </p:spPr>
        <p:txBody>
          <a:bodyPr anchorCtr="0" anchor="t" bIns="45700" lIns="91425" spcFirstLastPara="1" rIns="91425" wrap="square" tIns="45700">
            <a:normAutofit lnSpcReduction="20000"/>
          </a:bodyPr>
          <a:lstStyle/>
          <a:p>
            <a:pPr indent="-256032" lvl="0" marL="365760" rtl="0" algn="l">
              <a:spcBef>
                <a:spcPts val="0"/>
              </a:spcBef>
              <a:spcAft>
                <a:spcPts val="0"/>
              </a:spcAft>
              <a:buSzPts val="1836"/>
              <a:buChar char="●"/>
            </a:pPr>
            <a:r>
              <a:rPr lang="en-GB"/>
              <a:t>Two objects that are equal (i.e. </a:t>
            </a:r>
            <a:r>
              <a:rPr lang="en-GB">
                <a:latin typeface="Courier New"/>
                <a:ea typeface="Courier New"/>
                <a:cs typeface="Courier New"/>
                <a:sym typeface="Courier New"/>
              </a:rPr>
              <a:t>.equal(…)</a:t>
            </a:r>
            <a:r>
              <a:rPr lang="en-GB"/>
              <a:t> returns true), MUST have the same hash code</a:t>
            </a:r>
            <a:endParaRPr/>
          </a:p>
          <a:p>
            <a:pPr indent="-139446" lvl="0" marL="365760" rtl="0" algn="l">
              <a:spcBef>
                <a:spcPts val="400"/>
              </a:spcBef>
              <a:spcAft>
                <a:spcPts val="0"/>
              </a:spcAft>
              <a:buSzPts val="1836"/>
              <a:buNone/>
            </a:pPr>
            <a:r>
              <a:t/>
            </a:r>
            <a:endParaRPr/>
          </a:p>
          <a:p>
            <a:pPr indent="-256032" lvl="0" marL="365760" rtl="0" algn="l">
              <a:spcBef>
                <a:spcPts val="400"/>
              </a:spcBef>
              <a:spcAft>
                <a:spcPts val="0"/>
              </a:spcAft>
              <a:buSzPts val="1836"/>
              <a:buChar char="●"/>
            </a:pPr>
            <a:r>
              <a:rPr lang="en-GB"/>
              <a:t>Two objects with the same hash code, are NOT NECESSARILY equal</a:t>
            </a:r>
            <a:endParaRPr/>
          </a:p>
          <a:p>
            <a:pPr indent="-139446" lvl="0" marL="365760" rtl="0" algn="l">
              <a:spcBef>
                <a:spcPts val="400"/>
              </a:spcBef>
              <a:spcAft>
                <a:spcPts val="0"/>
              </a:spcAft>
              <a:buSzPts val="1836"/>
              <a:buNone/>
            </a:pPr>
            <a:r>
              <a:t/>
            </a:r>
            <a:endParaRPr/>
          </a:p>
          <a:p>
            <a:pPr indent="-256032" lvl="0" marL="365760" rtl="0" algn="l">
              <a:spcBef>
                <a:spcPts val="400"/>
              </a:spcBef>
              <a:spcAft>
                <a:spcPts val="0"/>
              </a:spcAft>
              <a:buSzPts val="1836"/>
              <a:buChar char="●"/>
            </a:pPr>
            <a:r>
              <a:rPr lang="en-GB"/>
              <a:t>Therefore, if you override </a:t>
            </a:r>
            <a:r>
              <a:rPr lang="en-GB">
                <a:latin typeface="Courier New"/>
                <a:ea typeface="Courier New"/>
                <a:cs typeface="Courier New"/>
                <a:sym typeface="Courier New"/>
              </a:rPr>
              <a:t>.equals(…)</a:t>
            </a:r>
            <a:r>
              <a:rPr lang="en-GB"/>
              <a:t> you also need to override </a:t>
            </a:r>
            <a:r>
              <a:rPr lang="en-GB">
                <a:latin typeface="Courier New"/>
                <a:ea typeface="Courier New"/>
                <a:cs typeface="Courier New"/>
                <a:sym typeface="Courier New"/>
              </a:rPr>
              <a:t>.hashCode()</a:t>
            </a:r>
            <a:endParaRPr/>
          </a:p>
          <a:p>
            <a:pPr indent="-139446" lvl="0" marL="365760" rtl="0" algn="l">
              <a:spcBef>
                <a:spcPts val="400"/>
              </a:spcBef>
              <a:spcAft>
                <a:spcPts val="0"/>
              </a:spcAft>
              <a:buSzPts val="1836"/>
              <a:buNone/>
            </a:pPr>
            <a:r>
              <a:t/>
            </a:r>
            <a:endParaRPr/>
          </a:p>
        </p:txBody>
      </p:sp>
      <p:sp>
        <p:nvSpPr>
          <p:cNvPr id="740" name="Google Shape;740;p85"/>
          <p:cNvSpPr txBox="1"/>
          <p:nvPr>
            <p:ph type="title"/>
          </p:nvPr>
        </p:nvSpPr>
        <p:spPr>
          <a:xfrm>
            <a:off x="457200" y="154484"/>
            <a:ext cx="8229600" cy="643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GB"/>
              <a:t>Hash code rules</a:t>
            </a:r>
            <a:endParaRPr/>
          </a:p>
        </p:txBody>
      </p:sp>
      <p:pic>
        <p:nvPicPr>
          <p:cNvPr id="741" name="Google Shape;741;p85"/>
          <p:cNvPicPr preferRelativeResize="0"/>
          <p:nvPr/>
        </p:nvPicPr>
        <p:blipFill rotWithShape="1">
          <a:blip r:embed="rId3">
            <a:alphaModFix/>
          </a:blip>
          <a:srcRect b="0" l="0" r="0" t="0"/>
          <a:stretch/>
        </p:blipFill>
        <p:spPr>
          <a:xfrm>
            <a:off x="7319297" y="205978"/>
            <a:ext cx="1025627" cy="897424"/>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45" name="Shape 745"/>
        <p:cNvGrpSpPr/>
        <p:nvPr/>
      </p:nvGrpSpPr>
      <p:grpSpPr>
        <a:xfrm>
          <a:off x="0" y="0"/>
          <a:ext cx="0" cy="0"/>
          <a:chOff x="0" y="0"/>
          <a:chExt cx="0" cy="0"/>
        </a:xfrm>
      </p:grpSpPr>
      <p:sp>
        <p:nvSpPr>
          <p:cNvPr id="746" name="Google Shape;746;p86"/>
          <p:cNvSpPr txBox="1"/>
          <p:nvPr>
            <p:ph type="title"/>
          </p:nvPr>
        </p:nvSpPr>
        <p:spPr>
          <a:xfrm>
            <a:off x="457200" y="154479"/>
            <a:ext cx="8229600" cy="3594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46428"/>
              <a:buFont typeface="Lucida Sans"/>
              <a:buNone/>
            </a:pPr>
            <a:r>
              <a:rPr lang="en-GB"/>
              <a:t>Equality example</a:t>
            </a:r>
            <a:endParaRPr/>
          </a:p>
        </p:txBody>
      </p:sp>
      <p:sp>
        <p:nvSpPr>
          <p:cNvPr id="747" name="Google Shape;747;p86"/>
          <p:cNvSpPr txBox="1"/>
          <p:nvPr/>
        </p:nvSpPr>
        <p:spPr>
          <a:xfrm>
            <a:off x="245535" y="623904"/>
            <a:ext cx="6464400" cy="2308800"/>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600">
                <a:solidFill>
                  <a:schemeClr val="dk1"/>
                </a:solidFill>
                <a:latin typeface="Courier New"/>
                <a:ea typeface="Courier New"/>
                <a:cs typeface="Courier New"/>
                <a:sym typeface="Courier New"/>
              </a:rPr>
              <a:t>class</a:t>
            </a:r>
            <a:r>
              <a:rPr lang="en-GB" sz="1600">
                <a:solidFill>
                  <a:schemeClr val="dk1"/>
                </a:solidFill>
                <a:latin typeface="Courier New"/>
                <a:ea typeface="Courier New"/>
                <a:cs typeface="Courier New"/>
                <a:sym typeface="Courier New"/>
              </a:rPr>
              <a:t> Book {</a:t>
            </a:r>
            <a:endParaRPr sz="1200"/>
          </a:p>
          <a:p>
            <a:pPr indent="0" lvl="0" marL="0" marR="0" rtl="0" algn="l">
              <a:spcBef>
                <a:spcPts val="0"/>
              </a:spcBef>
              <a:spcAft>
                <a:spcPts val="0"/>
              </a:spcAft>
              <a:buNone/>
            </a:pPr>
            <a:r>
              <a:rPr lang="en-GB" sz="1600">
                <a:solidFill>
                  <a:schemeClr val="dk1"/>
                </a:solidFill>
                <a:latin typeface="Courier New"/>
                <a:ea typeface="Courier New"/>
                <a:cs typeface="Courier New"/>
                <a:sym typeface="Courier New"/>
              </a:rPr>
              <a:t>	</a:t>
            </a:r>
            <a:r>
              <a:rPr b="1" lang="en-GB" sz="1600">
                <a:solidFill>
                  <a:schemeClr val="dk1"/>
                </a:solidFill>
                <a:latin typeface="Courier New"/>
                <a:ea typeface="Courier New"/>
                <a:cs typeface="Courier New"/>
                <a:sym typeface="Courier New"/>
              </a:rPr>
              <a:t>private</a:t>
            </a:r>
            <a:r>
              <a:rPr lang="en-GB" sz="1600">
                <a:solidFill>
                  <a:schemeClr val="dk1"/>
                </a:solidFill>
                <a:latin typeface="Courier New"/>
                <a:ea typeface="Courier New"/>
                <a:cs typeface="Courier New"/>
                <a:sym typeface="Courier New"/>
              </a:rPr>
              <a:t> String title;</a:t>
            </a:r>
            <a:endParaRPr sz="1200"/>
          </a:p>
          <a:p>
            <a:pPr indent="0" lvl="0" marL="0" marR="0" rtl="0" algn="l">
              <a:spcBef>
                <a:spcPts val="0"/>
              </a:spcBef>
              <a:spcAft>
                <a:spcPts val="0"/>
              </a:spcAft>
              <a:buNone/>
            </a:pPr>
            <a:r>
              <a:rPr lang="en-GB" sz="1600">
                <a:solidFill>
                  <a:schemeClr val="dk1"/>
                </a:solidFill>
                <a:latin typeface="Courier New"/>
                <a:ea typeface="Courier New"/>
                <a:cs typeface="Courier New"/>
                <a:sym typeface="Courier New"/>
              </a:rPr>
              <a:t>	</a:t>
            </a:r>
            <a:r>
              <a:rPr b="1" lang="en-GB" sz="1600">
                <a:solidFill>
                  <a:schemeClr val="dk1"/>
                </a:solidFill>
                <a:latin typeface="Courier New"/>
                <a:ea typeface="Courier New"/>
                <a:cs typeface="Courier New"/>
                <a:sym typeface="Courier New"/>
              </a:rPr>
              <a:t>private</a:t>
            </a:r>
            <a:r>
              <a:rPr lang="en-GB" sz="1600">
                <a:solidFill>
                  <a:schemeClr val="dk1"/>
                </a:solidFill>
                <a:latin typeface="Courier New"/>
                <a:ea typeface="Courier New"/>
                <a:cs typeface="Courier New"/>
                <a:sym typeface="Courier New"/>
              </a:rPr>
              <a:t> String author;</a:t>
            </a:r>
            <a:endParaRPr sz="1200"/>
          </a:p>
          <a:p>
            <a:pPr indent="0" lvl="0" marL="0" marR="0" rtl="0" algn="l">
              <a:spcBef>
                <a:spcPts val="0"/>
              </a:spcBef>
              <a:spcAft>
                <a:spcPts val="0"/>
              </a:spcAft>
              <a:buNone/>
            </a:pPr>
            <a:r>
              <a:t/>
            </a:r>
            <a:endParaRPr sz="16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GB" sz="1600">
                <a:solidFill>
                  <a:schemeClr val="dk1"/>
                </a:solidFill>
                <a:latin typeface="Courier New"/>
                <a:ea typeface="Courier New"/>
                <a:cs typeface="Courier New"/>
                <a:sym typeface="Courier New"/>
              </a:rPr>
              <a:t>	</a:t>
            </a:r>
            <a:r>
              <a:rPr b="1" lang="en-GB" sz="1600">
                <a:solidFill>
                  <a:schemeClr val="dk1"/>
                </a:solidFill>
                <a:latin typeface="Courier New"/>
                <a:ea typeface="Courier New"/>
                <a:cs typeface="Courier New"/>
                <a:sym typeface="Courier New"/>
              </a:rPr>
              <a:t>public</a:t>
            </a:r>
            <a:r>
              <a:rPr lang="en-GB" sz="1600">
                <a:solidFill>
                  <a:schemeClr val="dk1"/>
                </a:solidFill>
                <a:latin typeface="Courier New"/>
                <a:ea typeface="Courier New"/>
                <a:cs typeface="Courier New"/>
                <a:sym typeface="Courier New"/>
              </a:rPr>
              <a:t> Book(String title, String author) {</a:t>
            </a:r>
            <a:endParaRPr sz="1200"/>
          </a:p>
          <a:p>
            <a:pPr indent="0" lvl="0" marL="0" marR="0" rtl="0" algn="l">
              <a:spcBef>
                <a:spcPts val="0"/>
              </a:spcBef>
              <a:spcAft>
                <a:spcPts val="0"/>
              </a:spcAft>
              <a:buNone/>
            </a:pPr>
            <a:r>
              <a:rPr lang="en-GB" sz="1600">
                <a:solidFill>
                  <a:schemeClr val="dk1"/>
                </a:solidFill>
                <a:latin typeface="Courier New"/>
                <a:ea typeface="Courier New"/>
                <a:cs typeface="Courier New"/>
                <a:sym typeface="Courier New"/>
              </a:rPr>
              <a:t>		</a:t>
            </a:r>
            <a:r>
              <a:rPr b="1" lang="en-GB" sz="1600">
                <a:solidFill>
                  <a:schemeClr val="dk1"/>
                </a:solidFill>
                <a:latin typeface="Courier New"/>
                <a:ea typeface="Courier New"/>
                <a:cs typeface="Courier New"/>
                <a:sym typeface="Courier New"/>
              </a:rPr>
              <a:t>this</a:t>
            </a:r>
            <a:r>
              <a:rPr lang="en-GB" sz="1600">
                <a:solidFill>
                  <a:schemeClr val="dk1"/>
                </a:solidFill>
                <a:latin typeface="Courier New"/>
                <a:ea typeface="Courier New"/>
                <a:cs typeface="Courier New"/>
                <a:sym typeface="Courier New"/>
              </a:rPr>
              <a:t>.title = title;</a:t>
            </a:r>
            <a:endParaRPr sz="1200"/>
          </a:p>
          <a:p>
            <a:pPr indent="0" lvl="0" marL="0" marR="0" rtl="0" algn="l">
              <a:spcBef>
                <a:spcPts val="0"/>
              </a:spcBef>
              <a:spcAft>
                <a:spcPts val="0"/>
              </a:spcAft>
              <a:buNone/>
            </a:pPr>
            <a:r>
              <a:rPr lang="en-GB" sz="1600">
                <a:solidFill>
                  <a:schemeClr val="dk1"/>
                </a:solidFill>
                <a:latin typeface="Courier New"/>
                <a:ea typeface="Courier New"/>
                <a:cs typeface="Courier New"/>
                <a:sym typeface="Courier New"/>
              </a:rPr>
              <a:t>		</a:t>
            </a:r>
            <a:r>
              <a:rPr b="1" lang="en-GB" sz="1600">
                <a:solidFill>
                  <a:schemeClr val="dk1"/>
                </a:solidFill>
                <a:latin typeface="Courier New"/>
                <a:ea typeface="Courier New"/>
                <a:cs typeface="Courier New"/>
                <a:sym typeface="Courier New"/>
              </a:rPr>
              <a:t>this</a:t>
            </a:r>
            <a:r>
              <a:rPr lang="en-GB" sz="1600">
                <a:solidFill>
                  <a:schemeClr val="dk1"/>
                </a:solidFill>
                <a:latin typeface="Courier New"/>
                <a:ea typeface="Courier New"/>
                <a:cs typeface="Courier New"/>
                <a:sym typeface="Courier New"/>
              </a:rPr>
              <a:t>.author = author;</a:t>
            </a:r>
            <a:endParaRPr sz="1200"/>
          </a:p>
          <a:p>
            <a:pPr indent="0" lvl="0" marL="0" marR="0" rtl="0" algn="l">
              <a:spcBef>
                <a:spcPts val="0"/>
              </a:spcBef>
              <a:spcAft>
                <a:spcPts val="0"/>
              </a:spcAft>
              <a:buNone/>
            </a:pPr>
            <a:r>
              <a:rPr lang="en-GB" sz="1600">
                <a:solidFill>
                  <a:schemeClr val="dk1"/>
                </a:solidFill>
                <a:latin typeface="Courier New"/>
                <a:ea typeface="Courier New"/>
                <a:cs typeface="Courier New"/>
                <a:sym typeface="Courier New"/>
              </a:rPr>
              <a:t>	}</a:t>
            </a:r>
            <a:endParaRPr sz="1200"/>
          </a:p>
          <a:p>
            <a:pPr indent="0" lvl="0" marL="0" marR="0" rtl="0" algn="l">
              <a:spcBef>
                <a:spcPts val="0"/>
              </a:spcBef>
              <a:spcAft>
                <a:spcPts val="0"/>
              </a:spcAft>
              <a:buNone/>
            </a:pPr>
            <a:r>
              <a:rPr lang="en-GB" sz="1600">
                <a:solidFill>
                  <a:schemeClr val="dk1"/>
                </a:solidFill>
                <a:latin typeface="Courier New"/>
                <a:ea typeface="Courier New"/>
                <a:cs typeface="Courier New"/>
                <a:sym typeface="Courier New"/>
              </a:rPr>
              <a:t>}</a:t>
            </a:r>
            <a:endParaRPr sz="1200"/>
          </a:p>
        </p:txBody>
      </p:sp>
      <p:sp>
        <p:nvSpPr>
          <p:cNvPr id="748" name="Google Shape;748;p86"/>
          <p:cNvSpPr txBox="1"/>
          <p:nvPr/>
        </p:nvSpPr>
        <p:spPr>
          <a:xfrm>
            <a:off x="498710" y="3161299"/>
            <a:ext cx="7526400" cy="1754700"/>
          </a:xfrm>
          <a:prstGeom prst="rect">
            <a:avLst/>
          </a:prstGeom>
          <a:solidFill>
            <a:srgbClr val="DEF5FA"/>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Book b1 = </a:t>
            </a:r>
            <a:r>
              <a:rPr b="1" lang="en-GB" sz="1800">
                <a:solidFill>
                  <a:schemeClr val="dk1"/>
                </a:solidFill>
                <a:latin typeface="Courier New"/>
                <a:ea typeface="Courier New"/>
                <a:cs typeface="Courier New"/>
                <a:sym typeface="Courier New"/>
              </a:rPr>
              <a:t>new</a:t>
            </a:r>
            <a:r>
              <a:rPr lang="en-GB" sz="1800">
                <a:solidFill>
                  <a:schemeClr val="dk1"/>
                </a:solidFill>
                <a:latin typeface="Courier New"/>
                <a:ea typeface="Courier New"/>
                <a:cs typeface="Courier New"/>
                <a:sym typeface="Courier New"/>
              </a:rPr>
              <a:t> Book("Hamlet", "Shakespeare");</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Book b2 = </a:t>
            </a:r>
            <a:r>
              <a:rPr b="1" lang="en-GB" sz="1800">
                <a:solidFill>
                  <a:schemeClr val="dk1"/>
                </a:solidFill>
                <a:latin typeface="Courier New"/>
                <a:ea typeface="Courier New"/>
                <a:cs typeface="Courier New"/>
                <a:sym typeface="Courier New"/>
              </a:rPr>
              <a:t>new</a:t>
            </a:r>
            <a:r>
              <a:rPr lang="en-GB" sz="1800">
                <a:solidFill>
                  <a:schemeClr val="dk1"/>
                </a:solidFill>
                <a:latin typeface="Courier New"/>
                <a:ea typeface="Courier New"/>
                <a:cs typeface="Courier New"/>
                <a:sym typeface="Courier New"/>
              </a:rPr>
              <a:t> Book("The Hobbit", "J.R. Tolkien");</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Book b3 = </a:t>
            </a:r>
            <a:r>
              <a:rPr b="1" lang="en-GB" sz="1800">
                <a:solidFill>
                  <a:schemeClr val="dk1"/>
                </a:solidFill>
                <a:latin typeface="Courier New"/>
                <a:ea typeface="Courier New"/>
                <a:cs typeface="Courier New"/>
                <a:sym typeface="Courier New"/>
              </a:rPr>
              <a:t>new</a:t>
            </a:r>
            <a:r>
              <a:rPr lang="en-GB" sz="1800">
                <a:solidFill>
                  <a:schemeClr val="dk1"/>
                </a:solidFill>
                <a:latin typeface="Courier New"/>
                <a:ea typeface="Courier New"/>
                <a:cs typeface="Courier New"/>
                <a:sym typeface="Courier New"/>
              </a:rPr>
              <a:t> Book("Hamlet", "Shakespeare");</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System.out.println("B1 equals B2: " + b1.equals(b2));</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System.out.println("B1 equals B3: " + b1.equals(b3));</a:t>
            </a:r>
            <a:endParaRPr/>
          </a:p>
        </p:txBody>
      </p:sp>
      <p:sp>
        <p:nvSpPr>
          <p:cNvPr id="749" name="Google Shape;749;p86"/>
          <p:cNvSpPr/>
          <p:nvPr/>
        </p:nvSpPr>
        <p:spPr>
          <a:xfrm>
            <a:off x="7687735" y="3805766"/>
            <a:ext cx="1143000" cy="317400"/>
          </a:xfrm>
          <a:prstGeom prst="wedgeRectCallout">
            <a:avLst>
              <a:gd fmla="val -64043" name="adj1"/>
              <a:gd fmla="val 105833" name="adj2"/>
            </a:avLst>
          </a:prstGeom>
          <a:solidFill>
            <a:schemeClr val="accent2"/>
          </a:solidFill>
          <a:ln cap="flat" cmpd="thickThin" w="55000">
            <a:solidFill>
              <a:srgbClr val="9F161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FALSE</a:t>
            </a:r>
            <a:endParaRPr sz="1800">
              <a:solidFill>
                <a:schemeClr val="lt1"/>
              </a:solidFill>
              <a:latin typeface="Lucida Sans"/>
              <a:ea typeface="Lucida Sans"/>
              <a:cs typeface="Lucida Sans"/>
              <a:sym typeface="Lucida Sans"/>
            </a:endParaRPr>
          </a:p>
        </p:txBody>
      </p:sp>
      <p:sp>
        <p:nvSpPr>
          <p:cNvPr id="750" name="Google Shape;750;p86"/>
          <p:cNvSpPr/>
          <p:nvPr/>
        </p:nvSpPr>
        <p:spPr>
          <a:xfrm>
            <a:off x="7901771" y="4534349"/>
            <a:ext cx="1143000" cy="317400"/>
          </a:xfrm>
          <a:prstGeom prst="wedgeRectCallout">
            <a:avLst>
              <a:gd fmla="val -68981" name="adj1"/>
              <a:gd fmla="val 45833" name="adj2"/>
            </a:avLst>
          </a:prstGeom>
          <a:solidFill>
            <a:schemeClr val="accent2"/>
          </a:solidFill>
          <a:ln cap="flat" cmpd="thickThin" w="55000">
            <a:solidFill>
              <a:srgbClr val="9F161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FALSE</a:t>
            </a:r>
            <a:endParaRPr sz="1800">
              <a:solidFill>
                <a:schemeClr val="lt1"/>
              </a:solidFill>
              <a:latin typeface="Lucida Sans"/>
              <a:ea typeface="Lucida Sans"/>
              <a:cs typeface="Lucida Sans"/>
              <a:sym typeface="Lucida Sans"/>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54" name="Shape 754"/>
        <p:cNvGrpSpPr/>
        <p:nvPr/>
      </p:nvGrpSpPr>
      <p:grpSpPr>
        <a:xfrm>
          <a:off x="0" y="0"/>
          <a:ext cx="0" cy="0"/>
          <a:chOff x="0" y="0"/>
          <a:chExt cx="0" cy="0"/>
        </a:xfrm>
      </p:grpSpPr>
      <p:sp>
        <p:nvSpPr>
          <p:cNvPr id="755" name="Google Shape;755;p87"/>
          <p:cNvSpPr txBox="1"/>
          <p:nvPr>
            <p:ph type="title"/>
          </p:nvPr>
        </p:nvSpPr>
        <p:spPr>
          <a:xfrm>
            <a:off x="457200" y="-150316"/>
            <a:ext cx="8229600" cy="643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GB"/>
              <a:t>Equality example</a:t>
            </a:r>
            <a:endParaRPr/>
          </a:p>
        </p:txBody>
      </p:sp>
      <p:sp>
        <p:nvSpPr>
          <p:cNvPr id="756" name="Google Shape;756;p87"/>
          <p:cNvSpPr txBox="1"/>
          <p:nvPr/>
        </p:nvSpPr>
        <p:spPr>
          <a:xfrm>
            <a:off x="245535" y="529828"/>
            <a:ext cx="8865300" cy="3109200"/>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400">
                <a:solidFill>
                  <a:schemeClr val="dk1"/>
                </a:solidFill>
                <a:latin typeface="Courier New"/>
                <a:ea typeface="Courier New"/>
                <a:cs typeface="Courier New"/>
                <a:sym typeface="Courier New"/>
              </a:rPr>
              <a:t>class</a:t>
            </a:r>
            <a:r>
              <a:rPr lang="en-GB" sz="1400">
                <a:solidFill>
                  <a:schemeClr val="dk1"/>
                </a:solidFill>
                <a:latin typeface="Courier New"/>
                <a:ea typeface="Courier New"/>
                <a:cs typeface="Courier New"/>
                <a:sym typeface="Courier New"/>
              </a:rPr>
              <a:t> Book {</a:t>
            </a:r>
            <a:endParaRPr/>
          </a:p>
          <a:p>
            <a:pPr indent="0" lvl="0" marL="0" marR="0" rtl="0" algn="l">
              <a:spcBef>
                <a:spcPts val="0"/>
              </a:spcBef>
              <a:spcAft>
                <a:spcPts val="0"/>
              </a:spcAft>
              <a:buNone/>
            </a:pPr>
            <a:r>
              <a:rPr lang="en-GB" sz="1400">
                <a:solidFill>
                  <a:schemeClr val="dk1"/>
                </a:solidFill>
                <a:latin typeface="Courier New"/>
                <a:ea typeface="Courier New"/>
                <a:cs typeface="Courier New"/>
                <a:sym typeface="Courier New"/>
              </a:rPr>
              <a:t>	</a:t>
            </a:r>
            <a:r>
              <a:rPr b="1" lang="en-GB" sz="1400">
                <a:solidFill>
                  <a:schemeClr val="dk1"/>
                </a:solidFill>
                <a:latin typeface="Courier New"/>
                <a:ea typeface="Courier New"/>
                <a:cs typeface="Courier New"/>
                <a:sym typeface="Courier New"/>
              </a:rPr>
              <a:t>private</a:t>
            </a:r>
            <a:r>
              <a:rPr lang="en-GB" sz="1400">
                <a:solidFill>
                  <a:schemeClr val="dk1"/>
                </a:solidFill>
                <a:latin typeface="Courier New"/>
                <a:ea typeface="Courier New"/>
                <a:cs typeface="Courier New"/>
                <a:sym typeface="Courier New"/>
              </a:rPr>
              <a:t> String title;</a:t>
            </a:r>
            <a:endParaRPr/>
          </a:p>
          <a:p>
            <a:pPr indent="0" lvl="0" marL="0" marR="0" rtl="0" algn="l">
              <a:spcBef>
                <a:spcPts val="0"/>
              </a:spcBef>
              <a:spcAft>
                <a:spcPts val="0"/>
              </a:spcAft>
              <a:buNone/>
            </a:pPr>
            <a:r>
              <a:rPr lang="en-GB" sz="1400">
                <a:solidFill>
                  <a:schemeClr val="dk1"/>
                </a:solidFill>
                <a:latin typeface="Courier New"/>
                <a:ea typeface="Courier New"/>
                <a:cs typeface="Courier New"/>
                <a:sym typeface="Courier New"/>
              </a:rPr>
              <a:t>	</a:t>
            </a:r>
            <a:r>
              <a:rPr b="1" lang="en-GB" sz="1400">
                <a:solidFill>
                  <a:schemeClr val="dk1"/>
                </a:solidFill>
                <a:latin typeface="Courier New"/>
                <a:ea typeface="Courier New"/>
                <a:cs typeface="Courier New"/>
                <a:sym typeface="Courier New"/>
              </a:rPr>
              <a:t>private</a:t>
            </a:r>
            <a:r>
              <a:rPr lang="en-GB" sz="1400">
                <a:solidFill>
                  <a:schemeClr val="dk1"/>
                </a:solidFill>
                <a:latin typeface="Courier New"/>
                <a:ea typeface="Courier New"/>
                <a:cs typeface="Courier New"/>
                <a:sym typeface="Courier New"/>
              </a:rPr>
              <a:t> String author;</a:t>
            </a:r>
            <a:endParaRPr/>
          </a:p>
          <a:p>
            <a:pPr indent="0" lvl="0" marL="0" marR="0" rtl="0" algn="l">
              <a:spcBef>
                <a:spcPts val="0"/>
              </a:spcBef>
              <a:spcAft>
                <a:spcPts val="0"/>
              </a:spcAft>
              <a:buNone/>
            </a:pPr>
            <a:r>
              <a:t/>
            </a:r>
            <a:endParaRPr sz="14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GB" sz="1400">
                <a:solidFill>
                  <a:schemeClr val="dk1"/>
                </a:solidFill>
                <a:latin typeface="Courier New"/>
                <a:ea typeface="Courier New"/>
                <a:cs typeface="Courier New"/>
                <a:sym typeface="Courier New"/>
              </a:rPr>
              <a:t>	</a:t>
            </a:r>
            <a:r>
              <a:rPr b="1" lang="en-GB" sz="1400">
                <a:solidFill>
                  <a:schemeClr val="dk1"/>
                </a:solidFill>
                <a:latin typeface="Courier New"/>
                <a:ea typeface="Courier New"/>
                <a:cs typeface="Courier New"/>
                <a:sym typeface="Courier New"/>
              </a:rPr>
              <a:t>public</a:t>
            </a:r>
            <a:r>
              <a:rPr lang="en-GB" sz="1400">
                <a:solidFill>
                  <a:schemeClr val="dk1"/>
                </a:solidFill>
                <a:latin typeface="Courier New"/>
                <a:ea typeface="Courier New"/>
                <a:cs typeface="Courier New"/>
                <a:sym typeface="Courier New"/>
              </a:rPr>
              <a:t> Book(String title, String author) {</a:t>
            </a:r>
            <a:endParaRPr/>
          </a:p>
          <a:p>
            <a:pPr indent="0" lvl="0" marL="0" marR="0" rtl="0" algn="l">
              <a:spcBef>
                <a:spcPts val="0"/>
              </a:spcBef>
              <a:spcAft>
                <a:spcPts val="0"/>
              </a:spcAft>
              <a:buNone/>
            </a:pPr>
            <a:r>
              <a:rPr lang="en-GB" sz="1400">
                <a:solidFill>
                  <a:schemeClr val="dk1"/>
                </a:solidFill>
                <a:latin typeface="Courier New"/>
                <a:ea typeface="Courier New"/>
                <a:cs typeface="Courier New"/>
                <a:sym typeface="Courier New"/>
              </a:rPr>
              <a:t>		</a:t>
            </a:r>
            <a:r>
              <a:rPr b="1" lang="en-GB" sz="1400">
                <a:solidFill>
                  <a:schemeClr val="dk1"/>
                </a:solidFill>
                <a:latin typeface="Courier New"/>
                <a:ea typeface="Courier New"/>
                <a:cs typeface="Courier New"/>
                <a:sym typeface="Courier New"/>
              </a:rPr>
              <a:t>this</a:t>
            </a:r>
            <a:r>
              <a:rPr lang="en-GB" sz="1400">
                <a:solidFill>
                  <a:schemeClr val="dk1"/>
                </a:solidFill>
                <a:latin typeface="Courier New"/>
                <a:ea typeface="Courier New"/>
                <a:cs typeface="Courier New"/>
                <a:sym typeface="Courier New"/>
              </a:rPr>
              <a:t>.title = title;</a:t>
            </a:r>
            <a:endParaRPr/>
          </a:p>
          <a:p>
            <a:pPr indent="0" lvl="0" marL="0" marR="0" rtl="0" algn="l">
              <a:spcBef>
                <a:spcPts val="0"/>
              </a:spcBef>
              <a:spcAft>
                <a:spcPts val="0"/>
              </a:spcAft>
              <a:buNone/>
            </a:pPr>
            <a:r>
              <a:rPr lang="en-GB" sz="1400">
                <a:solidFill>
                  <a:schemeClr val="dk1"/>
                </a:solidFill>
                <a:latin typeface="Courier New"/>
                <a:ea typeface="Courier New"/>
                <a:cs typeface="Courier New"/>
                <a:sym typeface="Courier New"/>
              </a:rPr>
              <a:t>		</a:t>
            </a:r>
            <a:r>
              <a:rPr b="1" lang="en-GB" sz="1400">
                <a:solidFill>
                  <a:schemeClr val="dk1"/>
                </a:solidFill>
                <a:latin typeface="Courier New"/>
                <a:ea typeface="Courier New"/>
                <a:cs typeface="Courier New"/>
                <a:sym typeface="Courier New"/>
              </a:rPr>
              <a:t>this</a:t>
            </a:r>
            <a:r>
              <a:rPr lang="en-GB" sz="1400">
                <a:solidFill>
                  <a:schemeClr val="dk1"/>
                </a:solidFill>
                <a:latin typeface="Courier New"/>
                <a:ea typeface="Courier New"/>
                <a:cs typeface="Courier New"/>
                <a:sym typeface="Courier New"/>
              </a:rPr>
              <a:t>.author = author;</a:t>
            </a:r>
            <a:endParaRPr/>
          </a:p>
          <a:p>
            <a:pPr indent="0" lvl="0" marL="0" marR="0" rtl="0" algn="l">
              <a:spcBef>
                <a:spcPts val="0"/>
              </a:spcBef>
              <a:spcAft>
                <a:spcPts val="0"/>
              </a:spcAft>
              <a:buNone/>
            </a:pPr>
            <a:r>
              <a:rPr lang="en-GB" sz="14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t/>
            </a:r>
            <a:endParaRPr sz="14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GB" sz="1400">
                <a:solidFill>
                  <a:schemeClr val="dk1"/>
                </a:solidFill>
                <a:latin typeface="Courier New"/>
                <a:ea typeface="Courier New"/>
                <a:cs typeface="Courier New"/>
                <a:sym typeface="Courier New"/>
              </a:rPr>
              <a:t>	</a:t>
            </a:r>
            <a:r>
              <a:rPr b="1" lang="en-GB" sz="1400">
                <a:solidFill>
                  <a:schemeClr val="dk1"/>
                </a:solidFill>
                <a:latin typeface="Courier New"/>
                <a:ea typeface="Courier New"/>
                <a:cs typeface="Courier New"/>
                <a:sym typeface="Courier New"/>
              </a:rPr>
              <a:t>public boolean </a:t>
            </a:r>
            <a:r>
              <a:rPr lang="en-GB" sz="1400">
                <a:solidFill>
                  <a:schemeClr val="dk1"/>
                </a:solidFill>
                <a:latin typeface="Courier New"/>
                <a:ea typeface="Courier New"/>
                <a:cs typeface="Courier New"/>
                <a:sym typeface="Courier New"/>
              </a:rPr>
              <a:t>equals(Object obj) {</a:t>
            </a:r>
            <a:endParaRPr/>
          </a:p>
          <a:p>
            <a:pPr indent="0" lvl="0" marL="0" marR="0" rtl="0" algn="l">
              <a:spcBef>
                <a:spcPts val="0"/>
              </a:spcBef>
              <a:spcAft>
                <a:spcPts val="0"/>
              </a:spcAft>
              <a:buNone/>
            </a:pPr>
            <a:r>
              <a:rPr lang="en-GB" sz="1400">
                <a:solidFill>
                  <a:schemeClr val="dk1"/>
                </a:solidFill>
                <a:latin typeface="Courier New"/>
                <a:ea typeface="Courier New"/>
                <a:cs typeface="Courier New"/>
                <a:sym typeface="Courier New"/>
              </a:rPr>
              <a:t>		Book book = (Book)obj;</a:t>
            </a:r>
            <a:endParaRPr/>
          </a:p>
          <a:p>
            <a:pPr indent="0" lvl="0" marL="0" marR="0" rtl="0" algn="l">
              <a:spcBef>
                <a:spcPts val="0"/>
              </a:spcBef>
              <a:spcAft>
                <a:spcPts val="0"/>
              </a:spcAft>
              <a:buNone/>
            </a:pPr>
            <a:r>
              <a:rPr lang="en-GB" sz="1400">
                <a:solidFill>
                  <a:schemeClr val="dk1"/>
                </a:solidFill>
                <a:latin typeface="Courier New"/>
                <a:ea typeface="Courier New"/>
                <a:cs typeface="Courier New"/>
                <a:sym typeface="Courier New"/>
              </a:rPr>
              <a:t>		</a:t>
            </a:r>
            <a:r>
              <a:rPr b="1" lang="en-GB" sz="1400">
                <a:solidFill>
                  <a:schemeClr val="dk1"/>
                </a:solidFill>
                <a:latin typeface="Courier New"/>
                <a:ea typeface="Courier New"/>
                <a:cs typeface="Courier New"/>
                <a:sym typeface="Courier New"/>
              </a:rPr>
              <a:t>return</a:t>
            </a:r>
            <a:r>
              <a:rPr lang="en-GB" sz="1400">
                <a:solidFill>
                  <a:schemeClr val="dk1"/>
                </a:solidFill>
                <a:latin typeface="Courier New"/>
                <a:ea typeface="Courier New"/>
                <a:cs typeface="Courier New"/>
                <a:sym typeface="Courier New"/>
              </a:rPr>
              <a:t> book.title.equals(this.title) &amp;&amp; book.author.equals(this.author);</a:t>
            </a:r>
            <a:endParaRPr/>
          </a:p>
          <a:p>
            <a:pPr indent="0" lvl="0" marL="0" marR="0" rtl="0" algn="l">
              <a:spcBef>
                <a:spcPts val="0"/>
              </a:spcBef>
              <a:spcAft>
                <a:spcPts val="0"/>
              </a:spcAft>
              <a:buNone/>
            </a:pPr>
            <a:r>
              <a:rPr lang="en-GB" sz="14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lang="en-GB"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p:txBody>
      </p:sp>
      <p:sp>
        <p:nvSpPr>
          <p:cNvPr id="757" name="Google Shape;757;p87"/>
          <p:cNvSpPr txBox="1"/>
          <p:nvPr/>
        </p:nvSpPr>
        <p:spPr>
          <a:xfrm>
            <a:off x="808810" y="3388799"/>
            <a:ext cx="7526400" cy="1754700"/>
          </a:xfrm>
          <a:prstGeom prst="rect">
            <a:avLst/>
          </a:prstGeom>
          <a:solidFill>
            <a:srgbClr val="DEF5FA"/>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Book b1 = </a:t>
            </a:r>
            <a:r>
              <a:rPr b="1" lang="en-GB" sz="1800">
                <a:solidFill>
                  <a:schemeClr val="dk1"/>
                </a:solidFill>
                <a:latin typeface="Courier New"/>
                <a:ea typeface="Courier New"/>
                <a:cs typeface="Courier New"/>
                <a:sym typeface="Courier New"/>
              </a:rPr>
              <a:t>new</a:t>
            </a:r>
            <a:r>
              <a:rPr lang="en-GB" sz="1800">
                <a:solidFill>
                  <a:schemeClr val="dk1"/>
                </a:solidFill>
                <a:latin typeface="Courier New"/>
                <a:ea typeface="Courier New"/>
                <a:cs typeface="Courier New"/>
                <a:sym typeface="Courier New"/>
              </a:rPr>
              <a:t> Book("Hamlet", "Shakespeare");</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Book b2 = </a:t>
            </a:r>
            <a:r>
              <a:rPr b="1" lang="en-GB" sz="1800">
                <a:solidFill>
                  <a:schemeClr val="dk1"/>
                </a:solidFill>
                <a:latin typeface="Courier New"/>
                <a:ea typeface="Courier New"/>
                <a:cs typeface="Courier New"/>
                <a:sym typeface="Courier New"/>
              </a:rPr>
              <a:t>new</a:t>
            </a:r>
            <a:r>
              <a:rPr lang="en-GB" sz="1800">
                <a:solidFill>
                  <a:schemeClr val="dk1"/>
                </a:solidFill>
                <a:latin typeface="Courier New"/>
                <a:ea typeface="Courier New"/>
                <a:cs typeface="Courier New"/>
                <a:sym typeface="Courier New"/>
              </a:rPr>
              <a:t> Book("The Hobbit", "J.R. Tolkien");</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Book b3 = </a:t>
            </a:r>
            <a:r>
              <a:rPr b="1" lang="en-GB" sz="1800">
                <a:solidFill>
                  <a:schemeClr val="dk1"/>
                </a:solidFill>
                <a:latin typeface="Courier New"/>
                <a:ea typeface="Courier New"/>
                <a:cs typeface="Courier New"/>
                <a:sym typeface="Courier New"/>
              </a:rPr>
              <a:t>new</a:t>
            </a:r>
            <a:r>
              <a:rPr lang="en-GB" sz="1800">
                <a:solidFill>
                  <a:schemeClr val="dk1"/>
                </a:solidFill>
                <a:latin typeface="Courier New"/>
                <a:ea typeface="Courier New"/>
                <a:cs typeface="Courier New"/>
                <a:sym typeface="Courier New"/>
              </a:rPr>
              <a:t> Book("Hamlet", "Shakespeare");</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System.out.println("B1 equals B2: " + b1.equals(b2));</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System.out.println("B1 equals B3: " + b1.equals(b3));</a:t>
            </a:r>
            <a:endParaRPr/>
          </a:p>
        </p:txBody>
      </p:sp>
      <p:sp>
        <p:nvSpPr>
          <p:cNvPr id="758" name="Google Shape;758;p87"/>
          <p:cNvSpPr/>
          <p:nvPr/>
        </p:nvSpPr>
        <p:spPr>
          <a:xfrm>
            <a:off x="7758710" y="3987966"/>
            <a:ext cx="1143000" cy="317400"/>
          </a:xfrm>
          <a:prstGeom prst="wedgeRectCallout">
            <a:avLst>
              <a:gd fmla="val -64043" name="adj1"/>
              <a:gd fmla="val 105833" name="adj2"/>
            </a:avLst>
          </a:prstGeom>
          <a:solidFill>
            <a:schemeClr val="accent2"/>
          </a:solidFill>
          <a:ln cap="flat" cmpd="thickThin" w="55000">
            <a:solidFill>
              <a:srgbClr val="9F161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FALSE</a:t>
            </a:r>
            <a:endParaRPr sz="1800">
              <a:solidFill>
                <a:schemeClr val="lt1"/>
              </a:solidFill>
              <a:latin typeface="Lucida Sans"/>
              <a:ea typeface="Lucida Sans"/>
              <a:cs typeface="Lucida Sans"/>
              <a:sym typeface="Lucida Sans"/>
            </a:endParaRPr>
          </a:p>
        </p:txBody>
      </p:sp>
      <p:sp>
        <p:nvSpPr>
          <p:cNvPr id="759" name="Google Shape;759;p87"/>
          <p:cNvSpPr/>
          <p:nvPr/>
        </p:nvSpPr>
        <p:spPr>
          <a:xfrm>
            <a:off x="7967821" y="4594724"/>
            <a:ext cx="1143000" cy="317400"/>
          </a:xfrm>
          <a:prstGeom prst="wedgeRectCallout">
            <a:avLst>
              <a:gd fmla="val -68981" name="adj1"/>
              <a:gd fmla="val 45833" name="adj2"/>
            </a:avLst>
          </a:prstGeom>
          <a:solidFill>
            <a:srgbClr val="5ABF58"/>
          </a:solidFill>
          <a:ln cap="flat" cmpd="thickThin" w="55000">
            <a:solidFill>
              <a:srgbClr val="008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TRUE</a:t>
            </a:r>
            <a:endParaRPr sz="1800">
              <a:solidFill>
                <a:schemeClr val="lt1"/>
              </a:solidFill>
              <a:latin typeface="Lucida Sans"/>
              <a:ea typeface="Lucida Sans"/>
              <a:cs typeface="Lucida Sans"/>
              <a:sym typeface="Lucida Sans"/>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63" name="Shape 763"/>
        <p:cNvGrpSpPr/>
        <p:nvPr/>
      </p:nvGrpSpPr>
      <p:grpSpPr>
        <a:xfrm>
          <a:off x="0" y="0"/>
          <a:ext cx="0" cy="0"/>
          <a:chOff x="0" y="0"/>
          <a:chExt cx="0" cy="0"/>
        </a:xfrm>
      </p:grpSpPr>
      <p:sp>
        <p:nvSpPr>
          <p:cNvPr id="764" name="Google Shape;764;p88"/>
          <p:cNvSpPr txBox="1"/>
          <p:nvPr>
            <p:ph type="title"/>
          </p:nvPr>
        </p:nvSpPr>
        <p:spPr>
          <a:xfrm>
            <a:off x="457200" y="154484"/>
            <a:ext cx="8229600" cy="643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GB"/>
              <a:t>Equality example</a:t>
            </a:r>
            <a:endParaRPr/>
          </a:p>
        </p:txBody>
      </p:sp>
      <p:sp>
        <p:nvSpPr>
          <p:cNvPr id="765" name="Google Shape;765;p88"/>
          <p:cNvSpPr txBox="1"/>
          <p:nvPr/>
        </p:nvSpPr>
        <p:spPr>
          <a:xfrm>
            <a:off x="316090" y="1516146"/>
            <a:ext cx="7526400" cy="3417000"/>
          </a:xfrm>
          <a:prstGeom prst="rect">
            <a:avLst/>
          </a:prstGeom>
          <a:solidFill>
            <a:srgbClr val="DEF5FA"/>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Book b1 = </a:t>
            </a:r>
            <a:r>
              <a:rPr b="1" lang="en-GB" sz="1800">
                <a:solidFill>
                  <a:schemeClr val="dk1"/>
                </a:solidFill>
                <a:latin typeface="Courier New"/>
                <a:ea typeface="Courier New"/>
                <a:cs typeface="Courier New"/>
                <a:sym typeface="Courier New"/>
              </a:rPr>
              <a:t>new</a:t>
            </a:r>
            <a:r>
              <a:rPr lang="en-GB" sz="1800">
                <a:solidFill>
                  <a:schemeClr val="dk1"/>
                </a:solidFill>
                <a:latin typeface="Courier New"/>
                <a:ea typeface="Courier New"/>
                <a:cs typeface="Courier New"/>
                <a:sym typeface="Courier New"/>
              </a:rPr>
              <a:t> Book("Hamlet", "Shakespeare");</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Book b2 = </a:t>
            </a:r>
            <a:r>
              <a:rPr b="1" lang="en-GB" sz="1800">
                <a:solidFill>
                  <a:schemeClr val="dk1"/>
                </a:solidFill>
                <a:latin typeface="Courier New"/>
                <a:ea typeface="Courier New"/>
                <a:cs typeface="Courier New"/>
                <a:sym typeface="Courier New"/>
              </a:rPr>
              <a:t>new</a:t>
            </a:r>
            <a:r>
              <a:rPr lang="en-GB" sz="1800">
                <a:solidFill>
                  <a:schemeClr val="dk1"/>
                </a:solidFill>
                <a:latin typeface="Courier New"/>
                <a:ea typeface="Courier New"/>
                <a:cs typeface="Courier New"/>
                <a:sym typeface="Courier New"/>
              </a:rPr>
              <a:t> Book("The Hobbit", "J.R. Tolkien");</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Book b3 = </a:t>
            </a:r>
            <a:r>
              <a:rPr b="1" lang="en-GB" sz="1800">
                <a:solidFill>
                  <a:schemeClr val="dk1"/>
                </a:solidFill>
                <a:latin typeface="Courier New"/>
                <a:ea typeface="Courier New"/>
                <a:cs typeface="Courier New"/>
                <a:sym typeface="Courier New"/>
              </a:rPr>
              <a:t>new</a:t>
            </a:r>
            <a:r>
              <a:rPr lang="en-GB" sz="1800">
                <a:solidFill>
                  <a:schemeClr val="dk1"/>
                </a:solidFill>
                <a:latin typeface="Courier New"/>
                <a:ea typeface="Courier New"/>
                <a:cs typeface="Courier New"/>
                <a:sym typeface="Courier New"/>
              </a:rPr>
              <a:t> Book("Hamlet", "Shakespeare");</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System.out.println("B1 equals B2: " + b1.equals(b2));</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System.out.println("B1 equals B3: " + b1.equals(b3));</a:t>
            </a:r>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HashSet set = </a:t>
            </a:r>
            <a:r>
              <a:rPr b="1" lang="en-GB" sz="1800">
                <a:solidFill>
                  <a:schemeClr val="dk1"/>
                </a:solidFill>
                <a:latin typeface="Courier New"/>
                <a:ea typeface="Courier New"/>
                <a:cs typeface="Courier New"/>
                <a:sym typeface="Courier New"/>
              </a:rPr>
              <a:t>new</a:t>
            </a:r>
            <a:r>
              <a:rPr lang="en-GB" sz="1800">
                <a:solidFill>
                  <a:schemeClr val="dk1"/>
                </a:solidFill>
                <a:latin typeface="Courier New"/>
                <a:ea typeface="Courier New"/>
                <a:cs typeface="Courier New"/>
                <a:sym typeface="Courier New"/>
              </a:rPr>
              <a:t> HashSet();</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set.add(b1);</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set.add(b2);</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set.add(b3);</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System.out.println("Set size: " + set.size());</a:t>
            </a:r>
            <a:endParaRPr/>
          </a:p>
        </p:txBody>
      </p:sp>
      <p:sp>
        <p:nvSpPr>
          <p:cNvPr id="766" name="Google Shape;766;p88"/>
          <p:cNvSpPr/>
          <p:nvPr/>
        </p:nvSpPr>
        <p:spPr>
          <a:xfrm>
            <a:off x="7632135" y="2173216"/>
            <a:ext cx="1143000" cy="317400"/>
          </a:xfrm>
          <a:prstGeom prst="wedgeRectCallout">
            <a:avLst>
              <a:gd fmla="val -64043" name="adj1"/>
              <a:gd fmla="val 105833" name="adj2"/>
            </a:avLst>
          </a:prstGeom>
          <a:solidFill>
            <a:schemeClr val="accent2"/>
          </a:solidFill>
          <a:ln cap="flat" cmpd="thickThin" w="55000">
            <a:solidFill>
              <a:srgbClr val="9F161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FALSE</a:t>
            </a:r>
            <a:endParaRPr sz="1800">
              <a:solidFill>
                <a:schemeClr val="lt1"/>
              </a:solidFill>
              <a:latin typeface="Lucida Sans"/>
              <a:ea typeface="Lucida Sans"/>
              <a:cs typeface="Lucida Sans"/>
              <a:sym typeface="Lucida Sans"/>
            </a:endParaRPr>
          </a:p>
        </p:txBody>
      </p:sp>
      <p:sp>
        <p:nvSpPr>
          <p:cNvPr id="767" name="Google Shape;767;p88"/>
          <p:cNvSpPr/>
          <p:nvPr/>
        </p:nvSpPr>
        <p:spPr>
          <a:xfrm>
            <a:off x="7842496" y="2717874"/>
            <a:ext cx="1143000" cy="317400"/>
          </a:xfrm>
          <a:prstGeom prst="wedgeRectCallout">
            <a:avLst>
              <a:gd fmla="val -68981" name="adj1"/>
              <a:gd fmla="val 45833" name="adj2"/>
            </a:avLst>
          </a:prstGeom>
          <a:solidFill>
            <a:srgbClr val="5ABF58"/>
          </a:solidFill>
          <a:ln cap="flat" cmpd="thickThin" w="55000">
            <a:solidFill>
              <a:srgbClr val="008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TRUE</a:t>
            </a:r>
            <a:endParaRPr sz="1800">
              <a:solidFill>
                <a:schemeClr val="lt1"/>
              </a:solidFill>
              <a:latin typeface="Lucida Sans"/>
              <a:ea typeface="Lucida Sans"/>
              <a:cs typeface="Lucida Sans"/>
              <a:sym typeface="Lucida Sans"/>
            </a:endParaRPr>
          </a:p>
        </p:txBody>
      </p:sp>
      <p:sp>
        <p:nvSpPr>
          <p:cNvPr id="768" name="Google Shape;768;p88"/>
          <p:cNvSpPr/>
          <p:nvPr/>
        </p:nvSpPr>
        <p:spPr>
          <a:xfrm>
            <a:off x="6699422" y="4237136"/>
            <a:ext cx="1143000" cy="317400"/>
          </a:xfrm>
          <a:prstGeom prst="wedgeRectCallout">
            <a:avLst>
              <a:gd fmla="val -87500" name="adj1"/>
              <a:gd fmla="val -84167" name="adj2"/>
            </a:avLst>
          </a:prstGeom>
          <a:solidFill>
            <a:schemeClr val="accent1"/>
          </a:solidFill>
          <a:ln cap="flat" cmpd="thickThin" w="55000">
            <a:solidFill>
              <a:srgbClr val="20768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2400">
                <a:solidFill>
                  <a:schemeClr val="lt1"/>
                </a:solidFill>
                <a:latin typeface="Lucida Sans"/>
                <a:ea typeface="Lucida Sans"/>
                <a:cs typeface="Lucida Sans"/>
                <a:sym typeface="Lucida Sans"/>
              </a:rPr>
              <a:t>?</a:t>
            </a:r>
            <a:endParaRPr sz="2400">
              <a:solidFill>
                <a:schemeClr val="lt1"/>
              </a:solidFill>
              <a:latin typeface="Lucida Sans"/>
              <a:ea typeface="Lucida Sans"/>
              <a:cs typeface="Lucida Sans"/>
              <a:sym typeface="Lucida Sans"/>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72" name="Shape 772"/>
        <p:cNvGrpSpPr/>
        <p:nvPr/>
      </p:nvGrpSpPr>
      <p:grpSpPr>
        <a:xfrm>
          <a:off x="0" y="0"/>
          <a:ext cx="0" cy="0"/>
          <a:chOff x="0" y="0"/>
          <a:chExt cx="0" cy="0"/>
        </a:xfrm>
      </p:grpSpPr>
      <p:sp>
        <p:nvSpPr>
          <p:cNvPr id="773" name="Google Shape;773;p89"/>
          <p:cNvSpPr txBox="1"/>
          <p:nvPr>
            <p:ph type="title"/>
          </p:nvPr>
        </p:nvSpPr>
        <p:spPr>
          <a:xfrm>
            <a:off x="457200" y="154484"/>
            <a:ext cx="8229600" cy="643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GB"/>
              <a:t>Equality example</a:t>
            </a:r>
            <a:endParaRPr/>
          </a:p>
        </p:txBody>
      </p:sp>
      <p:sp>
        <p:nvSpPr>
          <p:cNvPr id="774" name="Google Shape;774;p89"/>
          <p:cNvSpPr txBox="1"/>
          <p:nvPr/>
        </p:nvSpPr>
        <p:spPr>
          <a:xfrm>
            <a:off x="316090" y="1516146"/>
            <a:ext cx="7526400" cy="3417000"/>
          </a:xfrm>
          <a:prstGeom prst="rect">
            <a:avLst/>
          </a:prstGeom>
          <a:solidFill>
            <a:srgbClr val="DEF5FA"/>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Book b1 = </a:t>
            </a:r>
            <a:r>
              <a:rPr b="1" lang="en-GB" sz="1800">
                <a:solidFill>
                  <a:schemeClr val="dk1"/>
                </a:solidFill>
                <a:latin typeface="Courier New"/>
                <a:ea typeface="Courier New"/>
                <a:cs typeface="Courier New"/>
                <a:sym typeface="Courier New"/>
              </a:rPr>
              <a:t>new</a:t>
            </a:r>
            <a:r>
              <a:rPr lang="en-GB" sz="1800">
                <a:solidFill>
                  <a:schemeClr val="dk1"/>
                </a:solidFill>
                <a:latin typeface="Courier New"/>
                <a:ea typeface="Courier New"/>
                <a:cs typeface="Courier New"/>
                <a:sym typeface="Courier New"/>
              </a:rPr>
              <a:t> Book("Hamlet", "Shakespeare");</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Book b2 = </a:t>
            </a:r>
            <a:r>
              <a:rPr b="1" lang="en-GB" sz="1800">
                <a:solidFill>
                  <a:schemeClr val="dk1"/>
                </a:solidFill>
                <a:latin typeface="Courier New"/>
                <a:ea typeface="Courier New"/>
                <a:cs typeface="Courier New"/>
                <a:sym typeface="Courier New"/>
              </a:rPr>
              <a:t>new</a:t>
            </a:r>
            <a:r>
              <a:rPr lang="en-GB" sz="1800">
                <a:solidFill>
                  <a:schemeClr val="dk1"/>
                </a:solidFill>
                <a:latin typeface="Courier New"/>
                <a:ea typeface="Courier New"/>
                <a:cs typeface="Courier New"/>
                <a:sym typeface="Courier New"/>
              </a:rPr>
              <a:t> Book("The Hobbit", "J.R. Tolkien");</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Book b3 = </a:t>
            </a:r>
            <a:r>
              <a:rPr b="1" lang="en-GB" sz="1800">
                <a:solidFill>
                  <a:schemeClr val="dk1"/>
                </a:solidFill>
                <a:latin typeface="Courier New"/>
                <a:ea typeface="Courier New"/>
                <a:cs typeface="Courier New"/>
                <a:sym typeface="Courier New"/>
              </a:rPr>
              <a:t>new</a:t>
            </a:r>
            <a:r>
              <a:rPr lang="en-GB" sz="1800">
                <a:solidFill>
                  <a:schemeClr val="dk1"/>
                </a:solidFill>
                <a:latin typeface="Courier New"/>
                <a:ea typeface="Courier New"/>
                <a:cs typeface="Courier New"/>
                <a:sym typeface="Courier New"/>
              </a:rPr>
              <a:t> Book("Hamlet", "Shakespeare");</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System.out.println("B1 equals B2: " + b1.equals(b2));</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System.out.println("B1 equals B3: " + b1.equals(b3));</a:t>
            </a:r>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HashSet set = </a:t>
            </a:r>
            <a:r>
              <a:rPr b="1" lang="en-GB" sz="1800">
                <a:solidFill>
                  <a:schemeClr val="dk1"/>
                </a:solidFill>
                <a:latin typeface="Courier New"/>
                <a:ea typeface="Courier New"/>
                <a:cs typeface="Courier New"/>
                <a:sym typeface="Courier New"/>
              </a:rPr>
              <a:t>new</a:t>
            </a:r>
            <a:r>
              <a:rPr lang="en-GB" sz="1800">
                <a:solidFill>
                  <a:schemeClr val="dk1"/>
                </a:solidFill>
                <a:latin typeface="Courier New"/>
                <a:ea typeface="Courier New"/>
                <a:cs typeface="Courier New"/>
                <a:sym typeface="Courier New"/>
              </a:rPr>
              <a:t> HashSet();</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set.add(b1);</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set.add(b2);</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set.add(b3);</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System.out.println("Set size: " + set.size());</a:t>
            </a:r>
            <a:endParaRPr/>
          </a:p>
        </p:txBody>
      </p:sp>
      <p:sp>
        <p:nvSpPr>
          <p:cNvPr id="775" name="Google Shape;775;p89"/>
          <p:cNvSpPr/>
          <p:nvPr/>
        </p:nvSpPr>
        <p:spPr>
          <a:xfrm>
            <a:off x="7535335" y="1799166"/>
            <a:ext cx="1143000" cy="317400"/>
          </a:xfrm>
          <a:prstGeom prst="wedgeRectCallout">
            <a:avLst>
              <a:gd fmla="val -64043" name="adj1"/>
              <a:gd fmla="val 105833" name="adj2"/>
            </a:avLst>
          </a:prstGeom>
          <a:solidFill>
            <a:schemeClr val="accent2"/>
          </a:solidFill>
          <a:ln cap="flat" cmpd="thickThin" w="55000">
            <a:solidFill>
              <a:srgbClr val="9F161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FALSE</a:t>
            </a:r>
            <a:endParaRPr sz="1800">
              <a:solidFill>
                <a:schemeClr val="lt1"/>
              </a:solidFill>
              <a:latin typeface="Lucida Sans"/>
              <a:ea typeface="Lucida Sans"/>
              <a:cs typeface="Lucida Sans"/>
              <a:sym typeface="Lucida Sans"/>
            </a:endParaRPr>
          </a:p>
        </p:txBody>
      </p:sp>
      <p:sp>
        <p:nvSpPr>
          <p:cNvPr id="776" name="Google Shape;776;p89"/>
          <p:cNvSpPr/>
          <p:nvPr/>
        </p:nvSpPr>
        <p:spPr>
          <a:xfrm>
            <a:off x="7782621" y="2285999"/>
            <a:ext cx="1143000" cy="317400"/>
          </a:xfrm>
          <a:prstGeom prst="wedgeRectCallout">
            <a:avLst>
              <a:gd fmla="val -68981" name="adj1"/>
              <a:gd fmla="val 45833" name="adj2"/>
            </a:avLst>
          </a:prstGeom>
          <a:solidFill>
            <a:srgbClr val="5ABF58"/>
          </a:solidFill>
          <a:ln cap="flat" cmpd="thickThin" w="55000">
            <a:solidFill>
              <a:srgbClr val="008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TRUE</a:t>
            </a:r>
            <a:endParaRPr sz="1800">
              <a:solidFill>
                <a:schemeClr val="lt1"/>
              </a:solidFill>
              <a:latin typeface="Lucida Sans"/>
              <a:ea typeface="Lucida Sans"/>
              <a:cs typeface="Lucida Sans"/>
              <a:sym typeface="Lucida Sans"/>
            </a:endParaRPr>
          </a:p>
        </p:txBody>
      </p:sp>
      <p:sp>
        <p:nvSpPr>
          <p:cNvPr id="777" name="Google Shape;777;p89"/>
          <p:cNvSpPr/>
          <p:nvPr/>
        </p:nvSpPr>
        <p:spPr>
          <a:xfrm>
            <a:off x="6699422" y="4078386"/>
            <a:ext cx="1987500" cy="715800"/>
          </a:xfrm>
          <a:prstGeom prst="wedgeRectCallout">
            <a:avLst>
              <a:gd fmla="val -81820" name="adj1"/>
              <a:gd fmla="val -50164" name="adj2"/>
            </a:avLst>
          </a:prstGeom>
          <a:solidFill>
            <a:schemeClr val="accent1"/>
          </a:solidFill>
          <a:ln cap="flat" cmpd="thickThin" w="55000">
            <a:solidFill>
              <a:srgbClr val="20768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3 because the hash codes are different</a:t>
            </a:r>
            <a:endParaRPr sz="1800">
              <a:solidFill>
                <a:schemeClr val="lt1"/>
              </a:solidFill>
              <a:latin typeface="Lucida Sans"/>
              <a:ea typeface="Lucida Sans"/>
              <a:cs typeface="Lucida Sans"/>
              <a:sym typeface="Lucida Sans"/>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sp>
        <p:nvSpPr>
          <p:cNvPr id="782" name="Google Shape;782;p90"/>
          <p:cNvSpPr txBox="1"/>
          <p:nvPr>
            <p:ph type="title"/>
          </p:nvPr>
        </p:nvSpPr>
        <p:spPr>
          <a:xfrm>
            <a:off x="457200" y="154484"/>
            <a:ext cx="8229600" cy="643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GB"/>
              <a:t>Equality example</a:t>
            </a:r>
            <a:endParaRPr/>
          </a:p>
        </p:txBody>
      </p:sp>
      <p:sp>
        <p:nvSpPr>
          <p:cNvPr id="783" name="Google Shape;783;p90"/>
          <p:cNvSpPr txBox="1"/>
          <p:nvPr/>
        </p:nvSpPr>
        <p:spPr>
          <a:xfrm>
            <a:off x="245535" y="1147895"/>
            <a:ext cx="8865300" cy="3971100"/>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400">
                <a:solidFill>
                  <a:schemeClr val="dk1"/>
                </a:solidFill>
                <a:latin typeface="Courier New"/>
                <a:ea typeface="Courier New"/>
                <a:cs typeface="Courier New"/>
                <a:sym typeface="Courier New"/>
              </a:rPr>
              <a:t>class</a:t>
            </a:r>
            <a:r>
              <a:rPr lang="en-GB" sz="1400">
                <a:solidFill>
                  <a:schemeClr val="dk1"/>
                </a:solidFill>
                <a:latin typeface="Courier New"/>
                <a:ea typeface="Courier New"/>
                <a:cs typeface="Courier New"/>
                <a:sym typeface="Courier New"/>
              </a:rPr>
              <a:t> Book {</a:t>
            </a:r>
            <a:endParaRPr/>
          </a:p>
          <a:p>
            <a:pPr indent="0" lvl="0" marL="0" marR="0" rtl="0" algn="l">
              <a:spcBef>
                <a:spcPts val="0"/>
              </a:spcBef>
              <a:spcAft>
                <a:spcPts val="0"/>
              </a:spcAft>
              <a:buNone/>
            </a:pPr>
            <a:r>
              <a:rPr lang="en-GB" sz="1400">
                <a:solidFill>
                  <a:schemeClr val="dk1"/>
                </a:solidFill>
                <a:latin typeface="Courier New"/>
                <a:ea typeface="Courier New"/>
                <a:cs typeface="Courier New"/>
                <a:sym typeface="Courier New"/>
              </a:rPr>
              <a:t>	</a:t>
            </a:r>
            <a:r>
              <a:rPr b="1" lang="en-GB" sz="1400">
                <a:solidFill>
                  <a:schemeClr val="dk1"/>
                </a:solidFill>
                <a:latin typeface="Courier New"/>
                <a:ea typeface="Courier New"/>
                <a:cs typeface="Courier New"/>
                <a:sym typeface="Courier New"/>
              </a:rPr>
              <a:t>private</a:t>
            </a:r>
            <a:r>
              <a:rPr lang="en-GB" sz="1400">
                <a:solidFill>
                  <a:schemeClr val="dk1"/>
                </a:solidFill>
                <a:latin typeface="Courier New"/>
                <a:ea typeface="Courier New"/>
                <a:cs typeface="Courier New"/>
                <a:sym typeface="Courier New"/>
              </a:rPr>
              <a:t> String title;</a:t>
            </a:r>
            <a:endParaRPr/>
          </a:p>
          <a:p>
            <a:pPr indent="0" lvl="0" marL="0" marR="0" rtl="0" algn="l">
              <a:spcBef>
                <a:spcPts val="0"/>
              </a:spcBef>
              <a:spcAft>
                <a:spcPts val="0"/>
              </a:spcAft>
              <a:buNone/>
            </a:pPr>
            <a:r>
              <a:rPr lang="en-GB" sz="1400">
                <a:solidFill>
                  <a:schemeClr val="dk1"/>
                </a:solidFill>
                <a:latin typeface="Courier New"/>
                <a:ea typeface="Courier New"/>
                <a:cs typeface="Courier New"/>
                <a:sym typeface="Courier New"/>
              </a:rPr>
              <a:t>	</a:t>
            </a:r>
            <a:r>
              <a:rPr b="1" lang="en-GB" sz="1400">
                <a:solidFill>
                  <a:schemeClr val="dk1"/>
                </a:solidFill>
                <a:latin typeface="Courier New"/>
                <a:ea typeface="Courier New"/>
                <a:cs typeface="Courier New"/>
                <a:sym typeface="Courier New"/>
              </a:rPr>
              <a:t>private</a:t>
            </a:r>
            <a:r>
              <a:rPr lang="en-GB" sz="1400">
                <a:solidFill>
                  <a:schemeClr val="dk1"/>
                </a:solidFill>
                <a:latin typeface="Courier New"/>
                <a:ea typeface="Courier New"/>
                <a:cs typeface="Courier New"/>
                <a:sym typeface="Courier New"/>
              </a:rPr>
              <a:t> String author;</a:t>
            </a:r>
            <a:endParaRPr/>
          </a:p>
          <a:p>
            <a:pPr indent="0" lvl="0" marL="0" marR="0" rtl="0" algn="l">
              <a:spcBef>
                <a:spcPts val="0"/>
              </a:spcBef>
              <a:spcAft>
                <a:spcPts val="0"/>
              </a:spcAft>
              <a:buNone/>
            </a:pPr>
            <a:r>
              <a:t/>
            </a:r>
            <a:endParaRPr sz="14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GB" sz="1400">
                <a:solidFill>
                  <a:schemeClr val="dk1"/>
                </a:solidFill>
                <a:latin typeface="Courier New"/>
                <a:ea typeface="Courier New"/>
                <a:cs typeface="Courier New"/>
                <a:sym typeface="Courier New"/>
              </a:rPr>
              <a:t>	</a:t>
            </a:r>
            <a:r>
              <a:rPr b="1" lang="en-GB" sz="1400">
                <a:solidFill>
                  <a:schemeClr val="dk1"/>
                </a:solidFill>
                <a:latin typeface="Courier New"/>
                <a:ea typeface="Courier New"/>
                <a:cs typeface="Courier New"/>
                <a:sym typeface="Courier New"/>
              </a:rPr>
              <a:t>public</a:t>
            </a:r>
            <a:r>
              <a:rPr lang="en-GB" sz="1400">
                <a:solidFill>
                  <a:schemeClr val="dk1"/>
                </a:solidFill>
                <a:latin typeface="Courier New"/>
                <a:ea typeface="Courier New"/>
                <a:cs typeface="Courier New"/>
                <a:sym typeface="Courier New"/>
              </a:rPr>
              <a:t> Book(String title, String author) {</a:t>
            </a:r>
            <a:endParaRPr/>
          </a:p>
          <a:p>
            <a:pPr indent="0" lvl="0" marL="0" marR="0" rtl="0" algn="l">
              <a:spcBef>
                <a:spcPts val="0"/>
              </a:spcBef>
              <a:spcAft>
                <a:spcPts val="0"/>
              </a:spcAft>
              <a:buNone/>
            </a:pPr>
            <a:r>
              <a:rPr lang="en-GB" sz="1400">
                <a:solidFill>
                  <a:schemeClr val="dk1"/>
                </a:solidFill>
                <a:latin typeface="Courier New"/>
                <a:ea typeface="Courier New"/>
                <a:cs typeface="Courier New"/>
                <a:sym typeface="Courier New"/>
              </a:rPr>
              <a:t>		</a:t>
            </a:r>
            <a:r>
              <a:rPr b="1" lang="en-GB" sz="1400">
                <a:solidFill>
                  <a:schemeClr val="dk1"/>
                </a:solidFill>
                <a:latin typeface="Courier New"/>
                <a:ea typeface="Courier New"/>
                <a:cs typeface="Courier New"/>
                <a:sym typeface="Courier New"/>
              </a:rPr>
              <a:t>this</a:t>
            </a:r>
            <a:r>
              <a:rPr lang="en-GB" sz="1400">
                <a:solidFill>
                  <a:schemeClr val="dk1"/>
                </a:solidFill>
                <a:latin typeface="Courier New"/>
                <a:ea typeface="Courier New"/>
                <a:cs typeface="Courier New"/>
                <a:sym typeface="Courier New"/>
              </a:rPr>
              <a:t>.title = title;</a:t>
            </a:r>
            <a:endParaRPr/>
          </a:p>
          <a:p>
            <a:pPr indent="0" lvl="0" marL="0" marR="0" rtl="0" algn="l">
              <a:spcBef>
                <a:spcPts val="0"/>
              </a:spcBef>
              <a:spcAft>
                <a:spcPts val="0"/>
              </a:spcAft>
              <a:buNone/>
            </a:pPr>
            <a:r>
              <a:rPr lang="en-GB" sz="1400">
                <a:solidFill>
                  <a:schemeClr val="dk1"/>
                </a:solidFill>
                <a:latin typeface="Courier New"/>
                <a:ea typeface="Courier New"/>
                <a:cs typeface="Courier New"/>
                <a:sym typeface="Courier New"/>
              </a:rPr>
              <a:t>		</a:t>
            </a:r>
            <a:r>
              <a:rPr b="1" lang="en-GB" sz="1400">
                <a:solidFill>
                  <a:schemeClr val="dk1"/>
                </a:solidFill>
                <a:latin typeface="Courier New"/>
                <a:ea typeface="Courier New"/>
                <a:cs typeface="Courier New"/>
                <a:sym typeface="Courier New"/>
              </a:rPr>
              <a:t>this</a:t>
            </a:r>
            <a:r>
              <a:rPr lang="en-GB" sz="1400">
                <a:solidFill>
                  <a:schemeClr val="dk1"/>
                </a:solidFill>
                <a:latin typeface="Courier New"/>
                <a:ea typeface="Courier New"/>
                <a:cs typeface="Courier New"/>
                <a:sym typeface="Courier New"/>
              </a:rPr>
              <a:t>.author = author;</a:t>
            </a:r>
            <a:endParaRPr/>
          </a:p>
          <a:p>
            <a:pPr indent="0" lvl="0" marL="0" marR="0" rtl="0" algn="l">
              <a:spcBef>
                <a:spcPts val="0"/>
              </a:spcBef>
              <a:spcAft>
                <a:spcPts val="0"/>
              </a:spcAft>
              <a:buNone/>
            </a:pPr>
            <a:r>
              <a:rPr lang="en-GB" sz="14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t/>
            </a:r>
            <a:endParaRPr sz="14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GB" sz="1400">
                <a:solidFill>
                  <a:schemeClr val="dk1"/>
                </a:solidFill>
                <a:latin typeface="Courier New"/>
                <a:ea typeface="Courier New"/>
                <a:cs typeface="Courier New"/>
                <a:sym typeface="Courier New"/>
              </a:rPr>
              <a:t>	</a:t>
            </a:r>
            <a:r>
              <a:rPr b="1" lang="en-GB" sz="1400">
                <a:solidFill>
                  <a:schemeClr val="dk1"/>
                </a:solidFill>
                <a:latin typeface="Courier New"/>
                <a:ea typeface="Courier New"/>
                <a:cs typeface="Courier New"/>
                <a:sym typeface="Courier New"/>
              </a:rPr>
              <a:t>public boolean </a:t>
            </a:r>
            <a:r>
              <a:rPr lang="en-GB" sz="1400">
                <a:solidFill>
                  <a:schemeClr val="dk1"/>
                </a:solidFill>
                <a:latin typeface="Courier New"/>
                <a:ea typeface="Courier New"/>
                <a:cs typeface="Courier New"/>
                <a:sym typeface="Courier New"/>
              </a:rPr>
              <a:t>equals(Object obj) {</a:t>
            </a:r>
            <a:endParaRPr/>
          </a:p>
          <a:p>
            <a:pPr indent="0" lvl="0" marL="0" marR="0" rtl="0" algn="l">
              <a:spcBef>
                <a:spcPts val="0"/>
              </a:spcBef>
              <a:spcAft>
                <a:spcPts val="0"/>
              </a:spcAft>
              <a:buNone/>
            </a:pPr>
            <a:r>
              <a:rPr lang="en-GB" sz="1400">
                <a:solidFill>
                  <a:schemeClr val="dk1"/>
                </a:solidFill>
                <a:latin typeface="Courier New"/>
                <a:ea typeface="Courier New"/>
                <a:cs typeface="Courier New"/>
                <a:sym typeface="Courier New"/>
              </a:rPr>
              <a:t>		Book book = (Book)obj;</a:t>
            </a:r>
            <a:endParaRPr/>
          </a:p>
          <a:p>
            <a:pPr indent="0" lvl="0" marL="0" marR="0" rtl="0" algn="l">
              <a:spcBef>
                <a:spcPts val="0"/>
              </a:spcBef>
              <a:spcAft>
                <a:spcPts val="0"/>
              </a:spcAft>
              <a:buNone/>
            </a:pPr>
            <a:r>
              <a:rPr lang="en-GB" sz="1400">
                <a:solidFill>
                  <a:schemeClr val="dk1"/>
                </a:solidFill>
                <a:latin typeface="Courier New"/>
                <a:ea typeface="Courier New"/>
                <a:cs typeface="Courier New"/>
                <a:sym typeface="Courier New"/>
              </a:rPr>
              <a:t>		</a:t>
            </a:r>
            <a:r>
              <a:rPr b="1" lang="en-GB" sz="1400">
                <a:solidFill>
                  <a:schemeClr val="dk1"/>
                </a:solidFill>
                <a:latin typeface="Courier New"/>
                <a:ea typeface="Courier New"/>
                <a:cs typeface="Courier New"/>
                <a:sym typeface="Courier New"/>
              </a:rPr>
              <a:t>return</a:t>
            </a:r>
            <a:r>
              <a:rPr lang="en-GB" sz="1400">
                <a:solidFill>
                  <a:schemeClr val="dk1"/>
                </a:solidFill>
                <a:latin typeface="Courier New"/>
                <a:ea typeface="Courier New"/>
                <a:cs typeface="Courier New"/>
                <a:sym typeface="Courier New"/>
              </a:rPr>
              <a:t> book.title.equals(this.title) &amp;&amp; book.author.equals(this.author);</a:t>
            </a:r>
            <a:endParaRPr/>
          </a:p>
          <a:p>
            <a:pPr indent="0" lvl="0" marL="0" marR="0" rtl="0" algn="l">
              <a:spcBef>
                <a:spcPts val="0"/>
              </a:spcBef>
              <a:spcAft>
                <a:spcPts val="0"/>
              </a:spcAft>
              <a:buNone/>
            </a:pPr>
            <a:r>
              <a:rPr lang="en-GB" sz="14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t/>
            </a:r>
            <a:endParaRPr sz="14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GB" sz="1400">
                <a:solidFill>
                  <a:schemeClr val="dk1"/>
                </a:solidFill>
                <a:latin typeface="Courier New"/>
                <a:ea typeface="Courier New"/>
                <a:cs typeface="Courier New"/>
                <a:sym typeface="Courier New"/>
              </a:rPr>
              <a:t>	</a:t>
            </a:r>
            <a:r>
              <a:rPr b="1" lang="en-GB" sz="1400">
                <a:solidFill>
                  <a:schemeClr val="dk1"/>
                </a:solidFill>
                <a:latin typeface="Courier New"/>
                <a:ea typeface="Courier New"/>
                <a:cs typeface="Courier New"/>
                <a:sym typeface="Courier New"/>
              </a:rPr>
              <a:t>public int </a:t>
            </a:r>
            <a:r>
              <a:rPr lang="en-GB" sz="1400">
                <a:solidFill>
                  <a:schemeClr val="dk1"/>
                </a:solidFill>
                <a:latin typeface="Courier New"/>
                <a:ea typeface="Courier New"/>
                <a:cs typeface="Courier New"/>
                <a:sym typeface="Courier New"/>
              </a:rPr>
              <a:t>hashCode() {</a:t>
            </a:r>
            <a:endParaRPr/>
          </a:p>
          <a:p>
            <a:pPr indent="0" lvl="0" marL="0" marR="0" rtl="0" algn="l">
              <a:spcBef>
                <a:spcPts val="0"/>
              </a:spcBef>
              <a:spcAft>
                <a:spcPts val="0"/>
              </a:spcAft>
              <a:buNone/>
            </a:pPr>
            <a:r>
              <a:rPr lang="en-GB" sz="1400">
                <a:solidFill>
                  <a:schemeClr val="dk1"/>
                </a:solidFill>
                <a:latin typeface="Courier New"/>
                <a:ea typeface="Courier New"/>
                <a:cs typeface="Courier New"/>
                <a:sym typeface="Courier New"/>
              </a:rPr>
              <a:t>		</a:t>
            </a:r>
            <a:r>
              <a:rPr b="1" lang="en-GB" sz="1400">
                <a:solidFill>
                  <a:schemeClr val="dk1"/>
                </a:solidFill>
                <a:latin typeface="Courier New"/>
                <a:ea typeface="Courier New"/>
                <a:cs typeface="Courier New"/>
                <a:sym typeface="Courier New"/>
              </a:rPr>
              <a:t>return</a:t>
            </a:r>
            <a:r>
              <a:rPr lang="en-GB" sz="1400">
                <a:solidFill>
                  <a:schemeClr val="dk1"/>
                </a:solidFill>
                <a:latin typeface="Courier New"/>
                <a:ea typeface="Courier New"/>
                <a:cs typeface="Courier New"/>
                <a:sym typeface="Courier New"/>
              </a:rPr>
              <a:t> title.hashCode() + author.hashCode();</a:t>
            </a:r>
            <a:endParaRPr/>
          </a:p>
          <a:p>
            <a:pPr indent="0" lvl="0" marL="0" marR="0" rtl="0" algn="l">
              <a:spcBef>
                <a:spcPts val="0"/>
              </a:spcBef>
              <a:spcAft>
                <a:spcPts val="0"/>
              </a:spcAft>
              <a:buNone/>
            </a:pPr>
            <a:r>
              <a:rPr lang="en-GB" sz="1400">
                <a:solidFill>
                  <a:schemeClr val="dk1"/>
                </a:solidFill>
                <a:latin typeface="Courier New"/>
                <a:ea typeface="Courier New"/>
                <a:cs typeface="Courier New"/>
                <a:sym typeface="Courier New"/>
              </a:rPr>
              <a:t>	}</a:t>
            </a:r>
            <a:endParaRPr sz="14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GB"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p:txBody>
      </p:sp>
      <p:sp>
        <p:nvSpPr>
          <p:cNvPr id="784" name="Google Shape;784;p90"/>
          <p:cNvSpPr/>
          <p:nvPr/>
        </p:nvSpPr>
        <p:spPr>
          <a:xfrm>
            <a:off x="5934125" y="4014225"/>
            <a:ext cx="3176700" cy="836100"/>
          </a:xfrm>
          <a:prstGeom prst="wedgeRectCallout">
            <a:avLst>
              <a:gd fmla="val -50091" name="adj1"/>
              <a:gd fmla="val -72711" name="adj2"/>
            </a:avLst>
          </a:prstGeom>
          <a:solidFill>
            <a:schemeClr val="accent1"/>
          </a:solidFill>
          <a:ln cap="flat" cmpd="thickThin" w="55000">
            <a:solidFill>
              <a:srgbClr val="20768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So if 2 books have same title and author, they should have the same hash code</a:t>
            </a:r>
            <a:endParaRPr sz="1800">
              <a:solidFill>
                <a:schemeClr val="lt1"/>
              </a:solidFill>
              <a:latin typeface="Lucida Sans"/>
              <a:ea typeface="Lucida Sans"/>
              <a:cs typeface="Lucida Sans"/>
              <a:sym typeface="Lucida Sans"/>
            </a:endParaRPr>
          </a:p>
        </p:txBody>
      </p:sp>
      <p:sp>
        <p:nvSpPr>
          <p:cNvPr id="785" name="Google Shape;785;p90"/>
          <p:cNvSpPr/>
          <p:nvPr/>
        </p:nvSpPr>
        <p:spPr>
          <a:xfrm>
            <a:off x="5455356" y="1767418"/>
            <a:ext cx="3231300" cy="836100"/>
          </a:xfrm>
          <a:prstGeom prst="wedgeRectCallout">
            <a:avLst>
              <a:gd fmla="val -40484" name="adj1"/>
              <a:gd fmla="val 76585" name="adj2"/>
            </a:avLst>
          </a:prstGeom>
          <a:solidFill>
            <a:schemeClr val="accent1"/>
          </a:solidFill>
          <a:ln cap="flat" cmpd="thickThin" w="55000">
            <a:solidFill>
              <a:srgbClr val="20768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If 2 books have same title and author, they are equal…</a:t>
            </a:r>
            <a:endParaRPr sz="1800">
              <a:solidFill>
                <a:schemeClr val="lt1"/>
              </a:solidFill>
              <a:latin typeface="Lucida Sans"/>
              <a:ea typeface="Lucida Sans"/>
              <a:cs typeface="Lucida Sans"/>
              <a:sym typeface="Lucida Sans"/>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sp>
        <p:nvSpPr>
          <p:cNvPr id="790" name="Google Shape;790;p91"/>
          <p:cNvSpPr txBox="1"/>
          <p:nvPr>
            <p:ph type="title"/>
          </p:nvPr>
        </p:nvSpPr>
        <p:spPr>
          <a:xfrm>
            <a:off x="457200" y="154484"/>
            <a:ext cx="8229600" cy="643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GB"/>
              <a:t>Equality example</a:t>
            </a:r>
            <a:endParaRPr/>
          </a:p>
        </p:txBody>
      </p:sp>
      <p:sp>
        <p:nvSpPr>
          <p:cNvPr id="791" name="Google Shape;791;p91"/>
          <p:cNvSpPr txBox="1"/>
          <p:nvPr/>
        </p:nvSpPr>
        <p:spPr>
          <a:xfrm>
            <a:off x="316090" y="1516146"/>
            <a:ext cx="7526400" cy="3417000"/>
          </a:xfrm>
          <a:prstGeom prst="rect">
            <a:avLst/>
          </a:prstGeom>
          <a:solidFill>
            <a:srgbClr val="DEF5FA"/>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Book b1 = </a:t>
            </a:r>
            <a:r>
              <a:rPr b="1" lang="en-GB" sz="1800">
                <a:solidFill>
                  <a:schemeClr val="dk1"/>
                </a:solidFill>
                <a:latin typeface="Courier New"/>
                <a:ea typeface="Courier New"/>
                <a:cs typeface="Courier New"/>
                <a:sym typeface="Courier New"/>
              </a:rPr>
              <a:t>new</a:t>
            </a:r>
            <a:r>
              <a:rPr lang="en-GB" sz="1800">
                <a:solidFill>
                  <a:schemeClr val="dk1"/>
                </a:solidFill>
                <a:latin typeface="Courier New"/>
                <a:ea typeface="Courier New"/>
                <a:cs typeface="Courier New"/>
                <a:sym typeface="Courier New"/>
              </a:rPr>
              <a:t> Book("Hamlet", "Shakespeare");</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Book b2 = </a:t>
            </a:r>
            <a:r>
              <a:rPr b="1" lang="en-GB" sz="1800">
                <a:solidFill>
                  <a:schemeClr val="dk1"/>
                </a:solidFill>
                <a:latin typeface="Courier New"/>
                <a:ea typeface="Courier New"/>
                <a:cs typeface="Courier New"/>
                <a:sym typeface="Courier New"/>
              </a:rPr>
              <a:t>new</a:t>
            </a:r>
            <a:r>
              <a:rPr lang="en-GB" sz="1800">
                <a:solidFill>
                  <a:schemeClr val="dk1"/>
                </a:solidFill>
                <a:latin typeface="Courier New"/>
                <a:ea typeface="Courier New"/>
                <a:cs typeface="Courier New"/>
                <a:sym typeface="Courier New"/>
              </a:rPr>
              <a:t> Book("The Hobbit", "J.R. Tolkien");</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Book b3 = </a:t>
            </a:r>
            <a:r>
              <a:rPr b="1" lang="en-GB" sz="1800">
                <a:solidFill>
                  <a:schemeClr val="dk1"/>
                </a:solidFill>
                <a:latin typeface="Courier New"/>
                <a:ea typeface="Courier New"/>
                <a:cs typeface="Courier New"/>
                <a:sym typeface="Courier New"/>
              </a:rPr>
              <a:t>new</a:t>
            </a:r>
            <a:r>
              <a:rPr lang="en-GB" sz="1800">
                <a:solidFill>
                  <a:schemeClr val="dk1"/>
                </a:solidFill>
                <a:latin typeface="Courier New"/>
                <a:ea typeface="Courier New"/>
                <a:cs typeface="Courier New"/>
                <a:sym typeface="Courier New"/>
              </a:rPr>
              <a:t> Book("Hamlet", "Shakespeare");</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System.out.println("B1 equals B2: " + b1.equals(b2));</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System.out.println("B1 equals B3: " + b1.equals(b3));</a:t>
            </a:r>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HashSet set = </a:t>
            </a:r>
            <a:r>
              <a:rPr b="1" lang="en-GB" sz="1800">
                <a:solidFill>
                  <a:schemeClr val="dk1"/>
                </a:solidFill>
                <a:latin typeface="Courier New"/>
                <a:ea typeface="Courier New"/>
                <a:cs typeface="Courier New"/>
                <a:sym typeface="Courier New"/>
              </a:rPr>
              <a:t>new</a:t>
            </a:r>
            <a:r>
              <a:rPr lang="en-GB" sz="1800">
                <a:solidFill>
                  <a:schemeClr val="dk1"/>
                </a:solidFill>
                <a:latin typeface="Courier New"/>
                <a:ea typeface="Courier New"/>
                <a:cs typeface="Courier New"/>
                <a:sym typeface="Courier New"/>
              </a:rPr>
              <a:t> HashSet();</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set.add(b1);</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set.add(b2);</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set.add(b3);</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System.out.println("Set size: " + set.size());</a:t>
            </a:r>
            <a:endParaRPr/>
          </a:p>
        </p:txBody>
      </p:sp>
      <p:sp>
        <p:nvSpPr>
          <p:cNvPr id="792" name="Google Shape;792;p91"/>
          <p:cNvSpPr/>
          <p:nvPr/>
        </p:nvSpPr>
        <p:spPr>
          <a:xfrm>
            <a:off x="6699422" y="4237136"/>
            <a:ext cx="1143000" cy="317400"/>
          </a:xfrm>
          <a:prstGeom prst="wedgeRectCallout">
            <a:avLst>
              <a:gd fmla="val -87500" name="adj1"/>
              <a:gd fmla="val -84167" name="adj2"/>
            </a:avLst>
          </a:prstGeom>
          <a:solidFill>
            <a:schemeClr val="accent1"/>
          </a:solidFill>
          <a:ln cap="flat" cmpd="thickThin" w="55000">
            <a:solidFill>
              <a:srgbClr val="20768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2400">
                <a:solidFill>
                  <a:schemeClr val="lt1"/>
                </a:solidFill>
                <a:latin typeface="Lucida Sans"/>
                <a:ea typeface="Lucida Sans"/>
                <a:cs typeface="Lucida Sans"/>
                <a:sym typeface="Lucida Sans"/>
              </a:rPr>
              <a:t>2</a:t>
            </a:r>
            <a:endParaRPr sz="2400">
              <a:solidFill>
                <a:schemeClr val="lt1"/>
              </a:solidFill>
              <a:latin typeface="Lucida Sans"/>
              <a:ea typeface="Lucida Sans"/>
              <a:cs typeface="Lucida Sans"/>
              <a:sym typeface="Lucida Sans"/>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6" name="Shape 796"/>
        <p:cNvGrpSpPr/>
        <p:nvPr/>
      </p:nvGrpSpPr>
      <p:grpSpPr>
        <a:xfrm>
          <a:off x="0" y="0"/>
          <a:ext cx="0" cy="0"/>
          <a:chOff x="0" y="0"/>
          <a:chExt cx="0" cy="0"/>
        </a:xfrm>
      </p:grpSpPr>
      <p:sp>
        <p:nvSpPr>
          <p:cNvPr id="797" name="Google Shape;797;p92"/>
          <p:cNvSpPr txBox="1"/>
          <p:nvPr>
            <p:ph idx="1" type="body"/>
          </p:nvPr>
        </p:nvSpPr>
        <p:spPr>
          <a:xfrm>
            <a:off x="457200" y="833247"/>
            <a:ext cx="8229600" cy="2545800"/>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GB"/>
              <a:t>The collection classes support generics</a:t>
            </a:r>
            <a:endParaRPr/>
          </a:p>
          <a:p>
            <a:pPr indent="-256032" lvl="0" marL="365760" rtl="0" algn="l">
              <a:spcBef>
                <a:spcPts val="400"/>
              </a:spcBef>
              <a:spcAft>
                <a:spcPts val="0"/>
              </a:spcAft>
              <a:buSzPts val="1836"/>
              <a:buChar char="●"/>
            </a:pPr>
            <a:r>
              <a:rPr lang="en-GB"/>
              <a:t>If you don't use generics you get warnings about type safety</a:t>
            </a:r>
            <a:endParaRPr/>
          </a:p>
          <a:p>
            <a:pPr indent="-256032" lvl="0" marL="365760" rtl="0" algn="l">
              <a:spcBef>
                <a:spcPts val="400"/>
              </a:spcBef>
              <a:spcAft>
                <a:spcPts val="0"/>
              </a:spcAft>
              <a:buSzPts val="1836"/>
              <a:buChar char="●"/>
            </a:pPr>
            <a:r>
              <a:rPr lang="en-GB"/>
              <a:t>If you need a collection to hold any kind of object…</a:t>
            </a:r>
            <a:endParaRPr/>
          </a:p>
        </p:txBody>
      </p:sp>
      <p:sp>
        <p:nvSpPr>
          <p:cNvPr id="798" name="Google Shape;798;p92"/>
          <p:cNvSpPr txBox="1"/>
          <p:nvPr>
            <p:ph type="title"/>
          </p:nvPr>
        </p:nvSpPr>
        <p:spPr>
          <a:xfrm>
            <a:off x="457200" y="154484"/>
            <a:ext cx="8229600" cy="643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GB"/>
              <a:t>Generics</a:t>
            </a:r>
            <a:endParaRPr/>
          </a:p>
        </p:txBody>
      </p:sp>
      <p:sp>
        <p:nvSpPr>
          <p:cNvPr id="799" name="Google Shape;799;p92"/>
          <p:cNvSpPr txBox="1"/>
          <p:nvPr/>
        </p:nvSpPr>
        <p:spPr>
          <a:xfrm>
            <a:off x="2469445" y="2866251"/>
            <a:ext cx="4201800" cy="369300"/>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List stuff = </a:t>
            </a:r>
            <a:r>
              <a:rPr b="1" lang="en-GB" sz="1800">
                <a:solidFill>
                  <a:schemeClr val="dk1"/>
                </a:solidFill>
                <a:latin typeface="Courier New"/>
                <a:ea typeface="Courier New"/>
                <a:cs typeface="Courier New"/>
                <a:sym typeface="Courier New"/>
              </a:rPr>
              <a:t>new</a:t>
            </a:r>
            <a:r>
              <a:rPr lang="en-GB" sz="1800">
                <a:solidFill>
                  <a:schemeClr val="dk1"/>
                </a:solidFill>
                <a:latin typeface="Courier New"/>
                <a:ea typeface="Courier New"/>
                <a:cs typeface="Courier New"/>
                <a:sym typeface="Courier New"/>
              </a:rPr>
              <a:t> ArrayList();</a:t>
            </a:r>
            <a:endParaRPr sz="1800">
              <a:solidFill>
                <a:schemeClr val="dk1"/>
              </a:solidFill>
              <a:latin typeface="Courier New"/>
              <a:ea typeface="Courier New"/>
              <a:cs typeface="Courier New"/>
              <a:sym typeface="Courier New"/>
            </a:endParaRPr>
          </a:p>
        </p:txBody>
      </p:sp>
      <p:sp>
        <p:nvSpPr>
          <p:cNvPr id="800" name="Google Shape;800;p92"/>
          <p:cNvSpPr txBox="1"/>
          <p:nvPr/>
        </p:nvSpPr>
        <p:spPr>
          <a:xfrm>
            <a:off x="1361269" y="3691750"/>
            <a:ext cx="6418200" cy="369300"/>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GB" sz="1800">
                <a:solidFill>
                  <a:schemeClr val="dk1"/>
                </a:solidFill>
                <a:latin typeface="Courier New"/>
                <a:ea typeface="Courier New"/>
                <a:cs typeface="Courier New"/>
                <a:sym typeface="Courier New"/>
              </a:rPr>
              <a:t>List&lt;Object&gt; stuff = </a:t>
            </a:r>
            <a:r>
              <a:rPr b="1" lang="en-GB" sz="1800">
                <a:solidFill>
                  <a:schemeClr val="dk1"/>
                </a:solidFill>
                <a:latin typeface="Courier New"/>
                <a:ea typeface="Courier New"/>
                <a:cs typeface="Courier New"/>
                <a:sym typeface="Courier New"/>
              </a:rPr>
              <a:t>new</a:t>
            </a:r>
            <a:r>
              <a:rPr lang="en-GB" sz="1800">
                <a:solidFill>
                  <a:schemeClr val="dk1"/>
                </a:solidFill>
                <a:latin typeface="Courier New"/>
                <a:ea typeface="Courier New"/>
                <a:cs typeface="Courier New"/>
                <a:sym typeface="Courier New"/>
              </a:rPr>
              <a:t> ArrayList&lt;Object&gt;();</a:t>
            </a:r>
            <a:endParaRPr sz="1800">
              <a:solidFill>
                <a:schemeClr val="dk1"/>
              </a:solidFill>
              <a:latin typeface="Courier New"/>
              <a:ea typeface="Courier New"/>
              <a:cs typeface="Courier New"/>
              <a:sym typeface="Courier New"/>
            </a:endParaRPr>
          </a:p>
        </p:txBody>
      </p:sp>
      <p:sp>
        <p:nvSpPr>
          <p:cNvPr id="801" name="Google Shape;801;p92"/>
          <p:cNvSpPr/>
          <p:nvPr/>
        </p:nvSpPr>
        <p:spPr>
          <a:xfrm>
            <a:off x="3979333" y="3291417"/>
            <a:ext cx="1171200" cy="264600"/>
          </a:xfrm>
          <a:prstGeom prst="downArrow">
            <a:avLst>
              <a:gd fmla="val 50000" name="adj1"/>
              <a:gd fmla="val 50000" name="adj2"/>
            </a:avLst>
          </a:prstGeom>
          <a:gradFill>
            <a:gsLst>
              <a:gs pos="0">
                <a:srgbClr val="005368"/>
              </a:gs>
              <a:gs pos="50000">
                <a:srgbClr val="0085A7"/>
              </a:gs>
              <a:gs pos="70000">
                <a:srgbClr val="0B98BC"/>
              </a:gs>
              <a:gs pos="100000">
                <a:srgbClr val="29BAE3"/>
              </a:gs>
            </a:gsLst>
            <a:lin ang="16200038" scaled="0"/>
          </a:gradFill>
          <a:ln cap="flat" cmpd="sng" w="9525">
            <a:solidFill>
              <a:schemeClr val="accent1"/>
            </a:solidFill>
            <a:prstDash val="solid"/>
            <a:round/>
            <a:headEnd len="sm" w="sm" type="none"/>
            <a:tailEnd len="sm" w="sm" type="none"/>
          </a:ln>
          <a:effectLst>
            <a:outerShdw blurRad="50800" rotWithShape="0" dir="5400000" dist="381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idx="1" type="body"/>
          </p:nvPr>
        </p:nvSpPr>
        <p:spPr>
          <a:xfrm>
            <a:off x="457200" y="1110996"/>
            <a:ext cx="8229600" cy="3394500"/>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GB">
                <a:latin typeface="Courier New"/>
                <a:ea typeface="Courier New"/>
                <a:cs typeface="Courier New"/>
                <a:sym typeface="Courier New"/>
              </a:rPr>
              <a:t>List</a:t>
            </a:r>
            <a:r>
              <a:rPr lang="en-GB"/>
              <a:t> is just an interface – you can’t create an instance of </a:t>
            </a:r>
            <a:r>
              <a:rPr lang="en-GB">
                <a:latin typeface="Courier New"/>
                <a:ea typeface="Courier New"/>
                <a:cs typeface="Courier New"/>
                <a:sym typeface="Courier New"/>
              </a:rPr>
              <a:t>List</a:t>
            </a:r>
            <a:endParaRPr/>
          </a:p>
          <a:p>
            <a:pPr indent="-256032" lvl="0" marL="365760" rtl="0" algn="l">
              <a:spcBef>
                <a:spcPts val="400"/>
              </a:spcBef>
              <a:spcAft>
                <a:spcPts val="0"/>
              </a:spcAft>
              <a:buSzPts val="1836"/>
              <a:buChar char="●"/>
            </a:pPr>
            <a:r>
              <a:rPr lang="en-GB">
                <a:latin typeface="Courier New"/>
                <a:ea typeface="Courier New"/>
                <a:cs typeface="Courier New"/>
                <a:sym typeface="Courier New"/>
              </a:rPr>
              <a:t>ArrayList</a:t>
            </a:r>
            <a:r>
              <a:rPr lang="en-GB"/>
              <a:t> implements </a:t>
            </a:r>
            <a:r>
              <a:rPr lang="en-GB">
                <a:latin typeface="Courier New"/>
                <a:ea typeface="Courier New"/>
                <a:cs typeface="Courier New"/>
                <a:sym typeface="Courier New"/>
              </a:rPr>
              <a:t>List</a:t>
            </a:r>
            <a:r>
              <a:rPr lang="en-GB"/>
              <a:t> and provides its functionality like an array</a:t>
            </a:r>
            <a:endParaRPr/>
          </a:p>
        </p:txBody>
      </p:sp>
      <p:sp>
        <p:nvSpPr>
          <p:cNvPr id="109" name="Google Shape;109;p21"/>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GB"/>
              <a:t>ArrayList</a:t>
            </a:r>
            <a:endParaRPr/>
          </a:p>
        </p:txBody>
      </p:sp>
      <p:sp>
        <p:nvSpPr>
          <p:cNvPr id="110" name="Google Shape;110;p21"/>
          <p:cNvSpPr txBox="1"/>
          <p:nvPr/>
        </p:nvSpPr>
        <p:spPr>
          <a:xfrm>
            <a:off x="1665960" y="2864031"/>
            <a:ext cx="5899200" cy="923400"/>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ArrayList values = new ArrayList();</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values.add(1235);</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values.add(457);</a:t>
            </a:r>
            <a:endParaRPr/>
          </a:p>
        </p:txBody>
      </p:sp>
      <p:sp>
        <p:nvSpPr>
          <p:cNvPr id="111" name="Google Shape;111;p21"/>
          <p:cNvSpPr/>
          <p:nvPr/>
        </p:nvSpPr>
        <p:spPr>
          <a:xfrm>
            <a:off x="4656493" y="3369261"/>
            <a:ext cx="2389800" cy="635100"/>
          </a:xfrm>
          <a:prstGeom prst="wedgeRectCallout">
            <a:avLst>
              <a:gd fmla="val -68262" name="adj1"/>
              <a:gd fmla="val -47089" name="adj2"/>
            </a:avLst>
          </a:prstGeom>
          <a:solidFill>
            <a:schemeClr val="accent4"/>
          </a:solidFill>
          <a:ln cap="flat" cmpd="thickThin" w="55000">
            <a:solidFill>
              <a:srgbClr val="29487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Array dynamically grows</a:t>
            </a:r>
            <a:endParaRPr sz="1800">
              <a:solidFill>
                <a:schemeClr val="lt1"/>
              </a:solidFill>
              <a:latin typeface="Lucida Sans"/>
              <a:ea typeface="Lucida Sans"/>
              <a:cs typeface="Lucida Sans"/>
              <a:sym typeface="Lucida Sans"/>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5" name="Shape 805"/>
        <p:cNvGrpSpPr/>
        <p:nvPr/>
      </p:nvGrpSpPr>
      <p:grpSpPr>
        <a:xfrm>
          <a:off x="0" y="0"/>
          <a:ext cx="0" cy="0"/>
          <a:chOff x="0" y="0"/>
          <a:chExt cx="0" cy="0"/>
        </a:xfrm>
      </p:grpSpPr>
      <p:sp>
        <p:nvSpPr>
          <p:cNvPr id="806" name="Google Shape;806;p93"/>
          <p:cNvSpPr txBox="1"/>
          <p:nvPr>
            <p:ph type="title"/>
          </p:nvPr>
        </p:nvSpPr>
        <p:spPr>
          <a:xfrm>
            <a:off x="457200" y="154484"/>
            <a:ext cx="8229600" cy="643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GB"/>
              <a:t>Sorting</a:t>
            </a:r>
            <a:endParaRPr/>
          </a:p>
        </p:txBody>
      </p:sp>
      <p:sp>
        <p:nvSpPr>
          <p:cNvPr id="807" name="Google Shape;807;p93"/>
          <p:cNvSpPr/>
          <p:nvPr/>
        </p:nvSpPr>
        <p:spPr>
          <a:xfrm>
            <a:off x="1057961" y="1190131"/>
            <a:ext cx="7063800" cy="1939200"/>
          </a:xfrm>
          <a:prstGeom prst="rect">
            <a:avLst/>
          </a:prstGeom>
          <a:solidFill>
            <a:srgbClr val="DEF5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Book b1 = </a:t>
            </a:r>
            <a:r>
              <a:rPr b="1" lang="en-GB" sz="1800">
                <a:solidFill>
                  <a:schemeClr val="dk1"/>
                </a:solidFill>
                <a:latin typeface="Courier New"/>
                <a:ea typeface="Courier New"/>
                <a:cs typeface="Courier New"/>
                <a:sym typeface="Courier New"/>
              </a:rPr>
              <a:t>new</a:t>
            </a:r>
            <a:r>
              <a:rPr lang="en-GB" sz="1800">
                <a:solidFill>
                  <a:schemeClr val="dk1"/>
                </a:solidFill>
                <a:latin typeface="Courier New"/>
                <a:ea typeface="Courier New"/>
                <a:cs typeface="Courier New"/>
                <a:sym typeface="Courier New"/>
              </a:rPr>
              <a:t> Book("Hamlet", "Shakespeare");</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Book b2 = </a:t>
            </a:r>
            <a:r>
              <a:rPr b="1" lang="en-GB" sz="1800">
                <a:solidFill>
                  <a:schemeClr val="dk1"/>
                </a:solidFill>
                <a:latin typeface="Courier New"/>
                <a:ea typeface="Courier New"/>
                <a:cs typeface="Courier New"/>
                <a:sym typeface="Courier New"/>
              </a:rPr>
              <a:t>new</a:t>
            </a:r>
            <a:r>
              <a:rPr lang="en-GB" sz="1800">
                <a:solidFill>
                  <a:schemeClr val="dk1"/>
                </a:solidFill>
                <a:latin typeface="Courier New"/>
                <a:ea typeface="Courier New"/>
                <a:cs typeface="Courier New"/>
                <a:sym typeface="Courier New"/>
              </a:rPr>
              <a:t> Book("The Hobbit", "J.R. Tolkien");</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Book b3 = </a:t>
            </a:r>
            <a:r>
              <a:rPr b="1" lang="en-GB" sz="1800">
                <a:solidFill>
                  <a:schemeClr val="dk1"/>
                </a:solidFill>
                <a:latin typeface="Courier New"/>
                <a:ea typeface="Courier New"/>
                <a:cs typeface="Courier New"/>
                <a:sym typeface="Courier New"/>
              </a:rPr>
              <a:t>new</a:t>
            </a:r>
            <a:r>
              <a:rPr lang="en-GB" sz="1800">
                <a:solidFill>
                  <a:schemeClr val="dk1"/>
                </a:solidFill>
                <a:latin typeface="Courier New"/>
                <a:ea typeface="Courier New"/>
                <a:cs typeface="Courier New"/>
                <a:sym typeface="Courier New"/>
              </a:rPr>
              <a:t> Book("Hamlet", "Shakespeare");</a:t>
            </a:r>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List&lt;Book&gt; books = </a:t>
            </a:r>
            <a:r>
              <a:rPr b="1" lang="en-GB" sz="1800">
                <a:solidFill>
                  <a:schemeClr val="dk1"/>
                </a:solidFill>
                <a:latin typeface="Courier New"/>
                <a:ea typeface="Courier New"/>
                <a:cs typeface="Courier New"/>
                <a:sym typeface="Courier New"/>
              </a:rPr>
              <a:t>new </a:t>
            </a:r>
            <a:r>
              <a:rPr lang="en-GB" sz="1800">
                <a:solidFill>
                  <a:schemeClr val="dk1"/>
                </a:solidFill>
                <a:latin typeface="Courier New"/>
                <a:ea typeface="Courier New"/>
                <a:cs typeface="Courier New"/>
                <a:sym typeface="Courier New"/>
              </a:rPr>
              <a:t>ArrayList&lt;Book&gt;();</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books.add(b1);</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books.add(b2);</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books.add(b3);</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Collections.sort(books);</a:t>
            </a:r>
            <a:endParaRPr/>
          </a:p>
        </p:txBody>
      </p:sp>
      <p:sp>
        <p:nvSpPr>
          <p:cNvPr id="808" name="Google Shape;808;p93"/>
          <p:cNvSpPr/>
          <p:nvPr/>
        </p:nvSpPr>
        <p:spPr>
          <a:xfrm>
            <a:off x="1200128" y="3891224"/>
            <a:ext cx="6754200" cy="575700"/>
          </a:xfrm>
          <a:prstGeom prst="wedgeRectCallout">
            <a:avLst>
              <a:gd fmla="val -21991" name="adj1"/>
              <a:gd fmla="val -90280" name="adj2"/>
            </a:avLst>
          </a:prstGeom>
          <a:solidFill>
            <a:schemeClr val="accent2"/>
          </a:solidFill>
          <a:ln cap="flat" cmpd="thickThin" w="55000">
            <a:solidFill>
              <a:srgbClr val="9F161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GB" sz="1800">
                <a:solidFill>
                  <a:schemeClr val="lt1"/>
                </a:solidFill>
                <a:latin typeface="Lucida Sans"/>
                <a:ea typeface="Lucida Sans"/>
                <a:cs typeface="Lucida Sans"/>
                <a:sym typeface="Lucida Sans"/>
              </a:rPr>
              <a:t>The inferred type Book is not a valid substitute for the bounded parameter &lt;T extends Comparable&lt;? super T&gt;&gt;</a:t>
            </a:r>
            <a:endParaRPr/>
          </a:p>
        </p:txBody>
      </p:sp>
      <p:sp>
        <p:nvSpPr>
          <p:cNvPr id="809" name="Google Shape;809;p93"/>
          <p:cNvSpPr/>
          <p:nvPr/>
        </p:nvSpPr>
        <p:spPr>
          <a:xfrm>
            <a:off x="4449429" y="4458160"/>
            <a:ext cx="3823800" cy="627900"/>
          </a:xfrm>
          <a:prstGeom prst="rect">
            <a:avLst/>
          </a:prstGeom>
          <a:solidFill>
            <a:schemeClr val="accent1"/>
          </a:solidFill>
          <a:ln cap="flat" cmpd="thickThin" w="55000">
            <a:solidFill>
              <a:srgbClr val="20768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I.e. we don't know how to sort book objects</a:t>
            </a:r>
            <a:endParaRPr sz="1800">
              <a:solidFill>
                <a:schemeClr val="lt1"/>
              </a:solidFill>
              <a:latin typeface="Lucida Sans"/>
              <a:ea typeface="Lucida Sans"/>
              <a:cs typeface="Lucida Sans"/>
              <a:sym typeface="Lucida Sans"/>
            </a:endParaRPr>
          </a:p>
        </p:txBody>
      </p:sp>
      <p:pic>
        <p:nvPicPr>
          <p:cNvPr id="810" name="Google Shape;810;p93"/>
          <p:cNvPicPr preferRelativeResize="0"/>
          <p:nvPr/>
        </p:nvPicPr>
        <p:blipFill rotWithShape="1">
          <a:blip r:embed="rId3">
            <a:alphaModFix/>
          </a:blip>
          <a:srcRect b="0" l="0" r="0" t="0"/>
          <a:stretch/>
        </p:blipFill>
        <p:spPr>
          <a:xfrm>
            <a:off x="7766478" y="298454"/>
            <a:ext cx="690241" cy="764774"/>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4" name="Shape 814"/>
        <p:cNvGrpSpPr/>
        <p:nvPr/>
      </p:nvGrpSpPr>
      <p:grpSpPr>
        <a:xfrm>
          <a:off x="0" y="0"/>
          <a:ext cx="0" cy="0"/>
          <a:chOff x="0" y="0"/>
          <a:chExt cx="0" cy="0"/>
        </a:xfrm>
      </p:grpSpPr>
      <p:sp>
        <p:nvSpPr>
          <p:cNvPr id="815" name="Google Shape;815;p94"/>
          <p:cNvSpPr txBox="1"/>
          <p:nvPr>
            <p:ph idx="1" type="body"/>
          </p:nvPr>
        </p:nvSpPr>
        <p:spPr>
          <a:xfrm>
            <a:off x="457200" y="833247"/>
            <a:ext cx="8229600" cy="2545800"/>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GB"/>
              <a:t>To sort a collection, the sorting algorithm needs to know how to compare 2 objects</a:t>
            </a:r>
            <a:endParaRPr/>
          </a:p>
          <a:p>
            <a:pPr indent="-256032" lvl="0" marL="365760" rtl="0" algn="l">
              <a:spcBef>
                <a:spcPts val="400"/>
              </a:spcBef>
              <a:spcAft>
                <a:spcPts val="0"/>
              </a:spcAft>
              <a:buSzPts val="1836"/>
              <a:buChar char="●"/>
            </a:pPr>
            <a:r>
              <a:rPr lang="en-GB"/>
              <a:t>We tell it how to compare 2 instances of our class by implementing the </a:t>
            </a:r>
            <a:r>
              <a:rPr lang="en-GB">
                <a:latin typeface="Courier New"/>
                <a:ea typeface="Courier New"/>
                <a:cs typeface="Courier New"/>
                <a:sym typeface="Courier New"/>
              </a:rPr>
              <a:t>Comparable</a:t>
            </a:r>
            <a:r>
              <a:rPr lang="en-GB"/>
              <a:t> interface and it's </a:t>
            </a:r>
            <a:r>
              <a:rPr lang="en-GB">
                <a:latin typeface="Courier New"/>
                <a:ea typeface="Courier New"/>
                <a:cs typeface="Courier New"/>
                <a:sym typeface="Courier New"/>
              </a:rPr>
              <a:t>compareTo</a:t>
            </a:r>
            <a:r>
              <a:rPr lang="en-GB"/>
              <a:t> method</a:t>
            </a:r>
            <a:endParaRPr/>
          </a:p>
          <a:p>
            <a:pPr indent="-139446" lvl="0" marL="365760" rtl="0" algn="l">
              <a:spcBef>
                <a:spcPts val="400"/>
              </a:spcBef>
              <a:spcAft>
                <a:spcPts val="0"/>
              </a:spcAft>
              <a:buSzPts val="1836"/>
              <a:buNone/>
            </a:pPr>
            <a:r>
              <a:t/>
            </a:r>
            <a:endParaRPr/>
          </a:p>
          <a:p>
            <a:pPr indent="-256032" lvl="0" marL="365760" rtl="0" algn="l">
              <a:spcBef>
                <a:spcPts val="400"/>
              </a:spcBef>
              <a:spcAft>
                <a:spcPts val="0"/>
              </a:spcAft>
              <a:buSzPts val="1836"/>
              <a:buChar char="●"/>
            </a:pPr>
            <a:r>
              <a:rPr lang="en-GB">
                <a:latin typeface="Courier New"/>
                <a:ea typeface="Courier New"/>
                <a:cs typeface="Courier New"/>
                <a:sym typeface="Courier New"/>
              </a:rPr>
              <a:t>String</a:t>
            </a:r>
            <a:r>
              <a:rPr lang="en-GB"/>
              <a:t> class implements </a:t>
            </a:r>
            <a:r>
              <a:rPr lang="en-GB">
                <a:latin typeface="Courier New"/>
                <a:ea typeface="Courier New"/>
                <a:cs typeface="Courier New"/>
                <a:sym typeface="Courier New"/>
              </a:rPr>
              <a:t>Comparable</a:t>
            </a:r>
            <a:r>
              <a:rPr lang="en-GB"/>
              <a:t> and </a:t>
            </a:r>
            <a:r>
              <a:rPr lang="en-GB">
                <a:latin typeface="Courier New"/>
                <a:ea typeface="Courier New"/>
                <a:cs typeface="Courier New"/>
                <a:sym typeface="Courier New"/>
              </a:rPr>
              <a:t>compareTo</a:t>
            </a:r>
            <a:r>
              <a:rPr lang="en-GB"/>
              <a:t> to sort string alphabetically</a:t>
            </a:r>
            <a:endParaRPr/>
          </a:p>
        </p:txBody>
      </p:sp>
      <p:sp>
        <p:nvSpPr>
          <p:cNvPr id="816" name="Google Shape;816;p94"/>
          <p:cNvSpPr txBox="1"/>
          <p:nvPr>
            <p:ph type="title"/>
          </p:nvPr>
        </p:nvSpPr>
        <p:spPr>
          <a:xfrm>
            <a:off x="457200" y="154484"/>
            <a:ext cx="8229600" cy="643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GB"/>
              <a:t>Sorting	</a:t>
            </a:r>
            <a:endParaRPr/>
          </a:p>
        </p:txBody>
      </p:sp>
      <p:pic>
        <p:nvPicPr>
          <p:cNvPr id="817" name="Google Shape;817;p94"/>
          <p:cNvPicPr preferRelativeResize="0"/>
          <p:nvPr/>
        </p:nvPicPr>
        <p:blipFill rotWithShape="1">
          <a:blip r:embed="rId3">
            <a:alphaModFix/>
          </a:blip>
          <a:srcRect b="0" l="0" r="0" t="0"/>
          <a:stretch/>
        </p:blipFill>
        <p:spPr>
          <a:xfrm>
            <a:off x="7766478" y="69854"/>
            <a:ext cx="690241" cy="764774"/>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p95"/>
          <p:cNvSpPr txBox="1"/>
          <p:nvPr>
            <p:ph type="title"/>
          </p:nvPr>
        </p:nvSpPr>
        <p:spPr>
          <a:xfrm>
            <a:off x="457200" y="154484"/>
            <a:ext cx="8229600" cy="643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GB"/>
              <a:t>Implementing compareTo</a:t>
            </a:r>
            <a:endParaRPr/>
          </a:p>
        </p:txBody>
      </p:sp>
      <p:sp>
        <p:nvSpPr>
          <p:cNvPr id="823" name="Google Shape;823;p95"/>
          <p:cNvSpPr txBox="1"/>
          <p:nvPr/>
        </p:nvSpPr>
        <p:spPr>
          <a:xfrm>
            <a:off x="2007345" y="1334891"/>
            <a:ext cx="4956000" cy="400200"/>
          </a:xfrm>
          <a:prstGeom prst="rect">
            <a:avLst/>
          </a:prstGeom>
          <a:solidFill>
            <a:srgbClr val="DEF5FA"/>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2000">
                <a:solidFill>
                  <a:schemeClr val="dk1"/>
                </a:solidFill>
                <a:latin typeface="Courier New"/>
                <a:ea typeface="Courier New"/>
                <a:cs typeface="Courier New"/>
                <a:sym typeface="Courier New"/>
              </a:rPr>
              <a:t>public int </a:t>
            </a:r>
            <a:r>
              <a:rPr lang="en-GB" sz="2000">
                <a:solidFill>
                  <a:schemeClr val="dk1"/>
                </a:solidFill>
                <a:latin typeface="Courier New"/>
                <a:ea typeface="Courier New"/>
                <a:cs typeface="Courier New"/>
                <a:sym typeface="Courier New"/>
              </a:rPr>
              <a:t>compareTo(Book book)</a:t>
            </a:r>
            <a:endParaRPr/>
          </a:p>
        </p:txBody>
      </p:sp>
      <p:sp>
        <p:nvSpPr>
          <p:cNvPr id="824" name="Google Shape;824;p95"/>
          <p:cNvSpPr/>
          <p:nvPr/>
        </p:nvSpPr>
        <p:spPr>
          <a:xfrm>
            <a:off x="723734" y="1894573"/>
            <a:ext cx="3768900" cy="409800"/>
          </a:xfrm>
          <a:prstGeom prst="rect">
            <a:avLst/>
          </a:prstGeom>
          <a:solidFill>
            <a:schemeClr val="accent1"/>
          </a:solidFill>
          <a:ln cap="flat" cmpd="thickThin" w="55000">
            <a:solidFill>
              <a:srgbClr val="20768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Current book (</a:t>
            </a:r>
            <a:r>
              <a:rPr lang="en-GB" sz="1800">
                <a:solidFill>
                  <a:schemeClr val="lt1"/>
                </a:solidFill>
                <a:latin typeface="Courier New"/>
                <a:ea typeface="Courier New"/>
                <a:cs typeface="Courier New"/>
                <a:sym typeface="Courier New"/>
              </a:rPr>
              <a:t>this</a:t>
            </a:r>
            <a:r>
              <a:rPr lang="en-GB" sz="1800">
                <a:solidFill>
                  <a:schemeClr val="lt1"/>
                </a:solidFill>
                <a:latin typeface="Lucida Sans"/>
                <a:ea typeface="Lucida Sans"/>
                <a:cs typeface="Lucida Sans"/>
                <a:sym typeface="Lucida Sans"/>
              </a:rPr>
              <a:t>) is object 1</a:t>
            </a:r>
            <a:endParaRPr sz="1800">
              <a:solidFill>
                <a:schemeClr val="lt1"/>
              </a:solidFill>
              <a:latin typeface="Lucida Sans"/>
              <a:ea typeface="Lucida Sans"/>
              <a:cs typeface="Lucida Sans"/>
              <a:sym typeface="Lucida Sans"/>
            </a:endParaRPr>
          </a:p>
        </p:txBody>
      </p:sp>
      <p:sp>
        <p:nvSpPr>
          <p:cNvPr id="825" name="Google Shape;825;p95"/>
          <p:cNvSpPr/>
          <p:nvPr/>
        </p:nvSpPr>
        <p:spPr>
          <a:xfrm>
            <a:off x="5844513" y="1894574"/>
            <a:ext cx="2225700" cy="409800"/>
          </a:xfrm>
          <a:prstGeom prst="wedgeRectCallout">
            <a:avLst>
              <a:gd fmla="val -41692" name="adj1"/>
              <a:gd fmla="val -92500" name="adj2"/>
            </a:avLst>
          </a:prstGeom>
          <a:solidFill>
            <a:schemeClr val="accent1"/>
          </a:solidFill>
          <a:ln cap="flat" cmpd="thickThin" w="55000">
            <a:solidFill>
              <a:srgbClr val="20768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Object 2</a:t>
            </a:r>
            <a:endParaRPr sz="1800">
              <a:solidFill>
                <a:schemeClr val="lt1"/>
              </a:solidFill>
              <a:latin typeface="Lucida Sans"/>
              <a:ea typeface="Lucida Sans"/>
              <a:cs typeface="Lucida Sans"/>
              <a:sym typeface="Lucida Sans"/>
            </a:endParaRPr>
          </a:p>
        </p:txBody>
      </p:sp>
      <p:graphicFrame>
        <p:nvGraphicFramePr>
          <p:cNvPr id="826" name="Google Shape;826;p95"/>
          <p:cNvGraphicFramePr/>
          <p:nvPr/>
        </p:nvGraphicFramePr>
        <p:xfrm>
          <a:off x="1442068" y="2785529"/>
          <a:ext cx="3000000" cy="3000000"/>
        </p:xfrm>
        <a:graphic>
          <a:graphicData uri="http://schemas.openxmlformats.org/drawingml/2006/table">
            <a:tbl>
              <a:tblPr bandRow="1" firstRow="1">
                <a:noFill/>
                <a:tableStyleId>{FA36D5D4-C51A-43A2-B751-8A1D58BD91B3}</a:tableStyleId>
              </a:tblPr>
              <a:tblGrid>
                <a:gridCol w="3419250"/>
                <a:gridCol w="2676750"/>
              </a:tblGrid>
              <a:tr h="279875">
                <a:tc>
                  <a:txBody>
                    <a:bodyPr/>
                    <a:lstStyle/>
                    <a:p>
                      <a:pPr indent="0" lvl="0" marL="0" marR="0" rtl="0" algn="l">
                        <a:spcBef>
                          <a:spcPts val="0"/>
                        </a:spcBef>
                        <a:spcAft>
                          <a:spcPts val="0"/>
                        </a:spcAft>
                        <a:buNone/>
                      </a:pPr>
                      <a:r>
                        <a:rPr lang="en-GB" sz="1500" u="none" cap="none" strike="noStrike"/>
                        <a:t>Condition</a:t>
                      </a:r>
                      <a:endParaRPr sz="1500"/>
                    </a:p>
                  </a:txBody>
                  <a:tcPr marT="34300" marB="34300" marR="91450" marL="91450"/>
                </a:tc>
                <a:tc>
                  <a:txBody>
                    <a:bodyPr/>
                    <a:lstStyle/>
                    <a:p>
                      <a:pPr indent="0" lvl="0" marL="0" marR="0" rtl="0" algn="l">
                        <a:spcBef>
                          <a:spcPts val="0"/>
                        </a:spcBef>
                        <a:spcAft>
                          <a:spcPts val="0"/>
                        </a:spcAft>
                        <a:buNone/>
                      </a:pPr>
                      <a:r>
                        <a:rPr lang="en-GB" sz="1500"/>
                        <a:t>Returns</a:t>
                      </a:r>
                      <a:endParaRPr sz="1500"/>
                    </a:p>
                  </a:txBody>
                  <a:tcPr marT="34300" marB="34300" marR="91450" marL="91450"/>
                </a:tc>
              </a:tr>
              <a:tr h="278150">
                <a:tc>
                  <a:txBody>
                    <a:bodyPr/>
                    <a:lstStyle/>
                    <a:p>
                      <a:pPr indent="0" lvl="0" marL="0" marR="0" rtl="0" algn="l">
                        <a:spcBef>
                          <a:spcPts val="0"/>
                        </a:spcBef>
                        <a:spcAft>
                          <a:spcPts val="0"/>
                        </a:spcAft>
                        <a:buNone/>
                      </a:pPr>
                      <a:r>
                        <a:rPr lang="en-GB" sz="1500"/>
                        <a:t>Object</a:t>
                      </a:r>
                      <a:r>
                        <a:rPr lang="en-GB" sz="1500"/>
                        <a:t> 1 &lt; object 2</a:t>
                      </a:r>
                      <a:endParaRPr sz="1500"/>
                    </a:p>
                  </a:txBody>
                  <a:tcPr marT="34300" marB="34300" marR="91450" marL="91450"/>
                </a:tc>
                <a:tc>
                  <a:txBody>
                    <a:bodyPr/>
                    <a:lstStyle/>
                    <a:p>
                      <a:pPr indent="0" lvl="0" marL="0" marR="0" rtl="0" algn="ctr">
                        <a:spcBef>
                          <a:spcPts val="0"/>
                        </a:spcBef>
                        <a:spcAft>
                          <a:spcPts val="0"/>
                        </a:spcAft>
                        <a:buNone/>
                      </a:pPr>
                      <a:r>
                        <a:rPr lang="en-GB" sz="1500"/>
                        <a:t>&lt; 0</a:t>
                      </a:r>
                      <a:endParaRPr sz="1500"/>
                    </a:p>
                  </a:txBody>
                  <a:tcPr marT="34300" marB="34300" marR="91450" marL="91450"/>
                </a:tc>
              </a:tr>
              <a:tr h="278150">
                <a:tc>
                  <a:txBody>
                    <a:bodyPr/>
                    <a:lstStyle/>
                    <a:p>
                      <a:pPr indent="0" lvl="0" marL="0" marR="0" rtl="0" algn="l">
                        <a:lnSpc>
                          <a:spcPct val="100000"/>
                        </a:lnSpc>
                        <a:spcBef>
                          <a:spcPts val="0"/>
                        </a:spcBef>
                        <a:spcAft>
                          <a:spcPts val="0"/>
                        </a:spcAft>
                        <a:buClr>
                          <a:schemeClr val="dk1"/>
                        </a:buClr>
                        <a:buSzPts val="1500"/>
                        <a:buFont typeface="Lucida Sans"/>
                        <a:buNone/>
                      </a:pPr>
                      <a:r>
                        <a:rPr lang="en-GB" sz="1500"/>
                        <a:t>Object</a:t>
                      </a:r>
                      <a:r>
                        <a:rPr lang="en-GB" sz="1500"/>
                        <a:t> 1 equals object 2</a:t>
                      </a:r>
                      <a:endParaRPr sz="1500"/>
                    </a:p>
                  </a:txBody>
                  <a:tcPr marT="34300" marB="34300" marR="91450" marL="91450"/>
                </a:tc>
                <a:tc>
                  <a:txBody>
                    <a:bodyPr/>
                    <a:lstStyle/>
                    <a:p>
                      <a:pPr indent="0" lvl="0" marL="0" marR="0" rtl="0" algn="ctr">
                        <a:spcBef>
                          <a:spcPts val="0"/>
                        </a:spcBef>
                        <a:spcAft>
                          <a:spcPts val="0"/>
                        </a:spcAft>
                        <a:buNone/>
                      </a:pPr>
                      <a:r>
                        <a:rPr lang="en-GB" sz="1500"/>
                        <a:t>0</a:t>
                      </a:r>
                      <a:endParaRPr sz="1500"/>
                    </a:p>
                  </a:txBody>
                  <a:tcPr marT="34300" marB="34300" marR="91450" marL="91450"/>
                </a:tc>
              </a:tr>
              <a:tr h="278150">
                <a:tc>
                  <a:txBody>
                    <a:bodyPr/>
                    <a:lstStyle/>
                    <a:p>
                      <a:pPr indent="0" lvl="0" marL="0" marR="0" rtl="0" algn="l">
                        <a:lnSpc>
                          <a:spcPct val="100000"/>
                        </a:lnSpc>
                        <a:spcBef>
                          <a:spcPts val="0"/>
                        </a:spcBef>
                        <a:spcAft>
                          <a:spcPts val="0"/>
                        </a:spcAft>
                        <a:buClr>
                          <a:schemeClr val="dk1"/>
                        </a:buClr>
                        <a:buSzPts val="1500"/>
                        <a:buFont typeface="Lucida Sans"/>
                        <a:buNone/>
                      </a:pPr>
                      <a:r>
                        <a:rPr lang="en-GB" sz="1500"/>
                        <a:t>Object</a:t>
                      </a:r>
                      <a:r>
                        <a:rPr lang="en-GB" sz="1500"/>
                        <a:t> 1 &gt; object 2</a:t>
                      </a:r>
                      <a:endParaRPr sz="1500"/>
                    </a:p>
                  </a:txBody>
                  <a:tcPr marT="34300" marB="34300" marR="91450" marL="91450"/>
                </a:tc>
                <a:tc>
                  <a:txBody>
                    <a:bodyPr/>
                    <a:lstStyle/>
                    <a:p>
                      <a:pPr indent="0" lvl="0" marL="0" marR="0" rtl="0" algn="ctr">
                        <a:spcBef>
                          <a:spcPts val="0"/>
                        </a:spcBef>
                        <a:spcAft>
                          <a:spcPts val="0"/>
                        </a:spcAft>
                        <a:buNone/>
                      </a:pPr>
                      <a:r>
                        <a:rPr lang="en-GB" sz="1500"/>
                        <a:t>&gt; 0</a:t>
                      </a:r>
                      <a:endParaRPr sz="1500"/>
                    </a:p>
                  </a:txBody>
                  <a:tcPr marT="34300" marB="34300" marR="91450" marL="91450"/>
                </a:tc>
              </a:tr>
            </a:tbl>
          </a:graphicData>
        </a:graphic>
      </p:graphicFrame>
      <p:pic>
        <p:nvPicPr>
          <p:cNvPr id="827" name="Google Shape;827;p95"/>
          <p:cNvPicPr preferRelativeResize="0"/>
          <p:nvPr/>
        </p:nvPicPr>
        <p:blipFill rotWithShape="1">
          <a:blip r:embed="rId3">
            <a:alphaModFix/>
          </a:blip>
          <a:srcRect b="0" l="0" r="0" t="0"/>
          <a:stretch/>
        </p:blipFill>
        <p:spPr>
          <a:xfrm>
            <a:off x="7766478" y="298454"/>
            <a:ext cx="690241" cy="764774"/>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1" name="Shape 831"/>
        <p:cNvGrpSpPr/>
        <p:nvPr/>
      </p:nvGrpSpPr>
      <p:grpSpPr>
        <a:xfrm>
          <a:off x="0" y="0"/>
          <a:ext cx="0" cy="0"/>
          <a:chOff x="0" y="0"/>
          <a:chExt cx="0" cy="0"/>
        </a:xfrm>
      </p:grpSpPr>
      <p:sp>
        <p:nvSpPr>
          <p:cNvPr id="832" name="Google Shape;832;p96"/>
          <p:cNvSpPr txBox="1"/>
          <p:nvPr>
            <p:ph idx="1" type="body"/>
          </p:nvPr>
        </p:nvSpPr>
        <p:spPr>
          <a:xfrm>
            <a:off x="457200" y="833247"/>
            <a:ext cx="8229600" cy="2545800"/>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GB"/>
              <a:t>How we implement </a:t>
            </a:r>
            <a:r>
              <a:rPr lang="en-GB">
                <a:latin typeface="Courier New"/>
                <a:ea typeface="Courier New"/>
                <a:cs typeface="Courier New"/>
                <a:sym typeface="Courier New"/>
              </a:rPr>
              <a:t>compareTo</a:t>
            </a:r>
            <a:r>
              <a:rPr lang="en-GB"/>
              <a:t>, determines how the items will be sorted, e.g.</a:t>
            </a:r>
            <a:endParaRPr/>
          </a:p>
          <a:p>
            <a:pPr indent="-228600" lvl="1" marL="621792" rtl="0" algn="l">
              <a:spcBef>
                <a:spcPts val="324"/>
              </a:spcBef>
              <a:spcAft>
                <a:spcPts val="0"/>
              </a:spcAft>
              <a:buSzPts val="2300"/>
              <a:buChar char="○"/>
            </a:pPr>
            <a:r>
              <a:rPr lang="en-GB"/>
              <a:t>To sort by title A-Z…</a:t>
            </a:r>
            <a:endParaRPr/>
          </a:p>
          <a:p>
            <a:pPr indent="-82550" lvl="1" marL="621792" rtl="0" algn="l">
              <a:spcBef>
                <a:spcPts val="324"/>
              </a:spcBef>
              <a:spcAft>
                <a:spcPts val="0"/>
              </a:spcAft>
              <a:buSzPts val="2300"/>
              <a:buNone/>
            </a:pPr>
            <a:r>
              <a:t/>
            </a:r>
            <a:endParaRPr/>
          </a:p>
          <a:p>
            <a:pPr indent="-82550" lvl="1" marL="621792" rtl="0" algn="l">
              <a:spcBef>
                <a:spcPts val="324"/>
              </a:spcBef>
              <a:spcAft>
                <a:spcPts val="0"/>
              </a:spcAft>
              <a:buSzPts val="2300"/>
              <a:buNone/>
            </a:pPr>
            <a:r>
              <a:t/>
            </a:r>
            <a:endParaRPr/>
          </a:p>
          <a:p>
            <a:pPr indent="-82550" lvl="1" marL="621792" rtl="0" algn="l">
              <a:spcBef>
                <a:spcPts val="324"/>
              </a:spcBef>
              <a:spcAft>
                <a:spcPts val="0"/>
              </a:spcAft>
              <a:buSzPts val="2300"/>
              <a:buNone/>
            </a:pPr>
            <a:r>
              <a:t/>
            </a:r>
            <a:endParaRPr/>
          </a:p>
          <a:p>
            <a:pPr indent="-228600" lvl="1" marL="621792" rtl="0" algn="l">
              <a:spcBef>
                <a:spcPts val="324"/>
              </a:spcBef>
              <a:spcAft>
                <a:spcPts val="1200"/>
              </a:spcAft>
              <a:buSzPts val="2300"/>
              <a:buChar char="○"/>
            </a:pPr>
            <a:r>
              <a:rPr lang="en-GB"/>
              <a:t>To sort by author A-Z…</a:t>
            </a:r>
            <a:endParaRPr/>
          </a:p>
        </p:txBody>
      </p:sp>
      <p:sp>
        <p:nvSpPr>
          <p:cNvPr id="833" name="Google Shape;833;p96"/>
          <p:cNvSpPr txBox="1"/>
          <p:nvPr>
            <p:ph type="title"/>
          </p:nvPr>
        </p:nvSpPr>
        <p:spPr>
          <a:xfrm>
            <a:off x="457200" y="154484"/>
            <a:ext cx="8229600" cy="643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GB"/>
              <a:t>Implementing compareTo</a:t>
            </a:r>
            <a:endParaRPr/>
          </a:p>
        </p:txBody>
      </p:sp>
      <p:sp>
        <p:nvSpPr>
          <p:cNvPr id="834" name="Google Shape;834;p96"/>
          <p:cNvSpPr/>
          <p:nvPr/>
        </p:nvSpPr>
        <p:spPr>
          <a:xfrm>
            <a:off x="1207222" y="2123385"/>
            <a:ext cx="6822300" cy="6927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GB" sz="1800">
                <a:solidFill>
                  <a:schemeClr val="dk1"/>
                </a:solidFill>
                <a:latin typeface="Courier New"/>
                <a:ea typeface="Courier New"/>
                <a:cs typeface="Courier New"/>
                <a:sym typeface="Courier New"/>
              </a:rPr>
              <a:t>public int </a:t>
            </a:r>
            <a:r>
              <a:rPr lang="en-GB" sz="1800">
                <a:solidFill>
                  <a:schemeClr val="dk1"/>
                </a:solidFill>
                <a:latin typeface="Courier New"/>
                <a:ea typeface="Courier New"/>
                <a:cs typeface="Courier New"/>
                <a:sym typeface="Courier New"/>
              </a:rPr>
              <a:t>compareTo(Book book) {</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    </a:t>
            </a:r>
            <a:r>
              <a:rPr b="1" lang="en-GB" sz="1800">
                <a:solidFill>
                  <a:schemeClr val="dk1"/>
                </a:solidFill>
                <a:latin typeface="Courier New"/>
                <a:ea typeface="Courier New"/>
                <a:cs typeface="Courier New"/>
                <a:sym typeface="Courier New"/>
              </a:rPr>
              <a:t>return</a:t>
            </a:r>
            <a:r>
              <a:rPr lang="en-GB" sz="1800">
                <a:solidFill>
                  <a:schemeClr val="dk1"/>
                </a:solidFill>
                <a:latin typeface="Courier New"/>
                <a:ea typeface="Courier New"/>
                <a:cs typeface="Courier New"/>
                <a:sym typeface="Courier New"/>
              </a:rPr>
              <a:t> </a:t>
            </a:r>
            <a:r>
              <a:rPr b="1" lang="en-GB" sz="1800">
                <a:solidFill>
                  <a:schemeClr val="dk1"/>
                </a:solidFill>
                <a:latin typeface="Courier New"/>
                <a:ea typeface="Courier New"/>
                <a:cs typeface="Courier New"/>
                <a:sym typeface="Courier New"/>
              </a:rPr>
              <a:t>this</a:t>
            </a:r>
            <a:r>
              <a:rPr lang="en-GB" sz="1800">
                <a:solidFill>
                  <a:schemeClr val="dk1"/>
                </a:solidFill>
                <a:latin typeface="Courier New"/>
                <a:ea typeface="Courier New"/>
                <a:cs typeface="Courier New"/>
                <a:sym typeface="Courier New"/>
              </a:rPr>
              <a:t>.title.compareTo(book.title);</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a:t>
            </a:r>
            <a:endParaRPr sz="1800">
              <a:solidFill>
                <a:schemeClr val="dk1"/>
              </a:solidFill>
              <a:latin typeface="Courier New"/>
              <a:ea typeface="Courier New"/>
              <a:cs typeface="Courier New"/>
              <a:sym typeface="Courier New"/>
            </a:endParaRPr>
          </a:p>
        </p:txBody>
      </p:sp>
      <p:sp>
        <p:nvSpPr>
          <p:cNvPr id="835" name="Google Shape;835;p96"/>
          <p:cNvSpPr/>
          <p:nvPr/>
        </p:nvSpPr>
        <p:spPr>
          <a:xfrm>
            <a:off x="1207222" y="3323221"/>
            <a:ext cx="6822300" cy="6927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GB" sz="1800">
                <a:solidFill>
                  <a:schemeClr val="dk1"/>
                </a:solidFill>
                <a:latin typeface="Courier New"/>
                <a:ea typeface="Courier New"/>
                <a:cs typeface="Courier New"/>
                <a:sym typeface="Courier New"/>
              </a:rPr>
              <a:t>public int </a:t>
            </a:r>
            <a:r>
              <a:rPr lang="en-GB" sz="1800">
                <a:solidFill>
                  <a:schemeClr val="dk1"/>
                </a:solidFill>
                <a:latin typeface="Courier New"/>
                <a:ea typeface="Courier New"/>
                <a:cs typeface="Courier New"/>
                <a:sym typeface="Courier New"/>
              </a:rPr>
              <a:t>compareTo(Book book) {</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    </a:t>
            </a:r>
            <a:r>
              <a:rPr b="1" lang="en-GB" sz="1800">
                <a:solidFill>
                  <a:schemeClr val="dk1"/>
                </a:solidFill>
                <a:latin typeface="Courier New"/>
                <a:ea typeface="Courier New"/>
                <a:cs typeface="Courier New"/>
                <a:sym typeface="Courier New"/>
              </a:rPr>
              <a:t>return</a:t>
            </a:r>
            <a:r>
              <a:rPr lang="en-GB" sz="1800">
                <a:solidFill>
                  <a:schemeClr val="dk1"/>
                </a:solidFill>
                <a:latin typeface="Courier New"/>
                <a:ea typeface="Courier New"/>
                <a:cs typeface="Courier New"/>
                <a:sym typeface="Courier New"/>
              </a:rPr>
              <a:t> </a:t>
            </a:r>
            <a:r>
              <a:rPr b="1" lang="en-GB" sz="1800">
                <a:solidFill>
                  <a:schemeClr val="dk1"/>
                </a:solidFill>
                <a:latin typeface="Courier New"/>
                <a:ea typeface="Courier New"/>
                <a:cs typeface="Courier New"/>
                <a:sym typeface="Courier New"/>
              </a:rPr>
              <a:t>this</a:t>
            </a:r>
            <a:r>
              <a:rPr lang="en-GB" sz="1800">
                <a:solidFill>
                  <a:schemeClr val="dk1"/>
                </a:solidFill>
                <a:latin typeface="Courier New"/>
                <a:ea typeface="Courier New"/>
                <a:cs typeface="Courier New"/>
                <a:sym typeface="Courier New"/>
              </a:rPr>
              <a:t>.author.compareTo(book.author);</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a:t>
            </a:r>
            <a:endParaRPr sz="1800">
              <a:solidFill>
                <a:schemeClr val="dk1"/>
              </a:solidFill>
              <a:latin typeface="Courier New"/>
              <a:ea typeface="Courier New"/>
              <a:cs typeface="Courier New"/>
              <a:sym typeface="Courier New"/>
            </a:endParaRPr>
          </a:p>
        </p:txBody>
      </p:sp>
      <p:pic>
        <p:nvPicPr>
          <p:cNvPr id="836" name="Google Shape;836;p96"/>
          <p:cNvPicPr preferRelativeResize="0"/>
          <p:nvPr/>
        </p:nvPicPr>
        <p:blipFill rotWithShape="1">
          <a:blip r:embed="rId3">
            <a:alphaModFix/>
          </a:blip>
          <a:srcRect b="0" l="0" r="0" t="0"/>
          <a:stretch/>
        </p:blipFill>
        <p:spPr>
          <a:xfrm>
            <a:off x="7766478" y="298454"/>
            <a:ext cx="690241" cy="764774"/>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0" name="Shape 840"/>
        <p:cNvGrpSpPr/>
        <p:nvPr/>
      </p:nvGrpSpPr>
      <p:grpSpPr>
        <a:xfrm>
          <a:off x="0" y="0"/>
          <a:ext cx="0" cy="0"/>
          <a:chOff x="0" y="0"/>
          <a:chExt cx="0" cy="0"/>
        </a:xfrm>
      </p:grpSpPr>
      <p:sp>
        <p:nvSpPr>
          <p:cNvPr id="841" name="Google Shape;841;p97"/>
          <p:cNvSpPr txBox="1"/>
          <p:nvPr>
            <p:ph idx="1" type="body"/>
          </p:nvPr>
        </p:nvSpPr>
        <p:spPr>
          <a:xfrm>
            <a:off x="457200" y="833247"/>
            <a:ext cx="8229600" cy="2545800"/>
          </a:xfrm>
          <a:prstGeom prst="rect">
            <a:avLst/>
          </a:prstGeom>
          <a:noFill/>
          <a:ln>
            <a:noFill/>
          </a:ln>
        </p:spPr>
        <p:txBody>
          <a:bodyPr anchorCtr="0" anchor="t" bIns="45700" lIns="91425" spcFirstLastPara="1" rIns="91425" wrap="square" tIns="45700">
            <a:normAutofit/>
          </a:bodyPr>
          <a:lstStyle/>
          <a:p>
            <a:pPr indent="-228600" lvl="1" marL="621792" rtl="0" algn="l">
              <a:spcBef>
                <a:spcPts val="0"/>
              </a:spcBef>
              <a:spcAft>
                <a:spcPts val="0"/>
              </a:spcAft>
              <a:buSzPts val="2300"/>
              <a:buChar char="○"/>
            </a:pPr>
            <a:r>
              <a:rPr lang="en-GB"/>
              <a:t>To sort by title Z-A…</a:t>
            </a:r>
            <a:endParaRPr/>
          </a:p>
          <a:p>
            <a:pPr indent="-82550" lvl="1" marL="621792" rtl="0" algn="l">
              <a:spcBef>
                <a:spcPts val="324"/>
              </a:spcBef>
              <a:spcAft>
                <a:spcPts val="0"/>
              </a:spcAft>
              <a:buSzPts val="2300"/>
              <a:buNone/>
            </a:pPr>
            <a:r>
              <a:t/>
            </a:r>
            <a:endParaRPr/>
          </a:p>
          <a:p>
            <a:pPr indent="-82550" lvl="1" marL="621792" rtl="0" algn="l">
              <a:spcBef>
                <a:spcPts val="324"/>
              </a:spcBef>
              <a:spcAft>
                <a:spcPts val="0"/>
              </a:spcAft>
              <a:buSzPts val="2300"/>
              <a:buNone/>
            </a:pPr>
            <a:r>
              <a:t/>
            </a:r>
            <a:endParaRPr/>
          </a:p>
          <a:p>
            <a:pPr indent="-82550" lvl="1" marL="621792" rtl="0" algn="l">
              <a:spcBef>
                <a:spcPts val="324"/>
              </a:spcBef>
              <a:spcAft>
                <a:spcPts val="0"/>
              </a:spcAft>
              <a:buSzPts val="2300"/>
              <a:buNone/>
            </a:pPr>
            <a:r>
              <a:t/>
            </a:r>
            <a:endParaRPr/>
          </a:p>
          <a:p>
            <a:pPr indent="-228600" lvl="1" marL="621792" rtl="0" algn="l">
              <a:spcBef>
                <a:spcPts val="324"/>
              </a:spcBef>
              <a:spcAft>
                <a:spcPts val="1200"/>
              </a:spcAft>
              <a:buSzPts val="2300"/>
              <a:buChar char="○"/>
            </a:pPr>
            <a:r>
              <a:rPr lang="en-GB"/>
              <a:t>or…</a:t>
            </a:r>
            <a:endParaRPr/>
          </a:p>
        </p:txBody>
      </p:sp>
      <p:sp>
        <p:nvSpPr>
          <p:cNvPr id="842" name="Google Shape;842;p97"/>
          <p:cNvSpPr txBox="1"/>
          <p:nvPr>
            <p:ph type="title"/>
          </p:nvPr>
        </p:nvSpPr>
        <p:spPr>
          <a:xfrm>
            <a:off x="457200" y="154484"/>
            <a:ext cx="8229600" cy="643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GB"/>
              <a:t>Implementing compareTo</a:t>
            </a:r>
            <a:endParaRPr/>
          </a:p>
        </p:txBody>
      </p:sp>
      <p:sp>
        <p:nvSpPr>
          <p:cNvPr id="843" name="Google Shape;843;p97"/>
          <p:cNvSpPr/>
          <p:nvPr/>
        </p:nvSpPr>
        <p:spPr>
          <a:xfrm>
            <a:off x="1207222" y="1529412"/>
            <a:ext cx="6822300" cy="6927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GB" sz="1800">
                <a:solidFill>
                  <a:schemeClr val="dk1"/>
                </a:solidFill>
                <a:latin typeface="Courier New"/>
                <a:ea typeface="Courier New"/>
                <a:cs typeface="Courier New"/>
                <a:sym typeface="Courier New"/>
              </a:rPr>
              <a:t>public int </a:t>
            </a:r>
            <a:r>
              <a:rPr lang="en-GB" sz="1800">
                <a:solidFill>
                  <a:schemeClr val="dk1"/>
                </a:solidFill>
                <a:latin typeface="Courier New"/>
                <a:ea typeface="Courier New"/>
                <a:cs typeface="Courier New"/>
                <a:sym typeface="Courier New"/>
              </a:rPr>
              <a:t>compareTo(Book book) {</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    </a:t>
            </a:r>
            <a:r>
              <a:rPr b="1" lang="en-GB" sz="1800">
                <a:solidFill>
                  <a:schemeClr val="dk1"/>
                </a:solidFill>
                <a:latin typeface="Courier New"/>
                <a:ea typeface="Courier New"/>
                <a:cs typeface="Courier New"/>
                <a:sym typeface="Courier New"/>
              </a:rPr>
              <a:t>return</a:t>
            </a:r>
            <a:r>
              <a:rPr lang="en-GB" sz="1800">
                <a:solidFill>
                  <a:schemeClr val="dk1"/>
                </a:solidFill>
                <a:latin typeface="Courier New"/>
                <a:ea typeface="Courier New"/>
                <a:cs typeface="Courier New"/>
                <a:sym typeface="Courier New"/>
              </a:rPr>
              <a:t> -</a:t>
            </a:r>
            <a:r>
              <a:rPr b="1" lang="en-GB" sz="1800">
                <a:solidFill>
                  <a:schemeClr val="dk1"/>
                </a:solidFill>
                <a:latin typeface="Courier New"/>
                <a:ea typeface="Courier New"/>
                <a:cs typeface="Courier New"/>
                <a:sym typeface="Courier New"/>
              </a:rPr>
              <a:t>this</a:t>
            </a:r>
            <a:r>
              <a:rPr lang="en-GB" sz="1800">
                <a:solidFill>
                  <a:schemeClr val="dk1"/>
                </a:solidFill>
                <a:latin typeface="Courier New"/>
                <a:ea typeface="Courier New"/>
                <a:cs typeface="Courier New"/>
                <a:sym typeface="Courier New"/>
              </a:rPr>
              <a:t>.title.compareTo(book.title);</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a:t>
            </a:r>
            <a:endParaRPr sz="1800">
              <a:solidFill>
                <a:schemeClr val="dk1"/>
              </a:solidFill>
              <a:latin typeface="Courier New"/>
              <a:ea typeface="Courier New"/>
              <a:cs typeface="Courier New"/>
              <a:sym typeface="Courier New"/>
            </a:endParaRPr>
          </a:p>
        </p:txBody>
      </p:sp>
      <p:sp>
        <p:nvSpPr>
          <p:cNvPr id="844" name="Google Shape;844;p97"/>
          <p:cNvSpPr/>
          <p:nvPr/>
        </p:nvSpPr>
        <p:spPr>
          <a:xfrm>
            <a:off x="1207222" y="2719007"/>
            <a:ext cx="6822300" cy="6927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GB" sz="1800">
                <a:solidFill>
                  <a:schemeClr val="dk1"/>
                </a:solidFill>
                <a:latin typeface="Courier New"/>
                <a:ea typeface="Courier New"/>
                <a:cs typeface="Courier New"/>
                <a:sym typeface="Courier New"/>
              </a:rPr>
              <a:t>public int </a:t>
            </a:r>
            <a:r>
              <a:rPr lang="en-GB" sz="1800">
                <a:solidFill>
                  <a:schemeClr val="dk1"/>
                </a:solidFill>
                <a:latin typeface="Courier New"/>
                <a:ea typeface="Courier New"/>
                <a:cs typeface="Courier New"/>
                <a:sym typeface="Courier New"/>
              </a:rPr>
              <a:t>compareTo(Book book) {</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    </a:t>
            </a:r>
            <a:r>
              <a:rPr b="1" lang="en-GB" sz="1800">
                <a:solidFill>
                  <a:schemeClr val="dk1"/>
                </a:solidFill>
                <a:latin typeface="Courier New"/>
                <a:ea typeface="Courier New"/>
                <a:cs typeface="Courier New"/>
                <a:sym typeface="Courier New"/>
              </a:rPr>
              <a:t>return</a:t>
            </a:r>
            <a:r>
              <a:rPr lang="en-GB" sz="1800">
                <a:solidFill>
                  <a:schemeClr val="dk1"/>
                </a:solidFill>
                <a:latin typeface="Courier New"/>
                <a:ea typeface="Courier New"/>
                <a:cs typeface="Courier New"/>
                <a:sym typeface="Courier New"/>
              </a:rPr>
              <a:t> book.title.compareTo(</a:t>
            </a:r>
            <a:r>
              <a:rPr b="1" lang="en-GB" sz="1800">
                <a:solidFill>
                  <a:schemeClr val="dk1"/>
                </a:solidFill>
                <a:latin typeface="Courier New"/>
                <a:ea typeface="Courier New"/>
                <a:cs typeface="Courier New"/>
                <a:sym typeface="Courier New"/>
              </a:rPr>
              <a:t>this</a:t>
            </a:r>
            <a:r>
              <a:rPr lang="en-GB" sz="1800">
                <a:solidFill>
                  <a:schemeClr val="dk1"/>
                </a:solidFill>
                <a:latin typeface="Courier New"/>
                <a:ea typeface="Courier New"/>
                <a:cs typeface="Courier New"/>
                <a:sym typeface="Courier New"/>
              </a:rPr>
              <a:t>.title);</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a:t>
            </a:r>
            <a:endParaRPr sz="1800">
              <a:solidFill>
                <a:schemeClr val="dk1"/>
              </a:solidFill>
              <a:latin typeface="Courier New"/>
              <a:ea typeface="Courier New"/>
              <a:cs typeface="Courier New"/>
              <a:sym typeface="Courier New"/>
            </a:endParaRPr>
          </a:p>
        </p:txBody>
      </p:sp>
      <p:pic>
        <p:nvPicPr>
          <p:cNvPr id="845" name="Google Shape;845;p97"/>
          <p:cNvPicPr preferRelativeResize="0"/>
          <p:nvPr/>
        </p:nvPicPr>
        <p:blipFill rotWithShape="1">
          <a:blip r:embed="rId3">
            <a:alphaModFix/>
          </a:blip>
          <a:srcRect b="0" l="0" r="0" t="0"/>
          <a:stretch/>
        </p:blipFill>
        <p:spPr>
          <a:xfrm>
            <a:off x="7766478" y="298454"/>
            <a:ext cx="690241" cy="764774"/>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9" name="Shape 849"/>
        <p:cNvGrpSpPr/>
        <p:nvPr/>
      </p:nvGrpSpPr>
      <p:grpSpPr>
        <a:xfrm>
          <a:off x="0" y="0"/>
          <a:ext cx="0" cy="0"/>
          <a:chOff x="0" y="0"/>
          <a:chExt cx="0" cy="0"/>
        </a:xfrm>
      </p:grpSpPr>
      <p:sp>
        <p:nvSpPr>
          <p:cNvPr id="850" name="Google Shape;850;p98"/>
          <p:cNvSpPr txBox="1"/>
          <p:nvPr>
            <p:ph idx="1" type="body"/>
          </p:nvPr>
        </p:nvSpPr>
        <p:spPr>
          <a:xfrm>
            <a:off x="457200" y="833247"/>
            <a:ext cx="8229600" cy="2545800"/>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GB"/>
              <a:t>The </a:t>
            </a:r>
            <a:r>
              <a:rPr lang="en-GB">
                <a:latin typeface="Courier New"/>
                <a:ea typeface="Courier New"/>
                <a:cs typeface="Courier New"/>
                <a:sym typeface="Courier New"/>
              </a:rPr>
              <a:t>String</a:t>
            </a:r>
            <a:r>
              <a:rPr lang="en-GB"/>
              <a:t> </a:t>
            </a:r>
            <a:r>
              <a:rPr lang="en-GB">
                <a:latin typeface="Courier New"/>
                <a:ea typeface="Courier New"/>
                <a:cs typeface="Courier New"/>
                <a:sym typeface="Courier New"/>
              </a:rPr>
              <a:t>compareTo</a:t>
            </a:r>
            <a:r>
              <a:rPr lang="en-GB"/>
              <a:t> method compares Unicode character values – its </a:t>
            </a:r>
            <a:r>
              <a:rPr i="1" lang="en-GB"/>
              <a:t>case sensitive</a:t>
            </a:r>
            <a:endParaRPr/>
          </a:p>
          <a:p>
            <a:pPr indent="-256032" lvl="0" marL="365760" rtl="0" algn="l">
              <a:spcBef>
                <a:spcPts val="400"/>
              </a:spcBef>
              <a:spcAft>
                <a:spcPts val="0"/>
              </a:spcAft>
              <a:buSzPts val="1836"/>
              <a:buChar char="●"/>
            </a:pPr>
            <a:r>
              <a:rPr lang="en-GB"/>
              <a:t>I.e. A &lt; B &lt; … &lt; Z &lt; a &lt; b &lt; … &lt; z</a:t>
            </a:r>
            <a:endParaRPr/>
          </a:p>
          <a:p>
            <a:pPr indent="-228600" lvl="1" marL="621792" rtl="0" algn="l">
              <a:spcBef>
                <a:spcPts val="324"/>
              </a:spcBef>
              <a:spcAft>
                <a:spcPts val="1200"/>
              </a:spcAft>
              <a:buSzPts val="2300"/>
              <a:buChar char="○"/>
            </a:pPr>
            <a:r>
              <a:rPr lang="en-GB"/>
              <a:t>To sort by title A-Z case insensitive…</a:t>
            </a:r>
            <a:endParaRPr/>
          </a:p>
        </p:txBody>
      </p:sp>
      <p:sp>
        <p:nvSpPr>
          <p:cNvPr id="851" name="Google Shape;851;p98"/>
          <p:cNvSpPr txBox="1"/>
          <p:nvPr>
            <p:ph type="title"/>
          </p:nvPr>
        </p:nvSpPr>
        <p:spPr>
          <a:xfrm>
            <a:off x="457200" y="154484"/>
            <a:ext cx="8229600" cy="643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GB"/>
              <a:t>Implementing compareTo</a:t>
            </a:r>
            <a:endParaRPr/>
          </a:p>
        </p:txBody>
      </p:sp>
      <p:sp>
        <p:nvSpPr>
          <p:cNvPr id="852" name="Google Shape;852;p98"/>
          <p:cNvSpPr/>
          <p:nvPr/>
        </p:nvSpPr>
        <p:spPr>
          <a:xfrm>
            <a:off x="1207222" y="2512560"/>
            <a:ext cx="6822300" cy="9003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GB" sz="1800">
                <a:solidFill>
                  <a:schemeClr val="dk1"/>
                </a:solidFill>
                <a:latin typeface="Courier New"/>
                <a:ea typeface="Courier New"/>
                <a:cs typeface="Courier New"/>
                <a:sym typeface="Courier New"/>
              </a:rPr>
              <a:t>public int </a:t>
            </a:r>
            <a:r>
              <a:rPr lang="en-GB" sz="1800">
                <a:solidFill>
                  <a:schemeClr val="dk1"/>
                </a:solidFill>
                <a:latin typeface="Courier New"/>
                <a:ea typeface="Courier New"/>
                <a:cs typeface="Courier New"/>
                <a:sym typeface="Courier New"/>
              </a:rPr>
              <a:t>compareTo(Book book) {</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    </a:t>
            </a:r>
            <a:r>
              <a:rPr b="1" lang="en-GB" sz="1800">
                <a:solidFill>
                  <a:schemeClr val="dk1"/>
                </a:solidFill>
                <a:latin typeface="Courier New"/>
                <a:ea typeface="Courier New"/>
                <a:cs typeface="Courier New"/>
                <a:sym typeface="Courier New"/>
              </a:rPr>
              <a:t>return</a:t>
            </a:r>
            <a:r>
              <a:rPr lang="en-GB" sz="1800">
                <a:solidFill>
                  <a:schemeClr val="dk1"/>
                </a:solidFill>
                <a:latin typeface="Courier New"/>
                <a:ea typeface="Courier New"/>
                <a:cs typeface="Courier New"/>
                <a:sym typeface="Courier New"/>
              </a:rPr>
              <a:t> </a:t>
            </a:r>
            <a:r>
              <a:rPr b="1" lang="en-GB" sz="1800">
                <a:solidFill>
                  <a:schemeClr val="dk1"/>
                </a:solidFill>
                <a:latin typeface="Courier New"/>
                <a:ea typeface="Courier New"/>
                <a:cs typeface="Courier New"/>
                <a:sym typeface="Courier New"/>
              </a:rPr>
              <a:t>this</a:t>
            </a:r>
            <a:r>
              <a:rPr lang="en-GB" sz="1800">
                <a:solidFill>
                  <a:schemeClr val="dk1"/>
                </a:solidFill>
                <a:latin typeface="Courier New"/>
                <a:ea typeface="Courier New"/>
                <a:cs typeface="Courier New"/>
                <a:sym typeface="Courier New"/>
              </a:rPr>
              <a:t>.title.toLowerCase()</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      .compareTo(book.title.toLowerCase());</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a:t>
            </a:r>
            <a:endParaRPr sz="1800">
              <a:solidFill>
                <a:schemeClr val="dk1"/>
              </a:solidFill>
              <a:latin typeface="Courier New"/>
              <a:ea typeface="Courier New"/>
              <a:cs typeface="Courier New"/>
              <a:sym typeface="Courier New"/>
            </a:endParaRPr>
          </a:p>
        </p:txBody>
      </p:sp>
      <p:pic>
        <p:nvPicPr>
          <p:cNvPr id="853" name="Google Shape;853;p98"/>
          <p:cNvPicPr preferRelativeResize="0"/>
          <p:nvPr/>
        </p:nvPicPr>
        <p:blipFill rotWithShape="1">
          <a:blip r:embed="rId3">
            <a:alphaModFix/>
          </a:blip>
          <a:srcRect b="0" l="0" r="0" t="0"/>
          <a:stretch/>
        </p:blipFill>
        <p:spPr>
          <a:xfrm>
            <a:off x="7766478" y="298454"/>
            <a:ext cx="690241" cy="764774"/>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sp>
        <p:nvSpPr>
          <p:cNvPr id="858" name="Google Shape;858;p99"/>
          <p:cNvSpPr txBox="1"/>
          <p:nvPr>
            <p:ph idx="1" type="body"/>
          </p:nvPr>
        </p:nvSpPr>
        <p:spPr>
          <a:xfrm>
            <a:off x="457200" y="833247"/>
            <a:ext cx="8229600" cy="2545800"/>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GB"/>
              <a:t>Sorting on multiple fields</a:t>
            </a:r>
            <a:endParaRPr/>
          </a:p>
          <a:p>
            <a:pPr indent="-228600" lvl="1" marL="621792" rtl="0" algn="l">
              <a:spcBef>
                <a:spcPts val="324"/>
              </a:spcBef>
              <a:spcAft>
                <a:spcPts val="1200"/>
              </a:spcAft>
              <a:buSzPts val="2300"/>
              <a:buChar char="○"/>
            </a:pPr>
            <a:r>
              <a:rPr lang="en-GB"/>
              <a:t>To sort by title, then author…</a:t>
            </a:r>
            <a:endParaRPr/>
          </a:p>
        </p:txBody>
      </p:sp>
      <p:sp>
        <p:nvSpPr>
          <p:cNvPr id="859" name="Google Shape;859;p99"/>
          <p:cNvSpPr txBox="1"/>
          <p:nvPr>
            <p:ph type="title"/>
          </p:nvPr>
        </p:nvSpPr>
        <p:spPr>
          <a:xfrm>
            <a:off x="457200" y="154484"/>
            <a:ext cx="8229600" cy="643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GB"/>
              <a:t>Implementing compareTo</a:t>
            </a:r>
            <a:endParaRPr/>
          </a:p>
        </p:txBody>
      </p:sp>
      <p:sp>
        <p:nvSpPr>
          <p:cNvPr id="860" name="Google Shape;860;p99"/>
          <p:cNvSpPr/>
          <p:nvPr/>
        </p:nvSpPr>
        <p:spPr>
          <a:xfrm>
            <a:off x="1207222" y="1928828"/>
            <a:ext cx="7300200" cy="19392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GB" sz="1800">
                <a:solidFill>
                  <a:schemeClr val="dk1"/>
                </a:solidFill>
                <a:latin typeface="Courier New"/>
                <a:ea typeface="Courier New"/>
                <a:cs typeface="Courier New"/>
                <a:sym typeface="Courier New"/>
              </a:rPr>
              <a:t>public int </a:t>
            </a:r>
            <a:r>
              <a:rPr lang="en-GB" sz="1800">
                <a:solidFill>
                  <a:schemeClr val="dk1"/>
                </a:solidFill>
                <a:latin typeface="Courier New"/>
                <a:ea typeface="Courier New"/>
                <a:cs typeface="Courier New"/>
                <a:sym typeface="Courier New"/>
              </a:rPr>
              <a:t>compareTo(Book book) {</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	// Sort by title first</a:t>
            </a:r>
            <a:endParaRPr/>
          </a:p>
          <a:p>
            <a:pPr indent="0" lvl="0" marL="0" marR="0" rtl="0" algn="l">
              <a:spcBef>
                <a:spcPts val="0"/>
              </a:spcBef>
              <a:spcAft>
                <a:spcPts val="0"/>
              </a:spcAft>
              <a:buNone/>
            </a:pPr>
            <a:r>
              <a:rPr b="1" lang="en-GB" sz="1800">
                <a:solidFill>
                  <a:schemeClr val="dk1"/>
                </a:solidFill>
                <a:latin typeface="Courier New"/>
                <a:ea typeface="Courier New"/>
                <a:cs typeface="Courier New"/>
                <a:sym typeface="Courier New"/>
              </a:rPr>
              <a:t>	int </a:t>
            </a:r>
            <a:r>
              <a:rPr lang="en-GB" sz="1800">
                <a:solidFill>
                  <a:schemeClr val="dk1"/>
                </a:solidFill>
                <a:latin typeface="Courier New"/>
                <a:ea typeface="Courier New"/>
                <a:cs typeface="Courier New"/>
                <a:sym typeface="Courier New"/>
              </a:rPr>
              <a:t>byTitle = </a:t>
            </a:r>
            <a:r>
              <a:rPr b="1" lang="en-GB" sz="1800">
                <a:solidFill>
                  <a:schemeClr val="dk1"/>
                </a:solidFill>
                <a:latin typeface="Courier New"/>
                <a:ea typeface="Courier New"/>
                <a:cs typeface="Courier New"/>
                <a:sym typeface="Courier New"/>
              </a:rPr>
              <a:t>this</a:t>
            </a:r>
            <a:r>
              <a:rPr lang="en-GB" sz="1800">
                <a:solidFill>
                  <a:schemeClr val="dk1"/>
                </a:solidFill>
                <a:latin typeface="Courier New"/>
                <a:ea typeface="Courier New"/>
                <a:cs typeface="Courier New"/>
                <a:sym typeface="Courier New"/>
              </a:rPr>
              <a:t>.title.compareTo(book.title);</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	</a:t>
            </a:r>
            <a:r>
              <a:rPr b="1" lang="en-GB" sz="1800">
                <a:solidFill>
                  <a:schemeClr val="dk1"/>
                </a:solidFill>
                <a:latin typeface="Courier New"/>
                <a:ea typeface="Courier New"/>
                <a:cs typeface="Courier New"/>
                <a:sym typeface="Courier New"/>
              </a:rPr>
              <a:t>if </a:t>
            </a:r>
            <a:r>
              <a:rPr lang="en-GB" sz="1800">
                <a:solidFill>
                  <a:schemeClr val="dk1"/>
                </a:solidFill>
                <a:latin typeface="Courier New"/>
                <a:ea typeface="Courier New"/>
                <a:cs typeface="Courier New"/>
                <a:sym typeface="Courier New"/>
              </a:rPr>
              <a:t>(byTitle != 0)</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		</a:t>
            </a:r>
            <a:r>
              <a:rPr b="1" lang="en-GB" sz="1800">
                <a:solidFill>
                  <a:schemeClr val="dk1"/>
                </a:solidFill>
                <a:latin typeface="Courier New"/>
                <a:ea typeface="Courier New"/>
                <a:cs typeface="Courier New"/>
                <a:sym typeface="Courier New"/>
              </a:rPr>
              <a:t>return </a:t>
            </a:r>
            <a:r>
              <a:rPr lang="en-GB" sz="1800">
                <a:solidFill>
                  <a:schemeClr val="dk1"/>
                </a:solidFill>
                <a:latin typeface="Courier New"/>
                <a:ea typeface="Courier New"/>
                <a:cs typeface="Courier New"/>
                <a:sym typeface="Courier New"/>
              </a:rPr>
              <a:t>byTitle;</a:t>
            </a:r>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	// If equal, then sort by author</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	</a:t>
            </a:r>
            <a:r>
              <a:rPr b="1" lang="en-GB" sz="1800">
                <a:solidFill>
                  <a:schemeClr val="dk1"/>
                </a:solidFill>
                <a:latin typeface="Courier New"/>
                <a:ea typeface="Courier New"/>
                <a:cs typeface="Courier New"/>
                <a:sym typeface="Courier New"/>
              </a:rPr>
              <a:t>return</a:t>
            </a:r>
            <a:r>
              <a:rPr lang="en-GB" sz="1800">
                <a:solidFill>
                  <a:schemeClr val="dk1"/>
                </a:solidFill>
                <a:latin typeface="Courier New"/>
                <a:ea typeface="Courier New"/>
                <a:cs typeface="Courier New"/>
                <a:sym typeface="Courier New"/>
              </a:rPr>
              <a:t> </a:t>
            </a:r>
            <a:r>
              <a:rPr b="1" lang="en-GB" sz="1800">
                <a:solidFill>
                  <a:schemeClr val="dk1"/>
                </a:solidFill>
                <a:latin typeface="Courier New"/>
                <a:ea typeface="Courier New"/>
                <a:cs typeface="Courier New"/>
                <a:sym typeface="Courier New"/>
              </a:rPr>
              <a:t>this</a:t>
            </a:r>
            <a:r>
              <a:rPr lang="en-GB" sz="1800">
                <a:solidFill>
                  <a:schemeClr val="dk1"/>
                </a:solidFill>
                <a:latin typeface="Courier New"/>
                <a:ea typeface="Courier New"/>
                <a:cs typeface="Courier New"/>
                <a:sym typeface="Courier New"/>
              </a:rPr>
              <a:t>.author.compareTo(book.author);</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a:t>
            </a:r>
            <a:endParaRPr sz="1800">
              <a:solidFill>
                <a:schemeClr val="dk1"/>
              </a:solidFill>
              <a:latin typeface="Courier New"/>
              <a:ea typeface="Courier New"/>
              <a:cs typeface="Courier New"/>
              <a:sym typeface="Courier New"/>
            </a:endParaRPr>
          </a:p>
        </p:txBody>
      </p:sp>
      <p:pic>
        <p:nvPicPr>
          <p:cNvPr id="861" name="Google Shape;861;p99"/>
          <p:cNvPicPr preferRelativeResize="0"/>
          <p:nvPr/>
        </p:nvPicPr>
        <p:blipFill rotWithShape="1">
          <a:blip r:embed="rId3">
            <a:alphaModFix/>
          </a:blip>
          <a:srcRect b="0" l="0" r="0" t="0"/>
          <a:stretch/>
        </p:blipFill>
        <p:spPr>
          <a:xfrm>
            <a:off x="7766478" y="298454"/>
            <a:ext cx="690241" cy="764774"/>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5" name="Shape 865"/>
        <p:cNvGrpSpPr/>
        <p:nvPr/>
      </p:nvGrpSpPr>
      <p:grpSpPr>
        <a:xfrm>
          <a:off x="0" y="0"/>
          <a:ext cx="0" cy="0"/>
          <a:chOff x="0" y="0"/>
          <a:chExt cx="0" cy="0"/>
        </a:xfrm>
      </p:grpSpPr>
      <p:sp>
        <p:nvSpPr>
          <p:cNvPr id="866" name="Google Shape;866;p100"/>
          <p:cNvSpPr txBox="1"/>
          <p:nvPr>
            <p:ph idx="1" type="body"/>
          </p:nvPr>
        </p:nvSpPr>
        <p:spPr>
          <a:xfrm>
            <a:off x="96425" y="576175"/>
            <a:ext cx="3846900" cy="4375200"/>
          </a:xfrm>
          <a:prstGeom prst="rect">
            <a:avLst/>
          </a:prstGeom>
          <a:ln cap="flat" cmpd="sng" w="9525">
            <a:solidFill>
              <a:srgbClr val="000000"/>
            </a:solidFill>
            <a:prstDash val="dashDot"/>
            <a:round/>
            <a:headEnd len="sm" w="sm" type="none"/>
            <a:tailEnd len="sm" w="sm" type="none"/>
          </a:ln>
        </p:spPr>
        <p:txBody>
          <a:bodyPr anchorCtr="0" anchor="t" bIns="45700" lIns="91425" spcFirstLastPara="1" rIns="91425" wrap="square" tIns="45700">
            <a:noAutofit/>
          </a:bodyPr>
          <a:lstStyle/>
          <a:p>
            <a:pPr indent="0" lvl="0" marL="25400" rtl="0" algn="l">
              <a:spcBef>
                <a:spcPts val="0"/>
              </a:spcBef>
              <a:spcAft>
                <a:spcPts val="0"/>
              </a:spcAft>
              <a:buSzPts val="275"/>
              <a:buNone/>
            </a:pPr>
            <a:r>
              <a:rPr b="1" lang="en-GB" sz="850">
                <a:solidFill>
                  <a:srgbClr val="7F0055"/>
                </a:solidFill>
                <a:highlight>
                  <a:srgbClr val="EEEEEC"/>
                </a:highlight>
                <a:latin typeface="Courier New"/>
                <a:ea typeface="Courier New"/>
                <a:cs typeface="Courier New"/>
                <a:sym typeface="Courier New"/>
              </a:rPr>
              <a:t>import</a:t>
            </a:r>
            <a:r>
              <a:rPr lang="en-GB" sz="850">
                <a:solidFill>
                  <a:schemeClr val="dk1"/>
                </a:solidFill>
                <a:highlight>
                  <a:srgbClr val="EEEEEC"/>
                </a:highlight>
                <a:latin typeface="Courier New"/>
                <a:ea typeface="Courier New"/>
                <a:cs typeface="Courier New"/>
                <a:sym typeface="Courier New"/>
              </a:rPr>
              <a:t> java.util.Objects;</a:t>
            </a:r>
            <a:endParaRPr sz="85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SzPts val="275"/>
              <a:buNone/>
            </a:pPr>
            <a:r>
              <a:rPr b="1" lang="en-GB" sz="850">
                <a:solidFill>
                  <a:srgbClr val="7F0055"/>
                </a:solidFill>
                <a:highlight>
                  <a:srgbClr val="EEEEEC"/>
                </a:highlight>
                <a:latin typeface="Courier New"/>
                <a:ea typeface="Courier New"/>
                <a:cs typeface="Courier New"/>
                <a:sym typeface="Courier New"/>
              </a:rPr>
              <a:t>public</a:t>
            </a:r>
            <a:r>
              <a:rPr lang="en-GB" sz="850">
                <a:solidFill>
                  <a:schemeClr val="dk1"/>
                </a:solidFill>
                <a:highlight>
                  <a:srgbClr val="EEEEEC"/>
                </a:highlight>
                <a:latin typeface="Courier New"/>
                <a:ea typeface="Courier New"/>
                <a:cs typeface="Courier New"/>
                <a:sym typeface="Courier New"/>
              </a:rPr>
              <a:t> </a:t>
            </a:r>
            <a:r>
              <a:rPr b="1" lang="en-GB" sz="850">
                <a:solidFill>
                  <a:srgbClr val="7F0055"/>
                </a:solidFill>
                <a:highlight>
                  <a:srgbClr val="EEEEEC"/>
                </a:highlight>
                <a:latin typeface="Courier New"/>
                <a:ea typeface="Courier New"/>
                <a:cs typeface="Courier New"/>
                <a:sym typeface="Courier New"/>
              </a:rPr>
              <a:t>class</a:t>
            </a:r>
            <a:r>
              <a:rPr lang="en-GB" sz="850">
                <a:solidFill>
                  <a:schemeClr val="dk1"/>
                </a:solidFill>
                <a:highlight>
                  <a:srgbClr val="EEEEEC"/>
                </a:highlight>
                <a:latin typeface="Courier New"/>
                <a:ea typeface="Courier New"/>
                <a:cs typeface="Courier New"/>
                <a:sym typeface="Courier New"/>
              </a:rPr>
              <a:t> Student </a:t>
            </a:r>
            <a:r>
              <a:rPr b="1" lang="en-GB" sz="850">
                <a:solidFill>
                  <a:srgbClr val="7F0055"/>
                </a:solidFill>
                <a:highlight>
                  <a:srgbClr val="EEEEEC"/>
                </a:highlight>
                <a:latin typeface="Courier New"/>
                <a:ea typeface="Courier New"/>
                <a:cs typeface="Courier New"/>
                <a:sym typeface="Courier New"/>
              </a:rPr>
              <a:t>implements</a:t>
            </a:r>
            <a:r>
              <a:rPr lang="en-GB" sz="850">
                <a:solidFill>
                  <a:schemeClr val="dk1"/>
                </a:solidFill>
                <a:highlight>
                  <a:srgbClr val="EEEEEC"/>
                </a:highlight>
                <a:latin typeface="Courier New"/>
                <a:ea typeface="Courier New"/>
                <a:cs typeface="Courier New"/>
                <a:sym typeface="Courier New"/>
              </a:rPr>
              <a:t> </a:t>
            </a:r>
            <a:r>
              <a:rPr lang="en-GB" sz="850" u="sng">
                <a:solidFill>
                  <a:schemeClr val="dk1"/>
                </a:solidFill>
                <a:highlight>
                  <a:srgbClr val="EEEEEC"/>
                </a:highlight>
                <a:latin typeface="Courier New"/>
                <a:ea typeface="Courier New"/>
                <a:cs typeface="Courier New"/>
                <a:sym typeface="Courier New"/>
              </a:rPr>
              <a:t>Comparable</a:t>
            </a:r>
            <a:r>
              <a:rPr lang="en-GB" sz="850">
                <a:solidFill>
                  <a:schemeClr val="dk1"/>
                </a:solidFill>
                <a:highlight>
                  <a:srgbClr val="EEEEEC"/>
                </a:highlight>
                <a:latin typeface="Courier New"/>
                <a:ea typeface="Courier New"/>
                <a:cs typeface="Courier New"/>
                <a:sym typeface="Courier New"/>
              </a:rPr>
              <a:t>{</a:t>
            </a:r>
            <a:endParaRPr sz="85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SzPts val="275"/>
              <a:buNone/>
            </a:pPr>
            <a:r>
              <a:rPr lang="en-GB" sz="850">
                <a:solidFill>
                  <a:schemeClr val="dk1"/>
                </a:solidFill>
                <a:highlight>
                  <a:srgbClr val="EEEEEC"/>
                </a:highlight>
                <a:latin typeface="Courier New"/>
                <a:ea typeface="Courier New"/>
                <a:cs typeface="Courier New"/>
                <a:sym typeface="Courier New"/>
              </a:rPr>
              <a:t>	</a:t>
            </a:r>
            <a:r>
              <a:rPr b="1" lang="en-GB" sz="850">
                <a:solidFill>
                  <a:srgbClr val="7F0055"/>
                </a:solidFill>
                <a:highlight>
                  <a:srgbClr val="EEEEEC"/>
                </a:highlight>
                <a:latin typeface="Courier New"/>
                <a:ea typeface="Courier New"/>
                <a:cs typeface="Courier New"/>
                <a:sym typeface="Courier New"/>
              </a:rPr>
              <a:t>private</a:t>
            </a:r>
            <a:r>
              <a:rPr lang="en-GB" sz="850">
                <a:solidFill>
                  <a:schemeClr val="dk1"/>
                </a:solidFill>
                <a:highlight>
                  <a:srgbClr val="EEEEEC"/>
                </a:highlight>
                <a:latin typeface="Courier New"/>
                <a:ea typeface="Courier New"/>
                <a:cs typeface="Courier New"/>
                <a:sym typeface="Courier New"/>
              </a:rPr>
              <a:t> </a:t>
            </a:r>
            <a:r>
              <a:rPr lang="en-GB" sz="850">
                <a:solidFill>
                  <a:schemeClr val="dk1"/>
                </a:solidFill>
                <a:highlight>
                  <a:srgbClr val="D4D4D4"/>
                </a:highlight>
                <a:latin typeface="Courier New"/>
                <a:ea typeface="Courier New"/>
                <a:cs typeface="Courier New"/>
                <a:sym typeface="Courier New"/>
              </a:rPr>
              <a:t>Integer</a:t>
            </a:r>
            <a:r>
              <a:rPr lang="en-GB" sz="850">
                <a:solidFill>
                  <a:schemeClr val="dk1"/>
                </a:solidFill>
                <a:highlight>
                  <a:srgbClr val="EEEEEC"/>
                </a:highlight>
                <a:latin typeface="Courier New"/>
                <a:ea typeface="Courier New"/>
                <a:cs typeface="Courier New"/>
                <a:sym typeface="Courier New"/>
              </a:rPr>
              <a:t> </a:t>
            </a:r>
            <a:r>
              <a:rPr lang="en-GB" sz="850">
                <a:solidFill>
                  <a:srgbClr val="0000C0"/>
                </a:solidFill>
                <a:highlight>
                  <a:srgbClr val="EEEEEC"/>
                </a:highlight>
                <a:latin typeface="Courier New"/>
                <a:ea typeface="Courier New"/>
                <a:cs typeface="Courier New"/>
                <a:sym typeface="Courier New"/>
              </a:rPr>
              <a:t>code</a:t>
            </a:r>
            <a:r>
              <a:rPr lang="en-GB" sz="850">
                <a:solidFill>
                  <a:schemeClr val="dk1"/>
                </a:solidFill>
                <a:highlight>
                  <a:srgbClr val="EEEEEC"/>
                </a:highlight>
                <a:latin typeface="Courier New"/>
                <a:ea typeface="Courier New"/>
                <a:cs typeface="Courier New"/>
                <a:sym typeface="Courier New"/>
              </a:rPr>
              <a:t>;</a:t>
            </a:r>
            <a:endParaRPr sz="85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SzPts val="275"/>
              <a:buNone/>
            </a:pPr>
            <a:r>
              <a:rPr lang="en-GB" sz="850">
                <a:solidFill>
                  <a:schemeClr val="dk1"/>
                </a:solidFill>
                <a:highlight>
                  <a:srgbClr val="EEEEEC"/>
                </a:highlight>
                <a:latin typeface="Courier New"/>
                <a:ea typeface="Courier New"/>
                <a:cs typeface="Courier New"/>
                <a:sym typeface="Courier New"/>
              </a:rPr>
              <a:t>	</a:t>
            </a:r>
            <a:r>
              <a:rPr b="1" lang="en-GB" sz="850">
                <a:solidFill>
                  <a:srgbClr val="7F0055"/>
                </a:solidFill>
                <a:highlight>
                  <a:srgbClr val="EEEEEC"/>
                </a:highlight>
                <a:latin typeface="Courier New"/>
                <a:ea typeface="Courier New"/>
                <a:cs typeface="Courier New"/>
                <a:sym typeface="Courier New"/>
              </a:rPr>
              <a:t>private</a:t>
            </a:r>
            <a:r>
              <a:rPr lang="en-GB" sz="850">
                <a:solidFill>
                  <a:schemeClr val="dk1"/>
                </a:solidFill>
                <a:highlight>
                  <a:srgbClr val="EEEEEC"/>
                </a:highlight>
                <a:latin typeface="Courier New"/>
                <a:ea typeface="Courier New"/>
                <a:cs typeface="Courier New"/>
                <a:sym typeface="Courier New"/>
              </a:rPr>
              <a:t> String </a:t>
            </a:r>
            <a:r>
              <a:rPr lang="en-GB" sz="850">
                <a:solidFill>
                  <a:srgbClr val="0000C0"/>
                </a:solidFill>
                <a:highlight>
                  <a:srgbClr val="EEEEEC"/>
                </a:highlight>
                <a:latin typeface="Courier New"/>
                <a:ea typeface="Courier New"/>
                <a:cs typeface="Courier New"/>
                <a:sym typeface="Courier New"/>
              </a:rPr>
              <a:t>firstName</a:t>
            </a:r>
            <a:r>
              <a:rPr lang="en-GB" sz="850">
                <a:solidFill>
                  <a:schemeClr val="dk1"/>
                </a:solidFill>
                <a:highlight>
                  <a:srgbClr val="EEEEEC"/>
                </a:highlight>
                <a:latin typeface="Courier New"/>
                <a:ea typeface="Courier New"/>
                <a:cs typeface="Courier New"/>
                <a:sym typeface="Courier New"/>
              </a:rPr>
              <a:t>;</a:t>
            </a:r>
            <a:endParaRPr sz="95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SzPts val="275"/>
              <a:buNone/>
            </a:pPr>
            <a:r>
              <a:rPr lang="en-GB" sz="850">
                <a:solidFill>
                  <a:schemeClr val="dk1"/>
                </a:solidFill>
                <a:highlight>
                  <a:srgbClr val="EEEEEC"/>
                </a:highlight>
                <a:latin typeface="Courier New"/>
                <a:ea typeface="Courier New"/>
                <a:cs typeface="Courier New"/>
                <a:sym typeface="Courier New"/>
              </a:rPr>
              <a:t>	</a:t>
            </a:r>
            <a:r>
              <a:rPr b="1" lang="en-GB" sz="850">
                <a:solidFill>
                  <a:srgbClr val="7F0055"/>
                </a:solidFill>
                <a:highlight>
                  <a:srgbClr val="EEEEEC"/>
                </a:highlight>
                <a:latin typeface="Courier New"/>
                <a:ea typeface="Courier New"/>
                <a:cs typeface="Courier New"/>
                <a:sym typeface="Courier New"/>
              </a:rPr>
              <a:t>private</a:t>
            </a:r>
            <a:r>
              <a:rPr lang="en-GB" sz="850">
                <a:solidFill>
                  <a:schemeClr val="dk1"/>
                </a:solidFill>
                <a:highlight>
                  <a:srgbClr val="EEEEEC"/>
                </a:highlight>
                <a:latin typeface="Courier New"/>
                <a:ea typeface="Courier New"/>
                <a:cs typeface="Courier New"/>
                <a:sym typeface="Courier New"/>
              </a:rPr>
              <a:t> String </a:t>
            </a:r>
            <a:r>
              <a:rPr lang="en-GB" sz="850">
                <a:solidFill>
                  <a:srgbClr val="0000C0"/>
                </a:solidFill>
                <a:highlight>
                  <a:srgbClr val="EEEEEC"/>
                </a:highlight>
                <a:latin typeface="Courier New"/>
                <a:ea typeface="Courier New"/>
                <a:cs typeface="Courier New"/>
                <a:sym typeface="Courier New"/>
              </a:rPr>
              <a:t>email</a:t>
            </a:r>
            <a:r>
              <a:rPr lang="en-GB" sz="850">
                <a:solidFill>
                  <a:schemeClr val="dk1"/>
                </a:solidFill>
                <a:highlight>
                  <a:srgbClr val="EEEEEC"/>
                </a:highlight>
                <a:latin typeface="Courier New"/>
                <a:ea typeface="Courier New"/>
                <a:cs typeface="Courier New"/>
                <a:sym typeface="Courier New"/>
              </a:rPr>
              <a:t>;</a:t>
            </a:r>
            <a:endParaRPr sz="85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SzPts val="275"/>
              <a:buNone/>
            </a:pPr>
            <a:r>
              <a:rPr lang="en-GB" sz="850">
                <a:solidFill>
                  <a:schemeClr val="dk1"/>
                </a:solidFill>
                <a:highlight>
                  <a:srgbClr val="EEEEEC"/>
                </a:highlight>
                <a:latin typeface="Courier New"/>
                <a:ea typeface="Courier New"/>
                <a:cs typeface="Courier New"/>
                <a:sym typeface="Courier New"/>
              </a:rPr>
              <a:t>	</a:t>
            </a:r>
            <a:endParaRPr sz="850">
              <a:solidFill>
                <a:srgbClr val="3F5FBF"/>
              </a:solidFill>
              <a:highlight>
                <a:srgbClr val="EEEEEC"/>
              </a:highlight>
              <a:latin typeface="Courier New"/>
              <a:ea typeface="Courier New"/>
              <a:cs typeface="Courier New"/>
              <a:sym typeface="Courier New"/>
            </a:endParaRPr>
          </a:p>
          <a:p>
            <a:pPr indent="0" lvl="0" marL="25400" rtl="0" algn="l">
              <a:spcBef>
                <a:spcPts val="0"/>
              </a:spcBef>
              <a:spcAft>
                <a:spcPts val="0"/>
              </a:spcAft>
              <a:buSzPts val="275"/>
              <a:buNone/>
            </a:pPr>
            <a:r>
              <a:rPr lang="en-GB" sz="850">
                <a:solidFill>
                  <a:schemeClr val="dk1"/>
                </a:solidFill>
                <a:highlight>
                  <a:srgbClr val="EEEEEC"/>
                </a:highlight>
                <a:latin typeface="Courier New"/>
                <a:ea typeface="Courier New"/>
                <a:cs typeface="Courier New"/>
                <a:sym typeface="Courier New"/>
              </a:rPr>
              <a:t>	</a:t>
            </a:r>
            <a:r>
              <a:rPr b="1" lang="en-GB" sz="850">
                <a:solidFill>
                  <a:srgbClr val="7F0055"/>
                </a:solidFill>
                <a:highlight>
                  <a:srgbClr val="EEEEEC"/>
                </a:highlight>
                <a:latin typeface="Courier New"/>
                <a:ea typeface="Courier New"/>
                <a:cs typeface="Courier New"/>
                <a:sym typeface="Courier New"/>
              </a:rPr>
              <a:t>public</a:t>
            </a:r>
            <a:r>
              <a:rPr lang="en-GB" sz="850">
                <a:solidFill>
                  <a:schemeClr val="dk1"/>
                </a:solidFill>
                <a:highlight>
                  <a:srgbClr val="EEEEEC"/>
                </a:highlight>
                <a:latin typeface="Courier New"/>
                <a:ea typeface="Courier New"/>
                <a:cs typeface="Courier New"/>
                <a:sym typeface="Courier New"/>
              </a:rPr>
              <a:t> Student() {</a:t>
            </a:r>
            <a:endParaRPr sz="85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SzPts val="275"/>
              <a:buNone/>
            </a:pPr>
            <a:r>
              <a:rPr lang="en-GB" sz="850">
                <a:solidFill>
                  <a:schemeClr val="dk1"/>
                </a:solidFill>
                <a:highlight>
                  <a:srgbClr val="EEEEEC"/>
                </a:highlight>
                <a:latin typeface="Courier New"/>
                <a:ea typeface="Courier New"/>
                <a:cs typeface="Courier New"/>
                <a:sym typeface="Courier New"/>
              </a:rPr>
              <a:t>		</a:t>
            </a:r>
            <a:r>
              <a:rPr b="1" lang="en-GB" sz="850">
                <a:solidFill>
                  <a:srgbClr val="7F0055"/>
                </a:solidFill>
                <a:highlight>
                  <a:srgbClr val="EEEEEC"/>
                </a:highlight>
                <a:latin typeface="Courier New"/>
                <a:ea typeface="Courier New"/>
                <a:cs typeface="Courier New"/>
                <a:sym typeface="Courier New"/>
              </a:rPr>
              <a:t>super</a:t>
            </a:r>
            <a:r>
              <a:rPr lang="en-GB" sz="850">
                <a:solidFill>
                  <a:schemeClr val="dk1"/>
                </a:solidFill>
                <a:highlight>
                  <a:srgbClr val="EEEEEC"/>
                </a:highlight>
                <a:latin typeface="Courier New"/>
                <a:ea typeface="Courier New"/>
                <a:cs typeface="Courier New"/>
                <a:sym typeface="Courier New"/>
              </a:rPr>
              <a:t>();</a:t>
            </a:r>
            <a:endParaRPr sz="85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SzPts val="275"/>
              <a:buNone/>
            </a:pPr>
            <a:r>
              <a:rPr lang="en-GB" sz="850">
                <a:solidFill>
                  <a:schemeClr val="dk1"/>
                </a:solidFill>
                <a:highlight>
                  <a:srgbClr val="EEEEEC"/>
                </a:highlight>
                <a:latin typeface="Courier New"/>
                <a:ea typeface="Courier New"/>
                <a:cs typeface="Courier New"/>
                <a:sym typeface="Courier New"/>
              </a:rPr>
              <a:t>	}</a:t>
            </a:r>
            <a:endParaRPr sz="850">
              <a:solidFill>
                <a:srgbClr val="3F5FBF"/>
              </a:solidFill>
              <a:highlight>
                <a:srgbClr val="EEEEEC"/>
              </a:highlight>
              <a:latin typeface="Courier New"/>
              <a:ea typeface="Courier New"/>
              <a:cs typeface="Courier New"/>
              <a:sym typeface="Courier New"/>
            </a:endParaRPr>
          </a:p>
          <a:p>
            <a:pPr indent="0" lvl="0" marL="25400" rtl="0" algn="l">
              <a:spcBef>
                <a:spcPts val="0"/>
              </a:spcBef>
              <a:spcAft>
                <a:spcPts val="0"/>
              </a:spcAft>
              <a:buSzPts val="275"/>
              <a:buNone/>
            </a:pPr>
            <a:r>
              <a:rPr lang="en-GB" sz="850">
                <a:solidFill>
                  <a:schemeClr val="dk1"/>
                </a:solidFill>
                <a:highlight>
                  <a:srgbClr val="EEEEEC"/>
                </a:highlight>
                <a:latin typeface="Courier New"/>
                <a:ea typeface="Courier New"/>
                <a:cs typeface="Courier New"/>
                <a:sym typeface="Courier New"/>
              </a:rPr>
              <a:t>	</a:t>
            </a:r>
            <a:r>
              <a:rPr b="1" lang="en-GB" sz="850">
                <a:solidFill>
                  <a:srgbClr val="7F0055"/>
                </a:solidFill>
                <a:highlight>
                  <a:srgbClr val="EEEEEC"/>
                </a:highlight>
                <a:latin typeface="Courier New"/>
                <a:ea typeface="Courier New"/>
                <a:cs typeface="Courier New"/>
                <a:sym typeface="Courier New"/>
              </a:rPr>
              <a:t>public</a:t>
            </a:r>
            <a:r>
              <a:rPr lang="en-GB" sz="850">
                <a:solidFill>
                  <a:schemeClr val="dk1"/>
                </a:solidFill>
                <a:highlight>
                  <a:srgbClr val="EEEEEC"/>
                </a:highlight>
                <a:latin typeface="Courier New"/>
                <a:ea typeface="Courier New"/>
                <a:cs typeface="Courier New"/>
                <a:sym typeface="Courier New"/>
              </a:rPr>
              <a:t> Student(</a:t>
            </a:r>
            <a:r>
              <a:rPr lang="en-GB" sz="850">
                <a:solidFill>
                  <a:schemeClr val="dk1"/>
                </a:solidFill>
                <a:highlight>
                  <a:srgbClr val="D4D4D4"/>
                </a:highlight>
                <a:latin typeface="Courier New"/>
                <a:ea typeface="Courier New"/>
                <a:cs typeface="Courier New"/>
                <a:sym typeface="Courier New"/>
              </a:rPr>
              <a:t>Integer</a:t>
            </a:r>
            <a:r>
              <a:rPr lang="en-GB" sz="850">
                <a:solidFill>
                  <a:schemeClr val="dk1"/>
                </a:solidFill>
                <a:highlight>
                  <a:srgbClr val="EEEEEC"/>
                </a:highlight>
                <a:latin typeface="Courier New"/>
                <a:ea typeface="Courier New"/>
                <a:cs typeface="Courier New"/>
                <a:sym typeface="Courier New"/>
              </a:rPr>
              <a:t> </a:t>
            </a:r>
            <a:r>
              <a:rPr lang="en-GB" sz="850">
                <a:solidFill>
                  <a:srgbClr val="6A3E3E"/>
                </a:solidFill>
                <a:highlight>
                  <a:srgbClr val="EEEEEC"/>
                </a:highlight>
                <a:latin typeface="Courier New"/>
                <a:ea typeface="Courier New"/>
                <a:cs typeface="Courier New"/>
                <a:sym typeface="Courier New"/>
              </a:rPr>
              <a:t>code</a:t>
            </a:r>
            <a:r>
              <a:rPr lang="en-GB" sz="850">
                <a:solidFill>
                  <a:schemeClr val="dk1"/>
                </a:solidFill>
                <a:highlight>
                  <a:srgbClr val="EEEEEC"/>
                </a:highlight>
                <a:latin typeface="Courier New"/>
                <a:ea typeface="Courier New"/>
                <a:cs typeface="Courier New"/>
                <a:sym typeface="Courier New"/>
              </a:rPr>
              <a:t>, String </a:t>
            </a:r>
            <a:r>
              <a:rPr lang="en-GB" sz="850">
                <a:solidFill>
                  <a:srgbClr val="6A3E3E"/>
                </a:solidFill>
                <a:highlight>
                  <a:srgbClr val="EEEEEC"/>
                </a:highlight>
                <a:latin typeface="Courier New"/>
                <a:ea typeface="Courier New"/>
                <a:cs typeface="Courier New"/>
                <a:sym typeface="Courier New"/>
              </a:rPr>
              <a:t>firstName</a:t>
            </a:r>
            <a:r>
              <a:rPr lang="en-GB" sz="850">
                <a:solidFill>
                  <a:schemeClr val="dk1"/>
                </a:solidFill>
                <a:highlight>
                  <a:srgbClr val="EEEEEC"/>
                </a:highlight>
                <a:latin typeface="Courier New"/>
                <a:ea typeface="Courier New"/>
                <a:cs typeface="Courier New"/>
                <a:sym typeface="Courier New"/>
              </a:rPr>
              <a:t>, String </a:t>
            </a:r>
            <a:r>
              <a:rPr lang="en-GB" sz="850">
                <a:solidFill>
                  <a:srgbClr val="6A3E3E"/>
                </a:solidFill>
                <a:highlight>
                  <a:srgbClr val="EEEEEC"/>
                </a:highlight>
                <a:latin typeface="Courier New"/>
                <a:ea typeface="Courier New"/>
                <a:cs typeface="Courier New"/>
                <a:sym typeface="Courier New"/>
              </a:rPr>
              <a:t>email</a:t>
            </a:r>
            <a:r>
              <a:rPr lang="en-GB" sz="850">
                <a:solidFill>
                  <a:schemeClr val="dk1"/>
                </a:solidFill>
                <a:highlight>
                  <a:srgbClr val="EEEEEC"/>
                </a:highlight>
                <a:latin typeface="Courier New"/>
                <a:ea typeface="Courier New"/>
                <a:cs typeface="Courier New"/>
                <a:sym typeface="Courier New"/>
              </a:rPr>
              <a:t>) {</a:t>
            </a:r>
            <a:endParaRPr sz="85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SzPts val="275"/>
              <a:buNone/>
            </a:pPr>
            <a:r>
              <a:rPr lang="en-GB" sz="850">
                <a:solidFill>
                  <a:schemeClr val="dk1"/>
                </a:solidFill>
                <a:highlight>
                  <a:srgbClr val="EEEEEC"/>
                </a:highlight>
                <a:latin typeface="Courier New"/>
                <a:ea typeface="Courier New"/>
                <a:cs typeface="Courier New"/>
                <a:sym typeface="Courier New"/>
              </a:rPr>
              <a:t>		</a:t>
            </a:r>
            <a:r>
              <a:rPr b="1" lang="en-GB" sz="850">
                <a:solidFill>
                  <a:srgbClr val="7F0055"/>
                </a:solidFill>
                <a:highlight>
                  <a:srgbClr val="EEEEEC"/>
                </a:highlight>
                <a:latin typeface="Courier New"/>
                <a:ea typeface="Courier New"/>
                <a:cs typeface="Courier New"/>
                <a:sym typeface="Courier New"/>
              </a:rPr>
              <a:t>super</a:t>
            </a:r>
            <a:r>
              <a:rPr lang="en-GB" sz="850">
                <a:solidFill>
                  <a:schemeClr val="dk1"/>
                </a:solidFill>
                <a:highlight>
                  <a:srgbClr val="EEEEEC"/>
                </a:highlight>
                <a:latin typeface="Courier New"/>
                <a:ea typeface="Courier New"/>
                <a:cs typeface="Courier New"/>
                <a:sym typeface="Courier New"/>
              </a:rPr>
              <a:t>();</a:t>
            </a:r>
            <a:endParaRPr sz="85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SzPts val="275"/>
              <a:buNone/>
            </a:pPr>
            <a:r>
              <a:rPr lang="en-GB" sz="850">
                <a:solidFill>
                  <a:schemeClr val="dk1"/>
                </a:solidFill>
                <a:highlight>
                  <a:srgbClr val="EEEEEC"/>
                </a:highlight>
                <a:latin typeface="Courier New"/>
                <a:ea typeface="Courier New"/>
                <a:cs typeface="Courier New"/>
                <a:sym typeface="Courier New"/>
              </a:rPr>
              <a:t>		</a:t>
            </a:r>
            <a:r>
              <a:rPr b="1" lang="en-GB" sz="850">
                <a:solidFill>
                  <a:srgbClr val="7F0055"/>
                </a:solidFill>
                <a:highlight>
                  <a:srgbClr val="EEEEEC"/>
                </a:highlight>
                <a:latin typeface="Courier New"/>
                <a:ea typeface="Courier New"/>
                <a:cs typeface="Courier New"/>
                <a:sym typeface="Courier New"/>
              </a:rPr>
              <a:t>this</a:t>
            </a:r>
            <a:r>
              <a:rPr lang="en-GB" sz="850">
                <a:solidFill>
                  <a:schemeClr val="dk1"/>
                </a:solidFill>
                <a:highlight>
                  <a:srgbClr val="EEEEEC"/>
                </a:highlight>
                <a:latin typeface="Courier New"/>
                <a:ea typeface="Courier New"/>
                <a:cs typeface="Courier New"/>
                <a:sym typeface="Courier New"/>
              </a:rPr>
              <a:t>.</a:t>
            </a:r>
            <a:r>
              <a:rPr lang="en-GB" sz="850">
                <a:solidFill>
                  <a:srgbClr val="0000C0"/>
                </a:solidFill>
                <a:highlight>
                  <a:srgbClr val="EEEEEC"/>
                </a:highlight>
                <a:latin typeface="Courier New"/>
                <a:ea typeface="Courier New"/>
                <a:cs typeface="Courier New"/>
                <a:sym typeface="Courier New"/>
              </a:rPr>
              <a:t>code</a:t>
            </a:r>
            <a:r>
              <a:rPr lang="en-GB" sz="850">
                <a:solidFill>
                  <a:schemeClr val="dk1"/>
                </a:solidFill>
                <a:highlight>
                  <a:srgbClr val="EEEEEC"/>
                </a:highlight>
                <a:latin typeface="Courier New"/>
                <a:ea typeface="Courier New"/>
                <a:cs typeface="Courier New"/>
                <a:sym typeface="Courier New"/>
              </a:rPr>
              <a:t> = </a:t>
            </a:r>
            <a:r>
              <a:rPr lang="en-GB" sz="850">
                <a:solidFill>
                  <a:srgbClr val="6A3E3E"/>
                </a:solidFill>
                <a:highlight>
                  <a:srgbClr val="EEEEEC"/>
                </a:highlight>
                <a:latin typeface="Courier New"/>
                <a:ea typeface="Courier New"/>
                <a:cs typeface="Courier New"/>
                <a:sym typeface="Courier New"/>
              </a:rPr>
              <a:t>code</a:t>
            </a:r>
            <a:r>
              <a:rPr lang="en-GB" sz="850">
                <a:solidFill>
                  <a:schemeClr val="dk1"/>
                </a:solidFill>
                <a:highlight>
                  <a:srgbClr val="EEEEEC"/>
                </a:highlight>
                <a:latin typeface="Courier New"/>
                <a:ea typeface="Courier New"/>
                <a:cs typeface="Courier New"/>
                <a:sym typeface="Courier New"/>
              </a:rPr>
              <a:t>;</a:t>
            </a:r>
            <a:endParaRPr sz="85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SzPts val="275"/>
              <a:buNone/>
            </a:pPr>
            <a:r>
              <a:rPr lang="en-GB" sz="850">
                <a:solidFill>
                  <a:schemeClr val="dk1"/>
                </a:solidFill>
                <a:highlight>
                  <a:srgbClr val="EEEEEC"/>
                </a:highlight>
                <a:latin typeface="Courier New"/>
                <a:ea typeface="Courier New"/>
                <a:cs typeface="Courier New"/>
                <a:sym typeface="Courier New"/>
              </a:rPr>
              <a:t>		</a:t>
            </a:r>
            <a:r>
              <a:rPr b="1" lang="en-GB" sz="850">
                <a:solidFill>
                  <a:srgbClr val="7F0055"/>
                </a:solidFill>
                <a:highlight>
                  <a:srgbClr val="EEEEEC"/>
                </a:highlight>
                <a:latin typeface="Courier New"/>
                <a:ea typeface="Courier New"/>
                <a:cs typeface="Courier New"/>
                <a:sym typeface="Courier New"/>
              </a:rPr>
              <a:t>this</a:t>
            </a:r>
            <a:r>
              <a:rPr lang="en-GB" sz="850">
                <a:solidFill>
                  <a:schemeClr val="dk1"/>
                </a:solidFill>
                <a:highlight>
                  <a:srgbClr val="EEEEEC"/>
                </a:highlight>
                <a:latin typeface="Courier New"/>
                <a:ea typeface="Courier New"/>
                <a:cs typeface="Courier New"/>
                <a:sym typeface="Courier New"/>
              </a:rPr>
              <a:t>.</a:t>
            </a:r>
            <a:r>
              <a:rPr lang="en-GB" sz="850">
                <a:solidFill>
                  <a:srgbClr val="0000C0"/>
                </a:solidFill>
                <a:highlight>
                  <a:srgbClr val="EEEEEC"/>
                </a:highlight>
                <a:latin typeface="Courier New"/>
                <a:ea typeface="Courier New"/>
                <a:cs typeface="Courier New"/>
                <a:sym typeface="Courier New"/>
              </a:rPr>
              <a:t>firstName</a:t>
            </a:r>
            <a:r>
              <a:rPr lang="en-GB" sz="850">
                <a:solidFill>
                  <a:schemeClr val="dk1"/>
                </a:solidFill>
                <a:highlight>
                  <a:srgbClr val="EEEEEC"/>
                </a:highlight>
                <a:latin typeface="Courier New"/>
                <a:ea typeface="Courier New"/>
                <a:cs typeface="Courier New"/>
                <a:sym typeface="Courier New"/>
              </a:rPr>
              <a:t> = </a:t>
            </a:r>
            <a:r>
              <a:rPr lang="en-GB" sz="850">
                <a:solidFill>
                  <a:srgbClr val="6A3E3E"/>
                </a:solidFill>
                <a:highlight>
                  <a:srgbClr val="EEEEEC"/>
                </a:highlight>
                <a:latin typeface="Courier New"/>
                <a:ea typeface="Courier New"/>
                <a:cs typeface="Courier New"/>
                <a:sym typeface="Courier New"/>
              </a:rPr>
              <a:t>firstName</a:t>
            </a:r>
            <a:r>
              <a:rPr lang="en-GB" sz="850">
                <a:solidFill>
                  <a:schemeClr val="dk1"/>
                </a:solidFill>
                <a:highlight>
                  <a:srgbClr val="EEEEEC"/>
                </a:highlight>
                <a:latin typeface="Courier New"/>
                <a:ea typeface="Courier New"/>
                <a:cs typeface="Courier New"/>
                <a:sym typeface="Courier New"/>
              </a:rPr>
              <a:t>;</a:t>
            </a:r>
            <a:endParaRPr sz="85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SzPts val="275"/>
              <a:buNone/>
            </a:pPr>
            <a:r>
              <a:rPr lang="en-GB" sz="850">
                <a:solidFill>
                  <a:schemeClr val="dk1"/>
                </a:solidFill>
                <a:highlight>
                  <a:srgbClr val="EEEEEC"/>
                </a:highlight>
                <a:latin typeface="Courier New"/>
                <a:ea typeface="Courier New"/>
                <a:cs typeface="Courier New"/>
                <a:sym typeface="Courier New"/>
              </a:rPr>
              <a:t>		</a:t>
            </a:r>
            <a:r>
              <a:rPr b="1" lang="en-GB" sz="850">
                <a:solidFill>
                  <a:srgbClr val="7F0055"/>
                </a:solidFill>
                <a:highlight>
                  <a:srgbClr val="EEEEEC"/>
                </a:highlight>
                <a:latin typeface="Courier New"/>
                <a:ea typeface="Courier New"/>
                <a:cs typeface="Courier New"/>
                <a:sym typeface="Courier New"/>
              </a:rPr>
              <a:t>this</a:t>
            </a:r>
            <a:r>
              <a:rPr lang="en-GB" sz="850">
                <a:solidFill>
                  <a:schemeClr val="dk1"/>
                </a:solidFill>
                <a:highlight>
                  <a:srgbClr val="EEEEEC"/>
                </a:highlight>
                <a:latin typeface="Courier New"/>
                <a:ea typeface="Courier New"/>
                <a:cs typeface="Courier New"/>
                <a:sym typeface="Courier New"/>
              </a:rPr>
              <a:t>.</a:t>
            </a:r>
            <a:r>
              <a:rPr lang="en-GB" sz="850">
                <a:solidFill>
                  <a:srgbClr val="0000C0"/>
                </a:solidFill>
                <a:highlight>
                  <a:srgbClr val="EEEEEC"/>
                </a:highlight>
                <a:latin typeface="Courier New"/>
                <a:ea typeface="Courier New"/>
                <a:cs typeface="Courier New"/>
                <a:sym typeface="Courier New"/>
              </a:rPr>
              <a:t>email</a:t>
            </a:r>
            <a:r>
              <a:rPr lang="en-GB" sz="850">
                <a:solidFill>
                  <a:schemeClr val="dk1"/>
                </a:solidFill>
                <a:highlight>
                  <a:srgbClr val="EEEEEC"/>
                </a:highlight>
                <a:latin typeface="Courier New"/>
                <a:ea typeface="Courier New"/>
                <a:cs typeface="Courier New"/>
                <a:sym typeface="Courier New"/>
              </a:rPr>
              <a:t> = </a:t>
            </a:r>
            <a:r>
              <a:rPr lang="en-GB" sz="850">
                <a:solidFill>
                  <a:srgbClr val="6A3E3E"/>
                </a:solidFill>
                <a:highlight>
                  <a:srgbClr val="EEEEEC"/>
                </a:highlight>
                <a:latin typeface="Courier New"/>
                <a:ea typeface="Courier New"/>
                <a:cs typeface="Courier New"/>
                <a:sym typeface="Courier New"/>
              </a:rPr>
              <a:t>email</a:t>
            </a:r>
            <a:r>
              <a:rPr lang="en-GB" sz="850">
                <a:solidFill>
                  <a:schemeClr val="dk1"/>
                </a:solidFill>
                <a:highlight>
                  <a:srgbClr val="EEEEEC"/>
                </a:highlight>
                <a:latin typeface="Courier New"/>
                <a:ea typeface="Courier New"/>
                <a:cs typeface="Courier New"/>
                <a:sym typeface="Courier New"/>
              </a:rPr>
              <a:t>;</a:t>
            </a:r>
            <a:endParaRPr sz="85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SzPts val="275"/>
              <a:buNone/>
            </a:pPr>
            <a:r>
              <a:rPr lang="en-GB" sz="850">
                <a:solidFill>
                  <a:schemeClr val="dk1"/>
                </a:solidFill>
                <a:highlight>
                  <a:srgbClr val="EEEEEC"/>
                </a:highlight>
                <a:latin typeface="Courier New"/>
                <a:ea typeface="Courier New"/>
                <a:cs typeface="Courier New"/>
                <a:sym typeface="Courier New"/>
              </a:rPr>
              <a:t>	}</a:t>
            </a:r>
            <a:endParaRPr sz="850">
              <a:solidFill>
                <a:srgbClr val="3F5FBF"/>
              </a:solidFill>
              <a:highlight>
                <a:srgbClr val="EEEEEC"/>
              </a:highlight>
              <a:latin typeface="Courier New"/>
              <a:ea typeface="Courier New"/>
              <a:cs typeface="Courier New"/>
              <a:sym typeface="Courier New"/>
            </a:endParaRPr>
          </a:p>
          <a:p>
            <a:pPr indent="0" lvl="0" marL="25400" rtl="0" algn="l">
              <a:spcBef>
                <a:spcPts val="0"/>
              </a:spcBef>
              <a:spcAft>
                <a:spcPts val="0"/>
              </a:spcAft>
              <a:buSzPts val="275"/>
              <a:buNone/>
            </a:pPr>
            <a:r>
              <a:rPr lang="en-GB" sz="850">
                <a:solidFill>
                  <a:schemeClr val="dk1"/>
                </a:solidFill>
                <a:highlight>
                  <a:srgbClr val="EEEEEC"/>
                </a:highlight>
                <a:latin typeface="Courier New"/>
                <a:ea typeface="Courier New"/>
                <a:cs typeface="Courier New"/>
                <a:sym typeface="Courier New"/>
              </a:rPr>
              <a:t>	</a:t>
            </a:r>
            <a:r>
              <a:rPr b="1" lang="en-GB" sz="850">
                <a:solidFill>
                  <a:srgbClr val="7F0055"/>
                </a:solidFill>
                <a:highlight>
                  <a:srgbClr val="EEEEEC"/>
                </a:highlight>
                <a:latin typeface="Courier New"/>
                <a:ea typeface="Courier New"/>
                <a:cs typeface="Courier New"/>
                <a:sym typeface="Courier New"/>
              </a:rPr>
              <a:t>public</a:t>
            </a:r>
            <a:r>
              <a:rPr lang="en-GB" sz="850">
                <a:solidFill>
                  <a:schemeClr val="dk1"/>
                </a:solidFill>
                <a:highlight>
                  <a:srgbClr val="EEEEEC"/>
                </a:highlight>
                <a:latin typeface="Courier New"/>
                <a:ea typeface="Courier New"/>
                <a:cs typeface="Courier New"/>
                <a:sym typeface="Courier New"/>
              </a:rPr>
              <a:t> </a:t>
            </a:r>
            <a:r>
              <a:rPr lang="en-GB" sz="850">
                <a:solidFill>
                  <a:schemeClr val="dk1"/>
                </a:solidFill>
                <a:highlight>
                  <a:srgbClr val="D4D4D4"/>
                </a:highlight>
                <a:latin typeface="Courier New"/>
                <a:ea typeface="Courier New"/>
                <a:cs typeface="Courier New"/>
                <a:sym typeface="Courier New"/>
              </a:rPr>
              <a:t>Integer</a:t>
            </a:r>
            <a:r>
              <a:rPr lang="en-GB" sz="850">
                <a:solidFill>
                  <a:schemeClr val="dk1"/>
                </a:solidFill>
                <a:highlight>
                  <a:srgbClr val="EEEEEC"/>
                </a:highlight>
                <a:latin typeface="Courier New"/>
                <a:ea typeface="Courier New"/>
                <a:cs typeface="Courier New"/>
                <a:sym typeface="Courier New"/>
              </a:rPr>
              <a:t> getCode() {</a:t>
            </a:r>
            <a:r>
              <a:rPr b="1" lang="en-GB" sz="850">
                <a:solidFill>
                  <a:srgbClr val="7F0055"/>
                </a:solidFill>
                <a:highlight>
                  <a:srgbClr val="EEEEEC"/>
                </a:highlight>
                <a:latin typeface="Courier New"/>
                <a:ea typeface="Courier New"/>
                <a:cs typeface="Courier New"/>
                <a:sym typeface="Courier New"/>
              </a:rPr>
              <a:t>return</a:t>
            </a:r>
            <a:r>
              <a:rPr lang="en-GB" sz="850">
                <a:solidFill>
                  <a:schemeClr val="dk1"/>
                </a:solidFill>
                <a:highlight>
                  <a:srgbClr val="EEEEEC"/>
                </a:highlight>
                <a:latin typeface="Courier New"/>
                <a:ea typeface="Courier New"/>
                <a:cs typeface="Courier New"/>
                <a:sym typeface="Courier New"/>
              </a:rPr>
              <a:t> </a:t>
            </a:r>
            <a:r>
              <a:rPr lang="en-GB" sz="850">
                <a:solidFill>
                  <a:srgbClr val="0000C0"/>
                </a:solidFill>
                <a:highlight>
                  <a:srgbClr val="EEEEEC"/>
                </a:highlight>
                <a:latin typeface="Courier New"/>
                <a:ea typeface="Courier New"/>
                <a:cs typeface="Courier New"/>
                <a:sym typeface="Courier New"/>
              </a:rPr>
              <a:t>code</a:t>
            </a:r>
            <a:r>
              <a:rPr lang="en-GB" sz="850">
                <a:solidFill>
                  <a:schemeClr val="dk1"/>
                </a:solidFill>
                <a:highlight>
                  <a:srgbClr val="EEEEEC"/>
                </a:highlight>
                <a:latin typeface="Courier New"/>
                <a:ea typeface="Courier New"/>
                <a:cs typeface="Courier New"/>
                <a:sym typeface="Courier New"/>
              </a:rPr>
              <a:t>;}</a:t>
            </a:r>
            <a:endParaRPr sz="85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SzPts val="275"/>
              <a:buNone/>
            </a:pPr>
            <a:r>
              <a:rPr lang="en-GB" sz="850">
                <a:solidFill>
                  <a:schemeClr val="dk1"/>
                </a:solidFill>
                <a:highlight>
                  <a:srgbClr val="EEEEEC"/>
                </a:highlight>
                <a:latin typeface="Courier New"/>
                <a:ea typeface="Courier New"/>
                <a:cs typeface="Courier New"/>
                <a:sym typeface="Courier New"/>
              </a:rPr>
              <a:t>	</a:t>
            </a:r>
            <a:endParaRPr sz="850">
              <a:solidFill>
                <a:srgbClr val="3F5FBF"/>
              </a:solidFill>
              <a:highlight>
                <a:srgbClr val="EEEEEC"/>
              </a:highlight>
              <a:latin typeface="Courier New"/>
              <a:ea typeface="Courier New"/>
              <a:cs typeface="Courier New"/>
              <a:sym typeface="Courier New"/>
            </a:endParaRPr>
          </a:p>
          <a:p>
            <a:pPr indent="0" lvl="0" marL="25400" rtl="0" algn="l">
              <a:spcBef>
                <a:spcPts val="0"/>
              </a:spcBef>
              <a:spcAft>
                <a:spcPts val="0"/>
              </a:spcAft>
              <a:buSzPts val="275"/>
              <a:buNone/>
            </a:pPr>
            <a:r>
              <a:rPr lang="en-GB" sz="850">
                <a:solidFill>
                  <a:schemeClr val="dk1"/>
                </a:solidFill>
                <a:highlight>
                  <a:srgbClr val="EEEEEC"/>
                </a:highlight>
                <a:latin typeface="Courier New"/>
                <a:ea typeface="Courier New"/>
                <a:cs typeface="Courier New"/>
                <a:sym typeface="Courier New"/>
              </a:rPr>
              <a:t>	</a:t>
            </a:r>
            <a:r>
              <a:rPr b="1" lang="en-GB" sz="850">
                <a:solidFill>
                  <a:srgbClr val="7F0055"/>
                </a:solidFill>
                <a:highlight>
                  <a:srgbClr val="EEEEEC"/>
                </a:highlight>
                <a:latin typeface="Courier New"/>
                <a:ea typeface="Courier New"/>
                <a:cs typeface="Courier New"/>
                <a:sym typeface="Courier New"/>
              </a:rPr>
              <a:t>public</a:t>
            </a:r>
            <a:r>
              <a:rPr lang="en-GB" sz="850">
                <a:solidFill>
                  <a:schemeClr val="dk1"/>
                </a:solidFill>
                <a:highlight>
                  <a:srgbClr val="EEEEEC"/>
                </a:highlight>
                <a:latin typeface="Courier New"/>
                <a:ea typeface="Courier New"/>
                <a:cs typeface="Courier New"/>
                <a:sym typeface="Courier New"/>
              </a:rPr>
              <a:t> </a:t>
            </a:r>
            <a:r>
              <a:rPr b="1" lang="en-GB" sz="850">
                <a:solidFill>
                  <a:srgbClr val="7F0055"/>
                </a:solidFill>
                <a:highlight>
                  <a:srgbClr val="EEEEEC"/>
                </a:highlight>
                <a:latin typeface="Courier New"/>
                <a:ea typeface="Courier New"/>
                <a:cs typeface="Courier New"/>
                <a:sym typeface="Courier New"/>
              </a:rPr>
              <a:t>void</a:t>
            </a:r>
            <a:r>
              <a:rPr lang="en-GB" sz="850">
                <a:solidFill>
                  <a:schemeClr val="dk1"/>
                </a:solidFill>
                <a:highlight>
                  <a:srgbClr val="EEEEEC"/>
                </a:highlight>
                <a:latin typeface="Courier New"/>
                <a:ea typeface="Courier New"/>
                <a:cs typeface="Courier New"/>
                <a:sym typeface="Courier New"/>
              </a:rPr>
              <a:t> setCode(</a:t>
            </a:r>
            <a:r>
              <a:rPr lang="en-GB" sz="850">
                <a:solidFill>
                  <a:schemeClr val="dk1"/>
                </a:solidFill>
                <a:highlight>
                  <a:srgbClr val="D4D4D4"/>
                </a:highlight>
                <a:latin typeface="Courier New"/>
                <a:ea typeface="Courier New"/>
                <a:cs typeface="Courier New"/>
                <a:sym typeface="Courier New"/>
              </a:rPr>
              <a:t>Integer</a:t>
            </a:r>
            <a:r>
              <a:rPr lang="en-GB" sz="850">
                <a:solidFill>
                  <a:schemeClr val="dk1"/>
                </a:solidFill>
                <a:highlight>
                  <a:srgbClr val="EEEEEC"/>
                </a:highlight>
                <a:latin typeface="Courier New"/>
                <a:ea typeface="Courier New"/>
                <a:cs typeface="Courier New"/>
                <a:sym typeface="Courier New"/>
              </a:rPr>
              <a:t> </a:t>
            </a:r>
            <a:r>
              <a:rPr lang="en-GB" sz="850">
                <a:solidFill>
                  <a:srgbClr val="6A3E3E"/>
                </a:solidFill>
                <a:highlight>
                  <a:srgbClr val="EEEEEC"/>
                </a:highlight>
                <a:latin typeface="Courier New"/>
                <a:ea typeface="Courier New"/>
                <a:cs typeface="Courier New"/>
                <a:sym typeface="Courier New"/>
              </a:rPr>
              <a:t>code</a:t>
            </a:r>
            <a:r>
              <a:rPr lang="en-GB" sz="850">
                <a:solidFill>
                  <a:schemeClr val="dk1"/>
                </a:solidFill>
                <a:highlight>
                  <a:srgbClr val="EEEEEC"/>
                </a:highlight>
                <a:latin typeface="Courier New"/>
                <a:ea typeface="Courier New"/>
                <a:cs typeface="Courier New"/>
                <a:sym typeface="Courier New"/>
              </a:rPr>
              <a:t>) {</a:t>
            </a:r>
            <a:r>
              <a:rPr b="1" lang="en-GB" sz="850">
                <a:solidFill>
                  <a:srgbClr val="7F0055"/>
                </a:solidFill>
                <a:highlight>
                  <a:srgbClr val="EEEEEC"/>
                </a:highlight>
                <a:latin typeface="Courier New"/>
                <a:ea typeface="Courier New"/>
                <a:cs typeface="Courier New"/>
                <a:sym typeface="Courier New"/>
              </a:rPr>
              <a:t>this</a:t>
            </a:r>
            <a:r>
              <a:rPr lang="en-GB" sz="850">
                <a:solidFill>
                  <a:schemeClr val="dk1"/>
                </a:solidFill>
                <a:highlight>
                  <a:srgbClr val="EEEEEC"/>
                </a:highlight>
                <a:latin typeface="Courier New"/>
                <a:ea typeface="Courier New"/>
                <a:cs typeface="Courier New"/>
                <a:sym typeface="Courier New"/>
              </a:rPr>
              <a:t>.</a:t>
            </a:r>
            <a:r>
              <a:rPr lang="en-GB" sz="850">
                <a:solidFill>
                  <a:srgbClr val="0000C0"/>
                </a:solidFill>
                <a:highlight>
                  <a:srgbClr val="EEEEEC"/>
                </a:highlight>
                <a:latin typeface="Courier New"/>
                <a:ea typeface="Courier New"/>
                <a:cs typeface="Courier New"/>
                <a:sym typeface="Courier New"/>
              </a:rPr>
              <a:t>code</a:t>
            </a:r>
            <a:r>
              <a:rPr lang="en-GB" sz="850">
                <a:solidFill>
                  <a:schemeClr val="dk1"/>
                </a:solidFill>
                <a:highlight>
                  <a:srgbClr val="EEEEEC"/>
                </a:highlight>
                <a:latin typeface="Courier New"/>
                <a:ea typeface="Courier New"/>
                <a:cs typeface="Courier New"/>
                <a:sym typeface="Courier New"/>
              </a:rPr>
              <a:t> = </a:t>
            </a:r>
            <a:r>
              <a:rPr lang="en-GB" sz="850">
                <a:solidFill>
                  <a:srgbClr val="6A3E3E"/>
                </a:solidFill>
                <a:highlight>
                  <a:srgbClr val="EEEEEC"/>
                </a:highlight>
                <a:latin typeface="Courier New"/>
                <a:ea typeface="Courier New"/>
                <a:cs typeface="Courier New"/>
                <a:sym typeface="Courier New"/>
              </a:rPr>
              <a:t>code</a:t>
            </a:r>
            <a:r>
              <a:rPr lang="en-GB" sz="850">
                <a:solidFill>
                  <a:schemeClr val="dk1"/>
                </a:solidFill>
                <a:highlight>
                  <a:srgbClr val="EEEEEC"/>
                </a:highlight>
                <a:latin typeface="Courier New"/>
                <a:ea typeface="Courier New"/>
                <a:cs typeface="Courier New"/>
                <a:sym typeface="Courier New"/>
              </a:rPr>
              <a:t>;}</a:t>
            </a:r>
            <a:endParaRPr sz="85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SzPts val="275"/>
              <a:buNone/>
            </a:pPr>
            <a:r>
              <a:rPr lang="en-GB" sz="850">
                <a:solidFill>
                  <a:schemeClr val="dk1"/>
                </a:solidFill>
                <a:highlight>
                  <a:srgbClr val="EEEEEC"/>
                </a:highlight>
                <a:latin typeface="Courier New"/>
                <a:ea typeface="Courier New"/>
                <a:cs typeface="Courier New"/>
                <a:sym typeface="Courier New"/>
              </a:rPr>
              <a:t>	</a:t>
            </a:r>
            <a:endParaRPr sz="850">
              <a:solidFill>
                <a:srgbClr val="3F5FBF"/>
              </a:solidFill>
              <a:highlight>
                <a:srgbClr val="EEEEEC"/>
              </a:highlight>
              <a:latin typeface="Courier New"/>
              <a:ea typeface="Courier New"/>
              <a:cs typeface="Courier New"/>
              <a:sym typeface="Courier New"/>
            </a:endParaRPr>
          </a:p>
          <a:p>
            <a:pPr indent="0" lvl="0" marL="25400" rtl="0" algn="l">
              <a:spcBef>
                <a:spcPts val="0"/>
              </a:spcBef>
              <a:spcAft>
                <a:spcPts val="0"/>
              </a:spcAft>
              <a:buSzPts val="275"/>
              <a:buNone/>
            </a:pPr>
            <a:r>
              <a:rPr lang="en-GB" sz="850">
                <a:solidFill>
                  <a:schemeClr val="dk1"/>
                </a:solidFill>
                <a:highlight>
                  <a:srgbClr val="EEEEEC"/>
                </a:highlight>
                <a:latin typeface="Courier New"/>
                <a:ea typeface="Courier New"/>
                <a:cs typeface="Courier New"/>
                <a:sym typeface="Courier New"/>
              </a:rPr>
              <a:t>	</a:t>
            </a:r>
            <a:r>
              <a:rPr b="1" lang="en-GB" sz="850">
                <a:solidFill>
                  <a:srgbClr val="7F0055"/>
                </a:solidFill>
                <a:highlight>
                  <a:srgbClr val="EEEEEC"/>
                </a:highlight>
                <a:latin typeface="Courier New"/>
                <a:ea typeface="Courier New"/>
                <a:cs typeface="Courier New"/>
                <a:sym typeface="Courier New"/>
              </a:rPr>
              <a:t>public</a:t>
            </a:r>
            <a:r>
              <a:rPr lang="en-GB" sz="850">
                <a:solidFill>
                  <a:schemeClr val="dk1"/>
                </a:solidFill>
                <a:highlight>
                  <a:srgbClr val="EEEEEC"/>
                </a:highlight>
                <a:latin typeface="Courier New"/>
                <a:ea typeface="Courier New"/>
                <a:cs typeface="Courier New"/>
                <a:sym typeface="Courier New"/>
              </a:rPr>
              <a:t> String getFirstName() {	</a:t>
            </a:r>
            <a:r>
              <a:rPr b="1" lang="en-GB" sz="850">
                <a:solidFill>
                  <a:srgbClr val="7F0055"/>
                </a:solidFill>
                <a:highlight>
                  <a:srgbClr val="EEEEEC"/>
                </a:highlight>
                <a:latin typeface="Courier New"/>
                <a:ea typeface="Courier New"/>
                <a:cs typeface="Courier New"/>
                <a:sym typeface="Courier New"/>
              </a:rPr>
              <a:t>return</a:t>
            </a:r>
            <a:r>
              <a:rPr lang="en-GB" sz="850">
                <a:solidFill>
                  <a:schemeClr val="dk1"/>
                </a:solidFill>
                <a:highlight>
                  <a:srgbClr val="EEEEEC"/>
                </a:highlight>
                <a:latin typeface="Courier New"/>
                <a:ea typeface="Courier New"/>
                <a:cs typeface="Courier New"/>
                <a:sym typeface="Courier New"/>
              </a:rPr>
              <a:t> </a:t>
            </a:r>
            <a:r>
              <a:rPr lang="en-GB" sz="850">
                <a:solidFill>
                  <a:srgbClr val="0000C0"/>
                </a:solidFill>
                <a:highlight>
                  <a:srgbClr val="EEEEEC"/>
                </a:highlight>
                <a:latin typeface="Courier New"/>
                <a:ea typeface="Courier New"/>
                <a:cs typeface="Courier New"/>
                <a:sym typeface="Courier New"/>
              </a:rPr>
              <a:t>firstName</a:t>
            </a:r>
            <a:r>
              <a:rPr lang="en-GB" sz="850">
                <a:solidFill>
                  <a:schemeClr val="dk1"/>
                </a:solidFill>
                <a:highlight>
                  <a:srgbClr val="EEEEEC"/>
                </a:highlight>
                <a:latin typeface="Courier New"/>
                <a:ea typeface="Courier New"/>
                <a:cs typeface="Courier New"/>
                <a:sym typeface="Courier New"/>
              </a:rPr>
              <a:t>;}</a:t>
            </a:r>
            <a:endParaRPr sz="85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SzPts val="275"/>
              <a:buNone/>
            </a:pPr>
            <a:r>
              <a:rPr lang="en-GB" sz="850">
                <a:solidFill>
                  <a:schemeClr val="dk1"/>
                </a:solidFill>
                <a:highlight>
                  <a:srgbClr val="EEEEEC"/>
                </a:highlight>
                <a:latin typeface="Courier New"/>
                <a:ea typeface="Courier New"/>
                <a:cs typeface="Courier New"/>
                <a:sym typeface="Courier New"/>
              </a:rPr>
              <a:t>	</a:t>
            </a:r>
            <a:endParaRPr sz="850">
              <a:solidFill>
                <a:srgbClr val="3F5FBF"/>
              </a:solidFill>
              <a:highlight>
                <a:srgbClr val="EEEEEC"/>
              </a:highlight>
              <a:latin typeface="Courier New"/>
              <a:ea typeface="Courier New"/>
              <a:cs typeface="Courier New"/>
              <a:sym typeface="Courier New"/>
            </a:endParaRPr>
          </a:p>
          <a:p>
            <a:pPr indent="0" lvl="0" marL="25400" rtl="0" algn="l">
              <a:spcBef>
                <a:spcPts val="0"/>
              </a:spcBef>
              <a:spcAft>
                <a:spcPts val="0"/>
              </a:spcAft>
              <a:buSzPts val="275"/>
              <a:buNone/>
            </a:pPr>
            <a:r>
              <a:rPr lang="en-GB" sz="850">
                <a:solidFill>
                  <a:schemeClr val="dk1"/>
                </a:solidFill>
                <a:highlight>
                  <a:srgbClr val="EEEEEC"/>
                </a:highlight>
                <a:latin typeface="Courier New"/>
                <a:ea typeface="Courier New"/>
                <a:cs typeface="Courier New"/>
                <a:sym typeface="Courier New"/>
              </a:rPr>
              <a:t>	</a:t>
            </a:r>
            <a:r>
              <a:rPr b="1" lang="en-GB" sz="850">
                <a:solidFill>
                  <a:srgbClr val="7F0055"/>
                </a:solidFill>
                <a:highlight>
                  <a:srgbClr val="EEEEEC"/>
                </a:highlight>
                <a:latin typeface="Courier New"/>
                <a:ea typeface="Courier New"/>
                <a:cs typeface="Courier New"/>
                <a:sym typeface="Courier New"/>
              </a:rPr>
              <a:t>public</a:t>
            </a:r>
            <a:r>
              <a:rPr lang="en-GB" sz="850">
                <a:solidFill>
                  <a:schemeClr val="dk1"/>
                </a:solidFill>
                <a:highlight>
                  <a:srgbClr val="EEEEEC"/>
                </a:highlight>
                <a:latin typeface="Courier New"/>
                <a:ea typeface="Courier New"/>
                <a:cs typeface="Courier New"/>
                <a:sym typeface="Courier New"/>
              </a:rPr>
              <a:t> </a:t>
            </a:r>
            <a:r>
              <a:rPr b="1" lang="en-GB" sz="850">
                <a:solidFill>
                  <a:srgbClr val="7F0055"/>
                </a:solidFill>
                <a:highlight>
                  <a:srgbClr val="EEEEEC"/>
                </a:highlight>
                <a:latin typeface="Courier New"/>
                <a:ea typeface="Courier New"/>
                <a:cs typeface="Courier New"/>
                <a:sym typeface="Courier New"/>
              </a:rPr>
              <a:t>void</a:t>
            </a:r>
            <a:r>
              <a:rPr lang="en-GB" sz="850">
                <a:solidFill>
                  <a:schemeClr val="dk1"/>
                </a:solidFill>
                <a:highlight>
                  <a:srgbClr val="EEEEEC"/>
                </a:highlight>
                <a:latin typeface="Courier New"/>
                <a:ea typeface="Courier New"/>
                <a:cs typeface="Courier New"/>
                <a:sym typeface="Courier New"/>
              </a:rPr>
              <a:t> setFirstName(String </a:t>
            </a:r>
            <a:r>
              <a:rPr lang="en-GB" sz="850">
                <a:solidFill>
                  <a:srgbClr val="6A3E3E"/>
                </a:solidFill>
                <a:highlight>
                  <a:srgbClr val="EEEEEC"/>
                </a:highlight>
                <a:latin typeface="Courier New"/>
                <a:ea typeface="Courier New"/>
                <a:cs typeface="Courier New"/>
                <a:sym typeface="Courier New"/>
              </a:rPr>
              <a:t>firstName</a:t>
            </a:r>
            <a:r>
              <a:rPr lang="en-GB" sz="850">
                <a:solidFill>
                  <a:schemeClr val="dk1"/>
                </a:solidFill>
                <a:highlight>
                  <a:srgbClr val="EEEEEC"/>
                </a:highlight>
                <a:latin typeface="Courier New"/>
                <a:ea typeface="Courier New"/>
                <a:cs typeface="Courier New"/>
                <a:sym typeface="Courier New"/>
              </a:rPr>
              <a:t>) {</a:t>
            </a:r>
            <a:r>
              <a:rPr b="1" lang="en-GB" sz="850">
                <a:solidFill>
                  <a:srgbClr val="7F0055"/>
                </a:solidFill>
                <a:highlight>
                  <a:srgbClr val="EEEEEC"/>
                </a:highlight>
                <a:latin typeface="Courier New"/>
                <a:ea typeface="Courier New"/>
                <a:cs typeface="Courier New"/>
                <a:sym typeface="Courier New"/>
              </a:rPr>
              <a:t>this</a:t>
            </a:r>
            <a:r>
              <a:rPr lang="en-GB" sz="850">
                <a:solidFill>
                  <a:schemeClr val="dk1"/>
                </a:solidFill>
                <a:highlight>
                  <a:srgbClr val="EEEEEC"/>
                </a:highlight>
                <a:latin typeface="Courier New"/>
                <a:ea typeface="Courier New"/>
                <a:cs typeface="Courier New"/>
                <a:sym typeface="Courier New"/>
              </a:rPr>
              <a:t>.</a:t>
            </a:r>
            <a:r>
              <a:rPr lang="en-GB" sz="850">
                <a:solidFill>
                  <a:srgbClr val="0000C0"/>
                </a:solidFill>
                <a:highlight>
                  <a:srgbClr val="EEEEEC"/>
                </a:highlight>
                <a:latin typeface="Courier New"/>
                <a:ea typeface="Courier New"/>
                <a:cs typeface="Courier New"/>
                <a:sym typeface="Courier New"/>
              </a:rPr>
              <a:t>firstName</a:t>
            </a:r>
            <a:r>
              <a:rPr lang="en-GB" sz="850">
                <a:solidFill>
                  <a:schemeClr val="dk1"/>
                </a:solidFill>
                <a:highlight>
                  <a:srgbClr val="EEEEEC"/>
                </a:highlight>
                <a:latin typeface="Courier New"/>
                <a:ea typeface="Courier New"/>
                <a:cs typeface="Courier New"/>
                <a:sym typeface="Courier New"/>
              </a:rPr>
              <a:t> = </a:t>
            </a:r>
            <a:r>
              <a:rPr lang="en-GB" sz="850">
                <a:solidFill>
                  <a:srgbClr val="6A3E3E"/>
                </a:solidFill>
                <a:highlight>
                  <a:srgbClr val="EEEEEC"/>
                </a:highlight>
                <a:latin typeface="Courier New"/>
                <a:ea typeface="Courier New"/>
                <a:cs typeface="Courier New"/>
                <a:sym typeface="Courier New"/>
              </a:rPr>
              <a:t>firstName</a:t>
            </a:r>
            <a:r>
              <a:rPr lang="en-GB" sz="850">
                <a:solidFill>
                  <a:schemeClr val="dk1"/>
                </a:solidFill>
                <a:highlight>
                  <a:srgbClr val="EEEEEC"/>
                </a:highlight>
                <a:latin typeface="Courier New"/>
                <a:ea typeface="Courier New"/>
                <a:cs typeface="Courier New"/>
                <a:sym typeface="Courier New"/>
              </a:rPr>
              <a:t>;}</a:t>
            </a:r>
            <a:endParaRPr sz="850">
              <a:solidFill>
                <a:srgbClr val="3F5FBF"/>
              </a:solidFill>
              <a:highlight>
                <a:srgbClr val="EEEEEC"/>
              </a:highlight>
              <a:latin typeface="Courier New"/>
              <a:ea typeface="Courier New"/>
              <a:cs typeface="Courier New"/>
              <a:sym typeface="Courier New"/>
            </a:endParaRPr>
          </a:p>
          <a:p>
            <a:pPr indent="0" lvl="0" marL="25400" rtl="0" algn="l">
              <a:spcBef>
                <a:spcPts val="0"/>
              </a:spcBef>
              <a:spcAft>
                <a:spcPts val="0"/>
              </a:spcAft>
              <a:buSzPts val="275"/>
              <a:buNone/>
            </a:pPr>
            <a:r>
              <a:rPr lang="en-GB" sz="850">
                <a:solidFill>
                  <a:schemeClr val="dk1"/>
                </a:solidFill>
                <a:highlight>
                  <a:srgbClr val="EEEEEC"/>
                </a:highlight>
                <a:latin typeface="Courier New"/>
                <a:ea typeface="Courier New"/>
                <a:cs typeface="Courier New"/>
                <a:sym typeface="Courier New"/>
              </a:rPr>
              <a:t>	</a:t>
            </a:r>
            <a:r>
              <a:rPr b="1" lang="en-GB" sz="850">
                <a:solidFill>
                  <a:srgbClr val="7F0055"/>
                </a:solidFill>
                <a:highlight>
                  <a:srgbClr val="EEEEEC"/>
                </a:highlight>
                <a:latin typeface="Courier New"/>
                <a:ea typeface="Courier New"/>
                <a:cs typeface="Courier New"/>
                <a:sym typeface="Courier New"/>
              </a:rPr>
              <a:t>public</a:t>
            </a:r>
            <a:r>
              <a:rPr lang="en-GB" sz="850">
                <a:solidFill>
                  <a:schemeClr val="dk1"/>
                </a:solidFill>
                <a:highlight>
                  <a:srgbClr val="EEEEEC"/>
                </a:highlight>
                <a:latin typeface="Courier New"/>
                <a:ea typeface="Courier New"/>
                <a:cs typeface="Courier New"/>
                <a:sym typeface="Courier New"/>
              </a:rPr>
              <a:t> String getEmail() {</a:t>
            </a:r>
            <a:r>
              <a:rPr b="1" lang="en-GB" sz="850">
                <a:solidFill>
                  <a:srgbClr val="7F0055"/>
                </a:solidFill>
                <a:highlight>
                  <a:srgbClr val="EEEEEC"/>
                </a:highlight>
                <a:latin typeface="Courier New"/>
                <a:ea typeface="Courier New"/>
                <a:cs typeface="Courier New"/>
                <a:sym typeface="Courier New"/>
              </a:rPr>
              <a:t>return</a:t>
            </a:r>
            <a:r>
              <a:rPr lang="en-GB" sz="850">
                <a:solidFill>
                  <a:schemeClr val="dk1"/>
                </a:solidFill>
                <a:highlight>
                  <a:srgbClr val="EEEEEC"/>
                </a:highlight>
                <a:latin typeface="Courier New"/>
                <a:ea typeface="Courier New"/>
                <a:cs typeface="Courier New"/>
                <a:sym typeface="Courier New"/>
              </a:rPr>
              <a:t> </a:t>
            </a:r>
            <a:r>
              <a:rPr lang="en-GB" sz="850">
                <a:solidFill>
                  <a:srgbClr val="0000C0"/>
                </a:solidFill>
                <a:highlight>
                  <a:srgbClr val="EEEEEC"/>
                </a:highlight>
                <a:latin typeface="Courier New"/>
                <a:ea typeface="Courier New"/>
                <a:cs typeface="Courier New"/>
                <a:sym typeface="Courier New"/>
              </a:rPr>
              <a:t>email</a:t>
            </a:r>
            <a:r>
              <a:rPr lang="en-GB" sz="850">
                <a:solidFill>
                  <a:schemeClr val="dk1"/>
                </a:solidFill>
                <a:highlight>
                  <a:srgbClr val="EEEEEC"/>
                </a:highlight>
                <a:latin typeface="Courier New"/>
                <a:ea typeface="Courier New"/>
                <a:cs typeface="Courier New"/>
                <a:sym typeface="Courier New"/>
              </a:rPr>
              <a:t>;}</a:t>
            </a:r>
            <a:endParaRPr sz="850">
              <a:solidFill>
                <a:srgbClr val="3F5FBF"/>
              </a:solidFill>
              <a:highlight>
                <a:srgbClr val="EEEEEC"/>
              </a:highlight>
              <a:latin typeface="Courier New"/>
              <a:ea typeface="Courier New"/>
              <a:cs typeface="Courier New"/>
              <a:sym typeface="Courier New"/>
            </a:endParaRPr>
          </a:p>
          <a:p>
            <a:pPr indent="0" lvl="0" marL="25400" rtl="0" algn="l">
              <a:spcBef>
                <a:spcPts val="0"/>
              </a:spcBef>
              <a:spcAft>
                <a:spcPts val="0"/>
              </a:spcAft>
              <a:buSzPts val="275"/>
              <a:buNone/>
            </a:pPr>
            <a:r>
              <a:rPr lang="en-GB" sz="850">
                <a:solidFill>
                  <a:schemeClr val="dk1"/>
                </a:solidFill>
                <a:highlight>
                  <a:srgbClr val="EEEEEC"/>
                </a:highlight>
                <a:latin typeface="Courier New"/>
                <a:ea typeface="Courier New"/>
                <a:cs typeface="Courier New"/>
                <a:sym typeface="Courier New"/>
              </a:rPr>
              <a:t>	</a:t>
            </a:r>
            <a:r>
              <a:rPr b="1" lang="en-GB" sz="850">
                <a:solidFill>
                  <a:srgbClr val="7F0055"/>
                </a:solidFill>
                <a:highlight>
                  <a:srgbClr val="EEEEEC"/>
                </a:highlight>
                <a:latin typeface="Courier New"/>
                <a:ea typeface="Courier New"/>
                <a:cs typeface="Courier New"/>
                <a:sym typeface="Courier New"/>
              </a:rPr>
              <a:t>public</a:t>
            </a:r>
            <a:r>
              <a:rPr lang="en-GB" sz="850">
                <a:solidFill>
                  <a:schemeClr val="dk1"/>
                </a:solidFill>
                <a:highlight>
                  <a:srgbClr val="EEEEEC"/>
                </a:highlight>
                <a:latin typeface="Courier New"/>
                <a:ea typeface="Courier New"/>
                <a:cs typeface="Courier New"/>
                <a:sym typeface="Courier New"/>
              </a:rPr>
              <a:t> </a:t>
            </a:r>
            <a:r>
              <a:rPr b="1" lang="en-GB" sz="850">
                <a:solidFill>
                  <a:srgbClr val="7F0055"/>
                </a:solidFill>
                <a:highlight>
                  <a:srgbClr val="EEEEEC"/>
                </a:highlight>
                <a:latin typeface="Courier New"/>
                <a:ea typeface="Courier New"/>
                <a:cs typeface="Courier New"/>
                <a:sym typeface="Courier New"/>
              </a:rPr>
              <a:t>void</a:t>
            </a:r>
            <a:r>
              <a:rPr lang="en-GB" sz="850">
                <a:solidFill>
                  <a:schemeClr val="dk1"/>
                </a:solidFill>
                <a:highlight>
                  <a:srgbClr val="EEEEEC"/>
                </a:highlight>
                <a:latin typeface="Courier New"/>
                <a:ea typeface="Courier New"/>
                <a:cs typeface="Courier New"/>
                <a:sym typeface="Courier New"/>
              </a:rPr>
              <a:t> setEmail(String </a:t>
            </a:r>
            <a:r>
              <a:rPr lang="en-GB" sz="850">
                <a:solidFill>
                  <a:srgbClr val="6A3E3E"/>
                </a:solidFill>
                <a:highlight>
                  <a:srgbClr val="EEEEEC"/>
                </a:highlight>
                <a:latin typeface="Courier New"/>
                <a:ea typeface="Courier New"/>
                <a:cs typeface="Courier New"/>
                <a:sym typeface="Courier New"/>
              </a:rPr>
              <a:t>email</a:t>
            </a:r>
            <a:r>
              <a:rPr lang="en-GB" sz="850">
                <a:solidFill>
                  <a:schemeClr val="dk1"/>
                </a:solidFill>
                <a:highlight>
                  <a:srgbClr val="EEEEEC"/>
                </a:highlight>
                <a:latin typeface="Courier New"/>
                <a:ea typeface="Courier New"/>
                <a:cs typeface="Courier New"/>
                <a:sym typeface="Courier New"/>
              </a:rPr>
              <a:t>) {</a:t>
            </a:r>
            <a:endParaRPr sz="85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SzPts val="275"/>
              <a:buNone/>
            </a:pPr>
            <a:r>
              <a:rPr b="1" lang="en-GB" sz="850">
                <a:solidFill>
                  <a:srgbClr val="7F0055"/>
                </a:solidFill>
                <a:highlight>
                  <a:srgbClr val="EEEEEC"/>
                </a:highlight>
                <a:latin typeface="Courier New"/>
                <a:ea typeface="Courier New"/>
                <a:cs typeface="Courier New"/>
                <a:sym typeface="Courier New"/>
              </a:rPr>
              <a:t>      </a:t>
            </a:r>
            <a:r>
              <a:rPr b="1" lang="en-GB" sz="850">
                <a:solidFill>
                  <a:srgbClr val="7F0055"/>
                </a:solidFill>
                <a:highlight>
                  <a:srgbClr val="EEEEEC"/>
                </a:highlight>
                <a:latin typeface="Courier New"/>
                <a:ea typeface="Courier New"/>
                <a:cs typeface="Courier New"/>
                <a:sym typeface="Courier New"/>
              </a:rPr>
              <a:t>this</a:t>
            </a:r>
            <a:r>
              <a:rPr lang="en-GB" sz="850">
                <a:solidFill>
                  <a:schemeClr val="dk1"/>
                </a:solidFill>
                <a:highlight>
                  <a:srgbClr val="EEEEEC"/>
                </a:highlight>
                <a:latin typeface="Courier New"/>
                <a:ea typeface="Courier New"/>
                <a:cs typeface="Courier New"/>
                <a:sym typeface="Courier New"/>
              </a:rPr>
              <a:t>.</a:t>
            </a:r>
            <a:r>
              <a:rPr lang="en-GB" sz="850">
                <a:solidFill>
                  <a:srgbClr val="0000C0"/>
                </a:solidFill>
                <a:highlight>
                  <a:srgbClr val="EEEEEC"/>
                </a:highlight>
                <a:latin typeface="Courier New"/>
                <a:ea typeface="Courier New"/>
                <a:cs typeface="Courier New"/>
                <a:sym typeface="Courier New"/>
              </a:rPr>
              <a:t>email</a:t>
            </a:r>
            <a:r>
              <a:rPr lang="en-GB" sz="850">
                <a:solidFill>
                  <a:schemeClr val="dk1"/>
                </a:solidFill>
                <a:highlight>
                  <a:srgbClr val="EEEEEC"/>
                </a:highlight>
                <a:latin typeface="Courier New"/>
                <a:ea typeface="Courier New"/>
                <a:cs typeface="Courier New"/>
                <a:sym typeface="Courier New"/>
              </a:rPr>
              <a:t> = </a:t>
            </a:r>
            <a:r>
              <a:rPr lang="en-GB" sz="850">
                <a:solidFill>
                  <a:srgbClr val="6A3E3E"/>
                </a:solidFill>
                <a:highlight>
                  <a:srgbClr val="EEEEEC"/>
                </a:highlight>
                <a:latin typeface="Courier New"/>
                <a:ea typeface="Courier New"/>
                <a:cs typeface="Courier New"/>
                <a:sym typeface="Courier New"/>
              </a:rPr>
              <a:t>email</a:t>
            </a:r>
            <a:r>
              <a:rPr lang="en-GB" sz="850">
                <a:solidFill>
                  <a:schemeClr val="dk1"/>
                </a:solidFill>
                <a:highlight>
                  <a:srgbClr val="EEEEEC"/>
                </a:highlight>
                <a:latin typeface="Courier New"/>
                <a:ea typeface="Courier New"/>
                <a:cs typeface="Courier New"/>
                <a:sym typeface="Courier New"/>
              </a:rPr>
              <a:t>;	}</a:t>
            </a:r>
            <a:endParaRPr sz="850">
              <a:solidFill>
                <a:schemeClr val="dk1"/>
              </a:solidFill>
              <a:highlight>
                <a:srgbClr val="EEEEEC"/>
              </a:highlight>
              <a:latin typeface="Courier New"/>
              <a:ea typeface="Courier New"/>
              <a:cs typeface="Courier New"/>
              <a:sym typeface="Courier New"/>
            </a:endParaRPr>
          </a:p>
          <a:p>
            <a:pPr indent="0" lvl="0" marL="0" rtl="0" algn="l">
              <a:spcBef>
                <a:spcPts val="0"/>
              </a:spcBef>
              <a:spcAft>
                <a:spcPts val="0"/>
              </a:spcAft>
              <a:buSzPts val="275"/>
              <a:buNone/>
            </a:pPr>
            <a:r>
              <a:t/>
            </a:r>
            <a:endParaRPr sz="850">
              <a:solidFill>
                <a:schemeClr val="dk1"/>
              </a:solidFill>
              <a:highlight>
                <a:srgbClr val="EEEEEC"/>
              </a:highlight>
              <a:latin typeface="Courier New"/>
              <a:ea typeface="Courier New"/>
              <a:cs typeface="Courier New"/>
              <a:sym typeface="Courier New"/>
            </a:endParaRPr>
          </a:p>
          <a:p>
            <a:pPr indent="0" lvl="0" marL="0" rtl="0" algn="l">
              <a:spcBef>
                <a:spcPts val="400"/>
              </a:spcBef>
              <a:spcAft>
                <a:spcPts val="0"/>
              </a:spcAft>
              <a:buSzPts val="275"/>
              <a:buNone/>
            </a:pPr>
            <a:r>
              <a:t/>
            </a:r>
            <a:endParaRPr sz="750"/>
          </a:p>
        </p:txBody>
      </p:sp>
      <p:sp>
        <p:nvSpPr>
          <p:cNvPr id="867" name="Google Shape;867;p100"/>
          <p:cNvSpPr txBox="1"/>
          <p:nvPr>
            <p:ph type="title"/>
          </p:nvPr>
        </p:nvSpPr>
        <p:spPr>
          <a:xfrm>
            <a:off x="20225" y="106377"/>
            <a:ext cx="8229600" cy="4698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SzPts val="990"/>
              <a:buNone/>
            </a:pPr>
            <a:r>
              <a:rPr lang="en-GB" sz="2120">
                <a:solidFill>
                  <a:srgbClr val="FF9900"/>
                </a:solidFill>
              </a:rPr>
              <a:t>Student implements Comparable</a:t>
            </a:r>
            <a:endParaRPr sz="2120">
              <a:solidFill>
                <a:srgbClr val="FF9900"/>
              </a:solidFill>
            </a:endParaRPr>
          </a:p>
        </p:txBody>
      </p:sp>
      <p:sp>
        <p:nvSpPr>
          <p:cNvPr id="868" name="Google Shape;868;p100"/>
          <p:cNvSpPr txBox="1"/>
          <p:nvPr/>
        </p:nvSpPr>
        <p:spPr>
          <a:xfrm>
            <a:off x="3964450" y="106375"/>
            <a:ext cx="5206500" cy="3830400"/>
          </a:xfrm>
          <a:prstGeom prst="rect">
            <a:avLst/>
          </a:prstGeom>
          <a:noFill/>
          <a:ln cap="flat" cmpd="sng" w="9525">
            <a:solidFill>
              <a:srgbClr val="000000"/>
            </a:solidFill>
            <a:prstDash val="dashDot"/>
            <a:round/>
            <a:headEnd len="sm" w="sm" type="none"/>
            <a:tailEnd len="sm" w="sm" type="none"/>
          </a:ln>
        </p:spPr>
        <p:txBody>
          <a:bodyPr anchorCtr="0" anchor="t" bIns="91425" lIns="91425" spcFirstLastPara="1" rIns="91425" wrap="square" tIns="91425">
            <a:spAutoFit/>
          </a:bodyPr>
          <a:lstStyle/>
          <a:p>
            <a:pPr indent="0" lvl="0" marL="25400" rtl="0" algn="l">
              <a:lnSpc>
                <a:spcPct val="115000"/>
              </a:lnSpc>
              <a:spcBef>
                <a:spcPts val="0"/>
              </a:spcBef>
              <a:spcAft>
                <a:spcPts val="0"/>
              </a:spcAft>
              <a:buNone/>
            </a:pPr>
            <a:r>
              <a:rPr lang="en-GB" sz="900">
                <a:solidFill>
                  <a:schemeClr val="dk1"/>
                </a:solidFill>
                <a:highlight>
                  <a:srgbClr val="EEEEEC"/>
                </a:highlight>
                <a:latin typeface="Courier New"/>
                <a:ea typeface="Courier New"/>
                <a:cs typeface="Courier New"/>
                <a:sym typeface="Courier New"/>
              </a:rPr>
              <a:t>	</a:t>
            </a:r>
            <a:r>
              <a:rPr lang="en-GB" sz="900" u="sng">
                <a:solidFill>
                  <a:srgbClr val="646464"/>
                </a:solidFill>
                <a:highlight>
                  <a:srgbClr val="EEEEEC"/>
                </a:highlight>
                <a:latin typeface="Courier New"/>
                <a:ea typeface="Courier New"/>
                <a:cs typeface="Courier New"/>
                <a:sym typeface="Courier New"/>
              </a:rPr>
              <a:t>@Override</a:t>
            </a:r>
            <a:r>
              <a:rPr lang="en-GB" sz="900">
                <a:solidFill>
                  <a:schemeClr val="dk1"/>
                </a:solidFill>
                <a:highlight>
                  <a:srgbClr val="EEEEEC"/>
                </a:highlight>
                <a:latin typeface="Courier New"/>
                <a:ea typeface="Courier New"/>
                <a:cs typeface="Courier New"/>
                <a:sym typeface="Courier New"/>
              </a:rPr>
              <a:t> </a:t>
            </a:r>
            <a:endParaRPr sz="9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900">
                <a:solidFill>
                  <a:schemeClr val="dk1"/>
                </a:solidFill>
                <a:highlight>
                  <a:srgbClr val="EEEEEC"/>
                </a:highlight>
                <a:latin typeface="Courier New"/>
                <a:ea typeface="Courier New"/>
                <a:cs typeface="Courier New"/>
                <a:sym typeface="Courier New"/>
              </a:rPr>
              <a:t>		</a:t>
            </a:r>
            <a:r>
              <a:rPr b="1" lang="en-GB" sz="900">
                <a:solidFill>
                  <a:srgbClr val="7F0055"/>
                </a:solidFill>
                <a:highlight>
                  <a:srgbClr val="EEEEEC"/>
                </a:highlight>
                <a:latin typeface="Courier New"/>
                <a:ea typeface="Courier New"/>
                <a:cs typeface="Courier New"/>
                <a:sym typeface="Courier New"/>
              </a:rPr>
              <a:t>public</a:t>
            </a:r>
            <a:r>
              <a:rPr lang="en-GB" sz="900">
                <a:solidFill>
                  <a:schemeClr val="dk1"/>
                </a:solidFill>
                <a:highlight>
                  <a:srgbClr val="EEEEEC"/>
                </a:highlight>
                <a:latin typeface="Courier New"/>
                <a:ea typeface="Courier New"/>
                <a:cs typeface="Courier New"/>
                <a:sym typeface="Courier New"/>
              </a:rPr>
              <a:t> </a:t>
            </a:r>
            <a:r>
              <a:rPr b="1" lang="en-GB" sz="900" u="sng">
                <a:solidFill>
                  <a:srgbClr val="7F0055"/>
                </a:solidFill>
                <a:highlight>
                  <a:srgbClr val="EEEEEC"/>
                </a:highlight>
                <a:latin typeface="Courier New"/>
                <a:ea typeface="Courier New"/>
                <a:cs typeface="Courier New"/>
                <a:sym typeface="Courier New"/>
              </a:rPr>
              <a:t>boolean</a:t>
            </a:r>
            <a:r>
              <a:rPr lang="en-GB" sz="900">
                <a:solidFill>
                  <a:schemeClr val="dk1"/>
                </a:solidFill>
                <a:highlight>
                  <a:srgbClr val="EEEEEC"/>
                </a:highlight>
                <a:latin typeface="Courier New"/>
                <a:ea typeface="Courier New"/>
                <a:cs typeface="Courier New"/>
                <a:sym typeface="Courier New"/>
              </a:rPr>
              <a:t> </a:t>
            </a:r>
            <a:r>
              <a:rPr lang="en-GB" sz="900" u="sng">
                <a:solidFill>
                  <a:schemeClr val="dk1"/>
                </a:solidFill>
                <a:highlight>
                  <a:srgbClr val="EEEEEC"/>
                </a:highlight>
                <a:latin typeface="Courier New"/>
                <a:ea typeface="Courier New"/>
                <a:cs typeface="Courier New"/>
                <a:sym typeface="Courier New"/>
              </a:rPr>
              <a:t>equals</a:t>
            </a:r>
            <a:r>
              <a:rPr lang="en-GB" sz="900">
                <a:solidFill>
                  <a:schemeClr val="dk1"/>
                </a:solidFill>
                <a:highlight>
                  <a:srgbClr val="EEEEEC"/>
                </a:highlight>
                <a:latin typeface="Courier New"/>
                <a:ea typeface="Courier New"/>
                <a:cs typeface="Courier New"/>
                <a:sym typeface="Courier New"/>
              </a:rPr>
              <a:t>(Object </a:t>
            </a:r>
            <a:r>
              <a:rPr lang="en-GB" sz="900">
                <a:solidFill>
                  <a:srgbClr val="6A3E3E"/>
                </a:solidFill>
                <a:highlight>
                  <a:srgbClr val="EEEEEC"/>
                </a:highlight>
                <a:latin typeface="Courier New"/>
                <a:ea typeface="Courier New"/>
                <a:cs typeface="Courier New"/>
                <a:sym typeface="Courier New"/>
              </a:rPr>
              <a:t>obj</a:t>
            </a:r>
            <a:r>
              <a:rPr lang="en-GB" sz="900">
                <a:solidFill>
                  <a:schemeClr val="dk1"/>
                </a:solidFill>
                <a:highlight>
                  <a:srgbClr val="EEEEEC"/>
                </a:highlight>
                <a:latin typeface="Courier New"/>
                <a:ea typeface="Courier New"/>
                <a:cs typeface="Courier New"/>
                <a:sym typeface="Courier New"/>
              </a:rPr>
              <a:t>) {</a:t>
            </a:r>
            <a:endParaRPr sz="9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900">
                <a:solidFill>
                  <a:schemeClr val="dk1"/>
                </a:solidFill>
                <a:highlight>
                  <a:srgbClr val="EEEEEC"/>
                </a:highlight>
                <a:latin typeface="Courier New"/>
                <a:ea typeface="Courier New"/>
                <a:cs typeface="Courier New"/>
                <a:sym typeface="Courier New"/>
              </a:rPr>
              <a:t>			Student </a:t>
            </a:r>
            <a:r>
              <a:rPr lang="en-GB" sz="900">
                <a:solidFill>
                  <a:srgbClr val="6A3E3E"/>
                </a:solidFill>
                <a:highlight>
                  <a:srgbClr val="EEEEEC"/>
                </a:highlight>
                <a:latin typeface="Courier New"/>
                <a:ea typeface="Courier New"/>
                <a:cs typeface="Courier New"/>
                <a:sym typeface="Courier New"/>
              </a:rPr>
              <a:t>st</a:t>
            </a:r>
            <a:r>
              <a:rPr lang="en-GB" sz="900">
                <a:solidFill>
                  <a:schemeClr val="dk1"/>
                </a:solidFill>
                <a:highlight>
                  <a:srgbClr val="EEEEEC"/>
                </a:highlight>
                <a:latin typeface="Courier New"/>
                <a:ea typeface="Courier New"/>
                <a:cs typeface="Courier New"/>
                <a:sym typeface="Courier New"/>
              </a:rPr>
              <a:t>=(Student)</a:t>
            </a:r>
            <a:r>
              <a:rPr lang="en-GB" sz="900">
                <a:solidFill>
                  <a:srgbClr val="6A3E3E"/>
                </a:solidFill>
                <a:highlight>
                  <a:srgbClr val="EEEEEC"/>
                </a:highlight>
                <a:latin typeface="Courier New"/>
                <a:ea typeface="Courier New"/>
                <a:cs typeface="Courier New"/>
                <a:sym typeface="Courier New"/>
              </a:rPr>
              <a:t>obj</a:t>
            </a:r>
            <a:r>
              <a:rPr lang="en-GB" sz="900" u="sng">
                <a:solidFill>
                  <a:schemeClr val="dk1"/>
                </a:solidFill>
                <a:highlight>
                  <a:srgbClr val="EEEEEC"/>
                </a:highlight>
                <a:latin typeface="Courier New"/>
                <a:ea typeface="Courier New"/>
                <a:cs typeface="Courier New"/>
                <a:sym typeface="Courier New"/>
              </a:rPr>
              <a:t>;</a:t>
            </a:r>
            <a:endParaRPr sz="900" u="sng">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900">
                <a:solidFill>
                  <a:schemeClr val="dk1"/>
                </a:solidFill>
                <a:highlight>
                  <a:srgbClr val="EEEEEC"/>
                </a:highlight>
                <a:latin typeface="Courier New"/>
                <a:ea typeface="Courier New"/>
                <a:cs typeface="Courier New"/>
                <a:sym typeface="Courier New"/>
              </a:rPr>
              <a:t>			</a:t>
            </a:r>
            <a:r>
              <a:rPr b="1" lang="en-GB" sz="900">
                <a:solidFill>
                  <a:srgbClr val="7F0055"/>
                </a:solidFill>
                <a:highlight>
                  <a:srgbClr val="EEEEEC"/>
                </a:highlight>
                <a:latin typeface="Courier New"/>
                <a:ea typeface="Courier New"/>
                <a:cs typeface="Courier New"/>
                <a:sym typeface="Courier New"/>
              </a:rPr>
              <a:t>return</a:t>
            </a:r>
            <a:r>
              <a:rPr lang="en-GB" sz="900">
                <a:solidFill>
                  <a:schemeClr val="dk1"/>
                </a:solidFill>
                <a:highlight>
                  <a:srgbClr val="EEEEEC"/>
                </a:highlight>
                <a:latin typeface="Courier New"/>
                <a:ea typeface="Courier New"/>
                <a:cs typeface="Courier New"/>
                <a:sym typeface="Courier New"/>
              </a:rPr>
              <a:t> </a:t>
            </a:r>
            <a:r>
              <a:rPr b="1" lang="en-GB" sz="900">
                <a:solidFill>
                  <a:srgbClr val="7F0055"/>
                </a:solidFill>
                <a:highlight>
                  <a:srgbClr val="EEEEEC"/>
                </a:highlight>
                <a:latin typeface="Courier New"/>
                <a:ea typeface="Courier New"/>
                <a:cs typeface="Courier New"/>
                <a:sym typeface="Courier New"/>
              </a:rPr>
              <a:t>this</a:t>
            </a:r>
            <a:r>
              <a:rPr lang="en-GB" sz="900">
                <a:solidFill>
                  <a:schemeClr val="dk1"/>
                </a:solidFill>
                <a:highlight>
                  <a:srgbClr val="EEEEEC"/>
                </a:highlight>
                <a:latin typeface="Courier New"/>
                <a:ea typeface="Courier New"/>
                <a:cs typeface="Courier New"/>
                <a:sym typeface="Courier New"/>
              </a:rPr>
              <a:t>.code.equals(</a:t>
            </a:r>
            <a:r>
              <a:rPr lang="en-GB" sz="900">
                <a:solidFill>
                  <a:srgbClr val="6A3E3E"/>
                </a:solidFill>
                <a:highlight>
                  <a:srgbClr val="EEEEEC"/>
                </a:highlight>
                <a:latin typeface="Courier New"/>
                <a:ea typeface="Courier New"/>
                <a:cs typeface="Courier New"/>
                <a:sym typeface="Courier New"/>
              </a:rPr>
              <a:t>st</a:t>
            </a:r>
            <a:r>
              <a:rPr lang="en-GB" sz="900">
                <a:solidFill>
                  <a:schemeClr val="dk1"/>
                </a:solidFill>
                <a:highlight>
                  <a:srgbClr val="EEEEEC"/>
                </a:highlight>
                <a:latin typeface="Courier New"/>
                <a:ea typeface="Courier New"/>
                <a:cs typeface="Courier New"/>
                <a:sym typeface="Courier New"/>
              </a:rPr>
              <a:t>.</a:t>
            </a:r>
            <a:r>
              <a:rPr lang="en-GB" sz="900">
                <a:solidFill>
                  <a:srgbClr val="0000C0"/>
                </a:solidFill>
                <a:highlight>
                  <a:srgbClr val="EEEEEC"/>
                </a:highlight>
                <a:latin typeface="Courier New"/>
                <a:ea typeface="Courier New"/>
                <a:cs typeface="Courier New"/>
                <a:sym typeface="Courier New"/>
              </a:rPr>
              <a:t>code</a:t>
            </a:r>
            <a:r>
              <a:rPr lang="en-GB" sz="900">
                <a:solidFill>
                  <a:schemeClr val="dk1"/>
                </a:solidFill>
                <a:highlight>
                  <a:srgbClr val="EEEEEC"/>
                </a:highlight>
                <a:latin typeface="Courier New"/>
                <a:ea typeface="Courier New"/>
                <a:cs typeface="Courier New"/>
                <a:sym typeface="Courier New"/>
              </a:rPr>
              <a:t>)  &amp;&amp;  </a:t>
            </a:r>
            <a:r>
              <a:rPr b="1" lang="en-GB" sz="900">
                <a:solidFill>
                  <a:srgbClr val="7F0055"/>
                </a:solidFill>
                <a:highlight>
                  <a:srgbClr val="EEEEEC"/>
                </a:highlight>
                <a:latin typeface="Courier New"/>
                <a:ea typeface="Courier New"/>
                <a:cs typeface="Courier New"/>
                <a:sym typeface="Courier New"/>
              </a:rPr>
              <a:t>this</a:t>
            </a:r>
            <a:r>
              <a:rPr lang="en-GB" sz="900">
                <a:solidFill>
                  <a:schemeClr val="dk1"/>
                </a:solidFill>
                <a:highlight>
                  <a:srgbClr val="EEEEEC"/>
                </a:highlight>
                <a:latin typeface="Courier New"/>
                <a:ea typeface="Courier New"/>
                <a:cs typeface="Courier New"/>
                <a:sym typeface="Courier New"/>
              </a:rPr>
              <a:t>.firstName.equals(</a:t>
            </a:r>
            <a:r>
              <a:rPr lang="en-GB" sz="900">
                <a:solidFill>
                  <a:srgbClr val="6A3E3E"/>
                </a:solidFill>
                <a:highlight>
                  <a:srgbClr val="EEEEEC"/>
                </a:highlight>
                <a:latin typeface="Courier New"/>
                <a:ea typeface="Courier New"/>
                <a:cs typeface="Courier New"/>
                <a:sym typeface="Courier New"/>
              </a:rPr>
              <a:t>st</a:t>
            </a:r>
            <a:r>
              <a:rPr lang="en-GB" sz="900">
                <a:solidFill>
                  <a:schemeClr val="dk1"/>
                </a:solidFill>
                <a:highlight>
                  <a:srgbClr val="EEEEEC"/>
                </a:highlight>
                <a:latin typeface="Courier New"/>
                <a:ea typeface="Courier New"/>
                <a:cs typeface="Courier New"/>
                <a:sym typeface="Courier New"/>
              </a:rPr>
              <a:t>.</a:t>
            </a:r>
            <a:r>
              <a:rPr lang="en-GB" sz="900">
                <a:solidFill>
                  <a:srgbClr val="0000C0"/>
                </a:solidFill>
                <a:highlight>
                  <a:srgbClr val="EEEEEC"/>
                </a:highlight>
                <a:latin typeface="Courier New"/>
                <a:ea typeface="Courier New"/>
                <a:cs typeface="Courier New"/>
                <a:sym typeface="Courier New"/>
              </a:rPr>
              <a:t>firstName</a:t>
            </a:r>
            <a:r>
              <a:rPr lang="en-GB" sz="900">
                <a:solidFill>
                  <a:schemeClr val="dk1"/>
                </a:solidFill>
                <a:highlight>
                  <a:srgbClr val="EEEEEC"/>
                </a:highlight>
                <a:latin typeface="Courier New"/>
                <a:ea typeface="Courier New"/>
                <a:cs typeface="Courier New"/>
                <a:sym typeface="Courier New"/>
              </a:rPr>
              <a:t>)&amp;&amp;</a:t>
            </a:r>
            <a:endParaRPr sz="9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900">
                <a:solidFill>
                  <a:schemeClr val="dk1"/>
                </a:solidFill>
                <a:highlight>
                  <a:srgbClr val="EEEEEC"/>
                </a:highlight>
                <a:latin typeface="Courier New"/>
                <a:ea typeface="Courier New"/>
                <a:cs typeface="Courier New"/>
                <a:sym typeface="Courier New"/>
              </a:rPr>
              <a:t>					</a:t>
            </a:r>
            <a:r>
              <a:rPr b="1" lang="en-GB" sz="900">
                <a:solidFill>
                  <a:srgbClr val="7F0055"/>
                </a:solidFill>
                <a:highlight>
                  <a:srgbClr val="EEEEEC"/>
                </a:highlight>
                <a:latin typeface="Courier New"/>
                <a:ea typeface="Courier New"/>
                <a:cs typeface="Courier New"/>
                <a:sym typeface="Courier New"/>
              </a:rPr>
              <a:t>this</a:t>
            </a:r>
            <a:r>
              <a:rPr lang="en-GB" sz="900">
                <a:solidFill>
                  <a:schemeClr val="dk1"/>
                </a:solidFill>
                <a:highlight>
                  <a:srgbClr val="EEEEEC"/>
                </a:highlight>
                <a:latin typeface="Courier New"/>
                <a:ea typeface="Courier New"/>
                <a:cs typeface="Courier New"/>
                <a:sym typeface="Courier New"/>
              </a:rPr>
              <a:t>.email.equals(</a:t>
            </a:r>
            <a:r>
              <a:rPr lang="en-GB" sz="900">
                <a:solidFill>
                  <a:srgbClr val="6A3E3E"/>
                </a:solidFill>
                <a:highlight>
                  <a:srgbClr val="EEEEEC"/>
                </a:highlight>
                <a:latin typeface="Courier New"/>
                <a:ea typeface="Courier New"/>
                <a:cs typeface="Courier New"/>
                <a:sym typeface="Courier New"/>
              </a:rPr>
              <a:t>st</a:t>
            </a:r>
            <a:r>
              <a:rPr lang="en-GB" sz="900">
                <a:solidFill>
                  <a:schemeClr val="dk1"/>
                </a:solidFill>
                <a:highlight>
                  <a:srgbClr val="EEEEEC"/>
                </a:highlight>
                <a:latin typeface="Courier New"/>
                <a:ea typeface="Courier New"/>
                <a:cs typeface="Courier New"/>
                <a:sym typeface="Courier New"/>
              </a:rPr>
              <a:t>.</a:t>
            </a:r>
            <a:r>
              <a:rPr lang="en-GB" sz="900">
                <a:solidFill>
                  <a:srgbClr val="0000C0"/>
                </a:solidFill>
                <a:highlight>
                  <a:srgbClr val="EEEEEC"/>
                </a:highlight>
                <a:latin typeface="Courier New"/>
                <a:ea typeface="Courier New"/>
                <a:cs typeface="Courier New"/>
                <a:sym typeface="Courier New"/>
              </a:rPr>
              <a:t>email</a:t>
            </a:r>
            <a:r>
              <a:rPr lang="en-GB" sz="900">
                <a:solidFill>
                  <a:schemeClr val="dk1"/>
                </a:solidFill>
                <a:highlight>
                  <a:srgbClr val="EEEEEC"/>
                </a:highlight>
                <a:latin typeface="Courier New"/>
                <a:ea typeface="Courier New"/>
                <a:cs typeface="Courier New"/>
                <a:sym typeface="Courier New"/>
              </a:rPr>
              <a:t>);</a:t>
            </a:r>
            <a:endParaRPr sz="9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900">
                <a:solidFill>
                  <a:schemeClr val="dk1"/>
                </a:solidFill>
                <a:highlight>
                  <a:srgbClr val="EEEEEC"/>
                </a:highlight>
                <a:latin typeface="Courier New"/>
                <a:ea typeface="Courier New"/>
                <a:cs typeface="Courier New"/>
                <a:sym typeface="Courier New"/>
              </a:rPr>
              <a:t>		</a:t>
            </a:r>
            <a:r>
              <a:rPr lang="en-GB" sz="900" u="sng">
                <a:solidFill>
                  <a:schemeClr val="dk1"/>
                </a:solidFill>
                <a:highlight>
                  <a:srgbClr val="EEEEEC"/>
                </a:highlight>
                <a:latin typeface="Courier New"/>
                <a:ea typeface="Courier New"/>
                <a:cs typeface="Courier New"/>
                <a:sym typeface="Courier New"/>
              </a:rPr>
              <a:t>}</a:t>
            </a:r>
            <a:endParaRPr sz="900" u="sng">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900">
                <a:solidFill>
                  <a:schemeClr val="dk1"/>
                </a:solidFill>
                <a:highlight>
                  <a:srgbClr val="EEEEEC"/>
                </a:highlight>
                <a:latin typeface="Courier New"/>
                <a:ea typeface="Courier New"/>
                <a:cs typeface="Courier New"/>
                <a:sym typeface="Courier New"/>
              </a:rPr>
              <a:t>		</a:t>
            </a:r>
            <a:r>
              <a:rPr lang="en-GB" sz="900">
                <a:solidFill>
                  <a:srgbClr val="646464"/>
                </a:solidFill>
                <a:highlight>
                  <a:srgbClr val="EEEEEC"/>
                </a:highlight>
                <a:latin typeface="Courier New"/>
                <a:ea typeface="Courier New"/>
                <a:cs typeface="Courier New"/>
                <a:sym typeface="Courier New"/>
              </a:rPr>
              <a:t>@Override</a:t>
            </a:r>
            <a:endParaRPr sz="900">
              <a:solidFill>
                <a:srgbClr val="646464"/>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900">
                <a:solidFill>
                  <a:schemeClr val="dk1"/>
                </a:solidFill>
                <a:highlight>
                  <a:srgbClr val="EEEEEC"/>
                </a:highlight>
                <a:latin typeface="Courier New"/>
                <a:ea typeface="Courier New"/>
                <a:cs typeface="Courier New"/>
                <a:sym typeface="Courier New"/>
              </a:rPr>
              <a:t>	</a:t>
            </a:r>
            <a:r>
              <a:rPr b="1" lang="en-GB" sz="900">
                <a:solidFill>
                  <a:srgbClr val="7F0055"/>
                </a:solidFill>
                <a:highlight>
                  <a:srgbClr val="EEEEEC"/>
                </a:highlight>
                <a:latin typeface="Courier New"/>
                <a:ea typeface="Courier New"/>
                <a:cs typeface="Courier New"/>
                <a:sym typeface="Courier New"/>
              </a:rPr>
              <a:t>public</a:t>
            </a:r>
            <a:r>
              <a:rPr lang="en-GB" sz="900">
                <a:solidFill>
                  <a:schemeClr val="dk1"/>
                </a:solidFill>
                <a:highlight>
                  <a:srgbClr val="EEEEEC"/>
                </a:highlight>
                <a:latin typeface="Courier New"/>
                <a:ea typeface="Courier New"/>
                <a:cs typeface="Courier New"/>
                <a:sym typeface="Courier New"/>
              </a:rPr>
              <a:t> </a:t>
            </a:r>
            <a:r>
              <a:rPr b="1" lang="en-GB" sz="900" u="sng">
                <a:solidFill>
                  <a:srgbClr val="7F0055"/>
                </a:solidFill>
                <a:highlight>
                  <a:srgbClr val="EEEEEC"/>
                </a:highlight>
                <a:latin typeface="Courier New"/>
                <a:ea typeface="Courier New"/>
                <a:cs typeface="Courier New"/>
                <a:sym typeface="Courier New"/>
              </a:rPr>
              <a:t>int</a:t>
            </a:r>
            <a:r>
              <a:rPr lang="en-GB" sz="900">
                <a:solidFill>
                  <a:schemeClr val="dk1"/>
                </a:solidFill>
                <a:highlight>
                  <a:srgbClr val="EEEEEC"/>
                </a:highlight>
                <a:latin typeface="Courier New"/>
                <a:ea typeface="Courier New"/>
                <a:cs typeface="Courier New"/>
                <a:sym typeface="Courier New"/>
              </a:rPr>
              <a:t> hashCode() </a:t>
            </a:r>
            <a:r>
              <a:rPr lang="en-GB" sz="900" u="sng">
                <a:solidFill>
                  <a:schemeClr val="dk1"/>
                </a:solidFill>
                <a:highlight>
                  <a:srgbClr val="EEEEEC"/>
                </a:highlight>
                <a:latin typeface="Courier New"/>
                <a:ea typeface="Courier New"/>
                <a:cs typeface="Courier New"/>
                <a:sym typeface="Courier New"/>
              </a:rPr>
              <a:t>{</a:t>
            </a:r>
            <a:endParaRPr sz="900" u="sng">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900">
                <a:solidFill>
                  <a:schemeClr val="dk1"/>
                </a:solidFill>
                <a:highlight>
                  <a:srgbClr val="EEEEEC"/>
                </a:highlight>
                <a:latin typeface="Courier New"/>
                <a:ea typeface="Courier New"/>
                <a:cs typeface="Courier New"/>
                <a:sym typeface="Courier New"/>
              </a:rPr>
              <a:t>		</a:t>
            </a:r>
            <a:r>
              <a:rPr b="1" lang="en-GB" sz="900">
                <a:solidFill>
                  <a:srgbClr val="7F0055"/>
                </a:solidFill>
                <a:highlight>
                  <a:srgbClr val="EEEEEC"/>
                </a:highlight>
                <a:latin typeface="Courier New"/>
                <a:ea typeface="Courier New"/>
                <a:cs typeface="Courier New"/>
                <a:sym typeface="Courier New"/>
              </a:rPr>
              <a:t>return</a:t>
            </a:r>
            <a:r>
              <a:rPr lang="en-GB" sz="900">
                <a:solidFill>
                  <a:schemeClr val="dk1"/>
                </a:solidFill>
                <a:highlight>
                  <a:srgbClr val="EEEEEC"/>
                </a:highlight>
                <a:latin typeface="Courier New"/>
                <a:ea typeface="Courier New"/>
                <a:cs typeface="Courier New"/>
                <a:sym typeface="Courier New"/>
              </a:rPr>
              <a:t> </a:t>
            </a:r>
            <a:r>
              <a:rPr b="1" lang="en-GB" sz="900">
                <a:solidFill>
                  <a:srgbClr val="7F0055"/>
                </a:solidFill>
                <a:highlight>
                  <a:srgbClr val="EEEEEC"/>
                </a:highlight>
                <a:latin typeface="Courier New"/>
                <a:ea typeface="Courier New"/>
                <a:cs typeface="Courier New"/>
                <a:sym typeface="Courier New"/>
              </a:rPr>
              <a:t>this</a:t>
            </a:r>
            <a:r>
              <a:rPr lang="en-GB" sz="900">
                <a:solidFill>
                  <a:schemeClr val="dk1"/>
                </a:solidFill>
                <a:highlight>
                  <a:srgbClr val="EEEEEC"/>
                </a:highlight>
                <a:latin typeface="Courier New"/>
                <a:ea typeface="Courier New"/>
                <a:cs typeface="Courier New"/>
                <a:sym typeface="Courier New"/>
              </a:rPr>
              <a:t>.code.hashCode()+</a:t>
            </a:r>
            <a:r>
              <a:rPr b="1" lang="en-GB" sz="900">
                <a:solidFill>
                  <a:srgbClr val="7F0055"/>
                </a:solidFill>
                <a:highlight>
                  <a:srgbClr val="EEEEEC"/>
                </a:highlight>
                <a:latin typeface="Courier New"/>
                <a:ea typeface="Courier New"/>
                <a:cs typeface="Courier New"/>
                <a:sym typeface="Courier New"/>
              </a:rPr>
              <a:t>this</a:t>
            </a:r>
            <a:r>
              <a:rPr lang="en-GB" sz="900">
                <a:solidFill>
                  <a:schemeClr val="dk1"/>
                </a:solidFill>
                <a:highlight>
                  <a:srgbClr val="EEEEEC"/>
                </a:highlight>
                <a:latin typeface="Courier New"/>
                <a:ea typeface="Courier New"/>
                <a:cs typeface="Courier New"/>
                <a:sym typeface="Courier New"/>
              </a:rPr>
              <a:t>.firstName.hashCode()+</a:t>
            </a:r>
            <a:r>
              <a:rPr b="1" lang="en-GB" sz="900">
                <a:solidFill>
                  <a:srgbClr val="7F0055"/>
                </a:solidFill>
                <a:highlight>
                  <a:srgbClr val="EEEEEC"/>
                </a:highlight>
                <a:latin typeface="Courier New"/>
                <a:ea typeface="Courier New"/>
                <a:cs typeface="Courier New"/>
                <a:sym typeface="Courier New"/>
              </a:rPr>
              <a:t>this</a:t>
            </a:r>
            <a:r>
              <a:rPr lang="en-GB" sz="900">
                <a:solidFill>
                  <a:schemeClr val="dk1"/>
                </a:solidFill>
                <a:highlight>
                  <a:srgbClr val="EEEEEC"/>
                </a:highlight>
                <a:latin typeface="Courier New"/>
                <a:ea typeface="Courier New"/>
                <a:cs typeface="Courier New"/>
                <a:sym typeface="Courier New"/>
              </a:rPr>
              <a:t>.email.hashCode();</a:t>
            </a:r>
            <a:endParaRPr sz="9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900">
                <a:solidFill>
                  <a:schemeClr val="dk1"/>
                </a:solidFill>
                <a:highlight>
                  <a:srgbClr val="EEEEEC"/>
                </a:highlight>
                <a:latin typeface="Courier New"/>
                <a:ea typeface="Courier New"/>
                <a:cs typeface="Courier New"/>
                <a:sym typeface="Courier New"/>
              </a:rPr>
              <a:t>	}</a:t>
            </a:r>
            <a:endParaRPr sz="9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800">
                <a:solidFill>
                  <a:schemeClr val="dk1"/>
                </a:solidFill>
                <a:highlight>
                  <a:srgbClr val="EEEEEC"/>
                </a:highlight>
                <a:latin typeface="Courier New"/>
                <a:ea typeface="Courier New"/>
                <a:cs typeface="Courier New"/>
                <a:sym typeface="Courier New"/>
              </a:rPr>
              <a:t>	</a:t>
            </a:r>
            <a:r>
              <a:rPr lang="en-GB" sz="800">
                <a:solidFill>
                  <a:srgbClr val="646464"/>
                </a:solidFill>
                <a:highlight>
                  <a:srgbClr val="EEEEEC"/>
                </a:highlight>
                <a:latin typeface="Courier New"/>
                <a:ea typeface="Courier New"/>
                <a:cs typeface="Courier New"/>
                <a:sym typeface="Courier New"/>
              </a:rPr>
              <a:t>@Override</a:t>
            </a:r>
            <a:endParaRPr sz="800">
              <a:solidFill>
                <a:srgbClr val="646464"/>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800">
                <a:solidFill>
                  <a:schemeClr val="dk1"/>
                </a:solidFill>
                <a:highlight>
                  <a:srgbClr val="EEEEEC"/>
                </a:highlight>
                <a:latin typeface="Courier New"/>
                <a:ea typeface="Courier New"/>
                <a:cs typeface="Courier New"/>
                <a:sym typeface="Courier New"/>
              </a:rPr>
              <a:t>	</a:t>
            </a:r>
            <a:r>
              <a:rPr b="1" lang="en-GB" sz="800">
                <a:solidFill>
                  <a:srgbClr val="7F0055"/>
                </a:solidFill>
                <a:highlight>
                  <a:srgbClr val="EEEEEC"/>
                </a:highlight>
                <a:latin typeface="Courier New"/>
                <a:ea typeface="Courier New"/>
                <a:cs typeface="Courier New"/>
                <a:sym typeface="Courier New"/>
              </a:rPr>
              <a:t>public</a:t>
            </a:r>
            <a:r>
              <a:rPr lang="en-GB" sz="800">
                <a:solidFill>
                  <a:schemeClr val="dk1"/>
                </a:solidFill>
                <a:highlight>
                  <a:srgbClr val="EEEEEC"/>
                </a:highlight>
                <a:latin typeface="Courier New"/>
                <a:ea typeface="Courier New"/>
                <a:cs typeface="Courier New"/>
                <a:sym typeface="Courier New"/>
              </a:rPr>
              <a:t> </a:t>
            </a:r>
            <a:r>
              <a:rPr b="1" lang="en-GB" sz="800">
                <a:solidFill>
                  <a:srgbClr val="7F0055"/>
                </a:solidFill>
                <a:highlight>
                  <a:srgbClr val="EEEEEC"/>
                </a:highlight>
                <a:latin typeface="Courier New"/>
                <a:ea typeface="Courier New"/>
                <a:cs typeface="Courier New"/>
                <a:sym typeface="Courier New"/>
              </a:rPr>
              <a:t>int</a:t>
            </a:r>
            <a:r>
              <a:rPr lang="en-GB" sz="800">
                <a:solidFill>
                  <a:schemeClr val="dk1"/>
                </a:solidFill>
                <a:highlight>
                  <a:srgbClr val="EEEEEC"/>
                </a:highlight>
                <a:latin typeface="Courier New"/>
                <a:ea typeface="Courier New"/>
                <a:cs typeface="Courier New"/>
                <a:sym typeface="Courier New"/>
              </a:rPr>
              <a:t> compareTo(Object </a:t>
            </a:r>
            <a:r>
              <a:rPr lang="en-GB" sz="800">
                <a:solidFill>
                  <a:srgbClr val="6A3E3E"/>
                </a:solidFill>
                <a:highlight>
                  <a:srgbClr val="EEEEEC"/>
                </a:highlight>
                <a:latin typeface="Courier New"/>
                <a:ea typeface="Courier New"/>
                <a:cs typeface="Courier New"/>
                <a:sym typeface="Courier New"/>
              </a:rPr>
              <a:t>o</a:t>
            </a:r>
            <a:r>
              <a:rPr lang="en-GB" sz="800">
                <a:solidFill>
                  <a:schemeClr val="dk1"/>
                </a:solidFill>
                <a:highlight>
                  <a:srgbClr val="EEEEEC"/>
                </a:highlight>
                <a:latin typeface="Courier New"/>
                <a:ea typeface="Courier New"/>
                <a:cs typeface="Courier New"/>
                <a:sym typeface="Courier New"/>
              </a:rPr>
              <a:t>) {</a:t>
            </a:r>
            <a:endParaRPr sz="8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800">
                <a:solidFill>
                  <a:schemeClr val="dk1"/>
                </a:solidFill>
                <a:highlight>
                  <a:srgbClr val="EEEEEC"/>
                </a:highlight>
                <a:latin typeface="Courier New"/>
                <a:ea typeface="Courier New"/>
                <a:cs typeface="Courier New"/>
                <a:sym typeface="Courier New"/>
              </a:rPr>
              <a:t>		Student </a:t>
            </a:r>
            <a:r>
              <a:rPr lang="en-GB" sz="800">
                <a:solidFill>
                  <a:srgbClr val="6A3E3E"/>
                </a:solidFill>
                <a:highlight>
                  <a:srgbClr val="EEEEEC"/>
                </a:highlight>
                <a:latin typeface="Courier New"/>
                <a:ea typeface="Courier New"/>
                <a:cs typeface="Courier New"/>
                <a:sym typeface="Courier New"/>
              </a:rPr>
              <a:t>st</a:t>
            </a:r>
            <a:r>
              <a:rPr lang="en-GB" sz="800">
                <a:solidFill>
                  <a:schemeClr val="dk1"/>
                </a:solidFill>
                <a:highlight>
                  <a:srgbClr val="EEEEEC"/>
                </a:highlight>
                <a:latin typeface="Courier New"/>
                <a:ea typeface="Courier New"/>
                <a:cs typeface="Courier New"/>
                <a:sym typeface="Courier New"/>
              </a:rPr>
              <a:t>=(Student)</a:t>
            </a:r>
            <a:r>
              <a:rPr lang="en-GB" sz="800">
                <a:solidFill>
                  <a:srgbClr val="6A3E3E"/>
                </a:solidFill>
                <a:highlight>
                  <a:srgbClr val="EEEEEC"/>
                </a:highlight>
                <a:latin typeface="Courier New"/>
                <a:ea typeface="Courier New"/>
                <a:cs typeface="Courier New"/>
                <a:sym typeface="Courier New"/>
              </a:rPr>
              <a:t>o</a:t>
            </a:r>
            <a:r>
              <a:rPr lang="en-GB" sz="800">
                <a:solidFill>
                  <a:schemeClr val="dk1"/>
                </a:solidFill>
                <a:highlight>
                  <a:srgbClr val="EEEEEC"/>
                </a:highlight>
                <a:latin typeface="Courier New"/>
                <a:ea typeface="Courier New"/>
                <a:cs typeface="Courier New"/>
                <a:sym typeface="Courier New"/>
              </a:rPr>
              <a:t>;</a:t>
            </a:r>
            <a:endParaRPr sz="8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800">
                <a:solidFill>
                  <a:schemeClr val="dk1"/>
                </a:solidFill>
                <a:highlight>
                  <a:srgbClr val="EEEEEC"/>
                </a:highlight>
                <a:latin typeface="Courier New"/>
                <a:ea typeface="Courier New"/>
                <a:cs typeface="Courier New"/>
                <a:sym typeface="Courier New"/>
              </a:rPr>
              <a:t>		</a:t>
            </a:r>
            <a:r>
              <a:rPr lang="en-GB" sz="800">
                <a:solidFill>
                  <a:srgbClr val="3F7F5F"/>
                </a:solidFill>
                <a:highlight>
                  <a:srgbClr val="EEEEEC"/>
                </a:highlight>
                <a:latin typeface="Courier New"/>
                <a:ea typeface="Courier New"/>
                <a:cs typeface="Courier New"/>
                <a:sym typeface="Courier New"/>
              </a:rPr>
              <a:t>// </a:t>
            </a:r>
            <a:r>
              <a:rPr b="1" lang="en-GB" sz="800">
                <a:solidFill>
                  <a:srgbClr val="7F9FBF"/>
                </a:solidFill>
                <a:highlight>
                  <a:srgbClr val="EEEEEC"/>
                </a:highlight>
                <a:latin typeface="Courier New"/>
                <a:ea typeface="Courier New"/>
                <a:cs typeface="Courier New"/>
                <a:sym typeface="Courier New"/>
              </a:rPr>
              <a:t>TODO</a:t>
            </a:r>
            <a:r>
              <a:rPr lang="en-GB" sz="800">
                <a:solidFill>
                  <a:srgbClr val="3F7F5F"/>
                </a:solidFill>
                <a:highlight>
                  <a:srgbClr val="EEEEEC"/>
                </a:highlight>
                <a:latin typeface="Courier New"/>
                <a:ea typeface="Courier New"/>
                <a:cs typeface="Courier New"/>
                <a:sym typeface="Courier New"/>
              </a:rPr>
              <a:t> Auto-generated method stub</a:t>
            </a:r>
            <a:endParaRPr sz="800">
              <a:solidFill>
                <a:srgbClr val="3F7F5F"/>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800">
                <a:solidFill>
                  <a:schemeClr val="dk1"/>
                </a:solidFill>
                <a:highlight>
                  <a:srgbClr val="EEEEEC"/>
                </a:highlight>
                <a:latin typeface="Courier New"/>
                <a:ea typeface="Courier New"/>
                <a:cs typeface="Courier New"/>
                <a:sym typeface="Courier New"/>
              </a:rPr>
              <a:t>		</a:t>
            </a:r>
            <a:r>
              <a:rPr b="1" lang="en-GB" sz="800">
                <a:solidFill>
                  <a:srgbClr val="7F0055"/>
                </a:solidFill>
                <a:highlight>
                  <a:srgbClr val="EEEEEC"/>
                </a:highlight>
                <a:latin typeface="Courier New"/>
                <a:ea typeface="Courier New"/>
                <a:cs typeface="Courier New"/>
                <a:sym typeface="Courier New"/>
              </a:rPr>
              <a:t>if</a:t>
            </a:r>
            <a:r>
              <a:rPr lang="en-GB" sz="800">
                <a:solidFill>
                  <a:schemeClr val="dk1"/>
                </a:solidFill>
                <a:highlight>
                  <a:srgbClr val="EEEEEC"/>
                </a:highlight>
                <a:latin typeface="Courier New"/>
                <a:ea typeface="Courier New"/>
                <a:cs typeface="Courier New"/>
                <a:sym typeface="Courier New"/>
              </a:rPr>
              <a:t>( </a:t>
            </a:r>
            <a:r>
              <a:rPr b="1" lang="en-GB" sz="800">
                <a:solidFill>
                  <a:srgbClr val="7F0055"/>
                </a:solidFill>
                <a:highlight>
                  <a:srgbClr val="EEEEEC"/>
                </a:highlight>
                <a:latin typeface="Courier New"/>
                <a:ea typeface="Courier New"/>
                <a:cs typeface="Courier New"/>
                <a:sym typeface="Courier New"/>
              </a:rPr>
              <a:t>this</a:t>
            </a:r>
            <a:r>
              <a:rPr lang="en-GB" sz="800">
                <a:solidFill>
                  <a:schemeClr val="dk1"/>
                </a:solidFill>
                <a:highlight>
                  <a:srgbClr val="EEEEEC"/>
                </a:highlight>
                <a:latin typeface="Courier New"/>
                <a:ea typeface="Courier New"/>
                <a:cs typeface="Courier New"/>
                <a:sym typeface="Courier New"/>
              </a:rPr>
              <a:t>.</a:t>
            </a:r>
            <a:r>
              <a:rPr lang="en-GB" sz="800">
                <a:solidFill>
                  <a:srgbClr val="0000C0"/>
                </a:solidFill>
                <a:highlight>
                  <a:srgbClr val="EEEEEC"/>
                </a:highlight>
                <a:latin typeface="Courier New"/>
                <a:ea typeface="Courier New"/>
                <a:cs typeface="Courier New"/>
                <a:sym typeface="Courier New"/>
              </a:rPr>
              <a:t>code</a:t>
            </a:r>
            <a:r>
              <a:rPr lang="en-GB" sz="800">
                <a:solidFill>
                  <a:schemeClr val="dk1"/>
                </a:solidFill>
                <a:highlight>
                  <a:srgbClr val="EEEEEC"/>
                </a:highlight>
                <a:latin typeface="Courier New"/>
                <a:ea typeface="Courier New"/>
                <a:cs typeface="Courier New"/>
                <a:sym typeface="Courier New"/>
              </a:rPr>
              <a:t>.compareTo(</a:t>
            </a:r>
            <a:r>
              <a:rPr lang="en-GB" sz="800">
                <a:solidFill>
                  <a:srgbClr val="6A3E3E"/>
                </a:solidFill>
                <a:highlight>
                  <a:srgbClr val="EEEEEC"/>
                </a:highlight>
                <a:latin typeface="Courier New"/>
                <a:ea typeface="Courier New"/>
                <a:cs typeface="Courier New"/>
                <a:sym typeface="Courier New"/>
              </a:rPr>
              <a:t>st</a:t>
            </a:r>
            <a:r>
              <a:rPr lang="en-GB" sz="800">
                <a:solidFill>
                  <a:schemeClr val="dk1"/>
                </a:solidFill>
                <a:highlight>
                  <a:srgbClr val="EEEEEC"/>
                </a:highlight>
                <a:latin typeface="Courier New"/>
                <a:ea typeface="Courier New"/>
                <a:cs typeface="Courier New"/>
                <a:sym typeface="Courier New"/>
              </a:rPr>
              <a:t>.</a:t>
            </a:r>
            <a:r>
              <a:rPr lang="en-GB" sz="800">
                <a:solidFill>
                  <a:srgbClr val="0000C0"/>
                </a:solidFill>
                <a:highlight>
                  <a:srgbClr val="EEEEEC"/>
                </a:highlight>
                <a:latin typeface="Courier New"/>
                <a:ea typeface="Courier New"/>
                <a:cs typeface="Courier New"/>
                <a:sym typeface="Courier New"/>
              </a:rPr>
              <a:t>code</a:t>
            </a:r>
            <a:r>
              <a:rPr lang="en-GB" sz="800">
                <a:solidFill>
                  <a:schemeClr val="dk1"/>
                </a:solidFill>
                <a:highlight>
                  <a:srgbClr val="EEEEEC"/>
                </a:highlight>
                <a:latin typeface="Courier New"/>
                <a:ea typeface="Courier New"/>
                <a:cs typeface="Courier New"/>
                <a:sym typeface="Courier New"/>
              </a:rPr>
              <a:t>)!=0)</a:t>
            </a:r>
            <a:endParaRPr sz="8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800">
                <a:solidFill>
                  <a:schemeClr val="dk1"/>
                </a:solidFill>
                <a:highlight>
                  <a:srgbClr val="EEEEEC"/>
                </a:highlight>
                <a:latin typeface="Courier New"/>
                <a:ea typeface="Courier New"/>
                <a:cs typeface="Courier New"/>
                <a:sym typeface="Courier New"/>
              </a:rPr>
              <a:t>			</a:t>
            </a:r>
            <a:r>
              <a:rPr b="1" lang="en-GB" sz="800">
                <a:solidFill>
                  <a:srgbClr val="7F0055"/>
                </a:solidFill>
                <a:highlight>
                  <a:srgbClr val="EEEEEC"/>
                </a:highlight>
                <a:latin typeface="Courier New"/>
                <a:ea typeface="Courier New"/>
                <a:cs typeface="Courier New"/>
                <a:sym typeface="Courier New"/>
              </a:rPr>
              <a:t>return</a:t>
            </a:r>
            <a:r>
              <a:rPr lang="en-GB" sz="800">
                <a:solidFill>
                  <a:schemeClr val="dk1"/>
                </a:solidFill>
                <a:highlight>
                  <a:srgbClr val="EEEEEC"/>
                </a:highlight>
                <a:latin typeface="Courier New"/>
                <a:ea typeface="Courier New"/>
                <a:cs typeface="Courier New"/>
                <a:sym typeface="Courier New"/>
              </a:rPr>
              <a:t> </a:t>
            </a:r>
            <a:r>
              <a:rPr b="1" lang="en-GB" sz="800">
                <a:solidFill>
                  <a:srgbClr val="7F0055"/>
                </a:solidFill>
                <a:highlight>
                  <a:srgbClr val="EEEEEC"/>
                </a:highlight>
                <a:latin typeface="Courier New"/>
                <a:ea typeface="Courier New"/>
                <a:cs typeface="Courier New"/>
                <a:sym typeface="Courier New"/>
              </a:rPr>
              <a:t>this</a:t>
            </a:r>
            <a:r>
              <a:rPr lang="en-GB" sz="800">
                <a:solidFill>
                  <a:schemeClr val="dk1"/>
                </a:solidFill>
                <a:highlight>
                  <a:srgbClr val="EEEEEC"/>
                </a:highlight>
                <a:latin typeface="Courier New"/>
                <a:ea typeface="Courier New"/>
                <a:cs typeface="Courier New"/>
                <a:sym typeface="Courier New"/>
              </a:rPr>
              <a:t>.</a:t>
            </a:r>
            <a:r>
              <a:rPr lang="en-GB" sz="800">
                <a:solidFill>
                  <a:srgbClr val="0000C0"/>
                </a:solidFill>
                <a:highlight>
                  <a:srgbClr val="EEEEEC"/>
                </a:highlight>
                <a:latin typeface="Courier New"/>
                <a:ea typeface="Courier New"/>
                <a:cs typeface="Courier New"/>
                <a:sym typeface="Courier New"/>
              </a:rPr>
              <a:t>code</a:t>
            </a:r>
            <a:r>
              <a:rPr lang="en-GB" sz="800">
                <a:solidFill>
                  <a:schemeClr val="dk1"/>
                </a:solidFill>
                <a:highlight>
                  <a:srgbClr val="EEEEEC"/>
                </a:highlight>
                <a:latin typeface="Courier New"/>
                <a:ea typeface="Courier New"/>
                <a:cs typeface="Courier New"/>
                <a:sym typeface="Courier New"/>
              </a:rPr>
              <a:t>.compareTo(</a:t>
            </a:r>
            <a:r>
              <a:rPr lang="en-GB" sz="800">
                <a:solidFill>
                  <a:srgbClr val="6A3E3E"/>
                </a:solidFill>
                <a:highlight>
                  <a:srgbClr val="EEEEEC"/>
                </a:highlight>
                <a:latin typeface="Courier New"/>
                <a:ea typeface="Courier New"/>
                <a:cs typeface="Courier New"/>
                <a:sym typeface="Courier New"/>
              </a:rPr>
              <a:t>st</a:t>
            </a:r>
            <a:r>
              <a:rPr lang="en-GB" sz="800">
                <a:solidFill>
                  <a:schemeClr val="dk1"/>
                </a:solidFill>
                <a:highlight>
                  <a:srgbClr val="EEEEEC"/>
                </a:highlight>
                <a:latin typeface="Courier New"/>
                <a:ea typeface="Courier New"/>
                <a:cs typeface="Courier New"/>
                <a:sym typeface="Courier New"/>
              </a:rPr>
              <a:t>.</a:t>
            </a:r>
            <a:r>
              <a:rPr lang="en-GB" sz="800">
                <a:solidFill>
                  <a:srgbClr val="0000C0"/>
                </a:solidFill>
                <a:highlight>
                  <a:srgbClr val="EEEEEC"/>
                </a:highlight>
                <a:latin typeface="Courier New"/>
                <a:ea typeface="Courier New"/>
                <a:cs typeface="Courier New"/>
                <a:sym typeface="Courier New"/>
              </a:rPr>
              <a:t>code</a:t>
            </a:r>
            <a:r>
              <a:rPr lang="en-GB" sz="800">
                <a:solidFill>
                  <a:schemeClr val="dk1"/>
                </a:solidFill>
                <a:highlight>
                  <a:srgbClr val="EEEEEC"/>
                </a:highlight>
                <a:latin typeface="Courier New"/>
                <a:ea typeface="Courier New"/>
                <a:cs typeface="Courier New"/>
                <a:sym typeface="Courier New"/>
              </a:rPr>
              <a:t>);</a:t>
            </a:r>
            <a:endParaRPr sz="8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800">
                <a:solidFill>
                  <a:schemeClr val="dk1"/>
                </a:solidFill>
                <a:highlight>
                  <a:srgbClr val="EEEEEC"/>
                </a:highlight>
                <a:latin typeface="Courier New"/>
                <a:ea typeface="Courier New"/>
                <a:cs typeface="Courier New"/>
                <a:sym typeface="Courier New"/>
              </a:rPr>
              <a:t>		</a:t>
            </a:r>
            <a:r>
              <a:rPr b="1" lang="en-GB" sz="800">
                <a:solidFill>
                  <a:srgbClr val="7F0055"/>
                </a:solidFill>
                <a:highlight>
                  <a:srgbClr val="EEEEEC"/>
                </a:highlight>
                <a:latin typeface="Courier New"/>
                <a:ea typeface="Courier New"/>
                <a:cs typeface="Courier New"/>
                <a:sym typeface="Courier New"/>
              </a:rPr>
              <a:t>if</a:t>
            </a:r>
            <a:r>
              <a:rPr lang="en-GB" sz="800">
                <a:solidFill>
                  <a:schemeClr val="dk1"/>
                </a:solidFill>
                <a:highlight>
                  <a:srgbClr val="EEEEEC"/>
                </a:highlight>
                <a:latin typeface="Courier New"/>
                <a:ea typeface="Courier New"/>
                <a:cs typeface="Courier New"/>
                <a:sym typeface="Courier New"/>
              </a:rPr>
              <a:t>( </a:t>
            </a:r>
            <a:r>
              <a:rPr b="1" lang="en-GB" sz="800">
                <a:solidFill>
                  <a:srgbClr val="7F0055"/>
                </a:solidFill>
                <a:highlight>
                  <a:srgbClr val="EEEEEC"/>
                </a:highlight>
                <a:latin typeface="Courier New"/>
                <a:ea typeface="Courier New"/>
                <a:cs typeface="Courier New"/>
                <a:sym typeface="Courier New"/>
              </a:rPr>
              <a:t>this</a:t>
            </a:r>
            <a:r>
              <a:rPr lang="en-GB" sz="800">
                <a:solidFill>
                  <a:schemeClr val="dk1"/>
                </a:solidFill>
                <a:highlight>
                  <a:srgbClr val="EEEEEC"/>
                </a:highlight>
                <a:latin typeface="Courier New"/>
                <a:ea typeface="Courier New"/>
                <a:cs typeface="Courier New"/>
                <a:sym typeface="Courier New"/>
              </a:rPr>
              <a:t>.</a:t>
            </a:r>
            <a:r>
              <a:rPr lang="en-GB" sz="800">
                <a:solidFill>
                  <a:srgbClr val="0000C0"/>
                </a:solidFill>
                <a:highlight>
                  <a:srgbClr val="EEEEEC"/>
                </a:highlight>
                <a:latin typeface="Courier New"/>
                <a:ea typeface="Courier New"/>
                <a:cs typeface="Courier New"/>
                <a:sym typeface="Courier New"/>
              </a:rPr>
              <a:t>firstName</a:t>
            </a:r>
            <a:r>
              <a:rPr lang="en-GB" sz="800">
                <a:solidFill>
                  <a:schemeClr val="dk1"/>
                </a:solidFill>
                <a:highlight>
                  <a:srgbClr val="EEEEEC"/>
                </a:highlight>
                <a:latin typeface="Courier New"/>
                <a:ea typeface="Courier New"/>
                <a:cs typeface="Courier New"/>
                <a:sym typeface="Courier New"/>
              </a:rPr>
              <a:t>.compareTo(</a:t>
            </a:r>
            <a:r>
              <a:rPr lang="en-GB" sz="800">
                <a:solidFill>
                  <a:srgbClr val="6A3E3E"/>
                </a:solidFill>
                <a:highlight>
                  <a:srgbClr val="EEEEEC"/>
                </a:highlight>
                <a:latin typeface="Courier New"/>
                <a:ea typeface="Courier New"/>
                <a:cs typeface="Courier New"/>
                <a:sym typeface="Courier New"/>
              </a:rPr>
              <a:t>st</a:t>
            </a:r>
            <a:r>
              <a:rPr lang="en-GB" sz="800">
                <a:solidFill>
                  <a:schemeClr val="dk1"/>
                </a:solidFill>
                <a:highlight>
                  <a:srgbClr val="EEEEEC"/>
                </a:highlight>
                <a:latin typeface="Courier New"/>
                <a:ea typeface="Courier New"/>
                <a:cs typeface="Courier New"/>
                <a:sym typeface="Courier New"/>
              </a:rPr>
              <a:t>.</a:t>
            </a:r>
            <a:r>
              <a:rPr lang="en-GB" sz="800">
                <a:solidFill>
                  <a:srgbClr val="0000C0"/>
                </a:solidFill>
                <a:highlight>
                  <a:srgbClr val="EEEEEC"/>
                </a:highlight>
                <a:latin typeface="Courier New"/>
                <a:ea typeface="Courier New"/>
                <a:cs typeface="Courier New"/>
                <a:sym typeface="Courier New"/>
              </a:rPr>
              <a:t>firstName</a:t>
            </a:r>
            <a:r>
              <a:rPr lang="en-GB" sz="800">
                <a:solidFill>
                  <a:schemeClr val="dk1"/>
                </a:solidFill>
                <a:highlight>
                  <a:srgbClr val="EEEEEC"/>
                </a:highlight>
                <a:latin typeface="Courier New"/>
                <a:ea typeface="Courier New"/>
                <a:cs typeface="Courier New"/>
                <a:sym typeface="Courier New"/>
              </a:rPr>
              <a:t>)!=0)</a:t>
            </a:r>
            <a:endParaRPr sz="8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800">
                <a:solidFill>
                  <a:schemeClr val="dk1"/>
                </a:solidFill>
                <a:highlight>
                  <a:srgbClr val="EEEEEC"/>
                </a:highlight>
                <a:latin typeface="Courier New"/>
                <a:ea typeface="Courier New"/>
                <a:cs typeface="Courier New"/>
                <a:sym typeface="Courier New"/>
              </a:rPr>
              <a:t>			</a:t>
            </a:r>
            <a:r>
              <a:rPr b="1" lang="en-GB" sz="800">
                <a:solidFill>
                  <a:srgbClr val="7F0055"/>
                </a:solidFill>
                <a:highlight>
                  <a:srgbClr val="EEEEEC"/>
                </a:highlight>
                <a:latin typeface="Courier New"/>
                <a:ea typeface="Courier New"/>
                <a:cs typeface="Courier New"/>
                <a:sym typeface="Courier New"/>
              </a:rPr>
              <a:t>return</a:t>
            </a:r>
            <a:r>
              <a:rPr lang="en-GB" sz="800">
                <a:solidFill>
                  <a:schemeClr val="dk1"/>
                </a:solidFill>
                <a:highlight>
                  <a:srgbClr val="EEEEEC"/>
                </a:highlight>
                <a:latin typeface="Courier New"/>
                <a:ea typeface="Courier New"/>
                <a:cs typeface="Courier New"/>
                <a:sym typeface="Courier New"/>
              </a:rPr>
              <a:t> </a:t>
            </a:r>
            <a:r>
              <a:rPr b="1" lang="en-GB" sz="800">
                <a:solidFill>
                  <a:srgbClr val="7F0055"/>
                </a:solidFill>
                <a:highlight>
                  <a:srgbClr val="EEEEEC"/>
                </a:highlight>
                <a:latin typeface="Courier New"/>
                <a:ea typeface="Courier New"/>
                <a:cs typeface="Courier New"/>
                <a:sym typeface="Courier New"/>
              </a:rPr>
              <a:t>this</a:t>
            </a:r>
            <a:r>
              <a:rPr lang="en-GB" sz="800">
                <a:solidFill>
                  <a:schemeClr val="dk1"/>
                </a:solidFill>
                <a:highlight>
                  <a:srgbClr val="EEEEEC"/>
                </a:highlight>
                <a:latin typeface="Courier New"/>
                <a:ea typeface="Courier New"/>
                <a:cs typeface="Courier New"/>
                <a:sym typeface="Courier New"/>
              </a:rPr>
              <a:t>.</a:t>
            </a:r>
            <a:r>
              <a:rPr lang="en-GB" sz="800">
                <a:solidFill>
                  <a:srgbClr val="0000C0"/>
                </a:solidFill>
                <a:highlight>
                  <a:srgbClr val="EEEEEC"/>
                </a:highlight>
                <a:latin typeface="Courier New"/>
                <a:ea typeface="Courier New"/>
                <a:cs typeface="Courier New"/>
                <a:sym typeface="Courier New"/>
              </a:rPr>
              <a:t>firstName</a:t>
            </a:r>
            <a:r>
              <a:rPr lang="en-GB" sz="800">
                <a:solidFill>
                  <a:schemeClr val="dk1"/>
                </a:solidFill>
                <a:highlight>
                  <a:srgbClr val="EEEEEC"/>
                </a:highlight>
                <a:latin typeface="Courier New"/>
                <a:ea typeface="Courier New"/>
                <a:cs typeface="Courier New"/>
                <a:sym typeface="Courier New"/>
              </a:rPr>
              <a:t>.compareTo(</a:t>
            </a:r>
            <a:r>
              <a:rPr lang="en-GB" sz="800">
                <a:solidFill>
                  <a:srgbClr val="6A3E3E"/>
                </a:solidFill>
                <a:highlight>
                  <a:srgbClr val="EEEEEC"/>
                </a:highlight>
                <a:latin typeface="Courier New"/>
                <a:ea typeface="Courier New"/>
                <a:cs typeface="Courier New"/>
                <a:sym typeface="Courier New"/>
              </a:rPr>
              <a:t>st</a:t>
            </a:r>
            <a:r>
              <a:rPr lang="en-GB" sz="800">
                <a:solidFill>
                  <a:schemeClr val="dk1"/>
                </a:solidFill>
                <a:highlight>
                  <a:srgbClr val="EEEEEC"/>
                </a:highlight>
                <a:latin typeface="Courier New"/>
                <a:ea typeface="Courier New"/>
                <a:cs typeface="Courier New"/>
                <a:sym typeface="Courier New"/>
              </a:rPr>
              <a:t>.</a:t>
            </a:r>
            <a:r>
              <a:rPr lang="en-GB" sz="800">
                <a:solidFill>
                  <a:srgbClr val="0000C0"/>
                </a:solidFill>
                <a:highlight>
                  <a:srgbClr val="EEEEEC"/>
                </a:highlight>
                <a:latin typeface="Courier New"/>
                <a:ea typeface="Courier New"/>
                <a:cs typeface="Courier New"/>
                <a:sym typeface="Courier New"/>
              </a:rPr>
              <a:t>firstName</a:t>
            </a:r>
            <a:r>
              <a:rPr lang="en-GB" sz="800">
                <a:solidFill>
                  <a:schemeClr val="dk1"/>
                </a:solidFill>
                <a:highlight>
                  <a:srgbClr val="EEEEEC"/>
                </a:highlight>
                <a:latin typeface="Courier New"/>
                <a:ea typeface="Courier New"/>
                <a:cs typeface="Courier New"/>
                <a:sym typeface="Courier New"/>
              </a:rPr>
              <a:t>);</a:t>
            </a:r>
            <a:endParaRPr sz="8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800">
                <a:solidFill>
                  <a:schemeClr val="dk1"/>
                </a:solidFill>
                <a:highlight>
                  <a:srgbClr val="EEEEEC"/>
                </a:highlight>
                <a:latin typeface="Courier New"/>
                <a:ea typeface="Courier New"/>
                <a:cs typeface="Courier New"/>
                <a:sym typeface="Courier New"/>
              </a:rPr>
              <a:t>		</a:t>
            </a:r>
            <a:endParaRPr sz="8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800">
                <a:solidFill>
                  <a:schemeClr val="dk1"/>
                </a:solidFill>
                <a:highlight>
                  <a:srgbClr val="EEEEEC"/>
                </a:highlight>
                <a:latin typeface="Courier New"/>
                <a:ea typeface="Courier New"/>
                <a:cs typeface="Courier New"/>
                <a:sym typeface="Courier New"/>
              </a:rPr>
              <a:t>			</a:t>
            </a:r>
            <a:r>
              <a:rPr b="1" lang="en-GB" sz="800">
                <a:solidFill>
                  <a:srgbClr val="7F0055"/>
                </a:solidFill>
                <a:highlight>
                  <a:srgbClr val="EEEEEC"/>
                </a:highlight>
                <a:latin typeface="Courier New"/>
                <a:ea typeface="Courier New"/>
                <a:cs typeface="Courier New"/>
                <a:sym typeface="Courier New"/>
              </a:rPr>
              <a:t>return</a:t>
            </a:r>
            <a:r>
              <a:rPr lang="en-GB" sz="800">
                <a:solidFill>
                  <a:schemeClr val="dk1"/>
                </a:solidFill>
                <a:highlight>
                  <a:srgbClr val="EEEEEC"/>
                </a:highlight>
                <a:latin typeface="Courier New"/>
                <a:ea typeface="Courier New"/>
                <a:cs typeface="Courier New"/>
                <a:sym typeface="Courier New"/>
              </a:rPr>
              <a:t> </a:t>
            </a:r>
            <a:r>
              <a:rPr b="1" lang="en-GB" sz="800">
                <a:solidFill>
                  <a:srgbClr val="7F0055"/>
                </a:solidFill>
                <a:highlight>
                  <a:srgbClr val="EEEEEC"/>
                </a:highlight>
                <a:latin typeface="Courier New"/>
                <a:ea typeface="Courier New"/>
                <a:cs typeface="Courier New"/>
                <a:sym typeface="Courier New"/>
              </a:rPr>
              <a:t>this</a:t>
            </a:r>
            <a:r>
              <a:rPr lang="en-GB" sz="800">
                <a:solidFill>
                  <a:schemeClr val="dk1"/>
                </a:solidFill>
                <a:highlight>
                  <a:srgbClr val="EEEEEC"/>
                </a:highlight>
                <a:latin typeface="Courier New"/>
                <a:ea typeface="Courier New"/>
                <a:cs typeface="Courier New"/>
                <a:sym typeface="Courier New"/>
              </a:rPr>
              <a:t>.</a:t>
            </a:r>
            <a:r>
              <a:rPr lang="en-GB" sz="800">
                <a:solidFill>
                  <a:srgbClr val="0000C0"/>
                </a:solidFill>
                <a:highlight>
                  <a:srgbClr val="EEEEEC"/>
                </a:highlight>
                <a:latin typeface="Courier New"/>
                <a:ea typeface="Courier New"/>
                <a:cs typeface="Courier New"/>
                <a:sym typeface="Courier New"/>
              </a:rPr>
              <a:t>email</a:t>
            </a:r>
            <a:r>
              <a:rPr lang="en-GB" sz="800">
                <a:solidFill>
                  <a:schemeClr val="dk1"/>
                </a:solidFill>
                <a:highlight>
                  <a:srgbClr val="EEEEEC"/>
                </a:highlight>
                <a:latin typeface="Courier New"/>
                <a:ea typeface="Courier New"/>
                <a:cs typeface="Courier New"/>
                <a:sym typeface="Courier New"/>
              </a:rPr>
              <a:t>.compareTo(</a:t>
            </a:r>
            <a:r>
              <a:rPr lang="en-GB" sz="800">
                <a:solidFill>
                  <a:srgbClr val="6A3E3E"/>
                </a:solidFill>
                <a:highlight>
                  <a:srgbClr val="EEEEEC"/>
                </a:highlight>
                <a:latin typeface="Courier New"/>
                <a:ea typeface="Courier New"/>
                <a:cs typeface="Courier New"/>
                <a:sym typeface="Courier New"/>
              </a:rPr>
              <a:t>st</a:t>
            </a:r>
            <a:r>
              <a:rPr lang="en-GB" sz="800">
                <a:solidFill>
                  <a:schemeClr val="dk1"/>
                </a:solidFill>
                <a:highlight>
                  <a:srgbClr val="EEEEEC"/>
                </a:highlight>
                <a:latin typeface="Courier New"/>
                <a:ea typeface="Courier New"/>
                <a:cs typeface="Courier New"/>
                <a:sym typeface="Courier New"/>
              </a:rPr>
              <a:t>.</a:t>
            </a:r>
            <a:r>
              <a:rPr lang="en-GB" sz="800">
                <a:solidFill>
                  <a:srgbClr val="0000C0"/>
                </a:solidFill>
                <a:highlight>
                  <a:srgbClr val="EEEEEC"/>
                </a:highlight>
                <a:latin typeface="Courier New"/>
                <a:ea typeface="Courier New"/>
                <a:cs typeface="Courier New"/>
                <a:sym typeface="Courier New"/>
              </a:rPr>
              <a:t>email</a:t>
            </a:r>
            <a:r>
              <a:rPr lang="en-GB" sz="800">
                <a:solidFill>
                  <a:schemeClr val="dk1"/>
                </a:solidFill>
                <a:highlight>
                  <a:srgbClr val="EEEEEC"/>
                </a:highlight>
                <a:latin typeface="Courier New"/>
                <a:ea typeface="Courier New"/>
                <a:cs typeface="Courier New"/>
                <a:sym typeface="Courier New"/>
              </a:rPr>
              <a:t>);</a:t>
            </a:r>
            <a:endParaRPr sz="8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800">
                <a:solidFill>
                  <a:schemeClr val="dk1"/>
                </a:solidFill>
                <a:highlight>
                  <a:srgbClr val="EEEEEC"/>
                </a:highlight>
                <a:latin typeface="Courier New"/>
                <a:ea typeface="Courier New"/>
                <a:cs typeface="Courier New"/>
                <a:sym typeface="Courier New"/>
              </a:rPr>
              <a:t>	}</a:t>
            </a:r>
            <a:endParaRPr sz="8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800">
                <a:solidFill>
                  <a:schemeClr val="dk1"/>
                </a:solidFill>
                <a:highlight>
                  <a:srgbClr val="EEEEEC"/>
                </a:highlight>
                <a:latin typeface="Courier New"/>
                <a:ea typeface="Courier New"/>
                <a:cs typeface="Courier New"/>
                <a:sym typeface="Courier New"/>
              </a:rPr>
              <a:t>	}</a:t>
            </a:r>
            <a:endParaRPr sz="9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t/>
            </a:r>
            <a:endParaRPr sz="200">
              <a:solidFill>
                <a:srgbClr val="3F7F5F"/>
              </a:solidFill>
              <a:highlight>
                <a:srgbClr val="EEEEEC"/>
              </a:highlight>
              <a:latin typeface="Courier New"/>
              <a:ea typeface="Courier New"/>
              <a:cs typeface="Courier New"/>
              <a:sym typeface="Courier New"/>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2" name="Shape 872"/>
        <p:cNvGrpSpPr/>
        <p:nvPr/>
      </p:nvGrpSpPr>
      <p:grpSpPr>
        <a:xfrm>
          <a:off x="0" y="0"/>
          <a:ext cx="0" cy="0"/>
          <a:chOff x="0" y="0"/>
          <a:chExt cx="0" cy="0"/>
        </a:xfrm>
      </p:grpSpPr>
      <p:sp>
        <p:nvSpPr>
          <p:cNvPr id="873" name="Google Shape;873;p101"/>
          <p:cNvSpPr txBox="1"/>
          <p:nvPr>
            <p:ph idx="1" type="body"/>
          </p:nvPr>
        </p:nvSpPr>
        <p:spPr>
          <a:xfrm>
            <a:off x="457200" y="1110996"/>
            <a:ext cx="8229600" cy="3394500"/>
          </a:xfrm>
          <a:prstGeom prst="rect">
            <a:avLst/>
          </a:prstGeom>
        </p:spPr>
        <p:txBody>
          <a:bodyPr anchorCtr="0" anchor="t" bIns="45700" lIns="91425" spcFirstLastPara="1" rIns="91425" wrap="square" tIns="45700">
            <a:noAutofit/>
          </a:bodyPr>
          <a:lstStyle/>
          <a:p>
            <a:pPr indent="0" lvl="0" marL="25400" rtl="0" algn="l">
              <a:spcBef>
                <a:spcPts val="0"/>
              </a:spcBef>
              <a:spcAft>
                <a:spcPts val="0"/>
              </a:spcAft>
              <a:buClr>
                <a:schemeClr val="dk1"/>
              </a:buClr>
              <a:buSzPts val="1100"/>
              <a:buFont typeface="Arial"/>
              <a:buNone/>
            </a:pPr>
            <a:r>
              <a:rPr lang="en-GB">
                <a:solidFill>
                  <a:schemeClr val="dk1"/>
                </a:solidFill>
                <a:highlight>
                  <a:srgbClr val="EEEEEC"/>
                </a:highlight>
                <a:latin typeface="Courier New"/>
                <a:ea typeface="Courier New"/>
                <a:cs typeface="Courier New"/>
                <a:sym typeface="Courier New"/>
              </a:rPr>
              <a:t>	</a:t>
            </a:r>
            <a:r>
              <a:rPr lang="en-GB">
                <a:solidFill>
                  <a:srgbClr val="646464"/>
                </a:solidFill>
                <a:highlight>
                  <a:srgbClr val="EEEEEC"/>
                </a:highlight>
                <a:latin typeface="Courier New"/>
                <a:ea typeface="Courier New"/>
                <a:cs typeface="Courier New"/>
                <a:sym typeface="Courier New"/>
              </a:rPr>
              <a:t>@Override</a:t>
            </a:r>
            <a:endParaRPr>
              <a:solidFill>
                <a:srgbClr val="646464"/>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ts val="1100"/>
              <a:buFont typeface="Arial"/>
              <a:buNone/>
            </a:pPr>
            <a:r>
              <a:rPr lang="en-GB">
                <a:solidFill>
                  <a:schemeClr val="dk1"/>
                </a:solidFill>
                <a:highlight>
                  <a:srgbClr val="EEEEEC"/>
                </a:highlight>
                <a:latin typeface="Courier New"/>
                <a:ea typeface="Courier New"/>
                <a:cs typeface="Courier New"/>
                <a:sym typeface="Courier New"/>
              </a:rPr>
              <a:t>	</a:t>
            </a:r>
            <a:r>
              <a:rPr b="1" lang="en-GB">
                <a:solidFill>
                  <a:srgbClr val="7F0055"/>
                </a:solidFill>
                <a:highlight>
                  <a:srgbClr val="EEEEEC"/>
                </a:highlight>
                <a:latin typeface="Courier New"/>
                <a:ea typeface="Courier New"/>
                <a:cs typeface="Courier New"/>
                <a:sym typeface="Courier New"/>
              </a:rPr>
              <a:t>public</a:t>
            </a:r>
            <a:r>
              <a:rPr lang="en-GB">
                <a:solidFill>
                  <a:schemeClr val="dk1"/>
                </a:solidFill>
                <a:highlight>
                  <a:srgbClr val="EEEEEC"/>
                </a:highlight>
                <a:latin typeface="Courier New"/>
                <a:ea typeface="Courier New"/>
                <a:cs typeface="Courier New"/>
                <a:sym typeface="Courier New"/>
              </a:rPr>
              <a:t> </a:t>
            </a:r>
            <a:r>
              <a:rPr b="1" lang="en-GB">
                <a:solidFill>
                  <a:srgbClr val="7F0055"/>
                </a:solidFill>
                <a:highlight>
                  <a:srgbClr val="EEEEEC"/>
                </a:highlight>
                <a:latin typeface="Courier New"/>
                <a:ea typeface="Courier New"/>
                <a:cs typeface="Courier New"/>
                <a:sym typeface="Courier New"/>
              </a:rPr>
              <a:t>int</a:t>
            </a:r>
            <a:r>
              <a:rPr lang="en-GB">
                <a:solidFill>
                  <a:schemeClr val="dk1"/>
                </a:solidFill>
                <a:highlight>
                  <a:srgbClr val="EEEEEC"/>
                </a:highlight>
                <a:latin typeface="Courier New"/>
                <a:ea typeface="Courier New"/>
                <a:cs typeface="Courier New"/>
                <a:sym typeface="Courier New"/>
              </a:rPr>
              <a:t> compareTo(Object </a:t>
            </a:r>
            <a:r>
              <a:rPr lang="en-GB">
                <a:solidFill>
                  <a:srgbClr val="6A3E3E"/>
                </a:solidFill>
                <a:highlight>
                  <a:srgbClr val="EEEEEC"/>
                </a:highlight>
                <a:latin typeface="Courier New"/>
                <a:ea typeface="Courier New"/>
                <a:cs typeface="Courier New"/>
                <a:sym typeface="Courier New"/>
              </a:rPr>
              <a:t>o</a:t>
            </a:r>
            <a:r>
              <a:rPr lang="en-GB">
                <a:solidFill>
                  <a:schemeClr val="dk1"/>
                </a:solidFill>
                <a:highlight>
                  <a:srgbClr val="EEEEEC"/>
                </a:highlight>
                <a:latin typeface="Courier New"/>
                <a:ea typeface="Courier New"/>
                <a:cs typeface="Courier New"/>
                <a:sym typeface="Courier New"/>
              </a:rPr>
              <a:t>) {</a:t>
            </a:r>
            <a:endParaRPr>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ts val="1100"/>
              <a:buFont typeface="Arial"/>
              <a:buNone/>
            </a:pPr>
            <a:r>
              <a:rPr lang="en-GB">
                <a:solidFill>
                  <a:schemeClr val="dk1"/>
                </a:solidFill>
                <a:highlight>
                  <a:srgbClr val="EEEEEC"/>
                </a:highlight>
                <a:latin typeface="Courier New"/>
                <a:ea typeface="Courier New"/>
                <a:cs typeface="Courier New"/>
                <a:sym typeface="Courier New"/>
              </a:rPr>
              <a:t>		Student </a:t>
            </a:r>
            <a:r>
              <a:rPr lang="en-GB">
                <a:solidFill>
                  <a:srgbClr val="6A3E3E"/>
                </a:solidFill>
                <a:highlight>
                  <a:srgbClr val="EEEEEC"/>
                </a:highlight>
                <a:latin typeface="Courier New"/>
                <a:ea typeface="Courier New"/>
                <a:cs typeface="Courier New"/>
                <a:sym typeface="Courier New"/>
              </a:rPr>
              <a:t>st</a:t>
            </a:r>
            <a:r>
              <a:rPr lang="en-GB">
                <a:solidFill>
                  <a:schemeClr val="dk1"/>
                </a:solidFill>
                <a:highlight>
                  <a:srgbClr val="EEEEEC"/>
                </a:highlight>
                <a:latin typeface="Courier New"/>
                <a:ea typeface="Courier New"/>
                <a:cs typeface="Courier New"/>
                <a:sym typeface="Courier New"/>
              </a:rPr>
              <a:t>=(Student)</a:t>
            </a:r>
            <a:r>
              <a:rPr lang="en-GB">
                <a:solidFill>
                  <a:srgbClr val="6A3E3E"/>
                </a:solidFill>
                <a:highlight>
                  <a:srgbClr val="EEEEEC"/>
                </a:highlight>
                <a:latin typeface="Courier New"/>
                <a:ea typeface="Courier New"/>
                <a:cs typeface="Courier New"/>
                <a:sym typeface="Courier New"/>
              </a:rPr>
              <a:t>o</a:t>
            </a:r>
            <a:r>
              <a:rPr lang="en-GB">
                <a:solidFill>
                  <a:schemeClr val="dk1"/>
                </a:solidFill>
                <a:highlight>
                  <a:srgbClr val="EEEEEC"/>
                </a:highlight>
                <a:latin typeface="Courier New"/>
                <a:ea typeface="Courier New"/>
                <a:cs typeface="Courier New"/>
                <a:sym typeface="Courier New"/>
              </a:rPr>
              <a:t>;</a:t>
            </a:r>
            <a:endParaRPr>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ts val="1100"/>
              <a:buFont typeface="Arial"/>
              <a:buNone/>
            </a:pPr>
            <a:r>
              <a:rPr lang="en-GB">
                <a:solidFill>
                  <a:schemeClr val="dk1"/>
                </a:solidFill>
                <a:highlight>
                  <a:srgbClr val="EEEEEC"/>
                </a:highlight>
                <a:latin typeface="Courier New"/>
                <a:ea typeface="Courier New"/>
                <a:cs typeface="Courier New"/>
                <a:sym typeface="Courier New"/>
              </a:rPr>
              <a:t>		</a:t>
            </a:r>
            <a:r>
              <a:rPr lang="en-GB">
                <a:solidFill>
                  <a:srgbClr val="3F7F5F"/>
                </a:solidFill>
                <a:highlight>
                  <a:srgbClr val="EEEEEC"/>
                </a:highlight>
                <a:latin typeface="Courier New"/>
                <a:ea typeface="Courier New"/>
                <a:cs typeface="Courier New"/>
                <a:sym typeface="Courier New"/>
              </a:rPr>
              <a:t>// </a:t>
            </a:r>
            <a:r>
              <a:rPr b="1" lang="en-GB">
                <a:solidFill>
                  <a:srgbClr val="7F9FBF"/>
                </a:solidFill>
                <a:highlight>
                  <a:srgbClr val="EEEEEC"/>
                </a:highlight>
                <a:latin typeface="Courier New"/>
                <a:ea typeface="Courier New"/>
                <a:cs typeface="Courier New"/>
                <a:sym typeface="Courier New"/>
              </a:rPr>
              <a:t>TODO</a:t>
            </a:r>
            <a:r>
              <a:rPr lang="en-GB">
                <a:solidFill>
                  <a:srgbClr val="3F7F5F"/>
                </a:solidFill>
                <a:highlight>
                  <a:srgbClr val="EEEEEC"/>
                </a:highlight>
                <a:latin typeface="Courier New"/>
                <a:ea typeface="Courier New"/>
                <a:cs typeface="Courier New"/>
                <a:sym typeface="Courier New"/>
              </a:rPr>
              <a:t> Auto-generated method stub</a:t>
            </a:r>
            <a:endParaRPr>
              <a:solidFill>
                <a:srgbClr val="3F7F5F"/>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ts val="1100"/>
              <a:buFont typeface="Arial"/>
              <a:buNone/>
            </a:pPr>
            <a:r>
              <a:rPr lang="en-GB">
                <a:solidFill>
                  <a:schemeClr val="dk1"/>
                </a:solidFill>
                <a:highlight>
                  <a:srgbClr val="EEEEEC"/>
                </a:highlight>
                <a:latin typeface="Courier New"/>
                <a:ea typeface="Courier New"/>
                <a:cs typeface="Courier New"/>
                <a:sym typeface="Courier New"/>
              </a:rPr>
              <a:t>		</a:t>
            </a:r>
            <a:r>
              <a:rPr b="1" lang="en-GB">
                <a:solidFill>
                  <a:srgbClr val="7F0055"/>
                </a:solidFill>
                <a:highlight>
                  <a:srgbClr val="EEEEEC"/>
                </a:highlight>
                <a:latin typeface="Courier New"/>
                <a:ea typeface="Courier New"/>
                <a:cs typeface="Courier New"/>
                <a:sym typeface="Courier New"/>
              </a:rPr>
              <a:t>if</a:t>
            </a:r>
            <a:r>
              <a:rPr lang="en-GB">
                <a:solidFill>
                  <a:schemeClr val="dk1"/>
                </a:solidFill>
                <a:highlight>
                  <a:srgbClr val="EEEEEC"/>
                </a:highlight>
                <a:latin typeface="Courier New"/>
                <a:ea typeface="Courier New"/>
                <a:cs typeface="Courier New"/>
                <a:sym typeface="Courier New"/>
              </a:rPr>
              <a:t>( </a:t>
            </a:r>
            <a:r>
              <a:rPr b="1" lang="en-GB">
                <a:solidFill>
                  <a:srgbClr val="7F0055"/>
                </a:solidFill>
                <a:highlight>
                  <a:srgbClr val="EEEEEC"/>
                </a:highlight>
                <a:latin typeface="Courier New"/>
                <a:ea typeface="Courier New"/>
                <a:cs typeface="Courier New"/>
                <a:sym typeface="Courier New"/>
              </a:rPr>
              <a:t>this</a:t>
            </a:r>
            <a:r>
              <a:rPr lang="en-GB">
                <a:solidFill>
                  <a:schemeClr val="dk1"/>
                </a:solidFill>
                <a:highlight>
                  <a:srgbClr val="EEEEEC"/>
                </a:highlight>
                <a:latin typeface="Courier New"/>
                <a:ea typeface="Courier New"/>
                <a:cs typeface="Courier New"/>
                <a:sym typeface="Courier New"/>
              </a:rPr>
              <a:t>.</a:t>
            </a:r>
            <a:r>
              <a:rPr lang="en-GB">
                <a:solidFill>
                  <a:srgbClr val="0000C0"/>
                </a:solidFill>
                <a:highlight>
                  <a:srgbClr val="EEEEEC"/>
                </a:highlight>
                <a:latin typeface="Courier New"/>
                <a:ea typeface="Courier New"/>
                <a:cs typeface="Courier New"/>
                <a:sym typeface="Courier New"/>
              </a:rPr>
              <a:t>code</a:t>
            </a:r>
            <a:r>
              <a:rPr lang="en-GB">
                <a:solidFill>
                  <a:schemeClr val="dk1"/>
                </a:solidFill>
                <a:highlight>
                  <a:srgbClr val="EEEEEC"/>
                </a:highlight>
                <a:latin typeface="Courier New"/>
                <a:ea typeface="Courier New"/>
                <a:cs typeface="Courier New"/>
                <a:sym typeface="Courier New"/>
              </a:rPr>
              <a:t>.compareTo(</a:t>
            </a:r>
            <a:r>
              <a:rPr lang="en-GB">
                <a:solidFill>
                  <a:srgbClr val="6A3E3E"/>
                </a:solidFill>
                <a:highlight>
                  <a:srgbClr val="EEEEEC"/>
                </a:highlight>
                <a:latin typeface="Courier New"/>
                <a:ea typeface="Courier New"/>
                <a:cs typeface="Courier New"/>
                <a:sym typeface="Courier New"/>
              </a:rPr>
              <a:t>st</a:t>
            </a:r>
            <a:r>
              <a:rPr lang="en-GB">
                <a:solidFill>
                  <a:schemeClr val="dk1"/>
                </a:solidFill>
                <a:highlight>
                  <a:srgbClr val="EEEEEC"/>
                </a:highlight>
                <a:latin typeface="Courier New"/>
                <a:ea typeface="Courier New"/>
                <a:cs typeface="Courier New"/>
                <a:sym typeface="Courier New"/>
              </a:rPr>
              <a:t>.</a:t>
            </a:r>
            <a:r>
              <a:rPr lang="en-GB">
                <a:solidFill>
                  <a:srgbClr val="0000C0"/>
                </a:solidFill>
                <a:highlight>
                  <a:srgbClr val="EEEEEC"/>
                </a:highlight>
                <a:latin typeface="Courier New"/>
                <a:ea typeface="Courier New"/>
                <a:cs typeface="Courier New"/>
                <a:sym typeface="Courier New"/>
              </a:rPr>
              <a:t>code</a:t>
            </a:r>
            <a:r>
              <a:rPr lang="en-GB">
                <a:solidFill>
                  <a:schemeClr val="dk1"/>
                </a:solidFill>
                <a:highlight>
                  <a:srgbClr val="EEEEEC"/>
                </a:highlight>
                <a:latin typeface="Courier New"/>
                <a:ea typeface="Courier New"/>
                <a:cs typeface="Courier New"/>
                <a:sym typeface="Courier New"/>
              </a:rPr>
              <a:t>)!=0)</a:t>
            </a:r>
            <a:endParaRPr>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ts val="1100"/>
              <a:buFont typeface="Arial"/>
              <a:buNone/>
            </a:pPr>
            <a:r>
              <a:rPr lang="en-GB">
                <a:solidFill>
                  <a:schemeClr val="dk1"/>
                </a:solidFill>
                <a:highlight>
                  <a:srgbClr val="EEEEEC"/>
                </a:highlight>
                <a:latin typeface="Courier New"/>
                <a:ea typeface="Courier New"/>
                <a:cs typeface="Courier New"/>
                <a:sym typeface="Courier New"/>
              </a:rPr>
              <a:t>			</a:t>
            </a:r>
            <a:r>
              <a:rPr b="1" lang="en-GB">
                <a:solidFill>
                  <a:srgbClr val="7F0055"/>
                </a:solidFill>
                <a:highlight>
                  <a:srgbClr val="EEEEEC"/>
                </a:highlight>
                <a:latin typeface="Courier New"/>
                <a:ea typeface="Courier New"/>
                <a:cs typeface="Courier New"/>
                <a:sym typeface="Courier New"/>
              </a:rPr>
              <a:t>return</a:t>
            </a:r>
            <a:r>
              <a:rPr lang="en-GB">
                <a:solidFill>
                  <a:schemeClr val="dk1"/>
                </a:solidFill>
                <a:highlight>
                  <a:srgbClr val="EEEEEC"/>
                </a:highlight>
                <a:latin typeface="Courier New"/>
                <a:ea typeface="Courier New"/>
                <a:cs typeface="Courier New"/>
                <a:sym typeface="Courier New"/>
              </a:rPr>
              <a:t> </a:t>
            </a:r>
            <a:r>
              <a:rPr b="1" lang="en-GB">
                <a:solidFill>
                  <a:srgbClr val="7F0055"/>
                </a:solidFill>
                <a:highlight>
                  <a:srgbClr val="EEEEEC"/>
                </a:highlight>
                <a:latin typeface="Courier New"/>
                <a:ea typeface="Courier New"/>
                <a:cs typeface="Courier New"/>
                <a:sym typeface="Courier New"/>
              </a:rPr>
              <a:t>this</a:t>
            </a:r>
            <a:r>
              <a:rPr lang="en-GB">
                <a:solidFill>
                  <a:schemeClr val="dk1"/>
                </a:solidFill>
                <a:highlight>
                  <a:srgbClr val="EEEEEC"/>
                </a:highlight>
                <a:latin typeface="Courier New"/>
                <a:ea typeface="Courier New"/>
                <a:cs typeface="Courier New"/>
                <a:sym typeface="Courier New"/>
              </a:rPr>
              <a:t>.</a:t>
            </a:r>
            <a:r>
              <a:rPr lang="en-GB">
                <a:solidFill>
                  <a:srgbClr val="0000C0"/>
                </a:solidFill>
                <a:highlight>
                  <a:srgbClr val="EEEEEC"/>
                </a:highlight>
                <a:latin typeface="Courier New"/>
                <a:ea typeface="Courier New"/>
                <a:cs typeface="Courier New"/>
                <a:sym typeface="Courier New"/>
              </a:rPr>
              <a:t>code</a:t>
            </a:r>
            <a:r>
              <a:rPr lang="en-GB">
                <a:solidFill>
                  <a:schemeClr val="dk1"/>
                </a:solidFill>
                <a:highlight>
                  <a:srgbClr val="EEEEEC"/>
                </a:highlight>
                <a:latin typeface="Courier New"/>
                <a:ea typeface="Courier New"/>
                <a:cs typeface="Courier New"/>
                <a:sym typeface="Courier New"/>
              </a:rPr>
              <a:t>.compareTo(</a:t>
            </a:r>
            <a:r>
              <a:rPr lang="en-GB">
                <a:solidFill>
                  <a:srgbClr val="6A3E3E"/>
                </a:solidFill>
                <a:highlight>
                  <a:srgbClr val="EEEEEC"/>
                </a:highlight>
                <a:latin typeface="Courier New"/>
                <a:ea typeface="Courier New"/>
                <a:cs typeface="Courier New"/>
                <a:sym typeface="Courier New"/>
              </a:rPr>
              <a:t>st</a:t>
            </a:r>
            <a:r>
              <a:rPr lang="en-GB">
                <a:solidFill>
                  <a:schemeClr val="dk1"/>
                </a:solidFill>
                <a:highlight>
                  <a:srgbClr val="EEEEEC"/>
                </a:highlight>
                <a:latin typeface="Courier New"/>
                <a:ea typeface="Courier New"/>
                <a:cs typeface="Courier New"/>
                <a:sym typeface="Courier New"/>
              </a:rPr>
              <a:t>.</a:t>
            </a:r>
            <a:r>
              <a:rPr lang="en-GB">
                <a:solidFill>
                  <a:srgbClr val="0000C0"/>
                </a:solidFill>
                <a:highlight>
                  <a:srgbClr val="EEEEEC"/>
                </a:highlight>
                <a:latin typeface="Courier New"/>
                <a:ea typeface="Courier New"/>
                <a:cs typeface="Courier New"/>
                <a:sym typeface="Courier New"/>
              </a:rPr>
              <a:t>code</a:t>
            </a:r>
            <a:r>
              <a:rPr lang="en-GB">
                <a:solidFill>
                  <a:schemeClr val="dk1"/>
                </a:solidFill>
                <a:highlight>
                  <a:srgbClr val="EEEEEC"/>
                </a:highlight>
                <a:latin typeface="Courier New"/>
                <a:ea typeface="Courier New"/>
                <a:cs typeface="Courier New"/>
                <a:sym typeface="Courier New"/>
              </a:rPr>
              <a:t>);</a:t>
            </a:r>
            <a:endParaRPr>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ts val="1100"/>
              <a:buFont typeface="Arial"/>
              <a:buNone/>
            </a:pPr>
            <a:r>
              <a:rPr lang="en-GB">
                <a:solidFill>
                  <a:schemeClr val="dk1"/>
                </a:solidFill>
                <a:highlight>
                  <a:srgbClr val="EEEEEC"/>
                </a:highlight>
                <a:latin typeface="Courier New"/>
                <a:ea typeface="Courier New"/>
                <a:cs typeface="Courier New"/>
                <a:sym typeface="Courier New"/>
              </a:rPr>
              <a:t>		</a:t>
            </a:r>
            <a:r>
              <a:rPr b="1" lang="en-GB">
                <a:solidFill>
                  <a:srgbClr val="7F0055"/>
                </a:solidFill>
                <a:highlight>
                  <a:srgbClr val="EEEEEC"/>
                </a:highlight>
                <a:latin typeface="Courier New"/>
                <a:ea typeface="Courier New"/>
                <a:cs typeface="Courier New"/>
                <a:sym typeface="Courier New"/>
              </a:rPr>
              <a:t>if</a:t>
            </a:r>
            <a:r>
              <a:rPr lang="en-GB">
                <a:solidFill>
                  <a:schemeClr val="dk1"/>
                </a:solidFill>
                <a:highlight>
                  <a:srgbClr val="EEEEEC"/>
                </a:highlight>
                <a:latin typeface="Courier New"/>
                <a:ea typeface="Courier New"/>
                <a:cs typeface="Courier New"/>
                <a:sym typeface="Courier New"/>
              </a:rPr>
              <a:t>( </a:t>
            </a:r>
            <a:r>
              <a:rPr b="1" lang="en-GB">
                <a:solidFill>
                  <a:srgbClr val="7F0055"/>
                </a:solidFill>
                <a:highlight>
                  <a:srgbClr val="EEEEEC"/>
                </a:highlight>
                <a:latin typeface="Courier New"/>
                <a:ea typeface="Courier New"/>
                <a:cs typeface="Courier New"/>
                <a:sym typeface="Courier New"/>
              </a:rPr>
              <a:t>this</a:t>
            </a:r>
            <a:r>
              <a:rPr lang="en-GB">
                <a:solidFill>
                  <a:schemeClr val="dk1"/>
                </a:solidFill>
                <a:highlight>
                  <a:srgbClr val="EEEEEC"/>
                </a:highlight>
                <a:latin typeface="Courier New"/>
                <a:ea typeface="Courier New"/>
                <a:cs typeface="Courier New"/>
                <a:sym typeface="Courier New"/>
              </a:rPr>
              <a:t>.</a:t>
            </a:r>
            <a:r>
              <a:rPr lang="en-GB">
                <a:solidFill>
                  <a:srgbClr val="0000C0"/>
                </a:solidFill>
                <a:highlight>
                  <a:srgbClr val="EEEEEC"/>
                </a:highlight>
                <a:latin typeface="Courier New"/>
                <a:ea typeface="Courier New"/>
                <a:cs typeface="Courier New"/>
                <a:sym typeface="Courier New"/>
              </a:rPr>
              <a:t>firstName</a:t>
            </a:r>
            <a:r>
              <a:rPr lang="en-GB">
                <a:solidFill>
                  <a:schemeClr val="dk1"/>
                </a:solidFill>
                <a:highlight>
                  <a:srgbClr val="EEEEEC"/>
                </a:highlight>
                <a:latin typeface="Courier New"/>
                <a:ea typeface="Courier New"/>
                <a:cs typeface="Courier New"/>
                <a:sym typeface="Courier New"/>
              </a:rPr>
              <a:t>.compareTo(</a:t>
            </a:r>
            <a:r>
              <a:rPr lang="en-GB">
                <a:solidFill>
                  <a:srgbClr val="6A3E3E"/>
                </a:solidFill>
                <a:highlight>
                  <a:srgbClr val="EEEEEC"/>
                </a:highlight>
                <a:latin typeface="Courier New"/>
                <a:ea typeface="Courier New"/>
                <a:cs typeface="Courier New"/>
                <a:sym typeface="Courier New"/>
              </a:rPr>
              <a:t>st</a:t>
            </a:r>
            <a:r>
              <a:rPr lang="en-GB">
                <a:solidFill>
                  <a:schemeClr val="dk1"/>
                </a:solidFill>
                <a:highlight>
                  <a:srgbClr val="EEEEEC"/>
                </a:highlight>
                <a:latin typeface="Courier New"/>
                <a:ea typeface="Courier New"/>
                <a:cs typeface="Courier New"/>
                <a:sym typeface="Courier New"/>
              </a:rPr>
              <a:t>.</a:t>
            </a:r>
            <a:r>
              <a:rPr lang="en-GB">
                <a:solidFill>
                  <a:srgbClr val="0000C0"/>
                </a:solidFill>
                <a:highlight>
                  <a:srgbClr val="EEEEEC"/>
                </a:highlight>
                <a:latin typeface="Courier New"/>
                <a:ea typeface="Courier New"/>
                <a:cs typeface="Courier New"/>
                <a:sym typeface="Courier New"/>
              </a:rPr>
              <a:t>firstName</a:t>
            </a:r>
            <a:r>
              <a:rPr lang="en-GB">
                <a:solidFill>
                  <a:schemeClr val="dk1"/>
                </a:solidFill>
                <a:highlight>
                  <a:srgbClr val="EEEEEC"/>
                </a:highlight>
                <a:latin typeface="Courier New"/>
                <a:ea typeface="Courier New"/>
                <a:cs typeface="Courier New"/>
                <a:sym typeface="Courier New"/>
              </a:rPr>
              <a:t>)!=0)</a:t>
            </a:r>
            <a:endParaRPr>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ts val="1100"/>
              <a:buFont typeface="Arial"/>
              <a:buNone/>
            </a:pPr>
            <a:r>
              <a:rPr lang="en-GB">
                <a:solidFill>
                  <a:schemeClr val="dk1"/>
                </a:solidFill>
                <a:highlight>
                  <a:srgbClr val="EEEEEC"/>
                </a:highlight>
                <a:latin typeface="Courier New"/>
                <a:ea typeface="Courier New"/>
                <a:cs typeface="Courier New"/>
                <a:sym typeface="Courier New"/>
              </a:rPr>
              <a:t>			</a:t>
            </a:r>
            <a:r>
              <a:rPr b="1" lang="en-GB">
                <a:solidFill>
                  <a:srgbClr val="7F0055"/>
                </a:solidFill>
                <a:highlight>
                  <a:srgbClr val="EEEEEC"/>
                </a:highlight>
                <a:latin typeface="Courier New"/>
                <a:ea typeface="Courier New"/>
                <a:cs typeface="Courier New"/>
                <a:sym typeface="Courier New"/>
              </a:rPr>
              <a:t>return</a:t>
            </a:r>
            <a:r>
              <a:rPr lang="en-GB">
                <a:solidFill>
                  <a:schemeClr val="dk1"/>
                </a:solidFill>
                <a:highlight>
                  <a:srgbClr val="EEEEEC"/>
                </a:highlight>
                <a:latin typeface="Courier New"/>
                <a:ea typeface="Courier New"/>
                <a:cs typeface="Courier New"/>
                <a:sym typeface="Courier New"/>
              </a:rPr>
              <a:t> </a:t>
            </a:r>
            <a:r>
              <a:rPr b="1" lang="en-GB">
                <a:solidFill>
                  <a:srgbClr val="7F0055"/>
                </a:solidFill>
                <a:highlight>
                  <a:srgbClr val="EEEEEC"/>
                </a:highlight>
                <a:latin typeface="Courier New"/>
                <a:ea typeface="Courier New"/>
                <a:cs typeface="Courier New"/>
                <a:sym typeface="Courier New"/>
              </a:rPr>
              <a:t>this</a:t>
            </a:r>
            <a:r>
              <a:rPr lang="en-GB">
                <a:solidFill>
                  <a:schemeClr val="dk1"/>
                </a:solidFill>
                <a:highlight>
                  <a:srgbClr val="EEEEEC"/>
                </a:highlight>
                <a:latin typeface="Courier New"/>
                <a:ea typeface="Courier New"/>
                <a:cs typeface="Courier New"/>
                <a:sym typeface="Courier New"/>
              </a:rPr>
              <a:t>.</a:t>
            </a:r>
            <a:r>
              <a:rPr lang="en-GB">
                <a:solidFill>
                  <a:srgbClr val="0000C0"/>
                </a:solidFill>
                <a:highlight>
                  <a:srgbClr val="EEEEEC"/>
                </a:highlight>
                <a:latin typeface="Courier New"/>
                <a:ea typeface="Courier New"/>
                <a:cs typeface="Courier New"/>
                <a:sym typeface="Courier New"/>
              </a:rPr>
              <a:t>firstName</a:t>
            </a:r>
            <a:r>
              <a:rPr lang="en-GB">
                <a:solidFill>
                  <a:schemeClr val="dk1"/>
                </a:solidFill>
                <a:highlight>
                  <a:srgbClr val="EEEEEC"/>
                </a:highlight>
                <a:latin typeface="Courier New"/>
                <a:ea typeface="Courier New"/>
                <a:cs typeface="Courier New"/>
                <a:sym typeface="Courier New"/>
              </a:rPr>
              <a:t>.compareTo(</a:t>
            </a:r>
            <a:r>
              <a:rPr lang="en-GB">
                <a:solidFill>
                  <a:srgbClr val="6A3E3E"/>
                </a:solidFill>
                <a:highlight>
                  <a:srgbClr val="EEEEEC"/>
                </a:highlight>
                <a:latin typeface="Courier New"/>
                <a:ea typeface="Courier New"/>
                <a:cs typeface="Courier New"/>
                <a:sym typeface="Courier New"/>
              </a:rPr>
              <a:t>st</a:t>
            </a:r>
            <a:r>
              <a:rPr lang="en-GB">
                <a:solidFill>
                  <a:schemeClr val="dk1"/>
                </a:solidFill>
                <a:highlight>
                  <a:srgbClr val="EEEEEC"/>
                </a:highlight>
                <a:latin typeface="Courier New"/>
                <a:ea typeface="Courier New"/>
                <a:cs typeface="Courier New"/>
                <a:sym typeface="Courier New"/>
              </a:rPr>
              <a:t>.</a:t>
            </a:r>
            <a:r>
              <a:rPr lang="en-GB">
                <a:solidFill>
                  <a:srgbClr val="0000C0"/>
                </a:solidFill>
                <a:highlight>
                  <a:srgbClr val="EEEEEC"/>
                </a:highlight>
                <a:latin typeface="Courier New"/>
                <a:ea typeface="Courier New"/>
                <a:cs typeface="Courier New"/>
                <a:sym typeface="Courier New"/>
              </a:rPr>
              <a:t>firstName</a:t>
            </a:r>
            <a:r>
              <a:rPr lang="en-GB">
                <a:solidFill>
                  <a:schemeClr val="dk1"/>
                </a:solidFill>
                <a:highlight>
                  <a:srgbClr val="EEEEEC"/>
                </a:highlight>
                <a:latin typeface="Courier New"/>
                <a:ea typeface="Courier New"/>
                <a:cs typeface="Courier New"/>
                <a:sym typeface="Courier New"/>
              </a:rPr>
              <a:t>);</a:t>
            </a:r>
            <a:endParaRPr>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ts val="1100"/>
              <a:buFont typeface="Arial"/>
              <a:buNone/>
            </a:pPr>
            <a:r>
              <a:rPr lang="en-GB">
                <a:solidFill>
                  <a:schemeClr val="dk1"/>
                </a:solidFill>
                <a:highlight>
                  <a:srgbClr val="EEEEEC"/>
                </a:highlight>
                <a:latin typeface="Courier New"/>
                <a:ea typeface="Courier New"/>
                <a:cs typeface="Courier New"/>
                <a:sym typeface="Courier New"/>
              </a:rPr>
              <a:t>		</a:t>
            </a:r>
            <a:endParaRPr>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ts val="1100"/>
              <a:buFont typeface="Arial"/>
              <a:buNone/>
            </a:pPr>
            <a:r>
              <a:rPr lang="en-GB">
                <a:solidFill>
                  <a:schemeClr val="dk1"/>
                </a:solidFill>
                <a:highlight>
                  <a:srgbClr val="EEEEEC"/>
                </a:highlight>
                <a:latin typeface="Courier New"/>
                <a:ea typeface="Courier New"/>
                <a:cs typeface="Courier New"/>
                <a:sym typeface="Courier New"/>
              </a:rPr>
              <a:t>			</a:t>
            </a:r>
            <a:r>
              <a:rPr b="1" lang="en-GB">
                <a:solidFill>
                  <a:srgbClr val="7F0055"/>
                </a:solidFill>
                <a:highlight>
                  <a:srgbClr val="EEEEEC"/>
                </a:highlight>
                <a:latin typeface="Courier New"/>
                <a:ea typeface="Courier New"/>
                <a:cs typeface="Courier New"/>
                <a:sym typeface="Courier New"/>
              </a:rPr>
              <a:t>return</a:t>
            </a:r>
            <a:r>
              <a:rPr lang="en-GB">
                <a:solidFill>
                  <a:schemeClr val="dk1"/>
                </a:solidFill>
                <a:highlight>
                  <a:srgbClr val="EEEEEC"/>
                </a:highlight>
                <a:latin typeface="Courier New"/>
                <a:ea typeface="Courier New"/>
                <a:cs typeface="Courier New"/>
                <a:sym typeface="Courier New"/>
              </a:rPr>
              <a:t> </a:t>
            </a:r>
            <a:r>
              <a:rPr b="1" lang="en-GB">
                <a:solidFill>
                  <a:srgbClr val="7F0055"/>
                </a:solidFill>
                <a:highlight>
                  <a:srgbClr val="EEEEEC"/>
                </a:highlight>
                <a:latin typeface="Courier New"/>
                <a:ea typeface="Courier New"/>
                <a:cs typeface="Courier New"/>
                <a:sym typeface="Courier New"/>
              </a:rPr>
              <a:t>this</a:t>
            </a:r>
            <a:r>
              <a:rPr lang="en-GB">
                <a:solidFill>
                  <a:schemeClr val="dk1"/>
                </a:solidFill>
                <a:highlight>
                  <a:srgbClr val="EEEEEC"/>
                </a:highlight>
                <a:latin typeface="Courier New"/>
                <a:ea typeface="Courier New"/>
                <a:cs typeface="Courier New"/>
                <a:sym typeface="Courier New"/>
              </a:rPr>
              <a:t>.</a:t>
            </a:r>
            <a:r>
              <a:rPr lang="en-GB">
                <a:solidFill>
                  <a:srgbClr val="0000C0"/>
                </a:solidFill>
                <a:highlight>
                  <a:srgbClr val="EEEEEC"/>
                </a:highlight>
                <a:latin typeface="Courier New"/>
                <a:ea typeface="Courier New"/>
                <a:cs typeface="Courier New"/>
                <a:sym typeface="Courier New"/>
              </a:rPr>
              <a:t>email</a:t>
            </a:r>
            <a:r>
              <a:rPr lang="en-GB">
                <a:solidFill>
                  <a:schemeClr val="dk1"/>
                </a:solidFill>
                <a:highlight>
                  <a:srgbClr val="EEEEEC"/>
                </a:highlight>
                <a:latin typeface="Courier New"/>
                <a:ea typeface="Courier New"/>
                <a:cs typeface="Courier New"/>
                <a:sym typeface="Courier New"/>
              </a:rPr>
              <a:t>.compareTo(</a:t>
            </a:r>
            <a:r>
              <a:rPr lang="en-GB">
                <a:solidFill>
                  <a:srgbClr val="6A3E3E"/>
                </a:solidFill>
                <a:highlight>
                  <a:srgbClr val="EEEEEC"/>
                </a:highlight>
                <a:latin typeface="Courier New"/>
                <a:ea typeface="Courier New"/>
                <a:cs typeface="Courier New"/>
                <a:sym typeface="Courier New"/>
              </a:rPr>
              <a:t>st</a:t>
            </a:r>
            <a:r>
              <a:rPr lang="en-GB">
                <a:solidFill>
                  <a:schemeClr val="dk1"/>
                </a:solidFill>
                <a:highlight>
                  <a:srgbClr val="EEEEEC"/>
                </a:highlight>
                <a:latin typeface="Courier New"/>
                <a:ea typeface="Courier New"/>
                <a:cs typeface="Courier New"/>
                <a:sym typeface="Courier New"/>
              </a:rPr>
              <a:t>.</a:t>
            </a:r>
            <a:r>
              <a:rPr lang="en-GB">
                <a:solidFill>
                  <a:srgbClr val="0000C0"/>
                </a:solidFill>
                <a:highlight>
                  <a:srgbClr val="EEEEEC"/>
                </a:highlight>
                <a:latin typeface="Courier New"/>
                <a:ea typeface="Courier New"/>
                <a:cs typeface="Courier New"/>
                <a:sym typeface="Courier New"/>
              </a:rPr>
              <a:t>email</a:t>
            </a:r>
            <a:r>
              <a:rPr lang="en-GB">
                <a:solidFill>
                  <a:schemeClr val="dk1"/>
                </a:solidFill>
                <a:highlight>
                  <a:srgbClr val="EEEEEC"/>
                </a:highlight>
                <a:latin typeface="Courier New"/>
                <a:ea typeface="Courier New"/>
                <a:cs typeface="Courier New"/>
                <a:sym typeface="Courier New"/>
              </a:rPr>
              <a:t>);</a:t>
            </a:r>
            <a:endParaRPr>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ts val="1100"/>
              <a:buFont typeface="Arial"/>
              <a:buNone/>
            </a:pPr>
            <a:r>
              <a:rPr lang="en-GB">
                <a:solidFill>
                  <a:schemeClr val="dk1"/>
                </a:solidFill>
                <a:highlight>
                  <a:srgbClr val="EEEEEC"/>
                </a:highlight>
                <a:latin typeface="Courier New"/>
                <a:ea typeface="Courier New"/>
                <a:cs typeface="Courier New"/>
                <a:sym typeface="Courier New"/>
              </a:rPr>
              <a:t>	}</a:t>
            </a:r>
            <a:endParaRPr>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Clr>
                <a:schemeClr val="dk1"/>
              </a:buClr>
              <a:buSzPts val="1100"/>
              <a:buFont typeface="Arial"/>
              <a:buNone/>
            </a:pPr>
            <a:r>
              <a:rPr lang="en-GB">
                <a:solidFill>
                  <a:schemeClr val="dk1"/>
                </a:solidFill>
                <a:highlight>
                  <a:srgbClr val="EEEEEC"/>
                </a:highlight>
                <a:latin typeface="Courier New"/>
                <a:ea typeface="Courier New"/>
                <a:cs typeface="Courier New"/>
                <a:sym typeface="Courier New"/>
              </a:rPr>
              <a:t>	}</a:t>
            </a:r>
            <a:endParaRPr sz="2800"/>
          </a:p>
        </p:txBody>
      </p:sp>
      <p:sp>
        <p:nvSpPr>
          <p:cNvPr id="874" name="Google Shape;874;p101"/>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8" name="Shape 878"/>
        <p:cNvGrpSpPr/>
        <p:nvPr/>
      </p:nvGrpSpPr>
      <p:grpSpPr>
        <a:xfrm>
          <a:off x="0" y="0"/>
          <a:ext cx="0" cy="0"/>
          <a:chOff x="0" y="0"/>
          <a:chExt cx="0" cy="0"/>
        </a:xfrm>
      </p:grpSpPr>
      <p:sp>
        <p:nvSpPr>
          <p:cNvPr id="879" name="Google Shape;879;p102"/>
          <p:cNvSpPr txBox="1"/>
          <p:nvPr>
            <p:ph idx="1" type="body"/>
          </p:nvPr>
        </p:nvSpPr>
        <p:spPr>
          <a:xfrm>
            <a:off x="228975" y="862000"/>
            <a:ext cx="8229600" cy="3812100"/>
          </a:xfrm>
          <a:prstGeom prst="rect">
            <a:avLst/>
          </a:prstGeom>
        </p:spPr>
        <p:txBody>
          <a:bodyPr anchorCtr="0" anchor="t" bIns="45700" lIns="91425" spcFirstLastPara="1" rIns="91425" wrap="square" tIns="45700">
            <a:normAutofit fontScale="55000" lnSpcReduction="10000"/>
          </a:bodyPr>
          <a:lstStyle/>
          <a:p>
            <a:pPr indent="0" lvl="0" marL="25400" rtl="0" algn="l">
              <a:spcBef>
                <a:spcPts val="0"/>
              </a:spcBef>
              <a:spcAft>
                <a:spcPts val="0"/>
              </a:spcAft>
              <a:buNone/>
            </a:pPr>
            <a:r>
              <a:rPr lang="en-GB" sz="2200">
                <a:solidFill>
                  <a:schemeClr val="dk1"/>
                </a:solidFill>
                <a:highlight>
                  <a:srgbClr val="EEEEEC"/>
                </a:highlight>
                <a:latin typeface="Courier New"/>
                <a:ea typeface="Courier New"/>
                <a:cs typeface="Courier New"/>
                <a:sym typeface="Courier New"/>
              </a:rPr>
              <a:t>         Student </a:t>
            </a:r>
            <a:r>
              <a:rPr lang="en-GB" sz="2200">
                <a:solidFill>
                  <a:srgbClr val="6A3E3E"/>
                </a:solidFill>
                <a:highlight>
                  <a:srgbClr val="EEEEEC"/>
                </a:highlight>
                <a:latin typeface="Courier New"/>
                <a:ea typeface="Courier New"/>
                <a:cs typeface="Courier New"/>
                <a:sym typeface="Courier New"/>
              </a:rPr>
              <a:t>a</a:t>
            </a:r>
            <a:r>
              <a:rPr lang="en-GB" sz="2200">
                <a:solidFill>
                  <a:schemeClr val="dk1"/>
                </a:solidFill>
                <a:highlight>
                  <a:srgbClr val="EEEEEC"/>
                </a:highlight>
                <a:latin typeface="Courier New"/>
                <a:ea typeface="Courier New"/>
                <a:cs typeface="Courier New"/>
                <a:sym typeface="Courier New"/>
              </a:rPr>
              <a:t>=</a:t>
            </a:r>
            <a:r>
              <a:rPr b="1" lang="en-GB" sz="2200">
                <a:solidFill>
                  <a:srgbClr val="7F0055"/>
                </a:solidFill>
                <a:highlight>
                  <a:srgbClr val="EEEEEC"/>
                </a:highlight>
                <a:latin typeface="Courier New"/>
                <a:ea typeface="Courier New"/>
                <a:cs typeface="Courier New"/>
                <a:sym typeface="Courier New"/>
              </a:rPr>
              <a:t>new</a:t>
            </a:r>
            <a:r>
              <a:rPr lang="en-GB" sz="2200">
                <a:solidFill>
                  <a:schemeClr val="dk1"/>
                </a:solidFill>
                <a:highlight>
                  <a:srgbClr val="EEEEEC"/>
                </a:highlight>
                <a:latin typeface="Courier New"/>
                <a:ea typeface="Courier New"/>
                <a:cs typeface="Courier New"/>
                <a:sym typeface="Courier New"/>
              </a:rPr>
              <a:t> Student(123,</a:t>
            </a:r>
            <a:r>
              <a:rPr lang="en-GB" sz="2200">
                <a:solidFill>
                  <a:srgbClr val="2A00FF"/>
                </a:solidFill>
                <a:highlight>
                  <a:srgbClr val="EEEEEC"/>
                </a:highlight>
                <a:latin typeface="Courier New"/>
                <a:ea typeface="Courier New"/>
                <a:cs typeface="Courier New"/>
                <a:sym typeface="Courier New"/>
              </a:rPr>
              <a:t>"Angella"</a:t>
            </a:r>
            <a:r>
              <a:rPr lang="en-GB" sz="2200">
                <a:solidFill>
                  <a:schemeClr val="dk1"/>
                </a:solidFill>
                <a:highlight>
                  <a:srgbClr val="EEEEEC"/>
                </a:highlight>
                <a:latin typeface="Courier New"/>
                <a:ea typeface="Courier New"/>
                <a:cs typeface="Courier New"/>
                <a:sym typeface="Courier New"/>
              </a:rPr>
              <a:t>,</a:t>
            </a:r>
            <a:r>
              <a:rPr lang="en-GB" sz="2200">
                <a:solidFill>
                  <a:srgbClr val="2A00FF"/>
                </a:solidFill>
                <a:highlight>
                  <a:srgbClr val="EEEEEC"/>
                </a:highlight>
                <a:latin typeface="Courier New"/>
                <a:ea typeface="Courier New"/>
                <a:cs typeface="Courier New"/>
                <a:sym typeface="Courier New"/>
              </a:rPr>
              <a:t>"angella2023@gmail.com"</a:t>
            </a:r>
            <a:r>
              <a:rPr lang="en-GB" sz="2200">
                <a:solidFill>
                  <a:schemeClr val="dk1"/>
                </a:solidFill>
                <a:highlight>
                  <a:srgbClr val="EEEEEC"/>
                </a:highlight>
                <a:latin typeface="Courier New"/>
                <a:ea typeface="Courier New"/>
                <a:cs typeface="Courier New"/>
                <a:sym typeface="Courier New"/>
              </a:rPr>
              <a:t>);</a:t>
            </a:r>
            <a:endParaRPr sz="22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2200">
                <a:solidFill>
                  <a:schemeClr val="dk1"/>
                </a:solidFill>
                <a:highlight>
                  <a:srgbClr val="EEEEEC"/>
                </a:highlight>
                <a:latin typeface="Courier New"/>
                <a:ea typeface="Courier New"/>
                <a:cs typeface="Courier New"/>
                <a:sym typeface="Courier New"/>
              </a:rPr>
              <a:t>		Student </a:t>
            </a:r>
            <a:r>
              <a:rPr lang="en-GB" sz="2200">
                <a:solidFill>
                  <a:srgbClr val="6A3E3E"/>
                </a:solidFill>
                <a:highlight>
                  <a:srgbClr val="EEEEEC"/>
                </a:highlight>
                <a:latin typeface="Courier New"/>
                <a:ea typeface="Courier New"/>
                <a:cs typeface="Courier New"/>
                <a:sym typeface="Courier New"/>
              </a:rPr>
              <a:t>b</a:t>
            </a:r>
            <a:r>
              <a:rPr lang="en-GB" sz="2200">
                <a:solidFill>
                  <a:schemeClr val="dk1"/>
                </a:solidFill>
                <a:highlight>
                  <a:srgbClr val="EEEEEC"/>
                </a:highlight>
                <a:latin typeface="Courier New"/>
                <a:ea typeface="Courier New"/>
                <a:cs typeface="Courier New"/>
                <a:sym typeface="Courier New"/>
              </a:rPr>
              <a:t>=</a:t>
            </a:r>
            <a:r>
              <a:rPr b="1" lang="en-GB" sz="2200">
                <a:solidFill>
                  <a:srgbClr val="7F0055"/>
                </a:solidFill>
                <a:highlight>
                  <a:srgbClr val="EEEEEC"/>
                </a:highlight>
                <a:latin typeface="Courier New"/>
                <a:ea typeface="Courier New"/>
                <a:cs typeface="Courier New"/>
                <a:sym typeface="Courier New"/>
              </a:rPr>
              <a:t>new</a:t>
            </a:r>
            <a:r>
              <a:rPr lang="en-GB" sz="2200">
                <a:solidFill>
                  <a:schemeClr val="dk1"/>
                </a:solidFill>
                <a:highlight>
                  <a:srgbClr val="EEEEEC"/>
                </a:highlight>
                <a:latin typeface="Courier New"/>
                <a:ea typeface="Courier New"/>
                <a:cs typeface="Courier New"/>
                <a:sym typeface="Courier New"/>
              </a:rPr>
              <a:t> Student(123,</a:t>
            </a:r>
            <a:r>
              <a:rPr lang="en-GB" sz="2200">
                <a:solidFill>
                  <a:srgbClr val="2A00FF"/>
                </a:solidFill>
                <a:highlight>
                  <a:srgbClr val="EEEEEC"/>
                </a:highlight>
                <a:latin typeface="Courier New"/>
                <a:ea typeface="Courier New"/>
                <a:cs typeface="Courier New"/>
                <a:sym typeface="Courier New"/>
              </a:rPr>
              <a:t>"Angella"</a:t>
            </a:r>
            <a:r>
              <a:rPr lang="en-GB" sz="2200">
                <a:solidFill>
                  <a:schemeClr val="dk1"/>
                </a:solidFill>
                <a:highlight>
                  <a:srgbClr val="EEEEEC"/>
                </a:highlight>
                <a:latin typeface="Courier New"/>
                <a:ea typeface="Courier New"/>
                <a:cs typeface="Courier New"/>
                <a:sym typeface="Courier New"/>
              </a:rPr>
              <a:t>,</a:t>
            </a:r>
            <a:r>
              <a:rPr lang="en-GB" sz="2200">
                <a:solidFill>
                  <a:srgbClr val="2A00FF"/>
                </a:solidFill>
                <a:highlight>
                  <a:srgbClr val="EEEEEC"/>
                </a:highlight>
                <a:latin typeface="Courier New"/>
                <a:ea typeface="Courier New"/>
                <a:cs typeface="Courier New"/>
                <a:sym typeface="Courier New"/>
              </a:rPr>
              <a:t>"angella2023@gmail.com"</a:t>
            </a:r>
            <a:r>
              <a:rPr lang="en-GB" sz="2200">
                <a:solidFill>
                  <a:schemeClr val="dk1"/>
                </a:solidFill>
                <a:highlight>
                  <a:srgbClr val="EEEEEC"/>
                </a:highlight>
                <a:latin typeface="Courier New"/>
                <a:ea typeface="Courier New"/>
                <a:cs typeface="Courier New"/>
                <a:sym typeface="Courier New"/>
              </a:rPr>
              <a:t>);</a:t>
            </a:r>
            <a:endParaRPr sz="22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2200">
                <a:solidFill>
                  <a:schemeClr val="dk1"/>
                </a:solidFill>
                <a:highlight>
                  <a:srgbClr val="EEEEEC"/>
                </a:highlight>
                <a:latin typeface="Courier New"/>
                <a:ea typeface="Courier New"/>
                <a:cs typeface="Courier New"/>
                <a:sym typeface="Courier New"/>
              </a:rPr>
              <a:t>		Student </a:t>
            </a:r>
            <a:r>
              <a:rPr lang="en-GB" sz="2200">
                <a:solidFill>
                  <a:srgbClr val="6A3E3E"/>
                </a:solidFill>
                <a:highlight>
                  <a:srgbClr val="EEEEEC"/>
                </a:highlight>
                <a:latin typeface="Courier New"/>
                <a:ea typeface="Courier New"/>
                <a:cs typeface="Courier New"/>
                <a:sym typeface="Courier New"/>
              </a:rPr>
              <a:t>c</a:t>
            </a:r>
            <a:r>
              <a:rPr lang="en-GB" sz="2200">
                <a:solidFill>
                  <a:schemeClr val="dk1"/>
                </a:solidFill>
                <a:highlight>
                  <a:srgbClr val="EEEEEC"/>
                </a:highlight>
                <a:latin typeface="Courier New"/>
                <a:ea typeface="Courier New"/>
                <a:cs typeface="Courier New"/>
                <a:sym typeface="Courier New"/>
              </a:rPr>
              <a:t>=</a:t>
            </a:r>
            <a:r>
              <a:rPr lang="en-GB" sz="2200">
                <a:solidFill>
                  <a:srgbClr val="6A3E3E"/>
                </a:solidFill>
                <a:highlight>
                  <a:srgbClr val="EEEEEC"/>
                </a:highlight>
                <a:latin typeface="Courier New"/>
                <a:ea typeface="Courier New"/>
                <a:cs typeface="Courier New"/>
                <a:sym typeface="Courier New"/>
              </a:rPr>
              <a:t>a</a:t>
            </a:r>
            <a:r>
              <a:rPr lang="en-GB" sz="2200">
                <a:solidFill>
                  <a:schemeClr val="dk1"/>
                </a:solidFill>
                <a:highlight>
                  <a:srgbClr val="EEEEEC"/>
                </a:highlight>
                <a:latin typeface="Courier New"/>
                <a:ea typeface="Courier New"/>
                <a:cs typeface="Courier New"/>
                <a:sym typeface="Courier New"/>
              </a:rPr>
              <a:t>;</a:t>
            </a:r>
            <a:endParaRPr sz="22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2200">
                <a:solidFill>
                  <a:schemeClr val="dk1"/>
                </a:solidFill>
                <a:highlight>
                  <a:srgbClr val="EEEEEC"/>
                </a:highlight>
                <a:latin typeface="Courier New"/>
                <a:ea typeface="Courier New"/>
                <a:cs typeface="Courier New"/>
                <a:sym typeface="Courier New"/>
              </a:rPr>
              <a:t>		Student </a:t>
            </a:r>
            <a:r>
              <a:rPr lang="en-GB" sz="2200">
                <a:solidFill>
                  <a:srgbClr val="6A3E3E"/>
                </a:solidFill>
                <a:highlight>
                  <a:srgbClr val="EEEEEC"/>
                </a:highlight>
                <a:latin typeface="Courier New"/>
                <a:ea typeface="Courier New"/>
                <a:cs typeface="Courier New"/>
                <a:sym typeface="Courier New"/>
              </a:rPr>
              <a:t>d</a:t>
            </a:r>
            <a:r>
              <a:rPr lang="en-GB" sz="2200">
                <a:solidFill>
                  <a:schemeClr val="dk1"/>
                </a:solidFill>
                <a:highlight>
                  <a:srgbClr val="EEEEEC"/>
                </a:highlight>
                <a:latin typeface="Courier New"/>
                <a:ea typeface="Courier New"/>
                <a:cs typeface="Courier New"/>
                <a:sym typeface="Courier New"/>
              </a:rPr>
              <a:t>=</a:t>
            </a:r>
            <a:r>
              <a:rPr b="1" lang="en-GB" sz="2200">
                <a:solidFill>
                  <a:srgbClr val="7F0055"/>
                </a:solidFill>
                <a:highlight>
                  <a:srgbClr val="EEEEEC"/>
                </a:highlight>
                <a:latin typeface="Courier New"/>
                <a:ea typeface="Courier New"/>
                <a:cs typeface="Courier New"/>
                <a:sym typeface="Courier New"/>
              </a:rPr>
              <a:t>new</a:t>
            </a:r>
            <a:r>
              <a:rPr lang="en-GB" sz="2200">
                <a:solidFill>
                  <a:schemeClr val="dk1"/>
                </a:solidFill>
                <a:highlight>
                  <a:srgbClr val="EEEEEC"/>
                </a:highlight>
                <a:latin typeface="Courier New"/>
                <a:ea typeface="Courier New"/>
                <a:cs typeface="Courier New"/>
                <a:sym typeface="Courier New"/>
              </a:rPr>
              <a:t> Student(121,</a:t>
            </a:r>
            <a:r>
              <a:rPr lang="en-GB" sz="2200">
                <a:solidFill>
                  <a:srgbClr val="2A00FF"/>
                </a:solidFill>
                <a:highlight>
                  <a:srgbClr val="EEEEEC"/>
                </a:highlight>
                <a:latin typeface="Courier New"/>
                <a:ea typeface="Courier New"/>
                <a:cs typeface="Courier New"/>
                <a:sym typeface="Courier New"/>
              </a:rPr>
              <a:t>"Aimable"</a:t>
            </a:r>
            <a:r>
              <a:rPr lang="en-GB" sz="2200">
                <a:solidFill>
                  <a:schemeClr val="dk1"/>
                </a:solidFill>
                <a:highlight>
                  <a:srgbClr val="EEEEEC"/>
                </a:highlight>
                <a:latin typeface="Courier New"/>
                <a:ea typeface="Courier New"/>
                <a:cs typeface="Courier New"/>
                <a:sym typeface="Courier New"/>
              </a:rPr>
              <a:t>,</a:t>
            </a:r>
            <a:r>
              <a:rPr lang="en-GB" sz="2200">
                <a:solidFill>
                  <a:srgbClr val="2A00FF"/>
                </a:solidFill>
                <a:highlight>
                  <a:srgbClr val="EEEEEC"/>
                </a:highlight>
                <a:latin typeface="Courier New"/>
                <a:ea typeface="Courier New"/>
                <a:cs typeface="Courier New"/>
                <a:sym typeface="Courier New"/>
              </a:rPr>
              <a:t>"aimableb@gmail.com"</a:t>
            </a:r>
            <a:r>
              <a:rPr lang="en-GB" sz="2200">
                <a:solidFill>
                  <a:schemeClr val="dk1"/>
                </a:solidFill>
                <a:highlight>
                  <a:srgbClr val="EEEEEC"/>
                </a:highlight>
                <a:latin typeface="Courier New"/>
                <a:ea typeface="Courier New"/>
                <a:cs typeface="Courier New"/>
                <a:sym typeface="Courier New"/>
              </a:rPr>
              <a:t>);</a:t>
            </a:r>
            <a:endParaRPr sz="22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2200">
                <a:solidFill>
                  <a:schemeClr val="dk1"/>
                </a:solidFill>
                <a:highlight>
                  <a:srgbClr val="EEEEEC"/>
                </a:highlight>
                <a:latin typeface="Courier New"/>
                <a:ea typeface="Courier New"/>
                <a:cs typeface="Courier New"/>
                <a:sym typeface="Courier New"/>
              </a:rPr>
              <a:t>		Student  </a:t>
            </a:r>
            <a:r>
              <a:rPr lang="en-GB" sz="2200">
                <a:solidFill>
                  <a:srgbClr val="6A3E3E"/>
                </a:solidFill>
                <a:highlight>
                  <a:srgbClr val="EEEEEC"/>
                </a:highlight>
                <a:latin typeface="Courier New"/>
                <a:ea typeface="Courier New"/>
                <a:cs typeface="Courier New"/>
                <a:sym typeface="Courier New"/>
              </a:rPr>
              <a:t>e</a:t>
            </a:r>
            <a:r>
              <a:rPr lang="en-GB" sz="2200">
                <a:solidFill>
                  <a:schemeClr val="dk1"/>
                </a:solidFill>
                <a:highlight>
                  <a:srgbClr val="EEEEEC"/>
                </a:highlight>
                <a:latin typeface="Courier New"/>
                <a:ea typeface="Courier New"/>
                <a:cs typeface="Courier New"/>
                <a:sym typeface="Courier New"/>
              </a:rPr>
              <a:t>=</a:t>
            </a:r>
            <a:r>
              <a:rPr b="1" lang="en-GB" sz="2200">
                <a:solidFill>
                  <a:srgbClr val="7F0055"/>
                </a:solidFill>
                <a:highlight>
                  <a:srgbClr val="EEEEEC"/>
                </a:highlight>
                <a:latin typeface="Courier New"/>
                <a:ea typeface="Courier New"/>
                <a:cs typeface="Courier New"/>
                <a:sym typeface="Courier New"/>
              </a:rPr>
              <a:t>new</a:t>
            </a:r>
            <a:r>
              <a:rPr lang="en-GB" sz="2200">
                <a:solidFill>
                  <a:schemeClr val="dk1"/>
                </a:solidFill>
                <a:highlight>
                  <a:srgbClr val="EEEEEC"/>
                </a:highlight>
                <a:latin typeface="Courier New"/>
                <a:ea typeface="Courier New"/>
                <a:cs typeface="Courier New"/>
                <a:sym typeface="Courier New"/>
              </a:rPr>
              <a:t> Student(125,</a:t>
            </a:r>
            <a:r>
              <a:rPr lang="en-GB" sz="2200">
                <a:solidFill>
                  <a:srgbClr val="2A00FF"/>
                </a:solidFill>
                <a:highlight>
                  <a:srgbClr val="EEEEEC"/>
                </a:highlight>
                <a:latin typeface="Courier New"/>
                <a:ea typeface="Courier New"/>
                <a:cs typeface="Courier New"/>
                <a:sym typeface="Courier New"/>
              </a:rPr>
              <a:t>"Claude"</a:t>
            </a:r>
            <a:r>
              <a:rPr lang="en-GB" sz="2200">
                <a:solidFill>
                  <a:schemeClr val="dk1"/>
                </a:solidFill>
                <a:highlight>
                  <a:srgbClr val="EEEEEC"/>
                </a:highlight>
                <a:latin typeface="Courier New"/>
                <a:ea typeface="Courier New"/>
                <a:cs typeface="Courier New"/>
                <a:sym typeface="Courier New"/>
              </a:rPr>
              <a:t>,</a:t>
            </a:r>
            <a:r>
              <a:rPr lang="en-GB" sz="2200">
                <a:solidFill>
                  <a:srgbClr val="2A00FF"/>
                </a:solidFill>
                <a:highlight>
                  <a:srgbClr val="EEEEEC"/>
                </a:highlight>
                <a:latin typeface="Courier New"/>
                <a:ea typeface="Courier New"/>
                <a:cs typeface="Courier New"/>
                <a:sym typeface="Courier New"/>
              </a:rPr>
              <a:t>"amaclau@gmail.com"</a:t>
            </a:r>
            <a:r>
              <a:rPr lang="en-GB" sz="2200">
                <a:solidFill>
                  <a:schemeClr val="dk1"/>
                </a:solidFill>
                <a:highlight>
                  <a:srgbClr val="EEEEEC"/>
                </a:highlight>
                <a:latin typeface="Courier New"/>
                <a:ea typeface="Courier New"/>
                <a:cs typeface="Courier New"/>
                <a:sym typeface="Courier New"/>
              </a:rPr>
              <a:t>);</a:t>
            </a:r>
            <a:endParaRPr sz="22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2200">
                <a:solidFill>
                  <a:schemeClr val="dk1"/>
                </a:solidFill>
                <a:highlight>
                  <a:srgbClr val="EEEEEC"/>
                </a:highlight>
                <a:latin typeface="Courier New"/>
                <a:ea typeface="Courier New"/>
                <a:cs typeface="Courier New"/>
                <a:sym typeface="Courier New"/>
              </a:rPr>
              <a:t>		Student   </a:t>
            </a:r>
            <a:r>
              <a:rPr lang="en-GB" sz="2200">
                <a:solidFill>
                  <a:srgbClr val="6A3E3E"/>
                </a:solidFill>
                <a:highlight>
                  <a:srgbClr val="EEEEEC"/>
                </a:highlight>
                <a:latin typeface="Courier New"/>
                <a:ea typeface="Courier New"/>
                <a:cs typeface="Courier New"/>
                <a:sym typeface="Courier New"/>
              </a:rPr>
              <a:t>f</a:t>
            </a:r>
            <a:r>
              <a:rPr lang="en-GB" sz="2200">
                <a:solidFill>
                  <a:schemeClr val="dk1"/>
                </a:solidFill>
                <a:highlight>
                  <a:srgbClr val="EEEEEC"/>
                </a:highlight>
                <a:latin typeface="Courier New"/>
                <a:ea typeface="Courier New"/>
                <a:cs typeface="Courier New"/>
                <a:sym typeface="Courier New"/>
              </a:rPr>
              <a:t>=</a:t>
            </a:r>
            <a:r>
              <a:rPr b="1" lang="en-GB" sz="2200">
                <a:solidFill>
                  <a:srgbClr val="7F0055"/>
                </a:solidFill>
                <a:highlight>
                  <a:srgbClr val="EEEEEC"/>
                </a:highlight>
                <a:latin typeface="Courier New"/>
                <a:ea typeface="Courier New"/>
                <a:cs typeface="Courier New"/>
                <a:sym typeface="Courier New"/>
              </a:rPr>
              <a:t>new</a:t>
            </a:r>
            <a:r>
              <a:rPr lang="en-GB" sz="2200">
                <a:solidFill>
                  <a:schemeClr val="dk1"/>
                </a:solidFill>
                <a:highlight>
                  <a:srgbClr val="EEEEEC"/>
                </a:highlight>
                <a:latin typeface="Courier New"/>
                <a:ea typeface="Courier New"/>
                <a:cs typeface="Courier New"/>
                <a:sym typeface="Courier New"/>
              </a:rPr>
              <a:t> Student(122,</a:t>
            </a:r>
            <a:r>
              <a:rPr lang="en-GB" sz="2200">
                <a:solidFill>
                  <a:srgbClr val="2A00FF"/>
                </a:solidFill>
                <a:highlight>
                  <a:srgbClr val="EEEEEC"/>
                </a:highlight>
                <a:latin typeface="Courier New"/>
                <a:ea typeface="Courier New"/>
                <a:cs typeface="Courier New"/>
                <a:sym typeface="Courier New"/>
              </a:rPr>
              <a:t>"Manzi"</a:t>
            </a:r>
            <a:r>
              <a:rPr lang="en-GB" sz="2200">
                <a:solidFill>
                  <a:schemeClr val="dk1"/>
                </a:solidFill>
                <a:highlight>
                  <a:srgbClr val="EEEEEC"/>
                </a:highlight>
                <a:latin typeface="Courier New"/>
                <a:ea typeface="Courier New"/>
                <a:cs typeface="Courier New"/>
                <a:sym typeface="Courier New"/>
              </a:rPr>
              <a:t>,</a:t>
            </a:r>
            <a:r>
              <a:rPr lang="en-GB" sz="2200">
                <a:solidFill>
                  <a:srgbClr val="2A00FF"/>
                </a:solidFill>
                <a:highlight>
                  <a:srgbClr val="EEEEEC"/>
                </a:highlight>
                <a:latin typeface="Courier New"/>
                <a:ea typeface="Courier New"/>
                <a:cs typeface="Courier New"/>
                <a:sym typeface="Courier New"/>
              </a:rPr>
              <a:t>"manzi@gmail.com"</a:t>
            </a:r>
            <a:r>
              <a:rPr lang="en-GB" sz="2200">
                <a:solidFill>
                  <a:schemeClr val="dk1"/>
                </a:solidFill>
                <a:highlight>
                  <a:srgbClr val="EEEEEC"/>
                </a:highlight>
                <a:latin typeface="Courier New"/>
                <a:ea typeface="Courier New"/>
                <a:cs typeface="Courier New"/>
                <a:sym typeface="Courier New"/>
              </a:rPr>
              <a:t>);</a:t>
            </a:r>
            <a:endParaRPr sz="22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2200">
                <a:solidFill>
                  <a:schemeClr val="dk1"/>
                </a:solidFill>
                <a:highlight>
                  <a:srgbClr val="EEEEEC"/>
                </a:highlight>
                <a:latin typeface="Courier New"/>
                <a:ea typeface="Courier New"/>
                <a:cs typeface="Courier New"/>
                <a:sym typeface="Courier New"/>
              </a:rPr>
              <a:t>		Student </a:t>
            </a:r>
            <a:r>
              <a:rPr lang="en-GB" sz="2200">
                <a:solidFill>
                  <a:srgbClr val="6A3E3E"/>
                </a:solidFill>
                <a:highlight>
                  <a:srgbClr val="EEEEEC"/>
                </a:highlight>
                <a:latin typeface="Courier New"/>
                <a:ea typeface="Courier New"/>
                <a:cs typeface="Courier New"/>
                <a:sym typeface="Courier New"/>
              </a:rPr>
              <a:t>g</a:t>
            </a:r>
            <a:r>
              <a:rPr lang="en-GB" sz="2200">
                <a:solidFill>
                  <a:schemeClr val="dk1"/>
                </a:solidFill>
                <a:highlight>
                  <a:srgbClr val="EEEEEC"/>
                </a:highlight>
                <a:latin typeface="Courier New"/>
                <a:ea typeface="Courier New"/>
                <a:cs typeface="Courier New"/>
                <a:sym typeface="Courier New"/>
              </a:rPr>
              <a:t>=</a:t>
            </a:r>
            <a:r>
              <a:rPr b="1" lang="en-GB" sz="2200">
                <a:solidFill>
                  <a:srgbClr val="7F0055"/>
                </a:solidFill>
                <a:highlight>
                  <a:srgbClr val="EEEEEC"/>
                </a:highlight>
                <a:latin typeface="Courier New"/>
                <a:ea typeface="Courier New"/>
                <a:cs typeface="Courier New"/>
                <a:sym typeface="Courier New"/>
              </a:rPr>
              <a:t>new</a:t>
            </a:r>
            <a:r>
              <a:rPr lang="en-GB" sz="2200">
                <a:solidFill>
                  <a:schemeClr val="dk1"/>
                </a:solidFill>
                <a:highlight>
                  <a:srgbClr val="EEEEEC"/>
                </a:highlight>
                <a:latin typeface="Courier New"/>
                <a:ea typeface="Courier New"/>
                <a:cs typeface="Courier New"/>
                <a:sym typeface="Courier New"/>
              </a:rPr>
              <a:t> Student(121,</a:t>
            </a:r>
            <a:r>
              <a:rPr lang="en-GB" sz="2200">
                <a:solidFill>
                  <a:srgbClr val="2A00FF"/>
                </a:solidFill>
                <a:highlight>
                  <a:srgbClr val="EEEEEC"/>
                </a:highlight>
                <a:latin typeface="Courier New"/>
                <a:ea typeface="Courier New"/>
                <a:cs typeface="Courier New"/>
                <a:sym typeface="Courier New"/>
              </a:rPr>
              <a:t>"Aimable"</a:t>
            </a:r>
            <a:r>
              <a:rPr lang="en-GB" sz="2200">
                <a:solidFill>
                  <a:schemeClr val="dk1"/>
                </a:solidFill>
                <a:highlight>
                  <a:srgbClr val="EEEEEC"/>
                </a:highlight>
                <a:latin typeface="Courier New"/>
                <a:ea typeface="Courier New"/>
                <a:cs typeface="Courier New"/>
                <a:sym typeface="Courier New"/>
              </a:rPr>
              <a:t>,</a:t>
            </a:r>
            <a:r>
              <a:rPr lang="en-GB" sz="2200">
                <a:solidFill>
                  <a:srgbClr val="2A00FF"/>
                </a:solidFill>
                <a:highlight>
                  <a:srgbClr val="EEEEEC"/>
                </a:highlight>
                <a:latin typeface="Courier New"/>
                <a:ea typeface="Courier New"/>
                <a:cs typeface="Courier New"/>
                <a:sym typeface="Courier New"/>
              </a:rPr>
              <a:t>"baimable@gmail.com"</a:t>
            </a:r>
            <a:r>
              <a:rPr lang="en-GB" sz="2200">
                <a:solidFill>
                  <a:schemeClr val="dk1"/>
                </a:solidFill>
                <a:highlight>
                  <a:srgbClr val="EEEEEC"/>
                </a:highlight>
                <a:latin typeface="Courier New"/>
                <a:ea typeface="Courier New"/>
                <a:cs typeface="Courier New"/>
                <a:sym typeface="Courier New"/>
              </a:rPr>
              <a:t>);</a:t>
            </a:r>
            <a:endParaRPr sz="22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2200">
                <a:solidFill>
                  <a:schemeClr val="dk1"/>
                </a:solidFill>
                <a:highlight>
                  <a:srgbClr val="EEEEEC"/>
                </a:highlight>
                <a:latin typeface="Courier New"/>
                <a:ea typeface="Courier New"/>
                <a:cs typeface="Courier New"/>
                <a:sym typeface="Courier New"/>
              </a:rPr>
              <a:t>		ArrayList&lt;Student&gt; </a:t>
            </a:r>
            <a:r>
              <a:rPr lang="en-GB" sz="2200">
                <a:solidFill>
                  <a:srgbClr val="6A3E3E"/>
                </a:solidFill>
                <a:highlight>
                  <a:srgbClr val="EEEEEC"/>
                </a:highlight>
                <a:latin typeface="Courier New"/>
                <a:ea typeface="Courier New"/>
                <a:cs typeface="Courier New"/>
                <a:sym typeface="Courier New"/>
              </a:rPr>
              <a:t>students</a:t>
            </a:r>
            <a:r>
              <a:rPr lang="en-GB" sz="2200">
                <a:solidFill>
                  <a:schemeClr val="dk1"/>
                </a:solidFill>
                <a:highlight>
                  <a:srgbClr val="EEEEEC"/>
                </a:highlight>
                <a:latin typeface="Courier New"/>
                <a:ea typeface="Courier New"/>
                <a:cs typeface="Courier New"/>
                <a:sym typeface="Courier New"/>
              </a:rPr>
              <a:t>=</a:t>
            </a:r>
            <a:r>
              <a:rPr b="1" lang="en-GB" sz="2200">
                <a:solidFill>
                  <a:srgbClr val="7F0055"/>
                </a:solidFill>
                <a:highlight>
                  <a:srgbClr val="EEEEEC"/>
                </a:highlight>
                <a:latin typeface="Courier New"/>
                <a:ea typeface="Courier New"/>
                <a:cs typeface="Courier New"/>
                <a:sym typeface="Courier New"/>
              </a:rPr>
              <a:t>new</a:t>
            </a:r>
            <a:r>
              <a:rPr lang="en-GB" sz="2200">
                <a:solidFill>
                  <a:schemeClr val="dk1"/>
                </a:solidFill>
                <a:highlight>
                  <a:srgbClr val="EEEEEC"/>
                </a:highlight>
                <a:latin typeface="Courier New"/>
                <a:ea typeface="Courier New"/>
                <a:cs typeface="Courier New"/>
                <a:sym typeface="Courier New"/>
              </a:rPr>
              <a:t> ArrayList&lt;Student&gt;();</a:t>
            </a:r>
            <a:endParaRPr sz="22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2200">
                <a:solidFill>
                  <a:schemeClr val="dk1"/>
                </a:solidFill>
                <a:highlight>
                  <a:srgbClr val="EEEEEC"/>
                </a:highlight>
                <a:latin typeface="Courier New"/>
                <a:ea typeface="Courier New"/>
                <a:cs typeface="Courier New"/>
                <a:sym typeface="Courier New"/>
              </a:rPr>
              <a:t>		</a:t>
            </a:r>
            <a:r>
              <a:rPr lang="en-GB" sz="2200">
                <a:solidFill>
                  <a:srgbClr val="6A3E3E"/>
                </a:solidFill>
                <a:highlight>
                  <a:srgbClr val="EEEEEC"/>
                </a:highlight>
                <a:latin typeface="Courier New"/>
                <a:ea typeface="Courier New"/>
                <a:cs typeface="Courier New"/>
                <a:sym typeface="Courier New"/>
              </a:rPr>
              <a:t>students</a:t>
            </a:r>
            <a:r>
              <a:rPr lang="en-GB" sz="2200">
                <a:solidFill>
                  <a:schemeClr val="dk1"/>
                </a:solidFill>
                <a:highlight>
                  <a:srgbClr val="EEEEEC"/>
                </a:highlight>
                <a:latin typeface="Courier New"/>
                <a:ea typeface="Courier New"/>
                <a:cs typeface="Courier New"/>
                <a:sym typeface="Courier New"/>
              </a:rPr>
              <a:t>.add(</a:t>
            </a:r>
            <a:r>
              <a:rPr lang="en-GB" sz="2200">
                <a:solidFill>
                  <a:srgbClr val="6A3E3E"/>
                </a:solidFill>
                <a:highlight>
                  <a:srgbClr val="EEEEEC"/>
                </a:highlight>
                <a:latin typeface="Courier New"/>
                <a:ea typeface="Courier New"/>
                <a:cs typeface="Courier New"/>
                <a:sym typeface="Courier New"/>
              </a:rPr>
              <a:t>a</a:t>
            </a:r>
            <a:r>
              <a:rPr lang="en-GB" sz="2200">
                <a:solidFill>
                  <a:schemeClr val="dk1"/>
                </a:solidFill>
                <a:highlight>
                  <a:srgbClr val="EEEEEC"/>
                </a:highlight>
                <a:latin typeface="Courier New"/>
                <a:ea typeface="Courier New"/>
                <a:cs typeface="Courier New"/>
                <a:sym typeface="Courier New"/>
              </a:rPr>
              <a:t>);</a:t>
            </a:r>
            <a:endParaRPr sz="22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2200">
                <a:solidFill>
                  <a:schemeClr val="dk1"/>
                </a:solidFill>
                <a:highlight>
                  <a:srgbClr val="EEEEEC"/>
                </a:highlight>
                <a:latin typeface="Courier New"/>
                <a:ea typeface="Courier New"/>
                <a:cs typeface="Courier New"/>
                <a:sym typeface="Courier New"/>
              </a:rPr>
              <a:t>		</a:t>
            </a:r>
            <a:r>
              <a:rPr lang="en-GB" sz="2200">
                <a:solidFill>
                  <a:srgbClr val="6A3E3E"/>
                </a:solidFill>
                <a:highlight>
                  <a:srgbClr val="EEEEEC"/>
                </a:highlight>
                <a:latin typeface="Courier New"/>
                <a:ea typeface="Courier New"/>
                <a:cs typeface="Courier New"/>
                <a:sym typeface="Courier New"/>
              </a:rPr>
              <a:t>students</a:t>
            </a:r>
            <a:r>
              <a:rPr lang="en-GB" sz="2200">
                <a:solidFill>
                  <a:schemeClr val="dk1"/>
                </a:solidFill>
                <a:highlight>
                  <a:srgbClr val="EEEEEC"/>
                </a:highlight>
                <a:latin typeface="Courier New"/>
                <a:ea typeface="Courier New"/>
                <a:cs typeface="Courier New"/>
                <a:sym typeface="Courier New"/>
              </a:rPr>
              <a:t>.add(</a:t>
            </a:r>
            <a:r>
              <a:rPr lang="en-GB" sz="2200">
                <a:solidFill>
                  <a:srgbClr val="6A3E3E"/>
                </a:solidFill>
                <a:highlight>
                  <a:srgbClr val="EEEEEC"/>
                </a:highlight>
                <a:latin typeface="Courier New"/>
                <a:ea typeface="Courier New"/>
                <a:cs typeface="Courier New"/>
                <a:sym typeface="Courier New"/>
              </a:rPr>
              <a:t>b</a:t>
            </a:r>
            <a:r>
              <a:rPr lang="en-GB" sz="2200">
                <a:solidFill>
                  <a:schemeClr val="dk1"/>
                </a:solidFill>
                <a:highlight>
                  <a:srgbClr val="EEEEEC"/>
                </a:highlight>
                <a:latin typeface="Courier New"/>
                <a:ea typeface="Courier New"/>
                <a:cs typeface="Courier New"/>
                <a:sym typeface="Courier New"/>
              </a:rPr>
              <a:t>);</a:t>
            </a:r>
            <a:endParaRPr sz="22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2200">
                <a:solidFill>
                  <a:schemeClr val="dk1"/>
                </a:solidFill>
                <a:highlight>
                  <a:srgbClr val="EEEEEC"/>
                </a:highlight>
                <a:latin typeface="Courier New"/>
                <a:ea typeface="Courier New"/>
                <a:cs typeface="Courier New"/>
                <a:sym typeface="Courier New"/>
              </a:rPr>
              <a:t>		</a:t>
            </a:r>
            <a:r>
              <a:rPr lang="en-GB" sz="2200">
                <a:solidFill>
                  <a:srgbClr val="6A3E3E"/>
                </a:solidFill>
                <a:highlight>
                  <a:srgbClr val="EEEEEC"/>
                </a:highlight>
                <a:latin typeface="Courier New"/>
                <a:ea typeface="Courier New"/>
                <a:cs typeface="Courier New"/>
                <a:sym typeface="Courier New"/>
              </a:rPr>
              <a:t>students</a:t>
            </a:r>
            <a:r>
              <a:rPr lang="en-GB" sz="2200">
                <a:solidFill>
                  <a:schemeClr val="dk1"/>
                </a:solidFill>
                <a:highlight>
                  <a:srgbClr val="EEEEEC"/>
                </a:highlight>
                <a:latin typeface="Courier New"/>
                <a:ea typeface="Courier New"/>
                <a:cs typeface="Courier New"/>
                <a:sym typeface="Courier New"/>
              </a:rPr>
              <a:t>.add(</a:t>
            </a:r>
            <a:r>
              <a:rPr lang="en-GB" sz="2200">
                <a:solidFill>
                  <a:srgbClr val="6A3E3E"/>
                </a:solidFill>
                <a:highlight>
                  <a:srgbClr val="EEEEEC"/>
                </a:highlight>
                <a:latin typeface="Courier New"/>
                <a:ea typeface="Courier New"/>
                <a:cs typeface="Courier New"/>
                <a:sym typeface="Courier New"/>
              </a:rPr>
              <a:t>d</a:t>
            </a:r>
            <a:r>
              <a:rPr lang="en-GB" sz="2200">
                <a:solidFill>
                  <a:schemeClr val="dk1"/>
                </a:solidFill>
                <a:highlight>
                  <a:srgbClr val="EEEEEC"/>
                </a:highlight>
                <a:latin typeface="Courier New"/>
                <a:ea typeface="Courier New"/>
                <a:cs typeface="Courier New"/>
                <a:sym typeface="Courier New"/>
              </a:rPr>
              <a:t>);</a:t>
            </a:r>
            <a:endParaRPr sz="22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2200">
                <a:solidFill>
                  <a:schemeClr val="dk1"/>
                </a:solidFill>
                <a:highlight>
                  <a:srgbClr val="EEEEEC"/>
                </a:highlight>
                <a:latin typeface="Courier New"/>
                <a:ea typeface="Courier New"/>
                <a:cs typeface="Courier New"/>
                <a:sym typeface="Courier New"/>
              </a:rPr>
              <a:t>		</a:t>
            </a:r>
            <a:r>
              <a:rPr lang="en-GB" sz="2200">
                <a:solidFill>
                  <a:srgbClr val="6A3E3E"/>
                </a:solidFill>
                <a:highlight>
                  <a:srgbClr val="EEEEEC"/>
                </a:highlight>
                <a:latin typeface="Courier New"/>
                <a:ea typeface="Courier New"/>
                <a:cs typeface="Courier New"/>
                <a:sym typeface="Courier New"/>
              </a:rPr>
              <a:t>students</a:t>
            </a:r>
            <a:r>
              <a:rPr lang="en-GB" sz="2200">
                <a:solidFill>
                  <a:schemeClr val="dk1"/>
                </a:solidFill>
                <a:highlight>
                  <a:srgbClr val="EEEEEC"/>
                </a:highlight>
                <a:latin typeface="Courier New"/>
                <a:ea typeface="Courier New"/>
                <a:cs typeface="Courier New"/>
                <a:sym typeface="Courier New"/>
              </a:rPr>
              <a:t>.add(</a:t>
            </a:r>
            <a:r>
              <a:rPr lang="en-GB" sz="2200">
                <a:solidFill>
                  <a:srgbClr val="6A3E3E"/>
                </a:solidFill>
                <a:highlight>
                  <a:srgbClr val="EEEEEC"/>
                </a:highlight>
                <a:latin typeface="Courier New"/>
                <a:ea typeface="Courier New"/>
                <a:cs typeface="Courier New"/>
                <a:sym typeface="Courier New"/>
              </a:rPr>
              <a:t>e</a:t>
            </a:r>
            <a:r>
              <a:rPr lang="en-GB" sz="2200">
                <a:solidFill>
                  <a:schemeClr val="dk1"/>
                </a:solidFill>
                <a:highlight>
                  <a:srgbClr val="EEEEEC"/>
                </a:highlight>
                <a:latin typeface="Courier New"/>
                <a:ea typeface="Courier New"/>
                <a:cs typeface="Courier New"/>
                <a:sym typeface="Courier New"/>
              </a:rPr>
              <a:t>);</a:t>
            </a:r>
            <a:endParaRPr sz="22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2200">
                <a:solidFill>
                  <a:schemeClr val="dk1"/>
                </a:solidFill>
                <a:highlight>
                  <a:srgbClr val="EEEEEC"/>
                </a:highlight>
                <a:latin typeface="Courier New"/>
                <a:ea typeface="Courier New"/>
                <a:cs typeface="Courier New"/>
                <a:sym typeface="Courier New"/>
              </a:rPr>
              <a:t>		</a:t>
            </a:r>
            <a:r>
              <a:rPr lang="en-GB" sz="2200">
                <a:solidFill>
                  <a:srgbClr val="6A3E3E"/>
                </a:solidFill>
                <a:highlight>
                  <a:srgbClr val="EEEEEC"/>
                </a:highlight>
                <a:latin typeface="Courier New"/>
                <a:ea typeface="Courier New"/>
                <a:cs typeface="Courier New"/>
                <a:sym typeface="Courier New"/>
              </a:rPr>
              <a:t>students</a:t>
            </a:r>
            <a:r>
              <a:rPr lang="en-GB" sz="2200">
                <a:solidFill>
                  <a:schemeClr val="dk1"/>
                </a:solidFill>
                <a:highlight>
                  <a:srgbClr val="EEEEEC"/>
                </a:highlight>
                <a:latin typeface="Courier New"/>
                <a:ea typeface="Courier New"/>
                <a:cs typeface="Courier New"/>
                <a:sym typeface="Courier New"/>
              </a:rPr>
              <a:t>.add(</a:t>
            </a:r>
            <a:r>
              <a:rPr lang="en-GB" sz="2200">
                <a:solidFill>
                  <a:srgbClr val="6A3E3E"/>
                </a:solidFill>
                <a:highlight>
                  <a:srgbClr val="EEEEEC"/>
                </a:highlight>
                <a:latin typeface="Courier New"/>
                <a:ea typeface="Courier New"/>
                <a:cs typeface="Courier New"/>
                <a:sym typeface="Courier New"/>
              </a:rPr>
              <a:t>f</a:t>
            </a:r>
            <a:r>
              <a:rPr lang="en-GB" sz="2200">
                <a:solidFill>
                  <a:schemeClr val="dk1"/>
                </a:solidFill>
                <a:highlight>
                  <a:srgbClr val="EEEEEC"/>
                </a:highlight>
                <a:latin typeface="Courier New"/>
                <a:ea typeface="Courier New"/>
                <a:cs typeface="Courier New"/>
                <a:sym typeface="Courier New"/>
              </a:rPr>
              <a:t>);</a:t>
            </a:r>
            <a:endParaRPr sz="22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2200">
                <a:solidFill>
                  <a:schemeClr val="dk1"/>
                </a:solidFill>
                <a:highlight>
                  <a:srgbClr val="EEEEEC"/>
                </a:highlight>
                <a:latin typeface="Courier New"/>
                <a:ea typeface="Courier New"/>
                <a:cs typeface="Courier New"/>
                <a:sym typeface="Courier New"/>
              </a:rPr>
              <a:t>		</a:t>
            </a:r>
            <a:r>
              <a:rPr lang="en-GB" sz="2200">
                <a:solidFill>
                  <a:srgbClr val="6A3E3E"/>
                </a:solidFill>
                <a:highlight>
                  <a:srgbClr val="EEEEEC"/>
                </a:highlight>
                <a:latin typeface="Courier New"/>
                <a:ea typeface="Courier New"/>
                <a:cs typeface="Courier New"/>
                <a:sym typeface="Courier New"/>
              </a:rPr>
              <a:t>students</a:t>
            </a:r>
            <a:r>
              <a:rPr lang="en-GB" sz="2200">
                <a:solidFill>
                  <a:schemeClr val="dk1"/>
                </a:solidFill>
                <a:highlight>
                  <a:srgbClr val="EEEEEC"/>
                </a:highlight>
                <a:latin typeface="Courier New"/>
                <a:ea typeface="Courier New"/>
                <a:cs typeface="Courier New"/>
                <a:sym typeface="Courier New"/>
              </a:rPr>
              <a:t>.add(</a:t>
            </a:r>
            <a:r>
              <a:rPr lang="en-GB" sz="2200">
                <a:solidFill>
                  <a:srgbClr val="6A3E3E"/>
                </a:solidFill>
                <a:highlight>
                  <a:srgbClr val="EEEEEC"/>
                </a:highlight>
                <a:latin typeface="Courier New"/>
                <a:ea typeface="Courier New"/>
                <a:cs typeface="Courier New"/>
                <a:sym typeface="Courier New"/>
              </a:rPr>
              <a:t>g</a:t>
            </a:r>
            <a:r>
              <a:rPr lang="en-GB" sz="2200">
                <a:solidFill>
                  <a:schemeClr val="dk1"/>
                </a:solidFill>
                <a:highlight>
                  <a:srgbClr val="EEEEEC"/>
                </a:highlight>
                <a:latin typeface="Courier New"/>
                <a:ea typeface="Courier New"/>
                <a:cs typeface="Courier New"/>
                <a:sym typeface="Courier New"/>
              </a:rPr>
              <a:t>);</a:t>
            </a:r>
            <a:endParaRPr sz="22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2200">
                <a:solidFill>
                  <a:schemeClr val="dk1"/>
                </a:solidFill>
                <a:highlight>
                  <a:srgbClr val="EEEEEC"/>
                </a:highlight>
                <a:latin typeface="Courier New"/>
                <a:ea typeface="Courier New"/>
                <a:cs typeface="Courier New"/>
                <a:sym typeface="Courier New"/>
              </a:rPr>
              <a:t>         </a:t>
            </a:r>
            <a:r>
              <a:rPr lang="en-GB" sz="2200">
                <a:solidFill>
                  <a:schemeClr val="dk1"/>
                </a:solidFill>
                <a:highlight>
                  <a:srgbClr val="EEEEEC"/>
                </a:highlight>
                <a:latin typeface="Courier New"/>
                <a:ea typeface="Courier New"/>
                <a:cs typeface="Courier New"/>
                <a:sym typeface="Courier New"/>
              </a:rPr>
              <a:t>Collections.</a:t>
            </a:r>
            <a:r>
              <a:rPr i="1" lang="en-GB" sz="2200">
                <a:solidFill>
                  <a:schemeClr val="dk1"/>
                </a:solidFill>
                <a:highlight>
                  <a:srgbClr val="EEEEEC"/>
                </a:highlight>
                <a:latin typeface="Courier New"/>
                <a:ea typeface="Courier New"/>
                <a:cs typeface="Courier New"/>
                <a:sym typeface="Courier New"/>
              </a:rPr>
              <a:t>sort</a:t>
            </a:r>
            <a:r>
              <a:rPr lang="en-GB" sz="2200">
                <a:solidFill>
                  <a:schemeClr val="dk1"/>
                </a:solidFill>
                <a:highlight>
                  <a:srgbClr val="EEEEEC"/>
                </a:highlight>
                <a:latin typeface="Courier New"/>
                <a:ea typeface="Courier New"/>
                <a:cs typeface="Courier New"/>
                <a:sym typeface="Courier New"/>
              </a:rPr>
              <a:t>(</a:t>
            </a:r>
            <a:r>
              <a:rPr lang="en-GB" sz="2200">
                <a:solidFill>
                  <a:srgbClr val="6A3E3E"/>
                </a:solidFill>
                <a:highlight>
                  <a:srgbClr val="D4D4D4"/>
                </a:highlight>
                <a:latin typeface="Courier New"/>
                <a:ea typeface="Courier New"/>
                <a:cs typeface="Courier New"/>
                <a:sym typeface="Courier New"/>
              </a:rPr>
              <a:t>students</a:t>
            </a:r>
            <a:r>
              <a:rPr lang="en-GB" sz="2200">
                <a:solidFill>
                  <a:schemeClr val="dk1"/>
                </a:solidFill>
                <a:highlight>
                  <a:srgbClr val="EEEEEC"/>
                </a:highlight>
                <a:latin typeface="Courier New"/>
                <a:ea typeface="Courier New"/>
                <a:cs typeface="Courier New"/>
                <a:sym typeface="Courier New"/>
              </a:rPr>
              <a:t>);</a:t>
            </a:r>
            <a:endParaRPr sz="22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2200">
                <a:solidFill>
                  <a:schemeClr val="dk1"/>
                </a:solidFill>
                <a:highlight>
                  <a:srgbClr val="EEEEEC"/>
                </a:highlight>
                <a:latin typeface="Courier New"/>
                <a:ea typeface="Courier New"/>
                <a:cs typeface="Courier New"/>
                <a:sym typeface="Courier New"/>
              </a:rPr>
              <a:t>		System.</a:t>
            </a:r>
            <a:r>
              <a:rPr b="1" i="1" lang="en-GB" sz="2200">
                <a:solidFill>
                  <a:srgbClr val="0000C0"/>
                </a:solidFill>
                <a:highlight>
                  <a:srgbClr val="EEEEEC"/>
                </a:highlight>
                <a:latin typeface="Courier New"/>
                <a:ea typeface="Courier New"/>
                <a:cs typeface="Courier New"/>
                <a:sym typeface="Courier New"/>
              </a:rPr>
              <a:t>out</a:t>
            </a:r>
            <a:r>
              <a:rPr lang="en-GB" sz="2200">
                <a:solidFill>
                  <a:schemeClr val="dk1"/>
                </a:solidFill>
                <a:highlight>
                  <a:srgbClr val="EEEEEC"/>
                </a:highlight>
                <a:latin typeface="Courier New"/>
                <a:ea typeface="Courier New"/>
                <a:cs typeface="Courier New"/>
                <a:sym typeface="Courier New"/>
              </a:rPr>
              <a:t>.println(</a:t>
            </a:r>
            <a:r>
              <a:rPr lang="en-GB" sz="2200">
                <a:solidFill>
                  <a:srgbClr val="6A3E3E"/>
                </a:solidFill>
                <a:highlight>
                  <a:srgbClr val="EEEEEC"/>
                </a:highlight>
                <a:latin typeface="Courier New"/>
                <a:ea typeface="Courier New"/>
                <a:cs typeface="Courier New"/>
                <a:sym typeface="Courier New"/>
              </a:rPr>
              <a:t>students</a:t>
            </a:r>
            <a:r>
              <a:rPr lang="en-GB" sz="2200">
                <a:solidFill>
                  <a:schemeClr val="dk1"/>
                </a:solidFill>
                <a:highlight>
                  <a:srgbClr val="EEEEEC"/>
                </a:highlight>
                <a:latin typeface="Courier New"/>
                <a:ea typeface="Courier New"/>
                <a:cs typeface="Courier New"/>
                <a:sym typeface="Courier New"/>
              </a:rPr>
              <a:t>.size());</a:t>
            </a:r>
            <a:endParaRPr sz="22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b="1" lang="en-GB" sz="2200">
                <a:solidFill>
                  <a:srgbClr val="7F0055"/>
                </a:solidFill>
                <a:highlight>
                  <a:srgbClr val="EEEEEC"/>
                </a:highlight>
                <a:latin typeface="Courier New"/>
                <a:ea typeface="Courier New"/>
                <a:cs typeface="Courier New"/>
                <a:sym typeface="Courier New"/>
              </a:rPr>
              <a:t>     </a:t>
            </a:r>
            <a:r>
              <a:rPr b="1" lang="en-GB" sz="2200">
                <a:solidFill>
                  <a:srgbClr val="7F0055"/>
                </a:solidFill>
                <a:highlight>
                  <a:srgbClr val="EEEEEC"/>
                </a:highlight>
                <a:latin typeface="Courier New"/>
                <a:ea typeface="Courier New"/>
                <a:cs typeface="Courier New"/>
                <a:sym typeface="Courier New"/>
              </a:rPr>
              <a:t>for</a:t>
            </a:r>
            <a:r>
              <a:rPr lang="en-GB" sz="2200">
                <a:solidFill>
                  <a:schemeClr val="dk1"/>
                </a:solidFill>
                <a:highlight>
                  <a:srgbClr val="EEEEEC"/>
                </a:highlight>
                <a:latin typeface="Courier New"/>
                <a:ea typeface="Courier New"/>
                <a:cs typeface="Courier New"/>
                <a:sym typeface="Courier New"/>
              </a:rPr>
              <a:t>(Student </a:t>
            </a:r>
            <a:r>
              <a:rPr lang="en-GB" sz="2200">
                <a:solidFill>
                  <a:srgbClr val="6A3E3E"/>
                </a:solidFill>
                <a:highlight>
                  <a:srgbClr val="EEEEEC"/>
                </a:highlight>
                <a:latin typeface="Courier New"/>
                <a:ea typeface="Courier New"/>
                <a:cs typeface="Courier New"/>
                <a:sym typeface="Courier New"/>
              </a:rPr>
              <a:t>st</a:t>
            </a:r>
            <a:r>
              <a:rPr lang="en-GB" sz="2200">
                <a:solidFill>
                  <a:schemeClr val="dk1"/>
                </a:solidFill>
                <a:highlight>
                  <a:srgbClr val="EEEEEC"/>
                </a:highlight>
                <a:latin typeface="Courier New"/>
                <a:ea typeface="Courier New"/>
                <a:cs typeface="Courier New"/>
                <a:sym typeface="Courier New"/>
              </a:rPr>
              <a:t>:</a:t>
            </a:r>
            <a:r>
              <a:rPr lang="en-GB" sz="2200">
                <a:solidFill>
                  <a:srgbClr val="6A3E3E"/>
                </a:solidFill>
                <a:highlight>
                  <a:srgbClr val="EEEEEC"/>
                </a:highlight>
                <a:latin typeface="Courier New"/>
                <a:ea typeface="Courier New"/>
                <a:cs typeface="Courier New"/>
                <a:sym typeface="Courier New"/>
              </a:rPr>
              <a:t>students</a:t>
            </a:r>
            <a:r>
              <a:rPr lang="en-GB" sz="2200">
                <a:solidFill>
                  <a:schemeClr val="dk1"/>
                </a:solidFill>
                <a:highlight>
                  <a:srgbClr val="EEEEEC"/>
                </a:highlight>
                <a:latin typeface="Courier New"/>
                <a:ea typeface="Courier New"/>
                <a:cs typeface="Courier New"/>
                <a:sym typeface="Courier New"/>
              </a:rPr>
              <a:t>) {</a:t>
            </a:r>
            <a:endParaRPr sz="22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2200">
                <a:solidFill>
                  <a:schemeClr val="dk1"/>
                </a:solidFill>
                <a:highlight>
                  <a:srgbClr val="EEEEEC"/>
                </a:highlight>
                <a:latin typeface="Courier New"/>
                <a:ea typeface="Courier New"/>
                <a:cs typeface="Courier New"/>
                <a:sym typeface="Courier New"/>
              </a:rPr>
              <a:t>		System.</a:t>
            </a:r>
            <a:r>
              <a:rPr b="1" i="1" lang="en-GB" sz="2200">
                <a:solidFill>
                  <a:srgbClr val="0000C0"/>
                </a:solidFill>
                <a:highlight>
                  <a:srgbClr val="EEEEEC"/>
                </a:highlight>
                <a:latin typeface="Courier New"/>
                <a:ea typeface="Courier New"/>
                <a:cs typeface="Courier New"/>
                <a:sym typeface="Courier New"/>
              </a:rPr>
              <a:t>out</a:t>
            </a:r>
            <a:r>
              <a:rPr lang="en-GB" sz="2200">
                <a:solidFill>
                  <a:schemeClr val="dk1"/>
                </a:solidFill>
                <a:highlight>
                  <a:srgbClr val="EEEEEC"/>
                </a:highlight>
                <a:latin typeface="Courier New"/>
                <a:ea typeface="Courier New"/>
                <a:cs typeface="Courier New"/>
                <a:sym typeface="Courier New"/>
              </a:rPr>
              <a:t>.</a:t>
            </a:r>
            <a:r>
              <a:rPr lang="en-GB" sz="2200">
                <a:solidFill>
                  <a:schemeClr val="dk1"/>
                </a:solidFill>
                <a:highlight>
                  <a:srgbClr val="D4D4D4"/>
                </a:highlight>
                <a:latin typeface="Courier New"/>
                <a:ea typeface="Courier New"/>
                <a:cs typeface="Courier New"/>
                <a:sym typeface="Courier New"/>
              </a:rPr>
              <a:t>println</a:t>
            </a:r>
            <a:r>
              <a:rPr lang="en-GB" sz="2200">
                <a:solidFill>
                  <a:schemeClr val="dk1"/>
                </a:solidFill>
                <a:highlight>
                  <a:srgbClr val="EEEEEC"/>
                </a:highlight>
                <a:latin typeface="Courier New"/>
                <a:ea typeface="Courier New"/>
                <a:cs typeface="Courier New"/>
                <a:sym typeface="Courier New"/>
              </a:rPr>
              <a:t>(</a:t>
            </a:r>
            <a:r>
              <a:rPr lang="en-GB" sz="2200">
                <a:solidFill>
                  <a:srgbClr val="6A3E3E"/>
                </a:solidFill>
                <a:highlight>
                  <a:srgbClr val="EEEEEC"/>
                </a:highlight>
                <a:latin typeface="Courier New"/>
                <a:ea typeface="Courier New"/>
                <a:cs typeface="Courier New"/>
                <a:sym typeface="Courier New"/>
              </a:rPr>
              <a:t>st</a:t>
            </a:r>
            <a:r>
              <a:rPr lang="en-GB" sz="2200">
                <a:solidFill>
                  <a:schemeClr val="dk1"/>
                </a:solidFill>
                <a:highlight>
                  <a:srgbClr val="EEEEEC"/>
                </a:highlight>
                <a:latin typeface="Courier New"/>
                <a:ea typeface="Courier New"/>
                <a:cs typeface="Courier New"/>
                <a:sym typeface="Courier New"/>
              </a:rPr>
              <a:t>.getCode()+</a:t>
            </a:r>
            <a:r>
              <a:rPr lang="en-GB" sz="2200">
                <a:solidFill>
                  <a:srgbClr val="2A00FF"/>
                </a:solidFill>
                <a:highlight>
                  <a:srgbClr val="EEEEEC"/>
                </a:highlight>
                <a:latin typeface="Courier New"/>
                <a:ea typeface="Courier New"/>
                <a:cs typeface="Courier New"/>
                <a:sym typeface="Courier New"/>
              </a:rPr>
              <a:t>" "</a:t>
            </a:r>
            <a:r>
              <a:rPr lang="en-GB" sz="2200">
                <a:solidFill>
                  <a:schemeClr val="dk1"/>
                </a:solidFill>
                <a:highlight>
                  <a:srgbClr val="EEEEEC"/>
                </a:highlight>
                <a:latin typeface="Courier New"/>
                <a:ea typeface="Courier New"/>
                <a:cs typeface="Courier New"/>
                <a:sym typeface="Courier New"/>
              </a:rPr>
              <a:t>+</a:t>
            </a:r>
            <a:r>
              <a:rPr lang="en-GB" sz="2200">
                <a:solidFill>
                  <a:srgbClr val="6A3E3E"/>
                </a:solidFill>
                <a:highlight>
                  <a:srgbClr val="EEEEEC"/>
                </a:highlight>
                <a:latin typeface="Courier New"/>
                <a:ea typeface="Courier New"/>
                <a:cs typeface="Courier New"/>
                <a:sym typeface="Courier New"/>
              </a:rPr>
              <a:t>st</a:t>
            </a:r>
            <a:r>
              <a:rPr lang="en-GB" sz="2200">
                <a:solidFill>
                  <a:schemeClr val="dk1"/>
                </a:solidFill>
                <a:highlight>
                  <a:srgbClr val="EEEEEC"/>
                </a:highlight>
                <a:latin typeface="Courier New"/>
                <a:ea typeface="Courier New"/>
                <a:cs typeface="Courier New"/>
                <a:sym typeface="Courier New"/>
              </a:rPr>
              <a:t>.getFirstName()+</a:t>
            </a:r>
            <a:r>
              <a:rPr lang="en-GB" sz="2200">
                <a:solidFill>
                  <a:srgbClr val="2A00FF"/>
                </a:solidFill>
                <a:highlight>
                  <a:srgbClr val="EEEEEC"/>
                </a:highlight>
                <a:latin typeface="Courier New"/>
                <a:ea typeface="Courier New"/>
                <a:cs typeface="Courier New"/>
                <a:sym typeface="Courier New"/>
              </a:rPr>
              <a:t>" "</a:t>
            </a:r>
            <a:r>
              <a:rPr lang="en-GB" sz="2200">
                <a:solidFill>
                  <a:schemeClr val="dk1"/>
                </a:solidFill>
                <a:highlight>
                  <a:srgbClr val="EEEEEC"/>
                </a:highlight>
                <a:latin typeface="Courier New"/>
                <a:ea typeface="Courier New"/>
                <a:cs typeface="Courier New"/>
                <a:sym typeface="Courier New"/>
              </a:rPr>
              <a:t>+</a:t>
            </a:r>
            <a:r>
              <a:rPr lang="en-GB" sz="2200">
                <a:solidFill>
                  <a:srgbClr val="6A3E3E"/>
                </a:solidFill>
                <a:highlight>
                  <a:srgbClr val="EEEEEC"/>
                </a:highlight>
                <a:latin typeface="Courier New"/>
                <a:ea typeface="Courier New"/>
                <a:cs typeface="Courier New"/>
                <a:sym typeface="Courier New"/>
              </a:rPr>
              <a:t>st</a:t>
            </a:r>
            <a:r>
              <a:rPr lang="en-GB" sz="2200">
                <a:solidFill>
                  <a:schemeClr val="dk1"/>
                </a:solidFill>
                <a:highlight>
                  <a:srgbClr val="EEEEEC"/>
                </a:highlight>
                <a:latin typeface="Courier New"/>
                <a:ea typeface="Courier New"/>
                <a:cs typeface="Courier New"/>
                <a:sym typeface="Courier New"/>
              </a:rPr>
              <a:t>.getEmail());</a:t>
            </a:r>
            <a:endParaRPr sz="22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2200">
                <a:solidFill>
                  <a:schemeClr val="dk1"/>
                </a:solidFill>
                <a:highlight>
                  <a:srgbClr val="EEEEEC"/>
                </a:highlight>
                <a:latin typeface="Courier New"/>
                <a:ea typeface="Courier New"/>
                <a:cs typeface="Courier New"/>
                <a:sym typeface="Courier New"/>
              </a:rPr>
              <a:t>		}</a:t>
            </a:r>
            <a:endParaRPr/>
          </a:p>
        </p:txBody>
      </p:sp>
      <p:sp>
        <p:nvSpPr>
          <p:cNvPr id="880" name="Google Shape;880;p102"/>
          <p:cNvSpPr txBox="1"/>
          <p:nvPr>
            <p:ph type="title"/>
          </p:nvPr>
        </p:nvSpPr>
        <p:spPr>
          <a:xfrm>
            <a:off x="186850" y="1"/>
            <a:ext cx="8229600" cy="597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GB">
                <a:solidFill>
                  <a:srgbClr val="FF9900"/>
                </a:solidFill>
              </a:rPr>
              <a:t>Sorting an ArrayList</a:t>
            </a:r>
            <a:endParaRPr>
              <a:solidFill>
                <a:srgbClr val="FF9900"/>
              </a:solidFill>
            </a:endParaRPr>
          </a:p>
        </p:txBody>
      </p:sp>
      <p:sp>
        <p:nvSpPr>
          <p:cNvPr id="881" name="Google Shape;881;p102"/>
          <p:cNvSpPr txBox="1"/>
          <p:nvPr/>
        </p:nvSpPr>
        <p:spPr>
          <a:xfrm>
            <a:off x="5278675" y="2440150"/>
            <a:ext cx="3784800" cy="1431600"/>
          </a:xfrm>
          <a:prstGeom prst="rect">
            <a:avLst/>
          </a:prstGeom>
          <a:solidFill>
            <a:srgbClr val="C7CCBE"/>
          </a:solidFill>
          <a:ln>
            <a:noFill/>
          </a:ln>
        </p:spPr>
        <p:txBody>
          <a:bodyPr anchorCtr="0" anchor="t" bIns="91425" lIns="91425" spcFirstLastPara="1" rIns="91425" wrap="square" tIns="91425">
            <a:spAutoFit/>
          </a:bodyPr>
          <a:lstStyle/>
          <a:p>
            <a:pPr indent="0" lvl="0" marL="25400" rtl="0" algn="l">
              <a:lnSpc>
                <a:spcPct val="115000"/>
              </a:lnSpc>
              <a:spcBef>
                <a:spcPts val="0"/>
              </a:spcBef>
              <a:spcAft>
                <a:spcPts val="0"/>
              </a:spcAft>
              <a:buNone/>
            </a:pPr>
            <a:r>
              <a:rPr lang="en-GB" sz="1200">
                <a:solidFill>
                  <a:schemeClr val="dk1"/>
                </a:solidFill>
                <a:highlight>
                  <a:srgbClr val="FFFFFF"/>
                </a:highlight>
                <a:latin typeface="Courier New"/>
                <a:ea typeface="Courier New"/>
                <a:cs typeface="Courier New"/>
                <a:sym typeface="Courier New"/>
              </a:rPr>
              <a:t>121 Aimable aimableb@gmail.com</a:t>
            </a:r>
            <a:endParaRPr sz="1200">
              <a:solidFill>
                <a:schemeClr val="dk1"/>
              </a:solidFill>
              <a:highlight>
                <a:srgbClr val="FFFFFF"/>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200">
                <a:solidFill>
                  <a:schemeClr val="dk1"/>
                </a:solidFill>
                <a:highlight>
                  <a:srgbClr val="FFFFFF"/>
                </a:highlight>
                <a:latin typeface="Courier New"/>
                <a:ea typeface="Courier New"/>
                <a:cs typeface="Courier New"/>
                <a:sym typeface="Courier New"/>
              </a:rPr>
              <a:t>121 Aimable baimable</a:t>
            </a:r>
            <a:r>
              <a:rPr lang="en-GB" sz="1200">
                <a:solidFill>
                  <a:schemeClr val="dk1"/>
                </a:solidFill>
                <a:highlight>
                  <a:srgbClr val="FFFFFF"/>
                </a:highlight>
                <a:latin typeface="Courier New"/>
                <a:ea typeface="Courier New"/>
                <a:cs typeface="Courier New"/>
                <a:sym typeface="Courier New"/>
              </a:rPr>
              <a:t>@gmail.com</a:t>
            </a:r>
            <a:endParaRPr sz="1200">
              <a:solidFill>
                <a:schemeClr val="dk1"/>
              </a:solidFill>
              <a:highlight>
                <a:srgbClr val="FFFFFF"/>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200">
                <a:solidFill>
                  <a:schemeClr val="dk1"/>
                </a:solidFill>
                <a:highlight>
                  <a:srgbClr val="FFFFFF"/>
                </a:highlight>
                <a:latin typeface="Courier New"/>
                <a:ea typeface="Courier New"/>
                <a:cs typeface="Courier New"/>
                <a:sym typeface="Courier New"/>
              </a:rPr>
              <a:t>122 Manzi manzi@gmail.com</a:t>
            </a:r>
            <a:endParaRPr sz="1200">
              <a:solidFill>
                <a:schemeClr val="dk1"/>
              </a:solidFill>
              <a:highlight>
                <a:srgbClr val="FFFFFF"/>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200">
                <a:solidFill>
                  <a:schemeClr val="dk1"/>
                </a:solidFill>
                <a:highlight>
                  <a:srgbClr val="FFFFFF"/>
                </a:highlight>
                <a:latin typeface="Courier New"/>
                <a:ea typeface="Courier New"/>
                <a:cs typeface="Courier New"/>
                <a:sym typeface="Courier New"/>
              </a:rPr>
              <a:t>123 Angella angella2023@gmail.com</a:t>
            </a:r>
            <a:endParaRPr sz="1200">
              <a:solidFill>
                <a:schemeClr val="dk1"/>
              </a:solidFill>
              <a:highlight>
                <a:srgbClr val="FFFFFF"/>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200">
                <a:solidFill>
                  <a:schemeClr val="dk1"/>
                </a:solidFill>
                <a:highlight>
                  <a:srgbClr val="FFFFFF"/>
                </a:highlight>
                <a:latin typeface="Courier New"/>
                <a:ea typeface="Courier New"/>
                <a:cs typeface="Courier New"/>
                <a:sym typeface="Courier New"/>
              </a:rPr>
              <a:t>123 Angella angella2023@gmail.com</a:t>
            </a:r>
            <a:endParaRPr sz="1200">
              <a:solidFill>
                <a:schemeClr val="dk1"/>
              </a:solidFill>
              <a:highlight>
                <a:srgbClr val="FFFFFF"/>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200">
                <a:solidFill>
                  <a:schemeClr val="dk1"/>
                </a:solidFill>
                <a:highlight>
                  <a:srgbClr val="FFFFFF"/>
                </a:highlight>
                <a:latin typeface="Courier New"/>
                <a:ea typeface="Courier New"/>
                <a:cs typeface="Courier New"/>
                <a:sym typeface="Courier New"/>
              </a:rPr>
              <a:t>125 Claude amaclau@gmail.com</a:t>
            </a:r>
            <a:endParaRPr sz="120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idx="1" type="body"/>
          </p:nvPr>
        </p:nvSpPr>
        <p:spPr>
          <a:xfrm>
            <a:off x="457200" y="1110996"/>
            <a:ext cx="8229600" cy="2425200"/>
          </a:xfrm>
          <a:prstGeom prst="rect">
            <a:avLst/>
          </a:prstGeom>
          <a:noFill/>
          <a:ln>
            <a:noFill/>
          </a:ln>
        </p:spPr>
        <p:txBody>
          <a:bodyPr anchorCtr="0" anchor="t" bIns="45700" lIns="91425" spcFirstLastPara="1" rIns="91425" wrap="square" tIns="45700">
            <a:normAutofit lnSpcReduction="20000"/>
          </a:bodyPr>
          <a:lstStyle/>
          <a:p>
            <a:pPr indent="-256032" lvl="0" marL="365760" rtl="0" algn="l">
              <a:spcBef>
                <a:spcPts val="0"/>
              </a:spcBef>
              <a:spcAft>
                <a:spcPts val="0"/>
              </a:spcAft>
              <a:buSzPts val="1836"/>
              <a:buChar char="●"/>
            </a:pPr>
            <a:r>
              <a:rPr lang="en-GB"/>
              <a:t>The JDK contains many useful classes to help you store collections of objects without writing your own storage classes</a:t>
            </a:r>
            <a:endParaRPr/>
          </a:p>
          <a:p>
            <a:pPr indent="-228600" lvl="1" marL="621792" rtl="0" algn="l">
              <a:spcBef>
                <a:spcPts val="324"/>
              </a:spcBef>
              <a:spcAft>
                <a:spcPts val="0"/>
              </a:spcAft>
              <a:buSzPts val="2300"/>
              <a:buChar char="○"/>
            </a:pPr>
            <a:r>
              <a:rPr lang="en-GB">
                <a:latin typeface="Courier New"/>
                <a:ea typeface="Courier New"/>
                <a:cs typeface="Courier New"/>
                <a:sym typeface="Courier New"/>
              </a:rPr>
              <a:t>ArrayList</a:t>
            </a:r>
            <a:endParaRPr>
              <a:latin typeface="Courier New"/>
              <a:ea typeface="Courier New"/>
              <a:cs typeface="Courier New"/>
              <a:sym typeface="Courier New"/>
            </a:endParaRPr>
          </a:p>
          <a:p>
            <a:pPr indent="-228600" lvl="1" marL="621792" rtl="0" algn="l">
              <a:spcBef>
                <a:spcPts val="324"/>
              </a:spcBef>
              <a:spcAft>
                <a:spcPts val="0"/>
              </a:spcAft>
              <a:buSzPts val="2300"/>
              <a:buChar char="○"/>
            </a:pPr>
            <a:r>
              <a:rPr lang="en-GB">
                <a:latin typeface="Courier New"/>
                <a:ea typeface="Courier New"/>
                <a:cs typeface="Courier New"/>
                <a:sym typeface="Courier New"/>
              </a:rPr>
              <a:t>HashMap</a:t>
            </a:r>
            <a:endParaRPr>
              <a:latin typeface="Courier New"/>
              <a:ea typeface="Courier New"/>
              <a:cs typeface="Courier New"/>
              <a:sym typeface="Courier New"/>
            </a:endParaRPr>
          </a:p>
          <a:p>
            <a:pPr indent="-228600" lvl="1" marL="621792" rtl="0" algn="l">
              <a:spcBef>
                <a:spcPts val="324"/>
              </a:spcBef>
              <a:spcAft>
                <a:spcPts val="0"/>
              </a:spcAft>
              <a:buSzPts val="2300"/>
              <a:buChar char="○"/>
            </a:pPr>
            <a:r>
              <a:rPr lang="en-GB">
                <a:latin typeface="Courier New"/>
                <a:ea typeface="Courier New"/>
                <a:cs typeface="Courier New"/>
                <a:sym typeface="Courier New"/>
              </a:rPr>
              <a:t>LinkedList</a:t>
            </a:r>
            <a:endParaRPr>
              <a:latin typeface="Courier New"/>
              <a:ea typeface="Courier New"/>
              <a:cs typeface="Courier New"/>
              <a:sym typeface="Courier New"/>
            </a:endParaRPr>
          </a:p>
          <a:p>
            <a:pPr indent="-256032" lvl="0" marL="365760" rtl="0" algn="l">
              <a:spcBef>
                <a:spcPts val="400"/>
              </a:spcBef>
              <a:spcAft>
                <a:spcPts val="0"/>
              </a:spcAft>
              <a:buSzPts val="1836"/>
              <a:buChar char="●"/>
            </a:pPr>
            <a:r>
              <a:rPr lang="en-GB"/>
              <a:t>We can use these in our programs by importing the package </a:t>
            </a:r>
            <a:r>
              <a:rPr lang="en-GB">
                <a:latin typeface="Courier New"/>
                <a:ea typeface="Courier New"/>
                <a:cs typeface="Courier New"/>
                <a:sym typeface="Courier New"/>
              </a:rPr>
              <a:t>java.util</a:t>
            </a:r>
            <a:endParaRPr>
              <a:latin typeface="Courier New"/>
              <a:ea typeface="Courier New"/>
              <a:cs typeface="Courier New"/>
              <a:sym typeface="Courier New"/>
            </a:endParaRPr>
          </a:p>
          <a:p>
            <a:pPr indent="-82550" lvl="1" marL="621792" rtl="0" algn="l">
              <a:spcBef>
                <a:spcPts val="324"/>
              </a:spcBef>
              <a:spcAft>
                <a:spcPts val="1200"/>
              </a:spcAft>
              <a:buSzPts val="2300"/>
              <a:buNone/>
            </a:pPr>
            <a:r>
              <a:t/>
            </a:r>
            <a:endParaRPr/>
          </a:p>
        </p:txBody>
      </p:sp>
      <p:sp>
        <p:nvSpPr>
          <p:cNvPr id="117" name="Google Shape;117;p22"/>
          <p:cNvSpPr txBox="1"/>
          <p:nvPr>
            <p:ph type="title"/>
          </p:nvPr>
        </p:nvSpPr>
        <p:spPr>
          <a:xfrm>
            <a:off x="457200" y="154484"/>
            <a:ext cx="8229600" cy="643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GB"/>
              <a:t>Java's collection classes</a:t>
            </a:r>
            <a:endParaRPr/>
          </a:p>
        </p:txBody>
      </p:sp>
      <p:sp>
        <p:nvSpPr>
          <p:cNvPr id="118" name="Google Shape;118;p22"/>
          <p:cNvSpPr txBox="1"/>
          <p:nvPr/>
        </p:nvSpPr>
        <p:spPr>
          <a:xfrm>
            <a:off x="2000232" y="3593764"/>
            <a:ext cx="5072100" cy="923400"/>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800">
                <a:solidFill>
                  <a:schemeClr val="dk1"/>
                </a:solidFill>
                <a:latin typeface="Courier New"/>
                <a:ea typeface="Courier New"/>
                <a:cs typeface="Courier New"/>
                <a:sym typeface="Courier New"/>
              </a:rPr>
              <a:t>import</a:t>
            </a:r>
            <a:r>
              <a:rPr lang="en-GB" sz="1800">
                <a:solidFill>
                  <a:schemeClr val="dk1"/>
                </a:solidFill>
                <a:latin typeface="Courier New"/>
                <a:ea typeface="Courier New"/>
                <a:cs typeface="Courier New"/>
                <a:sym typeface="Courier New"/>
              </a:rPr>
              <a:t> java.util.*;</a:t>
            </a:r>
            <a:endParaRPr/>
          </a:p>
          <a:p>
            <a:pPr indent="0" lvl="0" marL="0" marR="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ArrayList list = </a:t>
            </a:r>
            <a:r>
              <a:rPr b="1" lang="en-GB" sz="1800">
                <a:solidFill>
                  <a:schemeClr val="dk1"/>
                </a:solidFill>
                <a:latin typeface="Courier New"/>
                <a:ea typeface="Courier New"/>
                <a:cs typeface="Courier New"/>
                <a:sym typeface="Courier New"/>
              </a:rPr>
              <a:t>new </a:t>
            </a:r>
            <a:r>
              <a:rPr lang="en-GB" sz="1800">
                <a:solidFill>
                  <a:schemeClr val="dk1"/>
                </a:solidFill>
                <a:latin typeface="Courier New"/>
                <a:ea typeface="Courier New"/>
                <a:cs typeface="Courier New"/>
                <a:sym typeface="Courier New"/>
              </a:rPr>
              <a:t>ArrayList();</a:t>
            </a:r>
            <a:endParaRPr sz="1800">
              <a:solidFill>
                <a:schemeClr val="dk1"/>
              </a:solidFill>
              <a:latin typeface="Lucida Sans"/>
              <a:ea typeface="Lucida Sans"/>
              <a:cs typeface="Lucida Sans"/>
              <a:sym typeface="Lucida Sans"/>
            </a:endParaRPr>
          </a:p>
        </p:txBody>
      </p:sp>
      <p:pic>
        <p:nvPicPr>
          <p:cNvPr descr="C:\Users\Rowan\AppData\Local\Microsoft\Windows\Temporary Internet Files\Content.IE5\VOGLVLUZ\MCj02379450000[1].wmf" id="119" name="Google Shape;119;p22"/>
          <p:cNvPicPr preferRelativeResize="0"/>
          <p:nvPr/>
        </p:nvPicPr>
        <p:blipFill rotWithShape="1">
          <a:blip r:embed="rId3">
            <a:alphaModFix/>
          </a:blip>
          <a:srcRect b="0" l="0" r="0" t="0"/>
          <a:stretch/>
        </p:blipFill>
        <p:spPr>
          <a:xfrm>
            <a:off x="7526386" y="314891"/>
            <a:ext cx="784606" cy="649505"/>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5" name="Shape 885"/>
        <p:cNvGrpSpPr/>
        <p:nvPr/>
      </p:nvGrpSpPr>
      <p:grpSpPr>
        <a:xfrm>
          <a:off x="0" y="0"/>
          <a:ext cx="0" cy="0"/>
          <a:chOff x="0" y="0"/>
          <a:chExt cx="0" cy="0"/>
        </a:xfrm>
      </p:grpSpPr>
      <p:sp>
        <p:nvSpPr>
          <p:cNvPr id="886" name="Google Shape;886;p103"/>
          <p:cNvSpPr txBox="1"/>
          <p:nvPr>
            <p:ph idx="1" type="body"/>
          </p:nvPr>
        </p:nvSpPr>
        <p:spPr>
          <a:xfrm>
            <a:off x="457200" y="833247"/>
            <a:ext cx="8229600" cy="2545800"/>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GB">
                <a:latin typeface="Courier New"/>
                <a:ea typeface="Courier New"/>
                <a:cs typeface="Courier New"/>
                <a:sym typeface="Courier New"/>
              </a:rPr>
              <a:t>Comparable</a:t>
            </a:r>
            <a:r>
              <a:rPr lang="en-GB"/>
              <a:t> (</a:t>
            </a:r>
            <a:r>
              <a:rPr lang="en-GB">
                <a:latin typeface="Courier New"/>
                <a:ea typeface="Courier New"/>
                <a:cs typeface="Courier New"/>
                <a:sym typeface="Courier New"/>
              </a:rPr>
              <a:t>compareTo</a:t>
            </a:r>
            <a:r>
              <a:rPr lang="en-GB"/>
              <a:t>) requires than you can modify the class that you are trying to sort</a:t>
            </a:r>
            <a:endParaRPr/>
          </a:p>
          <a:p>
            <a:pPr indent="-256032" lvl="0" marL="365760" rtl="0" algn="l">
              <a:spcBef>
                <a:spcPts val="400"/>
              </a:spcBef>
              <a:spcAft>
                <a:spcPts val="0"/>
              </a:spcAft>
              <a:buSzPts val="1836"/>
              <a:buChar char="●"/>
            </a:pPr>
            <a:r>
              <a:rPr lang="en-GB"/>
              <a:t>The </a:t>
            </a:r>
            <a:r>
              <a:rPr lang="en-GB">
                <a:latin typeface="Courier New"/>
                <a:ea typeface="Courier New"/>
                <a:cs typeface="Courier New"/>
                <a:sym typeface="Courier New"/>
              </a:rPr>
              <a:t>Comparator</a:t>
            </a:r>
            <a:r>
              <a:rPr lang="en-GB"/>
              <a:t> class allows us to define a compare method for classes we can't modify</a:t>
            </a:r>
            <a:endParaRPr/>
          </a:p>
        </p:txBody>
      </p:sp>
      <p:sp>
        <p:nvSpPr>
          <p:cNvPr id="887" name="Google Shape;887;p103"/>
          <p:cNvSpPr txBox="1"/>
          <p:nvPr>
            <p:ph type="title"/>
          </p:nvPr>
        </p:nvSpPr>
        <p:spPr>
          <a:xfrm>
            <a:off x="457200" y="154484"/>
            <a:ext cx="8229600" cy="643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GB"/>
              <a:t>Comparator</a:t>
            </a:r>
            <a:endParaRPr/>
          </a:p>
        </p:txBody>
      </p:sp>
      <p:pic>
        <p:nvPicPr>
          <p:cNvPr id="888" name="Google Shape;888;p103"/>
          <p:cNvPicPr preferRelativeResize="0"/>
          <p:nvPr/>
        </p:nvPicPr>
        <p:blipFill rotWithShape="1">
          <a:blip r:embed="rId3">
            <a:alphaModFix/>
          </a:blip>
          <a:srcRect b="0" l="0" r="0" t="0"/>
          <a:stretch/>
        </p:blipFill>
        <p:spPr>
          <a:xfrm>
            <a:off x="7574067" y="205978"/>
            <a:ext cx="834550" cy="736778"/>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2" name="Shape 892"/>
        <p:cNvGrpSpPr/>
        <p:nvPr/>
      </p:nvGrpSpPr>
      <p:grpSpPr>
        <a:xfrm>
          <a:off x="0" y="0"/>
          <a:ext cx="0" cy="0"/>
          <a:chOff x="0" y="0"/>
          <a:chExt cx="0" cy="0"/>
        </a:xfrm>
      </p:grpSpPr>
      <p:sp>
        <p:nvSpPr>
          <p:cNvPr id="893" name="Google Shape;893;p104"/>
          <p:cNvSpPr txBox="1"/>
          <p:nvPr>
            <p:ph idx="1" type="body"/>
          </p:nvPr>
        </p:nvSpPr>
        <p:spPr>
          <a:xfrm>
            <a:off x="457200" y="833247"/>
            <a:ext cx="8229600" cy="2545800"/>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GB"/>
              <a:t>Supposing we want to sort strings by length rather than A-Z</a:t>
            </a:r>
            <a:endParaRPr/>
          </a:p>
          <a:p>
            <a:pPr indent="-256032" lvl="0" marL="365760" rtl="0" algn="l">
              <a:spcBef>
                <a:spcPts val="400"/>
              </a:spcBef>
              <a:spcAft>
                <a:spcPts val="0"/>
              </a:spcAft>
              <a:buSzPts val="1836"/>
              <a:buChar char="●"/>
            </a:pPr>
            <a:r>
              <a:rPr lang="en-GB"/>
              <a:t>We can't modify </a:t>
            </a:r>
            <a:r>
              <a:rPr lang="en-GB">
                <a:latin typeface="Courier New"/>
                <a:ea typeface="Courier New"/>
                <a:cs typeface="Courier New"/>
                <a:sym typeface="Courier New"/>
              </a:rPr>
              <a:t>String.compareTo</a:t>
            </a:r>
            <a:r>
              <a:rPr lang="en-GB"/>
              <a:t>, but we can create a new </a:t>
            </a:r>
            <a:r>
              <a:rPr lang="en-GB">
                <a:latin typeface="Courier New"/>
                <a:ea typeface="Courier New"/>
                <a:cs typeface="Courier New"/>
                <a:sym typeface="Courier New"/>
              </a:rPr>
              <a:t>Comparator</a:t>
            </a:r>
            <a:r>
              <a:rPr lang="en-GB"/>
              <a:t>…</a:t>
            </a:r>
            <a:endParaRPr/>
          </a:p>
          <a:p>
            <a:pPr indent="-139446" lvl="0" marL="365760" rtl="0" algn="l">
              <a:spcBef>
                <a:spcPts val="400"/>
              </a:spcBef>
              <a:spcAft>
                <a:spcPts val="0"/>
              </a:spcAft>
              <a:buSzPts val="1836"/>
              <a:buNone/>
            </a:pPr>
            <a:r>
              <a:t/>
            </a:r>
            <a:endParaRPr/>
          </a:p>
        </p:txBody>
      </p:sp>
      <p:sp>
        <p:nvSpPr>
          <p:cNvPr id="894" name="Google Shape;894;p104"/>
          <p:cNvSpPr txBox="1"/>
          <p:nvPr>
            <p:ph type="title"/>
          </p:nvPr>
        </p:nvSpPr>
        <p:spPr>
          <a:xfrm>
            <a:off x="457200" y="154484"/>
            <a:ext cx="8229600" cy="643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GB"/>
              <a:t>Comparator example</a:t>
            </a:r>
            <a:endParaRPr/>
          </a:p>
        </p:txBody>
      </p:sp>
      <p:sp>
        <p:nvSpPr>
          <p:cNvPr id="895" name="Google Shape;895;p104"/>
          <p:cNvSpPr txBox="1"/>
          <p:nvPr/>
        </p:nvSpPr>
        <p:spPr>
          <a:xfrm>
            <a:off x="355040" y="2703602"/>
            <a:ext cx="8496000" cy="1477500"/>
          </a:xfrm>
          <a:prstGeom prst="rect">
            <a:avLst/>
          </a:prstGeom>
          <a:solidFill>
            <a:srgbClr val="DEF5FA"/>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800">
                <a:solidFill>
                  <a:schemeClr val="dk1"/>
                </a:solidFill>
                <a:latin typeface="Courier New"/>
                <a:ea typeface="Courier New"/>
                <a:cs typeface="Courier New"/>
                <a:sym typeface="Courier New"/>
              </a:rPr>
              <a:t>class</a:t>
            </a:r>
            <a:r>
              <a:rPr lang="en-GB" sz="1800">
                <a:solidFill>
                  <a:schemeClr val="dk1"/>
                </a:solidFill>
                <a:latin typeface="Courier New"/>
                <a:ea typeface="Courier New"/>
                <a:cs typeface="Courier New"/>
                <a:sym typeface="Courier New"/>
              </a:rPr>
              <a:t> StringLengthComparator </a:t>
            </a:r>
            <a:r>
              <a:rPr b="1" lang="en-GB" sz="1800">
                <a:solidFill>
                  <a:schemeClr val="dk1"/>
                </a:solidFill>
                <a:latin typeface="Courier New"/>
                <a:ea typeface="Courier New"/>
                <a:cs typeface="Courier New"/>
                <a:sym typeface="Courier New"/>
              </a:rPr>
              <a:t>implements</a:t>
            </a:r>
            <a:r>
              <a:rPr lang="en-GB" sz="1800">
                <a:solidFill>
                  <a:schemeClr val="dk1"/>
                </a:solidFill>
                <a:latin typeface="Courier New"/>
                <a:ea typeface="Courier New"/>
                <a:cs typeface="Courier New"/>
                <a:sym typeface="Courier New"/>
              </a:rPr>
              <a:t> Comparator&lt;String&gt; {</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	</a:t>
            </a:r>
            <a:r>
              <a:rPr b="1" lang="en-GB" sz="1800">
                <a:solidFill>
                  <a:schemeClr val="dk1"/>
                </a:solidFill>
                <a:latin typeface="Courier New"/>
                <a:ea typeface="Courier New"/>
                <a:cs typeface="Courier New"/>
                <a:sym typeface="Courier New"/>
              </a:rPr>
              <a:t>public int </a:t>
            </a:r>
            <a:r>
              <a:rPr lang="en-GB" sz="1800">
                <a:solidFill>
                  <a:schemeClr val="dk1"/>
                </a:solidFill>
                <a:latin typeface="Courier New"/>
                <a:ea typeface="Courier New"/>
                <a:cs typeface="Courier New"/>
                <a:sym typeface="Courier New"/>
              </a:rPr>
              <a:t>compare(String str1, String str2) {</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		</a:t>
            </a:r>
            <a:r>
              <a:rPr b="1" lang="en-GB" sz="1800">
                <a:solidFill>
                  <a:schemeClr val="dk1"/>
                </a:solidFill>
                <a:latin typeface="Courier New"/>
                <a:ea typeface="Courier New"/>
                <a:cs typeface="Courier New"/>
                <a:sym typeface="Courier New"/>
              </a:rPr>
              <a:t>return</a:t>
            </a:r>
            <a:r>
              <a:rPr lang="en-GB" sz="1800">
                <a:solidFill>
                  <a:schemeClr val="dk1"/>
                </a:solidFill>
                <a:latin typeface="Courier New"/>
                <a:ea typeface="Courier New"/>
                <a:cs typeface="Courier New"/>
                <a:sym typeface="Courier New"/>
              </a:rPr>
              <a:t> str1.length() - str2.length();</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a:t>
            </a:r>
            <a:endParaRPr/>
          </a:p>
        </p:txBody>
      </p:sp>
      <p:pic>
        <p:nvPicPr>
          <p:cNvPr id="896" name="Google Shape;896;p104"/>
          <p:cNvPicPr preferRelativeResize="0"/>
          <p:nvPr/>
        </p:nvPicPr>
        <p:blipFill rotWithShape="1">
          <a:blip r:embed="rId3">
            <a:alphaModFix/>
          </a:blip>
          <a:srcRect b="0" l="0" r="0" t="0"/>
          <a:stretch/>
        </p:blipFill>
        <p:spPr>
          <a:xfrm>
            <a:off x="7574067" y="205978"/>
            <a:ext cx="834550" cy="736778"/>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0" name="Shape 900"/>
        <p:cNvGrpSpPr/>
        <p:nvPr/>
      </p:nvGrpSpPr>
      <p:grpSpPr>
        <a:xfrm>
          <a:off x="0" y="0"/>
          <a:ext cx="0" cy="0"/>
          <a:chOff x="0" y="0"/>
          <a:chExt cx="0" cy="0"/>
        </a:xfrm>
      </p:grpSpPr>
      <p:sp>
        <p:nvSpPr>
          <p:cNvPr id="901" name="Google Shape;901;p105"/>
          <p:cNvSpPr txBox="1"/>
          <p:nvPr>
            <p:ph idx="1" type="body"/>
          </p:nvPr>
        </p:nvSpPr>
        <p:spPr>
          <a:xfrm>
            <a:off x="457200" y="833247"/>
            <a:ext cx="8229600" cy="2545800"/>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GB"/>
              <a:t>To use the comparator, we pass an instance of it to the </a:t>
            </a:r>
            <a:r>
              <a:rPr lang="en-GB">
                <a:latin typeface="Courier New"/>
                <a:ea typeface="Courier New"/>
                <a:cs typeface="Courier New"/>
                <a:sym typeface="Courier New"/>
              </a:rPr>
              <a:t>sort</a:t>
            </a:r>
            <a:r>
              <a:rPr lang="en-GB"/>
              <a:t> method…</a:t>
            </a:r>
            <a:endParaRPr/>
          </a:p>
        </p:txBody>
      </p:sp>
      <p:sp>
        <p:nvSpPr>
          <p:cNvPr id="902" name="Google Shape;902;p105"/>
          <p:cNvSpPr txBox="1"/>
          <p:nvPr>
            <p:ph type="title"/>
          </p:nvPr>
        </p:nvSpPr>
        <p:spPr>
          <a:xfrm>
            <a:off x="457200" y="154484"/>
            <a:ext cx="8229600" cy="643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GB"/>
              <a:t>Comparator example</a:t>
            </a:r>
            <a:endParaRPr/>
          </a:p>
        </p:txBody>
      </p:sp>
      <p:sp>
        <p:nvSpPr>
          <p:cNvPr id="903" name="Google Shape;903;p105"/>
          <p:cNvSpPr txBox="1"/>
          <p:nvPr/>
        </p:nvSpPr>
        <p:spPr>
          <a:xfrm>
            <a:off x="655459" y="2140351"/>
            <a:ext cx="7665000" cy="1754700"/>
          </a:xfrm>
          <a:prstGeom prst="rect">
            <a:avLst/>
          </a:prstGeom>
          <a:solidFill>
            <a:srgbClr val="DEF5FA"/>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List&lt;String&gt; names = </a:t>
            </a:r>
            <a:r>
              <a:rPr b="1" lang="en-GB" sz="1800">
                <a:solidFill>
                  <a:schemeClr val="dk1"/>
                </a:solidFill>
                <a:latin typeface="Courier New"/>
                <a:ea typeface="Courier New"/>
                <a:cs typeface="Courier New"/>
                <a:sym typeface="Courier New"/>
              </a:rPr>
              <a:t>new</a:t>
            </a:r>
            <a:r>
              <a:rPr lang="en-GB" sz="1800">
                <a:solidFill>
                  <a:schemeClr val="dk1"/>
                </a:solidFill>
                <a:latin typeface="Courier New"/>
                <a:ea typeface="Courier New"/>
                <a:cs typeface="Courier New"/>
                <a:sym typeface="Courier New"/>
              </a:rPr>
              <a:t> ArrayList&lt;String&gt;();</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names.add("Abraham");</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names.add("Jim");</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names.add("David");</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Collections.sort(names, </a:t>
            </a:r>
            <a:r>
              <a:rPr b="1" lang="en-GB" sz="1800">
                <a:solidFill>
                  <a:schemeClr val="dk1"/>
                </a:solidFill>
                <a:latin typeface="Courier New"/>
                <a:ea typeface="Courier New"/>
                <a:cs typeface="Courier New"/>
                <a:sym typeface="Courier New"/>
              </a:rPr>
              <a:t>new</a:t>
            </a:r>
            <a:r>
              <a:rPr lang="en-GB" sz="1800">
                <a:solidFill>
                  <a:schemeClr val="dk1"/>
                </a:solidFill>
                <a:latin typeface="Courier New"/>
                <a:ea typeface="Courier New"/>
                <a:cs typeface="Courier New"/>
                <a:sym typeface="Courier New"/>
              </a:rPr>
              <a:t> StringLengthComparator());</a:t>
            </a:r>
            <a:endParaRPr/>
          </a:p>
        </p:txBody>
      </p:sp>
      <p:pic>
        <p:nvPicPr>
          <p:cNvPr id="904" name="Google Shape;904;p105"/>
          <p:cNvPicPr preferRelativeResize="0"/>
          <p:nvPr/>
        </p:nvPicPr>
        <p:blipFill rotWithShape="1">
          <a:blip r:embed="rId3">
            <a:alphaModFix/>
          </a:blip>
          <a:srcRect b="0" l="0" r="0" t="0"/>
          <a:stretch/>
        </p:blipFill>
        <p:spPr>
          <a:xfrm>
            <a:off x="7574067" y="205978"/>
            <a:ext cx="834550" cy="736778"/>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8" name="Shape 908"/>
        <p:cNvGrpSpPr/>
        <p:nvPr/>
      </p:nvGrpSpPr>
      <p:grpSpPr>
        <a:xfrm>
          <a:off x="0" y="0"/>
          <a:ext cx="0" cy="0"/>
          <a:chOff x="0" y="0"/>
          <a:chExt cx="0" cy="0"/>
        </a:xfrm>
      </p:grpSpPr>
      <p:sp>
        <p:nvSpPr>
          <p:cNvPr id="909" name="Google Shape;909;p106"/>
          <p:cNvSpPr txBox="1"/>
          <p:nvPr>
            <p:ph idx="1" type="body"/>
          </p:nvPr>
        </p:nvSpPr>
        <p:spPr>
          <a:xfrm>
            <a:off x="457200" y="833247"/>
            <a:ext cx="8229600" cy="2545800"/>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GB"/>
              <a:t>Sorting a collection can be time-consuming</a:t>
            </a:r>
            <a:endParaRPr/>
          </a:p>
          <a:p>
            <a:pPr indent="-256032" lvl="0" marL="365760" rtl="0" algn="l">
              <a:spcBef>
                <a:spcPts val="400"/>
              </a:spcBef>
              <a:spcAft>
                <a:spcPts val="0"/>
              </a:spcAft>
              <a:buSzPts val="1836"/>
              <a:buChar char="●"/>
            </a:pPr>
            <a:r>
              <a:rPr lang="en-GB"/>
              <a:t>Tree's are a type of collection where the order of items is always maintained</a:t>
            </a:r>
            <a:endParaRPr/>
          </a:p>
          <a:p>
            <a:pPr indent="-256032" lvl="0" marL="365760" rtl="0" algn="l">
              <a:spcBef>
                <a:spcPts val="400"/>
              </a:spcBef>
              <a:spcAft>
                <a:spcPts val="0"/>
              </a:spcAft>
              <a:buSzPts val="1836"/>
              <a:buChar char="●"/>
            </a:pPr>
            <a:r>
              <a:rPr lang="en-GB"/>
              <a:t>When a new item is added, it is added "in order"</a:t>
            </a:r>
            <a:endParaRPr/>
          </a:p>
          <a:p>
            <a:pPr indent="-139446" lvl="0" marL="365760" rtl="0" algn="l">
              <a:spcBef>
                <a:spcPts val="400"/>
              </a:spcBef>
              <a:spcAft>
                <a:spcPts val="0"/>
              </a:spcAft>
              <a:buSzPts val="1836"/>
              <a:buNone/>
            </a:pPr>
            <a:r>
              <a:t/>
            </a:r>
            <a:endParaRPr/>
          </a:p>
          <a:p>
            <a:pPr indent="-256032" lvl="0" marL="365760" rtl="0" algn="l">
              <a:spcBef>
                <a:spcPts val="400"/>
              </a:spcBef>
              <a:spcAft>
                <a:spcPts val="0"/>
              </a:spcAft>
              <a:buSzPts val="1836"/>
              <a:buChar char="●"/>
            </a:pPr>
            <a:r>
              <a:rPr lang="en-GB"/>
              <a:t>A commonly used Java tree class is </a:t>
            </a:r>
            <a:r>
              <a:rPr lang="en-GB">
                <a:latin typeface="Courier New"/>
                <a:ea typeface="Courier New"/>
                <a:cs typeface="Courier New"/>
                <a:sym typeface="Courier New"/>
              </a:rPr>
              <a:t>TreeSet</a:t>
            </a:r>
            <a:endParaRPr>
              <a:latin typeface="Courier New"/>
              <a:ea typeface="Courier New"/>
              <a:cs typeface="Courier New"/>
              <a:sym typeface="Courier New"/>
            </a:endParaRPr>
          </a:p>
        </p:txBody>
      </p:sp>
      <p:sp>
        <p:nvSpPr>
          <p:cNvPr id="910" name="Google Shape;910;p106"/>
          <p:cNvSpPr txBox="1"/>
          <p:nvPr>
            <p:ph type="title"/>
          </p:nvPr>
        </p:nvSpPr>
        <p:spPr>
          <a:xfrm>
            <a:off x="457200" y="154484"/>
            <a:ext cx="8229600" cy="643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GB"/>
              <a:t>Trees</a:t>
            </a:r>
            <a:endParaRPr/>
          </a:p>
        </p:txBody>
      </p:sp>
      <p:pic>
        <p:nvPicPr>
          <p:cNvPr id="911" name="Google Shape;911;p106"/>
          <p:cNvPicPr preferRelativeResize="0"/>
          <p:nvPr/>
        </p:nvPicPr>
        <p:blipFill rotWithShape="1">
          <a:blip r:embed="rId3">
            <a:alphaModFix/>
          </a:blip>
          <a:srcRect b="0" l="0" r="0" t="0"/>
          <a:stretch/>
        </p:blipFill>
        <p:spPr>
          <a:xfrm>
            <a:off x="7486402" y="205978"/>
            <a:ext cx="900298" cy="880469"/>
          </a:xfrm>
          <a:prstGeom prst="rect">
            <a:avLst/>
          </a:prstGeom>
          <a:noFill/>
          <a:ln>
            <a:noFill/>
          </a:ln>
        </p:spPr>
      </p:pic>
      <p:sp>
        <p:nvSpPr>
          <p:cNvPr id="912" name="Google Shape;912;p106"/>
          <p:cNvSpPr txBox="1"/>
          <p:nvPr/>
        </p:nvSpPr>
        <p:spPr>
          <a:xfrm>
            <a:off x="1283608" y="3736946"/>
            <a:ext cx="6556800" cy="369300"/>
          </a:xfrm>
          <a:prstGeom prst="rect">
            <a:avLst/>
          </a:prstGeom>
          <a:solidFill>
            <a:srgbClr val="DEF5FA"/>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TreeSet&lt;String&gt; lakes = </a:t>
            </a:r>
            <a:r>
              <a:rPr b="1" lang="en-GB" sz="1800">
                <a:solidFill>
                  <a:schemeClr val="dk1"/>
                </a:solidFill>
                <a:latin typeface="Courier New"/>
                <a:ea typeface="Courier New"/>
                <a:cs typeface="Courier New"/>
                <a:sym typeface="Courier New"/>
              </a:rPr>
              <a:t>new</a:t>
            </a:r>
            <a:r>
              <a:rPr lang="en-GB" sz="1800">
                <a:solidFill>
                  <a:schemeClr val="dk1"/>
                </a:solidFill>
                <a:latin typeface="Courier New"/>
                <a:ea typeface="Courier New"/>
                <a:cs typeface="Courier New"/>
                <a:sym typeface="Courier New"/>
              </a:rPr>
              <a:t> TreeSet&lt;String&gt;();</a:t>
            </a:r>
            <a:endParaRPr sz="1800">
              <a:solidFill>
                <a:schemeClr val="dk1"/>
              </a:solidFill>
              <a:latin typeface="Courier New"/>
              <a:ea typeface="Courier New"/>
              <a:cs typeface="Courier New"/>
              <a:sym typeface="Courier New"/>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6" name="Shape 916"/>
        <p:cNvGrpSpPr/>
        <p:nvPr/>
      </p:nvGrpSpPr>
      <p:grpSpPr>
        <a:xfrm>
          <a:off x="0" y="0"/>
          <a:ext cx="0" cy="0"/>
          <a:chOff x="0" y="0"/>
          <a:chExt cx="0" cy="0"/>
        </a:xfrm>
      </p:grpSpPr>
      <p:sp>
        <p:nvSpPr>
          <p:cNvPr id="917" name="Google Shape;917;p107"/>
          <p:cNvSpPr/>
          <p:nvPr/>
        </p:nvSpPr>
        <p:spPr>
          <a:xfrm>
            <a:off x="2864556" y="3661141"/>
            <a:ext cx="3369000" cy="721500"/>
          </a:xfrm>
          <a:prstGeom prst="rect">
            <a:avLst/>
          </a:prstGeom>
          <a:solidFill>
            <a:schemeClr val="accent3"/>
          </a:solidFill>
          <a:ln cap="flat" cmpd="thickThin" w="55000">
            <a:solidFill>
              <a:srgbClr val="AB481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Node</a:t>
            </a:r>
            <a:endParaRPr sz="1800">
              <a:solidFill>
                <a:schemeClr val="lt1"/>
              </a:solidFill>
              <a:latin typeface="Lucida Sans"/>
              <a:ea typeface="Lucida Sans"/>
              <a:cs typeface="Lucida Sans"/>
              <a:sym typeface="Lucida Sans"/>
            </a:endParaRPr>
          </a:p>
        </p:txBody>
      </p:sp>
      <p:sp>
        <p:nvSpPr>
          <p:cNvPr id="918" name="Google Shape;918;p107"/>
          <p:cNvSpPr txBox="1"/>
          <p:nvPr>
            <p:ph idx="1" type="body"/>
          </p:nvPr>
        </p:nvSpPr>
        <p:spPr>
          <a:xfrm>
            <a:off x="457200" y="833247"/>
            <a:ext cx="8229600" cy="2545800"/>
          </a:xfrm>
          <a:prstGeom prst="rect">
            <a:avLst/>
          </a:prstGeom>
          <a:noFill/>
          <a:ln>
            <a:noFill/>
          </a:ln>
        </p:spPr>
        <p:txBody>
          <a:bodyPr anchorCtr="0" anchor="t" bIns="45700" lIns="91425" spcFirstLastPara="1" rIns="91425" wrap="square" tIns="45700">
            <a:normAutofit fontScale="92500" lnSpcReduction="20000"/>
          </a:bodyPr>
          <a:lstStyle/>
          <a:p>
            <a:pPr indent="-247288" lvl="0" marL="365760" rtl="0" algn="l">
              <a:spcBef>
                <a:spcPts val="0"/>
              </a:spcBef>
              <a:spcAft>
                <a:spcPts val="0"/>
              </a:spcAft>
              <a:buSzPct val="102000"/>
              <a:buChar char="●"/>
            </a:pPr>
            <a:r>
              <a:rPr lang="en-GB"/>
              <a:t>Items in a tree are attached to nodes</a:t>
            </a:r>
            <a:endParaRPr/>
          </a:p>
          <a:p>
            <a:pPr indent="-247288" lvl="0" marL="365760" rtl="0" algn="l">
              <a:spcBef>
                <a:spcPts val="400"/>
              </a:spcBef>
              <a:spcAft>
                <a:spcPts val="0"/>
              </a:spcAft>
              <a:buSzPct val="102000"/>
              <a:buChar char="●"/>
            </a:pPr>
            <a:r>
              <a:rPr lang="en-GB"/>
              <a:t>We add an item to our tree, and it comes a node…</a:t>
            </a:r>
            <a:endParaRPr/>
          </a:p>
          <a:p>
            <a:pPr indent="-139446" lvl="0" marL="365760" rtl="0" algn="l">
              <a:spcBef>
                <a:spcPts val="400"/>
              </a:spcBef>
              <a:spcAft>
                <a:spcPts val="0"/>
              </a:spcAft>
              <a:buSzPct val="102000"/>
              <a:buNone/>
            </a:pPr>
            <a:r>
              <a:t/>
            </a:r>
            <a:endParaRPr/>
          </a:p>
          <a:p>
            <a:pPr indent="-139446" lvl="0" marL="365760" rtl="0" algn="l">
              <a:spcBef>
                <a:spcPts val="400"/>
              </a:spcBef>
              <a:spcAft>
                <a:spcPts val="0"/>
              </a:spcAft>
              <a:buSzPct val="102000"/>
              <a:buNone/>
            </a:pPr>
            <a:r>
              <a:t/>
            </a:r>
            <a:endParaRPr/>
          </a:p>
          <a:p>
            <a:pPr indent="-139446" lvl="0" marL="365760" rtl="0" algn="l">
              <a:spcBef>
                <a:spcPts val="400"/>
              </a:spcBef>
              <a:spcAft>
                <a:spcPts val="0"/>
              </a:spcAft>
              <a:buSzPct val="102000"/>
              <a:buNone/>
            </a:pPr>
            <a:r>
              <a:t/>
            </a:r>
            <a:endParaRPr/>
          </a:p>
          <a:p>
            <a:pPr indent="-139446" lvl="0" marL="365760" rtl="0" algn="l">
              <a:spcBef>
                <a:spcPts val="400"/>
              </a:spcBef>
              <a:spcAft>
                <a:spcPts val="0"/>
              </a:spcAft>
              <a:buSzPct val="102000"/>
              <a:buNone/>
            </a:pPr>
            <a:r>
              <a:t/>
            </a:r>
            <a:endParaRPr/>
          </a:p>
          <a:p>
            <a:pPr indent="-139446" lvl="0" marL="365760" rtl="0" algn="l">
              <a:spcBef>
                <a:spcPts val="400"/>
              </a:spcBef>
              <a:spcAft>
                <a:spcPts val="0"/>
              </a:spcAft>
              <a:buSzPct val="102000"/>
              <a:buNone/>
            </a:pPr>
            <a:r>
              <a:t/>
            </a:r>
            <a:endParaRPr/>
          </a:p>
          <a:p>
            <a:pPr indent="-247288" lvl="0" marL="365760" rtl="0" algn="l">
              <a:spcBef>
                <a:spcPts val="400"/>
              </a:spcBef>
              <a:spcAft>
                <a:spcPts val="0"/>
              </a:spcAft>
              <a:buSzPct val="102000"/>
              <a:buChar char="●"/>
            </a:pPr>
            <a:r>
              <a:rPr lang="en-GB"/>
              <a:t>The first item becomes the </a:t>
            </a:r>
            <a:r>
              <a:rPr i="1" lang="en-GB"/>
              <a:t>root</a:t>
            </a:r>
            <a:r>
              <a:rPr lang="en-GB"/>
              <a:t> node</a:t>
            </a:r>
            <a:endParaRPr/>
          </a:p>
        </p:txBody>
      </p:sp>
      <p:sp>
        <p:nvSpPr>
          <p:cNvPr id="919" name="Google Shape;919;p107"/>
          <p:cNvSpPr txBox="1"/>
          <p:nvPr>
            <p:ph type="title"/>
          </p:nvPr>
        </p:nvSpPr>
        <p:spPr>
          <a:xfrm>
            <a:off x="457200" y="154484"/>
            <a:ext cx="8229600" cy="643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GB"/>
              <a:t>Trees</a:t>
            </a:r>
            <a:endParaRPr/>
          </a:p>
        </p:txBody>
      </p:sp>
      <p:pic>
        <p:nvPicPr>
          <p:cNvPr id="920" name="Google Shape;920;p107"/>
          <p:cNvPicPr preferRelativeResize="0"/>
          <p:nvPr/>
        </p:nvPicPr>
        <p:blipFill rotWithShape="1">
          <a:blip r:embed="rId3">
            <a:alphaModFix/>
          </a:blip>
          <a:srcRect b="0" l="0" r="0" t="0"/>
          <a:stretch/>
        </p:blipFill>
        <p:spPr>
          <a:xfrm>
            <a:off x="7486402" y="205978"/>
            <a:ext cx="900298" cy="880469"/>
          </a:xfrm>
          <a:prstGeom prst="rect">
            <a:avLst/>
          </a:prstGeom>
          <a:noFill/>
          <a:ln>
            <a:noFill/>
          </a:ln>
        </p:spPr>
      </p:pic>
      <p:sp>
        <p:nvSpPr>
          <p:cNvPr id="921" name="Google Shape;921;p107"/>
          <p:cNvSpPr txBox="1"/>
          <p:nvPr/>
        </p:nvSpPr>
        <p:spPr>
          <a:xfrm>
            <a:off x="1283608" y="2231531"/>
            <a:ext cx="6556800" cy="646500"/>
          </a:xfrm>
          <a:prstGeom prst="rect">
            <a:avLst/>
          </a:prstGeom>
          <a:solidFill>
            <a:srgbClr val="DEF5FA"/>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TreeSet&lt;String&gt; lakes = </a:t>
            </a:r>
            <a:r>
              <a:rPr b="1" lang="en-GB" sz="1800">
                <a:solidFill>
                  <a:schemeClr val="dk1"/>
                </a:solidFill>
                <a:latin typeface="Courier New"/>
                <a:ea typeface="Courier New"/>
                <a:cs typeface="Courier New"/>
                <a:sym typeface="Courier New"/>
              </a:rPr>
              <a:t>new</a:t>
            </a:r>
            <a:r>
              <a:rPr lang="en-GB" sz="1800">
                <a:solidFill>
                  <a:schemeClr val="dk1"/>
                </a:solidFill>
                <a:latin typeface="Courier New"/>
                <a:ea typeface="Courier New"/>
                <a:cs typeface="Courier New"/>
                <a:sym typeface="Courier New"/>
              </a:rPr>
              <a:t> TreeSet&lt;String&gt;();</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lakes.add("Muhazi");</a:t>
            </a:r>
            <a:endParaRPr sz="1800">
              <a:solidFill>
                <a:schemeClr val="dk1"/>
              </a:solidFill>
              <a:latin typeface="Courier New"/>
              <a:ea typeface="Courier New"/>
              <a:cs typeface="Courier New"/>
              <a:sym typeface="Courier New"/>
            </a:endParaRPr>
          </a:p>
        </p:txBody>
      </p:sp>
      <p:sp>
        <p:nvSpPr>
          <p:cNvPr id="922" name="Google Shape;922;p107"/>
          <p:cNvSpPr/>
          <p:nvPr/>
        </p:nvSpPr>
        <p:spPr>
          <a:xfrm>
            <a:off x="3024665" y="4034326"/>
            <a:ext cx="3071100" cy="307200"/>
          </a:xfrm>
          <a:prstGeom prst="rect">
            <a:avLst/>
          </a:prstGeom>
          <a:solidFill>
            <a:schemeClr val="accent4"/>
          </a:solidFill>
          <a:ln cap="flat" cmpd="thickThin" w="55000">
            <a:solidFill>
              <a:srgbClr val="29487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data: "Muhazi"</a:t>
            </a:r>
            <a:endParaRPr sz="1800">
              <a:solidFill>
                <a:schemeClr val="lt1"/>
              </a:solidFill>
              <a:latin typeface="Lucida Sans"/>
              <a:ea typeface="Lucida Sans"/>
              <a:cs typeface="Lucida Sans"/>
              <a:sym typeface="Lucida Sans"/>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6" name="Shape 926"/>
        <p:cNvGrpSpPr/>
        <p:nvPr/>
      </p:nvGrpSpPr>
      <p:grpSpPr>
        <a:xfrm>
          <a:off x="0" y="0"/>
          <a:ext cx="0" cy="0"/>
          <a:chOff x="0" y="0"/>
          <a:chExt cx="0" cy="0"/>
        </a:xfrm>
      </p:grpSpPr>
      <p:sp>
        <p:nvSpPr>
          <p:cNvPr id="927" name="Google Shape;927;p108"/>
          <p:cNvSpPr/>
          <p:nvPr/>
        </p:nvSpPr>
        <p:spPr>
          <a:xfrm>
            <a:off x="2864556" y="1910194"/>
            <a:ext cx="3369000" cy="1106100"/>
          </a:xfrm>
          <a:prstGeom prst="rect">
            <a:avLst/>
          </a:prstGeom>
          <a:solidFill>
            <a:schemeClr val="accent3"/>
          </a:solidFill>
          <a:ln cap="flat" cmpd="thickThin" w="55000">
            <a:solidFill>
              <a:srgbClr val="AB481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Node</a:t>
            </a:r>
            <a:endParaRPr sz="1800">
              <a:solidFill>
                <a:schemeClr val="lt1"/>
              </a:solidFill>
              <a:latin typeface="Lucida Sans"/>
              <a:ea typeface="Lucida Sans"/>
              <a:cs typeface="Lucida Sans"/>
              <a:sym typeface="Lucida Sans"/>
            </a:endParaRPr>
          </a:p>
        </p:txBody>
      </p:sp>
      <p:sp>
        <p:nvSpPr>
          <p:cNvPr id="928" name="Google Shape;928;p108"/>
          <p:cNvSpPr txBox="1"/>
          <p:nvPr>
            <p:ph idx="1" type="body"/>
          </p:nvPr>
        </p:nvSpPr>
        <p:spPr>
          <a:xfrm>
            <a:off x="457200" y="833247"/>
            <a:ext cx="8229600" cy="2545800"/>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GB"/>
              <a:t>Every node has two references to allow other nodes to be connected to it</a:t>
            </a:r>
            <a:endParaRPr/>
          </a:p>
        </p:txBody>
      </p:sp>
      <p:sp>
        <p:nvSpPr>
          <p:cNvPr id="929" name="Google Shape;929;p108"/>
          <p:cNvSpPr txBox="1"/>
          <p:nvPr>
            <p:ph type="title"/>
          </p:nvPr>
        </p:nvSpPr>
        <p:spPr>
          <a:xfrm>
            <a:off x="457200" y="154484"/>
            <a:ext cx="8229600" cy="643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GB"/>
              <a:t>Trees</a:t>
            </a:r>
            <a:endParaRPr/>
          </a:p>
        </p:txBody>
      </p:sp>
      <p:pic>
        <p:nvPicPr>
          <p:cNvPr id="930" name="Google Shape;930;p108"/>
          <p:cNvPicPr preferRelativeResize="0"/>
          <p:nvPr/>
        </p:nvPicPr>
        <p:blipFill rotWithShape="1">
          <a:blip r:embed="rId3">
            <a:alphaModFix/>
          </a:blip>
          <a:srcRect b="0" l="0" r="0" t="0"/>
          <a:stretch/>
        </p:blipFill>
        <p:spPr>
          <a:xfrm>
            <a:off x="7486402" y="205978"/>
            <a:ext cx="900298" cy="880469"/>
          </a:xfrm>
          <a:prstGeom prst="rect">
            <a:avLst/>
          </a:prstGeom>
          <a:noFill/>
          <a:ln>
            <a:noFill/>
          </a:ln>
        </p:spPr>
      </p:pic>
      <p:sp>
        <p:nvSpPr>
          <p:cNvPr id="931" name="Google Shape;931;p108"/>
          <p:cNvSpPr/>
          <p:nvPr/>
        </p:nvSpPr>
        <p:spPr>
          <a:xfrm>
            <a:off x="3024665" y="2207180"/>
            <a:ext cx="3071100" cy="307200"/>
          </a:xfrm>
          <a:prstGeom prst="rect">
            <a:avLst/>
          </a:prstGeom>
          <a:solidFill>
            <a:schemeClr val="accent4"/>
          </a:solidFill>
          <a:ln cap="flat" cmpd="thickThin" w="55000">
            <a:solidFill>
              <a:srgbClr val="29487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data: "Muhazi"</a:t>
            </a:r>
            <a:endParaRPr sz="1800">
              <a:solidFill>
                <a:schemeClr val="lt1"/>
              </a:solidFill>
              <a:latin typeface="Lucida Sans"/>
              <a:ea typeface="Lucida Sans"/>
              <a:cs typeface="Lucida Sans"/>
              <a:sym typeface="Lucida Sans"/>
            </a:endParaRPr>
          </a:p>
        </p:txBody>
      </p:sp>
      <p:sp>
        <p:nvSpPr>
          <p:cNvPr id="932" name="Google Shape;932;p108"/>
          <p:cNvSpPr/>
          <p:nvPr/>
        </p:nvSpPr>
        <p:spPr>
          <a:xfrm>
            <a:off x="4648367" y="2607079"/>
            <a:ext cx="1447500" cy="307200"/>
          </a:xfrm>
          <a:prstGeom prst="rect">
            <a:avLst/>
          </a:prstGeom>
          <a:solidFill>
            <a:schemeClr val="accent4"/>
          </a:solidFill>
          <a:ln cap="flat" cmpd="thickThin" w="55000">
            <a:solidFill>
              <a:srgbClr val="29487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right: </a:t>
            </a:r>
            <a:r>
              <a:rPr i="1" lang="en-GB" sz="1800">
                <a:solidFill>
                  <a:schemeClr val="lt1"/>
                </a:solidFill>
                <a:latin typeface="Lucida Sans"/>
                <a:ea typeface="Lucida Sans"/>
                <a:cs typeface="Lucida Sans"/>
                <a:sym typeface="Lucida Sans"/>
              </a:rPr>
              <a:t>null</a:t>
            </a:r>
            <a:endParaRPr i="1" sz="1800">
              <a:solidFill>
                <a:schemeClr val="lt1"/>
              </a:solidFill>
              <a:latin typeface="Lucida Sans"/>
              <a:ea typeface="Lucida Sans"/>
              <a:cs typeface="Lucida Sans"/>
              <a:sym typeface="Lucida Sans"/>
            </a:endParaRPr>
          </a:p>
        </p:txBody>
      </p:sp>
      <p:sp>
        <p:nvSpPr>
          <p:cNvPr id="933" name="Google Shape;933;p108"/>
          <p:cNvSpPr/>
          <p:nvPr/>
        </p:nvSpPr>
        <p:spPr>
          <a:xfrm>
            <a:off x="3024665" y="2607079"/>
            <a:ext cx="1447500" cy="307200"/>
          </a:xfrm>
          <a:prstGeom prst="rect">
            <a:avLst/>
          </a:prstGeom>
          <a:solidFill>
            <a:schemeClr val="accent4"/>
          </a:solidFill>
          <a:ln cap="flat" cmpd="thickThin" w="55000">
            <a:solidFill>
              <a:srgbClr val="29487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left: </a:t>
            </a:r>
            <a:r>
              <a:rPr i="1" lang="en-GB" sz="1800">
                <a:solidFill>
                  <a:schemeClr val="lt1"/>
                </a:solidFill>
                <a:latin typeface="Lucida Sans"/>
                <a:ea typeface="Lucida Sans"/>
                <a:cs typeface="Lucida Sans"/>
                <a:sym typeface="Lucida Sans"/>
              </a:rPr>
              <a:t>null</a:t>
            </a:r>
            <a:endParaRPr i="1" sz="1800">
              <a:solidFill>
                <a:schemeClr val="lt1"/>
              </a:solidFill>
              <a:latin typeface="Lucida Sans"/>
              <a:ea typeface="Lucida Sans"/>
              <a:cs typeface="Lucida Sans"/>
              <a:sym typeface="Lucida Sans"/>
            </a:endParaRPr>
          </a:p>
        </p:txBody>
      </p:sp>
      <p:sp>
        <p:nvSpPr>
          <p:cNvPr id="934" name="Google Shape;934;p108"/>
          <p:cNvSpPr/>
          <p:nvPr/>
        </p:nvSpPr>
        <p:spPr>
          <a:xfrm>
            <a:off x="4762657" y="3399449"/>
            <a:ext cx="3369000" cy="737700"/>
          </a:xfrm>
          <a:prstGeom prst="rect">
            <a:avLst/>
          </a:prstGeom>
          <a:solidFill>
            <a:schemeClr val="accent3"/>
          </a:solidFill>
          <a:ln cap="flat" cmpd="thickThin" w="55000">
            <a:solidFill>
              <a:srgbClr val="AB481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Node</a:t>
            </a:r>
            <a:endParaRPr sz="1800">
              <a:solidFill>
                <a:schemeClr val="lt1"/>
              </a:solidFill>
              <a:latin typeface="Lucida Sans"/>
              <a:ea typeface="Lucida Sans"/>
              <a:cs typeface="Lucida Sans"/>
              <a:sym typeface="Lucida Sans"/>
            </a:endParaRPr>
          </a:p>
        </p:txBody>
      </p:sp>
      <p:cxnSp>
        <p:nvCxnSpPr>
          <p:cNvPr id="935" name="Google Shape;935;p108"/>
          <p:cNvCxnSpPr>
            <a:stCxn id="932" idx="2"/>
            <a:endCxn id="934" idx="0"/>
          </p:cNvCxnSpPr>
          <p:nvPr/>
        </p:nvCxnSpPr>
        <p:spPr>
          <a:xfrm flipH="1" rot="-5400000">
            <a:off x="5667017" y="2619379"/>
            <a:ext cx="485100" cy="1074900"/>
          </a:xfrm>
          <a:prstGeom prst="bentConnector3">
            <a:avLst>
              <a:gd fmla="val 50000" name="adj1"/>
            </a:avLst>
          </a:prstGeom>
          <a:noFill/>
          <a:ln cap="flat" cmpd="thickThin" w="55000">
            <a:solidFill>
              <a:schemeClr val="accent1"/>
            </a:solidFill>
            <a:prstDash val="solid"/>
            <a:round/>
            <a:headEnd len="sm" w="sm" type="none"/>
            <a:tailEnd len="med" w="med" type="stealth"/>
          </a:ln>
          <a:effectLst>
            <a:outerShdw blurRad="50800" rotWithShape="0" dir="5400000" dist="38100">
              <a:srgbClr val="000000">
                <a:alpha val="34900"/>
              </a:srgbClr>
            </a:outerShdw>
          </a:effectLst>
        </p:spPr>
      </p:cxn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9" name="Shape 939"/>
        <p:cNvGrpSpPr/>
        <p:nvPr/>
      </p:nvGrpSpPr>
      <p:grpSpPr>
        <a:xfrm>
          <a:off x="0" y="0"/>
          <a:ext cx="0" cy="0"/>
          <a:chOff x="0" y="0"/>
          <a:chExt cx="0" cy="0"/>
        </a:xfrm>
      </p:grpSpPr>
      <p:sp>
        <p:nvSpPr>
          <p:cNvPr id="940" name="Google Shape;940;p109"/>
          <p:cNvSpPr/>
          <p:nvPr/>
        </p:nvSpPr>
        <p:spPr>
          <a:xfrm>
            <a:off x="2864556" y="3420457"/>
            <a:ext cx="3369000" cy="1106100"/>
          </a:xfrm>
          <a:prstGeom prst="rect">
            <a:avLst/>
          </a:prstGeom>
          <a:solidFill>
            <a:schemeClr val="accent3"/>
          </a:solidFill>
          <a:ln cap="flat" cmpd="thickThin" w="55000">
            <a:solidFill>
              <a:srgbClr val="AB481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Node</a:t>
            </a:r>
            <a:endParaRPr sz="1800">
              <a:solidFill>
                <a:schemeClr val="lt1"/>
              </a:solidFill>
              <a:latin typeface="Lucida Sans"/>
              <a:ea typeface="Lucida Sans"/>
              <a:cs typeface="Lucida Sans"/>
              <a:sym typeface="Lucida Sans"/>
            </a:endParaRPr>
          </a:p>
        </p:txBody>
      </p:sp>
      <p:sp>
        <p:nvSpPr>
          <p:cNvPr id="941" name="Google Shape;941;p109"/>
          <p:cNvSpPr txBox="1"/>
          <p:nvPr>
            <p:ph idx="1" type="body"/>
          </p:nvPr>
        </p:nvSpPr>
        <p:spPr>
          <a:xfrm>
            <a:off x="457200" y="833247"/>
            <a:ext cx="8229600" cy="2545800"/>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GB"/>
              <a:t>When a new item is being inserted, it is compared with the root node…</a:t>
            </a:r>
            <a:endParaRPr/>
          </a:p>
        </p:txBody>
      </p:sp>
      <p:sp>
        <p:nvSpPr>
          <p:cNvPr id="942" name="Google Shape;942;p109"/>
          <p:cNvSpPr txBox="1"/>
          <p:nvPr>
            <p:ph type="title"/>
          </p:nvPr>
        </p:nvSpPr>
        <p:spPr>
          <a:xfrm>
            <a:off x="457200" y="154484"/>
            <a:ext cx="8229600" cy="643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GB"/>
              <a:t>Trees</a:t>
            </a:r>
            <a:endParaRPr/>
          </a:p>
        </p:txBody>
      </p:sp>
      <p:pic>
        <p:nvPicPr>
          <p:cNvPr id="943" name="Google Shape;943;p109"/>
          <p:cNvPicPr preferRelativeResize="0"/>
          <p:nvPr/>
        </p:nvPicPr>
        <p:blipFill rotWithShape="1">
          <a:blip r:embed="rId3">
            <a:alphaModFix/>
          </a:blip>
          <a:srcRect b="0" l="0" r="0" t="0"/>
          <a:stretch/>
        </p:blipFill>
        <p:spPr>
          <a:xfrm>
            <a:off x="7486402" y="205978"/>
            <a:ext cx="900298" cy="880469"/>
          </a:xfrm>
          <a:prstGeom prst="rect">
            <a:avLst/>
          </a:prstGeom>
          <a:noFill/>
          <a:ln>
            <a:noFill/>
          </a:ln>
        </p:spPr>
      </p:pic>
      <p:sp>
        <p:nvSpPr>
          <p:cNvPr id="944" name="Google Shape;944;p109"/>
          <p:cNvSpPr/>
          <p:nvPr/>
        </p:nvSpPr>
        <p:spPr>
          <a:xfrm>
            <a:off x="3024665" y="3717443"/>
            <a:ext cx="3071100" cy="307200"/>
          </a:xfrm>
          <a:prstGeom prst="rect">
            <a:avLst/>
          </a:prstGeom>
          <a:solidFill>
            <a:schemeClr val="accent4"/>
          </a:solidFill>
          <a:ln cap="flat" cmpd="thickThin" w="55000">
            <a:solidFill>
              <a:srgbClr val="29487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data: "Muhazi"</a:t>
            </a:r>
            <a:endParaRPr sz="1800">
              <a:solidFill>
                <a:schemeClr val="lt1"/>
              </a:solidFill>
              <a:latin typeface="Lucida Sans"/>
              <a:ea typeface="Lucida Sans"/>
              <a:cs typeface="Lucida Sans"/>
              <a:sym typeface="Lucida Sans"/>
            </a:endParaRPr>
          </a:p>
        </p:txBody>
      </p:sp>
      <p:sp>
        <p:nvSpPr>
          <p:cNvPr id="945" name="Google Shape;945;p109"/>
          <p:cNvSpPr/>
          <p:nvPr/>
        </p:nvSpPr>
        <p:spPr>
          <a:xfrm>
            <a:off x="4648367" y="4117343"/>
            <a:ext cx="1447500" cy="307200"/>
          </a:xfrm>
          <a:prstGeom prst="rect">
            <a:avLst/>
          </a:prstGeom>
          <a:solidFill>
            <a:schemeClr val="accent4"/>
          </a:solidFill>
          <a:ln cap="flat" cmpd="thickThin" w="55000">
            <a:solidFill>
              <a:srgbClr val="29487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right: </a:t>
            </a:r>
            <a:r>
              <a:rPr i="1" lang="en-GB" sz="1800">
                <a:solidFill>
                  <a:schemeClr val="lt1"/>
                </a:solidFill>
                <a:latin typeface="Lucida Sans"/>
                <a:ea typeface="Lucida Sans"/>
                <a:cs typeface="Lucida Sans"/>
                <a:sym typeface="Lucida Sans"/>
              </a:rPr>
              <a:t>null</a:t>
            </a:r>
            <a:endParaRPr i="1" sz="1800">
              <a:solidFill>
                <a:schemeClr val="lt1"/>
              </a:solidFill>
              <a:latin typeface="Lucida Sans"/>
              <a:ea typeface="Lucida Sans"/>
              <a:cs typeface="Lucida Sans"/>
              <a:sym typeface="Lucida Sans"/>
            </a:endParaRPr>
          </a:p>
        </p:txBody>
      </p:sp>
      <p:sp>
        <p:nvSpPr>
          <p:cNvPr id="946" name="Google Shape;946;p109"/>
          <p:cNvSpPr/>
          <p:nvPr/>
        </p:nvSpPr>
        <p:spPr>
          <a:xfrm>
            <a:off x="3024665" y="4117343"/>
            <a:ext cx="1447500" cy="307200"/>
          </a:xfrm>
          <a:prstGeom prst="rect">
            <a:avLst/>
          </a:prstGeom>
          <a:solidFill>
            <a:schemeClr val="accent4"/>
          </a:solidFill>
          <a:ln cap="flat" cmpd="thickThin" w="55000">
            <a:solidFill>
              <a:srgbClr val="29487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left: </a:t>
            </a:r>
            <a:r>
              <a:rPr i="1" lang="en-GB" sz="1800">
                <a:solidFill>
                  <a:schemeClr val="lt1"/>
                </a:solidFill>
                <a:latin typeface="Lucida Sans"/>
                <a:ea typeface="Lucida Sans"/>
                <a:cs typeface="Lucida Sans"/>
                <a:sym typeface="Lucida Sans"/>
              </a:rPr>
              <a:t>null</a:t>
            </a:r>
            <a:endParaRPr i="1" sz="1800">
              <a:solidFill>
                <a:schemeClr val="lt1"/>
              </a:solidFill>
              <a:latin typeface="Lucida Sans"/>
              <a:ea typeface="Lucida Sans"/>
              <a:cs typeface="Lucida Sans"/>
              <a:sym typeface="Lucida Sans"/>
            </a:endParaRPr>
          </a:p>
        </p:txBody>
      </p:sp>
      <p:sp>
        <p:nvSpPr>
          <p:cNvPr id="947" name="Google Shape;947;p109"/>
          <p:cNvSpPr txBox="1"/>
          <p:nvPr/>
        </p:nvSpPr>
        <p:spPr>
          <a:xfrm>
            <a:off x="3133106" y="1878926"/>
            <a:ext cx="2955000" cy="369300"/>
          </a:xfrm>
          <a:prstGeom prst="rect">
            <a:avLst/>
          </a:prstGeom>
          <a:solidFill>
            <a:srgbClr val="DEF5FA"/>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lakes.add("Burera");</a:t>
            </a:r>
            <a:endParaRPr sz="1800">
              <a:solidFill>
                <a:schemeClr val="dk1"/>
              </a:solidFill>
              <a:latin typeface="Courier New"/>
              <a:ea typeface="Courier New"/>
              <a:cs typeface="Courier New"/>
              <a:sym typeface="Courier New"/>
            </a:endParaRPr>
          </a:p>
        </p:txBody>
      </p:sp>
      <p:sp>
        <p:nvSpPr>
          <p:cNvPr id="948" name="Google Shape;948;p109"/>
          <p:cNvSpPr/>
          <p:nvPr/>
        </p:nvSpPr>
        <p:spPr>
          <a:xfrm>
            <a:off x="3024665" y="2335455"/>
            <a:ext cx="3071100" cy="307200"/>
          </a:xfrm>
          <a:prstGeom prst="rect">
            <a:avLst/>
          </a:prstGeom>
          <a:solidFill>
            <a:schemeClr val="accent4"/>
          </a:solidFill>
          <a:ln cap="flat" cmpd="thickThin" w="55000">
            <a:solidFill>
              <a:srgbClr val="29487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data: "Burera"</a:t>
            </a:r>
            <a:endParaRPr sz="1800">
              <a:solidFill>
                <a:schemeClr val="lt1"/>
              </a:solidFill>
              <a:latin typeface="Lucida Sans"/>
              <a:ea typeface="Lucida Sans"/>
              <a:cs typeface="Lucida Sans"/>
              <a:sym typeface="Lucida Sans"/>
            </a:endParaRPr>
          </a:p>
        </p:txBody>
      </p:sp>
      <p:cxnSp>
        <p:nvCxnSpPr>
          <p:cNvPr id="949" name="Google Shape;949;p109"/>
          <p:cNvCxnSpPr>
            <a:stCxn id="948" idx="2"/>
            <a:endCxn id="944" idx="0"/>
          </p:cNvCxnSpPr>
          <p:nvPr/>
        </p:nvCxnSpPr>
        <p:spPr>
          <a:xfrm>
            <a:off x="4560215" y="2642655"/>
            <a:ext cx="0" cy="1074900"/>
          </a:xfrm>
          <a:prstGeom prst="straightConnector1">
            <a:avLst/>
          </a:prstGeom>
          <a:noFill/>
          <a:ln cap="flat" cmpd="thickThin" w="55000">
            <a:solidFill>
              <a:schemeClr val="accent1"/>
            </a:solidFill>
            <a:prstDash val="solid"/>
            <a:round/>
            <a:headEnd len="med" w="med" type="stealth"/>
            <a:tailEnd len="med" w="med" type="stealth"/>
          </a:ln>
          <a:effectLst>
            <a:outerShdw blurRad="50800" rotWithShape="0" dir="5400000" dist="38100">
              <a:srgbClr val="000000">
                <a:alpha val="34900"/>
              </a:srgbClr>
            </a:outerShdw>
          </a:effectLst>
        </p:spPr>
      </p:cxnSp>
      <p:sp>
        <p:nvSpPr>
          <p:cNvPr id="950" name="Google Shape;950;p109"/>
          <p:cNvSpPr txBox="1"/>
          <p:nvPr/>
        </p:nvSpPr>
        <p:spPr>
          <a:xfrm>
            <a:off x="3653750" y="2984980"/>
            <a:ext cx="1812900" cy="3693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Lucida Sans"/>
                <a:ea typeface="Lucida Sans"/>
                <a:cs typeface="Lucida Sans"/>
                <a:sym typeface="Lucida Sans"/>
              </a:rPr>
              <a:t>compareTo(…)</a:t>
            </a:r>
            <a:endParaRPr sz="1800">
              <a:solidFill>
                <a:schemeClr val="dk1"/>
              </a:solidFill>
              <a:latin typeface="Lucida Sans"/>
              <a:ea typeface="Lucida Sans"/>
              <a:cs typeface="Lucida Sans"/>
              <a:sym typeface="Lucida Sans"/>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54" name="Shape 954"/>
        <p:cNvGrpSpPr/>
        <p:nvPr/>
      </p:nvGrpSpPr>
      <p:grpSpPr>
        <a:xfrm>
          <a:off x="0" y="0"/>
          <a:ext cx="0" cy="0"/>
          <a:chOff x="0" y="0"/>
          <a:chExt cx="0" cy="0"/>
        </a:xfrm>
      </p:grpSpPr>
      <p:sp>
        <p:nvSpPr>
          <p:cNvPr id="955" name="Google Shape;955;p110"/>
          <p:cNvSpPr/>
          <p:nvPr/>
        </p:nvSpPr>
        <p:spPr>
          <a:xfrm>
            <a:off x="2864556" y="1925284"/>
            <a:ext cx="3369000" cy="1106100"/>
          </a:xfrm>
          <a:prstGeom prst="rect">
            <a:avLst/>
          </a:prstGeom>
          <a:solidFill>
            <a:schemeClr val="accent3"/>
          </a:solidFill>
          <a:ln cap="flat" cmpd="thickThin" w="55000">
            <a:solidFill>
              <a:srgbClr val="AB481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Node</a:t>
            </a:r>
            <a:endParaRPr sz="1800">
              <a:solidFill>
                <a:schemeClr val="lt1"/>
              </a:solidFill>
              <a:latin typeface="Lucida Sans"/>
              <a:ea typeface="Lucida Sans"/>
              <a:cs typeface="Lucida Sans"/>
              <a:sym typeface="Lucida Sans"/>
            </a:endParaRPr>
          </a:p>
        </p:txBody>
      </p:sp>
      <p:sp>
        <p:nvSpPr>
          <p:cNvPr id="956" name="Google Shape;956;p110"/>
          <p:cNvSpPr txBox="1"/>
          <p:nvPr>
            <p:ph idx="1" type="body"/>
          </p:nvPr>
        </p:nvSpPr>
        <p:spPr>
          <a:xfrm>
            <a:off x="457200" y="833247"/>
            <a:ext cx="8229600" cy="2545800"/>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GB"/>
              <a:t>When a new item is being inserted, it is compared with the root node…</a:t>
            </a:r>
            <a:endParaRPr/>
          </a:p>
        </p:txBody>
      </p:sp>
      <p:sp>
        <p:nvSpPr>
          <p:cNvPr id="957" name="Google Shape;957;p110"/>
          <p:cNvSpPr txBox="1"/>
          <p:nvPr>
            <p:ph type="title"/>
          </p:nvPr>
        </p:nvSpPr>
        <p:spPr>
          <a:xfrm>
            <a:off x="457200" y="154484"/>
            <a:ext cx="8229600" cy="643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GB"/>
              <a:t>Trees</a:t>
            </a:r>
            <a:endParaRPr/>
          </a:p>
        </p:txBody>
      </p:sp>
      <p:pic>
        <p:nvPicPr>
          <p:cNvPr id="958" name="Google Shape;958;p110"/>
          <p:cNvPicPr preferRelativeResize="0"/>
          <p:nvPr/>
        </p:nvPicPr>
        <p:blipFill rotWithShape="1">
          <a:blip r:embed="rId3">
            <a:alphaModFix/>
          </a:blip>
          <a:srcRect b="0" l="0" r="0" t="0"/>
          <a:stretch/>
        </p:blipFill>
        <p:spPr>
          <a:xfrm>
            <a:off x="7486402" y="205978"/>
            <a:ext cx="900298" cy="880469"/>
          </a:xfrm>
          <a:prstGeom prst="rect">
            <a:avLst/>
          </a:prstGeom>
          <a:noFill/>
          <a:ln>
            <a:noFill/>
          </a:ln>
        </p:spPr>
      </p:pic>
      <p:sp>
        <p:nvSpPr>
          <p:cNvPr id="959" name="Google Shape;959;p110"/>
          <p:cNvSpPr/>
          <p:nvPr/>
        </p:nvSpPr>
        <p:spPr>
          <a:xfrm>
            <a:off x="3024665" y="2222270"/>
            <a:ext cx="3071100" cy="307200"/>
          </a:xfrm>
          <a:prstGeom prst="rect">
            <a:avLst/>
          </a:prstGeom>
          <a:solidFill>
            <a:schemeClr val="accent4"/>
          </a:solidFill>
          <a:ln cap="flat" cmpd="thickThin" w="55000">
            <a:solidFill>
              <a:srgbClr val="29487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data: "Muhazi"</a:t>
            </a:r>
            <a:endParaRPr sz="1800">
              <a:solidFill>
                <a:schemeClr val="lt1"/>
              </a:solidFill>
              <a:latin typeface="Lucida Sans"/>
              <a:ea typeface="Lucida Sans"/>
              <a:cs typeface="Lucida Sans"/>
              <a:sym typeface="Lucida Sans"/>
            </a:endParaRPr>
          </a:p>
        </p:txBody>
      </p:sp>
      <p:sp>
        <p:nvSpPr>
          <p:cNvPr id="960" name="Google Shape;960;p110"/>
          <p:cNvSpPr/>
          <p:nvPr/>
        </p:nvSpPr>
        <p:spPr>
          <a:xfrm>
            <a:off x="4648367" y="2622169"/>
            <a:ext cx="1447500" cy="307200"/>
          </a:xfrm>
          <a:prstGeom prst="rect">
            <a:avLst/>
          </a:prstGeom>
          <a:solidFill>
            <a:schemeClr val="accent4"/>
          </a:solidFill>
          <a:ln cap="flat" cmpd="thickThin" w="55000">
            <a:solidFill>
              <a:srgbClr val="29487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right: </a:t>
            </a:r>
            <a:r>
              <a:rPr i="1" lang="en-GB" sz="1800">
                <a:solidFill>
                  <a:schemeClr val="lt1"/>
                </a:solidFill>
                <a:latin typeface="Lucida Sans"/>
                <a:ea typeface="Lucida Sans"/>
                <a:cs typeface="Lucida Sans"/>
                <a:sym typeface="Lucida Sans"/>
              </a:rPr>
              <a:t>null</a:t>
            </a:r>
            <a:endParaRPr i="1" sz="1800">
              <a:solidFill>
                <a:schemeClr val="lt1"/>
              </a:solidFill>
              <a:latin typeface="Lucida Sans"/>
              <a:ea typeface="Lucida Sans"/>
              <a:cs typeface="Lucida Sans"/>
              <a:sym typeface="Lucida Sans"/>
            </a:endParaRPr>
          </a:p>
        </p:txBody>
      </p:sp>
      <p:sp>
        <p:nvSpPr>
          <p:cNvPr id="961" name="Google Shape;961;p110"/>
          <p:cNvSpPr/>
          <p:nvPr/>
        </p:nvSpPr>
        <p:spPr>
          <a:xfrm>
            <a:off x="3024665" y="2622169"/>
            <a:ext cx="1447500" cy="307200"/>
          </a:xfrm>
          <a:prstGeom prst="rect">
            <a:avLst/>
          </a:prstGeom>
          <a:solidFill>
            <a:schemeClr val="accent4"/>
          </a:solidFill>
          <a:ln cap="flat" cmpd="thickThin" w="55000">
            <a:solidFill>
              <a:srgbClr val="29487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left</a:t>
            </a:r>
            <a:endParaRPr i="1" sz="1800">
              <a:solidFill>
                <a:schemeClr val="lt1"/>
              </a:solidFill>
              <a:latin typeface="Lucida Sans"/>
              <a:ea typeface="Lucida Sans"/>
              <a:cs typeface="Lucida Sans"/>
              <a:sym typeface="Lucida Sans"/>
            </a:endParaRPr>
          </a:p>
        </p:txBody>
      </p:sp>
      <p:sp>
        <p:nvSpPr>
          <p:cNvPr id="962" name="Google Shape;962;p110"/>
          <p:cNvSpPr/>
          <p:nvPr/>
        </p:nvSpPr>
        <p:spPr>
          <a:xfrm>
            <a:off x="395744" y="3740078"/>
            <a:ext cx="3369000" cy="1106100"/>
          </a:xfrm>
          <a:prstGeom prst="rect">
            <a:avLst/>
          </a:prstGeom>
          <a:solidFill>
            <a:schemeClr val="accent3"/>
          </a:solidFill>
          <a:ln cap="flat" cmpd="thickThin" w="55000">
            <a:solidFill>
              <a:srgbClr val="AB481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Node</a:t>
            </a:r>
            <a:endParaRPr sz="1800">
              <a:solidFill>
                <a:schemeClr val="lt1"/>
              </a:solidFill>
              <a:latin typeface="Lucida Sans"/>
              <a:ea typeface="Lucida Sans"/>
              <a:cs typeface="Lucida Sans"/>
              <a:sym typeface="Lucida Sans"/>
            </a:endParaRPr>
          </a:p>
        </p:txBody>
      </p:sp>
      <p:sp>
        <p:nvSpPr>
          <p:cNvPr id="963" name="Google Shape;963;p110"/>
          <p:cNvSpPr/>
          <p:nvPr/>
        </p:nvSpPr>
        <p:spPr>
          <a:xfrm>
            <a:off x="555853" y="4037064"/>
            <a:ext cx="3071100" cy="307200"/>
          </a:xfrm>
          <a:prstGeom prst="rect">
            <a:avLst/>
          </a:prstGeom>
          <a:solidFill>
            <a:schemeClr val="accent4"/>
          </a:solidFill>
          <a:ln cap="flat" cmpd="thickThin" w="55000">
            <a:solidFill>
              <a:srgbClr val="29487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data: "Burera"</a:t>
            </a:r>
            <a:endParaRPr sz="1800">
              <a:solidFill>
                <a:schemeClr val="lt1"/>
              </a:solidFill>
              <a:latin typeface="Lucida Sans"/>
              <a:ea typeface="Lucida Sans"/>
              <a:cs typeface="Lucida Sans"/>
              <a:sym typeface="Lucida Sans"/>
            </a:endParaRPr>
          </a:p>
        </p:txBody>
      </p:sp>
      <p:sp>
        <p:nvSpPr>
          <p:cNvPr id="964" name="Google Shape;964;p110"/>
          <p:cNvSpPr/>
          <p:nvPr/>
        </p:nvSpPr>
        <p:spPr>
          <a:xfrm>
            <a:off x="2179555" y="4436963"/>
            <a:ext cx="1447500" cy="307200"/>
          </a:xfrm>
          <a:prstGeom prst="rect">
            <a:avLst/>
          </a:prstGeom>
          <a:solidFill>
            <a:schemeClr val="accent4"/>
          </a:solidFill>
          <a:ln cap="flat" cmpd="thickThin" w="55000">
            <a:solidFill>
              <a:srgbClr val="29487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right: </a:t>
            </a:r>
            <a:r>
              <a:rPr i="1" lang="en-GB" sz="1800">
                <a:solidFill>
                  <a:schemeClr val="lt1"/>
                </a:solidFill>
                <a:latin typeface="Lucida Sans"/>
                <a:ea typeface="Lucida Sans"/>
                <a:cs typeface="Lucida Sans"/>
                <a:sym typeface="Lucida Sans"/>
              </a:rPr>
              <a:t>null</a:t>
            </a:r>
            <a:endParaRPr i="1" sz="1800">
              <a:solidFill>
                <a:schemeClr val="lt1"/>
              </a:solidFill>
              <a:latin typeface="Lucida Sans"/>
              <a:ea typeface="Lucida Sans"/>
              <a:cs typeface="Lucida Sans"/>
              <a:sym typeface="Lucida Sans"/>
            </a:endParaRPr>
          </a:p>
        </p:txBody>
      </p:sp>
      <p:sp>
        <p:nvSpPr>
          <p:cNvPr id="965" name="Google Shape;965;p110"/>
          <p:cNvSpPr/>
          <p:nvPr/>
        </p:nvSpPr>
        <p:spPr>
          <a:xfrm>
            <a:off x="555853" y="4436963"/>
            <a:ext cx="1447500" cy="307200"/>
          </a:xfrm>
          <a:prstGeom prst="rect">
            <a:avLst/>
          </a:prstGeom>
          <a:solidFill>
            <a:schemeClr val="accent4"/>
          </a:solidFill>
          <a:ln cap="flat" cmpd="thickThin" w="55000">
            <a:solidFill>
              <a:srgbClr val="29487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left: </a:t>
            </a:r>
            <a:r>
              <a:rPr i="1" lang="en-GB" sz="1800">
                <a:solidFill>
                  <a:schemeClr val="lt1"/>
                </a:solidFill>
                <a:latin typeface="Lucida Sans"/>
                <a:ea typeface="Lucida Sans"/>
                <a:cs typeface="Lucida Sans"/>
                <a:sym typeface="Lucida Sans"/>
              </a:rPr>
              <a:t>null</a:t>
            </a:r>
            <a:endParaRPr i="1" sz="1800">
              <a:solidFill>
                <a:schemeClr val="lt1"/>
              </a:solidFill>
              <a:latin typeface="Lucida Sans"/>
              <a:ea typeface="Lucida Sans"/>
              <a:cs typeface="Lucida Sans"/>
              <a:sym typeface="Lucida Sans"/>
            </a:endParaRPr>
          </a:p>
        </p:txBody>
      </p:sp>
      <p:cxnSp>
        <p:nvCxnSpPr>
          <p:cNvPr id="966" name="Google Shape;966;p110"/>
          <p:cNvCxnSpPr>
            <a:stCxn id="961" idx="2"/>
            <a:endCxn id="962" idx="0"/>
          </p:cNvCxnSpPr>
          <p:nvPr/>
        </p:nvCxnSpPr>
        <p:spPr>
          <a:xfrm rot="5400000">
            <a:off x="2508965" y="2500519"/>
            <a:ext cx="810600" cy="1668300"/>
          </a:xfrm>
          <a:prstGeom prst="bentConnector3">
            <a:avLst>
              <a:gd fmla="val 50000" name="adj1"/>
            </a:avLst>
          </a:prstGeom>
          <a:noFill/>
          <a:ln cap="flat" cmpd="thickThin" w="55000">
            <a:solidFill>
              <a:schemeClr val="accent1"/>
            </a:solidFill>
            <a:prstDash val="solid"/>
            <a:round/>
            <a:headEnd len="sm" w="sm" type="none"/>
            <a:tailEnd len="med" w="med" type="stealth"/>
          </a:ln>
          <a:effectLst>
            <a:outerShdw blurRad="50800" rotWithShape="0" dir="5400000" dist="38100">
              <a:srgbClr val="000000">
                <a:alpha val="34900"/>
              </a:srgbClr>
            </a:outerShdw>
          </a:effectLst>
        </p:spPr>
      </p:cxnSp>
      <p:sp>
        <p:nvSpPr>
          <p:cNvPr id="967" name="Google Shape;967;p110"/>
          <p:cNvSpPr txBox="1"/>
          <p:nvPr/>
        </p:nvSpPr>
        <p:spPr>
          <a:xfrm>
            <a:off x="4229996" y="3562063"/>
            <a:ext cx="3731700" cy="101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000">
                <a:solidFill>
                  <a:schemeClr val="dk1"/>
                </a:solidFill>
                <a:latin typeface="Lucida Sans"/>
                <a:ea typeface="Lucida Sans"/>
                <a:cs typeface="Lucida Sans"/>
                <a:sym typeface="Lucida Sans"/>
              </a:rPr>
              <a:t>If item is less than the node,</a:t>
            </a:r>
            <a:endParaRPr/>
          </a:p>
          <a:p>
            <a:pPr indent="0" lvl="0" marL="0" marR="0" rtl="0" algn="l">
              <a:spcBef>
                <a:spcPts val="0"/>
              </a:spcBef>
              <a:spcAft>
                <a:spcPts val="0"/>
              </a:spcAft>
              <a:buNone/>
            </a:pPr>
            <a:r>
              <a:rPr lang="en-GB" sz="2000">
                <a:solidFill>
                  <a:schemeClr val="dk1"/>
                </a:solidFill>
                <a:latin typeface="Lucida Sans"/>
                <a:ea typeface="Lucida Sans"/>
                <a:cs typeface="Lucida Sans"/>
                <a:sym typeface="Lucida Sans"/>
              </a:rPr>
              <a:t>then it is attached as a new </a:t>
            </a:r>
            <a:endParaRPr/>
          </a:p>
          <a:p>
            <a:pPr indent="0" lvl="0" marL="0" marR="0" rtl="0" algn="l">
              <a:spcBef>
                <a:spcPts val="0"/>
              </a:spcBef>
              <a:spcAft>
                <a:spcPts val="0"/>
              </a:spcAft>
              <a:buNone/>
            </a:pPr>
            <a:r>
              <a:rPr lang="en-GB" sz="2000">
                <a:solidFill>
                  <a:schemeClr val="dk1"/>
                </a:solidFill>
                <a:latin typeface="Lucida Sans"/>
                <a:ea typeface="Lucida Sans"/>
                <a:cs typeface="Lucida Sans"/>
                <a:sym typeface="Lucida Sans"/>
              </a:rPr>
              <a:t>node on the </a:t>
            </a:r>
            <a:r>
              <a:rPr b="1" i="1" lang="en-GB" sz="2000">
                <a:solidFill>
                  <a:schemeClr val="dk1"/>
                </a:solidFill>
                <a:latin typeface="Lucida Sans"/>
                <a:ea typeface="Lucida Sans"/>
                <a:cs typeface="Lucida Sans"/>
                <a:sym typeface="Lucida Sans"/>
              </a:rPr>
              <a:t>left</a:t>
            </a:r>
            <a:r>
              <a:rPr lang="en-GB" sz="2000">
                <a:solidFill>
                  <a:schemeClr val="dk1"/>
                </a:solidFill>
                <a:latin typeface="Lucida Sans"/>
                <a:ea typeface="Lucida Sans"/>
                <a:cs typeface="Lucida Sans"/>
                <a:sym typeface="Lucida Sans"/>
              </a:rPr>
              <a:t> reference</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71" name="Shape 971"/>
        <p:cNvGrpSpPr/>
        <p:nvPr/>
      </p:nvGrpSpPr>
      <p:grpSpPr>
        <a:xfrm>
          <a:off x="0" y="0"/>
          <a:ext cx="0" cy="0"/>
          <a:chOff x="0" y="0"/>
          <a:chExt cx="0" cy="0"/>
        </a:xfrm>
      </p:grpSpPr>
      <p:sp>
        <p:nvSpPr>
          <p:cNvPr id="972" name="Google Shape;972;p111"/>
          <p:cNvSpPr/>
          <p:nvPr/>
        </p:nvSpPr>
        <p:spPr>
          <a:xfrm>
            <a:off x="2864556" y="1761424"/>
            <a:ext cx="3369000" cy="1106100"/>
          </a:xfrm>
          <a:prstGeom prst="rect">
            <a:avLst/>
          </a:prstGeom>
          <a:solidFill>
            <a:schemeClr val="accent3"/>
          </a:solidFill>
          <a:ln cap="flat" cmpd="thickThin" w="55000">
            <a:solidFill>
              <a:srgbClr val="AB481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Node</a:t>
            </a:r>
            <a:endParaRPr sz="1800">
              <a:solidFill>
                <a:schemeClr val="lt1"/>
              </a:solidFill>
              <a:latin typeface="Lucida Sans"/>
              <a:ea typeface="Lucida Sans"/>
              <a:cs typeface="Lucida Sans"/>
              <a:sym typeface="Lucida Sans"/>
            </a:endParaRPr>
          </a:p>
        </p:txBody>
      </p:sp>
      <p:sp>
        <p:nvSpPr>
          <p:cNvPr id="973" name="Google Shape;973;p111"/>
          <p:cNvSpPr txBox="1"/>
          <p:nvPr>
            <p:ph type="title"/>
          </p:nvPr>
        </p:nvSpPr>
        <p:spPr>
          <a:xfrm>
            <a:off x="457200" y="154484"/>
            <a:ext cx="8229600" cy="6432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GB"/>
              <a:t>Trees</a:t>
            </a:r>
            <a:endParaRPr/>
          </a:p>
        </p:txBody>
      </p:sp>
      <p:pic>
        <p:nvPicPr>
          <p:cNvPr id="974" name="Google Shape;974;p111"/>
          <p:cNvPicPr preferRelativeResize="0"/>
          <p:nvPr/>
        </p:nvPicPr>
        <p:blipFill rotWithShape="1">
          <a:blip r:embed="rId3">
            <a:alphaModFix/>
          </a:blip>
          <a:srcRect b="0" l="0" r="0" t="0"/>
          <a:stretch/>
        </p:blipFill>
        <p:spPr>
          <a:xfrm>
            <a:off x="7486402" y="205978"/>
            <a:ext cx="900298" cy="880469"/>
          </a:xfrm>
          <a:prstGeom prst="rect">
            <a:avLst/>
          </a:prstGeom>
          <a:noFill/>
          <a:ln>
            <a:noFill/>
          </a:ln>
        </p:spPr>
      </p:pic>
      <p:sp>
        <p:nvSpPr>
          <p:cNvPr id="975" name="Google Shape;975;p111"/>
          <p:cNvSpPr/>
          <p:nvPr/>
        </p:nvSpPr>
        <p:spPr>
          <a:xfrm>
            <a:off x="3024665" y="2058410"/>
            <a:ext cx="3071100" cy="307200"/>
          </a:xfrm>
          <a:prstGeom prst="rect">
            <a:avLst/>
          </a:prstGeom>
          <a:solidFill>
            <a:schemeClr val="accent4"/>
          </a:solidFill>
          <a:ln cap="flat" cmpd="thickThin" w="55000">
            <a:solidFill>
              <a:srgbClr val="29487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data: "Muhazi"</a:t>
            </a:r>
            <a:endParaRPr sz="1800">
              <a:solidFill>
                <a:schemeClr val="lt1"/>
              </a:solidFill>
              <a:latin typeface="Lucida Sans"/>
              <a:ea typeface="Lucida Sans"/>
              <a:cs typeface="Lucida Sans"/>
              <a:sym typeface="Lucida Sans"/>
            </a:endParaRPr>
          </a:p>
        </p:txBody>
      </p:sp>
      <p:sp>
        <p:nvSpPr>
          <p:cNvPr id="976" name="Google Shape;976;p111"/>
          <p:cNvSpPr/>
          <p:nvPr/>
        </p:nvSpPr>
        <p:spPr>
          <a:xfrm>
            <a:off x="4648367" y="2458309"/>
            <a:ext cx="1447500" cy="307200"/>
          </a:xfrm>
          <a:prstGeom prst="rect">
            <a:avLst/>
          </a:prstGeom>
          <a:solidFill>
            <a:schemeClr val="accent4"/>
          </a:solidFill>
          <a:ln cap="flat" cmpd="thickThin" w="55000">
            <a:solidFill>
              <a:srgbClr val="29487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right</a:t>
            </a:r>
            <a:endParaRPr i="1" sz="1800">
              <a:solidFill>
                <a:schemeClr val="lt1"/>
              </a:solidFill>
              <a:latin typeface="Lucida Sans"/>
              <a:ea typeface="Lucida Sans"/>
              <a:cs typeface="Lucida Sans"/>
              <a:sym typeface="Lucida Sans"/>
            </a:endParaRPr>
          </a:p>
        </p:txBody>
      </p:sp>
      <p:sp>
        <p:nvSpPr>
          <p:cNvPr id="977" name="Google Shape;977;p111"/>
          <p:cNvSpPr/>
          <p:nvPr/>
        </p:nvSpPr>
        <p:spPr>
          <a:xfrm>
            <a:off x="3024665" y="2458309"/>
            <a:ext cx="1447500" cy="307200"/>
          </a:xfrm>
          <a:prstGeom prst="rect">
            <a:avLst/>
          </a:prstGeom>
          <a:solidFill>
            <a:schemeClr val="accent4"/>
          </a:solidFill>
          <a:ln cap="flat" cmpd="thickThin" w="55000">
            <a:solidFill>
              <a:srgbClr val="29487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left</a:t>
            </a:r>
            <a:endParaRPr i="1" sz="1800">
              <a:solidFill>
                <a:schemeClr val="lt1"/>
              </a:solidFill>
              <a:latin typeface="Lucida Sans"/>
              <a:ea typeface="Lucida Sans"/>
              <a:cs typeface="Lucida Sans"/>
              <a:sym typeface="Lucida Sans"/>
            </a:endParaRPr>
          </a:p>
        </p:txBody>
      </p:sp>
      <p:sp>
        <p:nvSpPr>
          <p:cNvPr id="978" name="Google Shape;978;p111"/>
          <p:cNvSpPr/>
          <p:nvPr/>
        </p:nvSpPr>
        <p:spPr>
          <a:xfrm>
            <a:off x="395744" y="3576218"/>
            <a:ext cx="3369000" cy="1106100"/>
          </a:xfrm>
          <a:prstGeom prst="rect">
            <a:avLst/>
          </a:prstGeom>
          <a:solidFill>
            <a:schemeClr val="accent3"/>
          </a:solidFill>
          <a:ln cap="flat" cmpd="thickThin" w="55000">
            <a:solidFill>
              <a:srgbClr val="AB481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Node</a:t>
            </a:r>
            <a:endParaRPr sz="1800">
              <a:solidFill>
                <a:schemeClr val="lt1"/>
              </a:solidFill>
              <a:latin typeface="Lucida Sans"/>
              <a:ea typeface="Lucida Sans"/>
              <a:cs typeface="Lucida Sans"/>
              <a:sym typeface="Lucida Sans"/>
            </a:endParaRPr>
          </a:p>
        </p:txBody>
      </p:sp>
      <p:sp>
        <p:nvSpPr>
          <p:cNvPr id="979" name="Google Shape;979;p111"/>
          <p:cNvSpPr/>
          <p:nvPr/>
        </p:nvSpPr>
        <p:spPr>
          <a:xfrm>
            <a:off x="555853" y="3873204"/>
            <a:ext cx="3071100" cy="307200"/>
          </a:xfrm>
          <a:prstGeom prst="rect">
            <a:avLst/>
          </a:prstGeom>
          <a:solidFill>
            <a:schemeClr val="accent4"/>
          </a:solidFill>
          <a:ln cap="flat" cmpd="thickThin" w="55000">
            <a:solidFill>
              <a:srgbClr val="29487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data: "Burera"</a:t>
            </a:r>
            <a:endParaRPr sz="1800">
              <a:solidFill>
                <a:schemeClr val="lt1"/>
              </a:solidFill>
              <a:latin typeface="Lucida Sans"/>
              <a:ea typeface="Lucida Sans"/>
              <a:cs typeface="Lucida Sans"/>
              <a:sym typeface="Lucida Sans"/>
            </a:endParaRPr>
          </a:p>
        </p:txBody>
      </p:sp>
      <p:sp>
        <p:nvSpPr>
          <p:cNvPr id="980" name="Google Shape;980;p111"/>
          <p:cNvSpPr/>
          <p:nvPr/>
        </p:nvSpPr>
        <p:spPr>
          <a:xfrm>
            <a:off x="2179555" y="4273103"/>
            <a:ext cx="1447500" cy="307200"/>
          </a:xfrm>
          <a:prstGeom prst="rect">
            <a:avLst/>
          </a:prstGeom>
          <a:solidFill>
            <a:schemeClr val="accent4"/>
          </a:solidFill>
          <a:ln cap="flat" cmpd="thickThin" w="55000">
            <a:solidFill>
              <a:srgbClr val="29487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right: </a:t>
            </a:r>
            <a:r>
              <a:rPr i="1" lang="en-GB" sz="1800">
                <a:solidFill>
                  <a:schemeClr val="lt1"/>
                </a:solidFill>
                <a:latin typeface="Lucida Sans"/>
                <a:ea typeface="Lucida Sans"/>
                <a:cs typeface="Lucida Sans"/>
                <a:sym typeface="Lucida Sans"/>
              </a:rPr>
              <a:t>null</a:t>
            </a:r>
            <a:endParaRPr i="1" sz="1800">
              <a:solidFill>
                <a:schemeClr val="lt1"/>
              </a:solidFill>
              <a:latin typeface="Lucida Sans"/>
              <a:ea typeface="Lucida Sans"/>
              <a:cs typeface="Lucida Sans"/>
              <a:sym typeface="Lucida Sans"/>
            </a:endParaRPr>
          </a:p>
        </p:txBody>
      </p:sp>
      <p:sp>
        <p:nvSpPr>
          <p:cNvPr id="981" name="Google Shape;981;p111"/>
          <p:cNvSpPr/>
          <p:nvPr/>
        </p:nvSpPr>
        <p:spPr>
          <a:xfrm>
            <a:off x="555853" y="4273103"/>
            <a:ext cx="1447500" cy="307200"/>
          </a:xfrm>
          <a:prstGeom prst="rect">
            <a:avLst/>
          </a:prstGeom>
          <a:solidFill>
            <a:schemeClr val="accent4"/>
          </a:solidFill>
          <a:ln cap="flat" cmpd="thickThin" w="55000">
            <a:solidFill>
              <a:srgbClr val="29487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left: </a:t>
            </a:r>
            <a:r>
              <a:rPr i="1" lang="en-GB" sz="1800">
                <a:solidFill>
                  <a:schemeClr val="lt1"/>
                </a:solidFill>
                <a:latin typeface="Lucida Sans"/>
                <a:ea typeface="Lucida Sans"/>
                <a:cs typeface="Lucida Sans"/>
                <a:sym typeface="Lucida Sans"/>
              </a:rPr>
              <a:t>null</a:t>
            </a:r>
            <a:endParaRPr i="1" sz="1800">
              <a:solidFill>
                <a:schemeClr val="lt1"/>
              </a:solidFill>
              <a:latin typeface="Lucida Sans"/>
              <a:ea typeface="Lucida Sans"/>
              <a:cs typeface="Lucida Sans"/>
              <a:sym typeface="Lucida Sans"/>
            </a:endParaRPr>
          </a:p>
        </p:txBody>
      </p:sp>
      <p:cxnSp>
        <p:nvCxnSpPr>
          <p:cNvPr id="982" name="Google Shape;982;p111"/>
          <p:cNvCxnSpPr>
            <a:stCxn id="977" idx="2"/>
            <a:endCxn id="978" idx="0"/>
          </p:cNvCxnSpPr>
          <p:nvPr/>
        </p:nvCxnSpPr>
        <p:spPr>
          <a:xfrm rot="5400000">
            <a:off x="2508965" y="2336659"/>
            <a:ext cx="810600" cy="1668300"/>
          </a:xfrm>
          <a:prstGeom prst="bentConnector3">
            <a:avLst>
              <a:gd fmla="val 50000" name="adj1"/>
            </a:avLst>
          </a:prstGeom>
          <a:noFill/>
          <a:ln cap="flat" cmpd="thickThin" w="55000">
            <a:solidFill>
              <a:schemeClr val="accent1"/>
            </a:solidFill>
            <a:prstDash val="solid"/>
            <a:round/>
            <a:headEnd len="sm" w="sm" type="none"/>
            <a:tailEnd len="med" w="med" type="stealth"/>
          </a:ln>
          <a:effectLst>
            <a:outerShdw blurRad="50800" rotWithShape="0" dir="5400000" dist="38100">
              <a:srgbClr val="000000">
                <a:alpha val="34900"/>
              </a:srgbClr>
            </a:outerShdw>
          </a:effectLst>
        </p:spPr>
      </p:cxnSp>
      <p:sp>
        <p:nvSpPr>
          <p:cNvPr id="983" name="Google Shape;983;p111"/>
          <p:cNvSpPr txBox="1"/>
          <p:nvPr/>
        </p:nvSpPr>
        <p:spPr>
          <a:xfrm>
            <a:off x="6496793" y="1544585"/>
            <a:ext cx="2379300" cy="1939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000">
                <a:solidFill>
                  <a:schemeClr val="dk1"/>
                </a:solidFill>
                <a:latin typeface="Lucida Sans"/>
                <a:ea typeface="Lucida Sans"/>
                <a:cs typeface="Lucida Sans"/>
                <a:sym typeface="Lucida Sans"/>
              </a:rPr>
              <a:t>If item is greater than the node,</a:t>
            </a:r>
            <a:endParaRPr/>
          </a:p>
          <a:p>
            <a:pPr indent="0" lvl="0" marL="0" marR="0" rtl="0" algn="l">
              <a:spcBef>
                <a:spcPts val="0"/>
              </a:spcBef>
              <a:spcAft>
                <a:spcPts val="0"/>
              </a:spcAft>
              <a:buNone/>
            </a:pPr>
            <a:r>
              <a:rPr lang="en-GB" sz="2000">
                <a:solidFill>
                  <a:schemeClr val="dk1"/>
                </a:solidFill>
                <a:latin typeface="Lucida Sans"/>
                <a:ea typeface="Lucida Sans"/>
                <a:cs typeface="Lucida Sans"/>
                <a:sym typeface="Lucida Sans"/>
              </a:rPr>
              <a:t>then it is attached as a new node on the </a:t>
            </a:r>
            <a:r>
              <a:rPr b="1" i="1" lang="en-GB" sz="2000">
                <a:solidFill>
                  <a:schemeClr val="dk1"/>
                </a:solidFill>
                <a:latin typeface="Lucida Sans"/>
                <a:ea typeface="Lucida Sans"/>
                <a:cs typeface="Lucida Sans"/>
                <a:sym typeface="Lucida Sans"/>
              </a:rPr>
              <a:t>right</a:t>
            </a:r>
            <a:r>
              <a:rPr lang="en-GB" sz="2000">
                <a:solidFill>
                  <a:schemeClr val="dk1"/>
                </a:solidFill>
                <a:latin typeface="Lucida Sans"/>
                <a:ea typeface="Lucida Sans"/>
                <a:cs typeface="Lucida Sans"/>
                <a:sym typeface="Lucida Sans"/>
              </a:rPr>
              <a:t> reference</a:t>
            </a:r>
            <a:endParaRPr/>
          </a:p>
        </p:txBody>
      </p:sp>
      <p:sp>
        <p:nvSpPr>
          <p:cNvPr id="984" name="Google Shape;984;p111"/>
          <p:cNvSpPr/>
          <p:nvPr/>
        </p:nvSpPr>
        <p:spPr>
          <a:xfrm>
            <a:off x="3024665" y="1055595"/>
            <a:ext cx="3093600" cy="2769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lakes.add("Ruhondo");</a:t>
            </a:r>
            <a:endParaRPr/>
          </a:p>
        </p:txBody>
      </p:sp>
      <p:sp>
        <p:nvSpPr>
          <p:cNvPr id="985" name="Google Shape;985;p111"/>
          <p:cNvSpPr/>
          <p:nvPr/>
        </p:nvSpPr>
        <p:spPr>
          <a:xfrm>
            <a:off x="5317670" y="3627421"/>
            <a:ext cx="3369000" cy="1106100"/>
          </a:xfrm>
          <a:prstGeom prst="rect">
            <a:avLst/>
          </a:prstGeom>
          <a:solidFill>
            <a:schemeClr val="accent3"/>
          </a:solidFill>
          <a:ln cap="flat" cmpd="thickThin" w="55000">
            <a:solidFill>
              <a:srgbClr val="AB481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Node</a:t>
            </a:r>
            <a:endParaRPr sz="1800">
              <a:solidFill>
                <a:schemeClr val="lt1"/>
              </a:solidFill>
              <a:latin typeface="Lucida Sans"/>
              <a:ea typeface="Lucida Sans"/>
              <a:cs typeface="Lucida Sans"/>
              <a:sym typeface="Lucida Sans"/>
            </a:endParaRPr>
          </a:p>
        </p:txBody>
      </p:sp>
      <p:sp>
        <p:nvSpPr>
          <p:cNvPr id="986" name="Google Shape;986;p111"/>
          <p:cNvSpPr/>
          <p:nvPr/>
        </p:nvSpPr>
        <p:spPr>
          <a:xfrm>
            <a:off x="5477779" y="3924407"/>
            <a:ext cx="3071100" cy="307200"/>
          </a:xfrm>
          <a:prstGeom prst="rect">
            <a:avLst/>
          </a:prstGeom>
          <a:solidFill>
            <a:schemeClr val="accent4"/>
          </a:solidFill>
          <a:ln cap="flat" cmpd="thickThin" w="55000">
            <a:solidFill>
              <a:srgbClr val="29487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data: "Ruhondo"</a:t>
            </a:r>
            <a:endParaRPr sz="1800">
              <a:solidFill>
                <a:schemeClr val="lt1"/>
              </a:solidFill>
              <a:latin typeface="Lucida Sans"/>
              <a:ea typeface="Lucida Sans"/>
              <a:cs typeface="Lucida Sans"/>
              <a:sym typeface="Lucida Sans"/>
            </a:endParaRPr>
          </a:p>
        </p:txBody>
      </p:sp>
      <p:sp>
        <p:nvSpPr>
          <p:cNvPr id="987" name="Google Shape;987;p111"/>
          <p:cNvSpPr/>
          <p:nvPr/>
        </p:nvSpPr>
        <p:spPr>
          <a:xfrm>
            <a:off x="7101481" y="4324307"/>
            <a:ext cx="1447500" cy="307200"/>
          </a:xfrm>
          <a:prstGeom prst="rect">
            <a:avLst/>
          </a:prstGeom>
          <a:solidFill>
            <a:schemeClr val="accent4"/>
          </a:solidFill>
          <a:ln cap="flat" cmpd="thickThin" w="55000">
            <a:solidFill>
              <a:srgbClr val="29487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right: </a:t>
            </a:r>
            <a:r>
              <a:rPr i="1" lang="en-GB" sz="1800">
                <a:solidFill>
                  <a:schemeClr val="lt1"/>
                </a:solidFill>
                <a:latin typeface="Lucida Sans"/>
                <a:ea typeface="Lucida Sans"/>
                <a:cs typeface="Lucida Sans"/>
                <a:sym typeface="Lucida Sans"/>
              </a:rPr>
              <a:t>null</a:t>
            </a:r>
            <a:endParaRPr i="1" sz="1800">
              <a:solidFill>
                <a:schemeClr val="lt1"/>
              </a:solidFill>
              <a:latin typeface="Lucida Sans"/>
              <a:ea typeface="Lucida Sans"/>
              <a:cs typeface="Lucida Sans"/>
              <a:sym typeface="Lucida Sans"/>
            </a:endParaRPr>
          </a:p>
        </p:txBody>
      </p:sp>
      <p:sp>
        <p:nvSpPr>
          <p:cNvPr id="988" name="Google Shape;988;p111"/>
          <p:cNvSpPr/>
          <p:nvPr/>
        </p:nvSpPr>
        <p:spPr>
          <a:xfrm>
            <a:off x="5477779" y="4324307"/>
            <a:ext cx="1447500" cy="307200"/>
          </a:xfrm>
          <a:prstGeom prst="rect">
            <a:avLst/>
          </a:prstGeom>
          <a:solidFill>
            <a:schemeClr val="accent4"/>
          </a:solidFill>
          <a:ln cap="flat" cmpd="thickThin" w="55000">
            <a:solidFill>
              <a:srgbClr val="29487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left: </a:t>
            </a:r>
            <a:r>
              <a:rPr i="1" lang="en-GB" sz="1800">
                <a:solidFill>
                  <a:schemeClr val="lt1"/>
                </a:solidFill>
                <a:latin typeface="Lucida Sans"/>
                <a:ea typeface="Lucida Sans"/>
                <a:cs typeface="Lucida Sans"/>
                <a:sym typeface="Lucida Sans"/>
              </a:rPr>
              <a:t>null</a:t>
            </a:r>
            <a:endParaRPr i="1" sz="1800">
              <a:solidFill>
                <a:schemeClr val="lt1"/>
              </a:solidFill>
              <a:latin typeface="Lucida Sans"/>
              <a:ea typeface="Lucida Sans"/>
              <a:cs typeface="Lucida Sans"/>
              <a:sym typeface="Lucida Sans"/>
            </a:endParaRPr>
          </a:p>
        </p:txBody>
      </p:sp>
      <p:cxnSp>
        <p:nvCxnSpPr>
          <p:cNvPr id="989" name="Google Shape;989;p111"/>
          <p:cNvCxnSpPr>
            <a:stCxn id="976" idx="2"/>
            <a:endCxn id="985" idx="0"/>
          </p:cNvCxnSpPr>
          <p:nvPr/>
        </p:nvCxnSpPr>
        <p:spPr>
          <a:xfrm flipH="1" rot="-5400000">
            <a:off x="5756267" y="2381359"/>
            <a:ext cx="861900" cy="1630200"/>
          </a:xfrm>
          <a:prstGeom prst="bentConnector3">
            <a:avLst>
              <a:gd fmla="val 49995" name="adj1"/>
            </a:avLst>
          </a:prstGeom>
          <a:noFill/>
          <a:ln cap="flat" cmpd="thickThin" w="55000">
            <a:solidFill>
              <a:schemeClr val="accent1"/>
            </a:solidFill>
            <a:prstDash val="solid"/>
            <a:round/>
            <a:headEnd len="sm" w="sm" type="none"/>
            <a:tailEnd len="med" w="med" type="stealth"/>
          </a:ln>
          <a:effectLst>
            <a:outerShdw blurRad="50800" rotWithShape="0" dir="5400000" dist="38100">
              <a:srgbClr val="000000">
                <a:alpha val="34900"/>
              </a:srgbClr>
            </a:outerShdw>
          </a:effectLst>
        </p:spPr>
      </p:cxn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93" name="Shape 993"/>
        <p:cNvGrpSpPr/>
        <p:nvPr/>
      </p:nvGrpSpPr>
      <p:grpSpPr>
        <a:xfrm>
          <a:off x="0" y="0"/>
          <a:ext cx="0" cy="0"/>
          <a:chOff x="0" y="0"/>
          <a:chExt cx="0" cy="0"/>
        </a:xfrm>
      </p:grpSpPr>
      <p:sp>
        <p:nvSpPr>
          <p:cNvPr id="994" name="Google Shape;994;p112"/>
          <p:cNvSpPr/>
          <p:nvPr/>
        </p:nvSpPr>
        <p:spPr>
          <a:xfrm>
            <a:off x="2864556" y="747072"/>
            <a:ext cx="3369000" cy="1106100"/>
          </a:xfrm>
          <a:prstGeom prst="rect">
            <a:avLst/>
          </a:prstGeom>
          <a:solidFill>
            <a:schemeClr val="accent3"/>
          </a:solidFill>
          <a:ln cap="flat" cmpd="thickThin" w="55000">
            <a:solidFill>
              <a:srgbClr val="AB481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Node</a:t>
            </a:r>
            <a:endParaRPr sz="1800">
              <a:solidFill>
                <a:schemeClr val="lt1"/>
              </a:solidFill>
              <a:latin typeface="Lucida Sans"/>
              <a:ea typeface="Lucida Sans"/>
              <a:cs typeface="Lucida Sans"/>
              <a:sym typeface="Lucida Sans"/>
            </a:endParaRPr>
          </a:p>
        </p:txBody>
      </p:sp>
      <p:pic>
        <p:nvPicPr>
          <p:cNvPr id="995" name="Google Shape;995;p112"/>
          <p:cNvPicPr preferRelativeResize="0"/>
          <p:nvPr/>
        </p:nvPicPr>
        <p:blipFill rotWithShape="1">
          <a:blip r:embed="rId3">
            <a:alphaModFix/>
          </a:blip>
          <a:srcRect b="0" l="0" r="0" t="0"/>
          <a:stretch/>
        </p:blipFill>
        <p:spPr>
          <a:xfrm>
            <a:off x="7486402" y="205978"/>
            <a:ext cx="900298" cy="880469"/>
          </a:xfrm>
          <a:prstGeom prst="rect">
            <a:avLst/>
          </a:prstGeom>
          <a:noFill/>
          <a:ln>
            <a:noFill/>
          </a:ln>
        </p:spPr>
      </p:pic>
      <p:sp>
        <p:nvSpPr>
          <p:cNvPr id="996" name="Google Shape;996;p112"/>
          <p:cNvSpPr/>
          <p:nvPr/>
        </p:nvSpPr>
        <p:spPr>
          <a:xfrm>
            <a:off x="3024665" y="1044058"/>
            <a:ext cx="3071100" cy="307200"/>
          </a:xfrm>
          <a:prstGeom prst="rect">
            <a:avLst/>
          </a:prstGeom>
          <a:solidFill>
            <a:schemeClr val="accent4"/>
          </a:solidFill>
          <a:ln cap="flat" cmpd="thickThin" w="55000">
            <a:solidFill>
              <a:srgbClr val="29487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data: "Muhazi"</a:t>
            </a:r>
            <a:endParaRPr sz="1800">
              <a:solidFill>
                <a:schemeClr val="lt1"/>
              </a:solidFill>
              <a:latin typeface="Lucida Sans"/>
              <a:ea typeface="Lucida Sans"/>
              <a:cs typeface="Lucida Sans"/>
              <a:sym typeface="Lucida Sans"/>
            </a:endParaRPr>
          </a:p>
        </p:txBody>
      </p:sp>
      <p:sp>
        <p:nvSpPr>
          <p:cNvPr id="997" name="Google Shape;997;p112"/>
          <p:cNvSpPr/>
          <p:nvPr/>
        </p:nvSpPr>
        <p:spPr>
          <a:xfrm>
            <a:off x="4648367" y="1443957"/>
            <a:ext cx="1447500" cy="307200"/>
          </a:xfrm>
          <a:prstGeom prst="rect">
            <a:avLst/>
          </a:prstGeom>
          <a:solidFill>
            <a:schemeClr val="accent4"/>
          </a:solidFill>
          <a:ln cap="flat" cmpd="thickThin" w="55000">
            <a:solidFill>
              <a:srgbClr val="29487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right</a:t>
            </a:r>
            <a:endParaRPr i="1" sz="1800">
              <a:solidFill>
                <a:schemeClr val="lt1"/>
              </a:solidFill>
              <a:latin typeface="Lucida Sans"/>
              <a:ea typeface="Lucida Sans"/>
              <a:cs typeface="Lucida Sans"/>
              <a:sym typeface="Lucida Sans"/>
            </a:endParaRPr>
          </a:p>
        </p:txBody>
      </p:sp>
      <p:sp>
        <p:nvSpPr>
          <p:cNvPr id="998" name="Google Shape;998;p112"/>
          <p:cNvSpPr/>
          <p:nvPr/>
        </p:nvSpPr>
        <p:spPr>
          <a:xfrm>
            <a:off x="3024665" y="1443957"/>
            <a:ext cx="1447500" cy="307200"/>
          </a:xfrm>
          <a:prstGeom prst="rect">
            <a:avLst/>
          </a:prstGeom>
          <a:solidFill>
            <a:schemeClr val="accent4"/>
          </a:solidFill>
          <a:ln cap="flat" cmpd="thickThin" w="55000">
            <a:solidFill>
              <a:srgbClr val="29487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left</a:t>
            </a:r>
            <a:endParaRPr i="1" sz="1800">
              <a:solidFill>
                <a:schemeClr val="lt1"/>
              </a:solidFill>
              <a:latin typeface="Lucida Sans"/>
              <a:ea typeface="Lucida Sans"/>
              <a:cs typeface="Lucida Sans"/>
              <a:sym typeface="Lucida Sans"/>
            </a:endParaRPr>
          </a:p>
        </p:txBody>
      </p:sp>
      <p:sp>
        <p:nvSpPr>
          <p:cNvPr id="999" name="Google Shape;999;p112"/>
          <p:cNvSpPr/>
          <p:nvPr/>
        </p:nvSpPr>
        <p:spPr>
          <a:xfrm>
            <a:off x="395744" y="2285353"/>
            <a:ext cx="3369000" cy="1106100"/>
          </a:xfrm>
          <a:prstGeom prst="rect">
            <a:avLst/>
          </a:prstGeom>
          <a:solidFill>
            <a:schemeClr val="accent3"/>
          </a:solidFill>
          <a:ln cap="flat" cmpd="thickThin" w="55000">
            <a:solidFill>
              <a:srgbClr val="AB481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Node</a:t>
            </a:r>
            <a:endParaRPr sz="1800">
              <a:solidFill>
                <a:schemeClr val="lt1"/>
              </a:solidFill>
              <a:latin typeface="Lucida Sans"/>
              <a:ea typeface="Lucida Sans"/>
              <a:cs typeface="Lucida Sans"/>
              <a:sym typeface="Lucida Sans"/>
            </a:endParaRPr>
          </a:p>
        </p:txBody>
      </p:sp>
      <p:sp>
        <p:nvSpPr>
          <p:cNvPr id="1000" name="Google Shape;1000;p112"/>
          <p:cNvSpPr/>
          <p:nvPr/>
        </p:nvSpPr>
        <p:spPr>
          <a:xfrm>
            <a:off x="555853" y="2582339"/>
            <a:ext cx="3071100" cy="307200"/>
          </a:xfrm>
          <a:prstGeom prst="rect">
            <a:avLst/>
          </a:prstGeom>
          <a:solidFill>
            <a:schemeClr val="accent4"/>
          </a:solidFill>
          <a:ln cap="flat" cmpd="thickThin" w="55000">
            <a:solidFill>
              <a:srgbClr val="29487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data: "Burera"</a:t>
            </a:r>
            <a:endParaRPr sz="1800">
              <a:solidFill>
                <a:schemeClr val="lt1"/>
              </a:solidFill>
              <a:latin typeface="Lucida Sans"/>
              <a:ea typeface="Lucida Sans"/>
              <a:cs typeface="Lucida Sans"/>
              <a:sym typeface="Lucida Sans"/>
            </a:endParaRPr>
          </a:p>
        </p:txBody>
      </p:sp>
      <p:sp>
        <p:nvSpPr>
          <p:cNvPr id="1001" name="Google Shape;1001;p112"/>
          <p:cNvSpPr/>
          <p:nvPr/>
        </p:nvSpPr>
        <p:spPr>
          <a:xfrm>
            <a:off x="2179555" y="2982238"/>
            <a:ext cx="1447500" cy="307200"/>
          </a:xfrm>
          <a:prstGeom prst="rect">
            <a:avLst/>
          </a:prstGeom>
          <a:solidFill>
            <a:schemeClr val="accent4"/>
          </a:solidFill>
          <a:ln cap="flat" cmpd="thickThin" w="55000">
            <a:solidFill>
              <a:srgbClr val="29487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right</a:t>
            </a:r>
            <a:endParaRPr i="1" sz="1800">
              <a:solidFill>
                <a:schemeClr val="lt1"/>
              </a:solidFill>
              <a:latin typeface="Lucida Sans"/>
              <a:ea typeface="Lucida Sans"/>
              <a:cs typeface="Lucida Sans"/>
              <a:sym typeface="Lucida Sans"/>
            </a:endParaRPr>
          </a:p>
        </p:txBody>
      </p:sp>
      <p:sp>
        <p:nvSpPr>
          <p:cNvPr id="1002" name="Google Shape;1002;p112"/>
          <p:cNvSpPr/>
          <p:nvPr/>
        </p:nvSpPr>
        <p:spPr>
          <a:xfrm>
            <a:off x="555853" y="2982238"/>
            <a:ext cx="1447500" cy="307200"/>
          </a:xfrm>
          <a:prstGeom prst="rect">
            <a:avLst/>
          </a:prstGeom>
          <a:solidFill>
            <a:schemeClr val="accent4"/>
          </a:solidFill>
          <a:ln cap="flat" cmpd="thickThin" w="55000">
            <a:solidFill>
              <a:srgbClr val="29487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left: </a:t>
            </a:r>
            <a:r>
              <a:rPr i="1" lang="en-GB" sz="1800">
                <a:solidFill>
                  <a:schemeClr val="lt1"/>
                </a:solidFill>
                <a:latin typeface="Lucida Sans"/>
                <a:ea typeface="Lucida Sans"/>
                <a:cs typeface="Lucida Sans"/>
                <a:sym typeface="Lucida Sans"/>
              </a:rPr>
              <a:t>null</a:t>
            </a:r>
            <a:endParaRPr i="1" sz="1800">
              <a:solidFill>
                <a:schemeClr val="lt1"/>
              </a:solidFill>
              <a:latin typeface="Lucida Sans"/>
              <a:ea typeface="Lucida Sans"/>
              <a:cs typeface="Lucida Sans"/>
              <a:sym typeface="Lucida Sans"/>
            </a:endParaRPr>
          </a:p>
        </p:txBody>
      </p:sp>
      <p:cxnSp>
        <p:nvCxnSpPr>
          <p:cNvPr id="1003" name="Google Shape;1003;p112"/>
          <p:cNvCxnSpPr>
            <a:stCxn id="998" idx="2"/>
            <a:endCxn id="999" idx="0"/>
          </p:cNvCxnSpPr>
          <p:nvPr/>
        </p:nvCxnSpPr>
        <p:spPr>
          <a:xfrm rot="5400000">
            <a:off x="2647115" y="1184157"/>
            <a:ext cx="534300" cy="1668300"/>
          </a:xfrm>
          <a:prstGeom prst="bentConnector3">
            <a:avLst>
              <a:gd fmla="val 50000" name="adj1"/>
            </a:avLst>
          </a:prstGeom>
          <a:noFill/>
          <a:ln cap="flat" cmpd="thickThin" w="55000">
            <a:solidFill>
              <a:schemeClr val="accent1"/>
            </a:solidFill>
            <a:prstDash val="solid"/>
            <a:round/>
            <a:headEnd len="sm" w="sm" type="none"/>
            <a:tailEnd len="med" w="med" type="stealth"/>
          </a:ln>
          <a:effectLst>
            <a:outerShdw blurRad="50800" rotWithShape="0" dir="5400000" dist="38100">
              <a:srgbClr val="000000">
                <a:alpha val="34900"/>
              </a:srgbClr>
            </a:outerShdw>
          </a:effectLst>
        </p:spPr>
      </p:cxnSp>
      <p:sp>
        <p:nvSpPr>
          <p:cNvPr id="1004" name="Google Shape;1004;p112"/>
          <p:cNvSpPr/>
          <p:nvPr/>
        </p:nvSpPr>
        <p:spPr>
          <a:xfrm>
            <a:off x="3024665" y="256808"/>
            <a:ext cx="2678100" cy="2769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lakes.add("Kivu");</a:t>
            </a:r>
            <a:endParaRPr/>
          </a:p>
        </p:txBody>
      </p:sp>
      <p:sp>
        <p:nvSpPr>
          <p:cNvPr id="1005" name="Google Shape;1005;p112"/>
          <p:cNvSpPr/>
          <p:nvPr/>
        </p:nvSpPr>
        <p:spPr>
          <a:xfrm>
            <a:off x="5317670" y="2336556"/>
            <a:ext cx="3369000" cy="1106100"/>
          </a:xfrm>
          <a:prstGeom prst="rect">
            <a:avLst/>
          </a:prstGeom>
          <a:solidFill>
            <a:schemeClr val="accent3"/>
          </a:solidFill>
          <a:ln cap="flat" cmpd="thickThin" w="55000">
            <a:solidFill>
              <a:srgbClr val="AB481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Node</a:t>
            </a:r>
            <a:endParaRPr sz="1800">
              <a:solidFill>
                <a:schemeClr val="lt1"/>
              </a:solidFill>
              <a:latin typeface="Lucida Sans"/>
              <a:ea typeface="Lucida Sans"/>
              <a:cs typeface="Lucida Sans"/>
              <a:sym typeface="Lucida Sans"/>
            </a:endParaRPr>
          </a:p>
        </p:txBody>
      </p:sp>
      <p:sp>
        <p:nvSpPr>
          <p:cNvPr id="1006" name="Google Shape;1006;p112"/>
          <p:cNvSpPr/>
          <p:nvPr/>
        </p:nvSpPr>
        <p:spPr>
          <a:xfrm>
            <a:off x="5477779" y="2633542"/>
            <a:ext cx="3071100" cy="307200"/>
          </a:xfrm>
          <a:prstGeom prst="rect">
            <a:avLst/>
          </a:prstGeom>
          <a:solidFill>
            <a:schemeClr val="accent4"/>
          </a:solidFill>
          <a:ln cap="flat" cmpd="thickThin" w="55000">
            <a:solidFill>
              <a:srgbClr val="29487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data: "Ruhondo"</a:t>
            </a:r>
            <a:endParaRPr sz="1800">
              <a:solidFill>
                <a:schemeClr val="lt1"/>
              </a:solidFill>
              <a:latin typeface="Lucida Sans"/>
              <a:ea typeface="Lucida Sans"/>
              <a:cs typeface="Lucida Sans"/>
              <a:sym typeface="Lucida Sans"/>
            </a:endParaRPr>
          </a:p>
        </p:txBody>
      </p:sp>
      <p:sp>
        <p:nvSpPr>
          <p:cNvPr id="1007" name="Google Shape;1007;p112"/>
          <p:cNvSpPr/>
          <p:nvPr/>
        </p:nvSpPr>
        <p:spPr>
          <a:xfrm>
            <a:off x="7101481" y="3033441"/>
            <a:ext cx="1447500" cy="307200"/>
          </a:xfrm>
          <a:prstGeom prst="rect">
            <a:avLst/>
          </a:prstGeom>
          <a:solidFill>
            <a:schemeClr val="accent4"/>
          </a:solidFill>
          <a:ln cap="flat" cmpd="thickThin" w="55000">
            <a:solidFill>
              <a:srgbClr val="29487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right: </a:t>
            </a:r>
            <a:r>
              <a:rPr i="1" lang="en-GB" sz="1800">
                <a:solidFill>
                  <a:schemeClr val="lt1"/>
                </a:solidFill>
                <a:latin typeface="Lucida Sans"/>
                <a:ea typeface="Lucida Sans"/>
                <a:cs typeface="Lucida Sans"/>
                <a:sym typeface="Lucida Sans"/>
              </a:rPr>
              <a:t>null</a:t>
            </a:r>
            <a:endParaRPr i="1" sz="1800">
              <a:solidFill>
                <a:schemeClr val="lt1"/>
              </a:solidFill>
              <a:latin typeface="Lucida Sans"/>
              <a:ea typeface="Lucida Sans"/>
              <a:cs typeface="Lucida Sans"/>
              <a:sym typeface="Lucida Sans"/>
            </a:endParaRPr>
          </a:p>
        </p:txBody>
      </p:sp>
      <p:sp>
        <p:nvSpPr>
          <p:cNvPr id="1008" name="Google Shape;1008;p112"/>
          <p:cNvSpPr/>
          <p:nvPr/>
        </p:nvSpPr>
        <p:spPr>
          <a:xfrm>
            <a:off x="5477779" y="3033441"/>
            <a:ext cx="1447500" cy="307200"/>
          </a:xfrm>
          <a:prstGeom prst="rect">
            <a:avLst/>
          </a:prstGeom>
          <a:solidFill>
            <a:schemeClr val="accent4"/>
          </a:solidFill>
          <a:ln cap="flat" cmpd="thickThin" w="55000">
            <a:solidFill>
              <a:srgbClr val="29487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left: </a:t>
            </a:r>
            <a:r>
              <a:rPr i="1" lang="en-GB" sz="1800">
                <a:solidFill>
                  <a:schemeClr val="lt1"/>
                </a:solidFill>
                <a:latin typeface="Lucida Sans"/>
                <a:ea typeface="Lucida Sans"/>
                <a:cs typeface="Lucida Sans"/>
                <a:sym typeface="Lucida Sans"/>
              </a:rPr>
              <a:t>null</a:t>
            </a:r>
            <a:endParaRPr i="1" sz="1800">
              <a:solidFill>
                <a:schemeClr val="lt1"/>
              </a:solidFill>
              <a:latin typeface="Lucida Sans"/>
              <a:ea typeface="Lucida Sans"/>
              <a:cs typeface="Lucida Sans"/>
              <a:sym typeface="Lucida Sans"/>
            </a:endParaRPr>
          </a:p>
        </p:txBody>
      </p:sp>
      <p:cxnSp>
        <p:nvCxnSpPr>
          <p:cNvPr id="1009" name="Google Shape;1009;p112"/>
          <p:cNvCxnSpPr>
            <a:stCxn id="997" idx="2"/>
            <a:endCxn id="1005" idx="0"/>
          </p:cNvCxnSpPr>
          <p:nvPr/>
        </p:nvCxnSpPr>
        <p:spPr>
          <a:xfrm flipH="1" rot="-5400000">
            <a:off x="5894567" y="1228707"/>
            <a:ext cx="585300" cy="1630200"/>
          </a:xfrm>
          <a:prstGeom prst="bentConnector3">
            <a:avLst>
              <a:gd fmla="val 49993" name="adj1"/>
            </a:avLst>
          </a:prstGeom>
          <a:noFill/>
          <a:ln cap="flat" cmpd="thickThin" w="55000">
            <a:solidFill>
              <a:schemeClr val="accent1"/>
            </a:solidFill>
            <a:prstDash val="solid"/>
            <a:round/>
            <a:headEnd len="sm" w="sm" type="none"/>
            <a:tailEnd len="med" w="med" type="stealth"/>
          </a:ln>
          <a:effectLst>
            <a:outerShdw blurRad="50800" rotWithShape="0" dir="5400000" dist="38100">
              <a:srgbClr val="000000">
                <a:alpha val="34900"/>
              </a:srgbClr>
            </a:outerShdw>
          </a:effectLst>
        </p:spPr>
      </p:cxnSp>
      <p:sp>
        <p:nvSpPr>
          <p:cNvPr id="1010" name="Google Shape;1010;p112"/>
          <p:cNvSpPr/>
          <p:nvPr/>
        </p:nvSpPr>
        <p:spPr>
          <a:xfrm>
            <a:off x="1912261" y="3864093"/>
            <a:ext cx="3369000" cy="1106100"/>
          </a:xfrm>
          <a:prstGeom prst="rect">
            <a:avLst/>
          </a:prstGeom>
          <a:solidFill>
            <a:schemeClr val="accent3"/>
          </a:solidFill>
          <a:ln cap="flat" cmpd="thickThin" w="55000">
            <a:solidFill>
              <a:srgbClr val="AB4813"/>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Node</a:t>
            </a:r>
            <a:endParaRPr sz="1800">
              <a:solidFill>
                <a:schemeClr val="lt1"/>
              </a:solidFill>
              <a:latin typeface="Lucida Sans"/>
              <a:ea typeface="Lucida Sans"/>
              <a:cs typeface="Lucida Sans"/>
              <a:sym typeface="Lucida Sans"/>
            </a:endParaRPr>
          </a:p>
        </p:txBody>
      </p:sp>
      <p:sp>
        <p:nvSpPr>
          <p:cNvPr id="1011" name="Google Shape;1011;p112"/>
          <p:cNvSpPr/>
          <p:nvPr/>
        </p:nvSpPr>
        <p:spPr>
          <a:xfrm>
            <a:off x="2072370" y="4161079"/>
            <a:ext cx="3071100" cy="307200"/>
          </a:xfrm>
          <a:prstGeom prst="rect">
            <a:avLst/>
          </a:prstGeom>
          <a:solidFill>
            <a:schemeClr val="accent4"/>
          </a:solidFill>
          <a:ln cap="flat" cmpd="thickThin" w="55000">
            <a:solidFill>
              <a:srgbClr val="29487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data: "Kivu"</a:t>
            </a:r>
            <a:endParaRPr sz="1800">
              <a:solidFill>
                <a:schemeClr val="lt1"/>
              </a:solidFill>
              <a:latin typeface="Lucida Sans"/>
              <a:ea typeface="Lucida Sans"/>
              <a:cs typeface="Lucida Sans"/>
              <a:sym typeface="Lucida Sans"/>
            </a:endParaRPr>
          </a:p>
        </p:txBody>
      </p:sp>
      <p:sp>
        <p:nvSpPr>
          <p:cNvPr id="1012" name="Google Shape;1012;p112"/>
          <p:cNvSpPr/>
          <p:nvPr/>
        </p:nvSpPr>
        <p:spPr>
          <a:xfrm>
            <a:off x="3696072" y="4560978"/>
            <a:ext cx="1447500" cy="307200"/>
          </a:xfrm>
          <a:prstGeom prst="rect">
            <a:avLst/>
          </a:prstGeom>
          <a:solidFill>
            <a:schemeClr val="accent4"/>
          </a:solidFill>
          <a:ln cap="flat" cmpd="thickThin" w="55000">
            <a:solidFill>
              <a:srgbClr val="29487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right: </a:t>
            </a:r>
            <a:r>
              <a:rPr i="1" lang="en-GB" sz="1800">
                <a:solidFill>
                  <a:schemeClr val="lt1"/>
                </a:solidFill>
                <a:latin typeface="Lucida Sans"/>
                <a:ea typeface="Lucida Sans"/>
                <a:cs typeface="Lucida Sans"/>
                <a:sym typeface="Lucida Sans"/>
              </a:rPr>
              <a:t>null</a:t>
            </a:r>
            <a:endParaRPr i="1" sz="1800">
              <a:solidFill>
                <a:schemeClr val="lt1"/>
              </a:solidFill>
              <a:latin typeface="Lucida Sans"/>
              <a:ea typeface="Lucida Sans"/>
              <a:cs typeface="Lucida Sans"/>
              <a:sym typeface="Lucida Sans"/>
            </a:endParaRPr>
          </a:p>
        </p:txBody>
      </p:sp>
      <p:sp>
        <p:nvSpPr>
          <p:cNvPr id="1013" name="Google Shape;1013;p112"/>
          <p:cNvSpPr/>
          <p:nvPr/>
        </p:nvSpPr>
        <p:spPr>
          <a:xfrm>
            <a:off x="2072370" y="4560978"/>
            <a:ext cx="1447500" cy="307200"/>
          </a:xfrm>
          <a:prstGeom prst="rect">
            <a:avLst/>
          </a:prstGeom>
          <a:solidFill>
            <a:schemeClr val="accent4"/>
          </a:solidFill>
          <a:ln cap="flat" cmpd="thickThin" w="55000">
            <a:solidFill>
              <a:srgbClr val="29487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left: </a:t>
            </a:r>
            <a:r>
              <a:rPr i="1" lang="en-GB" sz="1800">
                <a:solidFill>
                  <a:schemeClr val="lt1"/>
                </a:solidFill>
                <a:latin typeface="Lucida Sans"/>
                <a:ea typeface="Lucida Sans"/>
                <a:cs typeface="Lucida Sans"/>
                <a:sym typeface="Lucida Sans"/>
              </a:rPr>
              <a:t>null</a:t>
            </a:r>
            <a:endParaRPr i="1" sz="1800">
              <a:solidFill>
                <a:schemeClr val="lt1"/>
              </a:solidFill>
              <a:latin typeface="Lucida Sans"/>
              <a:ea typeface="Lucida Sans"/>
              <a:cs typeface="Lucida Sans"/>
              <a:sym typeface="Lucida Sans"/>
            </a:endParaRPr>
          </a:p>
        </p:txBody>
      </p:sp>
      <p:cxnSp>
        <p:nvCxnSpPr>
          <p:cNvPr id="1014" name="Google Shape;1014;p112"/>
          <p:cNvCxnSpPr>
            <a:stCxn id="1001" idx="2"/>
            <a:endCxn id="1010" idx="0"/>
          </p:cNvCxnSpPr>
          <p:nvPr/>
        </p:nvCxnSpPr>
        <p:spPr>
          <a:xfrm flipH="1" rot="-5400000">
            <a:off x="2962705" y="3230038"/>
            <a:ext cx="574800" cy="693600"/>
          </a:xfrm>
          <a:prstGeom prst="bentConnector3">
            <a:avLst>
              <a:gd fmla="val 49998" name="adj1"/>
            </a:avLst>
          </a:prstGeom>
          <a:noFill/>
          <a:ln cap="flat" cmpd="thickThin" w="55000">
            <a:solidFill>
              <a:schemeClr val="accent1"/>
            </a:solidFill>
            <a:prstDash val="solid"/>
            <a:round/>
            <a:headEnd len="sm" w="sm" type="none"/>
            <a:tailEnd len="med" w="med" type="stealth"/>
          </a:ln>
          <a:effectLst>
            <a:outerShdw blurRad="50800" rotWithShape="0" dir="5400000" dist="38100">
              <a:srgbClr val="000000">
                <a:alpha val="34900"/>
              </a:srgbClr>
            </a:outerShdw>
          </a:effectLst>
        </p:spPr>
      </p:cxnSp>
      <p:sp>
        <p:nvSpPr>
          <p:cNvPr id="1015" name="Google Shape;1015;p112"/>
          <p:cNvSpPr txBox="1"/>
          <p:nvPr/>
        </p:nvSpPr>
        <p:spPr>
          <a:xfrm>
            <a:off x="395744" y="316936"/>
            <a:ext cx="2185200" cy="101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000">
                <a:solidFill>
                  <a:schemeClr val="dk1"/>
                </a:solidFill>
                <a:latin typeface="Lucida Sans"/>
                <a:ea typeface="Lucida Sans"/>
                <a:cs typeface="Lucida Sans"/>
                <a:sym typeface="Lucida Sans"/>
              </a:rPr>
              <a:t>"Kivu" is less then "Muhazi" so we go left…</a:t>
            </a:r>
            <a:endParaRPr/>
          </a:p>
        </p:txBody>
      </p:sp>
      <p:sp>
        <p:nvSpPr>
          <p:cNvPr id="1016" name="Google Shape;1016;p112"/>
          <p:cNvSpPr txBox="1"/>
          <p:nvPr/>
        </p:nvSpPr>
        <p:spPr>
          <a:xfrm>
            <a:off x="5702727" y="3819180"/>
            <a:ext cx="2185200" cy="101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000">
                <a:solidFill>
                  <a:schemeClr val="dk1"/>
                </a:solidFill>
                <a:latin typeface="Lucida Sans"/>
                <a:ea typeface="Lucida Sans"/>
                <a:cs typeface="Lucida Sans"/>
                <a:sym typeface="Lucida Sans"/>
              </a:rPr>
              <a:t>"Kivu" is greater than "Burera" so we go right…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