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08B71-1ECF-4F30-81AA-DE6ED4F083D1}">
  <a:tblStyle styleId="{68208B71-1ECF-4F30-81AA-DE6ED4F083D1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ab10f81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bab10f811c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b10f81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bab10f811c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b10f81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ab10f811c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b10f81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bab10f811c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b10f81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ab10f811c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ab10f81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bab10f811c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b10f81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ab10f811c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ab10f811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ab10f811c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ab10f81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bab10f811c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ab10f811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ab10f811c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ab10f81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bab10f811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ab10f81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bab10f811c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ab10f811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bab10f811c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ab10f81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bab10f811c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ab10f81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bab10f811c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ab10f811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bab10f811c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ab10f81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ab10f811c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ab10f81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bab10f811c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ab10f81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bab10f811c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ab10f81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ab10f811c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ab10f81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bab10f811c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ab10f81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bab10f811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10f811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bab10f811c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ab10f811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bab10f811c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ab10f811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bab10f811c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ab10f81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bab10f811c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ab10f811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bab10f811c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62e452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62e452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62e4523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62e4523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62e4523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62e4523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ab10f811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bab10f811c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ab10f81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ab10f811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b10f81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ab10f811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ab10f81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bab10f811c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b10f81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bab10f811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b10f81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ab10f811c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ab10f81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bab10f811c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50900"/>
            <a:ext cx="7926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88475" y="4854450"/>
            <a:ext cx="14982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173050" y="4699975"/>
            <a:ext cx="2625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@damascene10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4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727032" y="4805958"/>
            <a:ext cx="192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380072" y="4805958"/>
            <a:ext cx="23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05500"/>
            <a:ext cx="676650" cy="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230825" y="4837975"/>
            <a:ext cx="205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</a:rPr>
              <a:t>@damascene10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 Expression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search made easy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pattern might be found several times within the input string, so if we want all matches, we need to loop…</a:t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Getting the results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1071550" y="2357422"/>
            <a:ext cx="6858000" cy="2442900"/>
          </a:xfrm>
          <a:prstGeom prst="roundRect">
            <a:avLst>
              <a:gd fmla="val 1563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pattern.matcher("foofoofoo");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String group = matcher.group();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 start = matcher.start();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 end = matcher.end();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TODO Process this result!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Example: Getting all matches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071538" y="1071552"/>
            <a:ext cx="6858000" cy="1607400"/>
          </a:xfrm>
          <a:prstGeom prst="roundRect">
            <a:avLst>
              <a:gd fmla="val 1563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Pattern.compile("foo");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pattern.matcher("foofoofoo");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(matcher.find())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String group = matcher.group();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 start = matcher.start();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 end = matcher.end();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1071538" y="3000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286025"/>
                <a:gridCol w="2286025"/>
                <a:gridCol w="228602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 let the matcher match a string or character from a set of options using "|"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Matching with OR (|)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1071538" y="2357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309825"/>
                <a:gridCol w="2309825"/>
                <a:gridCol w="23098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Input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cat|dog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cat|dog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man's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dog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0|1|2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57200" y="10347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A period is a </a:t>
            </a:r>
            <a:r>
              <a:rPr i="1" lang="en-GB"/>
              <a:t>meta-character</a:t>
            </a:r>
            <a:r>
              <a:rPr lang="en-GB"/>
              <a:t> in regex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It matches ANY character</a:t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Meta-character: the period (.)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1071538" y="2306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309825"/>
                <a:gridCol w="2309825"/>
                <a:gridCol w="23098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Input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c.t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c.t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c..t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..t.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If we want the matcher to treat a period (or any other meta-character) as a literal character, we need to escape it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We can prefix it with a backslash, e.g.\\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We can put it between \Q and \E, e.g.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\Q...\E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Escaping meta-characters</a:t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1071538" y="2842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309825"/>
                <a:gridCol w="2309825"/>
                <a:gridCol w="23098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Input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</a:t>
                      </a:r>
                      <a:r>
                        <a:rPr lang="en-GB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ca\\.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\Q...\E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cats...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 specify a set of characters to be matched within a string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set is placed inside square brackets, e.g.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[abc] </a:t>
            </a:r>
            <a:r>
              <a:rPr lang="en-GB"/>
              <a:t>matches "a", "b" or "c",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Ranges can also be defined using "-", e.g.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[a-z] </a:t>
            </a:r>
            <a:r>
              <a:rPr lang="en-GB"/>
              <a:t>matches any character between "a" and "z" (inclusive)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class can be negated using "^", e.g.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[^abc] </a:t>
            </a:r>
            <a:r>
              <a:rPr lang="en-GB"/>
              <a:t>matches any character except "a", "b" or "c" </a:t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Character Classes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Simple Character Class Examples</a:t>
            </a:r>
            <a:endParaRPr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1000100" y="1393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143150"/>
                <a:gridCol w="4857775"/>
              </a:tblGrid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Will match...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c[au]t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and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cut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c[^au]t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cut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c[A-Z]t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c[a-zA-Z]t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and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cAt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TEST[0-4]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TEST1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and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TEST4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TEST5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TEST[</a:t>
                      </a:r>
                      <a:r>
                        <a:rPr lang="en-GB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\.\\\\]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TEST.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and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TEST\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TESTX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3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TEST[^\\.a-z]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TEST1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TEST.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TESTz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By nesting one character range inside another, we can define a union,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[a-d[m-p]] </a:t>
            </a:r>
            <a:r>
              <a:rPr lang="en-GB"/>
              <a:t>–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a-d</a:t>
            </a:r>
            <a:r>
              <a:rPr lang="en-GB"/>
              <a:t> 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m-p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By using &amp;&amp; we can define an intersection of two ranges,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[a-f&amp;&amp;[d-h]] </a:t>
            </a:r>
            <a:r>
              <a:rPr lang="en-GB"/>
              <a:t>–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/>
              <a:t>,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GB"/>
              <a:t>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Combining that with 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GB"/>
              <a:t> negation, we can subtract items from a range,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[a-z&amp;&amp;[^bc]] </a:t>
            </a:r>
            <a:r>
              <a:rPr lang="en-GB"/>
              <a:t>–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-GB"/>
              <a:t> except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[a-z&amp;&amp;[^m-p]] </a:t>
            </a:r>
            <a:r>
              <a:rPr lang="en-GB"/>
              <a:t>–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-GB"/>
              <a:t> except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m-p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Advanced Character Classes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Adv. Character Class Examples</a:t>
            </a:r>
            <a:endParaRPr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1071538" y="1660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143150"/>
                <a:gridCol w="4857775"/>
              </a:tblGrid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Will match...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[0-2[6-9]]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only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0,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1, 2, 6, 7, 8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[1-5&amp;&amp;[3-8]]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only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3,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[0-9&amp;&amp;[^3-5]]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only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0, 1, 2, 6, 7, 8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c[a-z&amp;&amp;[^o]]t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and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cut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[0-9][0-9]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00, 01, 02,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03 ... 97, 98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99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There are several predefined character classes for the sake of convenience...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Predefined Character Classes</a:t>
            </a:r>
            <a:endParaRPr/>
          </a:p>
        </p:txBody>
      </p:sp>
      <p:graphicFrame>
        <p:nvGraphicFramePr>
          <p:cNvPr id="187" name="Google Shape;187;p32"/>
          <p:cNvGraphicFramePr/>
          <p:nvPr/>
        </p:nvGraphicFramePr>
        <p:xfrm>
          <a:off x="1000100" y="1982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357325"/>
                <a:gridCol w="5643600"/>
              </a:tblGrid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Class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Equivalent to...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Any digit: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[0-9]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 anchor="ctr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Any non-digit: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[^0-9]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GB" sz="1400"/>
                        <a:t>A whitespace character: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 \t\n\x0B\f\r]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 non-whitespace character: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[^\s]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 word character: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[a-zA-Z_0-9]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2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 non-word character: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[^\w]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110996"/>
            <a:ext cx="59721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When you want to search for a file in Windows, you can specify wildcards in the filename…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Searching for things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785786" y="2357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894175"/>
                <a:gridCol w="5463950"/>
              </a:tblGrid>
              <a:tr h="33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Matches…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Test.txt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Only that filename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Test.*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All files called Test with any</a:t>
                      </a:r>
                      <a:r>
                        <a:rPr lang="en-GB" sz="1400"/>
                        <a:t> extension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Test*.txt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Example: Test1.txt, Test2.txt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*.*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Any file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pic>
        <p:nvPicPr>
          <p:cNvPr descr="C:\Users\Rowan\AppData\Local\Microsoft\Windows\Temporary Internet Files\Content.IE5\J2REPMSC\MCj04347870000[1].pn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0826" y="910817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If you want to write these as string literals in your code, then the backslashes must be escaped, e.g.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\d → "\\d"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Predefined Class Examples</a:t>
            </a:r>
            <a:endParaRPr/>
          </a:p>
        </p:txBody>
      </p:sp>
      <p:graphicFrame>
        <p:nvGraphicFramePr>
          <p:cNvPr id="194" name="Google Shape;194;p33"/>
          <p:cNvGraphicFramePr/>
          <p:nvPr/>
        </p:nvGraphicFramePr>
        <p:xfrm>
          <a:off x="1000100" y="2453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143150"/>
                <a:gridCol w="4857775"/>
              </a:tblGrid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Will match...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cat\\d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cat1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cat2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catx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my\scat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 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c\wt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c_t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c-t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These allow you to specify the number of occurrences of something to match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simplest are the "greedy" quantifiers...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Quantifiers</a:t>
            </a:r>
            <a:endParaRPr/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1000100" y="225027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{68208B71-1ECF-4F30-81AA-DE6ED4F083D1}</a:tableStyleId>
              </a:tblPr>
              <a:tblGrid>
                <a:gridCol w="1104375"/>
                <a:gridCol w="6110875"/>
              </a:tblGrid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X?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Matches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once or not at all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 anchor="ctr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X*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Matches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/>
                        <a:t> zero or more times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X+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Matches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one or more times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X{n}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Matches</a:t>
                      </a:r>
                      <a:r>
                        <a:rPr lang="en-GB" sz="1400"/>
                        <a:t>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/>
                        <a:t> e</a:t>
                      </a:r>
                      <a:r>
                        <a:rPr lang="en-GB" sz="1400"/>
                        <a:t>xactly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-GB" sz="1400"/>
                        <a:t> times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X{n,}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Matches</a:t>
                      </a:r>
                      <a:r>
                        <a:rPr lang="en-GB" sz="1400"/>
                        <a:t>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/>
                        <a:t> at least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-GB" sz="1400"/>
                        <a:t> times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4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X{n,m}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Matches</a:t>
                      </a:r>
                      <a:r>
                        <a:rPr lang="en-GB" sz="1400"/>
                        <a:t>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GB" sz="1400"/>
                        <a:t> at least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n-GB" sz="1400"/>
                        <a:t> times but no more than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r>
                        <a:rPr lang="en-GB" sz="1400"/>
                        <a:t> times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Normally the quantifier only applies to the last character, i.e.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abc*</a:t>
            </a:r>
            <a:r>
              <a:rPr lang="en-GB"/>
              <a:t>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abccc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But we can apply quantifiers to classes,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[a-z]* </a:t>
            </a:r>
            <a:r>
              <a:rPr lang="en-GB"/>
              <a:t>- means zero or more of the characters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GB"/>
              <a:t>to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[012]+ </a:t>
            </a:r>
            <a:r>
              <a:rPr lang="en-GB"/>
              <a:t>- means one or more of the characters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Classes with Quantifiers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Groups can be defined by using parenthesis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Quantifiers can then be applied to those groups,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(cat)* </a:t>
            </a:r>
            <a:r>
              <a:rPr lang="en-GB"/>
              <a:t>-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dogcatcatcatdog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(123){2} </a:t>
            </a:r>
            <a:r>
              <a:rPr lang="en-GB"/>
              <a:t>- matches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32123123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Groups with Quantifiers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Greedy Quantifier Examples</a:t>
            </a:r>
            <a:endParaRPr/>
          </a:p>
        </p:txBody>
      </p:sp>
      <p:graphicFrame>
        <p:nvGraphicFramePr>
          <p:cNvPr id="219" name="Google Shape;219;p37"/>
          <p:cNvGraphicFramePr/>
          <p:nvPr/>
        </p:nvGraphicFramePr>
        <p:xfrm>
          <a:off x="1000100" y="1393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714500"/>
                <a:gridCol w="5286400"/>
              </a:tblGrid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Will match...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ca?t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ca*t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ct, cat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caaaat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ca+t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cat, caat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jb0{2}7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jb007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but not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jb07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jb0007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t.*n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ton, town, tan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then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cat!?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cat! 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Greedy quantifiers will match as much of the input as they can by working from the end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Reluctant quantifiers only return the shortest next bit of the input that matches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To make a quantifier reluctant, put an extra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/>
              <a:t> on the end of it, e.g.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X?</a:t>
            </a:r>
            <a:r>
              <a:rPr lang="en-GB"/>
              <a:t> becomes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X??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GB"/>
              <a:t> becomes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.*?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[abc]{3} </a:t>
            </a:r>
            <a:r>
              <a:rPr lang="en-GB"/>
              <a:t>becomes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[abc]{3}?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Reluctant Quantifiers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Take the input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then man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t.*n </a:t>
            </a:r>
            <a:r>
              <a:rPr lang="en-GB"/>
              <a:t>pattern (greedy) gives...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But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t.*?n </a:t>
            </a:r>
            <a:r>
              <a:rPr lang="en-GB"/>
              <a:t>pattern (reluctant) gives...</a:t>
            </a:r>
            <a:endParaRPr/>
          </a:p>
        </p:txBody>
      </p:sp>
      <p:sp>
        <p:nvSpPr>
          <p:cNvPr id="231" name="Google Shape;23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Example: Reluctant vs. Greedy</a:t>
            </a:r>
            <a:endParaRPr/>
          </a:p>
        </p:txBody>
      </p:sp>
      <p:graphicFrame>
        <p:nvGraphicFramePr>
          <p:cNvPr id="232" name="Google Shape;232;p39"/>
          <p:cNvGraphicFramePr/>
          <p:nvPr/>
        </p:nvGraphicFramePr>
        <p:xfrm>
          <a:off x="1071538" y="1982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286025"/>
                <a:gridCol w="2286025"/>
                <a:gridCol w="228602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then man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3" name="Google Shape;233;p39"/>
          <p:cNvGraphicFramePr/>
          <p:nvPr/>
        </p:nvGraphicFramePr>
        <p:xfrm>
          <a:off x="1071538" y="3321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286025"/>
                <a:gridCol w="2286025"/>
                <a:gridCol w="228602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then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Explained...</a:t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3286116" y="2303858"/>
            <a:ext cx="55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then the man went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0" name="Google Shape;240;p40"/>
          <p:cNvSpPr/>
          <p:nvPr/>
        </p:nvSpPr>
        <p:spPr>
          <a:xfrm rot="5400000">
            <a:off x="5268470" y="196400"/>
            <a:ext cx="535800" cy="37863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40"/>
          <p:cNvSpPr/>
          <p:nvPr/>
        </p:nvSpPr>
        <p:spPr>
          <a:xfrm rot="5400000">
            <a:off x="3232568" y="2018151"/>
            <a:ext cx="535800" cy="1428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2" name="Google Shape;242;p40"/>
          <p:cNvSpPr/>
          <p:nvPr/>
        </p:nvSpPr>
        <p:spPr>
          <a:xfrm rot="5400000">
            <a:off x="7375972" y="2018151"/>
            <a:ext cx="535800" cy="1428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3286116" y="1285866"/>
            <a:ext cx="6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5357818" y="1285866"/>
            <a:ext cx="6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.*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7429520" y="1285866"/>
            <a:ext cx="6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286116" y="3268271"/>
            <a:ext cx="6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3500430" y="3273141"/>
            <a:ext cx="85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.*?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4143372" y="3273141"/>
            <a:ext cx="64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4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9" name="Google Shape;249;p40"/>
          <p:cNvSpPr/>
          <p:nvPr/>
        </p:nvSpPr>
        <p:spPr>
          <a:xfrm rot="-5400000">
            <a:off x="3589756" y="2786021"/>
            <a:ext cx="535800" cy="4287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0" name="Google Shape;250;p40"/>
          <p:cNvSpPr/>
          <p:nvPr/>
        </p:nvSpPr>
        <p:spPr>
          <a:xfrm rot="-5400000">
            <a:off x="3232495" y="2928971"/>
            <a:ext cx="535800" cy="1428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1" name="Google Shape;251;p40"/>
          <p:cNvSpPr/>
          <p:nvPr/>
        </p:nvSpPr>
        <p:spPr>
          <a:xfrm rot="-5400000">
            <a:off x="4018310" y="2928971"/>
            <a:ext cx="535800" cy="142800"/>
          </a:xfrm>
          <a:prstGeom prst="leftBrace">
            <a:avLst>
              <a:gd fmla="val 4326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14348" y="1393023"/>
            <a:ext cx="1785900" cy="48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Greedy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714348" y="3268271"/>
            <a:ext cx="1857300" cy="4821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thickThin" w="550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Reluctant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54" name="Google Shape;254;p40"/>
          <p:cNvCxnSpPr>
            <a:stCxn id="239" idx="1"/>
          </p:cNvCxnSpPr>
          <p:nvPr/>
        </p:nvCxnSpPr>
        <p:spPr>
          <a:xfrm flipH="1">
            <a:off x="571416" y="2657858"/>
            <a:ext cx="27147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40"/>
          <p:cNvSpPr/>
          <p:nvPr/>
        </p:nvSpPr>
        <p:spPr>
          <a:xfrm>
            <a:off x="4286248" y="1017974"/>
            <a:ext cx="2500200" cy="16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6" name="Google Shape;256;p40"/>
          <p:cNvSpPr/>
          <p:nvPr/>
        </p:nvSpPr>
        <p:spPr>
          <a:xfrm rot="10800000">
            <a:off x="4438778" y="4125762"/>
            <a:ext cx="2500200" cy="160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thickThin" w="550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Take the input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axxa axxa axxa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a.*a </a:t>
            </a:r>
            <a:r>
              <a:rPr lang="en-GB"/>
              <a:t>pattern (greedy) gives...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But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a.*?a </a:t>
            </a:r>
            <a:r>
              <a:rPr lang="en-GB"/>
              <a:t>pattern (reluctant) gives...</a:t>
            </a:r>
            <a:endParaRPr/>
          </a:p>
        </p:txBody>
      </p:sp>
      <p:sp>
        <p:nvSpPr>
          <p:cNvPr id="262" name="Google Shape;262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Example: Reluctant vs. Greedy II</a:t>
            </a:r>
            <a:endParaRPr/>
          </a:p>
        </p:txBody>
      </p:sp>
      <p:graphicFrame>
        <p:nvGraphicFramePr>
          <p:cNvPr id="263" name="Google Shape;263;p41"/>
          <p:cNvGraphicFramePr/>
          <p:nvPr/>
        </p:nvGraphicFramePr>
        <p:xfrm>
          <a:off x="1071538" y="1982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286025"/>
                <a:gridCol w="2286025"/>
                <a:gridCol w="228602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axx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axxa axxa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4" name="Google Shape;264;p41"/>
          <p:cNvGraphicFramePr/>
          <p:nvPr/>
        </p:nvGraphicFramePr>
        <p:xfrm>
          <a:off x="1071538" y="3268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286025"/>
                <a:gridCol w="2286025"/>
                <a:gridCol w="228602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axx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axxa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axxa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We've already seen that we can define groups by using parenthesis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matcher can provide the exact substring that each group matched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groupCount</a:t>
            </a:r>
            <a:r>
              <a:rPr lang="en-GB"/>
              <a:t> - returns the number of groups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group(int num) </a:t>
            </a:r>
            <a:r>
              <a:rPr lang="en-GB"/>
              <a:t>– returns the substring matched for the given group number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start(int num) </a:t>
            </a:r>
            <a:r>
              <a:rPr lang="en-GB"/>
              <a:t>and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end(int num) </a:t>
            </a:r>
            <a:r>
              <a:rPr lang="en-GB"/>
              <a:t>– substring indexes for the given group number</a:t>
            </a:r>
            <a:endParaRPr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Groups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This isn't quite regular expressions, but </a:t>
            </a:r>
            <a:r>
              <a:rPr lang="en-GB"/>
              <a:t>it's</a:t>
            </a:r>
            <a:r>
              <a:rPr lang="en-GB"/>
              <a:t> similar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* character is a meta-character, which means it isn't interpreted literally, but has a special meaning instead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In the case of Windows file searches, we can use the following meta-characters: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* : 0 or more occurrences of any character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? : 1 occurrence of any character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Wildcard Searching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7288" lvl="0" marL="365760" rtl="0" algn="l">
              <a:spcBef>
                <a:spcPts val="0"/>
              </a:spcBef>
              <a:spcAft>
                <a:spcPts val="0"/>
              </a:spcAft>
              <a:buSzPct val="102000"/>
              <a:buChar char="●"/>
            </a:pPr>
            <a:r>
              <a:rPr lang="en-GB"/>
              <a:t>Take the input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abcde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47288" lvl="0" marL="365760" rtl="0" algn="l">
              <a:spcBef>
                <a:spcPts val="400"/>
              </a:spcBef>
              <a:spcAft>
                <a:spcPts val="0"/>
              </a:spcAft>
              <a:buSzPct val="102000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(a)(b) </a:t>
            </a:r>
            <a:r>
              <a:rPr lang="en-GB"/>
              <a:t>pattern has 2 groups, so it matches both groups as...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247288" lvl="0" marL="365760" rtl="0" algn="l">
              <a:spcBef>
                <a:spcPts val="400"/>
              </a:spcBef>
              <a:spcAft>
                <a:spcPts val="0"/>
              </a:spcAft>
              <a:buSzPct val="102000"/>
              <a:buChar char="●"/>
            </a:pPr>
            <a:r>
              <a:rPr lang="en-GB"/>
              <a:t>Group 0 is the entire matched substring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102000"/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Example: Simple Groups</a:t>
            </a:r>
            <a:endParaRPr/>
          </a:p>
        </p:txBody>
      </p:sp>
      <p:graphicFrame>
        <p:nvGraphicFramePr>
          <p:cNvPr id="277" name="Google Shape;277;p43"/>
          <p:cNvGraphicFramePr/>
          <p:nvPr/>
        </p:nvGraphicFramePr>
        <p:xfrm>
          <a:off x="857222" y="2357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732375"/>
                <a:gridCol w="1732375"/>
                <a:gridCol w="1732375"/>
                <a:gridCol w="1732375"/>
              </a:tblGrid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(group #)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Take the input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abab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(a)(b) </a:t>
            </a:r>
            <a:r>
              <a:rPr lang="en-GB"/>
              <a:t>pattern has 2 groups, so it matches both groups twice as...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Example: Simple Groups II</a:t>
            </a:r>
            <a:endParaRPr/>
          </a:p>
        </p:txBody>
      </p:sp>
      <p:graphicFrame>
        <p:nvGraphicFramePr>
          <p:cNvPr id="284" name="Google Shape;284;p44"/>
          <p:cNvGraphicFramePr/>
          <p:nvPr/>
        </p:nvGraphicFramePr>
        <p:xfrm>
          <a:off x="857222" y="2250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285875"/>
                <a:gridCol w="1800225"/>
                <a:gridCol w="1543050"/>
                <a:gridCol w="1543050"/>
                <a:gridCol w="1543050"/>
              </a:tblGrid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match #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(group #)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end(N)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8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A powerful feature of groups is that you can reference a group elsewhere in the pattern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groups are referenced as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\1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\2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\3 </a:t>
            </a:r>
            <a:r>
              <a:rPr lang="en-GB"/>
              <a:t>etc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For example: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(\d\d)\1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The group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(\d\d)</a:t>
            </a:r>
            <a:r>
              <a:rPr lang="en-GB"/>
              <a:t> will match any two digits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The backreference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\1 </a:t>
            </a:r>
            <a:r>
              <a:rPr lang="en-GB"/>
              <a:t>means that the value matched by that group must occur again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So it will match 1212, 8787, 6464 etc</a:t>
            </a:r>
            <a:endParaRPr/>
          </a:p>
        </p:txBody>
      </p:sp>
      <p:sp>
        <p:nvSpPr>
          <p:cNvPr id="290" name="Google Shape;290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Backreferences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So far we haven't been concerned where in the input that a match occurs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looking for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GB"/>
              <a:t> in </a:t>
            </a:r>
            <a:r>
              <a:rPr b="1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GB"/>
              <a:t> matches in 3 different places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 use boundary meta-characters to specify locations in the input,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\A </a:t>
            </a:r>
            <a:r>
              <a:rPr lang="en-GB"/>
              <a:t>– matches the start of the input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\Aab </a:t>
            </a:r>
            <a:r>
              <a:rPr lang="en-GB"/>
              <a:t>will only match once in </a:t>
            </a:r>
            <a:r>
              <a:rPr b="1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ab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cababc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Boundary Meta-characters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Boundary Meta-characters</a:t>
            </a:r>
            <a:endParaRPr/>
          </a:p>
        </p:txBody>
      </p:sp>
      <p:graphicFrame>
        <p:nvGraphicFramePr>
          <p:cNvPr id="302" name="Google Shape;302;p47"/>
          <p:cNvGraphicFramePr/>
          <p:nvPr/>
        </p:nvGraphicFramePr>
        <p:xfrm>
          <a:off x="1071538" y="1178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1714500"/>
                <a:gridCol w="5286400"/>
              </a:tblGrid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Character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Will match...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\A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the start of the input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/>
                </a:tc>
              </a:tr>
              <a:tr h="46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\Z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the end of the input before any terminators (carriage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returns etc</a:t>
                      </a: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)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\z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the end of the input</a:t>
                      </a:r>
                      <a:endParaRPr sz="14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GB" sz="14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the start of a line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the end of a line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 word boundary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 non-word boundary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\G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end of the previous match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457200" y="730000"/>
            <a:ext cx="8229600" cy="43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Build a function </a:t>
            </a:r>
            <a:r>
              <a:rPr b="1" lang="en-GB" sz="1500"/>
              <a:t>manipulateText </a:t>
            </a:r>
            <a:r>
              <a:rPr lang="en-GB" sz="1500"/>
              <a:t>that receives a regex pattern  and a String of text. The function should return the String without all vowels, numbers, space and all special characters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Build a function that receives a </a:t>
            </a:r>
            <a:r>
              <a:rPr lang="en-GB" sz="1500"/>
              <a:t>pattern</a:t>
            </a:r>
            <a:r>
              <a:rPr lang="en-GB" sz="1500"/>
              <a:t> and input string of text. The function should return true if the input is a valid mobile number of telecommunication operating in Rwanda.</a:t>
            </a:r>
            <a:endParaRPr sz="1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Ex. +250788888888  should return true</a:t>
            </a:r>
            <a:endParaRPr sz="1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      </a:t>
            </a:r>
            <a:r>
              <a:rPr lang="en-GB" sz="1500"/>
              <a:t>+250728888888 should return true</a:t>
            </a:r>
            <a:endParaRPr sz="1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      +250738888888 should return true</a:t>
            </a:r>
            <a:endParaRPr sz="1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     0788888888  should return true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             0988888888 should return false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500"/>
              <a:t>            +256788843646 should return false</a:t>
            </a:r>
            <a:endParaRPr sz="1500"/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Write a  program that  receives  and minify the Js file or CSS file. </a:t>
            </a:r>
            <a:r>
              <a:rPr lang="en-GB" sz="1500">
                <a:solidFill>
                  <a:srgbClr val="474747"/>
                </a:solidFill>
                <a:highlight>
                  <a:srgbClr val="FFFFFF"/>
                </a:highlight>
              </a:rPr>
              <a:t>CSS/JS minification </a:t>
            </a:r>
            <a:r>
              <a:rPr lang="en-GB" sz="1500">
                <a:solidFill>
                  <a:srgbClr val="040C28"/>
                </a:solidFill>
              </a:rPr>
              <a:t>reduces the size of CSS/JS files so that they load faster</a:t>
            </a:r>
            <a:r>
              <a:rPr lang="en-GB" sz="1500">
                <a:solidFill>
                  <a:srgbClr val="474747"/>
                </a:solidFill>
              </a:rPr>
              <a:t>. </a:t>
            </a:r>
            <a:r>
              <a:rPr lang="en-GB" sz="1500">
                <a:solidFill>
                  <a:srgbClr val="474747"/>
                </a:solidFill>
                <a:highlight>
                  <a:srgbClr val="FFFFFF"/>
                </a:highlight>
              </a:rPr>
              <a:t>CSS/JS  minification works by eliminating all unnecessary characters and spaces without impacting how browsers interpret it. </a:t>
            </a:r>
            <a:endParaRPr sz="1500"/>
          </a:p>
        </p:txBody>
      </p:sp>
      <p:sp>
        <p:nvSpPr>
          <p:cNvPr id="308" name="Google Shape;308;p48"/>
          <p:cNvSpPr txBox="1"/>
          <p:nvPr>
            <p:ph type="title"/>
          </p:nvPr>
        </p:nvSpPr>
        <p:spPr>
          <a:xfrm>
            <a:off x="457200" y="-131849"/>
            <a:ext cx="8229600" cy="70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456325" y="758576"/>
            <a:ext cx="8474700" cy="38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4.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Write a Java program to validate and format a date string using regex. For example, convert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DD-MM-YYYY</a:t>
            </a:r>
            <a:r>
              <a:rPr lang="en-GB">
                <a:solidFill>
                  <a:schemeClr val="dk1"/>
                </a:solidFill>
              </a:rPr>
              <a:t> format to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YYYY-MM-DD</a:t>
            </a:r>
            <a:r>
              <a:rPr lang="en-GB">
                <a:solidFill>
                  <a:schemeClr val="dk1"/>
                </a:solidFill>
              </a:rPr>
              <a:t>. </a:t>
            </a:r>
            <a:r>
              <a:rPr i="1" lang="en-GB">
                <a:solidFill>
                  <a:schemeClr val="dk1"/>
                </a:solidFill>
              </a:rPr>
              <a:t>(Hint: Use </a:t>
            </a:r>
            <a:r>
              <a:rPr i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i="1" lang="en-GB">
                <a:solidFill>
                  <a:schemeClr val="dk1"/>
                </a:solidFill>
              </a:rPr>
              <a:t> for matching </a:t>
            </a:r>
            <a:r>
              <a:rPr i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(\d{2})-(\d{2})-(\d{4})</a:t>
            </a:r>
            <a:r>
              <a:rPr i="1" lang="en-GB">
                <a:solidFill>
                  <a:schemeClr val="dk1"/>
                </a:solidFill>
              </a:rPr>
              <a:t> and </a:t>
            </a:r>
            <a:r>
              <a:rPr i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Matcher.replaceAll("$3-$2-$1")</a:t>
            </a:r>
            <a:r>
              <a:rPr i="1" lang="en-GB">
                <a:solidFill>
                  <a:schemeClr val="dk1"/>
                </a:solidFill>
              </a:rPr>
              <a:t>.)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5. </a:t>
            </a:r>
            <a:r>
              <a:rPr lang="en-GB">
                <a:solidFill>
                  <a:schemeClr val="dk1"/>
                </a:solidFill>
              </a:rPr>
              <a:t>Write a Java function using regex to check if a given string is a valid IPv4 address.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6. Write a Java program using Regex to check if a given string is a valid email address.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7.Write a regex to validate passwords that contain at least one uppercase letter, one lowercase letter, one digit, one special character, and are at least 8 characters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8. Use regex to check if a string is a valid hexadecimal color code (e.g.,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#FFFFFF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#000</a:t>
            </a:r>
            <a:r>
              <a:rPr lang="en-GB">
                <a:solidFill>
                  <a:schemeClr val="dk1"/>
                </a:solidFill>
              </a:rPr>
              <a:t>, etc.).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Exercises(next…)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457200" y="788201"/>
            <a:ext cx="8229600" cy="39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10. </a:t>
            </a:r>
            <a:r>
              <a:rPr lang="en-GB" sz="1700">
                <a:solidFill>
                  <a:schemeClr val="dk1"/>
                </a:solidFill>
              </a:rPr>
              <a:t>Write a regex to extract the username from email addresses (e.g.,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user@domain.com</a:t>
            </a:r>
            <a:r>
              <a:rPr lang="en-GB" sz="1700">
                <a:solidFill>
                  <a:schemeClr val="dk1"/>
                </a:solidFill>
              </a:rPr>
              <a:t> →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 sz="1700">
                <a:solidFill>
                  <a:schemeClr val="dk1"/>
                </a:solidFill>
              </a:rPr>
              <a:t>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chemeClr val="dk1"/>
                </a:solidFill>
              </a:rPr>
              <a:t>11. </a:t>
            </a:r>
            <a:r>
              <a:rPr lang="en-GB" sz="1700">
                <a:solidFill>
                  <a:schemeClr val="dk1"/>
                </a:solidFill>
              </a:rPr>
              <a:t>Write a regex-based Java program to transform  from snake case to camelcase. A string like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snake_case_text</a:t>
            </a:r>
            <a:r>
              <a:rPr lang="en-GB" sz="1700">
                <a:solidFill>
                  <a:schemeClr val="dk1"/>
                </a:solidFill>
              </a:rPr>
              <a:t> to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snakeCaseText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12. Use regex to check if a string has valid nested parentheses or brackets (e.g.,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(a[b{c}d]e)</a:t>
            </a:r>
            <a:r>
              <a:rPr lang="en-GB" sz="1700">
                <a:solidFill>
                  <a:schemeClr val="dk1"/>
                </a:solidFill>
              </a:rPr>
              <a:t>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13. Write a regex-based Java Program that finds and counts the </a:t>
            </a:r>
            <a:r>
              <a:rPr lang="en-GB" sz="1700">
                <a:solidFill>
                  <a:schemeClr val="dk1"/>
                </a:solidFill>
              </a:rPr>
              <a:t>occurrence</a:t>
            </a:r>
            <a:r>
              <a:rPr lang="en-GB" sz="1700">
                <a:solidFill>
                  <a:schemeClr val="dk1"/>
                </a:solidFill>
              </a:rPr>
              <a:t> of word </a:t>
            </a:r>
            <a:r>
              <a:rPr b="1" lang="en-GB" sz="1700">
                <a:solidFill>
                  <a:schemeClr val="dk1"/>
                </a:solidFill>
              </a:rPr>
              <a:t>food</a:t>
            </a:r>
            <a:r>
              <a:rPr lang="en-GB" sz="1700">
                <a:solidFill>
                  <a:schemeClr val="dk1"/>
                </a:solidFill>
              </a:rPr>
              <a:t> in the text provided. The program should return the number of </a:t>
            </a:r>
            <a:r>
              <a:rPr lang="en-GB" sz="1700">
                <a:solidFill>
                  <a:schemeClr val="dk1"/>
                </a:solidFill>
              </a:rPr>
              <a:t>occurrences</a:t>
            </a:r>
            <a:r>
              <a:rPr lang="en-GB" sz="1700">
                <a:solidFill>
                  <a:schemeClr val="dk1"/>
                </a:solidFill>
              </a:rPr>
              <a:t> found.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Exercises(next…)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https://docs.oracle.com/javase/tutorial/essential/regex/</a:t>
            </a:r>
            <a:endParaRPr/>
          </a:p>
        </p:txBody>
      </p:sp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110996"/>
            <a:ext cx="8115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These are a much more powerful set of syntax rules for searching and replacing within strings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There are different dialects of regular expression syntax: Perl, grep, Posix, etc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regular expression syntax used by Java is very similar to the syntax used in Perl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Regular Expressions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All in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java.util.regex</a:t>
            </a:r>
            <a:r>
              <a:rPr lang="en-GB"/>
              <a:t> package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-GB"/>
              <a:t> – this is regular expression itself which is compiled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en-GB"/>
              <a:t> – this is engine which matches the regular expression against an input string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PatternSyntaxException</a:t>
            </a:r>
            <a:r>
              <a:rPr lang="en-GB"/>
              <a:t> – what you'll get if you try to create a Pattern from an invalid regular expression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Java's Regex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110996"/>
            <a:ext cx="5757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can't create a Pattern object directly because it has no public constructor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use the static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en-GB"/>
              <a:t> method instead, e.g.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The Pattern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57224" y="3161113"/>
            <a:ext cx="7286700" cy="910800"/>
          </a:xfrm>
          <a:prstGeom prst="roundRect">
            <a:avLst>
              <a:gd fmla="val 1563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pattern1 = Pattern.compile("foo");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pattern2 = Pattern.compile("foo.*");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pattern3 = Pattern.compile("f.o?");</a:t>
            </a:r>
            <a:endParaRPr/>
          </a:p>
        </p:txBody>
      </p:sp>
      <p:pic>
        <p:nvPicPr>
          <p:cNvPr descr="C:\Users\Rowan\AppData\Local\Microsoft\Windows\Temporary Internet Files\Content.IE5\Y1VC4KNH\MPj04384970000[1]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3198" y="1232287"/>
            <a:ext cx="1374141" cy="137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110996"/>
            <a:ext cx="5329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don't create the matcher directly either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use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en-GB"/>
              <a:t> method of the pattern object to create 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en-GB"/>
              <a:t> from the string we want to search in</a:t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The Matcher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71538" y="3643320"/>
            <a:ext cx="6858000" cy="375000"/>
          </a:xfrm>
          <a:prstGeom prst="roundRect">
            <a:avLst>
              <a:gd fmla="val 1563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Matcher matcher = pattern.matcher("foofoofoo");</a:t>
            </a:r>
            <a:endParaRPr/>
          </a:p>
        </p:txBody>
      </p:sp>
      <p:pic>
        <p:nvPicPr>
          <p:cNvPr descr="C:\Users\Rowan\AppData\Local\Microsoft\Windows\Temporary Internet Files\Content.IE5\J2REPMSC\MPj04393430000[1]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60" y="1234696"/>
            <a:ext cx="1712103" cy="17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GB"/>
              <a:t> method of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en-GB"/>
              <a:t> class will return true if it can match the pattern to the input string, e.g.</a:t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Getting the results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071538" y="2466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{68208B71-1ECF-4F30-81AA-DE6ED4F083D1}</a:tableStyleId>
              </a:tblPr>
              <a:tblGrid>
                <a:gridCol w="2309825"/>
                <a:gridCol w="2309825"/>
                <a:gridCol w="23098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Pattern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Input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cats and dogs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cats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 cat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GB"/>
              <a:t> returns true, we can get information from the matcher about what part of the input string matched the pattern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matcher class gives us these methods…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group() </a:t>
            </a:r>
            <a:r>
              <a:rPr lang="en-GB"/>
              <a:t>: returns the substring of the input string that matched the pattern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start() </a:t>
            </a:r>
            <a:r>
              <a:rPr lang="en-GB"/>
              <a:t>: returns the starting index of that substring (inclusive)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end() </a:t>
            </a:r>
            <a:r>
              <a:rPr lang="en-GB"/>
              <a:t>: returns the end index of that substring (exclusive)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Getting the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