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Roboto Mon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obotoMono-regular.fntdata"/><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Mono-italic.fntdata"/><Relationship Id="rId25" Type="http://schemas.openxmlformats.org/officeDocument/2006/relationships/font" Target="fonts/RobotoMono-bold.fntdata"/><Relationship Id="rId27" Type="http://schemas.openxmlformats.org/officeDocument/2006/relationships/font" Target="fonts/RobotoMon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6" name="Google Shape;5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31610c7e925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31610c7e925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31610c7e925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31610c7e925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31610c7e925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31610c7e925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31610c7e925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31610c7e925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31610c7e925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31610c7e925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31610c7e925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31610c7e925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31610c7e925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31610c7e925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31858c3ce5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31858c3ce5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31610c7e925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31610c7e925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31610c7e92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31610c7e92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31610c7e925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31610c7e925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31610c7e925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31610c7e925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31610c7e925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31610c7e925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31610c7e925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31610c7e925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31610c7e925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31610c7e925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31610c7e925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31610c7e925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31610c7e925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31610c7e925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pic>
        <p:nvPicPr>
          <p:cNvPr id="13" name="Google Shape;13;p2"/>
          <p:cNvPicPr preferRelativeResize="0"/>
          <p:nvPr/>
        </p:nvPicPr>
        <p:blipFill>
          <a:blip r:embed="rId2">
            <a:alphaModFix amt="10000"/>
          </a:blip>
          <a:stretch>
            <a:fillRect/>
          </a:stretch>
        </p:blipFill>
        <p:spPr>
          <a:xfrm>
            <a:off x="2438400" y="505675"/>
            <a:ext cx="4352075" cy="4352075"/>
          </a:xfrm>
          <a:prstGeom prst="rect">
            <a:avLst/>
          </a:prstGeom>
          <a:noFill/>
          <a:ln>
            <a:noFill/>
          </a:ln>
          <a:effectLst>
            <a:outerShdw blurRad="1128713" rotWithShape="0" algn="bl" dir="20160000" dist="9525">
              <a:srgbClr val="000000">
                <a:alpha val="80000"/>
              </a:srgbClr>
            </a:outerShdw>
            <a:reflection blurRad="0" dir="5400000" dist="38100" endA="0" endPos="1000" fadeDir="5400012" kx="0" rotWithShape="0" algn="bl" stPos="0" sy="-100000" ky="0"/>
          </a:effectLst>
        </p:spPr>
      </p:pic>
      <p:sp>
        <p:nvSpPr>
          <p:cNvPr id="14" name="Google Shape;14;p2"/>
          <p:cNvSpPr txBox="1"/>
          <p:nvPr/>
        </p:nvSpPr>
        <p:spPr>
          <a:xfrm>
            <a:off x="2910450" y="4699975"/>
            <a:ext cx="2733900" cy="32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800">
                <a:solidFill>
                  <a:srgbClr val="CCCCCC"/>
                </a:solidFill>
              </a:rPr>
              <a:t>@damascene10</a:t>
            </a:r>
            <a:endParaRPr sz="1800">
              <a:solidFill>
                <a:srgbClr val="CCCCCC"/>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0" name="Google Shape;50;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1" name="Google Shape;51;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 name="Shape 52"/>
        <p:cNvGrpSpPr/>
        <p:nvPr/>
      </p:nvGrpSpPr>
      <p:grpSpPr>
        <a:xfrm>
          <a:off x="0" y="0"/>
          <a:ext cx="0" cy="0"/>
          <a:chOff x="0" y="0"/>
          <a:chExt cx="0" cy="0"/>
        </a:xfrm>
      </p:grpSpPr>
      <p:sp>
        <p:nvSpPr>
          <p:cNvPr id="53" name="Google Shape;53;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0" name="Google Shape;20;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1" name="Google Shape;21;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pic>
        <p:nvPicPr>
          <p:cNvPr id="22" name="Google Shape;22;p4"/>
          <p:cNvPicPr preferRelativeResize="0"/>
          <p:nvPr/>
        </p:nvPicPr>
        <p:blipFill>
          <a:blip r:embed="rId2">
            <a:alphaModFix/>
          </a:blip>
          <a:stretch>
            <a:fillRect/>
          </a:stretch>
        </p:blipFill>
        <p:spPr>
          <a:xfrm>
            <a:off x="0" y="4262450"/>
            <a:ext cx="794375" cy="794375"/>
          </a:xfrm>
          <a:prstGeom prst="rect">
            <a:avLst/>
          </a:prstGeom>
          <a:noFill/>
          <a:ln>
            <a:noFill/>
          </a:ln>
        </p:spPr>
      </p:pic>
      <p:sp>
        <p:nvSpPr>
          <p:cNvPr id="23" name="Google Shape;23;p4"/>
          <p:cNvSpPr txBox="1"/>
          <p:nvPr/>
        </p:nvSpPr>
        <p:spPr>
          <a:xfrm>
            <a:off x="3219375" y="4703625"/>
            <a:ext cx="3738000" cy="27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800">
                <a:solidFill>
                  <a:srgbClr val="D9D9D9"/>
                </a:solidFill>
              </a:rPr>
              <a:t>@damascene10</a:t>
            </a:r>
            <a:endParaRPr sz="1800">
              <a:solidFill>
                <a:srgbClr val="D9D9D9"/>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1" name="Google Shape;3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6" name="Shape 36"/>
        <p:cNvGrpSpPr/>
        <p:nvPr/>
      </p:nvGrpSpPr>
      <p:grpSpPr>
        <a:xfrm>
          <a:off x="0" y="0"/>
          <a:ext cx="0" cy="0"/>
          <a:chOff x="0" y="0"/>
          <a:chExt cx="0" cy="0"/>
        </a:xfrm>
      </p:grpSpPr>
      <p:sp>
        <p:nvSpPr>
          <p:cNvPr id="37" name="Google Shape;37;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8" name="Google Shape;38;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sp>
        <p:nvSpPr>
          <p:cNvPr id="58" name="Google Shape;58;p13"/>
          <p:cNvSpPr txBox="1"/>
          <p:nvPr>
            <p:ph type="ctrTitle"/>
          </p:nvPr>
        </p:nvSpPr>
        <p:spPr>
          <a:xfrm>
            <a:off x="311700" y="1757050"/>
            <a:ext cx="8520600" cy="1040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en-GB"/>
              <a:t>Lambda Expression</a:t>
            </a:r>
            <a:endParaRPr b="1"/>
          </a:p>
        </p:txBody>
      </p:sp>
      <p:sp>
        <p:nvSpPr>
          <p:cNvPr id="59" name="Google Shape;59;p13"/>
          <p:cNvSpPr txBox="1"/>
          <p:nvPr>
            <p:ph type="ctrTitle"/>
          </p:nvPr>
        </p:nvSpPr>
        <p:spPr>
          <a:xfrm>
            <a:off x="2269450" y="3233525"/>
            <a:ext cx="4124700" cy="7827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en-GB" sz="2800">
                <a:solidFill>
                  <a:srgbClr val="0000FF"/>
                </a:solidFill>
              </a:rPr>
              <a:t>OOP With Java</a:t>
            </a:r>
            <a:endParaRPr b="1" sz="2800">
              <a:solidFill>
                <a:srgbClr val="0000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2"/>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900"/>
              <a:t> </a:t>
            </a:r>
            <a:r>
              <a:rPr b="1" lang="en-GB" sz="1900"/>
              <a:t>Lambda for Mapping Values</a:t>
            </a:r>
            <a:endParaRPr sz="3600"/>
          </a:p>
        </p:txBody>
      </p:sp>
      <p:sp>
        <p:nvSpPr>
          <p:cNvPr id="113" name="Google Shape;113;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25400" rtl="0" algn="l">
              <a:lnSpc>
                <a:spcPct val="95000"/>
              </a:lnSpc>
              <a:spcBef>
                <a:spcPts val="0"/>
              </a:spcBef>
              <a:spcAft>
                <a:spcPts val="0"/>
              </a:spcAft>
              <a:buSzPts val="688"/>
              <a:buNone/>
            </a:pPr>
            <a:r>
              <a:rPr lang="en-GB" sz="2364">
                <a:solidFill>
                  <a:schemeClr val="dk1"/>
                </a:solidFill>
                <a:highlight>
                  <a:srgbClr val="FFFFFF"/>
                </a:highlight>
                <a:latin typeface="Courier New"/>
                <a:ea typeface="Courier New"/>
                <a:cs typeface="Courier New"/>
                <a:sym typeface="Courier New"/>
              </a:rPr>
              <a:t>	</a:t>
            </a:r>
            <a:r>
              <a:rPr b="1" lang="en-GB" sz="1176">
                <a:solidFill>
                  <a:schemeClr val="dk1"/>
                </a:solidFill>
              </a:rPr>
              <a:t>Use Case</a:t>
            </a:r>
            <a:r>
              <a:rPr lang="en-GB" sz="1176">
                <a:solidFill>
                  <a:schemeClr val="dk1"/>
                </a:solidFill>
              </a:rPr>
              <a:t>: Transformation of data within streams.:</a:t>
            </a:r>
            <a:endParaRPr sz="1176">
              <a:solidFill>
                <a:schemeClr val="dk1"/>
              </a:solidFill>
            </a:endParaRPr>
          </a:p>
          <a:p>
            <a:pPr indent="0" lvl="0" marL="25400" rtl="0" algn="l">
              <a:lnSpc>
                <a:spcPct val="95000"/>
              </a:lnSpc>
              <a:spcBef>
                <a:spcPts val="0"/>
              </a:spcBef>
              <a:spcAft>
                <a:spcPts val="0"/>
              </a:spcAft>
              <a:buClr>
                <a:schemeClr val="dk1"/>
              </a:buClr>
              <a:buSzPts val="688"/>
              <a:buFont typeface="Arial"/>
              <a:buNone/>
            </a:pPr>
            <a:r>
              <a:rPr lang="en-GB" sz="1475">
                <a:solidFill>
                  <a:schemeClr val="dk1"/>
                </a:solidFill>
                <a:highlight>
                  <a:srgbClr val="FFFFFF"/>
                </a:highlight>
                <a:latin typeface="Courier New"/>
                <a:ea typeface="Courier New"/>
                <a:cs typeface="Courier New"/>
                <a:sym typeface="Courier New"/>
              </a:rPr>
              <a:t>List&lt;String&gt; </a:t>
            </a:r>
            <a:r>
              <a:rPr lang="en-GB" sz="1475" u="sng">
                <a:solidFill>
                  <a:srgbClr val="6A3E3E"/>
                </a:solidFill>
                <a:highlight>
                  <a:srgbClr val="FFFFFF"/>
                </a:highlight>
                <a:latin typeface="Courier New"/>
                <a:ea typeface="Courier New"/>
                <a:cs typeface="Courier New"/>
                <a:sym typeface="Courier New"/>
              </a:rPr>
              <a:t>names</a:t>
            </a:r>
            <a:r>
              <a:rPr lang="en-GB" sz="1475">
                <a:solidFill>
                  <a:schemeClr val="dk1"/>
                </a:solidFill>
                <a:highlight>
                  <a:srgbClr val="FFFFFF"/>
                </a:highlight>
                <a:latin typeface="Courier New"/>
                <a:ea typeface="Courier New"/>
                <a:cs typeface="Courier New"/>
                <a:sym typeface="Courier New"/>
              </a:rPr>
              <a:t> = Arrays.</a:t>
            </a:r>
            <a:r>
              <a:rPr i="1" lang="en-GB" sz="1475">
                <a:solidFill>
                  <a:schemeClr val="dk1"/>
                </a:solidFill>
                <a:highlight>
                  <a:srgbClr val="FFFFFF"/>
                </a:highlight>
                <a:latin typeface="Courier New"/>
                <a:ea typeface="Courier New"/>
                <a:cs typeface="Courier New"/>
                <a:sym typeface="Courier New"/>
              </a:rPr>
              <a:t>asList</a:t>
            </a:r>
            <a:r>
              <a:rPr lang="en-GB" sz="1475">
                <a:solidFill>
                  <a:schemeClr val="dk1"/>
                </a:solidFill>
                <a:highlight>
                  <a:srgbClr val="FFFFFF"/>
                </a:highlight>
                <a:latin typeface="Courier New"/>
                <a:ea typeface="Courier New"/>
                <a:cs typeface="Courier New"/>
                <a:sym typeface="Courier New"/>
              </a:rPr>
              <a:t>(</a:t>
            </a:r>
            <a:r>
              <a:rPr lang="en-GB" sz="1475">
                <a:solidFill>
                  <a:srgbClr val="2A00FF"/>
                </a:solidFill>
                <a:highlight>
                  <a:srgbClr val="FFFFFF"/>
                </a:highlight>
                <a:latin typeface="Courier New"/>
                <a:ea typeface="Courier New"/>
                <a:cs typeface="Courier New"/>
                <a:sym typeface="Courier New"/>
              </a:rPr>
              <a:t>"Alice"</a:t>
            </a:r>
            <a:r>
              <a:rPr lang="en-GB" sz="1475">
                <a:solidFill>
                  <a:schemeClr val="dk1"/>
                </a:solidFill>
                <a:highlight>
                  <a:srgbClr val="FFFFFF"/>
                </a:highlight>
                <a:latin typeface="Courier New"/>
                <a:ea typeface="Courier New"/>
                <a:cs typeface="Courier New"/>
                <a:sym typeface="Courier New"/>
              </a:rPr>
              <a:t>, </a:t>
            </a:r>
            <a:r>
              <a:rPr lang="en-GB" sz="1475">
                <a:solidFill>
                  <a:srgbClr val="2A00FF"/>
                </a:solidFill>
                <a:highlight>
                  <a:srgbClr val="FFFFFF"/>
                </a:highlight>
                <a:latin typeface="Courier New"/>
                <a:ea typeface="Courier New"/>
                <a:cs typeface="Courier New"/>
                <a:sym typeface="Courier New"/>
              </a:rPr>
              <a:t>"Bob"</a:t>
            </a:r>
            <a:r>
              <a:rPr lang="en-GB" sz="1475">
                <a:solidFill>
                  <a:schemeClr val="dk1"/>
                </a:solidFill>
                <a:highlight>
                  <a:srgbClr val="FFFFFF"/>
                </a:highlight>
                <a:latin typeface="Courier New"/>
                <a:ea typeface="Courier New"/>
                <a:cs typeface="Courier New"/>
                <a:sym typeface="Courier New"/>
              </a:rPr>
              <a:t>, </a:t>
            </a:r>
            <a:r>
              <a:rPr lang="en-GB" sz="1475">
                <a:solidFill>
                  <a:srgbClr val="2A00FF"/>
                </a:solidFill>
                <a:highlight>
                  <a:srgbClr val="FFFFFF"/>
                </a:highlight>
                <a:latin typeface="Courier New"/>
                <a:ea typeface="Courier New"/>
                <a:cs typeface="Courier New"/>
                <a:sym typeface="Courier New"/>
              </a:rPr>
              <a:t>"Charlie"</a:t>
            </a:r>
            <a:r>
              <a:rPr lang="en-GB" sz="1475">
                <a:solidFill>
                  <a:schemeClr val="dk1"/>
                </a:solidFill>
                <a:highlight>
                  <a:srgbClr val="FFFFFF"/>
                </a:highlight>
                <a:latin typeface="Courier New"/>
                <a:ea typeface="Courier New"/>
                <a:cs typeface="Courier New"/>
                <a:sym typeface="Courier New"/>
              </a:rPr>
              <a:t>);</a:t>
            </a:r>
            <a:endParaRPr sz="1475">
              <a:solidFill>
                <a:schemeClr val="dk1"/>
              </a:solidFill>
              <a:highlight>
                <a:srgbClr val="FFFFFF"/>
              </a:highlight>
              <a:latin typeface="Courier New"/>
              <a:ea typeface="Courier New"/>
              <a:cs typeface="Courier New"/>
              <a:sym typeface="Courier New"/>
            </a:endParaRPr>
          </a:p>
          <a:p>
            <a:pPr indent="0" lvl="0" marL="25400" rtl="0" algn="l">
              <a:lnSpc>
                <a:spcPct val="95000"/>
              </a:lnSpc>
              <a:spcBef>
                <a:spcPts val="0"/>
              </a:spcBef>
              <a:spcAft>
                <a:spcPts val="0"/>
              </a:spcAft>
              <a:buClr>
                <a:schemeClr val="dk1"/>
              </a:buClr>
              <a:buSzPts val="688"/>
              <a:buFont typeface="Arial"/>
              <a:buNone/>
            </a:pPr>
            <a:r>
              <a:rPr lang="en-GB" sz="1475">
                <a:solidFill>
                  <a:schemeClr val="dk1"/>
                </a:solidFill>
                <a:highlight>
                  <a:srgbClr val="FFFFFF"/>
                </a:highlight>
                <a:latin typeface="Courier New"/>
                <a:ea typeface="Courier New"/>
                <a:cs typeface="Courier New"/>
                <a:sym typeface="Courier New"/>
              </a:rPr>
              <a:t>		</a:t>
            </a:r>
            <a:r>
              <a:rPr lang="en-GB" sz="1475">
                <a:solidFill>
                  <a:srgbClr val="3F7F5F"/>
                </a:solidFill>
                <a:highlight>
                  <a:srgbClr val="FFFFFF"/>
                </a:highlight>
                <a:latin typeface="Courier New"/>
                <a:ea typeface="Courier New"/>
                <a:cs typeface="Courier New"/>
                <a:sym typeface="Courier New"/>
              </a:rPr>
              <a:t>// Using Lambda to convert names to </a:t>
            </a:r>
            <a:r>
              <a:rPr lang="en-GB" sz="1475" u="sng">
                <a:solidFill>
                  <a:srgbClr val="3F7F5F"/>
                </a:solidFill>
                <a:highlight>
                  <a:srgbClr val="FFFFFF"/>
                </a:highlight>
                <a:latin typeface="Courier New"/>
                <a:ea typeface="Courier New"/>
                <a:cs typeface="Courier New"/>
                <a:sym typeface="Courier New"/>
              </a:rPr>
              <a:t>uppercase</a:t>
            </a:r>
            <a:endParaRPr sz="1475" u="sng">
              <a:solidFill>
                <a:srgbClr val="3F7F5F"/>
              </a:solidFill>
              <a:highlight>
                <a:srgbClr val="FFFFFF"/>
              </a:highlight>
              <a:latin typeface="Courier New"/>
              <a:ea typeface="Courier New"/>
              <a:cs typeface="Courier New"/>
              <a:sym typeface="Courier New"/>
            </a:endParaRPr>
          </a:p>
          <a:p>
            <a:pPr indent="0" lvl="0" marL="25400" rtl="0" algn="l">
              <a:lnSpc>
                <a:spcPct val="95000"/>
              </a:lnSpc>
              <a:spcBef>
                <a:spcPts val="0"/>
              </a:spcBef>
              <a:spcAft>
                <a:spcPts val="0"/>
              </a:spcAft>
              <a:buClr>
                <a:schemeClr val="dk1"/>
              </a:buClr>
              <a:buSzPts val="688"/>
              <a:buFont typeface="Arial"/>
              <a:buNone/>
            </a:pPr>
            <a:r>
              <a:rPr lang="en-GB" sz="1475">
                <a:solidFill>
                  <a:schemeClr val="dk1"/>
                </a:solidFill>
                <a:highlight>
                  <a:srgbClr val="FFFFFF"/>
                </a:highlight>
                <a:latin typeface="Courier New"/>
                <a:ea typeface="Courier New"/>
                <a:cs typeface="Courier New"/>
                <a:sym typeface="Courier New"/>
              </a:rPr>
              <a:t>List&lt;String&gt; </a:t>
            </a:r>
            <a:r>
              <a:rPr lang="en-GB" sz="1475">
                <a:solidFill>
                  <a:srgbClr val="6A3E3E"/>
                </a:solidFill>
                <a:highlight>
                  <a:srgbClr val="FFFFFF"/>
                </a:highlight>
                <a:latin typeface="Courier New"/>
                <a:ea typeface="Courier New"/>
                <a:cs typeface="Courier New"/>
                <a:sym typeface="Courier New"/>
              </a:rPr>
              <a:t>upperNames</a:t>
            </a:r>
            <a:r>
              <a:rPr lang="en-GB" sz="1475">
                <a:solidFill>
                  <a:schemeClr val="dk1"/>
                </a:solidFill>
                <a:highlight>
                  <a:srgbClr val="FFFFFF"/>
                </a:highlight>
                <a:latin typeface="Courier New"/>
                <a:ea typeface="Courier New"/>
                <a:cs typeface="Courier New"/>
                <a:sym typeface="Courier New"/>
              </a:rPr>
              <a:t> = </a:t>
            </a:r>
            <a:r>
              <a:rPr lang="en-GB" sz="1475">
                <a:solidFill>
                  <a:srgbClr val="6A3E3E"/>
                </a:solidFill>
                <a:highlight>
                  <a:srgbClr val="FFFFFF"/>
                </a:highlight>
                <a:latin typeface="Courier New"/>
                <a:ea typeface="Courier New"/>
                <a:cs typeface="Courier New"/>
                <a:sym typeface="Courier New"/>
              </a:rPr>
              <a:t>names</a:t>
            </a:r>
            <a:r>
              <a:rPr lang="en-GB" sz="1475">
                <a:solidFill>
                  <a:schemeClr val="dk1"/>
                </a:solidFill>
                <a:highlight>
                  <a:srgbClr val="FFFFFF"/>
                </a:highlight>
                <a:latin typeface="Courier New"/>
                <a:ea typeface="Courier New"/>
                <a:cs typeface="Courier New"/>
                <a:sym typeface="Courier New"/>
              </a:rPr>
              <a:t>.stream()</a:t>
            </a:r>
            <a:endParaRPr sz="1475">
              <a:solidFill>
                <a:schemeClr val="dk1"/>
              </a:solidFill>
              <a:highlight>
                <a:srgbClr val="FFFFFF"/>
              </a:highlight>
              <a:latin typeface="Courier New"/>
              <a:ea typeface="Courier New"/>
              <a:cs typeface="Courier New"/>
              <a:sym typeface="Courier New"/>
            </a:endParaRPr>
          </a:p>
          <a:p>
            <a:pPr indent="0" lvl="0" marL="25400" rtl="0" algn="l">
              <a:lnSpc>
                <a:spcPct val="95000"/>
              </a:lnSpc>
              <a:spcBef>
                <a:spcPts val="0"/>
              </a:spcBef>
              <a:spcAft>
                <a:spcPts val="0"/>
              </a:spcAft>
              <a:buClr>
                <a:schemeClr val="dk1"/>
              </a:buClr>
              <a:buSzPts val="688"/>
              <a:buFont typeface="Arial"/>
              <a:buNone/>
            </a:pPr>
            <a:r>
              <a:rPr lang="en-GB" sz="1475">
                <a:solidFill>
                  <a:schemeClr val="dk1"/>
                </a:solidFill>
                <a:highlight>
                  <a:srgbClr val="FFFFFF"/>
                </a:highlight>
                <a:latin typeface="Courier New"/>
                <a:ea typeface="Courier New"/>
                <a:cs typeface="Courier New"/>
                <a:sym typeface="Courier New"/>
              </a:rPr>
              <a:t>		                               .map(</a:t>
            </a:r>
            <a:r>
              <a:rPr lang="en-GB" sz="1475">
                <a:solidFill>
                  <a:srgbClr val="6A3E3E"/>
                </a:solidFill>
                <a:highlight>
                  <a:srgbClr val="FFFFFF"/>
                </a:highlight>
                <a:latin typeface="Courier New"/>
                <a:ea typeface="Courier New"/>
                <a:cs typeface="Courier New"/>
                <a:sym typeface="Courier New"/>
              </a:rPr>
              <a:t>name</a:t>
            </a:r>
            <a:r>
              <a:rPr lang="en-GB" sz="1475">
                <a:solidFill>
                  <a:schemeClr val="dk1"/>
                </a:solidFill>
                <a:highlight>
                  <a:srgbClr val="FFFFFF"/>
                </a:highlight>
                <a:latin typeface="Courier New"/>
                <a:ea typeface="Courier New"/>
                <a:cs typeface="Courier New"/>
                <a:sym typeface="Courier New"/>
              </a:rPr>
              <a:t> -&gt; </a:t>
            </a:r>
            <a:r>
              <a:rPr lang="en-GB" sz="1475">
                <a:solidFill>
                  <a:srgbClr val="6A3E3E"/>
                </a:solidFill>
                <a:highlight>
                  <a:srgbClr val="FFFFFF"/>
                </a:highlight>
                <a:latin typeface="Courier New"/>
                <a:ea typeface="Courier New"/>
                <a:cs typeface="Courier New"/>
                <a:sym typeface="Courier New"/>
              </a:rPr>
              <a:t>name</a:t>
            </a:r>
            <a:r>
              <a:rPr lang="en-GB" sz="1475">
                <a:solidFill>
                  <a:schemeClr val="dk1"/>
                </a:solidFill>
                <a:highlight>
                  <a:srgbClr val="FFFFFF"/>
                </a:highlight>
                <a:latin typeface="Courier New"/>
                <a:ea typeface="Courier New"/>
                <a:cs typeface="Courier New"/>
                <a:sym typeface="Courier New"/>
              </a:rPr>
              <a:t>.toUpperCase())</a:t>
            </a:r>
            <a:endParaRPr sz="1475">
              <a:solidFill>
                <a:schemeClr val="dk1"/>
              </a:solidFill>
              <a:highlight>
                <a:srgbClr val="FFFFFF"/>
              </a:highlight>
              <a:latin typeface="Courier New"/>
              <a:ea typeface="Courier New"/>
              <a:cs typeface="Courier New"/>
              <a:sym typeface="Courier New"/>
            </a:endParaRPr>
          </a:p>
          <a:p>
            <a:pPr indent="0" lvl="0" marL="25400" rtl="0" algn="l">
              <a:lnSpc>
                <a:spcPct val="95000"/>
              </a:lnSpc>
              <a:spcBef>
                <a:spcPts val="0"/>
              </a:spcBef>
              <a:spcAft>
                <a:spcPts val="0"/>
              </a:spcAft>
              <a:buClr>
                <a:schemeClr val="dk1"/>
              </a:buClr>
              <a:buSzPts val="688"/>
              <a:buFont typeface="Arial"/>
              <a:buNone/>
            </a:pPr>
            <a:r>
              <a:rPr lang="en-GB" sz="1475">
                <a:solidFill>
                  <a:schemeClr val="dk1"/>
                </a:solidFill>
                <a:highlight>
                  <a:srgbClr val="FFFFFF"/>
                </a:highlight>
                <a:latin typeface="Courier New"/>
                <a:ea typeface="Courier New"/>
                <a:cs typeface="Courier New"/>
                <a:sym typeface="Courier New"/>
              </a:rPr>
              <a:t>		                               .collect(</a:t>
            </a:r>
            <a:r>
              <a:rPr lang="en-GB" sz="1475" u="sng">
                <a:solidFill>
                  <a:schemeClr val="dk1"/>
                </a:solidFill>
                <a:highlight>
                  <a:srgbClr val="FFFFFF"/>
                </a:highlight>
                <a:latin typeface="Courier New"/>
                <a:ea typeface="Courier New"/>
                <a:cs typeface="Courier New"/>
                <a:sym typeface="Courier New"/>
              </a:rPr>
              <a:t>Collectors</a:t>
            </a:r>
            <a:r>
              <a:rPr lang="en-GB" sz="1475">
                <a:solidFill>
                  <a:schemeClr val="dk1"/>
                </a:solidFill>
                <a:highlight>
                  <a:srgbClr val="FFFFFF"/>
                </a:highlight>
                <a:latin typeface="Courier New"/>
                <a:ea typeface="Courier New"/>
                <a:cs typeface="Courier New"/>
                <a:sym typeface="Courier New"/>
              </a:rPr>
              <a:t>.toList());</a:t>
            </a:r>
            <a:endParaRPr sz="1475">
              <a:solidFill>
                <a:schemeClr val="dk1"/>
              </a:solidFill>
              <a:highlight>
                <a:srgbClr val="FFFFFF"/>
              </a:highlight>
              <a:latin typeface="Courier New"/>
              <a:ea typeface="Courier New"/>
              <a:cs typeface="Courier New"/>
              <a:sym typeface="Courier New"/>
            </a:endParaRPr>
          </a:p>
          <a:p>
            <a:pPr indent="0" lvl="0" marL="25400" rtl="0" algn="l">
              <a:lnSpc>
                <a:spcPct val="95000"/>
              </a:lnSpc>
              <a:spcBef>
                <a:spcPts val="0"/>
              </a:spcBef>
              <a:spcAft>
                <a:spcPts val="0"/>
              </a:spcAft>
              <a:buClr>
                <a:schemeClr val="dk1"/>
              </a:buClr>
              <a:buSzPts val="688"/>
              <a:buFont typeface="Arial"/>
              <a:buNone/>
            </a:pPr>
            <a:r>
              <a:rPr lang="en-GB" sz="1475">
                <a:solidFill>
                  <a:schemeClr val="dk1"/>
                </a:solidFill>
                <a:highlight>
                  <a:srgbClr val="FFFFFF"/>
                </a:highlight>
                <a:latin typeface="Courier New"/>
                <a:ea typeface="Courier New"/>
                <a:cs typeface="Courier New"/>
                <a:sym typeface="Courier New"/>
              </a:rPr>
              <a:t>		System.</a:t>
            </a:r>
            <a:r>
              <a:rPr b="1" i="1" lang="en-GB" sz="1475">
                <a:solidFill>
                  <a:srgbClr val="0000C0"/>
                </a:solidFill>
                <a:highlight>
                  <a:srgbClr val="FFFFFF"/>
                </a:highlight>
                <a:latin typeface="Courier New"/>
                <a:ea typeface="Courier New"/>
                <a:cs typeface="Courier New"/>
                <a:sym typeface="Courier New"/>
              </a:rPr>
              <a:t>out</a:t>
            </a:r>
            <a:r>
              <a:rPr lang="en-GB" sz="1475">
                <a:solidFill>
                  <a:schemeClr val="dk1"/>
                </a:solidFill>
                <a:highlight>
                  <a:srgbClr val="FFFFFF"/>
                </a:highlight>
                <a:latin typeface="Courier New"/>
                <a:ea typeface="Courier New"/>
                <a:cs typeface="Courier New"/>
                <a:sym typeface="Courier New"/>
              </a:rPr>
              <a:t>.println(</a:t>
            </a:r>
            <a:r>
              <a:rPr lang="en-GB" sz="1475">
                <a:solidFill>
                  <a:srgbClr val="6A3E3E"/>
                </a:solidFill>
                <a:highlight>
                  <a:srgbClr val="FFFFFF"/>
                </a:highlight>
                <a:latin typeface="Courier New"/>
                <a:ea typeface="Courier New"/>
                <a:cs typeface="Courier New"/>
                <a:sym typeface="Courier New"/>
              </a:rPr>
              <a:t>upperNames</a:t>
            </a:r>
            <a:r>
              <a:rPr lang="en-GB" sz="1475">
                <a:solidFill>
                  <a:schemeClr val="dk1"/>
                </a:solidFill>
                <a:highlight>
                  <a:srgbClr val="FFFFFF"/>
                </a:highlight>
                <a:latin typeface="Courier New"/>
                <a:ea typeface="Courier New"/>
                <a:cs typeface="Courier New"/>
                <a:sym typeface="Courier New"/>
              </a:rPr>
              <a:t>);</a:t>
            </a:r>
            <a:endParaRPr sz="1475">
              <a:solidFill>
                <a:schemeClr val="dk1"/>
              </a:solidFill>
              <a:highlight>
                <a:srgbClr val="FFFFFF"/>
              </a:highlight>
              <a:latin typeface="Courier New"/>
              <a:ea typeface="Courier New"/>
              <a:cs typeface="Courier New"/>
              <a:sym typeface="Courier New"/>
            </a:endParaRPr>
          </a:p>
          <a:p>
            <a:pPr indent="0" lvl="0" marL="0" rtl="0" algn="l">
              <a:lnSpc>
                <a:spcPct val="95000"/>
              </a:lnSpc>
              <a:spcBef>
                <a:spcPts val="0"/>
              </a:spcBef>
              <a:spcAft>
                <a:spcPts val="1200"/>
              </a:spcAft>
              <a:buSzPts val="688"/>
              <a:buNone/>
            </a:pPr>
            <a:r>
              <a:t/>
            </a:r>
            <a:endParaRPr sz="725"/>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t>Lambda for Reducing Values</a:t>
            </a:r>
            <a:endParaRPr b="1"/>
          </a:p>
        </p:txBody>
      </p:sp>
      <p:sp>
        <p:nvSpPr>
          <p:cNvPr id="119" name="Google Shape;119;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25400" rtl="0" algn="l">
              <a:lnSpc>
                <a:spcPct val="95000"/>
              </a:lnSpc>
              <a:spcBef>
                <a:spcPts val="0"/>
              </a:spcBef>
              <a:spcAft>
                <a:spcPts val="0"/>
              </a:spcAft>
              <a:buSzPts val="1018"/>
              <a:buNone/>
            </a:pPr>
            <a:r>
              <a:rPr b="1" lang="en-GB" sz="2400">
                <a:solidFill>
                  <a:schemeClr val="dk1"/>
                </a:solidFill>
              </a:rPr>
              <a:t>Use Case</a:t>
            </a:r>
            <a:r>
              <a:rPr lang="en-GB" sz="2400">
                <a:solidFill>
                  <a:schemeClr val="dk1"/>
                </a:solidFill>
              </a:rPr>
              <a:t>: Aggregation of stream elements</a:t>
            </a:r>
            <a:endParaRPr sz="2400">
              <a:solidFill>
                <a:schemeClr val="dk1"/>
              </a:solidFill>
            </a:endParaRPr>
          </a:p>
          <a:p>
            <a:pPr indent="0" lvl="0" marL="25400" rtl="0" algn="l">
              <a:lnSpc>
                <a:spcPct val="95000"/>
              </a:lnSpc>
              <a:spcBef>
                <a:spcPts val="0"/>
              </a:spcBef>
              <a:spcAft>
                <a:spcPts val="0"/>
              </a:spcAft>
              <a:buClr>
                <a:schemeClr val="dk1"/>
              </a:buClr>
              <a:buSzPts val="1018"/>
              <a:buFont typeface="Arial"/>
              <a:buNone/>
            </a:pPr>
            <a:r>
              <a:rPr lang="en-GB" sz="2075">
                <a:solidFill>
                  <a:schemeClr val="dk1"/>
                </a:solidFill>
                <a:highlight>
                  <a:srgbClr val="FFFFFF"/>
                </a:highlight>
                <a:latin typeface="Courier New"/>
                <a:ea typeface="Courier New"/>
                <a:cs typeface="Courier New"/>
                <a:sym typeface="Courier New"/>
              </a:rPr>
              <a:t>List&lt;Integer&gt; </a:t>
            </a:r>
            <a:r>
              <a:rPr lang="en-GB" sz="2075" u="sng">
                <a:solidFill>
                  <a:srgbClr val="6A3E3E"/>
                </a:solidFill>
                <a:highlight>
                  <a:srgbClr val="FFFFFF"/>
                </a:highlight>
                <a:latin typeface="Courier New"/>
                <a:ea typeface="Courier New"/>
                <a:cs typeface="Courier New"/>
                <a:sym typeface="Courier New"/>
              </a:rPr>
              <a:t>numbers</a:t>
            </a:r>
            <a:r>
              <a:rPr lang="en-GB" sz="2075">
                <a:solidFill>
                  <a:schemeClr val="dk1"/>
                </a:solidFill>
                <a:highlight>
                  <a:srgbClr val="FFFFFF"/>
                </a:highlight>
                <a:latin typeface="Courier New"/>
                <a:ea typeface="Courier New"/>
                <a:cs typeface="Courier New"/>
                <a:sym typeface="Courier New"/>
              </a:rPr>
              <a:t> = Arrays.</a:t>
            </a:r>
            <a:r>
              <a:rPr i="1" lang="en-GB" sz="2075">
                <a:solidFill>
                  <a:schemeClr val="dk1"/>
                </a:solidFill>
                <a:highlight>
                  <a:srgbClr val="FFFFFF"/>
                </a:highlight>
                <a:latin typeface="Courier New"/>
                <a:ea typeface="Courier New"/>
                <a:cs typeface="Courier New"/>
                <a:sym typeface="Courier New"/>
              </a:rPr>
              <a:t>asList</a:t>
            </a:r>
            <a:r>
              <a:rPr lang="en-GB" sz="2075">
                <a:solidFill>
                  <a:schemeClr val="dk1"/>
                </a:solidFill>
                <a:highlight>
                  <a:srgbClr val="FFFFFF"/>
                </a:highlight>
                <a:latin typeface="Courier New"/>
                <a:ea typeface="Courier New"/>
                <a:cs typeface="Courier New"/>
                <a:sym typeface="Courier New"/>
              </a:rPr>
              <a:t>(1, 2, 3, 4);</a:t>
            </a:r>
            <a:endParaRPr sz="2075">
              <a:solidFill>
                <a:schemeClr val="dk1"/>
              </a:solidFill>
              <a:highlight>
                <a:srgbClr val="FFFFFF"/>
              </a:highlight>
              <a:latin typeface="Courier New"/>
              <a:ea typeface="Courier New"/>
              <a:cs typeface="Courier New"/>
              <a:sym typeface="Courier New"/>
            </a:endParaRPr>
          </a:p>
          <a:p>
            <a:pPr indent="0" lvl="0" marL="25400" rtl="0" algn="l">
              <a:lnSpc>
                <a:spcPct val="95000"/>
              </a:lnSpc>
              <a:spcBef>
                <a:spcPts val="0"/>
              </a:spcBef>
              <a:spcAft>
                <a:spcPts val="0"/>
              </a:spcAft>
              <a:buClr>
                <a:schemeClr val="dk1"/>
              </a:buClr>
              <a:buSzPts val="1018"/>
              <a:buFont typeface="Arial"/>
              <a:buNone/>
            </a:pPr>
            <a:r>
              <a:rPr lang="en-GB" sz="2075">
                <a:solidFill>
                  <a:schemeClr val="dk1"/>
                </a:solidFill>
                <a:highlight>
                  <a:srgbClr val="FFFFFF"/>
                </a:highlight>
                <a:latin typeface="Courier New"/>
                <a:ea typeface="Courier New"/>
                <a:cs typeface="Courier New"/>
                <a:sym typeface="Courier New"/>
              </a:rPr>
              <a:t>		</a:t>
            </a:r>
            <a:r>
              <a:rPr lang="en-GB" sz="2075">
                <a:solidFill>
                  <a:srgbClr val="3F7F5F"/>
                </a:solidFill>
                <a:highlight>
                  <a:srgbClr val="FFFFFF"/>
                </a:highlight>
                <a:latin typeface="Courier New"/>
                <a:ea typeface="Courier New"/>
                <a:cs typeface="Courier New"/>
                <a:sym typeface="Courier New"/>
              </a:rPr>
              <a:t>// Using Lambda for summation</a:t>
            </a:r>
            <a:endParaRPr sz="2075">
              <a:solidFill>
                <a:srgbClr val="3F7F5F"/>
              </a:solidFill>
              <a:highlight>
                <a:srgbClr val="FFFFFF"/>
              </a:highlight>
              <a:latin typeface="Courier New"/>
              <a:ea typeface="Courier New"/>
              <a:cs typeface="Courier New"/>
              <a:sym typeface="Courier New"/>
            </a:endParaRPr>
          </a:p>
          <a:p>
            <a:pPr indent="0" lvl="0" marL="25400" rtl="0" algn="l">
              <a:lnSpc>
                <a:spcPct val="95000"/>
              </a:lnSpc>
              <a:spcBef>
                <a:spcPts val="0"/>
              </a:spcBef>
              <a:spcAft>
                <a:spcPts val="0"/>
              </a:spcAft>
              <a:buClr>
                <a:schemeClr val="dk1"/>
              </a:buClr>
              <a:buSzPts val="1018"/>
              <a:buFont typeface="Arial"/>
              <a:buNone/>
            </a:pPr>
            <a:r>
              <a:rPr lang="en-GB" sz="2075">
                <a:solidFill>
                  <a:schemeClr val="dk1"/>
                </a:solidFill>
                <a:highlight>
                  <a:srgbClr val="FFFFFF"/>
                </a:highlight>
                <a:latin typeface="Courier New"/>
                <a:ea typeface="Courier New"/>
                <a:cs typeface="Courier New"/>
                <a:sym typeface="Courier New"/>
              </a:rPr>
              <a:t>		</a:t>
            </a:r>
            <a:r>
              <a:rPr b="1" lang="en-GB" sz="2075">
                <a:solidFill>
                  <a:srgbClr val="7F0055"/>
                </a:solidFill>
                <a:highlight>
                  <a:srgbClr val="FFFFFF"/>
                </a:highlight>
                <a:latin typeface="Courier New"/>
                <a:ea typeface="Courier New"/>
                <a:cs typeface="Courier New"/>
                <a:sym typeface="Courier New"/>
              </a:rPr>
              <a:t>int</a:t>
            </a:r>
            <a:r>
              <a:rPr lang="en-GB" sz="2075">
                <a:solidFill>
                  <a:schemeClr val="dk1"/>
                </a:solidFill>
                <a:highlight>
                  <a:srgbClr val="FFFFFF"/>
                </a:highlight>
                <a:latin typeface="Courier New"/>
                <a:ea typeface="Courier New"/>
                <a:cs typeface="Courier New"/>
                <a:sym typeface="Courier New"/>
              </a:rPr>
              <a:t> </a:t>
            </a:r>
            <a:r>
              <a:rPr lang="en-GB" sz="2075">
                <a:solidFill>
                  <a:srgbClr val="6A3E3E"/>
                </a:solidFill>
                <a:highlight>
                  <a:srgbClr val="FFFFFF"/>
                </a:highlight>
                <a:latin typeface="Courier New"/>
                <a:ea typeface="Courier New"/>
                <a:cs typeface="Courier New"/>
                <a:sym typeface="Courier New"/>
              </a:rPr>
              <a:t>sum</a:t>
            </a:r>
            <a:r>
              <a:rPr lang="en-GB" sz="2075">
                <a:solidFill>
                  <a:schemeClr val="dk1"/>
                </a:solidFill>
                <a:highlight>
                  <a:srgbClr val="FFFFFF"/>
                </a:highlight>
                <a:latin typeface="Courier New"/>
                <a:ea typeface="Courier New"/>
                <a:cs typeface="Courier New"/>
                <a:sym typeface="Courier New"/>
              </a:rPr>
              <a:t> = </a:t>
            </a:r>
            <a:r>
              <a:rPr lang="en-GB" sz="2075">
                <a:solidFill>
                  <a:srgbClr val="6A3E3E"/>
                </a:solidFill>
                <a:highlight>
                  <a:srgbClr val="FFFFFF"/>
                </a:highlight>
                <a:latin typeface="Courier New"/>
                <a:ea typeface="Courier New"/>
                <a:cs typeface="Courier New"/>
                <a:sym typeface="Courier New"/>
              </a:rPr>
              <a:t>numbers</a:t>
            </a:r>
            <a:r>
              <a:rPr lang="en-GB" sz="2075">
                <a:solidFill>
                  <a:schemeClr val="dk1"/>
                </a:solidFill>
                <a:highlight>
                  <a:srgbClr val="FFFFFF"/>
                </a:highlight>
                <a:latin typeface="Courier New"/>
                <a:ea typeface="Courier New"/>
                <a:cs typeface="Courier New"/>
                <a:sym typeface="Courier New"/>
              </a:rPr>
              <a:t>.stream()</a:t>
            </a:r>
            <a:endParaRPr sz="2075">
              <a:solidFill>
                <a:schemeClr val="dk1"/>
              </a:solidFill>
              <a:highlight>
                <a:srgbClr val="FFFFFF"/>
              </a:highlight>
              <a:latin typeface="Courier New"/>
              <a:ea typeface="Courier New"/>
              <a:cs typeface="Courier New"/>
              <a:sym typeface="Courier New"/>
            </a:endParaRPr>
          </a:p>
          <a:p>
            <a:pPr indent="0" lvl="0" marL="25400" rtl="0" algn="l">
              <a:lnSpc>
                <a:spcPct val="95000"/>
              </a:lnSpc>
              <a:spcBef>
                <a:spcPts val="0"/>
              </a:spcBef>
              <a:spcAft>
                <a:spcPts val="0"/>
              </a:spcAft>
              <a:buClr>
                <a:schemeClr val="dk1"/>
              </a:buClr>
              <a:buSzPts val="1018"/>
              <a:buFont typeface="Arial"/>
              <a:buNone/>
            </a:pPr>
            <a:r>
              <a:rPr lang="en-GB" sz="2075">
                <a:solidFill>
                  <a:schemeClr val="dk1"/>
                </a:solidFill>
                <a:highlight>
                  <a:srgbClr val="FFFFFF"/>
                </a:highlight>
                <a:latin typeface="Courier New"/>
                <a:ea typeface="Courier New"/>
                <a:cs typeface="Courier New"/>
                <a:sym typeface="Courier New"/>
              </a:rPr>
              <a:t>		                 .reduce(0, (</a:t>
            </a:r>
            <a:r>
              <a:rPr lang="en-GB" sz="2075">
                <a:solidFill>
                  <a:srgbClr val="6A3E3E"/>
                </a:solidFill>
                <a:highlight>
                  <a:srgbClr val="FFFFFF"/>
                </a:highlight>
                <a:latin typeface="Courier New"/>
                <a:ea typeface="Courier New"/>
                <a:cs typeface="Courier New"/>
                <a:sym typeface="Courier New"/>
              </a:rPr>
              <a:t>a</a:t>
            </a:r>
            <a:r>
              <a:rPr lang="en-GB" sz="2075">
                <a:solidFill>
                  <a:schemeClr val="dk1"/>
                </a:solidFill>
                <a:highlight>
                  <a:srgbClr val="FFFFFF"/>
                </a:highlight>
                <a:latin typeface="Courier New"/>
                <a:ea typeface="Courier New"/>
                <a:cs typeface="Courier New"/>
                <a:sym typeface="Courier New"/>
              </a:rPr>
              <a:t>, </a:t>
            </a:r>
            <a:r>
              <a:rPr lang="en-GB" sz="2075">
                <a:solidFill>
                  <a:srgbClr val="6A3E3E"/>
                </a:solidFill>
                <a:highlight>
                  <a:srgbClr val="FFFFFF"/>
                </a:highlight>
                <a:latin typeface="Courier New"/>
                <a:ea typeface="Courier New"/>
                <a:cs typeface="Courier New"/>
                <a:sym typeface="Courier New"/>
              </a:rPr>
              <a:t>b</a:t>
            </a:r>
            <a:r>
              <a:rPr lang="en-GB" sz="2075">
                <a:solidFill>
                  <a:schemeClr val="dk1"/>
                </a:solidFill>
                <a:highlight>
                  <a:srgbClr val="FFFFFF"/>
                </a:highlight>
                <a:latin typeface="Courier New"/>
                <a:ea typeface="Courier New"/>
                <a:cs typeface="Courier New"/>
                <a:sym typeface="Courier New"/>
              </a:rPr>
              <a:t>) -&gt; </a:t>
            </a:r>
            <a:r>
              <a:rPr lang="en-GB" sz="2075">
                <a:solidFill>
                  <a:srgbClr val="6A3E3E"/>
                </a:solidFill>
                <a:highlight>
                  <a:srgbClr val="FFFFFF"/>
                </a:highlight>
                <a:latin typeface="Courier New"/>
                <a:ea typeface="Courier New"/>
                <a:cs typeface="Courier New"/>
                <a:sym typeface="Courier New"/>
              </a:rPr>
              <a:t>a</a:t>
            </a:r>
            <a:r>
              <a:rPr lang="en-GB" sz="2075">
                <a:solidFill>
                  <a:schemeClr val="dk1"/>
                </a:solidFill>
                <a:highlight>
                  <a:srgbClr val="FFFFFF"/>
                </a:highlight>
                <a:latin typeface="Courier New"/>
                <a:ea typeface="Courier New"/>
                <a:cs typeface="Courier New"/>
                <a:sym typeface="Courier New"/>
              </a:rPr>
              <a:t> + </a:t>
            </a:r>
            <a:r>
              <a:rPr lang="en-GB" sz="2075">
                <a:solidFill>
                  <a:srgbClr val="6A3E3E"/>
                </a:solidFill>
                <a:highlight>
                  <a:srgbClr val="FFFFFF"/>
                </a:highlight>
                <a:latin typeface="Courier New"/>
                <a:ea typeface="Courier New"/>
                <a:cs typeface="Courier New"/>
                <a:sym typeface="Courier New"/>
              </a:rPr>
              <a:t>b</a:t>
            </a:r>
            <a:r>
              <a:rPr lang="en-GB" sz="2075">
                <a:solidFill>
                  <a:schemeClr val="dk1"/>
                </a:solidFill>
                <a:highlight>
                  <a:srgbClr val="FFFFFF"/>
                </a:highlight>
                <a:latin typeface="Courier New"/>
                <a:ea typeface="Courier New"/>
                <a:cs typeface="Courier New"/>
                <a:sym typeface="Courier New"/>
              </a:rPr>
              <a:t>);</a:t>
            </a:r>
            <a:endParaRPr sz="2075">
              <a:solidFill>
                <a:schemeClr val="dk1"/>
              </a:solidFill>
              <a:highlight>
                <a:srgbClr val="FFFFFF"/>
              </a:highlight>
              <a:latin typeface="Courier New"/>
              <a:ea typeface="Courier New"/>
              <a:cs typeface="Courier New"/>
              <a:sym typeface="Courier New"/>
            </a:endParaRPr>
          </a:p>
          <a:p>
            <a:pPr indent="0" lvl="0" marL="25400" rtl="0" algn="l">
              <a:lnSpc>
                <a:spcPct val="95000"/>
              </a:lnSpc>
              <a:spcBef>
                <a:spcPts val="0"/>
              </a:spcBef>
              <a:spcAft>
                <a:spcPts val="0"/>
              </a:spcAft>
              <a:buClr>
                <a:schemeClr val="dk1"/>
              </a:buClr>
              <a:buSzPts val="1018"/>
              <a:buFont typeface="Arial"/>
              <a:buNone/>
            </a:pPr>
            <a:r>
              <a:rPr lang="en-GB" sz="2075">
                <a:solidFill>
                  <a:schemeClr val="dk1"/>
                </a:solidFill>
                <a:highlight>
                  <a:srgbClr val="FFFFFF"/>
                </a:highlight>
                <a:latin typeface="Courier New"/>
                <a:ea typeface="Courier New"/>
                <a:cs typeface="Courier New"/>
                <a:sym typeface="Courier New"/>
              </a:rPr>
              <a:t>		System.</a:t>
            </a:r>
            <a:r>
              <a:rPr b="1" i="1" lang="en-GB" sz="2075">
                <a:solidFill>
                  <a:srgbClr val="0000C0"/>
                </a:solidFill>
                <a:highlight>
                  <a:srgbClr val="FFFFFF"/>
                </a:highlight>
                <a:latin typeface="Courier New"/>
                <a:ea typeface="Courier New"/>
                <a:cs typeface="Courier New"/>
                <a:sym typeface="Courier New"/>
              </a:rPr>
              <a:t>out</a:t>
            </a:r>
            <a:r>
              <a:rPr lang="en-GB" sz="2075">
                <a:solidFill>
                  <a:schemeClr val="dk1"/>
                </a:solidFill>
                <a:highlight>
                  <a:srgbClr val="FFFFFF"/>
                </a:highlight>
                <a:latin typeface="Courier New"/>
                <a:ea typeface="Courier New"/>
                <a:cs typeface="Courier New"/>
                <a:sym typeface="Courier New"/>
              </a:rPr>
              <a:t>.println(</a:t>
            </a:r>
            <a:r>
              <a:rPr lang="en-GB" sz="2075">
                <a:solidFill>
                  <a:srgbClr val="2A00FF"/>
                </a:solidFill>
                <a:highlight>
                  <a:srgbClr val="FFFFFF"/>
                </a:highlight>
                <a:latin typeface="Courier New"/>
                <a:ea typeface="Courier New"/>
                <a:cs typeface="Courier New"/>
                <a:sym typeface="Courier New"/>
              </a:rPr>
              <a:t>"Sum: "</a:t>
            </a:r>
            <a:r>
              <a:rPr lang="en-GB" sz="2075">
                <a:solidFill>
                  <a:schemeClr val="dk1"/>
                </a:solidFill>
                <a:highlight>
                  <a:srgbClr val="FFFFFF"/>
                </a:highlight>
                <a:latin typeface="Courier New"/>
                <a:ea typeface="Courier New"/>
                <a:cs typeface="Courier New"/>
                <a:sym typeface="Courier New"/>
              </a:rPr>
              <a:t> + </a:t>
            </a:r>
            <a:r>
              <a:rPr lang="en-GB" sz="2075">
                <a:solidFill>
                  <a:srgbClr val="6A3E3E"/>
                </a:solidFill>
                <a:highlight>
                  <a:srgbClr val="FFFFFF"/>
                </a:highlight>
                <a:latin typeface="Courier New"/>
                <a:ea typeface="Courier New"/>
                <a:cs typeface="Courier New"/>
                <a:sym typeface="Courier New"/>
              </a:rPr>
              <a:t>sum</a:t>
            </a:r>
            <a:r>
              <a:rPr lang="en-GB" sz="2075">
                <a:solidFill>
                  <a:schemeClr val="dk1"/>
                </a:solidFill>
                <a:highlight>
                  <a:srgbClr val="FFFFFF"/>
                </a:highlight>
                <a:latin typeface="Courier New"/>
                <a:ea typeface="Courier New"/>
                <a:cs typeface="Courier New"/>
                <a:sym typeface="Courier New"/>
              </a:rPr>
              <a:t>);</a:t>
            </a:r>
            <a:endParaRPr sz="2075">
              <a:solidFill>
                <a:schemeClr val="dk1"/>
              </a:solidFill>
              <a:highlight>
                <a:srgbClr val="FFFFFF"/>
              </a:highlight>
              <a:latin typeface="Courier New"/>
              <a:ea typeface="Courier New"/>
              <a:cs typeface="Courier New"/>
              <a:sym typeface="Courier New"/>
            </a:endParaRPr>
          </a:p>
          <a:p>
            <a:pPr indent="0" lvl="0" marL="0" rtl="0" algn="l">
              <a:lnSpc>
                <a:spcPct val="95000"/>
              </a:lnSpc>
              <a:spcBef>
                <a:spcPts val="0"/>
              </a:spcBef>
              <a:spcAft>
                <a:spcPts val="1200"/>
              </a:spcAft>
              <a:buSzPts val="1018"/>
              <a:buNone/>
            </a:pPr>
            <a:r>
              <a:t/>
            </a:r>
            <a:endParaRPr sz="765"/>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sz="1700"/>
              <a:t>Lambda with Custom Functional Interfaces</a:t>
            </a:r>
            <a:endParaRPr b="1" sz="3400"/>
          </a:p>
        </p:txBody>
      </p:sp>
      <p:sp>
        <p:nvSpPr>
          <p:cNvPr id="125" name="Google Shape;125;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a:bodyPr>
          <a:lstStyle/>
          <a:p>
            <a:pPr indent="0" lvl="0" marL="25400" rtl="0" algn="l">
              <a:spcBef>
                <a:spcPts val="0"/>
              </a:spcBef>
              <a:spcAft>
                <a:spcPts val="0"/>
              </a:spcAft>
              <a:buNone/>
            </a:pPr>
            <a:r>
              <a:rPr b="1" lang="en-GB" sz="1894">
                <a:solidFill>
                  <a:schemeClr val="dk1"/>
                </a:solidFill>
              </a:rPr>
              <a:t>Use Case</a:t>
            </a:r>
            <a:r>
              <a:rPr lang="en-GB" sz="1894">
                <a:solidFill>
                  <a:schemeClr val="dk1"/>
                </a:solidFill>
              </a:rPr>
              <a:t>: Defining and implementing custom logic concisely.</a:t>
            </a:r>
            <a:endParaRPr sz="3794">
              <a:solidFill>
                <a:srgbClr val="646464"/>
              </a:solidFill>
              <a:highlight>
                <a:srgbClr val="FFFFFF"/>
              </a:highlight>
              <a:latin typeface="Courier New"/>
              <a:ea typeface="Courier New"/>
              <a:cs typeface="Courier New"/>
              <a:sym typeface="Courier New"/>
            </a:endParaRPr>
          </a:p>
          <a:p>
            <a:pPr indent="0" lvl="0" marL="25400" rtl="0" algn="l">
              <a:spcBef>
                <a:spcPts val="0"/>
              </a:spcBef>
              <a:spcAft>
                <a:spcPts val="0"/>
              </a:spcAft>
              <a:buClr>
                <a:schemeClr val="dk1"/>
              </a:buClr>
              <a:buSzPct val="36666"/>
              <a:buFont typeface="Arial"/>
              <a:buNone/>
            </a:pPr>
            <a:r>
              <a:rPr lang="en-GB" sz="3000">
                <a:solidFill>
                  <a:srgbClr val="646464"/>
                </a:solidFill>
                <a:highlight>
                  <a:srgbClr val="FFFFFF"/>
                </a:highlight>
                <a:latin typeface="Courier New"/>
                <a:ea typeface="Courier New"/>
                <a:cs typeface="Courier New"/>
                <a:sym typeface="Courier New"/>
              </a:rPr>
              <a:t>@FunctionalInterface</a:t>
            </a:r>
            <a:endParaRPr sz="3000">
              <a:solidFill>
                <a:srgbClr val="646464"/>
              </a:solidFill>
              <a:highlight>
                <a:srgbClr val="FFFFFF"/>
              </a:highlight>
              <a:latin typeface="Courier New"/>
              <a:ea typeface="Courier New"/>
              <a:cs typeface="Courier New"/>
              <a:sym typeface="Courier New"/>
            </a:endParaRPr>
          </a:p>
          <a:p>
            <a:pPr indent="0" lvl="0" marL="25400" rtl="0" algn="l">
              <a:spcBef>
                <a:spcPts val="0"/>
              </a:spcBef>
              <a:spcAft>
                <a:spcPts val="0"/>
              </a:spcAft>
              <a:buClr>
                <a:schemeClr val="dk1"/>
              </a:buClr>
              <a:buSzPct val="36666"/>
              <a:buFont typeface="Arial"/>
              <a:buNone/>
            </a:pPr>
            <a:r>
              <a:rPr lang="en-GB" sz="3000">
                <a:solidFill>
                  <a:schemeClr val="dk1"/>
                </a:solidFill>
                <a:highlight>
                  <a:srgbClr val="FFFFFF"/>
                </a:highlight>
                <a:latin typeface="Courier New"/>
                <a:ea typeface="Courier New"/>
                <a:cs typeface="Courier New"/>
                <a:sym typeface="Courier New"/>
              </a:rPr>
              <a:t>		</a:t>
            </a:r>
            <a:r>
              <a:rPr b="1" lang="en-GB" sz="3000">
                <a:solidFill>
                  <a:srgbClr val="7F0055"/>
                </a:solidFill>
                <a:highlight>
                  <a:srgbClr val="FFFFFF"/>
                </a:highlight>
                <a:latin typeface="Courier New"/>
                <a:ea typeface="Courier New"/>
                <a:cs typeface="Courier New"/>
                <a:sym typeface="Courier New"/>
              </a:rPr>
              <a:t>interface</a:t>
            </a:r>
            <a:r>
              <a:rPr lang="en-GB" sz="3000">
                <a:solidFill>
                  <a:schemeClr val="dk1"/>
                </a:solidFill>
                <a:highlight>
                  <a:srgbClr val="FFFFFF"/>
                </a:highlight>
                <a:latin typeface="Courier New"/>
                <a:ea typeface="Courier New"/>
                <a:cs typeface="Courier New"/>
                <a:sym typeface="Courier New"/>
              </a:rPr>
              <a:t> Calculator {</a:t>
            </a:r>
            <a:endParaRPr sz="3000">
              <a:solidFill>
                <a:schemeClr val="dk1"/>
              </a:solidFill>
              <a:highlight>
                <a:srgbClr val="FFFFFF"/>
              </a:highlight>
              <a:latin typeface="Courier New"/>
              <a:ea typeface="Courier New"/>
              <a:cs typeface="Courier New"/>
              <a:sym typeface="Courier New"/>
            </a:endParaRPr>
          </a:p>
          <a:p>
            <a:pPr indent="0" lvl="0" marL="25400" rtl="0" algn="l">
              <a:spcBef>
                <a:spcPts val="0"/>
              </a:spcBef>
              <a:spcAft>
                <a:spcPts val="0"/>
              </a:spcAft>
              <a:buClr>
                <a:schemeClr val="dk1"/>
              </a:buClr>
              <a:buSzPct val="36666"/>
              <a:buFont typeface="Arial"/>
              <a:buNone/>
            </a:pPr>
            <a:r>
              <a:rPr lang="en-GB" sz="3000">
                <a:solidFill>
                  <a:schemeClr val="dk1"/>
                </a:solidFill>
                <a:highlight>
                  <a:srgbClr val="FFFFFF"/>
                </a:highlight>
                <a:latin typeface="Courier New"/>
                <a:ea typeface="Courier New"/>
                <a:cs typeface="Courier New"/>
                <a:sym typeface="Courier New"/>
              </a:rPr>
              <a:t>		    </a:t>
            </a:r>
            <a:r>
              <a:rPr b="1" lang="en-GB" sz="3000">
                <a:solidFill>
                  <a:srgbClr val="7F0055"/>
                </a:solidFill>
                <a:highlight>
                  <a:srgbClr val="FFFFFF"/>
                </a:highlight>
                <a:latin typeface="Courier New"/>
                <a:ea typeface="Courier New"/>
                <a:cs typeface="Courier New"/>
                <a:sym typeface="Courier New"/>
              </a:rPr>
              <a:t>int</a:t>
            </a:r>
            <a:r>
              <a:rPr lang="en-GB" sz="3000">
                <a:solidFill>
                  <a:schemeClr val="dk1"/>
                </a:solidFill>
                <a:highlight>
                  <a:srgbClr val="FFFFFF"/>
                </a:highlight>
                <a:latin typeface="Courier New"/>
                <a:ea typeface="Courier New"/>
                <a:cs typeface="Courier New"/>
                <a:sym typeface="Courier New"/>
              </a:rPr>
              <a:t> compute(</a:t>
            </a:r>
            <a:r>
              <a:rPr b="1" lang="en-GB" sz="3000">
                <a:solidFill>
                  <a:srgbClr val="7F0055"/>
                </a:solidFill>
                <a:highlight>
                  <a:srgbClr val="FFFFFF"/>
                </a:highlight>
                <a:latin typeface="Courier New"/>
                <a:ea typeface="Courier New"/>
                <a:cs typeface="Courier New"/>
                <a:sym typeface="Courier New"/>
              </a:rPr>
              <a:t>int</a:t>
            </a:r>
            <a:r>
              <a:rPr lang="en-GB" sz="3000">
                <a:solidFill>
                  <a:schemeClr val="dk1"/>
                </a:solidFill>
                <a:highlight>
                  <a:srgbClr val="FFFFFF"/>
                </a:highlight>
                <a:latin typeface="Courier New"/>
                <a:ea typeface="Courier New"/>
                <a:cs typeface="Courier New"/>
                <a:sym typeface="Courier New"/>
              </a:rPr>
              <a:t> </a:t>
            </a:r>
            <a:r>
              <a:rPr lang="en-GB" sz="3000">
                <a:solidFill>
                  <a:srgbClr val="6A3E3E"/>
                </a:solidFill>
                <a:highlight>
                  <a:srgbClr val="FFFFFF"/>
                </a:highlight>
                <a:latin typeface="Courier New"/>
                <a:ea typeface="Courier New"/>
                <a:cs typeface="Courier New"/>
                <a:sym typeface="Courier New"/>
              </a:rPr>
              <a:t>a</a:t>
            </a:r>
            <a:r>
              <a:rPr lang="en-GB" sz="3000">
                <a:solidFill>
                  <a:schemeClr val="dk1"/>
                </a:solidFill>
                <a:highlight>
                  <a:srgbClr val="FFFFFF"/>
                </a:highlight>
                <a:latin typeface="Courier New"/>
                <a:ea typeface="Courier New"/>
                <a:cs typeface="Courier New"/>
                <a:sym typeface="Courier New"/>
              </a:rPr>
              <a:t>, </a:t>
            </a:r>
            <a:r>
              <a:rPr b="1" lang="en-GB" sz="3000">
                <a:solidFill>
                  <a:srgbClr val="7F0055"/>
                </a:solidFill>
                <a:highlight>
                  <a:srgbClr val="FFFFFF"/>
                </a:highlight>
                <a:latin typeface="Courier New"/>
                <a:ea typeface="Courier New"/>
                <a:cs typeface="Courier New"/>
                <a:sym typeface="Courier New"/>
              </a:rPr>
              <a:t>int</a:t>
            </a:r>
            <a:r>
              <a:rPr lang="en-GB" sz="3000">
                <a:solidFill>
                  <a:schemeClr val="dk1"/>
                </a:solidFill>
                <a:highlight>
                  <a:srgbClr val="FFFFFF"/>
                </a:highlight>
                <a:latin typeface="Courier New"/>
                <a:ea typeface="Courier New"/>
                <a:cs typeface="Courier New"/>
                <a:sym typeface="Courier New"/>
              </a:rPr>
              <a:t> </a:t>
            </a:r>
            <a:r>
              <a:rPr lang="en-GB" sz="3000">
                <a:solidFill>
                  <a:srgbClr val="6A3E3E"/>
                </a:solidFill>
                <a:highlight>
                  <a:srgbClr val="FFFFFF"/>
                </a:highlight>
                <a:latin typeface="Courier New"/>
                <a:ea typeface="Courier New"/>
                <a:cs typeface="Courier New"/>
                <a:sym typeface="Courier New"/>
              </a:rPr>
              <a:t>b</a:t>
            </a:r>
            <a:r>
              <a:rPr lang="en-GB" sz="3000">
                <a:solidFill>
                  <a:schemeClr val="dk1"/>
                </a:solidFill>
                <a:highlight>
                  <a:srgbClr val="FFFFFF"/>
                </a:highlight>
                <a:latin typeface="Courier New"/>
                <a:ea typeface="Courier New"/>
                <a:cs typeface="Courier New"/>
                <a:sym typeface="Courier New"/>
              </a:rPr>
              <a:t>);</a:t>
            </a:r>
            <a:endParaRPr sz="3000">
              <a:solidFill>
                <a:schemeClr val="dk1"/>
              </a:solidFill>
              <a:highlight>
                <a:srgbClr val="FFFFFF"/>
              </a:highlight>
              <a:latin typeface="Courier New"/>
              <a:ea typeface="Courier New"/>
              <a:cs typeface="Courier New"/>
              <a:sym typeface="Courier New"/>
            </a:endParaRPr>
          </a:p>
          <a:p>
            <a:pPr indent="0" lvl="0" marL="25400" rtl="0" algn="l">
              <a:spcBef>
                <a:spcPts val="0"/>
              </a:spcBef>
              <a:spcAft>
                <a:spcPts val="0"/>
              </a:spcAft>
              <a:buClr>
                <a:schemeClr val="dk1"/>
              </a:buClr>
              <a:buSzPct val="36666"/>
              <a:buFont typeface="Arial"/>
              <a:buNone/>
            </a:pPr>
            <a:r>
              <a:rPr lang="en-GB" sz="3000">
                <a:solidFill>
                  <a:schemeClr val="dk1"/>
                </a:solidFill>
                <a:highlight>
                  <a:srgbClr val="FFFFFF"/>
                </a:highlight>
                <a:latin typeface="Courier New"/>
                <a:ea typeface="Courier New"/>
                <a:cs typeface="Courier New"/>
                <a:sym typeface="Courier New"/>
              </a:rPr>
              <a:t>		}</a:t>
            </a:r>
            <a:endParaRPr sz="3000">
              <a:solidFill>
                <a:schemeClr val="dk1"/>
              </a:solidFill>
              <a:highlight>
                <a:srgbClr val="FFFFFF"/>
              </a:highlight>
              <a:latin typeface="Courier New"/>
              <a:ea typeface="Courier New"/>
              <a:cs typeface="Courier New"/>
              <a:sym typeface="Courier New"/>
            </a:endParaRPr>
          </a:p>
          <a:p>
            <a:pPr indent="0" lvl="0" marL="25400" rtl="0" algn="l">
              <a:spcBef>
                <a:spcPts val="0"/>
              </a:spcBef>
              <a:spcAft>
                <a:spcPts val="0"/>
              </a:spcAft>
              <a:buClr>
                <a:schemeClr val="dk1"/>
              </a:buClr>
              <a:buSzPct val="36666"/>
              <a:buFont typeface="Arial"/>
              <a:buNone/>
            </a:pPr>
            <a:r>
              <a:rPr lang="en-GB" sz="3000">
                <a:solidFill>
                  <a:schemeClr val="dk1"/>
                </a:solidFill>
                <a:highlight>
                  <a:srgbClr val="FFFFFF"/>
                </a:highlight>
                <a:latin typeface="Courier New"/>
                <a:ea typeface="Courier New"/>
                <a:cs typeface="Courier New"/>
                <a:sym typeface="Courier New"/>
              </a:rPr>
              <a:t>		Calculator </a:t>
            </a:r>
            <a:r>
              <a:rPr lang="en-GB" sz="3000">
                <a:solidFill>
                  <a:srgbClr val="6A3E3E"/>
                </a:solidFill>
                <a:highlight>
                  <a:srgbClr val="FFFFFF"/>
                </a:highlight>
                <a:latin typeface="Courier New"/>
                <a:ea typeface="Courier New"/>
                <a:cs typeface="Courier New"/>
                <a:sym typeface="Courier New"/>
              </a:rPr>
              <a:t>add</a:t>
            </a:r>
            <a:r>
              <a:rPr lang="en-GB" sz="3000">
                <a:solidFill>
                  <a:schemeClr val="dk1"/>
                </a:solidFill>
                <a:highlight>
                  <a:srgbClr val="FFFFFF"/>
                </a:highlight>
                <a:latin typeface="Courier New"/>
                <a:ea typeface="Courier New"/>
                <a:cs typeface="Courier New"/>
                <a:sym typeface="Courier New"/>
              </a:rPr>
              <a:t> = (</a:t>
            </a:r>
            <a:r>
              <a:rPr lang="en-GB" sz="3000">
                <a:solidFill>
                  <a:srgbClr val="6A3E3E"/>
                </a:solidFill>
                <a:highlight>
                  <a:srgbClr val="FFFFFF"/>
                </a:highlight>
                <a:latin typeface="Courier New"/>
                <a:ea typeface="Courier New"/>
                <a:cs typeface="Courier New"/>
                <a:sym typeface="Courier New"/>
              </a:rPr>
              <a:t>a</a:t>
            </a:r>
            <a:r>
              <a:rPr lang="en-GB" sz="3000">
                <a:solidFill>
                  <a:schemeClr val="dk1"/>
                </a:solidFill>
                <a:highlight>
                  <a:srgbClr val="FFFFFF"/>
                </a:highlight>
                <a:latin typeface="Courier New"/>
                <a:ea typeface="Courier New"/>
                <a:cs typeface="Courier New"/>
                <a:sym typeface="Courier New"/>
              </a:rPr>
              <a:t>, </a:t>
            </a:r>
            <a:r>
              <a:rPr lang="en-GB" sz="3000">
                <a:solidFill>
                  <a:srgbClr val="6A3E3E"/>
                </a:solidFill>
                <a:highlight>
                  <a:srgbClr val="FFFFFF"/>
                </a:highlight>
                <a:latin typeface="Courier New"/>
                <a:ea typeface="Courier New"/>
                <a:cs typeface="Courier New"/>
                <a:sym typeface="Courier New"/>
              </a:rPr>
              <a:t>b</a:t>
            </a:r>
            <a:r>
              <a:rPr lang="en-GB" sz="3000">
                <a:solidFill>
                  <a:schemeClr val="dk1"/>
                </a:solidFill>
                <a:highlight>
                  <a:srgbClr val="FFFFFF"/>
                </a:highlight>
                <a:latin typeface="Courier New"/>
                <a:ea typeface="Courier New"/>
                <a:cs typeface="Courier New"/>
                <a:sym typeface="Courier New"/>
              </a:rPr>
              <a:t>) -&gt; </a:t>
            </a:r>
            <a:r>
              <a:rPr lang="en-GB" sz="3000">
                <a:solidFill>
                  <a:srgbClr val="6A3E3E"/>
                </a:solidFill>
                <a:highlight>
                  <a:srgbClr val="FFFFFF"/>
                </a:highlight>
                <a:latin typeface="Courier New"/>
                <a:ea typeface="Courier New"/>
                <a:cs typeface="Courier New"/>
                <a:sym typeface="Courier New"/>
              </a:rPr>
              <a:t>a</a:t>
            </a:r>
            <a:r>
              <a:rPr lang="en-GB" sz="3000">
                <a:solidFill>
                  <a:schemeClr val="dk1"/>
                </a:solidFill>
                <a:highlight>
                  <a:srgbClr val="FFFFFF"/>
                </a:highlight>
                <a:latin typeface="Courier New"/>
                <a:ea typeface="Courier New"/>
                <a:cs typeface="Courier New"/>
                <a:sym typeface="Courier New"/>
              </a:rPr>
              <a:t> + </a:t>
            </a:r>
            <a:r>
              <a:rPr lang="en-GB" sz="3000">
                <a:solidFill>
                  <a:srgbClr val="6A3E3E"/>
                </a:solidFill>
                <a:highlight>
                  <a:srgbClr val="FFFFFF"/>
                </a:highlight>
                <a:latin typeface="Courier New"/>
                <a:ea typeface="Courier New"/>
                <a:cs typeface="Courier New"/>
                <a:sym typeface="Courier New"/>
              </a:rPr>
              <a:t>b</a:t>
            </a:r>
            <a:r>
              <a:rPr lang="en-GB" sz="3000">
                <a:solidFill>
                  <a:schemeClr val="dk1"/>
                </a:solidFill>
                <a:highlight>
                  <a:srgbClr val="FFFFFF"/>
                </a:highlight>
                <a:latin typeface="Courier New"/>
                <a:ea typeface="Courier New"/>
                <a:cs typeface="Courier New"/>
                <a:sym typeface="Courier New"/>
              </a:rPr>
              <a:t>;</a:t>
            </a:r>
            <a:endParaRPr sz="3000">
              <a:solidFill>
                <a:schemeClr val="dk1"/>
              </a:solidFill>
              <a:highlight>
                <a:srgbClr val="FFFFFF"/>
              </a:highlight>
              <a:latin typeface="Courier New"/>
              <a:ea typeface="Courier New"/>
              <a:cs typeface="Courier New"/>
              <a:sym typeface="Courier New"/>
            </a:endParaRPr>
          </a:p>
          <a:p>
            <a:pPr indent="0" lvl="0" marL="25400" rtl="0" algn="l">
              <a:spcBef>
                <a:spcPts val="0"/>
              </a:spcBef>
              <a:spcAft>
                <a:spcPts val="0"/>
              </a:spcAft>
              <a:buClr>
                <a:schemeClr val="dk1"/>
              </a:buClr>
              <a:buSzPct val="36666"/>
              <a:buFont typeface="Arial"/>
              <a:buNone/>
            </a:pPr>
            <a:r>
              <a:rPr lang="en-GB" sz="3000">
                <a:solidFill>
                  <a:schemeClr val="dk1"/>
                </a:solidFill>
                <a:highlight>
                  <a:srgbClr val="FFFFFF"/>
                </a:highlight>
                <a:latin typeface="Courier New"/>
                <a:ea typeface="Courier New"/>
                <a:cs typeface="Courier New"/>
                <a:sym typeface="Courier New"/>
              </a:rPr>
              <a:t>		System.</a:t>
            </a:r>
            <a:r>
              <a:rPr b="1" i="1" lang="en-GB" sz="3000">
                <a:solidFill>
                  <a:srgbClr val="0000C0"/>
                </a:solidFill>
                <a:highlight>
                  <a:srgbClr val="FFFFFF"/>
                </a:highlight>
                <a:latin typeface="Courier New"/>
                <a:ea typeface="Courier New"/>
                <a:cs typeface="Courier New"/>
                <a:sym typeface="Courier New"/>
              </a:rPr>
              <a:t>out</a:t>
            </a:r>
            <a:r>
              <a:rPr lang="en-GB" sz="3000">
                <a:solidFill>
                  <a:schemeClr val="dk1"/>
                </a:solidFill>
                <a:highlight>
                  <a:srgbClr val="FFFFFF"/>
                </a:highlight>
                <a:latin typeface="Courier New"/>
                <a:ea typeface="Courier New"/>
                <a:cs typeface="Courier New"/>
                <a:sym typeface="Courier New"/>
              </a:rPr>
              <a:t>.println(</a:t>
            </a:r>
            <a:r>
              <a:rPr lang="en-GB" sz="3000">
                <a:solidFill>
                  <a:srgbClr val="6A3E3E"/>
                </a:solidFill>
                <a:highlight>
                  <a:srgbClr val="FFFFFF"/>
                </a:highlight>
                <a:latin typeface="Courier New"/>
                <a:ea typeface="Courier New"/>
                <a:cs typeface="Courier New"/>
                <a:sym typeface="Courier New"/>
              </a:rPr>
              <a:t>add</a:t>
            </a:r>
            <a:r>
              <a:rPr lang="en-GB" sz="3000">
                <a:solidFill>
                  <a:schemeClr val="dk1"/>
                </a:solidFill>
                <a:highlight>
                  <a:srgbClr val="FFFFFF"/>
                </a:highlight>
                <a:latin typeface="Courier New"/>
                <a:ea typeface="Courier New"/>
                <a:cs typeface="Courier New"/>
                <a:sym typeface="Courier New"/>
              </a:rPr>
              <a:t>.compute(5, 3));</a:t>
            </a:r>
            <a:endParaRPr sz="30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12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Lambda with Predicate</a:t>
            </a:r>
            <a:endParaRPr/>
          </a:p>
        </p:txBody>
      </p:sp>
      <p:sp>
        <p:nvSpPr>
          <p:cNvPr id="131" name="Google Shape;131;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25400" rtl="0" algn="l">
              <a:lnSpc>
                <a:spcPct val="95000"/>
              </a:lnSpc>
              <a:spcBef>
                <a:spcPts val="0"/>
              </a:spcBef>
              <a:spcAft>
                <a:spcPts val="0"/>
              </a:spcAft>
              <a:buSzPts val="935"/>
              <a:buNone/>
            </a:pPr>
            <a:r>
              <a:t/>
            </a:r>
            <a:endParaRPr sz="1100">
              <a:solidFill>
                <a:srgbClr val="188038"/>
              </a:solidFill>
              <a:latin typeface="Roboto Mono"/>
              <a:ea typeface="Roboto Mono"/>
              <a:cs typeface="Roboto Mono"/>
              <a:sym typeface="Roboto Mono"/>
            </a:endParaRPr>
          </a:p>
          <a:p>
            <a:pPr indent="-349250" lvl="0" marL="457200" rtl="0" algn="l">
              <a:spcBef>
                <a:spcPts val="1200"/>
              </a:spcBef>
              <a:spcAft>
                <a:spcPts val="0"/>
              </a:spcAft>
              <a:buClr>
                <a:schemeClr val="dk1"/>
              </a:buClr>
              <a:buSzPts val="1900"/>
              <a:buChar char="●"/>
            </a:pPr>
            <a:r>
              <a:rPr b="1" lang="en-GB" sz="1900">
                <a:solidFill>
                  <a:schemeClr val="dk1"/>
                </a:solidFill>
              </a:rPr>
              <a:t>Use Case</a:t>
            </a:r>
            <a:r>
              <a:rPr lang="en-GB" sz="1900">
                <a:solidFill>
                  <a:schemeClr val="dk1"/>
                </a:solidFill>
              </a:rPr>
              <a:t>: Conditional checks in a functional style.</a:t>
            </a:r>
            <a:endParaRPr sz="1900">
              <a:solidFill>
                <a:schemeClr val="dk1"/>
              </a:solidFill>
            </a:endParaRPr>
          </a:p>
          <a:p>
            <a:pPr indent="0" lvl="0" marL="25400" rtl="0" algn="l">
              <a:lnSpc>
                <a:spcPct val="95000"/>
              </a:lnSpc>
              <a:spcBef>
                <a:spcPts val="1200"/>
              </a:spcBef>
              <a:spcAft>
                <a:spcPts val="0"/>
              </a:spcAft>
              <a:buSzPts val="935"/>
              <a:buNone/>
            </a:pPr>
            <a:r>
              <a:t/>
            </a:r>
            <a:endParaRPr sz="2050" u="sng">
              <a:solidFill>
                <a:schemeClr val="dk1"/>
              </a:solidFill>
              <a:highlight>
                <a:srgbClr val="FFFFFF"/>
              </a:highlight>
              <a:latin typeface="Courier New"/>
              <a:ea typeface="Courier New"/>
              <a:cs typeface="Courier New"/>
              <a:sym typeface="Courier New"/>
            </a:endParaRPr>
          </a:p>
          <a:p>
            <a:pPr indent="0" lvl="0" marL="25400" rtl="0" algn="l">
              <a:lnSpc>
                <a:spcPct val="95000"/>
              </a:lnSpc>
              <a:spcBef>
                <a:spcPts val="0"/>
              </a:spcBef>
              <a:spcAft>
                <a:spcPts val="0"/>
              </a:spcAft>
              <a:buClr>
                <a:schemeClr val="dk1"/>
              </a:buClr>
              <a:buSzPts val="935"/>
              <a:buFont typeface="Arial"/>
              <a:buNone/>
            </a:pPr>
            <a:r>
              <a:rPr lang="en-GB" sz="2050" u="sng">
                <a:solidFill>
                  <a:schemeClr val="dk1"/>
                </a:solidFill>
                <a:highlight>
                  <a:srgbClr val="FFFFFF"/>
                </a:highlight>
                <a:latin typeface="Courier New"/>
                <a:ea typeface="Courier New"/>
                <a:cs typeface="Courier New"/>
                <a:sym typeface="Courier New"/>
              </a:rPr>
              <a:t>Predicate</a:t>
            </a:r>
            <a:r>
              <a:rPr lang="en-GB" sz="2050">
                <a:solidFill>
                  <a:schemeClr val="dk1"/>
                </a:solidFill>
                <a:highlight>
                  <a:srgbClr val="FFFFFF"/>
                </a:highlight>
                <a:latin typeface="Courier New"/>
                <a:ea typeface="Courier New"/>
                <a:cs typeface="Courier New"/>
                <a:sym typeface="Courier New"/>
              </a:rPr>
              <a:t>&lt;String&gt; </a:t>
            </a:r>
            <a:r>
              <a:rPr lang="en-GB" sz="2050">
                <a:solidFill>
                  <a:srgbClr val="6A3E3E"/>
                </a:solidFill>
                <a:highlight>
                  <a:srgbClr val="FFFFFF"/>
                </a:highlight>
                <a:latin typeface="Courier New"/>
                <a:ea typeface="Courier New"/>
                <a:cs typeface="Courier New"/>
                <a:sym typeface="Courier New"/>
              </a:rPr>
              <a:t>isLong</a:t>
            </a:r>
            <a:r>
              <a:rPr lang="en-GB" sz="2050">
                <a:solidFill>
                  <a:schemeClr val="dk1"/>
                </a:solidFill>
                <a:highlight>
                  <a:srgbClr val="FFFFFF"/>
                </a:highlight>
                <a:latin typeface="Courier New"/>
                <a:ea typeface="Courier New"/>
                <a:cs typeface="Courier New"/>
                <a:sym typeface="Courier New"/>
              </a:rPr>
              <a:t> = </a:t>
            </a:r>
            <a:r>
              <a:rPr lang="en-GB" sz="2050" u="sng">
                <a:solidFill>
                  <a:schemeClr val="dk1"/>
                </a:solidFill>
                <a:highlight>
                  <a:srgbClr val="FFFFFF"/>
                </a:highlight>
                <a:latin typeface="Courier New"/>
                <a:ea typeface="Courier New"/>
                <a:cs typeface="Courier New"/>
                <a:sym typeface="Courier New"/>
              </a:rPr>
              <a:t>str -&gt; str.length() &gt; 5</a:t>
            </a:r>
            <a:r>
              <a:rPr lang="en-GB" sz="2050">
                <a:solidFill>
                  <a:schemeClr val="dk1"/>
                </a:solidFill>
                <a:highlight>
                  <a:srgbClr val="FFFFFF"/>
                </a:highlight>
                <a:latin typeface="Courier New"/>
                <a:ea typeface="Courier New"/>
                <a:cs typeface="Courier New"/>
                <a:sym typeface="Courier New"/>
              </a:rPr>
              <a:t>;</a:t>
            </a:r>
            <a:endParaRPr sz="2050">
              <a:solidFill>
                <a:schemeClr val="dk1"/>
              </a:solidFill>
              <a:highlight>
                <a:srgbClr val="FFFFFF"/>
              </a:highlight>
              <a:latin typeface="Courier New"/>
              <a:ea typeface="Courier New"/>
              <a:cs typeface="Courier New"/>
              <a:sym typeface="Courier New"/>
            </a:endParaRPr>
          </a:p>
          <a:p>
            <a:pPr indent="0" lvl="0" marL="25400" rtl="0" algn="l">
              <a:lnSpc>
                <a:spcPct val="95000"/>
              </a:lnSpc>
              <a:spcBef>
                <a:spcPts val="0"/>
              </a:spcBef>
              <a:spcAft>
                <a:spcPts val="0"/>
              </a:spcAft>
              <a:buClr>
                <a:schemeClr val="dk1"/>
              </a:buClr>
              <a:buSzPts val="935"/>
              <a:buFont typeface="Arial"/>
              <a:buNone/>
            </a:pPr>
            <a:r>
              <a:rPr lang="en-GB" sz="2050">
                <a:solidFill>
                  <a:schemeClr val="dk1"/>
                </a:solidFill>
                <a:highlight>
                  <a:srgbClr val="FFFFFF"/>
                </a:highlight>
                <a:latin typeface="Courier New"/>
                <a:ea typeface="Courier New"/>
                <a:cs typeface="Courier New"/>
                <a:sym typeface="Courier New"/>
              </a:rPr>
              <a:t>		System.</a:t>
            </a:r>
            <a:r>
              <a:rPr b="1" i="1" lang="en-GB" sz="2050">
                <a:solidFill>
                  <a:srgbClr val="0000C0"/>
                </a:solidFill>
                <a:highlight>
                  <a:srgbClr val="FFFFFF"/>
                </a:highlight>
                <a:latin typeface="Courier New"/>
                <a:ea typeface="Courier New"/>
                <a:cs typeface="Courier New"/>
                <a:sym typeface="Courier New"/>
              </a:rPr>
              <a:t>out</a:t>
            </a:r>
            <a:r>
              <a:rPr lang="en-GB" sz="2050">
                <a:solidFill>
                  <a:schemeClr val="dk1"/>
                </a:solidFill>
                <a:highlight>
                  <a:srgbClr val="FFFFFF"/>
                </a:highlight>
                <a:latin typeface="Courier New"/>
                <a:ea typeface="Courier New"/>
                <a:cs typeface="Courier New"/>
                <a:sym typeface="Courier New"/>
              </a:rPr>
              <a:t>.println(</a:t>
            </a:r>
            <a:r>
              <a:rPr lang="en-GB" sz="2050">
                <a:solidFill>
                  <a:srgbClr val="6A3E3E"/>
                </a:solidFill>
                <a:highlight>
                  <a:srgbClr val="FFFFFF"/>
                </a:highlight>
                <a:latin typeface="Courier New"/>
                <a:ea typeface="Courier New"/>
                <a:cs typeface="Courier New"/>
                <a:sym typeface="Courier New"/>
              </a:rPr>
              <a:t>isLong</a:t>
            </a:r>
            <a:r>
              <a:rPr lang="en-GB" sz="2050">
                <a:solidFill>
                  <a:schemeClr val="dk1"/>
                </a:solidFill>
                <a:highlight>
                  <a:srgbClr val="FFFFFF"/>
                </a:highlight>
                <a:latin typeface="Courier New"/>
                <a:ea typeface="Courier New"/>
                <a:cs typeface="Courier New"/>
                <a:sym typeface="Courier New"/>
              </a:rPr>
              <a:t>.test(</a:t>
            </a:r>
            <a:r>
              <a:rPr lang="en-GB" sz="2050">
                <a:solidFill>
                  <a:srgbClr val="2A00FF"/>
                </a:solidFill>
                <a:highlight>
                  <a:srgbClr val="FFFFFF"/>
                </a:highlight>
                <a:latin typeface="Courier New"/>
                <a:ea typeface="Courier New"/>
                <a:cs typeface="Courier New"/>
                <a:sym typeface="Courier New"/>
              </a:rPr>
              <a:t>"Lambda"</a:t>
            </a:r>
            <a:r>
              <a:rPr lang="en-GB" sz="2050">
                <a:solidFill>
                  <a:schemeClr val="dk1"/>
                </a:solidFill>
                <a:highlight>
                  <a:srgbClr val="FFFFFF"/>
                </a:highlight>
                <a:latin typeface="Courier New"/>
                <a:ea typeface="Courier New"/>
                <a:cs typeface="Courier New"/>
                <a:sym typeface="Courier New"/>
              </a:rPr>
              <a:t>)); </a:t>
            </a:r>
            <a:r>
              <a:rPr lang="en-GB" sz="2050">
                <a:solidFill>
                  <a:srgbClr val="3F7F5F"/>
                </a:solidFill>
                <a:highlight>
                  <a:srgbClr val="FFFFFF"/>
                </a:highlight>
                <a:latin typeface="Courier New"/>
                <a:ea typeface="Courier New"/>
                <a:cs typeface="Courier New"/>
                <a:sym typeface="Courier New"/>
              </a:rPr>
              <a:t>// true</a:t>
            </a:r>
            <a:endParaRPr sz="2050">
              <a:solidFill>
                <a:srgbClr val="3F7F5F"/>
              </a:solidFill>
              <a:highlight>
                <a:srgbClr val="FFFFFF"/>
              </a:highlight>
              <a:latin typeface="Courier New"/>
              <a:ea typeface="Courier New"/>
              <a:cs typeface="Courier New"/>
              <a:sym typeface="Courier New"/>
            </a:endParaRPr>
          </a:p>
          <a:p>
            <a:pPr indent="0" lvl="0" marL="25400" rtl="0" algn="l">
              <a:lnSpc>
                <a:spcPct val="95000"/>
              </a:lnSpc>
              <a:spcBef>
                <a:spcPts val="0"/>
              </a:spcBef>
              <a:spcAft>
                <a:spcPts val="0"/>
              </a:spcAft>
              <a:buClr>
                <a:schemeClr val="dk1"/>
              </a:buClr>
              <a:buSzPts val="935"/>
              <a:buFont typeface="Arial"/>
              <a:buNone/>
            </a:pPr>
            <a:r>
              <a:rPr lang="en-GB" sz="2050">
                <a:solidFill>
                  <a:schemeClr val="dk1"/>
                </a:solidFill>
                <a:highlight>
                  <a:srgbClr val="FFFFFF"/>
                </a:highlight>
                <a:latin typeface="Courier New"/>
                <a:ea typeface="Courier New"/>
                <a:cs typeface="Courier New"/>
                <a:sym typeface="Courier New"/>
              </a:rPr>
              <a:t>		System.</a:t>
            </a:r>
            <a:r>
              <a:rPr b="1" i="1" lang="en-GB" sz="2050">
                <a:solidFill>
                  <a:srgbClr val="0000C0"/>
                </a:solidFill>
                <a:highlight>
                  <a:srgbClr val="FFFFFF"/>
                </a:highlight>
                <a:latin typeface="Courier New"/>
                <a:ea typeface="Courier New"/>
                <a:cs typeface="Courier New"/>
                <a:sym typeface="Courier New"/>
              </a:rPr>
              <a:t>out</a:t>
            </a:r>
            <a:r>
              <a:rPr lang="en-GB" sz="2050">
                <a:solidFill>
                  <a:schemeClr val="dk1"/>
                </a:solidFill>
                <a:highlight>
                  <a:srgbClr val="FFFFFF"/>
                </a:highlight>
                <a:latin typeface="Courier New"/>
                <a:ea typeface="Courier New"/>
                <a:cs typeface="Courier New"/>
                <a:sym typeface="Courier New"/>
              </a:rPr>
              <a:t>.println(</a:t>
            </a:r>
            <a:r>
              <a:rPr lang="en-GB" sz="2050">
                <a:solidFill>
                  <a:srgbClr val="6A3E3E"/>
                </a:solidFill>
                <a:highlight>
                  <a:srgbClr val="FFFFFF"/>
                </a:highlight>
                <a:latin typeface="Courier New"/>
                <a:ea typeface="Courier New"/>
                <a:cs typeface="Courier New"/>
                <a:sym typeface="Courier New"/>
              </a:rPr>
              <a:t>isLong</a:t>
            </a:r>
            <a:r>
              <a:rPr lang="en-GB" sz="2050">
                <a:solidFill>
                  <a:schemeClr val="dk1"/>
                </a:solidFill>
                <a:highlight>
                  <a:srgbClr val="FFFFFF"/>
                </a:highlight>
                <a:latin typeface="Courier New"/>
                <a:ea typeface="Courier New"/>
                <a:cs typeface="Courier New"/>
                <a:sym typeface="Courier New"/>
              </a:rPr>
              <a:t>.test(</a:t>
            </a:r>
            <a:r>
              <a:rPr lang="en-GB" sz="2050">
                <a:solidFill>
                  <a:srgbClr val="2A00FF"/>
                </a:solidFill>
                <a:highlight>
                  <a:srgbClr val="FFFFFF"/>
                </a:highlight>
                <a:latin typeface="Courier New"/>
                <a:ea typeface="Courier New"/>
                <a:cs typeface="Courier New"/>
                <a:sym typeface="Courier New"/>
              </a:rPr>
              <a:t>"Java"</a:t>
            </a:r>
            <a:r>
              <a:rPr lang="en-GB" sz="2050">
                <a:solidFill>
                  <a:schemeClr val="dk1"/>
                </a:solidFill>
                <a:highlight>
                  <a:srgbClr val="FFFFFF"/>
                </a:highlight>
                <a:latin typeface="Courier New"/>
                <a:ea typeface="Courier New"/>
                <a:cs typeface="Courier New"/>
                <a:sym typeface="Courier New"/>
              </a:rPr>
              <a:t>));   </a:t>
            </a:r>
            <a:r>
              <a:rPr lang="en-GB" sz="2050">
                <a:solidFill>
                  <a:srgbClr val="3F7F5F"/>
                </a:solidFill>
                <a:highlight>
                  <a:srgbClr val="FFFFFF"/>
                </a:highlight>
                <a:latin typeface="Courier New"/>
                <a:ea typeface="Courier New"/>
                <a:cs typeface="Courier New"/>
                <a:sym typeface="Courier New"/>
              </a:rPr>
              <a:t>// false</a:t>
            </a:r>
            <a:endParaRPr sz="2050">
              <a:solidFill>
                <a:srgbClr val="3F7F5F"/>
              </a:solidFill>
              <a:highlight>
                <a:srgbClr val="FFFFFF"/>
              </a:highlight>
              <a:latin typeface="Courier New"/>
              <a:ea typeface="Courier New"/>
              <a:cs typeface="Courier New"/>
              <a:sym typeface="Courier New"/>
            </a:endParaRPr>
          </a:p>
          <a:p>
            <a:pPr indent="0" lvl="0" marL="0" rtl="0" algn="l">
              <a:lnSpc>
                <a:spcPct val="95000"/>
              </a:lnSpc>
              <a:spcBef>
                <a:spcPts val="0"/>
              </a:spcBef>
              <a:spcAft>
                <a:spcPts val="1200"/>
              </a:spcAft>
              <a:buSzPts val="935"/>
              <a:buNone/>
            </a:pPr>
            <a:r>
              <a:t/>
            </a:r>
            <a:endParaRPr sz="103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Lambda with Consumer </a:t>
            </a:r>
            <a:endParaRPr/>
          </a:p>
        </p:txBody>
      </p:sp>
      <p:sp>
        <p:nvSpPr>
          <p:cNvPr id="137" name="Google Shape;137;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25400" rtl="0" algn="l">
              <a:spcBef>
                <a:spcPts val="0"/>
              </a:spcBef>
              <a:spcAft>
                <a:spcPts val="0"/>
              </a:spcAft>
              <a:buNone/>
            </a:pPr>
            <a:r>
              <a:rPr lang="en-GB" sz="1850">
                <a:solidFill>
                  <a:schemeClr val="dk1"/>
                </a:solidFill>
                <a:highlight>
                  <a:srgbClr val="FFFFFF"/>
                </a:highlight>
                <a:latin typeface="Verdana"/>
                <a:ea typeface="Verdana"/>
                <a:cs typeface="Verdana"/>
                <a:sym typeface="Verdana"/>
              </a:rPr>
              <a:t>Lambda expressions can be stored in variables if the variable's type is an interface which has only one method. The lambda expression should have the same number of parameters and the same return type as that method. Java has many of these kinds of interfaces built in, such as the </a:t>
            </a:r>
            <a:r>
              <a:rPr lang="en-GB" sz="1900">
                <a:solidFill>
                  <a:srgbClr val="DC143C"/>
                </a:solidFill>
                <a:latin typeface="Courier New"/>
                <a:ea typeface="Courier New"/>
                <a:cs typeface="Courier New"/>
                <a:sym typeface="Courier New"/>
              </a:rPr>
              <a:t>Consumer</a:t>
            </a:r>
            <a:r>
              <a:rPr lang="en-GB" sz="1850">
                <a:solidFill>
                  <a:schemeClr val="dk1"/>
                </a:solidFill>
                <a:highlight>
                  <a:srgbClr val="FFFFFF"/>
                </a:highlight>
                <a:latin typeface="Verdana"/>
                <a:ea typeface="Verdana"/>
                <a:cs typeface="Verdana"/>
                <a:sym typeface="Verdana"/>
              </a:rPr>
              <a:t> interface (found in the </a:t>
            </a:r>
            <a:r>
              <a:rPr lang="en-GB" sz="1900">
                <a:solidFill>
                  <a:srgbClr val="DC143C"/>
                </a:solidFill>
                <a:latin typeface="Courier New"/>
                <a:ea typeface="Courier New"/>
                <a:cs typeface="Courier New"/>
                <a:sym typeface="Courier New"/>
              </a:rPr>
              <a:t>java.util</a:t>
            </a:r>
            <a:r>
              <a:rPr lang="en-GB" sz="1850">
                <a:solidFill>
                  <a:schemeClr val="dk1"/>
                </a:solidFill>
                <a:highlight>
                  <a:srgbClr val="FFFFFF"/>
                </a:highlight>
                <a:latin typeface="Verdana"/>
                <a:ea typeface="Verdana"/>
                <a:cs typeface="Verdana"/>
                <a:sym typeface="Verdana"/>
              </a:rPr>
              <a:t> package) used by lists.</a:t>
            </a:r>
            <a:endParaRPr sz="2600" u="sng">
              <a:solidFill>
                <a:schemeClr val="dk1"/>
              </a:solidFill>
              <a:highlight>
                <a:srgbClr val="FFFFFF"/>
              </a:highlight>
              <a:latin typeface="Courier New"/>
              <a:ea typeface="Courier New"/>
              <a:cs typeface="Courier New"/>
              <a:sym typeface="Courier New"/>
            </a:endParaRPr>
          </a:p>
          <a:p>
            <a:pPr indent="0" lvl="0" marL="25400" rtl="0" algn="l">
              <a:spcBef>
                <a:spcPts val="0"/>
              </a:spcBef>
              <a:spcAft>
                <a:spcPts val="0"/>
              </a:spcAft>
              <a:buNone/>
            </a:pPr>
            <a:r>
              <a:rPr b="1" lang="en-GB" sz="1600">
                <a:solidFill>
                  <a:schemeClr val="dk1"/>
                </a:solidFill>
              </a:rPr>
              <a:t>Use Case</a:t>
            </a:r>
            <a:r>
              <a:rPr lang="en-GB" sz="1600">
                <a:solidFill>
                  <a:schemeClr val="dk1"/>
                </a:solidFill>
              </a:rPr>
              <a:t>: Performing actions on input values.</a:t>
            </a:r>
            <a:endParaRPr sz="2400" u="sng">
              <a:solidFill>
                <a:schemeClr val="dk1"/>
              </a:solidFill>
              <a:highlight>
                <a:srgbClr val="FFFFFF"/>
              </a:highlight>
              <a:latin typeface="Courier New"/>
              <a:ea typeface="Courier New"/>
              <a:cs typeface="Courier New"/>
              <a:sym typeface="Courier New"/>
            </a:endParaRPr>
          </a:p>
          <a:p>
            <a:pPr indent="0" lvl="0" marL="25400" rtl="0" algn="l">
              <a:spcBef>
                <a:spcPts val="0"/>
              </a:spcBef>
              <a:spcAft>
                <a:spcPts val="0"/>
              </a:spcAft>
              <a:buNone/>
            </a:pPr>
            <a:r>
              <a:t/>
            </a:r>
            <a:endParaRPr sz="1900" u="sng">
              <a:solidFill>
                <a:schemeClr val="dk1"/>
              </a:solidFill>
              <a:highlight>
                <a:srgbClr val="FFFFFF"/>
              </a:highlight>
              <a:latin typeface="Courier New"/>
              <a:ea typeface="Courier New"/>
              <a:cs typeface="Courier New"/>
              <a:sym typeface="Courier New"/>
            </a:endParaRPr>
          </a:p>
          <a:p>
            <a:pPr indent="0" lvl="0" marL="25400" rtl="0" algn="l">
              <a:spcBef>
                <a:spcPts val="0"/>
              </a:spcBef>
              <a:spcAft>
                <a:spcPts val="0"/>
              </a:spcAft>
              <a:buClr>
                <a:schemeClr val="dk1"/>
              </a:buClr>
              <a:buSzPts val="1100"/>
              <a:buFont typeface="Arial"/>
              <a:buNone/>
            </a:pPr>
            <a:r>
              <a:rPr lang="en-GB" sz="1900" u="sng">
                <a:solidFill>
                  <a:schemeClr val="dk1"/>
                </a:solidFill>
                <a:highlight>
                  <a:srgbClr val="FFFFFF"/>
                </a:highlight>
                <a:latin typeface="Courier New"/>
                <a:ea typeface="Courier New"/>
                <a:cs typeface="Courier New"/>
                <a:sym typeface="Courier New"/>
              </a:rPr>
              <a:t>Consumer</a:t>
            </a:r>
            <a:r>
              <a:rPr lang="en-GB" sz="1900">
                <a:solidFill>
                  <a:schemeClr val="dk1"/>
                </a:solidFill>
                <a:highlight>
                  <a:srgbClr val="FFFFFF"/>
                </a:highlight>
                <a:latin typeface="Courier New"/>
                <a:ea typeface="Courier New"/>
                <a:cs typeface="Courier New"/>
                <a:sym typeface="Courier New"/>
              </a:rPr>
              <a:t>&lt;String&gt; </a:t>
            </a:r>
            <a:r>
              <a:rPr lang="en-GB" sz="1900">
                <a:solidFill>
                  <a:srgbClr val="6A3E3E"/>
                </a:solidFill>
                <a:highlight>
                  <a:srgbClr val="FFFFFF"/>
                </a:highlight>
                <a:latin typeface="Courier New"/>
                <a:ea typeface="Courier New"/>
                <a:cs typeface="Courier New"/>
                <a:sym typeface="Courier New"/>
              </a:rPr>
              <a:t>print</a:t>
            </a:r>
            <a:r>
              <a:rPr lang="en-GB" sz="1900">
                <a:solidFill>
                  <a:schemeClr val="dk1"/>
                </a:solidFill>
                <a:highlight>
                  <a:srgbClr val="FFFFFF"/>
                </a:highlight>
                <a:latin typeface="Courier New"/>
                <a:ea typeface="Courier New"/>
                <a:cs typeface="Courier New"/>
                <a:sym typeface="Courier New"/>
              </a:rPr>
              <a:t> = </a:t>
            </a:r>
            <a:r>
              <a:rPr lang="en-GB" sz="1900" u="sng">
                <a:solidFill>
                  <a:schemeClr val="dk1"/>
                </a:solidFill>
                <a:highlight>
                  <a:srgbClr val="FFFFFF"/>
                </a:highlight>
                <a:latin typeface="Courier New"/>
                <a:ea typeface="Courier New"/>
                <a:cs typeface="Courier New"/>
                <a:sym typeface="Courier New"/>
              </a:rPr>
              <a:t>str -&gt; System.out.println(str)</a:t>
            </a:r>
            <a:r>
              <a:rPr lang="en-GB" sz="1900">
                <a:solidFill>
                  <a:schemeClr val="dk1"/>
                </a:solidFill>
                <a:highlight>
                  <a:srgbClr val="FFFFFF"/>
                </a:highlight>
                <a:latin typeface="Courier New"/>
                <a:ea typeface="Courier New"/>
                <a:cs typeface="Courier New"/>
                <a:sym typeface="Courier New"/>
              </a:rPr>
              <a:t>;</a:t>
            </a:r>
            <a:endParaRPr sz="1900">
              <a:solidFill>
                <a:schemeClr val="dk1"/>
              </a:solidFill>
              <a:highlight>
                <a:srgbClr val="FFFFFF"/>
              </a:highlight>
              <a:latin typeface="Courier New"/>
              <a:ea typeface="Courier New"/>
              <a:cs typeface="Courier New"/>
              <a:sym typeface="Courier New"/>
            </a:endParaRPr>
          </a:p>
          <a:p>
            <a:pPr indent="0" lvl="0" marL="25400" rtl="0" algn="l">
              <a:spcBef>
                <a:spcPts val="0"/>
              </a:spcBef>
              <a:spcAft>
                <a:spcPts val="0"/>
              </a:spcAft>
              <a:buClr>
                <a:schemeClr val="dk1"/>
              </a:buClr>
              <a:buSzPts val="1100"/>
              <a:buFont typeface="Arial"/>
              <a:buNone/>
            </a:pPr>
            <a:r>
              <a:rPr lang="en-GB" sz="1900">
                <a:solidFill>
                  <a:schemeClr val="dk1"/>
                </a:solidFill>
                <a:highlight>
                  <a:srgbClr val="FFFFFF"/>
                </a:highlight>
                <a:latin typeface="Courier New"/>
                <a:ea typeface="Courier New"/>
                <a:cs typeface="Courier New"/>
                <a:sym typeface="Courier New"/>
              </a:rPr>
              <a:t>		</a:t>
            </a:r>
            <a:r>
              <a:rPr lang="en-GB" sz="1900">
                <a:solidFill>
                  <a:srgbClr val="6A3E3E"/>
                </a:solidFill>
                <a:highlight>
                  <a:srgbClr val="FFFFFF"/>
                </a:highlight>
                <a:latin typeface="Courier New"/>
                <a:ea typeface="Courier New"/>
                <a:cs typeface="Courier New"/>
                <a:sym typeface="Courier New"/>
              </a:rPr>
              <a:t>print</a:t>
            </a:r>
            <a:r>
              <a:rPr lang="en-GB" sz="1900">
                <a:solidFill>
                  <a:schemeClr val="dk1"/>
                </a:solidFill>
                <a:highlight>
                  <a:srgbClr val="FFFFFF"/>
                </a:highlight>
                <a:latin typeface="Courier New"/>
                <a:ea typeface="Courier New"/>
                <a:cs typeface="Courier New"/>
                <a:sym typeface="Courier New"/>
              </a:rPr>
              <a:t>.accept(</a:t>
            </a:r>
            <a:r>
              <a:rPr lang="en-GB" sz="1900">
                <a:solidFill>
                  <a:srgbClr val="2A00FF"/>
                </a:solidFill>
                <a:highlight>
                  <a:srgbClr val="FFFFFF"/>
                </a:highlight>
                <a:latin typeface="Courier New"/>
                <a:ea typeface="Courier New"/>
                <a:cs typeface="Courier New"/>
                <a:sym typeface="Courier New"/>
              </a:rPr>
              <a:t>"Hello, Lambda!"</a:t>
            </a:r>
            <a:r>
              <a:rPr lang="en-GB" sz="1900">
                <a:solidFill>
                  <a:schemeClr val="dk1"/>
                </a:solidFill>
                <a:highlight>
                  <a:srgbClr val="FFFFFF"/>
                </a:highlight>
                <a:latin typeface="Courier New"/>
                <a:ea typeface="Courier New"/>
                <a:cs typeface="Courier New"/>
                <a:sym typeface="Courier New"/>
              </a:rPr>
              <a:t>);</a:t>
            </a:r>
            <a:endParaRPr sz="19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1200"/>
              </a:spcAft>
              <a:buNone/>
            </a:pPr>
            <a:r>
              <a:t/>
            </a:r>
            <a:endParaRPr sz="7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t>Lambda with Supplier</a:t>
            </a:r>
            <a:endParaRPr b="1"/>
          </a:p>
        </p:txBody>
      </p:sp>
      <p:sp>
        <p:nvSpPr>
          <p:cNvPr id="143" name="Google Shape;143;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25400" rtl="0" algn="l">
              <a:spcBef>
                <a:spcPts val="0"/>
              </a:spcBef>
              <a:spcAft>
                <a:spcPts val="0"/>
              </a:spcAft>
              <a:buNone/>
            </a:pPr>
            <a:r>
              <a:t/>
            </a:r>
            <a:endParaRPr sz="2000" u="sng">
              <a:solidFill>
                <a:schemeClr val="dk1"/>
              </a:solidFill>
              <a:highlight>
                <a:srgbClr val="FFFFFF"/>
              </a:highlight>
              <a:latin typeface="Courier New"/>
              <a:ea typeface="Courier New"/>
              <a:cs typeface="Courier New"/>
              <a:sym typeface="Courier New"/>
            </a:endParaRPr>
          </a:p>
          <a:p>
            <a:pPr indent="0" lvl="0" marL="25400" rtl="0" algn="l">
              <a:spcBef>
                <a:spcPts val="0"/>
              </a:spcBef>
              <a:spcAft>
                <a:spcPts val="0"/>
              </a:spcAft>
              <a:buNone/>
            </a:pPr>
            <a:r>
              <a:rPr b="1" lang="en-GB" sz="2200">
                <a:solidFill>
                  <a:schemeClr val="dk1"/>
                </a:solidFill>
              </a:rPr>
              <a:t>Use Case</a:t>
            </a:r>
            <a:r>
              <a:rPr lang="en-GB" sz="2200">
                <a:solidFill>
                  <a:schemeClr val="dk1"/>
                </a:solidFill>
              </a:rPr>
              <a:t>: Provides values without requiring input.</a:t>
            </a:r>
            <a:endParaRPr sz="3100" u="sng">
              <a:solidFill>
                <a:schemeClr val="dk1"/>
              </a:solidFill>
              <a:highlight>
                <a:srgbClr val="FFFFFF"/>
              </a:highlight>
              <a:latin typeface="Courier New"/>
              <a:ea typeface="Courier New"/>
              <a:cs typeface="Courier New"/>
              <a:sym typeface="Courier New"/>
            </a:endParaRPr>
          </a:p>
          <a:p>
            <a:pPr indent="0" lvl="0" marL="25400" rtl="0" algn="l">
              <a:spcBef>
                <a:spcPts val="0"/>
              </a:spcBef>
              <a:spcAft>
                <a:spcPts val="0"/>
              </a:spcAft>
              <a:buClr>
                <a:schemeClr val="dk1"/>
              </a:buClr>
              <a:buSzPts val="1100"/>
              <a:buFont typeface="Arial"/>
              <a:buNone/>
            </a:pPr>
            <a:r>
              <a:rPr lang="en-GB" sz="2000" u="sng">
                <a:solidFill>
                  <a:schemeClr val="dk1"/>
                </a:solidFill>
                <a:highlight>
                  <a:srgbClr val="FFFFFF"/>
                </a:highlight>
                <a:latin typeface="Courier New"/>
                <a:ea typeface="Courier New"/>
                <a:cs typeface="Courier New"/>
                <a:sym typeface="Courier New"/>
              </a:rPr>
              <a:t>Supplier</a:t>
            </a:r>
            <a:r>
              <a:rPr lang="en-GB" sz="2000">
                <a:solidFill>
                  <a:schemeClr val="dk1"/>
                </a:solidFill>
                <a:highlight>
                  <a:srgbClr val="FFFFFF"/>
                </a:highlight>
                <a:latin typeface="Courier New"/>
                <a:ea typeface="Courier New"/>
                <a:cs typeface="Courier New"/>
                <a:sym typeface="Courier New"/>
              </a:rPr>
              <a:t>&lt;Double&gt; </a:t>
            </a:r>
            <a:r>
              <a:rPr lang="en-GB" sz="2000">
                <a:solidFill>
                  <a:srgbClr val="6A3E3E"/>
                </a:solidFill>
                <a:highlight>
                  <a:srgbClr val="FFFFFF"/>
                </a:highlight>
                <a:latin typeface="Courier New"/>
                <a:ea typeface="Courier New"/>
                <a:cs typeface="Courier New"/>
                <a:sym typeface="Courier New"/>
              </a:rPr>
              <a:t>randomSupplier</a:t>
            </a:r>
            <a:r>
              <a:rPr lang="en-GB" sz="2000">
                <a:solidFill>
                  <a:schemeClr val="dk1"/>
                </a:solidFill>
                <a:highlight>
                  <a:srgbClr val="FFFFFF"/>
                </a:highlight>
                <a:latin typeface="Courier New"/>
                <a:ea typeface="Courier New"/>
                <a:cs typeface="Courier New"/>
                <a:sym typeface="Courier New"/>
              </a:rPr>
              <a:t> = </a:t>
            </a:r>
            <a:r>
              <a:rPr lang="en-GB" sz="2000" u="sng">
                <a:solidFill>
                  <a:schemeClr val="dk1"/>
                </a:solidFill>
                <a:highlight>
                  <a:srgbClr val="FFFFFF"/>
                </a:highlight>
                <a:latin typeface="Courier New"/>
                <a:ea typeface="Courier New"/>
                <a:cs typeface="Courier New"/>
                <a:sym typeface="Courier New"/>
              </a:rPr>
              <a:t>() -&gt; Math.random()</a:t>
            </a:r>
            <a:r>
              <a:rPr lang="en-GB" sz="2000">
                <a:solidFill>
                  <a:schemeClr val="dk1"/>
                </a:solidFill>
                <a:highlight>
                  <a:srgbClr val="FFFFFF"/>
                </a:highlight>
                <a:latin typeface="Courier New"/>
                <a:ea typeface="Courier New"/>
                <a:cs typeface="Courier New"/>
                <a:sym typeface="Courier New"/>
              </a:rPr>
              <a:t>;</a:t>
            </a:r>
            <a:endParaRPr sz="2000">
              <a:solidFill>
                <a:schemeClr val="dk1"/>
              </a:solidFill>
              <a:highlight>
                <a:srgbClr val="FFFFFF"/>
              </a:highlight>
              <a:latin typeface="Courier New"/>
              <a:ea typeface="Courier New"/>
              <a:cs typeface="Courier New"/>
              <a:sym typeface="Courier New"/>
            </a:endParaRPr>
          </a:p>
          <a:p>
            <a:pPr indent="0" lvl="0" marL="25400" rtl="0" algn="l">
              <a:spcBef>
                <a:spcPts val="0"/>
              </a:spcBef>
              <a:spcAft>
                <a:spcPts val="0"/>
              </a:spcAft>
              <a:buClr>
                <a:schemeClr val="dk1"/>
              </a:buClr>
              <a:buSzPts val="1100"/>
              <a:buFont typeface="Arial"/>
              <a:buNone/>
            </a:pPr>
            <a:r>
              <a:rPr lang="en-GB" sz="2000">
                <a:solidFill>
                  <a:schemeClr val="dk1"/>
                </a:solidFill>
                <a:highlight>
                  <a:srgbClr val="FFFFFF"/>
                </a:highlight>
                <a:latin typeface="Courier New"/>
                <a:ea typeface="Courier New"/>
                <a:cs typeface="Courier New"/>
                <a:sym typeface="Courier New"/>
              </a:rPr>
              <a:t>		System.</a:t>
            </a:r>
            <a:r>
              <a:rPr b="1" i="1" lang="en-GB" sz="2000">
                <a:solidFill>
                  <a:srgbClr val="0000C0"/>
                </a:solidFill>
                <a:highlight>
                  <a:srgbClr val="FFFFFF"/>
                </a:highlight>
                <a:latin typeface="Courier New"/>
                <a:ea typeface="Courier New"/>
                <a:cs typeface="Courier New"/>
                <a:sym typeface="Courier New"/>
              </a:rPr>
              <a:t>out</a:t>
            </a:r>
            <a:r>
              <a:rPr lang="en-GB" sz="2000">
                <a:solidFill>
                  <a:schemeClr val="dk1"/>
                </a:solidFill>
                <a:highlight>
                  <a:srgbClr val="FFFFFF"/>
                </a:highlight>
                <a:latin typeface="Courier New"/>
                <a:ea typeface="Courier New"/>
                <a:cs typeface="Courier New"/>
                <a:sym typeface="Courier New"/>
              </a:rPr>
              <a:t>.println(</a:t>
            </a:r>
            <a:r>
              <a:rPr lang="en-GB" sz="2000">
                <a:solidFill>
                  <a:srgbClr val="6A3E3E"/>
                </a:solidFill>
                <a:highlight>
                  <a:srgbClr val="FFFFFF"/>
                </a:highlight>
                <a:latin typeface="Courier New"/>
                <a:ea typeface="Courier New"/>
                <a:cs typeface="Courier New"/>
                <a:sym typeface="Courier New"/>
              </a:rPr>
              <a:t>randomSupplier</a:t>
            </a:r>
            <a:r>
              <a:rPr lang="en-GB" sz="2000">
                <a:solidFill>
                  <a:schemeClr val="dk1"/>
                </a:solidFill>
                <a:highlight>
                  <a:srgbClr val="FFFFFF"/>
                </a:highlight>
                <a:latin typeface="Courier New"/>
                <a:ea typeface="Courier New"/>
                <a:cs typeface="Courier New"/>
                <a:sym typeface="Courier New"/>
              </a:rPr>
              <a:t>.get());</a:t>
            </a:r>
            <a:endParaRPr sz="20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1200"/>
              </a:spcAft>
              <a:buNone/>
            </a:pPr>
            <a:r>
              <a:t/>
            </a:r>
            <a:endParaRPr sz="8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8"/>
          <p:cNvSpPr txBox="1"/>
          <p:nvPr>
            <p:ph type="title"/>
          </p:nvPr>
        </p:nvSpPr>
        <p:spPr>
          <a:xfrm>
            <a:off x="311700" y="216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t>Lambda in parameter of a method</a:t>
            </a:r>
            <a:endParaRPr b="1"/>
          </a:p>
        </p:txBody>
      </p:sp>
      <p:sp>
        <p:nvSpPr>
          <p:cNvPr id="149" name="Google Shape;149;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32500" lnSpcReduction="10000"/>
          </a:bodyPr>
          <a:lstStyle/>
          <a:p>
            <a:pPr indent="0" lvl="0" marL="0" rtl="0" algn="l">
              <a:spcBef>
                <a:spcPts val="0"/>
              </a:spcBef>
              <a:spcAft>
                <a:spcPts val="0"/>
              </a:spcAft>
              <a:buNone/>
            </a:pPr>
            <a:r>
              <a:rPr lang="en-GB" sz="4880">
                <a:solidFill>
                  <a:schemeClr val="dk1"/>
                </a:solidFill>
                <a:highlight>
                  <a:srgbClr val="FFFFFF"/>
                </a:highlight>
                <a:latin typeface="Verdana"/>
                <a:ea typeface="Verdana"/>
                <a:cs typeface="Verdana"/>
                <a:sym typeface="Verdana"/>
              </a:rPr>
              <a:t>To use a lambda expression in a method, the method should have a parameter with a single-method interface as its type. Calling the interface's method will run the lambda expression:</a:t>
            </a:r>
            <a:endParaRPr sz="4880">
              <a:solidFill>
                <a:schemeClr val="dk1"/>
              </a:solidFill>
              <a:highlight>
                <a:srgbClr val="FFFFFF"/>
              </a:highlight>
              <a:latin typeface="Verdana"/>
              <a:ea typeface="Verdana"/>
              <a:cs typeface="Verdana"/>
              <a:sym typeface="Verdana"/>
            </a:endParaRPr>
          </a:p>
          <a:p>
            <a:pPr indent="0" lvl="0" marL="25400" rtl="0" algn="l">
              <a:spcBef>
                <a:spcPts val="1200"/>
              </a:spcBef>
              <a:spcAft>
                <a:spcPts val="0"/>
              </a:spcAft>
              <a:buClr>
                <a:schemeClr val="dk1"/>
              </a:buClr>
              <a:buSzPct val="36666"/>
              <a:buFont typeface="Arial"/>
              <a:buNone/>
            </a:pPr>
            <a:r>
              <a:rPr b="1" lang="en-GB" sz="3000">
                <a:solidFill>
                  <a:srgbClr val="7F0055"/>
                </a:solidFill>
                <a:highlight>
                  <a:srgbClr val="FFFFFF"/>
                </a:highlight>
                <a:latin typeface="Courier New"/>
                <a:ea typeface="Courier New"/>
                <a:cs typeface="Courier New"/>
                <a:sym typeface="Courier New"/>
              </a:rPr>
              <a:t>interface</a:t>
            </a:r>
            <a:r>
              <a:rPr lang="en-GB" sz="3000">
                <a:solidFill>
                  <a:schemeClr val="dk1"/>
                </a:solidFill>
                <a:highlight>
                  <a:srgbClr val="FFFFFF"/>
                </a:highlight>
                <a:latin typeface="Courier New"/>
                <a:ea typeface="Courier New"/>
                <a:cs typeface="Courier New"/>
                <a:sym typeface="Courier New"/>
              </a:rPr>
              <a:t> StringFunction {</a:t>
            </a:r>
            <a:endParaRPr sz="3000">
              <a:solidFill>
                <a:schemeClr val="dk1"/>
              </a:solidFill>
              <a:highlight>
                <a:srgbClr val="FFFFFF"/>
              </a:highlight>
              <a:latin typeface="Courier New"/>
              <a:ea typeface="Courier New"/>
              <a:cs typeface="Courier New"/>
              <a:sym typeface="Courier New"/>
            </a:endParaRPr>
          </a:p>
          <a:p>
            <a:pPr indent="0" lvl="0" marL="25400" rtl="0" algn="l">
              <a:spcBef>
                <a:spcPts val="0"/>
              </a:spcBef>
              <a:spcAft>
                <a:spcPts val="0"/>
              </a:spcAft>
              <a:buClr>
                <a:schemeClr val="dk1"/>
              </a:buClr>
              <a:buSzPct val="36666"/>
              <a:buFont typeface="Arial"/>
              <a:buNone/>
            </a:pPr>
            <a:r>
              <a:rPr lang="en-GB" sz="3000">
                <a:solidFill>
                  <a:schemeClr val="dk1"/>
                </a:solidFill>
                <a:highlight>
                  <a:srgbClr val="FFFFFF"/>
                </a:highlight>
                <a:latin typeface="Courier New"/>
                <a:ea typeface="Courier New"/>
                <a:cs typeface="Courier New"/>
                <a:sym typeface="Courier New"/>
              </a:rPr>
              <a:t>			  </a:t>
            </a:r>
            <a:r>
              <a:rPr lang="en-GB" sz="3000">
                <a:solidFill>
                  <a:schemeClr val="dk1"/>
                </a:solidFill>
                <a:highlight>
                  <a:srgbClr val="D4D4D4"/>
                </a:highlight>
                <a:latin typeface="Courier New"/>
                <a:ea typeface="Courier New"/>
                <a:cs typeface="Courier New"/>
                <a:sym typeface="Courier New"/>
              </a:rPr>
              <a:t>String</a:t>
            </a:r>
            <a:r>
              <a:rPr lang="en-GB" sz="3000">
                <a:solidFill>
                  <a:schemeClr val="dk1"/>
                </a:solidFill>
                <a:highlight>
                  <a:srgbClr val="FFFFFF"/>
                </a:highlight>
                <a:latin typeface="Courier New"/>
                <a:ea typeface="Courier New"/>
                <a:cs typeface="Courier New"/>
                <a:sym typeface="Courier New"/>
              </a:rPr>
              <a:t> run(</a:t>
            </a:r>
            <a:r>
              <a:rPr lang="en-GB" sz="3000">
                <a:solidFill>
                  <a:schemeClr val="dk1"/>
                </a:solidFill>
                <a:highlight>
                  <a:srgbClr val="D4D4D4"/>
                </a:highlight>
                <a:latin typeface="Courier New"/>
                <a:ea typeface="Courier New"/>
                <a:cs typeface="Courier New"/>
                <a:sym typeface="Courier New"/>
              </a:rPr>
              <a:t>String</a:t>
            </a:r>
            <a:r>
              <a:rPr lang="en-GB" sz="3000">
                <a:solidFill>
                  <a:schemeClr val="dk1"/>
                </a:solidFill>
                <a:highlight>
                  <a:srgbClr val="FFFFFF"/>
                </a:highlight>
                <a:latin typeface="Courier New"/>
                <a:ea typeface="Courier New"/>
                <a:cs typeface="Courier New"/>
                <a:sym typeface="Courier New"/>
              </a:rPr>
              <a:t> </a:t>
            </a:r>
            <a:r>
              <a:rPr lang="en-GB" sz="3000">
                <a:solidFill>
                  <a:srgbClr val="6A3E3E"/>
                </a:solidFill>
                <a:highlight>
                  <a:srgbClr val="FFFFFF"/>
                </a:highlight>
                <a:latin typeface="Courier New"/>
                <a:ea typeface="Courier New"/>
                <a:cs typeface="Courier New"/>
                <a:sym typeface="Courier New"/>
              </a:rPr>
              <a:t>str</a:t>
            </a:r>
            <a:r>
              <a:rPr lang="en-GB" sz="3000">
                <a:solidFill>
                  <a:schemeClr val="dk1"/>
                </a:solidFill>
                <a:highlight>
                  <a:srgbClr val="FFFFFF"/>
                </a:highlight>
                <a:latin typeface="Courier New"/>
                <a:ea typeface="Courier New"/>
                <a:cs typeface="Courier New"/>
                <a:sym typeface="Courier New"/>
              </a:rPr>
              <a:t>);</a:t>
            </a:r>
            <a:endParaRPr sz="3000">
              <a:solidFill>
                <a:schemeClr val="dk1"/>
              </a:solidFill>
              <a:highlight>
                <a:srgbClr val="FFFFFF"/>
              </a:highlight>
              <a:latin typeface="Courier New"/>
              <a:ea typeface="Courier New"/>
              <a:cs typeface="Courier New"/>
              <a:sym typeface="Courier New"/>
            </a:endParaRPr>
          </a:p>
          <a:p>
            <a:pPr indent="0" lvl="0" marL="25400" rtl="0" algn="l">
              <a:spcBef>
                <a:spcPts val="0"/>
              </a:spcBef>
              <a:spcAft>
                <a:spcPts val="0"/>
              </a:spcAft>
              <a:buClr>
                <a:schemeClr val="dk1"/>
              </a:buClr>
              <a:buSzPct val="36666"/>
              <a:buFont typeface="Arial"/>
              <a:buNone/>
            </a:pPr>
            <a:r>
              <a:rPr lang="en-GB" sz="3000">
                <a:solidFill>
                  <a:schemeClr val="dk1"/>
                </a:solidFill>
                <a:highlight>
                  <a:srgbClr val="FFFFFF"/>
                </a:highlight>
                <a:latin typeface="Courier New"/>
                <a:ea typeface="Courier New"/>
                <a:cs typeface="Courier New"/>
                <a:sym typeface="Courier New"/>
              </a:rPr>
              <a:t>			}</a:t>
            </a:r>
            <a:endParaRPr sz="3000">
              <a:solidFill>
                <a:schemeClr val="dk1"/>
              </a:solidFill>
              <a:highlight>
                <a:srgbClr val="FFFFFF"/>
              </a:highlight>
              <a:latin typeface="Courier New"/>
              <a:ea typeface="Courier New"/>
              <a:cs typeface="Courier New"/>
              <a:sym typeface="Courier New"/>
            </a:endParaRPr>
          </a:p>
          <a:p>
            <a:pPr indent="0" lvl="0" marL="25400" rtl="0" algn="l">
              <a:spcBef>
                <a:spcPts val="0"/>
              </a:spcBef>
              <a:spcAft>
                <a:spcPts val="0"/>
              </a:spcAft>
              <a:buClr>
                <a:schemeClr val="dk1"/>
              </a:buClr>
              <a:buSzPct val="36666"/>
              <a:buFont typeface="Arial"/>
              <a:buNone/>
            </a:pPr>
            <a:r>
              <a:rPr lang="en-GB" sz="3000">
                <a:solidFill>
                  <a:schemeClr val="dk1"/>
                </a:solidFill>
                <a:highlight>
                  <a:srgbClr val="FFFFFF"/>
                </a:highlight>
                <a:latin typeface="Courier New"/>
                <a:ea typeface="Courier New"/>
                <a:cs typeface="Courier New"/>
                <a:sym typeface="Courier New"/>
              </a:rPr>
              <a:t>			</a:t>
            </a:r>
            <a:r>
              <a:rPr b="1" lang="en-GB" sz="3000">
                <a:solidFill>
                  <a:srgbClr val="7F0055"/>
                </a:solidFill>
                <a:highlight>
                  <a:srgbClr val="FFFFFF"/>
                </a:highlight>
                <a:latin typeface="Courier New"/>
                <a:ea typeface="Courier New"/>
                <a:cs typeface="Courier New"/>
                <a:sym typeface="Courier New"/>
              </a:rPr>
              <a:t>public</a:t>
            </a:r>
            <a:r>
              <a:rPr lang="en-GB" sz="3000">
                <a:solidFill>
                  <a:schemeClr val="dk1"/>
                </a:solidFill>
                <a:highlight>
                  <a:srgbClr val="FFFFFF"/>
                </a:highlight>
                <a:latin typeface="Courier New"/>
                <a:ea typeface="Courier New"/>
                <a:cs typeface="Courier New"/>
                <a:sym typeface="Courier New"/>
              </a:rPr>
              <a:t> </a:t>
            </a:r>
            <a:r>
              <a:rPr b="1" lang="en-GB" sz="3000">
                <a:solidFill>
                  <a:srgbClr val="7F0055"/>
                </a:solidFill>
                <a:highlight>
                  <a:srgbClr val="FFFFFF"/>
                </a:highlight>
                <a:latin typeface="Courier New"/>
                <a:ea typeface="Courier New"/>
                <a:cs typeface="Courier New"/>
                <a:sym typeface="Courier New"/>
              </a:rPr>
              <a:t>class</a:t>
            </a:r>
            <a:r>
              <a:rPr lang="en-GB" sz="3000">
                <a:solidFill>
                  <a:schemeClr val="dk1"/>
                </a:solidFill>
                <a:highlight>
                  <a:srgbClr val="FFFFFF"/>
                </a:highlight>
                <a:latin typeface="Courier New"/>
                <a:ea typeface="Courier New"/>
                <a:cs typeface="Courier New"/>
                <a:sym typeface="Courier New"/>
              </a:rPr>
              <a:t> </a:t>
            </a:r>
            <a:r>
              <a:rPr lang="en-GB" sz="3000" u="sng">
                <a:solidFill>
                  <a:schemeClr val="dk1"/>
                </a:solidFill>
                <a:highlight>
                  <a:srgbClr val="FFFFFF"/>
                </a:highlight>
                <a:latin typeface="Courier New"/>
                <a:ea typeface="Courier New"/>
                <a:cs typeface="Courier New"/>
                <a:sym typeface="Courier New"/>
              </a:rPr>
              <a:t>Main</a:t>
            </a:r>
            <a:r>
              <a:rPr lang="en-GB" sz="3000">
                <a:solidFill>
                  <a:schemeClr val="dk1"/>
                </a:solidFill>
                <a:highlight>
                  <a:srgbClr val="FFFFFF"/>
                </a:highlight>
                <a:latin typeface="Courier New"/>
                <a:ea typeface="Courier New"/>
                <a:cs typeface="Courier New"/>
                <a:sym typeface="Courier New"/>
              </a:rPr>
              <a:t> {</a:t>
            </a:r>
            <a:endParaRPr sz="3000">
              <a:solidFill>
                <a:schemeClr val="dk1"/>
              </a:solidFill>
              <a:highlight>
                <a:srgbClr val="FFFFFF"/>
              </a:highlight>
              <a:latin typeface="Courier New"/>
              <a:ea typeface="Courier New"/>
              <a:cs typeface="Courier New"/>
              <a:sym typeface="Courier New"/>
            </a:endParaRPr>
          </a:p>
          <a:p>
            <a:pPr indent="0" lvl="0" marL="25400" rtl="0" algn="l">
              <a:spcBef>
                <a:spcPts val="0"/>
              </a:spcBef>
              <a:spcAft>
                <a:spcPts val="0"/>
              </a:spcAft>
              <a:buClr>
                <a:schemeClr val="dk1"/>
              </a:buClr>
              <a:buSzPct val="36666"/>
              <a:buFont typeface="Arial"/>
              <a:buNone/>
            </a:pPr>
            <a:r>
              <a:rPr lang="en-GB" sz="3000">
                <a:solidFill>
                  <a:schemeClr val="dk1"/>
                </a:solidFill>
                <a:highlight>
                  <a:srgbClr val="FFFFFF"/>
                </a:highlight>
                <a:latin typeface="Courier New"/>
                <a:ea typeface="Courier New"/>
                <a:cs typeface="Courier New"/>
                <a:sym typeface="Courier New"/>
              </a:rPr>
              <a:t>			  </a:t>
            </a:r>
            <a:r>
              <a:rPr b="1" lang="en-GB" sz="3000">
                <a:solidFill>
                  <a:srgbClr val="7F0055"/>
                </a:solidFill>
                <a:highlight>
                  <a:srgbClr val="FFFFFF"/>
                </a:highlight>
                <a:latin typeface="Courier New"/>
                <a:ea typeface="Courier New"/>
                <a:cs typeface="Courier New"/>
                <a:sym typeface="Courier New"/>
              </a:rPr>
              <a:t>public</a:t>
            </a:r>
            <a:r>
              <a:rPr lang="en-GB" sz="3000">
                <a:solidFill>
                  <a:schemeClr val="dk1"/>
                </a:solidFill>
                <a:highlight>
                  <a:srgbClr val="FFFFFF"/>
                </a:highlight>
                <a:latin typeface="Courier New"/>
                <a:ea typeface="Courier New"/>
                <a:cs typeface="Courier New"/>
                <a:sym typeface="Courier New"/>
              </a:rPr>
              <a:t> </a:t>
            </a:r>
            <a:r>
              <a:rPr b="1" lang="en-GB" sz="3000">
                <a:solidFill>
                  <a:srgbClr val="7F0055"/>
                </a:solidFill>
                <a:highlight>
                  <a:srgbClr val="FFFFFF"/>
                </a:highlight>
                <a:latin typeface="Courier New"/>
                <a:ea typeface="Courier New"/>
                <a:cs typeface="Courier New"/>
                <a:sym typeface="Courier New"/>
              </a:rPr>
              <a:t>static</a:t>
            </a:r>
            <a:r>
              <a:rPr lang="en-GB" sz="3000">
                <a:solidFill>
                  <a:schemeClr val="dk1"/>
                </a:solidFill>
                <a:highlight>
                  <a:srgbClr val="FFFFFF"/>
                </a:highlight>
                <a:latin typeface="Courier New"/>
                <a:ea typeface="Courier New"/>
                <a:cs typeface="Courier New"/>
                <a:sym typeface="Courier New"/>
              </a:rPr>
              <a:t> </a:t>
            </a:r>
            <a:r>
              <a:rPr b="1" lang="en-GB" sz="3000">
                <a:solidFill>
                  <a:srgbClr val="7F0055"/>
                </a:solidFill>
                <a:highlight>
                  <a:srgbClr val="FFFFFF"/>
                </a:highlight>
                <a:latin typeface="Courier New"/>
                <a:ea typeface="Courier New"/>
                <a:cs typeface="Courier New"/>
                <a:sym typeface="Courier New"/>
              </a:rPr>
              <a:t>void</a:t>
            </a:r>
            <a:r>
              <a:rPr lang="en-GB" sz="3000">
                <a:solidFill>
                  <a:schemeClr val="dk1"/>
                </a:solidFill>
                <a:highlight>
                  <a:srgbClr val="FFFFFF"/>
                </a:highlight>
                <a:latin typeface="Courier New"/>
                <a:ea typeface="Courier New"/>
                <a:cs typeface="Courier New"/>
                <a:sym typeface="Courier New"/>
              </a:rPr>
              <a:t> main(</a:t>
            </a:r>
            <a:r>
              <a:rPr lang="en-GB" sz="3000">
                <a:solidFill>
                  <a:schemeClr val="dk1"/>
                </a:solidFill>
                <a:highlight>
                  <a:srgbClr val="D4D4D4"/>
                </a:highlight>
                <a:latin typeface="Courier New"/>
                <a:ea typeface="Courier New"/>
                <a:cs typeface="Courier New"/>
                <a:sym typeface="Courier New"/>
              </a:rPr>
              <a:t>String</a:t>
            </a:r>
            <a:r>
              <a:rPr lang="en-GB" sz="3000">
                <a:solidFill>
                  <a:schemeClr val="dk1"/>
                </a:solidFill>
                <a:highlight>
                  <a:srgbClr val="FFFFFF"/>
                </a:highlight>
                <a:latin typeface="Courier New"/>
                <a:ea typeface="Courier New"/>
                <a:cs typeface="Courier New"/>
                <a:sym typeface="Courier New"/>
              </a:rPr>
              <a:t>[] </a:t>
            </a:r>
            <a:r>
              <a:rPr lang="en-GB" sz="3000">
                <a:solidFill>
                  <a:srgbClr val="6A3E3E"/>
                </a:solidFill>
                <a:highlight>
                  <a:srgbClr val="FFFFFF"/>
                </a:highlight>
                <a:latin typeface="Courier New"/>
                <a:ea typeface="Courier New"/>
                <a:cs typeface="Courier New"/>
                <a:sym typeface="Courier New"/>
              </a:rPr>
              <a:t>args</a:t>
            </a:r>
            <a:r>
              <a:rPr lang="en-GB" sz="3000">
                <a:solidFill>
                  <a:schemeClr val="dk1"/>
                </a:solidFill>
                <a:highlight>
                  <a:srgbClr val="FFFFFF"/>
                </a:highlight>
                <a:latin typeface="Courier New"/>
                <a:ea typeface="Courier New"/>
                <a:cs typeface="Courier New"/>
                <a:sym typeface="Courier New"/>
              </a:rPr>
              <a:t>) {</a:t>
            </a:r>
            <a:endParaRPr sz="3000">
              <a:solidFill>
                <a:schemeClr val="dk1"/>
              </a:solidFill>
              <a:highlight>
                <a:srgbClr val="FFFFFF"/>
              </a:highlight>
              <a:latin typeface="Courier New"/>
              <a:ea typeface="Courier New"/>
              <a:cs typeface="Courier New"/>
              <a:sym typeface="Courier New"/>
            </a:endParaRPr>
          </a:p>
          <a:p>
            <a:pPr indent="0" lvl="0" marL="25400" rtl="0" algn="l">
              <a:spcBef>
                <a:spcPts val="0"/>
              </a:spcBef>
              <a:spcAft>
                <a:spcPts val="0"/>
              </a:spcAft>
              <a:buClr>
                <a:schemeClr val="dk1"/>
              </a:buClr>
              <a:buSzPct val="36666"/>
              <a:buFont typeface="Arial"/>
              <a:buNone/>
            </a:pPr>
            <a:r>
              <a:rPr lang="en-GB" sz="3000">
                <a:solidFill>
                  <a:schemeClr val="dk1"/>
                </a:solidFill>
                <a:highlight>
                  <a:srgbClr val="FFFFFF"/>
                </a:highlight>
                <a:latin typeface="Courier New"/>
                <a:ea typeface="Courier New"/>
                <a:cs typeface="Courier New"/>
                <a:sym typeface="Courier New"/>
              </a:rPr>
              <a:t>			    StringFunction </a:t>
            </a:r>
            <a:r>
              <a:rPr lang="en-GB" sz="3000">
                <a:solidFill>
                  <a:srgbClr val="6A3E3E"/>
                </a:solidFill>
                <a:highlight>
                  <a:srgbClr val="FFFFFF"/>
                </a:highlight>
                <a:latin typeface="Courier New"/>
                <a:ea typeface="Courier New"/>
                <a:cs typeface="Courier New"/>
                <a:sym typeface="Courier New"/>
              </a:rPr>
              <a:t>exclaim</a:t>
            </a:r>
            <a:r>
              <a:rPr lang="en-GB" sz="3000">
                <a:solidFill>
                  <a:schemeClr val="dk1"/>
                </a:solidFill>
                <a:highlight>
                  <a:srgbClr val="FFFFFF"/>
                </a:highlight>
                <a:latin typeface="Courier New"/>
                <a:ea typeface="Courier New"/>
                <a:cs typeface="Courier New"/>
                <a:sym typeface="Courier New"/>
              </a:rPr>
              <a:t> = (</a:t>
            </a:r>
            <a:r>
              <a:rPr lang="en-GB" sz="3000">
                <a:solidFill>
                  <a:srgbClr val="6A3E3E"/>
                </a:solidFill>
                <a:highlight>
                  <a:srgbClr val="FFFFFF"/>
                </a:highlight>
                <a:latin typeface="Courier New"/>
                <a:ea typeface="Courier New"/>
                <a:cs typeface="Courier New"/>
                <a:sym typeface="Courier New"/>
              </a:rPr>
              <a:t>s</a:t>
            </a:r>
            <a:r>
              <a:rPr lang="en-GB" sz="3000">
                <a:solidFill>
                  <a:schemeClr val="dk1"/>
                </a:solidFill>
                <a:highlight>
                  <a:srgbClr val="FFFFFF"/>
                </a:highlight>
                <a:latin typeface="Courier New"/>
                <a:ea typeface="Courier New"/>
                <a:cs typeface="Courier New"/>
                <a:sym typeface="Courier New"/>
              </a:rPr>
              <a:t>) -&gt; </a:t>
            </a:r>
            <a:r>
              <a:rPr lang="en-GB" sz="3000">
                <a:solidFill>
                  <a:srgbClr val="6A3E3E"/>
                </a:solidFill>
                <a:highlight>
                  <a:srgbClr val="FFFFFF"/>
                </a:highlight>
                <a:latin typeface="Courier New"/>
                <a:ea typeface="Courier New"/>
                <a:cs typeface="Courier New"/>
                <a:sym typeface="Courier New"/>
              </a:rPr>
              <a:t>s</a:t>
            </a:r>
            <a:r>
              <a:rPr lang="en-GB" sz="3000">
                <a:solidFill>
                  <a:schemeClr val="dk1"/>
                </a:solidFill>
                <a:highlight>
                  <a:srgbClr val="FFFFFF"/>
                </a:highlight>
                <a:latin typeface="Courier New"/>
                <a:ea typeface="Courier New"/>
                <a:cs typeface="Courier New"/>
                <a:sym typeface="Courier New"/>
              </a:rPr>
              <a:t> + </a:t>
            </a:r>
            <a:r>
              <a:rPr lang="en-GB" sz="3000">
                <a:solidFill>
                  <a:srgbClr val="2A00FF"/>
                </a:solidFill>
                <a:highlight>
                  <a:srgbClr val="FFFFFF"/>
                </a:highlight>
                <a:latin typeface="Courier New"/>
                <a:ea typeface="Courier New"/>
                <a:cs typeface="Courier New"/>
                <a:sym typeface="Courier New"/>
              </a:rPr>
              <a:t>"!"</a:t>
            </a:r>
            <a:r>
              <a:rPr lang="en-GB" sz="3000">
                <a:solidFill>
                  <a:schemeClr val="dk1"/>
                </a:solidFill>
                <a:highlight>
                  <a:srgbClr val="FFFFFF"/>
                </a:highlight>
                <a:latin typeface="Courier New"/>
                <a:ea typeface="Courier New"/>
                <a:cs typeface="Courier New"/>
                <a:sym typeface="Courier New"/>
              </a:rPr>
              <a:t>;</a:t>
            </a:r>
            <a:endParaRPr sz="3000">
              <a:solidFill>
                <a:schemeClr val="dk1"/>
              </a:solidFill>
              <a:highlight>
                <a:srgbClr val="FFFFFF"/>
              </a:highlight>
              <a:latin typeface="Courier New"/>
              <a:ea typeface="Courier New"/>
              <a:cs typeface="Courier New"/>
              <a:sym typeface="Courier New"/>
            </a:endParaRPr>
          </a:p>
          <a:p>
            <a:pPr indent="0" lvl="0" marL="25400" rtl="0" algn="l">
              <a:spcBef>
                <a:spcPts val="0"/>
              </a:spcBef>
              <a:spcAft>
                <a:spcPts val="0"/>
              </a:spcAft>
              <a:buClr>
                <a:schemeClr val="dk1"/>
              </a:buClr>
              <a:buSzPct val="36666"/>
              <a:buFont typeface="Arial"/>
              <a:buNone/>
            </a:pPr>
            <a:r>
              <a:rPr lang="en-GB" sz="3000">
                <a:solidFill>
                  <a:schemeClr val="dk1"/>
                </a:solidFill>
                <a:highlight>
                  <a:srgbClr val="FFFFFF"/>
                </a:highlight>
                <a:latin typeface="Courier New"/>
                <a:ea typeface="Courier New"/>
                <a:cs typeface="Courier New"/>
                <a:sym typeface="Courier New"/>
              </a:rPr>
              <a:t>			    StringFunction </a:t>
            </a:r>
            <a:r>
              <a:rPr lang="en-GB" sz="3000">
                <a:solidFill>
                  <a:srgbClr val="6A3E3E"/>
                </a:solidFill>
                <a:highlight>
                  <a:srgbClr val="FFFFFF"/>
                </a:highlight>
                <a:latin typeface="Courier New"/>
                <a:ea typeface="Courier New"/>
                <a:cs typeface="Courier New"/>
                <a:sym typeface="Courier New"/>
              </a:rPr>
              <a:t>ask</a:t>
            </a:r>
            <a:r>
              <a:rPr lang="en-GB" sz="3000">
                <a:solidFill>
                  <a:schemeClr val="dk1"/>
                </a:solidFill>
                <a:highlight>
                  <a:srgbClr val="FFFFFF"/>
                </a:highlight>
                <a:latin typeface="Courier New"/>
                <a:ea typeface="Courier New"/>
                <a:cs typeface="Courier New"/>
                <a:sym typeface="Courier New"/>
              </a:rPr>
              <a:t> = (</a:t>
            </a:r>
            <a:r>
              <a:rPr lang="en-GB" sz="3000">
                <a:solidFill>
                  <a:srgbClr val="6A3E3E"/>
                </a:solidFill>
                <a:highlight>
                  <a:srgbClr val="FFFFFF"/>
                </a:highlight>
                <a:latin typeface="Courier New"/>
                <a:ea typeface="Courier New"/>
                <a:cs typeface="Courier New"/>
                <a:sym typeface="Courier New"/>
              </a:rPr>
              <a:t>s</a:t>
            </a:r>
            <a:r>
              <a:rPr lang="en-GB" sz="3000">
                <a:solidFill>
                  <a:schemeClr val="dk1"/>
                </a:solidFill>
                <a:highlight>
                  <a:srgbClr val="FFFFFF"/>
                </a:highlight>
                <a:latin typeface="Courier New"/>
                <a:ea typeface="Courier New"/>
                <a:cs typeface="Courier New"/>
                <a:sym typeface="Courier New"/>
              </a:rPr>
              <a:t>) -&gt; </a:t>
            </a:r>
            <a:r>
              <a:rPr lang="en-GB" sz="3000">
                <a:solidFill>
                  <a:srgbClr val="6A3E3E"/>
                </a:solidFill>
                <a:highlight>
                  <a:srgbClr val="FFFFFF"/>
                </a:highlight>
                <a:latin typeface="Courier New"/>
                <a:ea typeface="Courier New"/>
                <a:cs typeface="Courier New"/>
                <a:sym typeface="Courier New"/>
              </a:rPr>
              <a:t>s</a:t>
            </a:r>
            <a:r>
              <a:rPr lang="en-GB" sz="3000">
                <a:solidFill>
                  <a:schemeClr val="dk1"/>
                </a:solidFill>
                <a:highlight>
                  <a:srgbClr val="FFFFFF"/>
                </a:highlight>
                <a:latin typeface="Courier New"/>
                <a:ea typeface="Courier New"/>
                <a:cs typeface="Courier New"/>
                <a:sym typeface="Courier New"/>
              </a:rPr>
              <a:t> + </a:t>
            </a:r>
            <a:r>
              <a:rPr lang="en-GB" sz="3000">
                <a:solidFill>
                  <a:srgbClr val="2A00FF"/>
                </a:solidFill>
                <a:highlight>
                  <a:srgbClr val="FFFFFF"/>
                </a:highlight>
                <a:latin typeface="Courier New"/>
                <a:ea typeface="Courier New"/>
                <a:cs typeface="Courier New"/>
                <a:sym typeface="Courier New"/>
              </a:rPr>
              <a:t>"?"</a:t>
            </a:r>
            <a:r>
              <a:rPr lang="en-GB" sz="3000">
                <a:solidFill>
                  <a:schemeClr val="dk1"/>
                </a:solidFill>
                <a:highlight>
                  <a:srgbClr val="FFFFFF"/>
                </a:highlight>
                <a:latin typeface="Courier New"/>
                <a:ea typeface="Courier New"/>
                <a:cs typeface="Courier New"/>
                <a:sym typeface="Courier New"/>
              </a:rPr>
              <a:t>;</a:t>
            </a:r>
            <a:endParaRPr sz="3000">
              <a:solidFill>
                <a:schemeClr val="dk1"/>
              </a:solidFill>
              <a:highlight>
                <a:srgbClr val="FFFFFF"/>
              </a:highlight>
              <a:latin typeface="Courier New"/>
              <a:ea typeface="Courier New"/>
              <a:cs typeface="Courier New"/>
              <a:sym typeface="Courier New"/>
            </a:endParaRPr>
          </a:p>
          <a:p>
            <a:pPr indent="0" lvl="0" marL="25400" rtl="0" algn="l">
              <a:spcBef>
                <a:spcPts val="0"/>
              </a:spcBef>
              <a:spcAft>
                <a:spcPts val="0"/>
              </a:spcAft>
              <a:buClr>
                <a:schemeClr val="dk1"/>
              </a:buClr>
              <a:buSzPct val="36666"/>
              <a:buFont typeface="Arial"/>
              <a:buNone/>
            </a:pPr>
            <a:r>
              <a:rPr lang="en-GB" sz="3000">
                <a:solidFill>
                  <a:schemeClr val="dk1"/>
                </a:solidFill>
                <a:highlight>
                  <a:srgbClr val="FFFFFF"/>
                </a:highlight>
                <a:latin typeface="Courier New"/>
                <a:ea typeface="Courier New"/>
                <a:cs typeface="Courier New"/>
                <a:sym typeface="Courier New"/>
              </a:rPr>
              <a:t>			    </a:t>
            </a:r>
            <a:r>
              <a:rPr i="1" lang="en-GB" sz="3000">
                <a:solidFill>
                  <a:schemeClr val="dk1"/>
                </a:solidFill>
                <a:highlight>
                  <a:srgbClr val="FFFFFF"/>
                </a:highlight>
                <a:latin typeface="Courier New"/>
                <a:ea typeface="Courier New"/>
                <a:cs typeface="Courier New"/>
                <a:sym typeface="Courier New"/>
              </a:rPr>
              <a:t>printFormatted</a:t>
            </a:r>
            <a:r>
              <a:rPr lang="en-GB" sz="3000">
                <a:solidFill>
                  <a:schemeClr val="dk1"/>
                </a:solidFill>
                <a:highlight>
                  <a:srgbClr val="FFFFFF"/>
                </a:highlight>
                <a:latin typeface="Courier New"/>
                <a:ea typeface="Courier New"/>
                <a:cs typeface="Courier New"/>
                <a:sym typeface="Courier New"/>
              </a:rPr>
              <a:t>(</a:t>
            </a:r>
            <a:r>
              <a:rPr lang="en-GB" sz="3000">
                <a:solidFill>
                  <a:srgbClr val="2A00FF"/>
                </a:solidFill>
                <a:highlight>
                  <a:srgbClr val="FFFFFF"/>
                </a:highlight>
                <a:latin typeface="Courier New"/>
                <a:ea typeface="Courier New"/>
                <a:cs typeface="Courier New"/>
                <a:sym typeface="Courier New"/>
              </a:rPr>
              <a:t>"Hello"</a:t>
            </a:r>
            <a:r>
              <a:rPr lang="en-GB" sz="3000">
                <a:solidFill>
                  <a:schemeClr val="dk1"/>
                </a:solidFill>
                <a:highlight>
                  <a:srgbClr val="FFFFFF"/>
                </a:highlight>
                <a:latin typeface="Courier New"/>
                <a:ea typeface="Courier New"/>
                <a:cs typeface="Courier New"/>
                <a:sym typeface="Courier New"/>
              </a:rPr>
              <a:t>, </a:t>
            </a:r>
            <a:r>
              <a:rPr lang="en-GB" sz="3000">
                <a:solidFill>
                  <a:srgbClr val="6A3E3E"/>
                </a:solidFill>
                <a:highlight>
                  <a:srgbClr val="FFFFFF"/>
                </a:highlight>
                <a:latin typeface="Courier New"/>
                <a:ea typeface="Courier New"/>
                <a:cs typeface="Courier New"/>
                <a:sym typeface="Courier New"/>
              </a:rPr>
              <a:t>exclaim</a:t>
            </a:r>
            <a:r>
              <a:rPr lang="en-GB" sz="3000">
                <a:solidFill>
                  <a:schemeClr val="dk1"/>
                </a:solidFill>
                <a:highlight>
                  <a:srgbClr val="FFFFFF"/>
                </a:highlight>
                <a:latin typeface="Courier New"/>
                <a:ea typeface="Courier New"/>
                <a:cs typeface="Courier New"/>
                <a:sym typeface="Courier New"/>
              </a:rPr>
              <a:t>);</a:t>
            </a:r>
            <a:endParaRPr sz="3000">
              <a:solidFill>
                <a:schemeClr val="dk1"/>
              </a:solidFill>
              <a:highlight>
                <a:srgbClr val="FFFFFF"/>
              </a:highlight>
              <a:latin typeface="Courier New"/>
              <a:ea typeface="Courier New"/>
              <a:cs typeface="Courier New"/>
              <a:sym typeface="Courier New"/>
            </a:endParaRPr>
          </a:p>
          <a:p>
            <a:pPr indent="0" lvl="0" marL="25400" rtl="0" algn="l">
              <a:spcBef>
                <a:spcPts val="0"/>
              </a:spcBef>
              <a:spcAft>
                <a:spcPts val="0"/>
              </a:spcAft>
              <a:buClr>
                <a:schemeClr val="dk1"/>
              </a:buClr>
              <a:buSzPct val="36666"/>
              <a:buFont typeface="Arial"/>
              <a:buNone/>
            </a:pPr>
            <a:r>
              <a:rPr lang="en-GB" sz="3000">
                <a:solidFill>
                  <a:schemeClr val="dk1"/>
                </a:solidFill>
                <a:highlight>
                  <a:srgbClr val="FFFFFF"/>
                </a:highlight>
                <a:latin typeface="Courier New"/>
                <a:ea typeface="Courier New"/>
                <a:cs typeface="Courier New"/>
                <a:sym typeface="Courier New"/>
              </a:rPr>
              <a:t>			    </a:t>
            </a:r>
            <a:r>
              <a:rPr i="1" lang="en-GB" sz="3000">
                <a:solidFill>
                  <a:schemeClr val="dk1"/>
                </a:solidFill>
                <a:highlight>
                  <a:srgbClr val="FFFFFF"/>
                </a:highlight>
                <a:latin typeface="Courier New"/>
                <a:ea typeface="Courier New"/>
                <a:cs typeface="Courier New"/>
                <a:sym typeface="Courier New"/>
              </a:rPr>
              <a:t>printFormatted</a:t>
            </a:r>
            <a:r>
              <a:rPr lang="en-GB" sz="3000">
                <a:solidFill>
                  <a:schemeClr val="dk1"/>
                </a:solidFill>
                <a:highlight>
                  <a:srgbClr val="FFFFFF"/>
                </a:highlight>
                <a:latin typeface="Courier New"/>
                <a:ea typeface="Courier New"/>
                <a:cs typeface="Courier New"/>
                <a:sym typeface="Courier New"/>
              </a:rPr>
              <a:t>(</a:t>
            </a:r>
            <a:r>
              <a:rPr lang="en-GB" sz="3000">
                <a:solidFill>
                  <a:srgbClr val="2A00FF"/>
                </a:solidFill>
                <a:highlight>
                  <a:srgbClr val="FFFFFF"/>
                </a:highlight>
                <a:latin typeface="Courier New"/>
                <a:ea typeface="Courier New"/>
                <a:cs typeface="Courier New"/>
                <a:sym typeface="Courier New"/>
              </a:rPr>
              <a:t>"Hello"</a:t>
            </a:r>
            <a:r>
              <a:rPr lang="en-GB" sz="3000">
                <a:solidFill>
                  <a:schemeClr val="dk1"/>
                </a:solidFill>
                <a:highlight>
                  <a:srgbClr val="FFFFFF"/>
                </a:highlight>
                <a:latin typeface="Courier New"/>
                <a:ea typeface="Courier New"/>
                <a:cs typeface="Courier New"/>
                <a:sym typeface="Courier New"/>
              </a:rPr>
              <a:t>, </a:t>
            </a:r>
            <a:r>
              <a:rPr lang="en-GB" sz="3000">
                <a:solidFill>
                  <a:srgbClr val="6A3E3E"/>
                </a:solidFill>
                <a:highlight>
                  <a:srgbClr val="FFFFFF"/>
                </a:highlight>
                <a:latin typeface="Courier New"/>
                <a:ea typeface="Courier New"/>
                <a:cs typeface="Courier New"/>
                <a:sym typeface="Courier New"/>
              </a:rPr>
              <a:t>ask</a:t>
            </a:r>
            <a:r>
              <a:rPr lang="en-GB" sz="3000">
                <a:solidFill>
                  <a:schemeClr val="dk1"/>
                </a:solidFill>
                <a:highlight>
                  <a:srgbClr val="FFFFFF"/>
                </a:highlight>
                <a:latin typeface="Courier New"/>
                <a:ea typeface="Courier New"/>
                <a:cs typeface="Courier New"/>
                <a:sym typeface="Courier New"/>
              </a:rPr>
              <a:t>);</a:t>
            </a:r>
            <a:endParaRPr sz="3000">
              <a:solidFill>
                <a:schemeClr val="dk1"/>
              </a:solidFill>
              <a:highlight>
                <a:srgbClr val="FFFFFF"/>
              </a:highlight>
              <a:latin typeface="Courier New"/>
              <a:ea typeface="Courier New"/>
              <a:cs typeface="Courier New"/>
              <a:sym typeface="Courier New"/>
            </a:endParaRPr>
          </a:p>
          <a:p>
            <a:pPr indent="0" lvl="0" marL="25400" rtl="0" algn="l">
              <a:spcBef>
                <a:spcPts val="0"/>
              </a:spcBef>
              <a:spcAft>
                <a:spcPts val="0"/>
              </a:spcAft>
              <a:buClr>
                <a:schemeClr val="dk1"/>
              </a:buClr>
              <a:buSzPct val="36666"/>
              <a:buFont typeface="Arial"/>
              <a:buNone/>
            </a:pPr>
            <a:r>
              <a:rPr lang="en-GB" sz="3000">
                <a:solidFill>
                  <a:schemeClr val="dk1"/>
                </a:solidFill>
                <a:highlight>
                  <a:srgbClr val="FFFFFF"/>
                </a:highlight>
                <a:latin typeface="Courier New"/>
                <a:ea typeface="Courier New"/>
                <a:cs typeface="Courier New"/>
                <a:sym typeface="Courier New"/>
              </a:rPr>
              <a:t>			  }</a:t>
            </a:r>
            <a:endParaRPr sz="3000">
              <a:solidFill>
                <a:schemeClr val="dk1"/>
              </a:solidFill>
              <a:highlight>
                <a:srgbClr val="FFFFFF"/>
              </a:highlight>
              <a:latin typeface="Courier New"/>
              <a:ea typeface="Courier New"/>
              <a:cs typeface="Courier New"/>
              <a:sym typeface="Courier New"/>
            </a:endParaRPr>
          </a:p>
          <a:p>
            <a:pPr indent="0" lvl="0" marL="25400" rtl="0" algn="l">
              <a:spcBef>
                <a:spcPts val="0"/>
              </a:spcBef>
              <a:spcAft>
                <a:spcPts val="0"/>
              </a:spcAft>
              <a:buClr>
                <a:schemeClr val="dk1"/>
              </a:buClr>
              <a:buSzPct val="36666"/>
              <a:buFont typeface="Arial"/>
              <a:buNone/>
            </a:pPr>
            <a:r>
              <a:rPr lang="en-GB" sz="3000">
                <a:solidFill>
                  <a:schemeClr val="dk1"/>
                </a:solidFill>
                <a:highlight>
                  <a:srgbClr val="FFFFFF"/>
                </a:highlight>
                <a:latin typeface="Courier New"/>
                <a:ea typeface="Courier New"/>
                <a:cs typeface="Courier New"/>
                <a:sym typeface="Courier New"/>
              </a:rPr>
              <a:t>			  </a:t>
            </a:r>
            <a:r>
              <a:rPr b="1" lang="en-GB" sz="3000">
                <a:solidFill>
                  <a:srgbClr val="7F0055"/>
                </a:solidFill>
                <a:highlight>
                  <a:srgbClr val="FFFFFF"/>
                </a:highlight>
                <a:latin typeface="Courier New"/>
                <a:ea typeface="Courier New"/>
                <a:cs typeface="Courier New"/>
                <a:sym typeface="Courier New"/>
              </a:rPr>
              <a:t>public</a:t>
            </a:r>
            <a:r>
              <a:rPr lang="en-GB" sz="3000">
                <a:solidFill>
                  <a:schemeClr val="dk1"/>
                </a:solidFill>
                <a:highlight>
                  <a:srgbClr val="FFFFFF"/>
                </a:highlight>
                <a:latin typeface="Courier New"/>
                <a:ea typeface="Courier New"/>
                <a:cs typeface="Courier New"/>
                <a:sym typeface="Courier New"/>
              </a:rPr>
              <a:t> </a:t>
            </a:r>
            <a:r>
              <a:rPr b="1" lang="en-GB" sz="3000">
                <a:solidFill>
                  <a:srgbClr val="7F0055"/>
                </a:solidFill>
                <a:highlight>
                  <a:srgbClr val="FFFFFF"/>
                </a:highlight>
                <a:latin typeface="Courier New"/>
                <a:ea typeface="Courier New"/>
                <a:cs typeface="Courier New"/>
                <a:sym typeface="Courier New"/>
              </a:rPr>
              <a:t>static</a:t>
            </a:r>
            <a:r>
              <a:rPr lang="en-GB" sz="3000">
                <a:solidFill>
                  <a:schemeClr val="dk1"/>
                </a:solidFill>
                <a:highlight>
                  <a:srgbClr val="FFFFFF"/>
                </a:highlight>
                <a:latin typeface="Courier New"/>
                <a:ea typeface="Courier New"/>
                <a:cs typeface="Courier New"/>
                <a:sym typeface="Courier New"/>
              </a:rPr>
              <a:t> </a:t>
            </a:r>
            <a:r>
              <a:rPr b="1" lang="en-GB" sz="3000">
                <a:solidFill>
                  <a:srgbClr val="7F0055"/>
                </a:solidFill>
                <a:highlight>
                  <a:srgbClr val="FFFFFF"/>
                </a:highlight>
                <a:latin typeface="Courier New"/>
                <a:ea typeface="Courier New"/>
                <a:cs typeface="Courier New"/>
                <a:sym typeface="Courier New"/>
              </a:rPr>
              <a:t>void</a:t>
            </a:r>
            <a:r>
              <a:rPr lang="en-GB" sz="3000">
                <a:solidFill>
                  <a:schemeClr val="dk1"/>
                </a:solidFill>
                <a:highlight>
                  <a:srgbClr val="FFFFFF"/>
                </a:highlight>
                <a:latin typeface="Courier New"/>
                <a:ea typeface="Courier New"/>
                <a:cs typeface="Courier New"/>
                <a:sym typeface="Courier New"/>
              </a:rPr>
              <a:t> printFormatted(</a:t>
            </a:r>
            <a:r>
              <a:rPr lang="en-GB" sz="3000">
                <a:solidFill>
                  <a:schemeClr val="dk1"/>
                </a:solidFill>
                <a:highlight>
                  <a:srgbClr val="D4D4D4"/>
                </a:highlight>
                <a:latin typeface="Courier New"/>
                <a:ea typeface="Courier New"/>
                <a:cs typeface="Courier New"/>
                <a:sym typeface="Courier New"/>
              </a:rPr>
              <a:t>String</a:t>
            </a:r>
            <a:r>
              <a:rPr lang="en-GB" sz="3000">
                <a:solidFill>
                  <a:schemeClr val="dk1"/>
                </a:solidFill>
                <a:highlight>
                  <a:srgbClr val="FFFFFF"/>
                </a:highlight>
                <a:latin typeface="Courier New"/>
                <a:ea typeface="Courier New"/>
                <a:cs typeface="Courier New"/>
                <a:sym typeface="Courier New"/>
              </a:rPr>
              <a:t> </a:t>
            </a:r>
            <a:r>
              <a:rPr lang="en-GB" sz="3000">
                <a:solidFill>
                  <a:srgbClr val="6A3E3E"/>
                </a:solidFill>
                <a:highlight>
                  <a:srgbClr val="FFFFFF"/>
                </a:highlight>
                <a:latin typeface="Courier New"/>
                <a:ea typeface="Courier New"/>
                <a:cs typeface="Courier New"/>
                <a:sym typeface="Courier New"/>
              </a:rPr>
              <a:t>str</a:t>
            </a:r>
            <a:r>
              <a:rPr lang="en-GB" sz="3000">
                <a:solidFill>
                  <a:schemeClr val="dk1"/>
                </a:solidFill>
                <a:highlight>
                  <a:srgbClr val="FFFFFF"/>
                </a:highlight>
                <a:latin typeface="Courier New"/>
                <a:ea typeface="Courier New"/>
                <a:cs typeface="Courier New"/>
                <a:sym typeface="Courier New"/>
              </a:rPr>
              <a:t>, StringFunction </a:t>
            </a:r>
            <a:r>
              <a:rPr lang="en-GB" sz="3000">
                <a:solidFill>
                  <a:srgbClr val="6A3E3E"/>
                </a:solidFill>
                <a:highlight>
                  <a:srgbClr val="FFFFFF"/>
                </a:highlight>
                <a:latin typeface="Courier New"/>
                <a:ea typeface="Courier New"/>
                <a:cs typeface="Courier New"/>
                <a:sym typeface="Courier New"/>
              </a:rPr>
              <a:t>format</a:t>
            </a:r>
            <a:r>
              <a:rPr lang="en-GB" sz="3000">
                <a:solidFill>
                  <a:schemeClr val="dk1"/>
                </a:solidFill>
                <a:highlight>
                  <a:srgbClr val="FFFFFF"/>
                </a:highlight>
                <a:latin typeface="Courier New"/>
                <a:ea typeface="Courier New"/>
                <a:cs typeface="Courier New"/>
                <a:sym typeface="Courier New"/>
              </a:rPr>
              <a:t>) {</a:t>
            </a:r>
            <a:endParaRPr sz="3000">
              <a:solidFill>
                <a:schemeClr val="dk1"/>
              </a:solidFill>
              <a:highlight>
                <a:srgbClr val="FFFFFF"/>
              </a:highlight>
              <a:latin typeface="Courier New"/>
              <a:ea typeface="Courier New"/>
              <a:cs typeface="Courier New"/>
              <a:sym typeface="Courier New"/>
            </a:endParaRPr>
          </a:p>
          <a:p>
            <a:pPr indent="0" lvl="0" marL="25400" rtl="0" algn="l">
              <a:spcBef>
                <a:spcPts val="0"/>
              </a:spcBef>
              <a:spcAft>
                <a:spcPts val="0"/>
              </a:spcAft>
              <a:buClr>
                <a:schemeClr val="dk1"/>
              </a:buClr>
              <a:buSzPct val="36666"/>
              <a:buFont typeface="Arial"/>
              <a:buNone/>
            </a:pPr>
            <a:r>
              <a:rPr lang="en-GB" sz="3000">
                <a:solidFill>
                  <a:schemeClr val="dk1"/>
                </a:solidFill>
                <a:highlight>
                  <a:srgbClr val="FFFFFF"/>
                </a:highlight>
                <a:latin typeface="Courier New"/>
                <a:ea typeface="Courier New"/>
                <a:cs typeface="Courier New"/>
                <a:sym typeface="Courier New"/>
              </a:rPr>
              <a:t>			    </a:t>
            </a:r>
            <a:r>
              <a:rPr lang="en-GB" sz="3000">
                <a:solidFill>
                  <a:schemeClr val="dk1"/>
                </a:solidFill>
                <a:highlight>
                  <a:srgbClr val="D4D4D4"/>
                </a:highlight>
                <a:latin typeface="Courier New"/>
                <a:ea typeface="Courier New"/>
                <a:cs typeface="Courier New"/>
                <a:sym typeface="Courier New"/>
              </a:rPr>
              <a:t>String</a:t>
            </a:r>
            <a:r>
              <a:rPr lang="en-GB" sz="3000">
                <a:solidFill>
                  <a:schemeClr val="dk1"/>
                </a:solidFill>
                <a:highlight>
                  <a:srgbClr val="FFFFFF"/>
                </a:highlight>
                <a:latin typeface="Courier New"/>
                <a:ea typeface="Courier New"/>
                <a:cs typeface="Courier New"/>
                <a:sym typeface="Courier New"/>
              </a:rPr>
              <a:t> </a:t>
            </a:r>
            <a:r>
              <a:rPr lang="en-GB" sz="3000">
                <a:solidFill>
                  <a:srgbClr val="6A3E3E"/>
                </a:solidFill>
                <a:highlight>
                  <a:srgbClr val="FFFFFF"/>
                </a:highlight>
                <a:latin typeface="Courier New"/>
                <a:ea typeface="Courier New"/>
                <a:cs typeface="Courier New"/>
                <a:sym typeface="Courier New"/>
              </a:rPr>
              <a:t>result</a:t>
            </a:r>
            <a:r>
              <a:rPr lang="en-GB" sz="3000">
                <a:solidFill>
                  <a:schemeClr val="dk1"/>
                </a:solidFill>
                <a:highlight>
                  <a:srgbClr val="FFFFFF"/>
                </a:highlight>
                <a:latin typeface="Courier New"/>
                <a:ea typeface="Courier New"/>
                <a:cs typeface="Courier New"/>
                <a:sym typeface="Courier New"/>
              </a:rPr>
              <a:t> = </a:t>
            </a:r>
            <a:r>
              <a:rPr lang="en-GB" sz="3000">
                <a:solidFill>
                  <a:srgbClr val="6A3E3E"/>
                </a:solidFill>
                <a:highlight>
                  <a:srgbClr val="FFFFFF"/>
                </a:highlight>
                <a:latin typeface="Courier New"/>
                <a:ea typeface="Courier New"/>
                <a:cs typeface="Courier New"/>
                <a:sym typeface="Courier New"/>
              </a:rPr>
              <a:t>format</a:t>
            </a:r>
            <a:r>
              <a:rPr lang="en-GB" sz="3000">
                <a:solidFill>
                  <a:schemeClr val="dk1"/>
                </a:solidFill>
                <a:highlight>
                  <a:srgbClr val="FFFFFF"/>
                </a:highlight>
                <a:latin typeface="Courier New"/>
                <a:ea typeface="Courier New"/>
                <a:cs typeface="Courier New"/>
                <a:sym typeface="Courier New"/>
              </a:rPr>
              <a:t>.run(</a:t>
            </a:r>
            <a:r>
              <a:rPr lang="en-GB" sz="3000">
                <a:solidFill>
                  <a:srgbClr val="6A3E3E"/>
                </a:solidFill>
                <a:highlight>
                  <a:srgbClr val="FFFFFF"/>
                </a:highlight>
                <a:latin typeface="Courier New"/>
                <a:ea typeface="Courier New"/>
                <a:cs typeface="Courier New"/>
                <a:sym typeface="Courier New"/>
              </a:rPr>
              <a:t>str</a:t>
            </a:r>
            <a:r>
              <a:rPr lang="en-GB" sz="3000">
                <a:solidFill>
                  <a:schemeClr val="dk1"/>
                </a:solidFill>
                <a:highlight>
                  <a:srgbClr val="FFFFFF"/>
                </a:highlight>
                <a:latin typeface="Courier New"/>
                <a:ea typeface="Courier New"/>
                <a:cs typeface="Courier New"/>
                <a:sym typeface="Courier New"/>
              </a:rPr>
              <a:t>);</a:t>
            </a:r>
            <a:endParaRPr sz="3000">
              <a:solidFill>
                <a:schemeClr val="dk1"/>
              </a:solidFill>
              <a:highlight>
                <a:srgbClr val="FFFFFF"/>
              </a:highlight>
              <a:latin typeface="Courier New"/>
              <a:ea typeface="Courier New"/>
              <a:cs typeface="Courier New"/>
              <a:sym typeface="Courier New"/>
            </a:endParaRPr>
          </a:p>
          <a:p>
            <a:pPr indent="0" lvl="0" marL="25400" rtl="0" algn="l">
              <a:spcBef>
                <a:spcPts val="0"/>
              </a:spcBef>
              <a:spcAft>
                <a:spcPts val="0"/>
              </a:spcAft>
              <a:buClr>
                <a:schemeClr val="dk1"/>
              </a:buClr>
              <a:buSzPct val="36666"/>
              <a:buFont typeface="Arial"/>
              <a:buNone/>
            </a:pPr>
            <a:r>
              <a:rPr lang="en-GB" sz="3000">
                <a:solidFill>
                  <a:schemeClr val="dk1"/>
                </a:solidFill>
                <a:highlight>
                  <a:srgbClr val="FFFFFF"/>
                </a:highlight>
                <a:latin typeface="Courier New"/>
                <a:ea typeface="Courier New"/>
                <a:cs typeface="Courier New"/>
                <a:sym typeface="Courier New"/>
              </a:rPr>
              <a:t>			    System.</a:t>
            </a:r>
            <a:r>
              <a:rPr b="1" i="1" lang="en-GB" sz="3000">
                <a:solidFill>
                  <a:srgbClr val="0000C0"/>
                </a:solidFill>
                <a:highlight>
                  <a:srgbClr val="FFFFFF"/>
                </a:highlight>
                <a:latin typeface="Courier New"/>
                <a:ea typeface="Courier New"/>
                <a:cs typeface="Courier New"/>
                <a:sym typeface="Courier New"/>
              </a:rPr>
              <a:t>out</a:t>
            </a:r>
            <a:r>
              <a:rPr lang="en-GB" sz="3000">
                <a:solidFill>
                  <a:schemeClr val="dk1"/>
                </a:solidFill>
                <a:highlight>
                  <a:srgbClr val="FFFFFF"/>
                </a:highlight>
                <a:latin typeface="Courier New"/>
                <a:ea typeface="Courier New"/>
                <a:cs typeface="Courier New"/>
                <a:sym typeface="Courier New"/>
              </a:rPr>
              <a:t>.println(</a:t>
            </a:r>
            <a:r>
              <a:rPr lang="en-GB" sz="3000">
                <a:solidFill>
                  <a:srgbClr val="6A3E3E"/>
                </a:solidFill>
                <a:highlight>
                  <a:srgbClr val="FFFFFF"/>
                </a:highlight>
                <a:latin typeface="Courier New"/>
                <a:ea typeface="Courier New"/>
                <a:cs typeface="Courier New"/>
                <a:sym typeface="Courier New"/>
              </a:rPr>
              <a:t>result</a:t>
            </a:r>
            <a:r>
              <a:rPr lang="en-GB" sz="3000">
                <a:solidFill>
                  <a:schemeClr val="dk1"/>
                </a:solidFill>
                <a:highlight>
                  <a:srgbClr val="FFFFFF"/>
                </a:highlight>
                <a:latin typeface="Courier New"/>
                <a:ea typeface="Courier New"/>
                <a:cs typeface="Courier New"/>
                <a:sym typeface="Courier New"/>
              </a:rPr>
              <a:t>);</a:t>
            </a:r>
            <a:endParaRPr sz="3000">
              <a:solidFill>
                <a:schemeClr val="dk1"/>
              </a:solidFill>
              <a:highlight>
                <a:srgbClr val="FFFFFF"/>
              </a:highlight>
              <a:latin typeface="Courier New"/>
              <a:ea typeface="Courier New"/>
              <a:cs typeface="Courier New"/>
              <a:sym typeface="Courier New"/>
            </a:endParaRPr>
          </a:p>
          <a:p>
            <a:pPr indent="0" lvl="0" marL="25400" rtl="0" algn="l">
              <a:spcBef>
                <a:spcPts val="0"/>
              </a:spcBef>
              <a:spcAft>
                <a:spcPts val="0"/>
              </a:spcAft>
              <a:buClr>
                <a:schemeClr val="dk1"/>
              </a:buClr>
              <a:buSzPct val="36666"/>
              <a:buFont typeface="Arial"/>
              <a:buNone/>
            </a:pPr>
            <a:r>
              <a:rPr lang="en-GB" sz="3000">
                <a:solidFill>
                  <a:schemeClr val="dk1"/>
                </a:solidFill>
                <a:highlight>
                  <a:srgbClr val="FFFFFF"/>
                </a:highlight>
                <a:latin typeface="Courier New"/>
                <a:ea typeface="Courier New"/>
                <a:cs typeface="Courier New"/>
                <a:sym typeface="Courier New"/>
              </a:rPr>
              <a:t>			  }</a:t>
            </a:r>
            <a:endParaRPr sz="3000">
              <a:solidFill>
                <a:schemeClr val="dk1"/>
              </a:solidFill>
              <a:highlight>
                <a:srgbClr val="FFFFFF"/>
              </a:highlight>
              <a:latin typeface="Courier New"/>
              <a:ea typeface="Courier New"/>
              <a:cs typeface="Courier New"/>
              <a:sym typeface="Courier New"/>
            </a:endParaRPr>
          </a:p>
          <a:p>
            <a:pPr indent="0" lvl="0" marL="25400" rtl="0" algn="l">
              <a:spcBef>
                <a:spcPts val="0"/>
              </a:spcBef>
              <a:spcAft>
                <a:spcPts val="0"/>
              </a:spcAft>
              <a:buClr>
                <a:schemeClr val="dk1"/>
              </a:buClr>
              <a:buSzPct val="36666"/>
              <a:buFont typeface="Arial"/>
              <a:buNone/>
            </a:pPr>
            <a:r>
              <a:rPr lang="en-GB" sz="3000">
                <a:solidFill>
                  <a:schemeClr val="dk1"/>
                </a:solidFill>
                <a:highlight>
                  <a:srgbClr val="FFFFFF"/>
                </a:highlight>
                <a:latin typeface="Courier New"/>
                <a:ea typeface="Courier New"/>
                <a:cs typeface="Courier New"/>
                <a:sym typeface="Courier New"/>
              </a:rPr>
              <a:t>			}</a:t>
            </a:r>
            <a:endParaRPr sz="30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1200"/>
              </a:spcAft>
              <a:buNone/>
            </a:pPr>
            <a:r>
              <a:t/>
            </a:r>
            <a:endParaRPr sz="1150">
              <a:solidFill>
                <a:schemeClr val="dk1"/>
              </a:solidFill>
              <a:highlight>
                <a:srgbClr val="FFFFFF"/>
              </a:highlight>
              <a:latin typeface="Verdana"/>
              <a:ea typeface="Verdana"/>
              <a:cs typeface="Verdana"/>
              <a:sym typeface="Verdana"/>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9"/>
          <p:cNvSpPr txBox="1"/>
          <p:nvPr>
            <p:ph type="title"/>
          </p:nvPr>
        </p:nvSpPr>
        <p:spPr>
          <a:xfrm>
            <a:off x="311700" y="712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t>3 Components</a:t>
            </a:r>
            <a:endParaRPr b="1"/>
          </a:p>
        </p:txBody>
      </p:sp>
      <p:sp>
        <p:nvSpPr>
          <p:cNvPr id="155" name="Google Shape;155;p29"/>
          <p:cNvSpPr txBox="1"/>
          <p:nvPr>
            <p:ph idx="1" type="body"/>
          </p:nvPr>
        </p:nvSpPr>
        <p:spPr>
          <a:xfrm>
            <a:off x="311700" y="917275"/>
            <a:ext cx="8520600" cy="3651600"/>
          </a:xfrm>
          <a:prstGeom prst="rect">
            <a:avLst/>
          </a:prstGeom>
        </p:spPr>
        <p:txBody>
          <a:bodyPr anchorCtr="0" anchor="t" bIns="91425" lIns="91425" spcFirstLastPara="1" rIns="91425" wrap="square" tIns="91425">
            <a:normAutofit fontScale="92500"/>
          </a:bodyPr>
          <a:lstStyle/>
          <a:p>
            <a:pPr indent="0" lvl="0" marL="0" rtl="0" algn="l">
              <a:lnSpc>
                <a:spcPct val="167000"/>
              </a:lnSpc>
              <a:spcBef>
                <a:spcPts val="800"/>
              </a:spcBef>
              <a:spcAft>
                <a:spcPts val="0"/>
              </a:spcAft>
              <a:buNone/>
            </a:pPr>
            <a:r>
              <a:rPr lang="en-GB" sz="1950">
                <a:solidFill>
                  <a:srgbClr val="666666"/>
                </a:solidFill>
                <a:highlight>
                  <a:srgbClr val="FFFFFF"/>
                </a:highlight>
              </a:rPr>
              <a:t>To learn Java Lambda, </a:t>
            </a:r>
            <a:r>
              <a:rPr lang="en-GB" sz="1950">
                <a:solidFill>
                  <a:srgbClr val="666666"/>
                </a:solidFill>
                <a:highlight>
                  <a:srgbClr val="FFFFFF"/>
                </a:highlight>
              </a:rPr>
              <a:t>you need to be familiar with its three component parts:</a:t>
            </a:r>
            <a:endParaRPr sz="1950">
              <a:solidFill>
                <a:srgbClr val="666666"/>
              </a:solidFill>
              <a:highlight>
                <a:srgbClr val="FFFFFF"/>
              </a:highlight>
            </a:endParaRPr>
          </a:p>
          <a:p>
            <a:pPr indent="-343138" lvl="0" marL="698500" rtl="0" algn="l">
              <a:lnSpc>
                <a:spcPct val="167000"/>
              </a:lnSpc>
              <a:spcBef>
                <a:spcPts val="2300"/>
              </a:spcBef>
              <a:spcAft>
                <a:spcPts val="0"/>
              </a:spcAft>
              <a:buClr>
                <a:srgbClr val="666666"/>
              </a:buClr>
              <a:buSzPct val="100000"/>
              <a:buAutoNum type="arabicPeriod"/>
            </a:pPr>
            <a:r>
              <a:rPr lang="en-GB" sz="1950">
                <a:solidFill>
                  <a:srgbClr val="666666"/>
                </a:solidFill>
                <a:highlight>
                  <a:srgbClr val="FFFFFF"/>
                </a:highlight>
              </a:rPr>
              <a:t>The argument list</a:t>
            </a:r>
            <a:endParaRPr sz="1950">
              <a:solidFill>
                <a:srgbClr val="666666"/>
              </a:solidFill>
              <a:highlight>
                <a:srgbClr val="FFFFFF"/>
              </a:highlight>
            </a:endParaRPr>
          </a:p>
          <a:p>
            <a:pPr indent="-343138" lvl="0" marL="698500" rtl="0" algn="l">
              <a:lnSpc>
                <a:spcPct val="167000"/>
              </a:lnSpc>
              <a:spcBef>
                <a:spcPts val="0"/>
              </a:spcBef>
              <a:spcAft>
                <a:spcPts val="0"/>
              </a:spcAft>
              <a:buClr>
                <a:srgbClr val="666666"/>
              </a:buClr>
              <a:buSzPct val="100000"/>
              <a:buAutoNum type="arabicPeriod"/>
            </a:pPr>
            <a:r>
              <a:rPr lang="en-GB" sz="1950">
                <a:solidFill>
                  <a:srgbClr val="666666"/>
                </a:solidFill>
                <a:highlight>
                  <a:srgbClr val="FFFFFF"/>
                </a:highlight>
              </a:rPr>
              <a:t>The arrow</a:t>
            </a:r>
            <a:endParaRPr sz="1950">
              <a:solidFill>
                <a:srgbClr val="666666"/>
              </a:solidFill>
              <a:highlight>
                <a:srgbClr val="FFFFFF"/>
              </a:highlight>
            </a:endParaRPr>
          </a:p>
          <a:p>
            <a:pPr indent="-343138" lvl="0" marL="698500" rtl="0" algn="l">
              <a:lnSpc>
                <a:spcPct val="167000"/>
              </a:lnSpc>
              <a:spcBef>
                <a:spcPts val="0"/>
              </a:spcBef>
              <a:spcAft>
                <a:spcPts val="0"/>
              </a:spcAft>
              <a:buClr>
                <a:srgbClr val="666666"/>
              </a:buClr>
              <a:buSzPct val="100000"/>
              <a:buAutoNum type="arabicPeriod"/>
            </a:pPr>
            <a:r>
              <a:rPr lang="en-GB" sz="1950">
                <a:solidFill>
                  <a:srgbClr val="666666"/>
                </a:solidFill>
                <a:highlight>
                  <a:srgbClr val="FFFFFF"/>
                </a:highlight>
              </a:rPr>
              <a:t>The method body</a:t>
            </a:r>
            <a:endParaRPr sz="1950">
              <a:solidFill>
                <a:srgbClr val="666666"/>
              </a:solidFill>
              <a:highlight>
                <a:srgbClr val="FFFFFF"/>
              </a:highlight>
            </a:endParaRPr>
          </a:p>
          <a:p>
            <a:pPr indent="0" lvl="0" marL="0" rtl="0" algn="l">
              <a:lnSpc>
                <a:spcPct val="167000"/>
              </a:lnSpc>
              <a:spcBef>
                <a:spcPts val="2300"/>
              </a:spcBef>
              <a:spcAft>
                <a:spcPts val="0"/>
              </a:spcAft>
              <a:buNone/>
            </a:pPr>
            <a:r>
              <a:t/>
            </a:r>
            <a:endParaRPr sz="1350">
              <a:solidFill>
                <a:srgbClr val="666666"/>
              </a:solidFill>
              <a:highlight>
                <a:srgbClr val="FFFFFF"/>
              </a:highlight>
            </a:endParaRPr>
          </a:p>
          <a:p>
            <a:pPr indent="0" lvl="0" marL="0" rtl="0" algn="l">
              <a:spcBef>
                <a:spcPts val="2300"/>
              </a:spcBef>
              <a:spcAft>
                <a:spcPts val="120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30"/>
          <p:cNvSpPr txBox="1"/>
          <p:nvPr>
            <p:ph type="title"/>
          </p:nvPr>
        </p:nvSpPr>
        <p:spPr>
          <a:xfrm>
            <a:off x="240475" y="1458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t>Advantages and Limitations</a:t>
            </a:r>
            <a:endParaRPr b="1"/>
          </a:p>
        </p:txBody>
      </p:sp>
      <p:sp>
        <p:nvSpPr>
          <p:cNvPr id="161" name="Google Shape;161;p30"/>
          <p:cNvSpPr txBox="1"/>
          <p:nvPr>
            <p:ph idx="1" type="body"/>
          </p:nvPr>
        </p:nvSpPr>
        <p:spPr>
          <a:xfrm>
            <a:off x="311700" y="923875"/>
            <a:ext cx="8520600" cy="377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GB" sz="1600">
                <a:solidFill>
                  <a:schemeClr val="dk1"/>
                </a:solidFill>
              </a:rPr>
              <a:t>Advantages</a:t>
            </a:r>
            <a:r>
              <a:rPr lang="en-GB" sz="1600">
                <a:solidFill>
                  <a:schemeClr val="dk1"/>
                </a:solidFill>
              </a:rPr>
              <a:t>:</a:t>
            </a:r>
            <a:endParaRPr sz="1600">
              <a:solidFill>
                <a:schemeClr val="dk1"/>
              </a:solidFill>
            </a:endParaRPr>
          </a:p>
          <a:p>
            <a:pPr indent="-330200" lvl="0" marL="457200" rtl="0" algn="l">
              <a:spcBef>
                <a:spcPts val="1200"/>
              </a:spcBef>
              <a:spcAft>
                <a:spcPts val="0"/>
              </a:spcAft>
              <a:buClr>
                <a:schemeClr val="dk1"/>
              </a:buClr>
              <a:buSzPts val="1600"/>
              <a:buChar char="●"/>
            </a:pPr>
            <a:r>
              <a:rPr lang="en-GB" sz="1600">
                <a:solidFill>
                  <a:schemeClr val="dk1"/>
                </a:solidFill>
              </a:rPr>
              <a:t>Reduced boilerplate code</a:t>
            </a:r>
            <a:endParaRPr sz="1600">
              <a:solidFill>
                <a:schemeClr val="dk1"/>
              </a:solidFill>
            </a:endParaRPr>
          </a:p>
          <a:p>
            <a:pPr indent="-330200" lvl="0" marL="457200" rtl="0" algn="l">
              <a:spcBef>
                <a:spcPts val="0"/>
              </a:spcBef>
              <a:spcAft>
                <a:spcPts val="0"/>
              </a:spcAft>
              <a:buClr>
                <a:schemeClr val="dk1"/>
              </a:buClr>
              <a:buSzPts val="1600"/>
              <a:buChar char="●"/>
            </a:pPr>
            <a:r>
              <a:rPr lang="en-GB" sz="1600">
                <a:solidFill>
                  <a:schemeClr val="dk1"/>
                </a:solidFill>
              </a:rPr>
              <a:t>Enhanced readability</a:t>
            </a:r>
            <a:endParaRPr sz="1600">
              <a:solidFill>
                <a:schemeClr val="dk1"/>
              </a:solidFill>
            </a:endParaRPr>
          </a:p>
          <a:p>
            <a:pPr indent="-330200" lvl="0" marL="457200" rtl="0" algn="l">
              <a:spcBef>
                <a:spcPts val="0"/>
              </a:spcBef>
              <a:spcAft>
                <a:spcPts val="0"/>
              </a:spcAft>
              <a:buClr>
                <a:schemeClr val="dk1"/>
              </a:buClr>
              <a:buSzPts val="1600"/>
              <a:buChar char="●"/>
            </a:pPr>
            <a:r>
              <a:rPr lang="en-GB" sz="1600">
                <a:solidFill>
                  <a:schemeClr val="dk1"/>
                </a:solidFill>
              </a:rPr>
              <a:t>Easier parallel processing via Streams</a:t>
            </a:r>
            <a:endParaRPr sz="1600">
              <a:solidFill>
                <a:schemeClr val="dk1"/>
              </a:solidFill>
            </a:endParaRPr>
          </a:p>
          <a:p>
            <a:pPr indent="0" lvl="0" marL="0" rtl="0" algn="l">
              <a:spcBef>
                <a:spcPts val="1200"/>
              </a:spcBef>
              <a:spcAft>
                <a:spcPts val="0"/>
              </a:spcAft>
              <a:buClr>
                <a:schemeClr val="dk1"/>
              </a:buClr>
              <a:buSzPts val="1100"/>
              <a:buFont typeface="Arial"/>
              <a:buNone/>
            </a:pPr>
            <a:r>
              <a:rPr b="1" lang="en-GB" sz="1600">
                <a:solidFill>
                  <a:schemeClr val="dk1"/>
                </a:solidFill>
              </a:rPr>
              <a:t>Limitations</a:t>
            </a:r>
            <a:r>
              <a:rPr lang="en-GB" sz="1600">
                <a:solidFill>
                  <a:schemeClr val="dk1"/>
                </a:solidFill>
              </a:rPr>
              <a:t>:</a:t>
            </a:r>
            <a:endParaRPr sz="1600">
              <a:solidFill>
                <a:schemeClr val="dk1"/>
              </a:solidFill>
            </a:endParaRPr>
          </a:p>
          <a:p>
            <a:pPr indent="-330200" lvl="0" marL="457200" rtl="0" algn="l">
              <a:spcBef>
                <a:spcPts val="1200"/>
              </a:spcBef>
              <a:spcAft>
                <a:spcPts val="0"/>
              </a:spcAft>
              <a:buClr>
                <a:schemeClr val="dk1"/>
              </a:buClr>
              <a:buSzPts val="1600"/>
              <a:buChar char="●"/>
            </a:pPr>
            <a:r>
              <a:rPr lang="en-GB" sz="1600">
                <a:solidFill>
                  <a:schemeClr val="dk1"/>
                </a:solidFill>
              </a:rPr>
              <a:t>Debugging can be harder due to lack of explicit naming.</a:t>
            </a:r>
            <a:endParaRPr sz="1600">
              <a:solidFill>
                <a:schemeClr val="dk1"/>
              </a:solidFill>
            </a:endParaRPr>
          </a:p>
          <a:p>
            <a:pPr indent="-330200" lvl="0" marL="457200" rtl="0" algn="l">
              <a:spcBef>
                <a:spcPts val="0"/>
              </a:spcBef>
              <a:spcAft>
                <a:spcPts val="0"/>
              </a:spcAft>
              <a:buClr>
                <a:schemeClr val="dk1"/>
              </a:buClr>
              <a:buSzPts val="1600"/>
              <a:buChar char="●"/>
            </a:pPr>
            <a:r>
              <a:rPr lang="en-GB" sz="1600">
                <a:solidFill>
                  <a:schemeClr val="dk1"/>
                </a:solidFill>
              </a:rPr>
              <a:t>Sometimes less readable for complex logic.</a:t>
            </a:r>
            <a:endParaRPr sz="1600">
              <a:solidFill>
                <a:schemeClr val="dk1"/>
              </a:solidFill>
            </a:endParaRPr>
          </a:p>
          <a:p>
            <a:pPr indent="-330200" lvl="0" marL="457200" rtl="0" algn="l">
              <a:spcBef>
                <a:spcPts val="0"/>
              </a:spcBef>
              <a:spcAft>
                <a:spcPts val="0"/>
              </a:spcAft>
              <a:buClr>
                <a:schemeClr val="dk1"/>
              </a:buClr>
              <a:buSzPts val="1600"/>
              <a:buChar char="●"/>
            </a:pPr>
            <a:r>
              <a:rPr lang="en-GB" sz="1600">
                <a:solidFill>
                  <a:schemeClr val="dk1"/>
                </a:solidFill>
              </a:rPr>
              <a:t>Cannot access non-final local variables directly.</a:t>
            </a:r>
            <a:endParaRPr sz="1600">
              <a:solidFill>
                <a:schemeClr val="dk1"/>
              </a:solidFill>
            </a:endParaRPr>
          </a:p>
          <a:p>
            <a:pPr indent="0" lvl="0" marL="0" rtl="0" algn="l">
              <a:spcBef>
                <a:spcPts val="1200"/>
              </a:spcBef>
              <a:spcAft>
                <a:spcPts val="0"/>
              </a:spcAft>
              <a:buNone/>
            </a:pPr>
            <a:r>
              <a:rPr b="1" lang="en-GB" sz="1600">
                <a:solidFill>
                  <a:schemeClr val="dk1"/>
                </a:solidFill>
              </a:rPr>
              <a:t>Best Practice</a:t>
            </a:r>
            <a:r>
              <a:rPr lang="en-GB" sz="1600">
                <a:solidFill>
                  <a:schemeClr val="dk1"/>
                </a:solidFill>
              </a:rPr>
              <a:t>: Use lambdas for simple logic; for complex tasks, consider regular classes for better maintainability.</a:t>
            </a:r>
            <a:endParaRPr sz="23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4"/>
          <p:cNvSpPr txBox="1"/>
          <p:nvPr>
            <p:ph type="title"/>
          </p:nvPr>
        </p:nvSpPr>
        <p:spPr>
          <a:xfrm>
            <a:off x="623400" y="187450"/>
            <a:ext cx="85206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1400"/>
              </a:spcBef>
              <a:spcAft>
                <a:spcPts val="400"/>
              </a:spcAft>
              <a:buClr>
                <a:schemeClr val="dk1"/>
              </a:buClr>
              <a:buSzPts val="1100"/>
              <a:buFont typeface="Arial"/>
              <a:buNone/>
            </a:pPr>
            <a:r>
              <a:rPr b="1" lang="en-GB" sz="2000"/>
              <a:t> Introduction to Lambda Expressions</a:t>
            </a:r>
            <a:endParaRPr b="1" sz="3500"/>
          </a:p>
        </p:txBody>
      </p:sp>
      <p:sp>
        <p:nvSpPr>
          <p:cNvPr id="65" name="Google Shape;65;p14"/>
          <p:cNvSpPr txBox="1"/>
          <p:nvPr>
            <p:ph idx="1" type="body"/>
          </p:nvPr>
        </p:nvSpPr>
        <p:spPr>
          <a:xfrm>
            <a:off x="311700" y="760150"/>
            <a:ext cx="8520600" cy="4124700"/>
          </a:xfrm>
          <a:prstGeom prst="rect">
            <a:avLst/>
          </a:prstGeom>
        </p:spPr>
        <p:txBody>
          <a:bodyPr anchorCtr="0" anchor="t" bIns="91425" lIns="91425" spcFirstLastPara="1" rIns="91425" wrap="square" tIns="91425">
            <a:normAutofit/>
          </a:bodyPr>
          <a:lstStyle/>
          <a:p>
            <a:pPr indent="-361950" lvl="0" marL="457200" rtl="0" algn="l">
              <a:spcBef>
                <a:spcPts val="1200"/>
              </a:spcBef>
              <a:spcAft>
                <a:spcPts val="0"/>
              </a:spcAft>
              <a:buClr>
                <a:schemeClr val="dk1"/>
              </a:buClr>
              <a:buSzPts val="2100"/>
              <a:buChar char="●"/>
            </a:pPr>
            <a:r>
              <a:rPr b="1" lang="en-GB" sz="2100">
                <a:solidFill>
                  <a:schemeClr val="dk1"/>
                </a:solidFill>
              </a:rPr>
              <a:t>Definition</a:t>
            </a:r>
            <a:r>
              <a:rPr lang="en-GB" sz="2100">
                <a:solidFill>
                  <a:schemeClr val="dk1"/>
                </a:solidFill>
              </a:rPr>
              <a:t>: Lambda expressions in Java are anonymous functions that provide a clear and concise way to represent one method interface using an expression.</a:t>
            </a:r>
            <a:endParaRPr sz="2100">
              <a:solidFill>
                <a:schemeClr val="dk1"/>
              </a:solidFill>
            </a:endParaRPr>
          </a:p>
          <a:p>
            <a:pPr indent="-361950" lvl="0" marL="457200" rtl="0" algn="l">
              <a:spcBef>
                <a:spcPts val="0"/>
              </a:spcBef>
              <a:spcAft>
                <a:spcPts val="0"/>
              </a:spcAft>
              <a:buClr>
                <a:schemeClr val="dk1"/>
              </a:buClr>
              <a:buSzPts val="2100"/>
              <a:buChar char="●"/>
            </a:pPr>
            <a:r>
              <a:rPr b="1" lang="en-GB" sz="2100">
                <a:solidFill>
                  <a:schemeClr val="dk1"/>
                </a:solidFill>
              </a:rPr>
              <a:t>Introduced</a:t>
            </a:r>
            <a:r>
              <a:rPr lang="en-GB" sz="2100">
                <a:solidFill>
                  <a:schemeClr val="dk1"/>
                </a:solidFill>
              </a:rPr>
              <a:t>: Java 8</a:t>
            </a:r>
            <a:endParaRPr sz="2100">
              <a:solidFill>
                <a:schemeClr val="dk1"/>
              </a:solidFill>
            </a:endParaRPr>
          </a:p>
          <a:p>
            <a:pPr indent="-361950" lvl="0" marL="457200" rtl="0" algn="l">
              <a:spcBef>
                <a:spcPts val="0"/>
              </a:spcBef>
              <a:spcAft>
                <a:spcPts val="0"/>
              </a:spcAft>
              <a:buClr>
                <a:schemeClr val="dk1"/>
              </a:buClr>
              <a:buSzPts val="2100"/>
              <a:buChar char="●"/>
            </a:pPr>
            <a:r>
              <a:rPr b="1" lang="en-GB" sz="2100">
                <a:solidFill>
                  <a:schemeClr val="dk1"/>
                </a:solidFill>
              </a:rPr>
              <a:t>Purpose</a:t>
            </a:r>
            <a:r>
              <a:rPr lang="en-GB" sz="2100">
                <a:solidFill>
                  <a:schemeClr val="dk1"/>
                </a:solidFill>
              </a:rPr>
              <a:t>: Simplify coding for functional-style programming, especially for instances where anonymous classes are used.</a:t>
            </a:r>
            <a:endParaRPr sz="2100">
              <a:solidFill>
                <a:schemeClr val="dk1"/>
              </a:solidFill>
            </a:endParaRPr>
          </a:p>
          <a:p>
            <a:pPr indent="-361950" lvl="0" marL="457200" rtl="0" algn="l">
              <a:spcBef>
                <a:spcPts val="0"/>
              </a:spcBef>
              <a:spcAft>
                <a:spcPts val="0"/>
              </a:spcAft>
              <a:buClr>
                <a:schemeClr val="dk1"/>
              </a:buClr>
              <a:buSzPts val="2100"/>
              <a:buChar char="●"/>
            </a:pPr>
            <a:r>
              <a:rPr b="1" lang="en-GB" sz="2100">
                <a:solidFill>
                  <a:schemeClr val="dk1"/>
                </a:solidFill>
              </a:rPr>
              <a:t>Key Benefits</a:t>
            </a:r>
            <a:r>
              <a:rPr lang="en-GB" sz="2100">
                <a:solidFill>
                  <a:schemeClr val="dk1"/>
                </a:solidFill>
              </a:rPr>
              <a:t>:</a:t>
            </a:r>
            <a:endParaRPr sz="2100">
              <a:solidFill>
                <a:schemeClr val="dk1"/>
              </a:solidFill>
            </a:endParaRPr>
          </a:p>
          <a:p>
            <a:pPr indent="-361950" lvl="1" marL="914400" rtl="0" algn="l">
              <a:spcBef>
                <a:spcPts val="0"/>
              </a:spcBef>
              <a:spcAft>
                <a:spcPts val="0"/>
              </a:spcAft>
              <a:buClr>
                <a:schemeClr val="dk1"/>
              </a:buClr>
              <a:buSzPts val="2100"/>
              <a:buChar char="○"/>
            </a:pPr>
            <a:r>
              <a:rPr lang="en-GB" sz="2100">
                <a:solidFill>
                  <a:schemeClr val="dk1"/>
                </a:solidFill>
              </a:rPr>
              <a:t>Concise code</a:t>
            </a:r>
            <a:endParaRPr sz="2100">
              <a:solidFill>
                <a:schemeClr val="dk1"/>
              </a:solidFill>
            </a:endParaRPr>
          </a:p>
          <a:p>
            <a:pPr indent="-361950" lvl="1" marL="914400" rtl="0" algn="l">
              <a:spcBef>
                <a:spcPts val="0"/>
              </a:spcBef>
              <a:spcAft>
                <a:spcPts val="0"/>
              </a:spcAft>
              <a:buClr>
                <a:schemeClr val="dk1"/>
              </a:buClr>
              <a:buSzPts val="2100"/>
              <a:buChar char="○"/>
            </a:pPr>
            <a:r>
              <a:rPr lang="en-GB" sz="2100">
                <a:solidFill>
                  <a:schemeClr val="dk1"/>
                </a:solidFill>
              </a:rPr>
              <a:t>Improved readability</a:t>
            </a:r>
            <a:endParaRPr sz="2100">
              <a:solidFill>
                <a:schemeClr val="dk1"/>
              </a:solidFill>
            </a:endParaRPr>
          </a:p>
          <a:p>
            <a:pPr indent="-361950" lvl="1" marL="914400" rtl="0" algn="l">
              <a:spcBef>
                <a:spcPts val="0"/>
              </a:spcBef>
              <a:spcAft>
                <a:spcPts val="0"/>
              </a:spcAft>
              <a:buClr>
                <a:schemeClr val="dk1"/>
              </a:buClr>
              <a:buSzPts val="2100"/>
              <a:buChar char="○"/>
            </a:pPr>
            <a:r>
              <a:rPr lang="en-GB" sz="2100">
                <a:solidFill>
                  <a:schemeClr val="dk1"/>
                </a:solidFill>
              </a:rPr>
              <a:t>Enables functional programming</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title"/>
          </p:nvPr>
        </p:nvSpPr>
        <p:spPr>
          <a:xfrm>
            <a:off x="311700" y="1402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t>Syntax of Lambda Expressions</a:t>
            </a:r>
            <a:endParaRPr b="1"/>
          </a:p>
        </p:txBody>
      </p:sp>
      <p:sp>
        <p:nvSpPr>
          <p:cNvPr id="71" name="Google Shape;71;p15"/>
          <p:cNvSpPr txBox="1"/>
          <p:nvPr>
            <p:ph idx="1" type="body"/>
          </p:nvPr>
        </p:nvSpPr>
        <p:spPr>
          <a:xfrm>
            <a:off x="311700" y="1000075"/>
            <a:ext cx="8520600" cy="3818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2000">
                <a:solidFill>
                  <a:schemeClr val="dk1"/>
                </a:solidFill>
              </a:rPr>
              <a:t>Syntax:</a:t>
            </a:r>
            <a:endParaRPr b="1" sz="2000">
              <a:solidFill>
                <a:schemeClr val="dk1"/>
              </a:solidFill>
            </a:endParaRPr>
          </a:p>
          <a:p>
            <a:pPr indent="0" lvl="0" marL="0" rtl="0" algn="l">
              <a:spcBef>
                <a:spcPts val="1200"/>
              </a:spcBef>
              <a:spcAft>
                <a:spcPts val="0"/>
              </a:spcAft>
              <a:buNone/>
            </a:pPr>
            <a:r>
              <a:rPr b="1" lang="en-GB" sz="2000">
                <a:solidFill>
                  <a:schemeClr val="dk1"/>
                </a:solidFill>
              </a:rPr>
              <a:t>(parameters) -&gt; { body </a:t>
            </a:r>
            <a:r>
              <a:rPr b="1" lang="en-GB" sz="2000">
                <a:solidFill>
                  <a:schemeClr val="dk1"/>
                </a:solidFill>
              </a:rPr>
              <a:t>}</a:t>
            </a:r>
            <a:endParaRPr b="1" sz="2000">
              <a:solidFill>
                <a:schemeClr val="dk1"/>
              </a:solidFill>
            </a:endParaRPr>
          </a:p>
          <a:p>
            <a:pPr indent="0" lvl="0" marL="0" rtl="0" algn="l">
              <a:spcBef>
                <a:spcPts val="1200"/>
              </a:spcBef>
              <a:spcAft>
                <a:spcPts val="0"/>
              </a:spcAft>
              <a:buClr>
                <a:schemeClr val="dk1"/>
              </a:buClr>
              <a:buSzPts val="1100"/>
              <a:buFont typeface="Arial"/>
              <a:buNone/>
            </a:pPr>
            <a:r>
              <a:rPr b="1" lang="en-GB" sz="2000">
                <a:solidFill>
                  <a:schemeClr val="dk1"/>
                </a:solidFill>
              </a:rPr>
              <a:t>Examples</a:t>
            </a:r>
            <a:r>
              <a:rPr lang="en-GB" sz="2000">
                <a:solidFill>
                  <a:schemeClr val="dk1"/>
                </a:solidFill>
              </a:rPr>
              <a:t>:</a:t>
            </a:r>
            <a:endParaRPr sz="2000">
              <a:solidFill>
                <a:schemeClr val="dk1"/>
              </a:solidFill>
            </a:endParaRPr>
          </a:p>
          <a:p>
            <a:pPr indent="-355600" lvl="0" marL="457200" rtl="0" algn="l">
              <a:spcBef>
                <a:spcPts val="1200"/>
              </a:spcBef>
              <a:spcAft>
                <a:spcPts val="0"/>
              </a:spcAft>
              <a:buClr>
                <a:schemeClr val="dk1"/>
              </a:buClr>
              <a:buSzPts val="2000"/>
              <a:buChar char="●"/>
            </a:pPr>
            <a:r>
              <a:rPr lang="en-GB" sz="2000">
                <a:solidFill>
                  <a:schemeClr val="dk1"/>
                </a:solidFill>
              </a:rPr>
              <a:t>Without parameters: </a:t>
            </a:r>
            <a:r>
              <a:rPr lang="en-GB" sz="2000">
                <a:solidFill>
                  <a:srgbClr val="188038"/>
                </a:solidFill>
                <a:latin typeface="Roboto Mono"/>
                <a:ea typeface="Roboto Mono"/>
                <a:cs typeface="Roboto Mono"/>
                <a:sym typeface="Roboto Mono"/>
              </a:rPr>
              <a:t>() -&gt; System.out.println("Hello!")</a:t>
            </a:r>
            <a:endParaRPr sz="2000">
              <a:solidFill>
                <a:srgbClr val="188038"/>
              </a:solidFill>
              <a:latin typeface="Roboto Mono"/>
              <a:ea typeface="Roboto Mono"/>
              <a:cs typeface="Roboto Mono"/>
              <a:sym typeface="Roboto Mono"/>
            </a:endParaRPr>
          </a:p>
          <a:p>
            <a:pPr indent="-355600" lvl="0" marL="457200" rtl="0" algn="l">
              <a:spcBef>
                <a:spcPts val="0"/>
              </a:spcBef>
              <a:spcAft>
                <a:spcPts val="0"/>
              </a:spcAft>
              <a:buClr>
                <a:schemeClr val="dk1"/>
              </a:buClr>
              <a:buSzPts val="2000"/>
              <a:buChar char="●"/>
            </a:pPr>
            <a:r>
              <a:rPr lang="en-GB" sz="2000">
                <a:solidFill>
                  <a:schemeClr val="dk1"/>
                </a:solidFill>
              </a:rPr>
              <a:t>Single parameter (no parentheses needed): </a:t>
            </a:r>
            <a:r>
              <a:rPr lang="en-GB" sz="2000">
                <a:solidFill>
                  <a:srgbClr val="188038"/>
                </a:solidFill>
                <a:latin typeface="Roboto Mono"/>
                <a:ea typeface="Roboto Mono"/>
                <a:cs typeface="Roboto Mono"/>
                <a:sym typeface="Roboto Mono"/>
              </a:rPr>
              <a:t>x -&gt; x * x</a:t>
            </a:r>
            <a:endParaRPr sz="2000">
              <a:solidFill>
                <a:srgbClr val="188038"/>
              </a:solidFill>
              <a:latin typeface="Roboto Mono"/>
              <a:ea typeface="Roboto Mono"/>
              <a:cs typeface="Roboto Mono"/>
              <a:sym typeface="Roboto Mono"/>
            </a:endParaRPr>
          </a:p>
          <a:p>
            <a:pPr indent="-355600" lvl="0" marL="457200" rtl="0" algn="l">
              <a:spcBef>
                <a:spcPts val="0"/>
              </a:spcBef>
              <a:spcAft>
                <a:spcPts val="0"/>
              </a:spcAft>
              <a:buClr>
                <a:schemeClr val="dk1"/>
              </a:buClr>
              <a:buSzPts val="2000"/>
              <a:buChar char="●"/>
            </a:pPr>
            <a:r>
              <a:rPr lang="en-GB" sz="2000">
                <a:solidFill>
                  <a:schemeClr val="dk1"/>
                </a:solidFill>
              </a:rPr>
              <a:t>Multiple parameters: </a:t>
            </a:r>
            <a:r>
              <a:rPr lang="en-GB" sz="2000">
                <a:solidFill>
                  <a:srgbClr val="188038"/>
                </a:solidFill>
                <a:latin typeface="Roboto Mono"/>
                <a:ea typeface="Roboto Mono"/>
                <a:cs typeface="Roboto Mono"/>
                <a:sym typeface="Roboto Mono"/>
              </a:rPr>
              <a:t>(x, y) -&gt; x + y</a:t>
            </a:r>
            <a:endParaRPr sz="2000">
              <a:solidFill>
                <a:srgbClr val="188038"/>
              </a:solidFill>
              <a:latin typeface="Roboto Mono"/>
              <a:ea typeface="Roboto Mono"/>
              <a:cs typeface="Roboto Mono"/>
              <a:sym typeface="Roboto Mono"/>
            </a:endParaRPr>
          </a:p>
          <a:p>
            <a:pPr indent="-355600" lvl="0" marL="457200" rtl="0" algn="l">
              <a:spcBef>
                <a:spcPts val="0"/>
              </a:spcBef>
              <a:spcAft>
                <a:spcPts val="0"/>
              </a:spcAft>
              <a:buClr>
                <a:schemeClr val="dk1"/>
              </a:buClr>
              <a:buSzPts val="2000"/>
              <a:buChar char="●"/>
            </a:pPr>
            <a:r>
              <a:rPr lang="en-GB" sz="2000">
                <a:solidFill>
                  <a:schemeClr val="dk1"/>
                </a:solidFill>
              </a:rPr>
              <a:t>With a block: </a:t>
            </a:r>
            <a:r>
              <a:rPr lang="en-GB" sz="2000">
                <a:solidFill>
                  <a:srgbClr val="188038"/>
                </a:solidFill>
                <a:latin typeface="Roboto Mono"/>
                <a:ea typeface="Roboto Mono"/>
                <a:cs typeface="Roboto Mono"/>
                <a:sym typeface="Roboto Mono"/>
              </a:rPr>
              <a:t>(x, y) -&gt; { return x * y; }</a:t>
            </a:r>
            <a:endParaRPr sz="2000">
              <a:solidFill>
                <a:srgbClr val="188038"/>
              </a:solidFill>
              <a:latin typeface="Roboto Mono"/>
              <a:ea typeface="Roboto Mono"/>
              <a:cs typeface="Roboto Mono"/>
              <a:sym typeface="Roboto Mono"/>
            </a:endParaRPr>
          </a:p>
          <a:p>
            <a:pPr indent="0" lvl="0" marL="0" rtl="0" algn="l">
              <a:spcBef>
                <a:spcPts val="1200"/>
              </a:spcBef>
              <a:spcAft>
                <a:spcPts val="0"/>
              </a:spcAft>
              <a:buClr>
                <a:schemeClr val="dk1"/>
              </a:buClr>
              <a:buSzPts val="1100"/>
              <a:buFont typeface="Arial"/>
              <a:buNone/>
            </a:pPr>
            <a:r>
              <a:rPr b="1" lang="en-GB" sz="2000">
                <a:solidFill>
                  <a:schemeClr val="dk1"/>
                </a:solidFill>
              </a:rPr>
              <a:t>Implicit Typing</a:t>
            </a:r>
            <a:r>
              <a:rPr lang="en-GB" sz="2000">
                <a:solidFill>
                  <a:schemeClr val="dk1"/>
                </a:solidFill>
              </a:rPr>
              <a:t>: Java infers types based on the context.</a:t>
            </a:r>
            <a:endParaRPr sz="2000">
              <a:solidFill>
                <a:schemeClr val="dk1"/>
              </a:solidFill>
            </a:endParaRPr>
          </a:p>
          <a:p>
            <a:pPr indent="0" lvl="0" marL="0" rtl="0" algn="l">
              <a:spcBef>
                <a:spcPts val="0"/>
              </a:spcBef>
              <a:spcAft>
                <a:spcPts val="1200"/>
              </a:spcAft>
              <a:buNone/>
            </a:pPr>
            <a:r>
              <a:t/>
            </a:r>
            <a:endParaRPr sz="27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type="title"/>
          </p:nvPr>
        </p:nvSpPr>
        <p:spPr>
          <a:xfrm>
            <a:off x="311700" y="1743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t>Functional Interfaces</a:t>
            </a:r>
            <a:endParaRPr b="1"/>
          </a:p>
        </p:txBody>
      </p:sp>
      <p:sp>
        <p:nvSpPr>
          <p:cNvPr id="77" name="Google Shape;77;p16"/>
          <p:cNvSpPr txBox="1"/>
          <p:nvPr>
            <p:ph idx="1" type="body"/>
          </p:nvPr>
        </p:nvSpPr>
        <p:spPr>
          <a:xfrm>
            <a:off x="392875" y="863550"/>
            <a:ext cx="8520600" cy="40215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Clr>
                <a:schemeClr val="dk1"/>
              </a:buClr>
              <a:buSzPts val="770"/>
              <a:buFont typeface="Arial"/>
              <a:buNone/>
            </a:pPr>
            <a:r>
              <a:rPr b="1" lang="en-GB" sz="1170">
                <a:solidFill>
                  <a:schemeClr val="dk1"/>
                </a:solidFill>
              </a:rPr>
              <a:t>Definition</a:t>
            </a:r>
            <a:r>
              <a:rPr lang="en-GB" sz="1170">
                <a:solidFill>
                  <a:schemeClr val="dk1"/>
                </a:solidFill>
              </a:rPr>
              <a:t>: A functional interface is an interface with a single abstract method (SAM).</a:t>
            </a:r>
            <a:endParaRPr sz="1170">
              <a:solidFill>
                <a:schemeClr val="dk1"/>
              </a:solidFill>
            </a:endParaRPr>
          </a:p>
          <a:p>
            <a:pPr indent="0" lvl="0" marL="0" rtl="0" algn="l">
              <a:lnSpc>
                <a:spcPct val="105000"/>
              </a:lnSpc>
              <a:spcBef>
                <a:spcPts val="1200"/>
              </a:spcBef>
              <a:spcAft>
                <a:spcPts val="0"/>
              </a:spcAft>
              <a:buClr>
                <a:schemeClr val="dk1"/>
              </a:buClr>
              <a:buSzPts val="770"/>
              <a:buFont typeface="Arial"/>
              <a:buNone/>
            </a:pPr>
            <a:r>
              <a:rPr b="1" lang="en-GB" sz="1170">
                <a:solidFill>
                  <a:schemeClr val="dk1"/>
                </a:solidFill>
              </a:rPr>
              <a:t>Examples</a:t>
            </a:r>
            <a:r>
              <a:rPr lang="en-GB" sz="1170">
                <a:solidFill>
                  <a:schemeClr val="dk1"/>
                </a:solidFill>
              </a:rPr>
              <a:t>:</a:t>
            </a:r>
            <a:endParaRPr sz="1170">
              <a:solidFill>
                <a:schemeClr val="dk1"/>
              </a:solidFill>
            </a:endParaRPr>
          </a:p>
          <a:p>
            <a:pPr indent="-302895" lvl="0" marL="457200" rtl="0" algn="l">
              <a:lnSpc>
                <a:spcPct val="105000"/>
              </a:lnSpc>
              <a:spcBef>
                <a:spcPts val="1200"/>
              </a:spcBef>
              <a:spcAft>
                <a:spcPts val="0"/>
              </a:spcAft>
              <a:buClr>
                <a:schemeClr val="dk1"/>
              </a:buClr>
              <a:buSzPts val="1170"/>
              <a:buChar char="●"/>
            </a:pPr>
            <a:r>
              <a:rPr lang="en-GB" sz="1170">
                <a:solidFill>
                  <a:srgbClr val="188038"/>
                </a:solidFill>
                <a:latin typeface="Roboto Mono"/>
                <a:ea typeface="Roboto Mono"/>
                <a:cs typeface="Roboto Mono"/>
                <a:sym typeface="Roboto Mono"/>
              </a:rPr>
              <a:t>Runnable</a:t>
            </a:r>
            <a:endParaRPr sz="1170">
              <a:solidFill>
                <a:srgbClr val="188038"/>
              </a:solidFill>
              <a:latin typeface="Roboto Mono"/>
              <a:ea typeface="Roboto Mono"/>
              <a:cs typeface="Roboto Mono"/>
              <a:sym typeface="Roboto Mono"/>
            </a:endParaRPr>
          </a:p>
          <a:p>
            <a:pPr indent="-302895" lvl="0" marL="457200" rtl="0" algn="l">
              <a:lnSpc>
                <a:spcPct val="105000"/>
              </a:lnSpc>
              <a:spcBef>
                <a:spcPts val="0"/>
              </a:spcBef>
              <a:spcAft>
                <a:spcPts val="0"/>
              </a:spcAft>
              <a:buClr>
                <a:schemeClr val="dk1"/>
              </a:buClr>
              <a:buSzPts val="1170"/>
              <a:buChar char="●"/>
            </a:pPr>
            <a:r>
              <a:rPr lang="en-GB" sz="1170">
                <a:solidFill>
                  <a:srgbClr val="188038"/>
                </a:solidFill>
                <a:latin typeface="Roboto Mono"/>
                <a:ea typeface="Roboto Mono"/>
                <a:cs typeface="Roboto Mono"/>
                <a:sym typeface="Roboto Mono"/>
              </a:rPr>
              <a:t>Callable</a:t>
            </a:r>
            <a:endParaRPr sz="1170">
              <a:solidFill>
                <a:srgbClr val="188038"/>
              </a:solidFill>
              <a:latin typeface="Roboto Mono"/>
              <a:ea typeface="Roboto Mono"/>
              <a:cs typeface="Roboto Mono"/>
              <a:sym typeface="Roboto Mono"/>
            </a:endParaRPr>
          </a:p>
          <a:p>
            <a:pPr indent="-302895" lvl="0" marL="457200" rtl="0" algn="l">
              <a:lnSpc>
                <a:spcPct val="105000"/>
              </a:lnSpc>
              <a:spcBef>
                <a:spcPts val="0"/>
              </a:spcBef>
              <a:spcAft>
                <a:spcPts val="0"/>
              </a:spcAft>
              <a:buClr>
                <a:schemeClr val="dk1"/>
              </a:buClr>
              <a:buSzPts val="1170"/>
              <a:buChar char="●"/>
            </a:pPr>
            <a:r>
              <a:rPr lang="en-GB" sz="1170">
                <a:solidFill>
                  <a:srgbClr val="188038"/>
                </a:solidFill>
                <a:latin typeface="Roboto Mono"/>
                <a:ea typeface="Roboto Mono"/>
                <a:cs typeface="Roboto Mono"/>
                <a:sym typeface="Roboto Mono"/>
              </a:rPr>
              <a:t>Comparator</a:t>
            </a:r>
            <a:endParaRPr sz="1170">
              <a:solidFill>
                <a:srgbClr val="188038"/>
              </a:solidFill>
              <a:latin typeface="Roboto Mono"/>
              <a:ea typeface="Roboto Mono"/>
              <a:cs typeface="Roboto Mono"/>
              <a:sym typeface="Roboto Mono"/>
            </a:endParaRPr>
          </a:p>
          <a:p>
            <a:pPr indent="0" lvl="0" marL="0" rtl="0" algn="l">
              <a:lnSpc>
                <a:spcPct val="105000"/>
              </a:lnSpc>
              <a:spcBef>
                <a:spcPts val="1200"/>
              </a:spcBef>
              <a:spcAft>
                <a:spcPts val="0"/>
              </a:spcAft>
              <a:buSzPts val="770"/>
              <a:buNone/>
            </a:pPr>
            <a:r>
              <a:rPr lang="en-GB" sz="1170">
                <a:solidFill>
                  <a:schemeClr val="dk1"/>
                </a:solidFill>
              </a:rPr>
              <a:t>Custom Functional Interface:</a:t>
            </a:r>
            <a:endParaRPr sz="1170">
              <a:solidFill>
                <a:schemeClr val="dk1"/>
              </a:solidFill>
            </a:endParaRPr>
          </a:p>
          <a:p>
            <a:pPr indent="0" lvl="0" marL="0" rtl="0" algn="l">
              <a:lnSpc>
                <a:spcPct val="105000"/>
              </a:lnSpc>
              <a:spcBef>
                <a:spcPts val="1200"/>
              </a:spcBef>
              <a:spcAft>
                <a:spcPts val="0"/>
              </a:spcAft>
              <a:buClr>
                <a:schemeClr val="dk1"/>
              </a:buClr>
              <a:buSzPts val="770"/>
              <a:buFont typeface="Arial"/>
              <a:buNone/>
            </a:pPr>
            <a:r>
              <a:rPr lang="en-GB" sz="1660"/>
              <a:t>@FunctionalInterface</a:t>
            </a:r>
            <a:endParaRPr sz="1660"/>
          </a:p>
          <a:p>
            <a:pPr indent="0" lvl="0" marL="0" rtl="0" algn="l">
              <a:lnSpc>
                <a:spcPct val="105000"/>
              </a:lnSpc>
              <a:spcBef>
                <a:spcPts val="1200"/>
              </a:spcBef>
              <a:spcAft>
                <a:spcPts val="0"/>
              </a:spcAft>
              <a:buClr>
                <a:schemeClr val="dk1"/>
              </a:buClr>
              <a:buSzPts val="770"/>
              <a:buFont typeface="Arial"/>
              <a:buNone/>
            </a:pPr>
            <a:r>
              <a:rPr lang="en-GB" sz="1660"/>
              <a:t>interface MyFunction {</a:t>
            </a:r>
            <a:endParaRPr sz="1660"/>
          </a:p>
          <a:p>
            <a:pPr indent="0" lvl="0" marL="0" rtl="0" algn="l">
              <a:lnSpc>
                <a:spcPct val="105000"/>
              </a:lnSpc>
              <a:spcBef>
                <a:spcPts val="1200"/>
              </a:spcBef>
              <a:spcAft>
                <a:spcPts val="0"/>
              </a:spcAft>
              <a:buClr>
                <a:schemeClr val="dk1"/>
              </a:buClr>
              <a:buSzPts val="770"/>
              <a:buFont typeface="Arial"/>
              <a:buNone/>
            </a:pPr>
            <a:r>
              <a:rPr lang="en-GB" sz="1660"/>
              <a:t>    int apply(int a, int b);</a:t>
            </a:r>
            <a:endParaRPr sz="1660"/>
          </a:p>
          <a:p>
            <a:pPr indent="0" lvl="0" marL="0" rtl="0" algn="l">
              <a:lnSpc>
                <a:spcPct val="105000"/>
              </a:lnSpc>
              <a:spcBef>
                <a:spcPts val="1200"/>
              </a:spcBef>
              <a:spcAft>
                <a:spcPts val="0"/>
              </a:spcAft>
              <a:buClr>
                <a:schemeClr val="dk1"/>
              </a:buClr>
              <a:buSzPts val="770"/>
              <a:buFont typeface="Arial"/>
              <a:buNone/>
            </a:pPr>
            <a:r>
              <a:rPr lang="en-GB" sz="1660"/>
              <a:t>}</a:t>
            </a:r>
            <a:endParaRPr sz="1660"/>
          </a:p>
          <a:p>
            <a:pPr indent="0" lvl="0" marL="0" rtl="0" algn="l">
              <a:lnSpc>
                <a:spcPct val="105000"/>
              </a:lnSpc>
              <a:spcBef>
                <a:spcPts val="1200"/>
              </a:spcBef>
              <a:spcAft>
                <a:spcPts val="0"/>
              </a:spcAft>
              <a:buClr>
                <a:schemeClr val="dk1"/>
              </a:buClr>
              <a:buSzPts val="770"/>
              <a:buFont typeface="Arial"/>
              <a:buNone/>
            </a:pPr>
            <a:r>
              <a:rPr b="1" lang="en-GB" sz="1170">
                <a:solidFill>
                  <a:schemeClr val="dk1"/>
                </a:solidFill>
              </a:rPr>
              <a:t>Link with Lambda</a:t>
            </a:r>
            <a:r>
              <a:rPr lang="en-GB" sz="1170">
                <a:solidFill>
                  <a:schemeClr val="dk1"/>
                </a:solidFill>
              </a:rPr>
              <a:t>: Lambda expressions implement functional interfaces.</a:t>
            </a:r>
            <a:endParaRPr sz="1660"/>
          </a:p>
          <a:p>
            <a:pPr indent="0" lvl="0" marL="0" rtl="0" algn="l">
              <a:lnSpc>
                <a:spcPct val="105000"/>
              </a:lnSpc>
              <a:spcBef>
                <a:spcPts val="1200"/>
              </a:spcBef>
              <a:spcAft>
                <a:spcPts val="1200"/>
              </a:spcAft>
              <a:buSzPts val="770"/>
              <a:buNone/>
            </a:pPr>
            <a:r>
              <a:t/>
            </a:r>
            <a:endParaRPr sz="166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title"/>
          </p:nvPr>
        </p:nvSpPr>
        <p:spPr>
          <a:xfrm>
            <a:off x="311700" y="1030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Examples and Common Use Cases</a:t>
            </a:r>
            <a:endParaRPr/>
          </a:p>
        </p:txBody>
      </p:sp>
      <p:sp>
        <p:nvSpPr>
          <p:cNvPr id="83" name="Google Shape;83;p17"/>
          <p:cNvSpPr txBox="1"/>
          <p:nvPr>
            <p:ph idx="1" type="body"/>
          </p:nvPr>
        </p:nvSpPr>
        <p:spPr>
          <a:xfrm>
            <a:off x="311700" y="675775"/>
            <a:ext cx="8520600" cy="42378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GB"/>
              <a:t>Using Collections:</a:t>
            </a:r>
            <a:endParaRPr b="1"/>
          </a:p>
          <a:p>
            <a:pPr indent="0" lvl="0" marL="0" rtl="0" algn="l">
              <a:spcBef>
                <a:spcPts val="1200"/>
              </a:spcBef>
              <a:spcAft>
                <a:spcPts val="0"/>
              </a:spcAft>
              <a:buClr>
                <a:schemeClr val="dk1"/>
              </a:buClr>
              <a:buSzPts val="1100"/>
              <a:buFont typeface="Arial"/>
              <a:buNone/>
            </a:pPr>
            <a:r>
              <a:rPr lang="en-GB"/>
              <a:t>List&lt;String&gt; districts = Arrays.asList("Nyabihu", "Rubavu", "Karongi");</a:t>
            </a:r>
            <a:endParaRPr/>
          </a:p>
          <a:p>
            <a:pPr indent="0" lvl="0" marL="0" rtl="0" algn="l">
              <a:spcBef>
                <a:spcPts val="1200"/>
              </a:spcBef>
              <a:spcAft>
                <a:spcPts val="0"/>
              </a:spcAft>
              <a:buClr>
                <a:schemeClr val="dk1"/>
              </a:buClr>
              <a:buSzPts val="1100"/>
              <a:buFont typeface="Arial"/>
              <a:buNone/>
            </a:pPr>
            <a:r>
              <a:rPr lang="en-GB"/>
              <a:t>districts</a:t>
            </a:r>
            <a:r>
              <a:rPr lang="en-GB"/>
              <a:t>.sort((a, b) -&gt; a.compareTo(b));</a:t>
            </a:r>
            <a:endParaRPr/>
          </a:p>
          <a:p>
            <a:pPr indent="0" lvl="0" marL="0" rtl="0" algn="l">
              <a:spcBef>
                <a:spcPts val="1200"/>
              </a:spcBef>
              <a:spcAft>
                <a:spcPts val="0"/>
              </a:spcAft>
              <a:buClr>
                <a:schemeClr val="dk1"/>
              </a:buClr>
              <a:buSzPts val="1100"/>
              <a:buFont typeface="Arial"/>
              <a:buNone/>
            </a:pPr>
            <a:r>
              <a:rPr lang="en-GB"/>
              <a:t>districts</a:t>
            </a:r>
            <a:r>
              <a:rPr lang="en-GB"/>
              <a:t>.forEach(district -&gt; System.out.println(district));</a:t>
            </a:r>
            <a:endParaRPr/>
          </a:p>
          <a:p>
            <a:pPr indent="0" lvl="0" marL="0" rtl="0" algn="l">
              <a:spcBef>
                <a:spcPts val="1200"/>
              </a:spcBef>
              <a:spcAft>
                <a:spcPts val="0"/>
              </a:spcAft>
              <a:buClr>
                <a:schemeClr val="dk1"/>
              </a:buClr>
              <a:buSzPts val="1100"/>
              <a:buFont typeface="Arial"/>
              <a:buNone/>
            </a:pPr>
            <a:r>
              <a:rPr b="1" lang="en-GB" sz="1100">
                <a:solidFill>
                  <a:schemeClr val="dk1"/>
                </a:solidFill>
              </a:rPr>
              <a:t>Streams API</a:t>
            </a:r>
            <a:r>
              <a:rPr lang="en-GB" sz="1100">
                <a:solidFill>
                  <a:schemeClr val="dk1"/>
                </a:solidFill>
              </a:rPr>
              <a:t>:</a:t>
            </a:r>
            <a:endParaRPr/>
          </a:p>
          <a:p>
            <a:pPr indent="0" lvl="0" marL="0" rtl="0" algn="l">
              <a:spcBef>
                <a:spcPts val="1200"/>
              </a:spcBef>
              <a:spcAft>
                <a:spcPts val="0"/>
              </a:spcAft>
              <a:buClr>
                <a:schemeClr val="dk1"/>
              </a:buClr>
              <a:buSzPts val="1100"/>
              <a:buFont typeface="Arial"/>
              <a:buNone/>
            </a:pPr>
            <a:r>
              <a:rPr lang="en-GB"/>
              <a:t>List&lt;Integer&gt; nums = Arrays.asList(1, 2, 3, 4);</a:t>
            </a:r>
            <a:endParaRPr/>
          </a:p>
          <a:p>
            <a:pPr indent="0" lvl="0" marL="0" rtl="0" algn="l">
              <a:spcBef>
                <a:spcPts val="1200"/>
              </a:spcBef>
              <a:spcAft>
                <a:spcPts val="0"/>
              </a:spcAft>
              <a:buClr>
                <a:schemeClr val="dk1"/>
              </a:buClr>
              <a:buSzPts val="1100"/>
              <a:buFont typeface="Arial"/>
              <a:buNone/>
            </a:pPr>
            <a:r>
              <a:rPr lang="en-GB"/>
              <a:t>nums.stream().filter(x -&gt; x % 2 == 0).forEach(System.out::println);</a:t>
            </a:r>
            <a:endParaRPr/>
          </a:p>
          <a:p>
            <a:pPr indent="0" lvl="0" marL="0" rtl="0" algn="l">
              <a:spcBef>
                <a:spcPts val="1200"/>
              </a:spcBef>
              <a:spcAft>
                <a:spcPts val="0"/>
              </a:spcAft>
              <a:buClr>
                <a:schemeClr val="dk1"/>
              </a:buClr>
              <a:buSzPts val="1100"/>
              <a:buFont typeface="Arial"/>
              <a:buNone/>
            </a:pPr>
            <a:r>
              <a:rPr b="1" lang="en-GB" sz="1100">
                <a:solidFill>
                  <a:schemeClr val="dk1"/>
                </a:solidFill>
              </a:rPr>
              <a:t>Runnable Implementation</a:t>
            </a:r>
            <a:r>
              <a:rPr lang="en-GB" sz="1100">
                <a:solidFill>
                  <a:schemeClr val="dk1"/>
                </a:solidFill>
              </a:rPr>
              <a:t>:</a:t>
            </a:r>
            <a:endParaRPr/>
          </a:p>
          <a:p>
            <a:pPr indent="0" lvl="0" marL="0" rtl="0" algn="l">
              <a:spcBef>
                <a:spcPts val="1200"/>
              </a:spcBef>
              <a:spcAft>
                <a:spcPts val="0"/>
              </a:spcAft>
              <a:buClr>
                <a:schemeClr val="dk1"/>
              </a:buClr>
              <a:buSzPts val="1100"/>
              <a:buFont typeface="Arial"/>
              <a:buNone/>
            </a:pPr>
            <a:r>
              <a:rPr lang="en-GB"/>
              <a:t>new Thread(() -&gt; System.out.println("Thread running")).start();</a:t>
            </a:r>
            <a:endParaRPr/>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8"/>
          <p:cNvSpPr txBox="1"/>
          <p:nvPr>
            <p:ph type="title"/>
          </p:nvPr>
        </p:nvSpPr>
        <p:spPr>
          <a:xfrm>
            <a:off x="311700" y="1402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Examples and use case</a:t>
            </a:r>
            <a:endParaRPr/>
          </a:p>
        </p:txBody>
      </p:sp>
      <p:sp>
        <p:nvSpPr>
          <p:cNvPr id="89" name="Google Shape;89;p18"/>
          <p:cNvSpPr txBox="1"/>
          <p:nvPr>
            <p:ph idx="1" type="body"/>
          </p:nvPr>
        </p:nvSpPr>
        <p:spPr>
          <a:xfrm>
            <a:off x="311700" y="795850"/>
            <a:ext cx="8520600" cy="3773100"/>
          </a:xfrm>
          <a:prstGeom prst="rect">
            <a:avLst/>
          </a:prstGeom>
        </p:spPr>
        <p:txBody>
          <a:bodyPr anchorCtr="0" anchor="t" bIns="91425" lIns="91425" spcFirstLastPara="1" rIns="91425" wrap="square" tIns="91425">
            <a:normAutofit/>
          </a:bodyPr>
          <a:lstStyle/>
          <a:p>
            <a:pPr indent="0" lvl="0" marL="25400" rtl="0" algn="l">
              <a:lnSpc>
                <a:spcPct val="95000"/>
              </a:lnSpc>
              <a:spcBef>
                <a:spcPts val="0"/>
              </a:spcBef>
              <a:spcAft>
                <a:spcPts val="0"/>
              </a:spcAft>
              <a:buSzPts val="852"/>
              <a:buNone/>
            </a:pPr>
            <a:r>
              <a:rPr lang="en-GB" sz="2825">
                <a:solidFill>
                  <a:schemeClr val="dk1"/>
                </a:solidFill>
                <a:highlight>
                  <a:srgbClr val="FFFFFF"/>
                </a:highlight>
                <a:latin typeface="Courier New"/>
                <a:ea typeface="Courier New"/>
                <a:cs typeface="Courier New"/>
                <a:sym typeface="Courier New"/>
              </a:rPr>
              <a:t>	</a:t>
            </a:r>
            <a:r>
              <a:rPr b="1" lang="en-GB">
                <a:solidFill>
                  <a:schemeClr val="dk1"/>
                </a:solidFill>
              </a:rPr>
              <a:t>Use Case</a:t>
            </a:r>
            <a:r>
              <a:rPr lang="en-GB">
                <a:solidFill>
                  <a:schemeClr val="dk1"/>
                </a:solidFill>
              </a:rPr>
              <a:t>: Simplifies multithreading implementation.</a:t>
            </a:r>
            <a:endParaRPr>
              <a:solidFill>
                <a:schemeClr val="dk1"/>
              </a:solidFill>
            </a:endParaRPr>
          </a:p>
          <a:p>
            <a:pPr indent="0" lvl="0" marL="25400" rtl="0" algn="l">
              <a:lnSpc>
                <a:spcPct val="95000"/>
              </a:lnSpc>
              <a:spcBef>
                <a:spcPts val="0"/>
              </a:spcBef>
              <a:spcAft>
                <a:spcPts val="0"/>
              </a:spcAft>
              <a:buClr>
                <a:schemeClr val="dk1"/>
              </a:buClr>
              <a:buSzPts val="852"/>
              <a:buFont typeface="Arial"/>
              <a:buNone/>
            </a:pPr>
            <a:r>
              <a:rPr lang="en-GB" sz="2125">
                <a:solidFill>
                  <a:srgbClr val="3F7F5F"/>
                </a:solidFill>
                <a:highlight>
                  <a:srgbClr val="FFFFFF"/>
                </a:highlight>
                <a:latin typeface="Courier New"/>
                <a:ea typeface="Courier New"/>
                <a:cs typeface="Courier New"/>
                <a:sym typeface="Courier New"/>
              </a:rPr>
              <a:t>// Traditional Runnable</a:t>
            </a:r>
            <a:endParaRPr sz="2125">
              <a:solidFill>
                <a:srgbClr val="3F7F5F"/>
              </a:solidFill>
              <a:highlight>
                <a:srgbClr val="FFFFFF"/>
              </a:highlight>
              <a:latin typeface="Courier New"/>
              <a:ea typeface="Courier New"/>
              <a:cs typeface="Courier New"/>
              <a:sym typeface="Courier New"/>
            </a:endParaRPr>
          </a:p>
          <a:p>
            <a:pPr indent="0" lvl="0" marL="25400" rtl="0" algn="l">
              <a:lnSpc>
                <a:spcPct val="95000"/>
              </a:lnSpc>
              <a:spcBef>
                <a:spcPts val="0"/>
              </a:spcBef>
              <a:spcAft>
                <a:spcPts val="0"/>
              </a:spcAft>
              <a:buClr>
                <a:schemeClr val="dk1"/>
              </a:buClr>
              <a:buSzPts val="852"/>
              <a:buFont typeface="Arial"/>
              <a:buNone/>
            </a:pPr>
            <a:r>
              <a:rPr lang="en-GB" sz="2125">
                <a:solidFill>
                  <a:schemeClr val="dk1"/>
                </a:solidFill>
                <a:highlight>
                  <a:srgbClr val="FFFFFF"/>
                </a:highlight>
                <a:latin typeface="Courier New"/>
                <a:ea typeface="Courier New"/>
                <a:cs typeface="Courier New"/>
                <a:sym typeface="Courier New"/>
              </a:rPr>
              <a:t>		</a:t>
            </a:r>
            <a:r>
              <a:rPr b="1" lang="en-GB" sz="2125">
                <a:solidFill>
                  <a:srgbClr val="7F0055"/>
                </a:solidFill>
                <a:highlight>
                  <a:srgbClr val="FFFFFF"/>
                </a:highlight>
                <a:latin typeface="Courier New"/>
                <a:ea typeface="Courier New"/>
                <a:cs typeface="Courier New"/>
                <a:sym typeface="Courier New"/>
              </a:rPr>
              <a:t>new</a:t>
            </a:r>
            <a:r>
              <a:rPr lang="en-GB" sz="2125">
                <a:solidFill>
                  <a:schemeClr val="dk1"/>
                </a:solidFill>
                <a:highlight>
                  <a:srgbClr val="FFFFFF"/>
                </a:highlight>
                <a:latin typeface="Courier New"/>
                <a:ea typeface="Courier New"/>
                <a:cs typeface="Courier New"/>
                <a:sym typeface="Courier New"/>
              </a:rPr>
              <a:t> Thread(</a:t>
            </a:r>
            <a:r>
              <a:rPr b="1" lang="en-GB" sz="2125">
                <a:solidFill>
                  <a:srgbClr val="7F0055"/>
                </a:solidFill>
                <a:highlight>
                  <a:srgbClr val="FFFFFF"/>
                </a:highlight>
                <a:latin typeface="Courier New"/>
                <a:ea typeface="Courier New"/>
                <a:cs typeface="Courier New"/>
                <a:sym typeface="Courier New"/>
              </a:rPr>
              <a:t>new</a:t>
            </a:r>
            <a:r>
              <a:rPr lang="en-GB" sz="2125">
                <a:solidFill>
                  <a:schemeClr val="dk1"/>
                </a:solidFill>
                <a:highlight>
                  <a:srgbClr val="FFFFFF"/>
                </a:highlight>
                <a:latin typeface="Courier New"/>
                <a:ea typeface="Courier New"/>
                <a:cs typeface="Courier New"/>
                <a:sym typeface="Courier New"/>
              </a:rPr>
              <a:t> Runnable() {</a:t>
            </a:r>
            <a:endParaRPr sz="2125">
              <a:solidFill>
                <a:schemeClr val="dk1"/>
              </a:solidFill>
              <a:highlight>
                <a:srgbClr val="FFFFFF"/>
              </a:highlight>
              <a:latin typeface="Courier New"/>
              <a:ea typeface="Courier New"/>
              <a:cs typeface="Courier New"/>
              <a:sym typeface="Courier New"/>
            </a:endParaRPr>
          </a:p>
          <a:p>
            <a:pPr indent="0" lvl="0" marL="25400" rtl="0" algn="l">
              <a:lnSpc>
                <a:spcPct val="95000"/>
              </a:lnSpc>
              <a:spcBef>
                <a:spcPts val="0"/>
              </a:spcBef>
              <a:spcAft>
                <a:spcPts val="0"/>
              </a:spcAft>
              <a:buClr>
                <a:schemeClr val="dk1"/>
              </a:buClr>
              <a:buSzPts val="852"/>
              <a:buFont typeface="Arial"/>
              <a:buNone/>
            </a:pPr>
            <a:r>
              <a:rPr lang="en-GB" sz="2125">
                <a:solidFill>
                  <a:schemeClr val="dk1"/>
                </a:solidFill>
                <a:highlight>
                  <a:srgbClr val="FFFFFF"/>
                </a:highlight>
                <a:latin typeface="Courier New"/>
                <a:ea typeface="Courier New"/>
                <a:cs typeface="Courier New"/>
                <a:sym typeface="Courier New"/>
              </a:rPr>
              <a:t>		    </a:t>
            </a:r>
            <a:r>
              <a:rPr b="1" lang="en-GB" sz="2125">
                <a:solidFill>
                  <a:srgbClr val="7F0055"/>
                </a:solidFill>
                <a:highlight>
                  <a:srgbClr val="FFFFFF"/>
                </a:highlight>
                <a:latin typeface="Courier New"/>
                <a:ea typeface="Courier New"/>
                <a:cs typeface="Courier New"/>
                <a:sym typeface="Courier New"/>
              </a:rPr>
              <a:t>public</a:t>
            </a:r>
            <a:r>
              <a:rPr lang="en-GB" sz="2125">
                <a:solidFill>
                  <a:schemeClr val="dk1"/>
                </a:solidFill>
                <a:highlight>
                  <a:srgbClr val="FFFFFF"/>
                </a:highlight>
                <a:latin typeface="Courier New"/>
                <a:ea typeface="Courier New"/>
                <a:cs typeface="Courier New"/>
                <a:sym typeface="Courier New"/>
              </a:rPr>
              <a:t> </a:t>
            </a:r>
            <a:r>
              <a:rPr b="1" lang="en-GB" sz="2125">
                <a:solidFill>
                  <a:srgbClr val="7F0055"/>
                </a:solidFill>
                <a:highlight>
                  <a:srgbClr val="FFFFFF"/>
                </a:highlight>
                <a:latin typeface="Courier New"/>
                <a:ea typeface="Courier New"/>
                <a:cs typeface="Courier New"/>
                <a:sym typeface="Courier New"/>
              </a:rPr>
              <a:t>void</a:t>
            </a:r>
            <a:r>
              <a:rPr lang="en-GB" sz="2125">
                <a:solidFill>
                  <a:schemeClr val="dk1"/>
                </a:solidFill>
                <a:highlight>
                  <a:srgbClr val="FFFFFF"/>
                </a:highlight>
                <a:latin typeface="Courier New"/>
                <a:ea typeface="Courier New"/>
                <a:cs typeface="Courier New"/>
                <a:sym typeface="Courier New"/>
              </a:rPr>
              <a:t> run() {</a:t>
            </a:r>
            <a:endParaRPr sz="2125">
              <a:solidFill>
                <a:schemeClr val="dk1"/>
              </a:solidFill>
              <a:highlight>
                <a:srgbClr val="FFFFFF"/>
              </a:highlight>
              <a:latin typeface="Courier New"/>
              <a:ea typeface="Courier New"/>
              <a:cs typeface="Courier New"/>
              <a:sym typeface="Courier New"/>
            </a:endParaRPr>
          </a:p>
          <a:p>
            <a:pPr indent="0" lvl="0" marL="25400" rtl="0" algn="l">
              <a:lnSpc>
                <a:spcPct val="95000"/>
              </a:lnSpc>
              <a:spcBef>
                <a:spcPts val="0"/>
              </a:spcBef>
              <a:spcAft>
                <a:spcPts val="0"/>
              </a:spcAft>
              <a:buClr>
                <a:schemeClr val="dk1"/>
              </a:buClr>
              <a:buSzPts val="852"/>
              <a:buFont typeface="Arial"/>
              <a:buNone/>
            </a:pPr>
            <a:r>
              <a:rPr lang="en-GB" sz="2125">
                <a:solidFill>
                  <a:schemeClr val="dk1"/>
                </a:solidFill>
                <a:highlight>
                  <a:srgbClr val="FFFFFF"/>
                </a:highlight>
                <a:latin typeface="Courier New"/>
                <a:ea typeface="Courier New"/>
                <a:cs typeface="Courier New"/>
                <a:sym typeface="Courier New"/>
              </a:rPr>
              <a:t>		        System.</a:t>
            </a:r>
            <a:r>
              <a:rPr b="1" i="1" lang="en-GB" sz="2125">
                <a:solidFill>
                  <a:srgbClr val="0000C0"/>
                </a:solidFill>
                <a:highlight>
                  <a:srgbClr val="FFFFFF"/>
                </a:highlight>
                <a:latin typeface="Courier New"/>
                <a:ea typeface="Courier New"/>
                <a:cs typeface="Courier New"/>
                <a:sym typeface="Courier New"/>
              </a:rPr>
              <a:t>out</a:t>
            </a:r>
            <a:r>
              <a:rPr lang="en-GB" sz="2125">
                <a:solidFill>
                  <a:schemeClr val="dk1"/>
                </a:solidFill>
                <a:highlight>
                  <a:srgbClr val="FFFFFF"/>
                </a:highlight>
                <a:latin typeface="Courier New"/>
                <a:ea typeface="Courier New"/>
                <a:cs typeface="Courier New"/>
                <a:sym typeface="Courier New"/>
              </a:rPr>
              <a:t>.println(</a:t>
            </a:r>
            <a:r>
              <a:rPr lang="en-GB" sz="2125">
                <a:solidFill>
                  <a:srgbClr val="2A00FF"/>
                </a:solidFill>
                <a:highlight>
                  <a:srgbClr val="FFFFFF"/>
                </a:highlight>
                <a:latin typeface="Courier New"/>
                <a:ea typeface="Courier New"/>
                <a:cs typeface="Courier New"/>
                <a:sym typeface="Courier New"/>
              </a:rPr>
              <a:t>"Thread running"</a:t>
            </a:r>
            <a:r>
              <a:rPr lang="en-GB" sz="2125">
                <a:solidFill>
                  <a:schemeClr val="dk1"/>
                </a:solidFill>
                <a:highlight>
                  <a:srgbClr val="FFFFFF"/>
                </a:highlight>
                <a:latin typeface="Courier New"/>
                <a:ea typeface="Courier New"/>
                <a:cs typeface="Courier New"/>
                <a:sym typeface="Courier New"/>
              </a:rPr>
              <a:t>);</a:t>
            </a:r>
            <a:endParaRPr sz="2125">
              <a:solidFill>
                <a:schemeClr val="dk1"/>
              </a:solidFill>
              <a:highlight>
                <a:srgbClr val="FFFFFF"/>
              </a:highlight>
              <a:latin typeface="Courier New"/>
              <a:ea typeface="Courier New"/>
              <a:cs typeface="Courier New"/>
              <a:sym typeface="Courier New"/>
            </a:endParaRPr>
          </a:p>
          <a:p>
            <a:pPr indent="0" lvl="0" marL="25400" rtl="0" algn="l">
              <a:lnSpc>
                <a:spcPct val="95000"/>
              </a:lnSpc>
              <a:spcBef>
                <a:spcPts val="0"/>
              </a:spcBef>
              <a:spcAft>
                <a:spcPts val="0"/>
              </a:spcAft>
              <a:buClr>
                <a:schemeClr val="dk1"/>
              </a:buClr>
              <a:buSzPts val="852"/>
              <a:buFont typeface="Arial"/>
              <a:buNone/>
            </a:pPr>
            <a:r>
              <a:rPr lang="en-GB" sz="2125">
                <a:solidFill>
                  <a:schemeClr val="dk1"/>
                </a:solidFill>
                <a:highlight>
                  <a:srgbClr val="FFFFFF"/>
                </a:highlight>
                <a:latin typeface="Courier New"/>
                <a:ea typeface="Courier New"/>
                <a:cs typeface="Courier New"/>
                <a:sym typeface="Courier New"/>
              </a:rPr>
              <a:t>		    }</a:t>
            </a:r>
            <a:endParaRPr sz="2125">
              <a:solidFill>
                <a:schemeClr val="dk1"/>
              </a:solidFill>
              <a:highlight>
                <a:srgbClr val="FFFFFF"/>
              </a:highlight>
              <a:latin typeface="Courier New"/>
              <a:ea typeface="Courier New"/>
              <a:cs typeface="Courier New"/>
              <a:sym typeface="Courier New"/>
            </a:endParaRPr>
          </a:p>
          <a:p>
            <a:pPr indent="0" lvl="0" marL="25400" rtl="0" algn="l">
              <a:lnSpc>
                <a:spcPct val="95000"/>
              </a:lnSpc>
              <a:spcBef>
                <a:spcPts val="0"/>
              </a:spcBef>
              <a:spcAft>
                <a:spcPts val="0"/>
              </a:spcAft>
              <a:buClr>
                <a:schemeClr val="dk1"/>
              </a:buClr>
              <a:buSzPts val="852"/>
              <a:buFont typeface="Arial"/>
              <a:buNone/>
            </a:pPr>
            <a:r>
              <a:rPr lang="en-GB" sz="2125">
                <a:solidFill>
                  <a:schemeClr val="dk1"/>
                </a:solidFill>
                <a:highlight>
                  <a:srgbClr val="FFFFFF"/>
                </a:highlight>
                <a:latin typeface="Courier New"/>
                <a:ea typeface="Courier New"/>
                <a:cs typeface="Courier New"/>
                <a:sym typeface="Courier New"/>
              </a:rPr>
              <a:t>		}).start();</a:t>
            </a:r>
            <a:endParaRPr sz="2125">
              <a:solidFill>
                <a:schemeClr val="dk1"/>
              </a:solidFill>
              <a:highlight>
                <a:srgbClr val="FFFFFF"/>
              </a:highlight>
              <a:latin typeface="Courier New"/>
              <a:ea typeface="Courier New"/>
              <a:cs typeface="Courier New"/>
              <a:sym typeface="Courier New"/>
            </a:endParaRPr>
          </a:p>
          <a:p>
            <a:pPr indent="0" lvl="0" marL="25400" rtl="0" algn="l">
              <a:lnSpc>
                <a:spcPct val="95000"/>
              </a:lnSpc>
              <a:spcBef>
                <a:spcPts val="0"/>
              </a:spcBef>
              <a:spcAft>
                <a:spcPts val="0"/>
              </a:spcAft>
              <a:buClr>
                <a:schemeClr val="dk1"/>
              </a:buClr>
              <a:buSzPts val="852"/>
              <a:buFont typeface="Arial"/>
              <a:buNone/>
            </a:pPr>
            <a:r>
              <a:rPr lang="en-GB" sz="2125">
                <a:solidFill>
                  <a:schemeClr val="dk1"/>
                </a:solidFill>
                <a:highlight>
                  <a:srgbClr val="FFFFFF"/>
                </a:highlight>
                <a:latin typeface="Courier New"/>
                <a:ea typeface="Courier New"/>
                <a:cs typeface="Courier New"/>
                <a:sym typeface="Courier New"/>
              </a:rPr>
              <a:t>		</a:t>
            </a:r>
            <a:r>
              <a:rPr lang="en-GB" sz="2125">
                <a:solidFill>
                  <a:srgbClr val="3F7F5F"/>
                </a:solidFill>
                <a:highlight>
                  <a:srgbClr val="FFFFFF"/>
                </a:highlight>
                <a:latin typeface="Courier New"/>
                <a:ea typeface="Courier New"/>
                <a:cs typeface="Courier New"/>
                <a:sym typeface="Courier New"/>
              </a:rPr>
              <a:t>// Using Lambda</a:t>
            </a:r>
            <a:endParaRPr sz="2125">
              <a:solidFill>
                <a:srgbClr val="3F7F5F"/>
              </a:solidFill>
              <a:highlight>
                <a:srgbClr val="FFFFFF"/>
              </a:highlight>
              <a:latin typeface="Courier New"/>
              <a:ea typeface="Courier New"/>
              <a:cs typeface="Courier New"/>
              <a:sym typeface="Courier New"/>
            </a:endParaRPr>
          </a:p>
          <a:p>
            <a:pPr indent="0" lvl="0" marL="25400" rtl="0" algn="l">
              <a:lnSpc>
                <a:spcPct val="95000"/>
              </a:lnSpc>
              <a:spcBef>
                <a:spcPts val="0"/>
              </a:spcBef>
              <a:spcAft>
                <a:spcPts val="0"/>
              </a:spcAft>
              <a:buClr>
                <a:schemeClr val="dk1"/>
              </a:buClr>
              <a:buSzPts val="852"/>
              <a:buFont typeface="Arial"/>
              <a:buNone/>
            </a:pPr>
            <a:r>
              <a:rPr lang="en-GB" sz="2125">
                <a:solidFill>
                  <a:schemeClr val="dk1"/>
                </a:solidFill>
                <a:highlight>
                  <a:srgbClr val="FFFFFF"/>
                </a:highlight>
                <a:latin typeface="Courier New"/>
                <a:ea typeface="Courier New"/>
                <a:cs typeface="Courier New"/>
                <a:sym typeface="Courier New"/>
              </a:rPr>
              <a:t>		</a:t>
            </a:r>
            <a:r>
              <a:rPr b="1" lang="en-GB" sz="2125">
                <a:solidFill>
                  <a:srgbClr val="7F0055"/>
                </a:solidFill>
                <a:highlight>
                  <a:srgbClr val="FFFFFF"/>
                </a:highlight>
                <a:latin typeface="Courier New"/>
                <a:ea typeface="Courier New"/>
                <a:cs typeface="Courier New"/>
                <a:sym typeface="Courier New"/>
              </a:rPr>
              <a:t>new</a:t>
            </a:r>
            <a:r>
              <a:rPr lang="en-GB" sz="2125">
                <a:solidFill>
                  <a:schemeClr val="dk1"/>
                </a:solidFill>
                <a:highlight>
                  <a:srgbClr val="FFFFFF"/>
                </a:highlight>
                <a:latin typeface="Courier New"/>
                <a:ea typeface="Courier New"/>
                <a:cs typeface="Courier New"/>
                <a:sym typeface="Courier New"/>
              </a:rPr>
              <a:t> Thread(() -&gt; System.</a:t>
            </a:r>
            <a:r>
              <a:rPr b="1" i="1" lang="en-GB" sz="2125">
                <a:solidFill>
                  <a:srgbClr val="0000C0"/>
                </a:solidFill>
                <a:highlight>
                  <a:srgbClr val="FFFFFF"/>
                </a:highlight>
                <a:latin typeface="Courier New"/>
                <a:ea typeface="Courier New"/>
                <a:cs typeface="Courier New"/>
                <a:sym typeface="Courier New"/>
              </a:rPr>
              <a:t>out</a:t>
            </a:r>
            <a:r>
              <a:rPr lang="en-GB" sz="2125">
                <a:solidFill>
                  <a:schemeClr val="dk1"/>
                </a:solidFill>
                <a:highlight>
                  <a:srgbClr val="FFFFFF"/>
                </a:highlight>
                <a:latin typeface="Courier New"/>
                <a:ea typeface="Courier New"/>
                <a:cs typeface="Courier New"/>
                <a:sym typeface="Courier New"/>
              </a:rPr>
              <a:t>.println(</a:t>
            </a:r>
            <a:r>
              <a:rPr lang="en-GB" sz="2125">
                <a:solidFill>
                  <a:srgbClr val="2A00FF"/>
                </a:solidFill>
                <a:highlight>
                  <a:srgbClr val="FFFFFF"/>
                </a:highlight>
                <a:latin typeface="Courier New"/>
                <a:ea typeface="Courier New"/>
                <a:cs typeface="Courier New"/>
                <a:sym typeface="Courier New"/>
              </a:rPr>
              <a:t>"Thread running"</a:t>
            </a:r>
            <a:r>
              <a:rPr lang="en-GB" sz="2125">
                <a:solidFill>
                  <a:schemeClr val="dk1"/>
                </a:solidFill>
                <a:highlight>
                  <a:srgbClr val="FFFFFF"/>
                </a:highlight>
                <a:latin typeface="Courier New"/>
                <a:ea typeface="Courier New"/>
                <a:cs typeface="Courier New"/>
                <a:sym typeface="Courier New"/>
              </a:rPr>
              <a:t>)).start();</a:t>
            </a:r>
            <a:endParaRPr sz="2125">
              <a:solidFill>
                <a:schemeClr val="dk1"/>
              </a:solidFill>
              <a:highlight>
                <a:srgbClr val="FFFFFF"/>
              </a:highlight>
              <a:latin typeface="Courier New"/>
              <a:ea typeface="Courier New"/>
              <a:cs typeface="Courier New"/>
              <a:sym typeface="Courier New"/>
            </a:endParaRPr>
          </a:p>
          <a:p>
            <a:pPr indent="0" lvl="0" marL="0" rtl="0" algn="l">
              <a:lnSpc>
                <a:spcPct val="95000"/>
              </a:lnSpc>
              <a:spcBef>
                <a:spcPts val="0"/>
              </a:spcBef>
              <a:spcAft>
                <a:spcPts val="1200"/>
              </a:spcAft>
              <a:buSzPts val="852"/>
              <a:buNone/>
            </a:pPr>
            <a:r>
              <a:t/>
            </a:r>
            <a:endParaRPr sz="1195"/>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9"/>
          <p:cNvSpPr txBox="1"/>
          <p:nvPr>
            <p:ph type="title"/>
          </p:nvPr>
        </p:nvSpPr>
        <p:spPr>
          <a:xfrm>
            <a:off x="311700" y="216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t>Collections sort</a:t>
            </a:r>
            <a:endParaRPr b="1"/>
          </a:p>
        </p:txBody>
      </p:sp>
      <p:sp>
        <p:nvSpPr>
          <p:cNvPr id="95" name="Google Shape;95;p19"/>
          <p:cNvSpPr txBox="1"/>
          <p:nvPr>
            <p:ph idx="1" type="body"/>
          </p:nvPr>
        </p:nvSpPr>
        <p:spPr>
          <a:xfrm>
            <a:off x="226200" y="967250"/>
            <a:ext cx="8520600" cy="3704100"/>
          </a:xfrm>
          <a:prstGeom prst="rect">
            <a:avLst/>
          </a:prstGeom>
        </p:spPr>
        <p:txBody>
          <a:bodyPr anchorCtr="0" anchor="t" bIns="91425" lIns="91425" spcFirstLastPara="1" rIns="91425" wrap="square" tIns="91425">
            <a:normAutofit fontScale="62500" lnSpcReduction="10000"/>
          </a:bodyPr>
          <a:lstStyle/>
          <a:p>
            <a:pPr indent="0" lvl="0" marL="25400" rtl="0" algn="l">
              <a:spcBef>
                <a:spcPts val="0"/>
              </a:spcBef>
              <a:spcAft>
                <a:spcPts val="0"/>
              </a:spcAft>
              <a:buNone/>
            </a:pPr>
            <a:r>
              <a:rPr lang="en-GB" sz="2850">
                <a:solidFill>
                  <a:schemeClr val="dk1"/>
                </a:solidFill>
                <a:highlight>
                  <a:srgbClr val="FFFFFF"/>
                </a:highlight>
                <a:latin typeface="Courier New"/>
                <a:ea typeface="Courier New"/>
                <a:cs typeface="Courier New"/>
                <a:sym typeface="Courier New"/>
              </a:rPr>
              <a:t>	</a:t>
            </a:r>
            <a:r>
              <a:rPr b="1" lang="en-GB" sz="2850">
                <a:solidFill>
                  <a:schemeClr val="dk1"/>
                </a:solidFill>
              </a:rPr>
              <a:t>Use Case</a:t>
            </a:r>
            <a:r>
              <a:rPr lang="en-GB" sz="2850">
                <a:solidFill>
                  <a:schemeClr val="dk1"/>
                </a:solidFill>
              </a:rPr>
              <a:t>: Simplifies sorting with custom logic.</a:t>
            </a:r>
            <a:endParaRPr sz="2850">
              <a:solidFill>
                <a:schemeClr val="dk1"/>
              </a:solidFill>
              <a:highlight>
                <a:srgbClr val="FFFFFF"/>
              </a:highlight>
              <a:latin typeface="Courier New"/>
              <a:ea typeface="Courier New"/>
              <a:cs typeface="Courier New"/>
              <a:sym typeface="Courier New"/>
            </a:endParaRPr>
          </a:p>
          <a:p>
            <a:pPr indent="0" lvl="0" marL="25400" rtl="0" algn="l">
              <a:spcBef>
                <a:spcPts val="0"/>
              </a:spcBef>
              <a:spcAft>
                <a:spcPts val="0"/>
              </a:spcAft>
              <a:buClr>
                <a:schemeClr val="dk1"/>
              </a:buClr>
              <a:buSzPct val="36666"/>
              <a:buFont typeface="Arial"/>
              <a:buNone/>
            </a:pPr>
            <a:r>
              <a:rPr lang="en-GB" sz="3000">
                <a:solidFill>
                  <a:schemeClr val="dk1"/>
                </a:solidFill>
                <a:highlight>
                  <a:srgbClr val="FFFFFF"/>
                </a:highlight>
                <a:latin typeface="Courier New"/>
                <a:ea typeface="Courier New"/>
                <a:cs typeface="Courier New"/>
                <a:sym typeface="Courier New"/>
              </a:rPr>
              <a:t>List&lt;String&gt; </a:t>
            </a:r>
            <a:r>
              <a:rPr lang="en-GB" sz="3000">
                <a:solidFill>
                  <a:srgbClr val="6A3E3E"/>
                </a:solidFill>
                <a:highlight>
                  <a:srgbClr val="FFFFFF"/>
                </a:highlight>
                <a:latin typeface="Courier New"/>
                <a:ea typeface="Courier New"/>
                <a:cs typeface="Courier New"/>
                <a:sym typeface="Courier New"/>
              </a:rPr>
              <a:t>names</a:t>
            </a:r>
            <a:r>
              <a:rPr lang="en-GB" sz="3000">
                <a:solidFill>
                  <a:schemeClr val="dk1"/>
                </a:solidFill>
                <a:highlight>
                  <a:srgbClr val="FFFFFF"/>
                </a:highlight>
                <a:latin typeface="Courier New"/>
                <a:ea typeface="Courier New"/>
                <a:cs typeface="Courier New"/>
                <a:sym typeface="Courier New"/>
              </a:rPr>
              <a:t> = Arrays.</a:t>
            </a:r>
            <a:r>
              <a:rPr i="1" lang="en-GB" sz="3000">
                <a:solidFill>
                  <a:schemeClr val="dk1"/>
                </a:solidFill>
                <a:highlight>
                  <a:srgbClr val="FFFFFF"/>
                </a:highlight>
                <a:latin typeface="Courier New"/>
                <a:ea typeface="Courier New"/>
                <a:cs typeface="Courier New"/>
                <a:sym typeface="Courier New"/>
              </a:rPr>
              <a:t>asList</a:t>
            </a:r>
            <a:r>
              <a:rPr lang="en-GB" sz="3000">
                <a:solidFill>
                  <a:schemeClr val="dk1"/>
                </a:solidFill>
                <a:highlight>
                  <a:srgbClr val="FFFFFF"/>
                </a:highlight>
                <a:latin typeface="Courier New"/>
                <a:ea typeface="Courier New"/>
                <a:cs typeface="Courier New"/>
                <a:sym typeface="Courier New"/>
              </a:rPr>
              <a:t>(</a:t>
            </a:r>
            <a:r>
              <a:rPr lang="en-GB" sz="3000">
                <a:solidFill>
                  <a:srgbClr val="2A00FF"/>
                </a:solidFill>
                <a:highlight>
                  <a:srgbClr val="FFFFFF"/>
                </a:highlight>
                <a:latin typeface="Courier New"/>
                <a:ea typeface="Courier New"/>
                <a:cs typeface="Courier New"/>
                <a:sym typeface="Courier New"/>
              </a:rPr>
              <a:t>"Alice"</a:t>
            </a:r>
            <a:r>
              <a:rPr lang="en-GB" sz="3000">
                <a:solidFill>
                  <a:schemeClr val="dk1"/>
                </a:solidFill>
                <a:highlight>
                  <a:srgbClr val="FFFFFF"/>
                </a:highlight>
                <a:latin typeface="Courier New"/>
                <a:ea typeface="Courier New"/>
                <a:cs typeface="Courier New"/>
                <a:sym typeface="Courier New"/>
              </a:rPr>
              <a:t>, </a:t>
            </a:r>
            <a:r>
              <a:rPr lang="en-GB" sz="3000">
                <a:solidFill>
                  <a:srgbClr val="2A00FF"/>
                </a:solidFill>
                <a:highlight>
                  <a:srgbClr val="FFFFFF"/>
                </a:highlight>
                <a:latin typeface="Courier New"/>
                <a:ea typeface="Courier New"/>
                <a:cs typeface="Courier New"/>
                <a:sym typeface="Courier New"/>
              </a:rPr>
              <a:t>"Bob"</a:t>
            </a:r>
            <a:r>
              <a:rPr lang="en-GB" sz="3000">
                <a:solidFill>
                  <a:schemeClr val="dk1"/>
                </a:solidFill>
                <a:highlight>
                  <a:srgbClr val="FFFFFF"/>
                </a:highlight>
                <a:latin typeface="Courier New"/>
                <a:ea typeface="Courier New"/>
                <a:cs typeface="Courier New"/>
                <a:sym typeface="Courier New"/>
              </a:rPr>
              <a:t>, </a:t>
            </a:r>
            <a:r>
              <a:rPr lang="en-GB" sz="3000">
                <a:solidFill>
                  <a:srgbClr val="2A00FF"/>
                </a:solidFill>
                <a:highlight>
                  <a:srgbClr val="FFFFFF"/>
                </a:highlight>
                <a:latin typeface="Courier New"/>
                <a:ea typeface="Courier New"/>
                <a:cs typeface="Courier New"/>
                <a:sym typeface="Courier New"/>
              </a:rPr>
              <a:t>"Charlie"</a:t>
            </a:r>
            <a:r>
              <a:rPr lang="en-GB" sz="3000">
                <a:solidFill>
                  <a:schemeClr val="dk1"/>
                </a:solidFill>
                <a:highlight>
                  <a:srgbClr val="FFFFFF"/>
                </a:highlight>
                <a:latin typeface="Courier New"/>
                <a:ea typeface="Courier New"/>
                <a:cs typeface="Courier New"/>
                <a:sym typeface="Courier New"/>
              </a:rPr>
              <a:t>);</a:t>
            </a:r>
            <a:endParaRPr sz="3000">
              <a:solidFill>
                <a:schemeClr val="dk1"/>
              </a:solidFill>
              <a:highlight>
                <a:srgbClr val="FFFFFF"/>
              </a:highlight>
              <a:latin typeface="Courier New"/>
              <a:ea typeface="Courier New"/>
              <a:cs typeface="Courier New"/>
              <a:sym typeface="Courier New"/>
            </a:endParaRPr>
          </a:p>
          <a:p>
            <a:pPr indent="0" lvl="0" marL="25400" rtl="0" algn="l">
              <a:spcBef>
                <a:spcPts val="0"/>
              </a:spcBef>
              <a:spcAft>
                <a:spcPts val="0"/>
              </a:spcAft>
              <a:buClr>
                <a:schemeClr val="dk1"/>
              </a:buClr>
              <a:buSzPct val="36666"/>
              <a:buFont typeface="Arial"/>
              <a:buNone/>
            </a:pPr>
            <a:r>
              <a:rPr lang="en-GB" sz="3000">
                <a:solidFill>
                  <a:schemeClr val="dk1"/>
                </a:solidFill>
                <a:highlight>
                  <a:srgbClr val="FFFFFF"/>
                </a:highlight>
                <a:latin typeface="Courier New"/>
                <a:ea typeface="Courier New"/>
                <a:cs typeface="Courier New"/>
                <a:sym typeface="Courier New"/>
              </a:rPr>
              <a:t>		</a:t>
            </a:r>
            <a:r>
              <a:rPr lang="en-GB" sz="3000">
                <a:solidFill>
                  <a:srgbClr val="3F7F5F"/>
                </a:solidFill>
                <a:highlight>
                  <a:srgbClr val="FFFFFF"/>
                </a:highlight>
                <a:latin typeface="Courier New"/>
                <a:ea typeface="Courier New"/>
                <a:cs typeface="Courier New"/>
                <a:sym typeface="Courier New"/>
              </a:rPr>
              <a:t>// Traditional Comparator</a:t>
            </a:r>
            <a:endParaRPr sz="3000">
              <a:solidFill>
                <a:srgbClr val="3F7F5F"/>
              </a:solidFill>
              <a:highlight>
                <a:srgbClr val="FFFFFF"/>
              </a:highlight>
              <a:latin typeface="Courier New"/>
              <a:ea typeface="Courier New"/>
              <a:cs typeface="Courier New"/>
              <a:sym typeface="Courier New"/>
            </a:endParaRPr>
          </a:p>
          <a:p>
            <a:pPr indent="0" lvl="0" marL="25400" rtl="0" algn="l">
              <a:spcBef>
                <a:spcPts val="0"/>
              </a:spcBef>
              <a:spcAft>
                <a:spcPts val="0"/>
              </a:spcAft>
              <a:buClr>
                <a:schemeClr val="dk1"/>
              </a:buClr>
              <a:buSzPct val="36666"/>
              <a:buFont typeface="Arial"/>
              <a:buNone/>
            </a:pPr>
            <a:r>
              <a:rPr lang="en-GB" sz="3000">
                <a:solidFill>
                  <a:schemeClr val="dk1"/>
                </a:solidFill>
                <a:highlight>
                  <a:srgbClr val="FFFFFF"/>
                </a:highlight>
                <a:latin typeface="Courier New"/>
                <a:ea typeface="Courier New"/>
                <a:cs typeface="Courier New"/>
                <a:sym typeface="Courier New"/>
              </a:rPr>
              <a:t>		Collections.</a:t>
            </a:r>
            <a:r>
              <a:rPr i="1" lang="en-GB" sz="3000" u="sng">
                <a:solidFill>
                  <a:schemeClr val="dk1"/>
                </a:solidFill>
                <a:highlight>
                  <a:srgbClr val="FFFFFF"/>
                </a:highlight>
                <a:latin typeface="Courier New"/>
                <a:ea typeface="Courier New"/>
                <a:cs typeface="Courier New"/>
                <a:sym typeface="Courier New"/>
              </a:rPr>
              <a:t>sort</a:t>
            </a:r>
            <a:r>
              <a:rPr lang="en-GB" sz="3000">
                <a:solidFill>
                  <a:schemeClr val="dk1"/>
                </a:solidFill>
                <a:highlight>
                  <a:srgbClr val="FFFFFF"/>
                </a:highlight>
                <a:latin typeface="Courier New"/>
                <a:ea typeface="Courier New"/>
                <a:cs typeface="Courier New"/>
                <a:sym typeface="Courier New"/>
              </a:rPr>
              <a:t>(</a:t>
            </a:r>
            <a:r>
              <a:rPr lang="en-GB" sz="3000">
                <a:solidFill>
                  <a:srgbClr val="6A3E3E"/>
                </a:solidFill>
                <a:highlight>
                  <a:srgbClr val="FFFFFF"/>
                </a:highlight>
                <a:latin typeface="Courier New"/>
                <a:ea typeface="Courier New"/>
                <a:cs typeface="Courier New"/>
                <a:sym typeface="Courier New"/>
              </a:rPr>
              <a:t>names</a:t>
            </a:r>
            <a:r>
              <a:rPr lang="en-GB" sz="3000">
                <a:solidFill>
                  <a:schemeClr val="dk1"/>
                </a:solidFill>
                <a:highlight>
                  <a:srgbClr val="FFFFFF"/>
                </a:highlight>
                <a:latin typeface="Courier New"/>
                <a:ea typeface="Courier New"/>
                <a:cs typeface="Courier New"/>
                <a:sym typeface="Courier New"/>
              </a:rPr>
              <a:t>, </a:t>
            </a:r>
            <a:r>
              <a:rPr b="1" lang="en-GB" sz="3000">
                <a:solidFill>
                  <a:srgbClr val="7F0055"/>
                </a:solidFill>
                <a:highlight>
                  <a:srgbClr val="FFFFFF"/>
                </a:highlight>
                <a:latin typeface="Courier New"/>
                <a:ea typeface="Courier New"/>
                <a:cs typeface="Courier New"/>
                <a:sym typeface="Courier New"/>
              </a:rPr>
              <a:t>new</a:t>
            </a:r>
            <a:r>
              <a:rPr lang="en-GB" sz="3000">
                <a:solidFill>
                  <a:schemeClr val="dk1"/>
                </a:solidFill>
                <a:highlight>
                  <a:srgbClr val="FFFFFF"/>
                </a:highlight>
                <a:latin typeface="Courier New"/>
                <a:ea typeface="Courier New"/>
                <a:cs typeface="Courier New"/>
                <a:sym typeface="Courier New"/>
              </a:rPr>
              <a:t> </a:t>
            </a:r>
            <a:r>
              <a:rPr lang="en-GB" sz="3000" u="sng">
                <a:solidFill>
                  <a:schemeClr val="dk1"/>
                </a:solidFill>
                <a:highlight>
                  <a:srgbClr val="FFFFFF"/>
                </a:highlight>
                <a:latin typeface="Courier New"/>
                <a:ea typeface="Courier New"/>
                <a:cs typeface="Courier New"/>
                <a:sym typeface="Courier New"/>
              </a:rPr>
              <a:t>Comparator</a:t>
            </a:r>
            <a:r>
              <a:rPr lang="en-GB" sz="3000">
                <a:solidFill>
                  <a:schemeClr val="dk1"/>
                </a:solidFill>
                <a:highlight>
                  <a:srgbClr val="FFFFFF"/>
                </a:highlight>
                <a:latin typeface="Courier New"/>
                <a:ea typeface="Courier New"/>
                <a:cs typeface="Courier New"/>
                <a:sym typeface="Courier New"/>
              </a:rPr>
              <a:t>&lt;String&gt;() {</a:t>
            </a:r>
            <a:endParaRPr sz="3000">
              <a:solidFill>
                <a:schemeClr val="dk1"/>
              </a:solidFill>
              <a:highlight>
                <a:srgbClr val="FFFFFF"/>
              </a:highlight>
              <a:latin typeface="Courier New"/>
              <a:ea typeface="Courier New"/>
              <a:cs typeface="Courier New"/>
              <a:sym typeface="Courier New"/>
            </a:endParaRPr>
          </a:p>
          <a:p>
            <a:pPr indent="0" lvl="0" marL="25400" rtl="0" algn="l">
              <a:spcBef>
                <a:spcPts val="0"/>
              </a:spcBef>
              <a:spcAft>
                <a:spcPts val="0"/>
              </a:spcAft>
              <a:buClr>
                <a:schemeClr val="dk1"/>
              </a:buClr>
              <a:buSzPct val="36666"/>
              <a:buFont typeface="Arial"/>
              <a:buNone/>
            </a:pPr>
            <a:r>
              <a:rPr lang="en-GB" sz="3000">
                <a:solidFill>
                  <a:schemeClr val="dk1"/>
                </a:solidFill>
                <a:highlight>
                  <a:srgbClr val="FFFFFF"/>
                </a:highlight>
                <a:latin typeface="Courier New"/>
                <a:ea typeface="Courier New"/>
                <a:cs typeface="Courier New"/>
                <a:sym typeface="Courier New"/>
              </a:rPr>
              <a:t>		    </a:t>
            </a:r>
            <a:r>
              <a:rPr b="1" lang="en-GB" sz="3000">
                <a:solidFill>
                  <a:srgbClr val="7F0055"/>
                </a:solidFill>
                <a:highlight>
                  <a:srgbClr val="FFFFFF"/>
                </a:highlight>
                <a:latin typeface="Courier New"/>
                <a:ea typeface="Courier New"/>
                <a:cs typeface="Courier New"/>
                <a:sym typeface="Courier New"/>
              </a:rPr>
              <a:t>public</a:t>
            </a:r>
            <a:r>
              <a:rPr lang="en-GB" sz="3000">
                <a:solidFill>
                  <a:schemeClr val="dk1"/>
                </a:solidFill>
                <a:highlight>
                  <a:srgbClr val="FFFFFF"/>
                </a:highlight>
                <a:latin typeface="Courier New"/>
                <a:ea typeface="Courier New"/>
                <a:cs typeface="Courier New"/>
                <a:sym typeface="Courier New"/>
              </a:rPr>
              <a:t> </a:t>
            </a:r>
            <a:r>
              <a:rPr b="1" lang="en-GB" sz="3000">
                <a:solidFill>
                  <a:srgbClr val="7F0055"/>
                </a:solidFill>
                <a:highlight>
                  <a:srgbClr val="FFFFFF"/>
                </a:highlight>
                <a:latin typeface="Courier New"/>
                <a:ea typeface="Courier New"/>
                <a:cs typeface="Courier New"/>
                <a:sym typeface="Courier New"/>
              </a:rPr>
              <a:t>int</a:t>
            </a:r>
            <a:r>
              <a:rPr lang="en-GB" sz="3000">
                <a:solidFill>
                  <a:schemeClr val="dk1"/>
                </a:solidFill>
                <a:highlight>
                  <a:srgbClr val="FFFFFF"/>
                </a:highlight>
                <a:latin typeface="Courier New"/>
                <a:ea typeface="Courier New"/>
                <a:cs typeface="Courier New"/>
                <a:sym typeface="Courier New"/>
              </a:rPr>
              <a:t> compare(String </a:t>
            </a:r>
            <a:r>
              <a:rPr lang="en-GB" sz="3000">
                <a:solidFill>
                  <a:srgbClr val="6A3E3E"/>
                </a:solidFill>
                <a:highlight>
                  <a:srgbClr val="FFFFFF"/>
                </a:highlight>
                <a:latin typeface="Courier New"/>
                <a:ea typeface="Courier New"/>
                <a:cs typeface="Courier New"/>
                <a:sym typeface="Courier New"/>
              </a:rPr>
              <a:t>a</a:t>
            </a:r>
            <a:r>
              <a:rPr lang="en-GB" sz="3000">
                <a:solidFill>
                  <a:schemeClr val="dk1"/>
                </a:solidFill>
                <a:highlight>
                  <a:srgbClr val="FFFFFF"/>
                </a:highlight>
                <a:latin typeface="Courier New"/>
                <a:ea typeface="Courier New"/>
                <a:cs typeface="Courier New"/>
                <a:sym typeface="Courier New"/>
              </a:rPr>
              <a:t>, String </a:t>
            </a:r>
            <a:r>
              <a:rPr lang="en-GB" sz="3000">
                <a:solidFill>
                  <a:srgbClr val="6A3E3E"/>
                </a:solidFill>
                <a:highlight>
                  <a:srgbClr val="FFFFFF"/>
                </a:highlight>
                <a:latin typeface="Courier New"/>
                <a:ea typeface="Courier New"/>
                <a:cs typeface="Courier New"/>
                <a:sym typeface="Courier New"/>
              </a:rPr>
              <a:t>b</a:t>
            </a:r>
            <a:r>
              <a:rPr lang="en-GB" sz="3000">
                <a:solidFill>
                  <a:schemeClr val="dk1"/>
                </a:solidFill>
                <a:highlight>
                  <a:srgbClr val="FFFFFF"/>
                </a:highlight>
                <a:latin typeface="Courier New"/>
                <a:ea typeface="Courier New"/>
                <a:cs typeface="Courier New"/>
                <a:sym typeface="Courier New"/>
              </a:rPr>
              <a:t>) {</a:t>
            </a:r>
            <a:endParaRPr sz="3000">
              <a:solidFill>
                <a:schemeClr val="dk1"/>
              </a:solidFill>
              <a:highlight>
                <a:srgbClr val="FFFFFF"/>
              </a:highlight>
              <a:latin typeface="Courier New"/>
              <a:ea typeface="Courier New"/>
              <a:cs typeface="Courier New"/>
              <a:sym typeface="Courier New"/>
            </a:endParaRPr>
          </a:p>
          <a:p>
            <a:pPr indent="0" lvl="0" marL="25400" rtl="0" algn="l">
              <a:spcBef>
                <a:spcPts val="0"/>
              </a:spcBef>
              <a:spcAft>
                <a:spcPts val="0"/>
              </a:spcAft>
              <a:buClr>
                <a:schemeClr val="dk1"/>
              </a:buClr>
              <a:buSzPct val="36666"/>
              <a:buFont typeface="Arial"/>
              <a:buNone/>
            </a:pPr>
            <a:r>
              <a:rPr lang="en-GB" sz="3000">
                <a:solidFill>
                  <a:schemeClr val="dk1"/>
                </a:solidFill>
                <a:highlight>
                  <a:srgbClr val="FFFFFF"/>
                </a:highlight>
                <a:latin typeface="Courier New"/>
                <a:ea typeface="Courier New"/>
                <a:cs typeface="Courier New"/>
                <a:sym typeface="Courier New"/>
              </a:rPr>
              <a:t>		        </a:t>
            </a:r>
            <a:r>
              <a:rPr b="1" lang="en-GB" sz="3000">
                <a:solidFill>
                  <a:srgbClr val="7F0055"/>
                </a:solidFill>
                <a:highlight>
                  <a:srgbClr val="FFFFFF"/>
                </a:highlight>
                <a:latin typeface="Courier New"/>
                <a:ea typeface="Courier New"/>
                <a:cs typeface="Courier New"/>
                <a:sym typeface="Courier New"/>
              </a:rPr>
              <a:t>return</a:t>
            </a:r>
            <a:r>
              <a:rPr lang="en-GB" sz="3000">
                <a:solidFill>
                  <a:schemeClr val="dk1"/>
                </a:solidFill>
                <a:highlight>
                  <a:srgbClr val="FFFFFF"/>
                </a:highlight>
                <a:latin typeface="Courier New"/>
                <a:ea typeface="Courier New"/>
                <a:cs typeface="Courier New"/>
                <a:sym typeface="Courier New"/>
              </a:rPr>
              <a:t> </a:t>
            </a:r>
            <a:r>
              <a:rPr lang="en-GB" sz="3000">
                <a:solidFill>
                  <a:srgbClr val="6A3E3E"/>
                </a:solidFill>
                <a:highlight>
                  <a:srgbClr val="FFFFFF"/>
                </a:highlight>
                <a:latin typeface="Courier New"/>
                <a:ea typeface="Courier New"/>
                <a:cs typeface="Courier New"/>
                <a:sym typeface="Courier New"/>
              </a:rPr>
              <a:t>a</a:t>
            </a:r>
            <a:r>
              <a:rPr lang="en-GB" sz="3000">
                <a:solidFill>
                  <a:schemeClr val="dk1"/>
                </a:solidFill>
                <a:highlight>
                  <a:srgbClr val="FFFFFF"/>
                </a:highlight>
                <a:latin typeface="Courier New"/>
                <a:ea typeface="Courier New"/>
                <a:cs typeface="Courier New"/>
                <a:sym typeface="Courier New"/>
              </a:rPr>
              <a:t>.compareTo(</a:t>
            </a:r>
            <a:r>
              <a:rPr lang="en-GB" sz="3000">
                <a:solidFill>
                  <a:srgbClr val="6A3E3E"/>
                </a:solidFill>
                <a:highlight>
                  <a:srgbClr val="FFFFFF"/>
                </a:highlight>
                <a:latin typeface="Courier New"/>
                <a:ea typeface="Courier New"/>
                <a:cs typeface="Courier New"/>
                <a:sym typeface="Courier New"/>
              </a:rPr>
              <a:t>b</a:t>
            </a:r>
            <a:r>
              <a:rPr lang="en-GB" sz="3000">
                <a:solidFill>
                  <a:schemeClr val="dk1"/>
                </a:solidFill>
                <a:highlight>
                  <a:srgbClr val="FFFFFF"/>
                </a:highlight>
                <a:latin typeface="Courier New"/>
                <a:ea typeface="Courier New"/>
                <a:cs typeface="Courier New"/>
                <a:sym typeface="Courier New"/>
              </a:rPr>
              <a:t>);</a:t>
            </a:r>
            <a:endParaRPr sz="3000">
              <a:solidFill>
                <a:schemeClr val="dk1"/>
              </a:solidFill>
              <a:highlight>
                <a:srgbClr val="FFFFFF"/>
              </a:highlight>
              <a:latin typeface="Courier New"/>
              <a:ea typeface="Courier New"/>
              <a:cs typeface="Courier New"/>
              <a:sym typeface="Courier New"/>
            </a:endParaRPr>
          </a:p>
          <a:p>
            <a:pPr indent="0" lvl="0" marL="25400" rtl="0" algn="l">
              <a:spcBef>
                <a:spcPts val="0"/>
              </a:spcBef>
              <a:spcAft>
                <a:spcPts val="0"/>
              </a:spcAft>
              <a:buClr>
                <a:schemeClr val="dk1"/>
              </a:buClr>
              <a:buSzPct val="36666"/>
              <a:buFont typeface="Arial"/>
              <a:buNone/>
            </a:pPr>
            <a:r>
              <a:rPr lang="en-GB" sz="3000">
                <a:solidFill>
                  <a:schemeClr val="dk1"/>
                </a:solidFill>
                <a:highlight>
                  <a:srgbClr val="FFFFFF"/>
                </a:highlight>
                <a:latin typeface="Courier New"/>
                <a:ea typeface="Courier New"/>
                <a:cs typeface="Courier New"/>
                <a:sym typeface="Courier New"/>
              </a:rPr>
              <a:t>		    }</a:t>
            </a:r>
            <a:endParaRPr sz="3000">
              <a:solidFill>
                <a:schemeClr val="dk1"/>
              </a:solidFill>
              <a:highlight>
                <a:srgbClr val="FFFFFF"/>
              </a:highlight>
              <a:latin typeface="Courier New"/>
              <a:ea typeface="Courier New"/>
              <a:cs typeface="Courier New"/>
              <a:sym typeface="Courier New"/>
            </a:endParaRPr>
          </a:p>
          <a:p>
            <a:pPr indent="0" lvl="0" marL="25400" rtl="0" algn="l">
              <a:spcBef>
                <a:spcPts val="0"/>
              </a:spcBef>
              <a:spcAft>
                <a:spcPts val="0"/>
              </a:spcAft>
              <a:buClr>
                <a:schemeClr val="dk1"/>
              </a:buClr>
              <a:buSzPct val="36666"/>
              <a:buFont typeface="Arial"/>
              <a:buNone/>
            </a:pPr>
            <a:r>
              <a:rPr lang="en-GB" sz="3000">
                <a:solidFill>
                  <a:schemeClr val="dk1"/>
                </a:solidFill>
                <a:highlight>
                  <a:srgbClr val="FFFFFF"/>
                </a:highlight>
                <a:latin typeface="Courier New"/>
                <a:ea typeface="Courier New"/>
                <a:cs typeface="Courier New"/>
                <a:sym typeface="Courier New"/>
              </a:rPr>
              <a:t>		});</a:t>
            </a:r>
            <a:endParaRPr sz="3000">
              <a:solidFill>
                <a:schemeClr val="dk1"/>
              </a:solidFill>
              <a:highlight>
                <a:srgbClr val="FFFFFF"/>
              </a:highlight>
              <a:latin typeface="Courier New"/>
              <a:ea typeface="Courier New"/>
              <a:cs typeface="Courier New"/>
              <a:sym typeface="Courier New"/>
            </a:endParaRPr>
          </a:p>
          <a:p>
            <a:pPr indent="0" lvl="0" marL="25400" rtl="0" algn="l">
              <a:spcBef>
                <a:spcPts val="0"/>
              </a:spcBef>
              <a:spcAft>
                <a:spcPts val="0"/>
              </a:spcAft>
              <a:buClr>
                <a:schemeClr val="dk1"/>
              </a:buClr>
              <a:buSzPct val="36666"/>
              <a:buFont typeface="Arial"/>
              <a:buNone/>
            </a:pPr>
            <a:r>
              <a:rPr lang="en-GB" sz="3000">
                <a:solidFill>
                  <a:schemeClr val="dk1"/>
                </a:solidFill>
                <a:highlight>
                  <a:srgbClr val="FFFFFF"/>
                </a:highlight>
                <a:latin typeface="Courier New"/>
                <a:ea typeface="Courier New"/>
                <a:cs typeface="Courier New"/>
                <a:sym typeface="Courier New"/>
              </a:rPr>
              <a:t>		</a:t>
            </a:r>
            <a:r>
              <a:rPr lang="en-GB" sz="3000">
                <a:solidFill>
                  <a:srgbClr val="3F7F5F"/>
                </a:solidFill>
                <a:highlight>
                  <a:srgbClr val="FFFFFF"/>
                </a:highlight>
                <a:latin typeface="Courier New"/>
                <a:ea typeface="Courier New"/>
                <a:cs typeface="Courier New"/>
                <a:sym typeface="Courier New"/>
              </a:rPr>
              <a:t>// Using Lambda</a:t>
            </a:r>
            <a:endParaRPr sz="3000">
              <a:solidFill>
                <a:srgbClr val="3F7F5F"/>
              </a:solidFill>
              <a:highlight>
                <a:srgbClr val="FFFFFF"/>
              </a:highlight>
              <a:latin typeface="Courier New"/>
              <a:ea typeface="Courier New"/>
              <a:cs typeface="Courier New"/>
              <a:sym typeface="Courier New"/>
            </a:endParaRPr>
          </a:p>
          <a:p>
            <a:pPr indent="0" lvl="0" marL="25400" rtl="0" algn="l">
              <a:spcBef>
                <a:spcPts val="0"/>
              </a:spcBef>
              <a:spcAft>
                <a:spcPts val="0"/>
              </a:spcAft>
              <a:buClr>
                <a:schemeClr val="dk1"/>
              </a:buClr>
              <a:buSzPct val="36666"/>
              <a:buFont typeface="Arial"/>
              <a:buNone/>
            </a:pPr>
            <a:r>
              <a:rPr lang="en-GB" sz="3000">
                <a:solidFill>
                  <a:schemeClr val="dk1"/>
                </a:solidFill>
                <a:highlight>
                  <a:srgbClr val="FFFFFF"/>
                </a:highlight>
                <a:latin typeface="Courier New"/>
                <a:ea typeface="Courier New"/>
                <a:cs typeface="Courier New"/>
                <a:sym typeface="Courier New"/>
              </a:rPr>
              <a:t>		</a:t>
            </a:r>
            <a:r>
              <a:rPr lang="en-GB" sz="3000">
                <a:solidFill>
                  <a:srgbClr val="6A3E3E"/>
                </a:solidFill>
                <a:highlight>
                  <a:srgbClr val="FFFFFF"/>
                </a:highlight>
                <a:latin typeface="Courier New"/>
                <a:ea typeface="Courier New"/>
                <a:cs typeface="Courier New"/>
                <a:sym typeface="Courier New"/>
              </a:rPr>
              <a:t>names</a:t>
            </a:r>
            <a:r>
              <a:rPr lang="en-GB" sz="3000">
                <a:solidFill>
                  <a:schemeClr val="dk1"/>
                </a:solidFill>
                <a:highlight>
                  <a:srgbClr val="FFFFFF"/>
                </a:highlight>
                <a:latin typeface="Courier New"/>
                <a:ea typeface="Courier New"/>
                <a:cs typeface="Courier New"/>
                <a:sym typeface="Courier New"/>
              </a:rPr>
              <a:t>.sort((</a:t>
            </a:r>
            <a:r>
              <a:rPr lang="en-GB" sz="3000">
                <a:solidFill>
                  <a:srgbClr val="6A3E3E"/>
                </a:solidFill>
                <a:highlight>
                  <a:srgbClr val="FFFFFF"/>
                </a:highlight>
                <a:latin typeface="Courier New"/>
                <a:ea typeface="Courier New"/>
                <a:cs typeface="Courier New"/>
                <a:sym typeface="Courier New"/>
              </a:rPr>
              <a:t>a</a:t>
            </a:r>
            <a:r>
              <a:rPr lang="en-GB" sz="3000">
                <a:solidFill>
                  <a:schemeClr val="dk1"/>
                </a:solidFill>
                <a:highlight>
                  <a:srgbClr val="FFFFFF"/>
                </a:highlight>
                <a:latin typeface="Courier New"/>
                <a:ea typeface="Courier New"/>
                <a:cs typeface="Courier New"/>
                <a:sym typeface="Courier New"/>
              </a:rPr>
              <a:t>, </a:t>
            </a:r>
            <a:r>
              <a:rPr lang="en-GB" sz="3000">
                <a:solidFill>
                  <a:srgbClr val="6A3E3E"/>
                </a:solidFill>
                <a:highlight>
                  <a:srgbClr val="FFFFFF"/>
                </a:highlight>
                <a:latin typeface="Courier New"/>
                <a:ea typeface="Courier New"/>
                <a:cs typeface="Courier New"/>
                <a:sym typeface="Courier New"/>
              </a:rPr>
              <a:t>b</a:t>
            </a:r>
            <a:r>
              <a:rPr lang="en-GB" sz="3000">
                <a:solidFill>
                  <a:schemeClr val="dk1"/>
                </a:solidFill>
                <a:highlight>
                  <a:srgbClr val="FFFFFF"/>
                </a:highlight>
                <a:latin typeface="Courier New"/>
                <a:ea typeface="Courier New"/>
                <a:cs typeface="Courier New"/>
                <a:sym typeface="Courier New"/>
              </a:rPr>
              <a:t>) -&gt; </a:t>
            </a:r>
            <a:r>
              <a:rPr lang="en-GB" sz="3000">
                <a:solidFill>
                  <a:srgbClr val="6A3E3E"/>
                </a:solidFill>
                <a:highlight>
                  <a:srgbClr val="FFFFFF"/>
                </a:highlight>
                <a:latin typeface="Courier New"/>
                <a:ea typeface="Courier New"/>
                <a:cs typeface="Courier New"/>
                <a:sym typeface="Courier New"/>
              </a:rPr>
              <a:t>a</a:t>
            </a:r>
            <a:r>
              <a:rPr lang="en-GB" sz="3000">
                <a:solidFill>
                  <a:schemeClr val="dk1"/>
                </a:solidFill>
                <a:highlight>
                  <a:srgbClr val="FFFFFF"/>
                </a:highlight>
                <a:latin typeface="Courier New"/>
                <a:ea typeface="Courier New"/>
                <a:cs typeface="Courier New"/>
                <a:sym typeface="Courier New"/>
              </a:rPr>
              <a:t>.compareTo(</a:t>
            </a:r>
            <a:r>
              <a:rPr lang="en-GB" sz="3000">
                <a:solidFill>
                  <a:srgbClr val="6A3E3E"/>
                </a:solidFill>
                <a:highlight>
                  <a:srgbClr val="FFFFFF"/>
                </a:highlight>
                <a:latin typeface="Courier New"/>
                <a:ea typeface="Courier New"/>
                <a:cs typeface="Courier New"/>
                <a:sym typeface="Courier New"/>
              </a:rPr>
              <a:t>b</a:t>
            </a:r>
            <a:r>
              <a:rPr lang="en-GB" sz="3000">
                <a:solidFill>
                  <a:schemeClr val="dk1"/>
                </a:solidFill>
                <a:highlight>
                  <a:srgbClr val="FFFFFF"/>
                </a:highlight>
                <a:latin typeface="Courier New"/>
                <a:ea typeface="Courier New"/>
                <a:cs typeface="Courier New"/>
                <a:sym typeface="Courier New"/>
              </a:rPr>
              <a:t>));</a:t>
            </a:r>
            <a:endParaRPr sz="30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0"/>
          <p:cNvSpPr txBox="1"/>
          <p:nvPr>
            <p:ph type="title"/>
          </p:nvPr>
        </p:nvSpPr>
        <p:spPr>
          <a:xfrm>
            <a:off x="311700" y="1600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Lambda with List Iteration</a:t>
            </a:r>
            <a:endParaRPr/>
          </a:p>
        </p:txBody>
      </p:sp>
      <p:sp>
        <p:nvSpPr>
          <p:cNvPr id="101" name="Google Shape;101;p20"/>
          <p:cNvSpPr txBox="1"/>
          <p:nvPr>
            <p:ph idx="1" type="body"/>
          </p:nvPr>
        </p:nvSpPr>
        <p:spPr>
          <a:xfrm>
            <a:off x="311700" y="824350"/>
            <a:ext cx="8520600" cy="3744600"/>
          </a:xfrm>
          <a:prstGeom prst="rect">
            <a:avLst/>
          </a:prstGeom>
        </p:spPr>
        <p:txBody>
          <a:bodyPr anchorCtr="0" anchor="t" bIns="91425" lIns="91425" spcFirstLastPara="1" rIns="91425" wrap="square" tIns="91425">
            <a:normAutofit fontScale="77500" lnSpcReduction="20000"/>
          </a:bodyPr>
          <a:lstStyle/>
          <a:p>
            <a:pPr indent="0" lvl="0" marL="25400" rtl="0" algn="l">
              <a:spcBef>
                <a:spcPts val="0"/>
              </a:spcBef>
              <a:spcAft>
                <a:spcPts val="0"/>
              </a:spcAft>
              <a:buNone/>
            </a:pPr>
            <a:r>
              <a:rPr b="1" lang="en-GB" sz="2519">
                <a:solidFill>
                  <a:schemeClr val="dk1"/>
                </a:solidFill>
              </a:rPr>
              <a:t>Use Case</a:t>
            </a:r>
            <a:r>
              <a:rPr lang="en-GB" sz="2519">
                <a:solidFill>
                  <a:schemeClr val="dk1"/>
                </a:solidFill>
              </a:rPr>
              <a:t>: Streamlines iteration and improves code readability.</a:t>
            </a:r>
            <a:endParaRPr sz="2519">
              <a:solidFill>
                <a:schemeClr val="dk1"/>
              </a:solidFill>
            </a:endParaRPr>
          </a:p>
          <a:p>
            <a:pPr indent="0" lvl="0" marL="25400" rtl="0" algn="l">
              <a:spcBef>
                <a:spcPts val="0"/>
              </a:spcBef>
              <a:spcAft>
                <a:spcPts val="0"/>
              </a:spcAft>
              <a:buClr>
                <a:schemeClr val="dk1"/>
              </a:buClr>
              <a:buSzPct val="36666"/>
              <a:buFont typeface="Arial"/>
              <a:buNone/>
            </a:pPr>
            <a:r>
              <a:rPr lang="en-GB" sz="3000">
                <a:solidFill>
                  <a:schemeClr val="dk1"/>
                </a:solidFill>
                <a:highlight>
                  <a:srgbClr val="FFFFFF"/>
                </a:highlight>
                <a:latin typeface="Courier New"/>
                <a:ea typeface="Courier New"/>
                <a:cs typeface="Courier New"/>
                <a:sym typeface="Courier New"/>
              </a:rPr>
              <a:t>List&lt;String&gt; </a:t>
            </a:r>
            <a:r>
              <a:rPr lang="en-GB" sz="3000" u="sng">
                <a:solidFill>
                  <a:srgbClr val="6A3E3E"/>
                </a:solidFill>
                <a:highlight>
                  <a:srgbClr val="FFFFFF"/>
                </a:highlight>
                <a:latin typeface="Courier New"/>
                <a:ea typeface="Courier New"/>
                <a:cs typeface="Courier New"/>
                <a:sym typeface="Courier New"/>
              </a:rPr>
              <a:t>names</a:t>
            </a:r>
            <a:r>
              <a:rPr lang="en-GB" sz="3000">
                <a:solidFill>
                  <a:schemeClr val="dk1"/>
                </a:solidFill>
                <a:highlight>
                  <a:srgbClr val="FFFFFF"/>
                </a:highlight>
                <a:latin typeface="Courier New"/>
                <a:ea typeface="Courier New"/>
                <a:cs typeface="Courier New"/>
                <a:sym typeface="Courier New"/>
              </a:rPr>
              <a:t> = Arrays.</a:t>
            </a:r>
            <a:r>
              <a:rPr i="1" lang="en-GB" sz="3000">
                <a:solidFill>
                  <a:schemeClr val="dk1"/>
                </a:solidFill>
                <a:highlight>
                  <a:srgbClr val="FFFFFF"/>
                </a:highlight>
                <a:latin typeface="Courier New"/>
                <a:ea typeface="Courier New"/>
                <a:cs typeface="Courier New"/>
                <a:sym typeface="Courier New"/>
              </a:rPr>
              <a:t>asList</a:t>
            </a:r>
            <a:r>
              <a:rPr lang="en-GB" sz="3000">
                <a:solidFill>
                  <a:schemeClr val="dk1"/>
                </a:solidFill>
                <a:highlight>
                  <a:srgbClr val="FFFFFF"/>
                </a:highlight>
                <a:latin typeface="Courier New"/>
                <a:ea typeface="Courier New"/>
                <a:cs typeface="Courier New"/>
                <a:sym typeface="Courier New"/>
              </a:rPr>
              <a:t>(</a:t>
            </a:r>
            <a:r>
              <a:rPr lang="en-GB" sz="3000">
                <a:solidFill>
                  <a:srgbClr val="2A00FF"/>
                </a:solidFill>
                <a:highlight>
                  <a:srgbClr val="FFFFFF"/>
                </a:highlight>
                <a:latin typeface="Courier New"/>
                <a:ea typeface="Courier New"/>
                <a:cs typeface="Courier New"/>
                <a:sym typeface="Courier New"/>
              </a:rPr>
              <a:t>"Alice"</a:t>
            </a:r>
            <a:r>
              <a:rPr lang="en-GB" sz="3000">
                <a:solidFill>
                  <a:schemeClr val="dk1"/>
                </a:solidFill>
                <a:highlight>
                  <a:srgbClr val="FFFFFF"/>
                </a:highlight>
                <a:latin typeface="Courier New"/>
                <a:ea typeface="Courier New"/>
                <a:cs typeface="Courier New"/>
                <a:sym typeface="Courier New"/>
              </a:rPr>
              <a:t>, </a:t>
            </a:r>
            <a:r>
              <a:rPr lang="en-GB" sz="3000">
                <a:solidFill>
                  <a:srgbClr val="2A00FF"/>
                </a:solidFill>
                <a:highlight>
                  <a:srgbClr val="FFFFFF"/>
                </a:highlight>
                <a:latin typeface="Courier New"/>
                <a:ea typeface="Courier New"/>
                <a:cs typeface="Courier New"/>
                <a:sym typeface="Courier New"/>
              </a:rPr>
              <a:t>"Bob"</a:t>
            </a:r>
            <a:r>
              <a:rPr lang="en-GB" sz="3000">
                <a:solidFill>
                  <a:schemeClr val="dk1"/>
                </a:solidFill>
                <a:highlight>
                  <a:srgbClr val="FFFFFF"/>
                </a:highlight>
                <a:latin typeface="Courier New"/>
                <a:ea typeface="Courier New"/>
                <a:cs typeface="Courier New"/>
                <a:sym typeface="Courier New"/>
              </a:rPr>
              <a:t>, </a:t>
            </a:r>
            <a:r>
              <a:rPr lang="en-GB" sz="3000">
                <a:solidFill>
                  <a:srgbClr val="2A00FF"/>
                </a:solidFill>
                <a:highlight>
                  <a:srgbClr val="FFFFFF"/>
                </a:highlight>
                <a:latin typeface="Courier New"/>
                <a:ea typeface="Courier New"/>
                <a:cs typeface="Courier New"/>
                <a:sym typeface="Courier New"/>
              </a:rPr>
              <a:t>"Charlie"</a:t>
            </a:r>
            <a:r>
              <a:rPr lang="en-GB" sz="3000">
                <a:solidFill>
                  <a:schemeClr val="dk1"/>
                </a:solidFill>
                <a:highlight>
                  <a:srgbClr val="FFFFFF"/>
                </a:highlight>
                <a:latin typeface="Courier New"/>
                <a:ea typeface="Courier New"/>
                <a:cs typeface="Courier New"/>
                <a:sym typeface="Courier New"/>
              </a:rPr>
              <a:t>);</a:t>
            </a:r>
            <a:endParaRPr sz="3000">
              <a:solidFill>
                <a:schemeClr val="dk1"/>
              </a:solidFill>
              <a:highlight>
                <a:srgbClr val="FFFFFF"/>
              </a:highlight>
              <a:latin typeface="Courier New"/>
              <a:ea typeface="Courier New"/>
              <a:cs typeface="Courier New"/>
              <a:sym typeface="Courier New"/>
            </a:endParaRPr>
          </a:p>
          <a:p>
            <a:pPr indent="0" lvl="0" marL="25400" rtl="0" algn="l">
              <a:spcBef>
                <a:spcPts val="0"/>
              </a:spcBef>
              <a:spcAft>
                <a:spcPts val="0"/>
              </a:spcAft>
              <a:buClr>
                <a:schemeClr val="dk1"/>
              </a:buClr>
              <a:buSzPct val="36666"/>
              <a:buFont typeface="Arial"/>
              <a:buNone/>
            </a:pPr>
            <a:r>
              <a:rPr lang="en-GB" sz="3000">
                <a:solidFill>
                  <a:schemeClr val="dk1"/>
                </a:solidFill>
                <a:highlight>
                  <a:srgbClr val="FFFFFF"/>
                </a:highlight>
                <a:latin typeface="Courier New"/>
                <a:ea typeface="Courier New"/>
                <a:cs typeface="Courier New"/>
                <a:sym typeface="Courier New"/>
              </a:rPr>
              <a:t>		</a:t>
            </a:r>
            <a:r>
              <a:rPr lang="en-GB" sz="3000">
                <a:solidFill>
                  <a:srgbClr val="3F7F5F"/>
                </a:solidFill>
                <a:highlight>
                  <a:srgbClr val="FFFFFF"/>
                </a:highlight>
                <a:latin typeface="Courier New"/>
                <a:ea typeface="Courier New"/>
                <a:cs typeface="Courier New"/>
                <a:sym typeface="Courier New"/>
              </a:rPr>
              <a:t>// Traditional Iteration</a:t>
            </a:r>
            <a:endParaRPr sz="3000">
              <a:solidFill>
                <a:srgbClr val="3F7F5F"/>
              </a:solidFill>
              <a:highlight>
                <a:srgbClr val="FFFFFF"/>
              </a:highlight>
              <a:latin typeface="Courier New"/>
              <a:ea typeface="Courier New"/>
              <a:cs typeface="Courier New"/>
              <a:sym typeface="Courier New"/>
            </a:endParaRPr>
          </a:p>
          <a:p>
            <a:pPr indent="0" lvl="0" marL="25400" rtl="0" algn="l">
              <a:spcBef>
                <a:spcPts val="0"/>
              </a:spcBef>
              <a:spcAft>
                <a:spcPts val="0"/>
              </a:spcAft>
              <a:buClr>
                <a:schemeClr val="dk1"/>
              </a:buClr>
              <a:buSzPct val="36666"/>
              <a:buFont typeface="Arial"/>
              <a:buNone/>
            </a:pPr>
            <a:r>
              <a:rPr lang="en-GB" sz="3000">
                <a:solidFill>
                  <a:schemeClr val="dk1"/>
                </a:solidFill>
                <a:highlight>
                  <a:srgbClr val="FFFFFF"/>
                </a:highlight>
                <a:latin typeface="Courier New"/>
                <a:ea typeface="Courier New"/>
                <a:cs typeface="Courier New"/>
                <a:sym typeface="Courier New"/>
              </a:rPr>
              <a:t>		</a:t>
            </a:r>
            <a:r>
              <a:rPr b="1" lang="en-GB" sz="3000">
                <a:solidFill>
                  <a:srgbClr val="7F0055"/>
                </a:solidFill>
                <a:highlight>
                  <a:srgbClr val="FFFFFF"/>
                </a:highlight>
                <a:latin typeface="Courier New"/>
                <a:ea typeface="Courier New"/>
                <a:cs typeface="Courier New"/>
                <a:sym typeface="Courier New"/>
              </a:rPr>
              <a:t>for</a:t>
            </a:r>
            <a:r>
              <a:rPr lang="en-GB" sz="3000">
                <a:solidFill>
                  <a:schemeClr val="dk1"/>
                </a:solidFill>
                <a:highlight>
                  <a:srgbClr val="FFFFFF"/>
                </a:highlight>
                <a:latin typeface="Courier New"/>
                <a:ea typeface="Courier New"/>
                <a:cs typeface="Courier New"/>
                <a:sym typeface="Courier New"/>
              </a:rPr>
              <a:t> (String </a:t>
            </a:r>
            <a:r>
              <a:rPr lang="en-GB" sz="3000">
                <a:solidFill>
                  <a:srgbClr val="6A3E3E"/>
                </a:solidFill>
                <a:highlight>
                  <a:srgbClr val="FFFFFF"/>
                </a:highlight>
                <a:latin typeface="Courier New"/>
                <a:ea typeface="Courier New"/>
                <a:cs typeface="Courier New"/>
                <a:sym typeface="Courier New"/>
              </a:rPr>
              <a:t>name</a:t>
            </a:r>
            <a:r>
              <a:rPr lang="en-GB" sz="3000">
                <a:solidFill>
                  <a:schemeClr val="dk1"/>
                </a:solidFill>
                <a:highlight>
                  <a:srgbClr val="FFFFFF"/>
                </a:highlight>
                <a:latin typeface="Courier New"/>
                <a:ea typeface="Courier New"/>
                <a:cs typeface="Courier New"/>
                <a:sym typeface="Courier New"/>
              </a:rPr>
              <a:t> : </a:t>
            </a:r>
            <a:r>
              <a:rPr lang="en-GB" sz="3000">
                <a:solidFill>
                  <a:srgbClr val="6A3E3E"/>
                </a:solidFill>
                <a:highlight>
                  <a:srgbClr val="FFFFFF"/>
                </a:highlight>
                <a:latin typeface="Courier New"/>
                <a:ea typeface="Courier New"/>
                <a:cs typeface="Courier New"/>
                <a:sym typeface="Courier New"/>
              </a:rPr>
              <a:t>names</a:t>
            </a:r>
            <a:r>
              <a:rPr lang="en-GB" sz="3000">
                <a:solidFill>
                  <a:schemeClr val="dk1"/>
                </a:solidFill>
                <a:highlight>
                  <a:srgbClr val="FFFFFF"/>
                </a:highlight>
                <a:latin typeface="Courier New"/>
                <a:ea typeface="Courier New"/>
                <a:cs typeface="Courier New"/>
                <a:sym typeface="Courier New"/>
              </a:rPr>
              <a:t>) {</a:t>
            </a:r>
            <a:endParaRPr sz="3000">
              <a:solidFill>
                <a:schemeClr val="dk1"/>
              </a:solidFill>
              <a:highlight>
                <a:srgbClr val="FFFFFF"/>
              </a:highlight>
              <a:latin typeface="Courier New"/>
              <a:ea typeface="Courier New"/>
              <a:cs typeface="Courier New"/>
              <a:sym typeface="Courier New"/>
            </a:endParaRPr>
          </a:p>
          <a:p>
            <a:pPr indent="0" lvl="0" marL="25400" rtl="0" algn="l">
              <a:spcBef>
                <a:spcPts val="0"/>
              </a:spcBef>
              <a:spcAft>
                <a:spcPts val="0"/>
              </a:spcAft>
              <a:buClr>
                <a:schemeClr val="dk1"/>
              </a:buClr>
              <a:buSzPct val="36666"/>
              <a:buFont typeface="Arial"/>
              <a:buNone/>
            </a:pPr>
            <a:r>
              <a:rPr lang="en-GB" sz="3000">
                <a:solidFill>
                  <a:schemeClr val="dk1"/>
                </a:solidFill>
                <a:highlight>
                  <a:srgbClr val="FFFFFF"/>
                </a:highlight>
                <a:latin typeface="Courier New"/>
                <a:ea typeface="Courier New"/>
                <a:cs typeface="Courier New"/>
                <a:sym typeface="Courier New"/>
              </a:rPr>
              <a:t>		    System.</a:t>
            </a:r>
            <a:r>
              <a:rPr b="1" i="1" lang="en-GB" sz="3000">
                <a:solidFill>
                  <a:srgbClr val="0000C0"/>
                </a:solidFill>
                <a:highlight>
                  <a:srgbClr val="FFFFFF"/>
                </a:highlight>
                <a:latin typeface="Courier New"/>
                <a:ea typeface="Courier New"/>
                <a:cs typeface="Courier New"/>
                <a:sym typeface="Courier New"/>
              </a:rPr>
              <a:t>out</a:t>
            </a:r>
            <a:r>
              <a:rPr lang="en-GB" sz="3000">
                <a:solidFill>
                  <a:schemeClr val="dk1"/>
                </a:solidFill>
                <a:highlight>
                  <a:srgbClr val="FFFFFF"/>
                </a:highlight>
                <a:latin typeface="Courier New"/>
                <a:ea typeface="Courier New"/>
                <a:cs typeface="Courier New"/>
                <a:sym typeface="Courier New"/>
              </a:rPr>
              <a:t>.println(</a:t>
            </a:r>
            <a:r>
              <a:rPr lang="en-GB" sz="3000">
                <a:solidFill>
                  <a:srgbClr val="6A3E3E"/>
                </a:solidFill>
                <a:highlight>
                  <a:srgbClr val="FFFFFF"/>
                </a:highlight>
                <a:latin typeface="Courier New"/>
                <a:ea typeface="Courier New"/>
                <a:cs typeface="Courier New"/>
                <a:sym typeface="Courier New"/>
              </a:rPr>
              <a:t>name</a:t>
            </a:r>
            <a:r>
              <a:rPr lang="en-GB" sz="3000">
                <a:solidFill>
                  <a:schemeClr val="dk1"/>
                </a:solidFill>
                <a:highlight>
                  <a:srgbClr val="FFFFFF"/>
                </a:highlight>
                <a:latin typeface="Courier New"/>
                <a:ea typeface="Courier New"/>
                <a:cs typeface="Courier New"/>
                <a:sym typeface="Courier New"/>
              </a:rPr>
              <a:t>);</a:t>
            </a:r>
            <a:endParaRPr sz="3000">
              <a:solidFill>
                <a:schemeClr val="dk1"/>
              </a:solidFill>
              <a:highlight>
                <a:srgbClr val="FFFFFF"/>
              </a:highlight>
              <a:latin typeface="Courier New"/>
              <a:ea typeface="Courier New"/>
              <a:cs typeface="Courier New"/>
              <a:sym typeface="Courier New"/>
            </a:endParaRPr>
          </a:p>
          <a:p>
            <a:pPr indent="0" lvl="0" marL="25400" rtl="0" algn="l">
              <a:spcBef>
                <a:spcPts val="0"/>
              </a:spcBef>
              <a:spcAft>
                <a:spcPts val="0"/>
              </a:spcAft>
              <a:buClr>
                <a:schemeClr val="dk1"/>
              </a:buClr>
              <a:buSzPct val="36666"/>
              <a:buFont typeface="Arial"/>
              <a:buNone/>
            </a:pPr>
            <a:r>
              <a:rPr lang="en-GB" sz="3000">
                <a:solidFill>
                  <a:schemeClr val="dk1"/>
                </a:solidFill>
                <a:highlight>
                  <a:srgbClr val="FFFFFF"/>
                </a:highlight>
                <a:latin typeface="Courier New"/>
                <a:ea typeface="Courier New"/>
                <a:cs typeface="Courier New"/>
                <a:sym typeface="Courier New"/>
              </a:rPr>
              <a:t>		}</a:t>
            </a:r>
            <a:endParaRPr sz="3000">
              <a:solidFill>
                <a:schemeClr val="dk1"/>
              </a:solidFill>
              <a:highlight>
                <a:srgbClr val="FFFFFF"/>
              </a:highlight>
              <a:latin typeface="Courier New"/>
              <a:ea typeface="Courier New"/>
              <a:cs typeface="Courier New"/>
              <a:sym typeface="Courier New"/>
            </a:endParaRPr>
          </a:p>
          <a:p>
            <a:pPr indent="0" lvl="0" marL="25400" rtl="0" algn="l">
              <a:spcBef>
                <a:spcPts val="0"/>
              </a:spcBef>
              <a:spcAft>
                <a:spcPts val="0"/>
              </a:spcAft>
              <a:buClr>
                <a:schemeClr val="dk1"/>
              </a:buClr>
              <a:buSzPct val="36666"/>
              <a:buFont typeface="Arial"/>
              <a:buNone/>
            </a:pPr>
            <a:r>
              <a:rPr lang="en-GB" sz="3000">
                <a:solidFill>
                  <a:schemeClr val="dk1"/>
                </a:solidFill>
                <a:highlight>
                  <a:srgbClr val="FFFFFF"/>
                </a:highlight>
                <a:latin typeface="Courier New"/>
                <a:ea typeface="Courier New"/>
                <a:cs typeface="Courier New"/>
                <a:sym typeface="Courier New"/>
              </a:rPr>
              <a:t>		</a:t>
            </a:r>
            <a:r>
              <a:rPr lang="en-GB" sz="3000">
                <a:solidFill>
                  <a:srgbClr val="3F7F5F"/>
                </a:solidFill>
                <a:highlight>
                  <a:srgbClr val="FFFFFF"/>
                </a:highlight>
                <a:latin typeface="Courier New"/>
                <a:ea typeface="Courier New"/>
                <a:cs typeface="Courier New"/>
                <a:sym typeface="Courier New"/>
              </a:rPr>
              <a:t>// Using Lambda</a:t>
            </a:r>
            <a:endParaRPr sz="3000">
              <a:solidFill>
                <a:srgbClr val="3F7F5F"/>
              </a:solidFill>
              <a:highlight>
                <a:srgbClr val="FFFFFF"/>
              </a:highlight>
              <a:latin typeface="Courier New"/>
              <a:ea typeface="Courier New"/>
              <a:cs typeface="Courier New"/>
              <a:sym typeface="Courier New"/>
            </a:endParaRPr>
          </a:p>
          <a:p>
            <a:pPr indent="0" lvl="0" marL="25400" rtl="0" algn="l">
              <a:spcBef>
                <a:spcPts val="0"/>
              </a:spcBef>
              <a:spcAft>
                <a:spcPts val="0"/>
              </a:spcAft>
              <a:buClr>
                <a:schemeClr val="dk1"/>
              </a:buClr>
              <a:buSzPct val="36666"/>
              <a:buFont typeface="Arial"/>
              <a:buNone/>
            </a:pPr>
            <a:r>
              <a:rPr lang="en-GB" sz="3000">
                <a:solidFill>
                  <a:schemeClr val="dk1"/>
                </a:solidFill>
                <a:highlight>
                  <a:srgbClr val="FFFFFF"/>
                </a:highlight>
                <a:latin typeface="Courier New"/>
                <a:ea typeface="Courier New"/>
                <a:cs typeface="Courier New"/>
                <a:sym typeface="Courier New"/>
              </a:rPr>
              <a:t>		</a:t>
            </a:r>
            <a:r>
              <a:rPr lang="en-GB" sz="3000">
                <a:solidFill>
                  <a:srgbClr val="6A3E3E"/>
                </a:solidFill>
                <a:highlight>
                  <a:srgbClr val="FFFFFF"/>
                </a:highlight>
                <a:latin typeface="Courier New"/>
                <a:ea typeface="Courier New"/>
                <a:cs typeface="Courier New"/>
                <a:sym typeface="Courier New"/>
              </a:rPr>
              <a:t>names</a:t>
            </a:r>
            <a:r>
              <a:rPr lang="en-GB" sz="3000">
                <a:solidFill>
                  <a:schemeClr val="dk1"/>
                </a:solidFill>
                <a:highlight>
                  <a:srgbClr val="FFFFFF"/>
                </a:highlight>
                <a:latin typeface="Courier New"/>
                <a:ea typeface="Courier New"/>
                <a:cs typeface="Courier New"/>
                <a:sym typeface="Courier New"/>
              </a:rPr>
              <a:t>.forEach(</a:t>
            </a:r>
            <a:r>
              <a:rPr lang="en-GB" sz="3000">
                <a:solidFill>
                  <a:srgbClr val="6A3E3E"/>
                </a:solidFill>
                <a:highlight>
                  <a:srgbClr val="FFFFFF"/>
                </a:highlight>
                <a:latin typeface="Courier New"/>
                <a:ea typeface="Courier New"/>
                <a:cs typeface="Courier New"/>
                <a:sym typeface="Courier New"/>
              </a:rPr>
              <a:t>name</a:t>
            </a:r>
            <a:r>
              <a:rPr lang="en-GB" sz="3000">
                <a:solidFill>
                  <a:schemeClr val="dk1"/>
                </a:solidFill>
                <a:highlight>
                  <a:srgbClr val="FFFFFF"/>
                </a:highlight>
                <a:latin typeface="Courier New"/>
                <a:ea typeface="Courier New"/>
                <a:cs typeface="Courier New"/>
                <a:sym typeface="Courier New"/>
              </a:rPr>
              <a:t> -&gt; System.</a:t>
            </a:r>
            <a:r>
              <a:rPr b="1" i="1" lang="en-GB" sz="3000">
                <a:solidFill>
                  <a:srgbClr val="0000C0"/>
                </a:solidFill>
                <a:highlight>
                  <a:srgbClr val="FFFFFF"/>
                </a:highlight>
                <a:latin typeface="Courier New"/>
                <a:ea typeface="Courier New"/>
                <a:cs typeface="Courier New"/>
                <a:sym typeface="Courier New"/>
              </a:rPr>
              <a:t>out</a:t>
            </a:r>
            <a:r>
              <a:rPr lang="en-GB" sz="3000">
                <a:solidFill>
                  <a:schemeClr val="dk1"/>
                </a:solidFill>
                <a:highlight>
                  <a:srgbClr val="FFFFFF"/>
                </a:highlight>
                <a:latin typeface="Courier New"/>
                <a:ea typeface="Courier New"/>
                <a:cs typeface="Courier New"/>
                <a:sym typeface="Courier New"/>
              </a:rPr>
              <a:t>.println(</a:t>
            </a:r>
            <a:r>
              <a:rPr lang="en-GB" sz="3000">
                <a:solidFill>
                  <a:srgbClr val="6A3E3E"/>
                </a:solidFill>
                <a:highlight>
                  <a:srgbClr val="FFFFFF"/>
                </a:highlight>
                <a:latin typeface="Courier New"/>
                <a:ea typeface="Courier New"/>
                <a:cs typeface="Courier New"/>
                <a:sym typeface="Courier New"/>
              </a:rPr>
              <a:t>name</a:t>
            </a:r>
            <a:r>
              <a:rPr lang="en-GB" sz="3000">
                <a:solidFill>
                  <a:schemeClr val="dk1"/>
                </a:solidFill>
                <a:highlight>
                  <a:srgbClr val="FFFFFF"/>
                </a:highlight>
                <a:latin typeface="Courier New"/>
                <a:ea typeface="Courier New"/>
                <a:cs typeface="Courier New"/>
                <a:sym typeface="Courier New"/>
              </a:rPr>
              <a:t>));</a:t>
            </a:r>
            <a:endParaRPr sz="30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1"/>
          <p:cNvSpPr txBox="1"/>
          <p:nvPr>
            <p:ph type="title"/>
          </p:nvPr>
        </p:nvSpPr>
        <p:spPr>
          <a:xfrm>
            <a:off x="311700" y="1402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Lamda with Streams</a:t>
            </a:r>
            <a:endParaRPr/>
          </a:p>
        </p:txBody>
      </p:sp>
      <p:sp>
        <p:nvSpPr>
          <p:cNvPr id="107" name="Google Shape;107;p21"/>
          <p:cNvSpPr txBox="1"/>
          <p:nvPr>
            <p:ph idx="1" type="body"/>
          </p:nvPr>
        </p:nvSpPr>
        <p:spPr>
          <a:xfrm>
            <a:off x="311700" y="824350"/>
            <a:ext cx="8520600" cy="3744600"/>
          </a:xfrm>
          <a:prstGeom prst="rect">
            <a:avLst/>
          </a:prstGeom>
        </p:spPr>
        <p:txBody>
          <a:bodyPr anchorCtr="0" anchor="t" bIns="91425" lIns="91425" spcFirstLastPara="1" rIns="91425" wrap="square" tIns="91425">
            <a:normAutofit fontScale="62500" lnSpcReduction="10000"/>
          </a:bodyPr>
          <a:lstStyle/>
          <a:p>
            <a:pPr indent="0" lvl="0" marL="25400" rtl="0" algn="l">
              <a:spcBef>
                <a:spcPts val="0"/>
              </a:spcBef>
              <a:spcAft>
                <a:spcPts val="0"/>
              </a:spcAft>
              <a:buNone/>
            </a:pPr>
            <a:r>
              <a:rPr b="1" lang="en-GB" sz="3591">
                <a:solidFill>
                  <a:schemeClr val="dk1"/>
                </a:solidFill>
              </a:rPr>
              <a:t>Use Case</a:t>
            </a:r>
            <a:r>
              <a:rPr lang="en-GB" sz="3591">
                <a:solidFill>
                  <a:schemeClr val="dk1"/>
                </a:solidFill>
              </a:rPr>
              <a:t>: Easy manipulation and processing of collections</a:t>
            </a:r>
            <a:endParaRPr sz="3591">
              <a:solidFill>
                <a:schemeClr val="dk1"/>
              </a:solidFill>
            </a:endParaRPr>
          </a:p>
          <a:p>
            <a:pPr indent="0" lvl="0" marL="25400" rtl="0" algn="l">
              <a:spcBef>
                <a:spcPts val="0"/>
              </a:spcBef>
              <a:spcAft>
                <a:spcPts val="0"/>
              </a:spcAft>
              <a:buClr>
                <a:schemeClr val="dk1"/>
              </a:buClr>
              <a:buSzPct val="36666"/>
              <a:buFont typeface="Arial"/>
              <a:buNone/>
            </a:pPr>
            <a:r>
              <a:rPr lang="en-GB" sz="3000">
                <a:solidFill>
                  <a:srgbClr val="3F7F5F"/>
                </a:solidFill>
                <a:highlight>
                  <a:srgbClr val="FFFFFF"/>
                </a:highlight>
                <a:latin typeface="Courier New"/>
                <a:ea typeface="Courier New"/>
                <a:cs typeface="Courier New"/>
                <a:sym typeface="Courier New"/>
              </a:rPr>
              <a:t>// Using Lambda</a:t>
            </a:r>
            <a:endParaRPr sz="3000">
              <a:solidFill>
                <a:srgbClr val="3F7F5F"/>
              </a:solidFill>
              <a:highlight>
                <a:srgbClr val="FFFFFF"/>
              </a:highlight>
              <a:latin typeface="Courier New"/>
              <a:ea typeface="Courier New"/>
              <a:cs typeface="Courier New"/>
              <a:sym typeface="Courier New"/>
            </a:endParaRPr>
          </a:p>
          <a:p>
            <a:pPr indent="0" lvl="0" marL="25400" rtl="0" algn="l">
              <a:spcBef>
                <a:spcPts val="0"/>
              </a:spcBef>
              <a:spcAft>
                <a:spcPts val="0"/>
              </a:spcAft>
              <a:buClr>
                <a:schemeClr val="dk1"/>
              </a:buClr>
              <a:buSzPct val="36666"/>
              <a:buFont typeface="Arial"/>
              <a:buNone/>
            </a:pPr>
            <a:r>
              <a:rPr lang="en-GB" sz="3000">
                <a:solidFill>
                  <a:schemeClr val="dk1"/>
                </a:solidFill>
                <a:highlight>
                  <a:srgbClr val="FFFFFF"/>
                </a:highlight>
                <a:latin typeface="Courier New"/>
                <a:ea typeface="Courier New"/>
                <a:cs typeface="Courier New"/>
                <a:sym typeface="Courier New"/>
              </a:rPr>
              <a:t>		</a:t>
            </a:r>
            <a:r>
              <a:rPr lang="en-GB" sz="3000">
                <a:solidFill>
                  <a:srgbClr val="6A3E3E"/>
                </a:solidFill>
                <a:highlight>
                  <a:srgbClr val="D4D4D4"/>
                </a:highlight>
                <a:latin typeface="Courier New"/>
                <a:ea typeface="Courier New"/>
                <a:cs typeface="Courier New"/>
                <a:sym typeface="Courier New"/>
              </a:rPr>
              <a:t>names</a:t>
            </a:r>
            <a:r>
              <a:rPr lang="en-GB" sz="3000">
                <a:solidFill>
                  <a:schemeClr val="dk1"/>
                </a:solidFill>
                <a:highlight>
                  <a:srgbClr val="FFFFFF"/>
                </a:highlight>
                <a:latin typeface="Courier New"/>
                <a:ea typeface="Courier New"/>
                <a:cs typeface="Courier New"/>
                <a:sym typeface="Courier New"/>
              </a:rPr>
              <a:t>.sort((</a:t>
            </a:r>
            <a:r>
              <a:rPr lang="en-GB" sz="3000">
                <a:solidFill>
                  <a:srgbClr val="6A3E3E"/>
                </a:solidFill>
                <a:highlight>
                  <a:srgbClr val="FFFFFF"/>
                </a:highlight>
                <a:latin typeface="Courier New"/>
                <a:ea typeface="Courier New"/>
                <a:cs typeface="Courier New"/>
                <a:sym typeface="Courier New"/>
              </a:rPr>
              <a:t>a</a:t>
            </a:r>
            <a:r>
              <a:rPr lang="en-GB" sz="3000">
                <a:solidFill>
                  <a:schemeClr val="dk1"/>
                </a:solidFill>
                <a:highlight>
                  <a:srgbClr val="FFFFFF"/>
                </a:highlight>
                <a:latin typeface="Courier New"/>
                <a:ea typeface="Courier New"/>
                <a:cs typeface="Courier New"/>
                <a:sym typeface="Courier New"/>
              </a:rPr>
              <a:t>, </a:t>
            </a:r>
            <a:r>
              <a:rPr lang="en-GB" sz="3000">
                <a:solidFill>
                  <a:srgbClr val="6A3E3E"/>
                </a:solidFill>
                <a:highlight>
                  <a:srgbClr val="FFFFFF"/>
                </a:highlight>
                <a:latin typeface="Courier New"/>
                <a:ea typeface="Courier New"/>
                <a:cs typeface="Courier New"/>
                <a:sym typeface="Courier New"/>
              </a:rPr>
              <a:t>b</a:t>
            </a:r>
            <a:r>
              <a:rPr lang="en-GB" sz="3000">
                <a:solidFill>
                  <a:schemeClr val="dk1"/>
                </a:solidFill>
                <a:highlight>
                  <a:srgbClr val="FFFFFF"/>
                </a:highlight>
                <a:latin typeface="Courier New"/>
                <a:ea typeface="Courier New"/>
                <a:cs typeface="Courier New"/>
                <a:sym typeface="Courier New"/>
              </a:rPr>
              <a:t>) -&gt; </a:t>
            </a:r>
            <a:r>
              <a:rPr lang="en-GB" sz="3000">
                <a:solidFill>
                  <a:srgbClr val="6A3E3E"/>
                </a:solidFill>
                <a:highlight>
                  <a:srgbClr val="FFFFFF"/>
                </a:highlight>
                <a:latin typeface="Courier New"/>
                <a:ea typeface="Courier New"/>
                <a:cs typeface="Courier New"/>
                <a:sym typeface="Courier New"/>
              </a:rPr>
              <a:t>a</a:t>
            </a:r>
            <a:r>
              <a:rPr lang="en-GB" sz="3000">
                <a:solidFill>
                  <a:schemeClr val="dk1"/>
                </a:solidFill>
                <a:highlight>
                  <a:srgbClr val="FFFFFF"/>
                </a:highlight>
                <a:latin typeface="Courier New"/>
                <a:ea typeface="Courier New"/>
                <a:cs typeface="Courier New"/>
                <a:sym typeface="Courier New"/>
              </a:rPr>
              <a:t>.compareTo(</a:t>
            </a:r>
            <a:r>
              <a:rPr lang="en-GB" sz="3000">
                <a:solidFill>
                  <a:srgbClr val="6A3E3E"/>
                </a:solidFill>
                <a:highlight>
                  <a:srgbClr val="FFFFFF"/>
                </a:highlight>
                <a:latin typeface="Courier New"/>
                <a:ea typeface="Courier New"/>
                <a:cs typeface="Courier New"/>
                <a:sym typeface="Courier New"/>
              </a:rPr>
              <a:t>b</a:t>
            </a:r>
            <a:r>
              <a:rPr lang="en-GB" sz="3000">
                <a:solidFill>
                  <a:schemeClr val="dk1"/>
                </a:solidFill>
                <a:highlight>
                  <a:srgbClr val="FFFFFF"/>
                </a:highlight>
                <a:latin typeface="Courier New"/>
                <a:ea typeface="Courier New"/>
                <a:cs typeface="Courier New"/>
                <a:sym typeface="Courier New"/>
              </a:rPr>
              <a:t>));</a:t>
            </a:r>
            <a:endParaRPr sz="3000">
              <a:solidFill>
                <a:schemeClr val="dk1"/>
              </a:solidFill>
              <a:highlight>
                <a:srgbClr val="FFFFFF"/>
              </a:highlight>
              <a:latin typeface="Courier New"/>
              <a:ea typeface="Courier New"/>
              <a:cs typeface="Courier New"/>
              <a:sym typeface="Courier New"/>
            </a:endParaRPr>
          </a:p>
          <a:p>
            <a:pPr indent="0" lvl="0" marL="25400" rtl="0" algn="l">
              <a:spcBef>
                <a:spcPts val="0"/>
              </a:spcBef>
              <a:spcAft>
                <a:spcPts val="0"/>
              </a:spcAft>
              <a:buClr>
                <a:schemeClr val="dk1"/>
              </a:buClr>
              <a:buSzPct val="36666"/>
              <a:buFont typeface="Arial"/>
              <a:buNone/>
            </a:pPr>
            <a:r>
              <a:rPr lang="en-GB" sz="3000">
                <a:solidFill>
                  <a:schemeClr val="dk1"/>
                </a:solidFill>
                <a:highlight>
                  <a:srgbClr val="FFFFFF"/>
                </a:highlight>
                <a:latin typeface="Courier New"/>
                <a:ea typeface="Courier New"/>
                <a:cs typeface="Courier New"/>
                <a:sym typeface="Courier New"/>
              </a:rPr>
              <a:t>		List&lt;Integer&gt; </a:t>
            </a:r>
            <a:r>
              <a:rPr lang="en-GB" sz="3000">
                <a:solidFill>
                  <a:srgbClr val="6A3E3E"/>
                </a:solidFill>
                <a:highlight>
                  <a:srgbClr val="FFFFFF"/>
                </a:highlight>
                <a:latin typeface="Courier New"/>
                <a:ea typeface="Courier New"/>
                <a:cs typeface="Courier New"/>
                <a:sym typeface="Courier New"/>
              </a:rPr>
              <a:t>numbers</a:t>
            </a:r>
            <a:r>
              <a:rPr lang="en-GB" sz="3000">
                <a:solidFill>
                  <a:schemeClr val="dk1"/>
                </a:solidFill>
                <a:highlight>
                  <a:srgbClr val="FFFFFF"/>
                </a:highlight>
                <a:latin typeface="Courier New"/>
                <a:ea typeface="Courier New"/>
                <a:cs typeface="Courier New"/>
                <a:sym typeface="Courier New"/>
              </a:rPr>
              <a:t> = Arrays.</a:t>
            </a:r>
            <a:r>
              <a:rPr i="1" lang="en-GB" sz="3000">
                <a:solidFill>
                  <a:schemeClr val="dk1"/>
                </a:solidFill>
                <a:highlight>
                  <a:srgbClr val="FFFFFF"/>
                </a:highlight>
                <a:latin typeface="Courier New"/>
                <a:ea typeface="Courier New"/>
                <a:cs typeface="Courier New"/>
                <a:sym typeface="Courier New"/>
              </a:rPr>
              <a:t>asList</a:t>
            </a:r>
            <a:r>
              <a:rPr lang="en-GB" sz="3000">
                <a:solidFill>
                  <a:schemeClr val="dk1"/>
                </a:solidFill>
                <a:highlight>
                  <a:srgbClr val="FFFFFF"/>
                </a:highlight>
                <a:latin typeface="Courier New"/>
                <a:ea typeface="Courier New"/>
                <a:cs typeface="Courier New"/>
                <a:sym typeface="Courier New"/>
              </a:rPr>
              <a:t>(1, 2, 3, 4, 5);</a:t>
            </a:r>
            <a:endParaRPr sz="3000">
              <a:solidFill>
                <a:schemeClr val="dk1"/>
              </a:solidFill>
              <a:highlight>
                <a:srgbClr val="FFFFFF"/>
              </a:highlight>
              <a:latin typeface="Courier New"/>
              <a:ea typeface="Courier New"/>
              <a:cs typeface="Courier New"/>
              <a:sym typeface="Courier New"/>
            </a:endParaRPr>
          </a:p>
          <a:p>
            <a:pPr indent="0" lvl="0" marL="25400" rtl="0" algn="l">
              <a:spcBef>
                <a:spcPts val="0"/>
              </a:spcBef>
              <a:spcAft>
                <a:spcPts val="0"/>
              </a:spcAft>
              <a:buClr>
                <a:schemeClr val="dk1"/>
              </a:buClr>
              <a:buSzPct val="36666"/>
              <a:buFont typeface="Arial"/>
              <a:buNone/>
            </a:pPr>
            <a:r>
              <a:rPr lang="en-GB" sz="3000">
                <a:solidFill>
                  <a:schemeClr val="dk1"/>
                </a:solidFill>
                <a:highlight>
                  <a:srgbClr val="FFFFFF"/>
                </a:highlight>
                <a:latin typeface="Courier New"/>
                <a:ea typeface="Courier New"/>
                <a:cs typeface="Courier New"/>
                <a:sym typeface="Courier New"/>
              </a:rPr>
              <a:t>		</a:t>
            </a:r>
            <a:r>
              <a:rPr lang="en-GB" sz="3000">
                <a:solidFill>
                  <a:srgbClr val="3F7F5F"/>
                </a:solidFill>
                <a:highlight>
                  <a:srgbClr val="FFFFFF"/>
                </a:highlight>
                <a:latin typeface="Courier New"/>
                <a:ea typeface="Courier New"/>
                <a:cs typeface="Courier New"/>
                <a:sym typeface="Courier New"/>
              </a:rPr>
              <a:t>// Using Lambda to filter even numbers</a:t>
            </a:r>
            <a:endParaRPr sz="3000">
              <a:solidFill>
                <a:srgbClr val="3F7F5F"/>
              </a:solidFill>
              <a:highlight>
                <a:srgbClr val="FFFFFF"/>
              </a:highlight>
              <a:latin typeface="Courier New"/>
              <a:ea typeface="Courier New"/>
              <a:cs typeface="Courier New"/>
              <a:sym typeface="Courier New"/>
            </a:endParaRPr>
          </a:p>
          <a:p>
            <a:pPr indent="0" lvl="0" marL="25400" rtl="0" algn="l">
              <a:spcBef>
                <a:spcPts val="0"/>
              </a:spcBef>
              <a:spcAft>
                <a:spcPts val="0"/>
              </a:spcAft>
              <a:buClr>
                <a:schemeClr val="dk1"/>
              </a:buClr>
              <a:buSzPct val="36666"/>
              <a:buFont typeface="Arial"/>
              <a:buNone/>
            </a:pPr>
            <a:r>
              <a:rPr lang="en-GB" sz="3000">
                <a:solidFill>
                  <a:schemeClr val="dk1"/>
                </a:solidFill>
                <a:highlight>
                  <a:srgbClr val="FFFFFF"/>
                </a:highlight>
                <a:latin typeface="Courier New"/>
                <a:ea typeface="Courier New"/>
                <a:cs typeface="Courier New"/>
                <a:sym typeface="Courier New"/>
              </a:rPr>
              <a:t>		</a:t>
            </a:r>
            <a:r>
              <a:rPr lang="en-GB" sz="3000">
                <a:solidFill>
                  <a:srgbClr val="6A3E3E"/>
                </a:solidFill>
                <a:highlight>
                  <a:srgbClr val="FFFFFF"/>
                </a:highlight>
                <a:latin typeface="Courier New"/>
                <a:ea typeface="Courier New"/>
                <a:cs typeface="Courier New"/>
                <a:sym typeface="Courier New"/>
              </a:rPr>
              <a:t>numbers</a:t>
            </a:r>
            <a:r>
              <a:rPr lang="en-GB" sz="3000">
                <a:solidFill>
                  <a:schemeClr val="dk1"/>
                </a:solidFill>
                <a:highlight>
                  <a:srgbClr val="FFFFFF"/>
                </a:highlight>
                <a:latin typeface="Courier New"/>
                <a:ea typeface="Courier New"/>
                <a:cs typeface="Courier New"/>
                <a:sym typeface="Courier New"/>
              </a:rPr>
              <a:t>.stream()</a:t>
            </a:r>
            <a:endParaRPr sz="3000">
              <a:solidFill>
                <a:schemeClr val="dk1"/>
              </a:solidFill>
              <a:highlight>
                <a:srgbClr val="FFFFFF"/>
              </a:highlight>
              <a:latin typeface="Courier New"/>
              <a:ea typeface="Courier New"/>
              <a:cs typeface="Courier New"/>
              <a:sym typeface="Courier New"/>
            </a:endParaRPr>
          </a:p>
          <a:p>
            <a:pPr indent="0" lvl="0" marL="25400" rtl="0" algn="l">
              <a:spcBef>
                <a:spcPts val="0"/>
              </a:spcBef>
              <a:spcAft>
                <a:spcPts val="0"/>
              </a:spcAft>
              <a:buClr>
                <a:schemeClr val="dk1"/>
              </a:buClr>
              <a:buSzPct val="36666"/>
              <a:buFont typeface="Arial"/>
              <a:buNone/>
            </a:pPr>
            <a:r>
              <a:rPr lang="en-GB" sz="3000">
                <a:solidFill>
                  <a:schemeClr val="dk1"/>
                </a:solidFill>
                <a:highlight>
                  <a:srgbClr val="FFFFFF"/>
                </a:highlight>
                <a:latin typeface="Courier New"/>
                <a:ea typeface="Courier New"/>
                <a:cs typeface="Courier New"/>
                <a:sym typeface="Courier New"/>
              </a:rPr>
              <a:t>		       .filter(</a:t>
            </a:r>
            <a:r>
              <a:rPr lang="en-GB" sz="3000">
                <a:solidFill>
                  <a:srgbClr val="6A3E3E"/>
                </a:solidFill>
                <a:highlight>
                  <a:srgbClr val="FFFFFF"/>
                </a:highlight>
                <a:latin typeface="Courier New"/>
                <a:ea typeface="Courier New"/>
                <a:cs typeface="Courier New"/>
                <a:sym typeface="Courier New"/>
              </a:rPr>
              <a:t>n</a:t>
            </a:r>
            <a:r>
              <a:rPr lang="en-GB" sz="3000">
                <a:solidFill>
                  <a:schemeClr val="dk1"/>
                </a:solidFill>
                <a:highlight>
                  <a:srgbClr val="FFFFFF"/>
                </a:highlight>
                <a:latin typeface="Courier New"/>
                <a:ea typeface="Courier New"/>
                <a:cs typeface="Courier New"/>
                <a:sym typeface="Courier New"/>
              </a:rPr>
              <a:t> -&gt; </a:t>
            </a:r>
            <a:r>
              <a:rPr lang="en-GB" sz="3000">
                <a:solidFill>
                  <a:srgbClr val="6A3E3E"/>
                </a:solidFill>
                <a:highlight>
                  <a:srgbClr val="FFFFFF"/>
                </a:highlight>
                <a:latin typeface="Courier New"/>
                <a:ea typeface="Courier New"/>
                <a:cs typeface="Courier New"/>
                <a:sym typeface="Courier New"/>
              </a:rPr>
              <a:t>n</a:t>
            </a:r>
            <a:r>
              <a:rPr lang="en-GB" sz="3000">
                <a:solidFill>
                  <a:schemeClr val="dk1"/>
                </a:solidFill>
                <a:highlight>
                  <a:srgbClr val="FFFFFF"/>
                </a:highlight>
                <a:latin typeface="Courier New"/>
                <a:ea typeface="Courier New"/>
                <a:cs typeface="Courier New"/>
                <a:sym typeface="Courier New"/>
              </a:rPr>
              <a:t> % 2 == 0)</a:t>
            </a:r>
            <a:endParaRPr sz="3000">
              <a:solidFill>
                <a:schemeClr val="dk1"/>
              </a:solidFill>
              <a:highlight>
                <a:srgbClr val="FFFFFF"/>
              </a:highlight>
              <a:latin typeface="Courier New"/>
              <a:ea typeface="Courier New"/>
              <a:cs typeface="Courier New"/>
              <a:sym typeface="Courier New"/>
            </a:endParaRPr>
          </a:p>
          <a:p>
            <a:pPr indent="0" lvl="0" marL="25400" rtl="0" algn="l">
              <a:spcBef>
                <a:spcPts val="0"/>
              </a:spcBef>
              <a:spcAft>
                <a:spcPts val="0"/>
              </a:spcAft>
              <a:buNone/>
            </a:pPr>
            <a:r>
              <a:rPr lang="en-GB" sz="3000">
                <a:solidFill>
                  <a:schemeClr val="dk1"/>
                </a:solidFill>
                <a:highlight>
                  <a:srgbClr val="FFFFFF"/>
                </a:highlight>
                <a:latin typeface="Courier New"/>
                <a:ea typeface="Courier New"/>
                <a:cs typeface="Courier New"/>
                <a:sym typeface="Courier New"/>
              </a:rPr>
              <a:t>		       .forEach(System.</a:t>
            </a:r>
            <a:r>
              <a:rPr b="1" i="1" lang="en-GB" sz="3000">
                <a:solidFill>
                  <a:srgbClr val="0000C0"/>
                </a:solidFill>
                <a:highlight>
                  <a:srgbClr val="FFFFFF"/>
                </a:highlight>
                <a:latin typeface="Courier New"/>
                <a:ea typeface="Courier New"/>
                <a:cs typeface="Courier New"/>
                <a:sym typeface="Courier New"/>
              </a:rPr>
              <a:t>out</a:t>
            </a:r>
            <a:r>
              <a:rPr lang="en-GB" sz="3000">
                <a:solidFill>
                  <a:schemeClr val="dk1"/>
                </a:solidFill>
                <a:highlight>
                  <a:srgbClr val="FFFFFF"/>
                </a:highlight>
                <a:latin typeface="Courier New"/>
                <a:ea typeface="Courier New"/>
                <a:cs typeface="Courier New"/>
                <a:sym typeface="Courier New"/>
              </a:rPr>
              <a:t>::println);</a:t>
            </a:r>
            <a:endParaRPr sz="3000">
              <a:solidFill>
                <a:schemeClr val="dk1"/>
              </a:solidFill>
              <a:highlight>
                <a:srgbClr val="FFFFFF"/>
              </a:highlight>
              <a:latin typeface="Courier New"/>
              <a:ea typeface="Courier New"/>
              <a:cs typeface="Courier New"/>
              <a:sym typeface="Courier New"/>
            </a:endParaRPr>
          </a:p>
          <a:p>
            <a:pPr indent="0" lvl="0" marL="25400" rtl="0" algn="l">
              <a:spcBef>
                <a:spcPts val="0"/>
              </a:spcBef>
              <a:spcAft>
                <a:spcPts val="0"/>
              </a:spcAft>
              <a:buNone/>
            </a:pPr>
            <a:r>
              <a:t/>
            </a:r>
            <a:endParaRPr sz="3000">
              <a:solidFill>
                <a:schemeClr val="dk1"/>
              </a:solidFill>
              <a:highlight>
                <a:srgbClr val="FFFFFF"/>
              </a:highlight>
              <a:latin typeface="Courier New"/>
              <a:ea typeface="Courier New"/>
              <a:cs typeface="Courier New"/>
              <a:sym typeface="Courier New"/>
            </a:endParaRPr>
          </a:p>
          <a:p>
            <a:pPr indent="-272256" lvl="0" marL="457200" rtl="0" algn="l">
              <a:spcBef>
                <a:spcPts val="1200"/>
              </a:spcBef>
              <a:spcAft>
                <a:spcPts val="0"/>
              </a:spcAft>
              <a:buClr>
                <a:schemeClr val="dk1"/>
              </a:buClr>
              <a:buSzPct val="61111"/>
              <a:buChar char="●"/>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