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798354-964D-4127-9B14-FAB8BE99AA86}">
  <a:tblStyle styleId="{B9798354-964D-4127-9B14-FAB8BE99AA8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9BBCE3F-0C28-4FF0-842F-C1767A9ADEE2}" styleName="Table_1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fill>
          <a:solidFill>
            <a:srgbClr val="CCDFE8"/>
          </a:solidFill>
        </a:fill>
      </a:tcStyle>
    </a:band1H>
    <a:band2H>
      <a:tcTxStyle/>
    </a:band2H>
    <a:band1V>
      <a:tcTxStyle/>
      <a:tcStyle>
        <a:fill>
          <a:solidFill>
            <a:srgbClr val="CCDFE8"/>
          </a:solidFill>
        </a:fill>
      </a:tcStyle>
    </a:band1V>
    <a:band2V>
      <a:tcTxStyle/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6e823ae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b6e823ae17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6e823ae1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b6e823ae17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6e823ae1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b6e823ae17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6e823ae1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b6e823ae17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6e823ae1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b6e823ae17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6e823ae1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b6e823ae17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6e823ae1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b6e823ae17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6e823ae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b6e823ae1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6e823ae17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6e823ae1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96bd92ac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96bd92ac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6e823ae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b6e823ae17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6e823ae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b6e823ae17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96bd92ac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96bd92ac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6e823ae1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b6e823ae17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6e823ae1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b6e823ae17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rtl="0" algn="l">
              <a:spcBef>
                <a:spcPts val="400"/>
              </a:spcBef>
              <a:spcAft>
                <a:spcPts val="0"/>
              </a:spcAft>
              <a:buSzPts val="1224"/>
              <a:buChar char="●"/>
              <a:defRPr/>
            </a:lvl1pPr>
            <a:lvl2pPr indent="-342900" lvl="1" marL="914400" rtl="0" algn="l">
              <a:spcBef>
                <a:spcPts val="324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727032" y="4805958"/>
            <a:ext cx="1920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4380072" y="4805958"/>
            <a:ext cx="235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647272" y="4805958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722376" y="794784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922713" y="2198784"/>
            <a:ext cx="45720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727032" y="4805958"/>
            <a:ext cx="1920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4380072" y="4805958"/>
            <a:ext cx="2350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647272" y="4805958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636680" y="2254104"/>
            <a:ext cx="183000" cy="171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38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450264" y="2254104"/>
            <a:ext cx="183000" cy="171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38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java.sun.com/javaee/reference/tutorial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avadoc.io/static/jakarta.servlet.jsp.jstl/jakarta.servlet.jsp.jstl-api/3.0.0/jakarta.servlet.jsp.jstl/jakarta/servlet/jsp/jstl/core/package-summary.html" TargetMode="External"/><Relationship Id="rId4" Type="http://schemas.openxmlformats.org/officeDocument/2006/relationships/hyperlink" Target="https://javadoc.io/static/jakarta.servlet.jsp.jstl/jakarta.servlet.jsp.jstl-api/3.0.0/jakarta.servlet.jsp.jstl/jakarta/servlet/jsp/jstl/core/package-summary.html" TargetMode="External"/><Relationship Id="rId5" Type="http://schemas.openxmlformats.org/officeDocument/2006/relationships/hyperlink" Target="https://javadoc.io/static/jakarta.servlet.jsp.jstl/jakarta.servlet.jsp.jstl-api/3.0.0/jakarta.servlet.jsp.jstl/jakarta/servlet/jsp/jstl/core/package-summary.html" TargetMode="External"/><Relationship Id="rId6" Type="http://schemas.openxmlformats.org/officeDocument/2006/relationships/hyperlink" Target="https://javadoc.io/static/jakarta.servlet.jsp.jstl/jakarta.servlet.jsp.jstl-api/3.0.0/jakarta.servlet.jsp.jstl/jakarta/servlet/jsp/jstl/fmt/package-summary.html" TargetMode="External"/><Relationship Id="rId7" Type="http://schemas.openxmlformats.org/officeDocument/2006/relationships/hyperlink" Target="https://javadoc.io/static/jakarta.servlet.jsp.jstl/jakarta.servlet.jsp.jstl-api/3.0.0/jakarta.servlet.jsp.jstl/jakarta/servlet/jsp/jstl/sql/package-summary.html" TargetMode="External"/><Relationship Id="rId8" Type="http://schemas.openxmlformats.org/officeDocument/2006/relationships/hyperlink" Target="https://javadoc.io/static/jakarta.servlet.jsp.jstl/jakarta.servlet.jsp.jstl-api/3.0.0/jakarta.servlet.jsp.jstl/jakarta/servlet/jsp/jstl/tlv/package-summary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po.maven.apache.org/maven2/jakarta/servlet/jsp/jstl/jakarta.servlet.jsp.jstl-api/3.0.0/jakarta.servlet.jsp.jstl-api-3.0.0.jar" TargetMode="External"/><Relationship Id="rId4" Type="http://schemas.openxmlformats.org/officeDocument/2006/relationships/hyperlink" Target="https://repo.maven.apache.org/maven2/org/glassfish/web/jakarta.servlet.jsp.jstl/3.0.1/jakarta.servlet.jsp.jstl-3.0.1.ja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avadoc.io/static/jakarta.servlet.jsp.jstl/jakarta.servlet.jsp.jstl-api/3.0.0/jakarta.servlet.jsp.jstl/jakarta/servlet/jsp/jstl/fmt/package-summary.html" TargetMode="External"/><Relationship Id="rId4" Type="http://schemas.openxmlformats.org/officeDocument/2006/relationships/hyperlink" Target="https://javadoc.io/static/jakarta.servlet.jsp.jstl/jakarta.servlet.jsp.jstl-api/3.0.0/jakarta.servlet.jsp.jstl/jakarta/servlet/jsp/jstl/fmt/package-summary.html" TargetMode="External"/><Relationship Id="rId5" Type="http://schemas.openxmlformats.org/officeDocument/2006/relationships/hyperlink" Target="https://javadoc.io/static/jakarta.servlet.jsp.jstl/jakarta.servlet.jsp.jstl-api/3.0.0/jakarta.servlet.jsp.jstl/jakarta/servlet/jsp/jstl/fmt/package-summary.html" TargetMode="External"/><Relationship Id="rId6" Type="http://schemas.openxmlformats.org/officeDocument/2006/relationships/hyperlink" Target="https://javadoc.io/static/jakarta.servlet.jsp.jstl/jakarta.servlet.jsp.jstl-api/3.0.0/jakarta.servlet.jsp.jstl/jakarta/servlet/jsp/jstl/tlv/package-summary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javadoc.io/static/jakarta.servlet.jsp.jstl/jakarta.servlet.jsp.jstl-api/3.0.0/jakarta.servlet.jsp.jstl/jakarta/servlet/jsp/jstl/core/package-summary.html" TargetMode="External"/><Relationship Id="rId4" Type="http://schemas.openxmlformats.org/officeDocument/2006/relationships/hyperlink" Target="https://javadoc.io/static/jakarta.servlet.jsp.jstl/jakarta.servlet.jsp.jstl-api/3.0.0/jakarta.servlet.jsp.jstl/jakarta/servlet/jsp/jstl/fmt/package-summary.html" TargetMode="External"/><Relationship Id="rId5" Type="http://schemas.openxmlformats.org/officeDocument/2006/relationships/hyperlink" Target="https://javadoc.io/static/jakarta.servlet.jsp.jstl/jakarta.servlet.jsp.jstl-api/3.0.0/jakarta.servlet.jsp.jstl/jakarta/servlet/jsp/jstl/sql/package-summary.html" TargetMode="External"/><Relationship Id="rId6" Type="http://schemas.openxmlformats.org/officeDocument/2006/relationships/hyperlink" Target="https://javadoc.io/static/jakarta.servlet.jsp.jstl/jakarta.servlet.jsp.jstl-api/3.0.0/jakarta.servlet.jsp.jstl/jakarta/servlet/jsp/jstl/tlv/package-summary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JSTL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EL Can’t 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This tag lets us put an if condition into our JSP, e.g.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1200"/>
              </a:spcAft>
              <a:buSzPts val="2300"/>
              <a:buChar char="○"/>
            </a:pPr>
            <a:r>
              <a:rPr lang="en-GB"/>
              <a:t>Some HTML should only be displayed if an attribute called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/>
              <a:t> is defined:</a:t>
            </a:r>
            <a:endParaRPr/>
          </a:p>
        </p:txBody>
      </p:sp>
      <p:sp>
        <p:nvSpPr>
          <p:cNvPr id="131" name="Google Shape;131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Core: if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914400" y="3365153"/>
            <a:ext cx="4647300" cy="101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&lt;c:if test="${user != null}"&gt;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&lt;p&gt;Welcome ${user.name}&lt;/p&gt;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&lt;/c:if&gt;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81400" y="2571750"/>
            <a:ext cx="2362200" cy="571500"/>
          </a:xfrm>
          <a:prstGeom prst="wedgeRoundRectCallout">
            <a:avLst>
              <a:gd fmla="val -23014" name="adj1"/>
              <a:gd fmla="val 77711" name="adj2"/>
              <a:gd fmla="val 16667" name="adj3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 boolean EL expression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6019800" y="3543300"/>
            <a:ext cx="2362200" cy="571500"/>
          </a:xfrm>
          <a:prstGeom prst="wedgeRoundRectCallout">
            <a:avLst>
              <a:gd fmla="val -67176" name="adj1"/>
              <a:gd fmla="val -15246" name="adj2"/>
              <a:gd fmla="val 16667" name="adj3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Only parsed if test is true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&lt;c:if&gt; </a:t>
            </a:r>
            <a:r>
              <a:rPr lang="en-GB"/>
              <a:t>tag does not allow us to specify </a:t>
            </a:r>
            <a:r>
              <a:rPr i="1" lang="en-GB"/>
              <a:t>'else if' </a:t>
            </a:r>
            <a:r>
              <a:rPr lang="en-GB"/>
              <a:t>conditions. For that we use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&lt;c:choose&gt;</a:t>
            </a:r>
            <a:r>
              <a:rPr lang="en-GB"/>
              <a:t> and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&lt;c:when&gt;</a:t>
            </a:r>
            <a:r>
              <a:rPr lang="en-GB"/>
              <a:t>, e.g.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21792" rtl="0" algn="l">
              <a:spcBef>
                <a:spcPts val="324"/>
              </a:spcBef>
              <a:spcAft>
                <a:spcPts val="1200"/>
              </a:spcAft>
              <a:buSzPts val="2300"/>
              <a:buChar char="○"/>
            </a:pPr>
            <a:r>
              <a:rPr lang="en-GB"/>
              <a:t>To specify two different cases</a:t>
            </a:r>
            <a:endParaRPr/>
          </a:p>
        </p:txBody>
      </p:sp>
      <p:sp>
        <p:nvSpPr>
          <p:cNvPr id="140" name="Google Shape;14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Core: choose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600200" y="2507903"/>
            <a:ext cx="5974800" cy="230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&lt;c:choose&gt;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&lt;c:when test="${user.name == 'admin'}"&gt;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&lt;p&gt;Hello Administrator&lt;/p&gt;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&lt;/c:when&gt;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&lt;c:when test="${user.name == 'guest'}"&gt;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&lt;p&gt;Welcome Guest&lt;/p&gt;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&lt;/c:when&gt;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&lt;/c:choose&gt;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And we can use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&lt;c:otherwise&gt; </a:t>
            </a:r>
            <a:r>
              <a:rPr lang="en-GB"/>
              <a:t>like a final 'else' case, e.g.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Core: choose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1752600" y="1931759"/>
            <a:ext cx="5836800" cy="314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&lt;c:choose&gt;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&lt;c:when test="${user.name == 'admin'}"&gt;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&lt;p&gt;Hello Administrator&lt;/p&gt;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&lt;/c:when&gt;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&lt;c:when test="${user.name == 'guest'}"&gt;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&lt;p&gt;Welcome Guest&lt;/p&gt;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&lt;/c:when&gt;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&lt;c:otherwise&gt;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&lt;p&gt;Welcome ${user.name}&lt;/p&gt;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&lt;/c:otherwise&gt;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&lt;/c:choose&gt;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We can iterate over a collection using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&lt;c:forEach&gt;</a:t>
            </a:r>
            <a:r>
              <a:rPr lang="en-GB"/>
              <a:t>, e.g.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21792" rtl="0" algn="l">
              <a:spcBef>
                <a:spcPts val="324"/>
              </a:spcBef>
              <a:spcAft>
                <a:spcPts val="1200"/>
              </a:spcAft>
              <a:buSzPts val="2300"/>
              <a:buChar char="○"/>
            </a:pPr>
            <a:r>
              <a:rPr lang="en-GB"/>
              <a:t>Supposing we have an attribute which is an ArrayList of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/>
              <a:t> objects...</a:t>
            </a:r>
            <a:endParaRPr/>
          </a:p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Core: forEach</a:t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1676400" y="3422303"/>
            <a:ext cx="5561100" cy="9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&lt;c:forEach var="user" items="${users}"&gt;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&lt;p&gt;Hello ${user}&lt;/p&gt;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&lt;/c:forEach&gt;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5181600" y="2571750"/>
            <a:ext cx="2209800" cy="507600"/>
          </a:xfrm>
          <a:prstGeom prst="wedgeRoundRectCallout">
            <a:avLst>
              <a:gd fmla="val 3064" name="adj1"/>
              <a:gd fmla="val 109474" name="adj2"/>
              <a:gd fmla="val 16667" name="adj3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The collection to be iterated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1905000" y="2571750"/>
            <a:ext cx="2362200" cy="679200"/>
          </a:xfrm>
          <a:prstGeom prst="wedgeRoundRectCallout">
            <a:avLst>
              <a:gd fmla="val 43961" name="adj1"/>
              <a:gd fmla="val 75824" name="adj2"/>
              <a:gd fmla="val 16667" name="adj3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The name of the variable to hold each element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3810000" y="4121498"/>
            <a:ext cx="2209800" cy="507600"/>
          </a:xfrm>
          <a:prstGeom prst="wedgeRoundRectCallout">
            <a:avLst>
              <a:gd fmla="val -45892" name="adj1"/>
              <a:gd fmla="val -86505" name="adj2"/>
              <a:gd fmla="val 16667" name="adj3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The current element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If needed, we can get the iteration count using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varStatus</a:t>
            </a:r>
            <a:r>
              <a:rPr lang="en-GB"/>
              <a:t>, e.g.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Core: forEach</a:t>
            </a: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533400" y="2501205"/>
            <a:ext cx="8153400" cy="203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&lt;c:forEach var="user" items="${users}" </a:t>
            </a: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varStatus="status"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&lt;p&gt;User num. ${</a:t>
            </a: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status.count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is ${user.name}&lt;/p&gt;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&lt;c:if test="${</a:t>
            </a: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status.last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&lt;/c:if&gt;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&lt;/c:forEach&gt;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5105400" y="1771650"/>
            <a:ext cx="3048000" cy="564900"/>
          </a:xfrm>
          <a:prstGeom prst="wedgeRoundRectCallout">
            <a:avLst>
              <a:gd fmla="val 34665" name="adj1"/>
              <a:gd fmla="val 80955" name="adj2"/>
              <a:gd fmla="val 16667" name="adj3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The name of the variable to hold the status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6019800" y="3193703"/>
            <a:ext cx="2209800" cy="507600"/>
          </a:xfrm>
          <a:prstGeom prst="wedgeRoundRectCallout">
            <a:avLst>
              <a:gd fmla="val -113498" name="adj1"/>
              <a:gd fmla="val -92213" name="adj2"/>
              <a:gd fmla="val 16667" name="adj3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The index of the current iteration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4495800" y="3879503"/>
            <a:ext cx="2209800" cy="507600"/>
          </a:xfrm>
          <a:prstGeom prst="wedgeRoundRectCallout">
            <a:avLst>
              <a:gd fmla="val -63377" name="adj1"/>
              <a:gd fmla="val -141684" name="adj2"/>
              <a:gd fmla="val 16667" name="adj3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True if this is the last element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Part of the formatting taglib, this allows us to customize the format of a date attribute, e.g.</a:t>
            </a:r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Formatting: formatDate 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533400" y="2066151"/>
            <a:ext cx="8153400" cy="36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&lt;fmt:formatDate value="${user.dob}" dateStyle="long" /&gt;</a:t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533400" y="3323451"/>
            <a:ext cx="8153400" cy="36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&lt;fmt:formatDate value="${user.dob}" timeStyle="short" /&gt;</a:t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5029200" y="2571750"/>
            <a:ext cx="3352800" cy="514500"/>
          </a:xfrm>
          <a:prstGeom prst="wedgeRoundRectCallout">
            <a:avLst>
              <a:gd fmla="val 19398" name="adj1"/>
              <a:gd fmla="val -90191" name="adj2"/>
              <a:gd fmla="val 16667" name="adj3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Can be one of: default, short, medium, long or full</a:t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2133600" y="3943350"/>
            <a:ext cx="277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9.25 AM</a:t>
            </a:r>
            <a:endParaRPr sz="3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2743200" y="3657600"/>
            <a:ext cx="457200" cy="22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1143000" y="2686050"/>
            <a:ext cx="2999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February 06, 2024</a:t>
            </a:r>
            <a:endParaRPr sz="2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2362200" y="2400300"/>
            <a:ext cx="457200" cy="228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Books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/>
              <a:t>Head First Servlets and JSP (O'Reilly)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Websites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1200"/>
              </a:spcAft>
              <a:buSzPts val="23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http://java.sun.com/javaee/reference/tutorials/</a:t>
            </a:r>
            <a:endParaRPr/>
          </a:p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References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There's only so much you can do with EL and the standard actions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We don't want to resort to using scriptlets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We can write our own custom tags...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...but thankfully the JSTL library contains lots of useful tags already written for us</a:t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Doing what EL can't</a:t>
            </a:r>
            <a:endParaRPr/>
          </a:p>
        </p:txBody>
      </p:sp>
      <p:pic>
        <p:nvPicPr>
          <p:cNvPr descr="C:\Users\Rowan\AppData\Local\Microsoft\Windows\Temporary Internet Files\Content.IE5\QI1VS20N\MCj04398280000[1].png"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0" y="207169"/>
            <a:ext cx="821532" cy="82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rgbClr val="202124"/>
                </a:solidFill>
                <a:highlight>
                  <a:srgbClr val="FFFFFF"/>
                </a:highlight>
              </a:rPr>
              <a:t>JSTL stands for </a:t>
            </a:r>
            <a:r>
              <a:rPr lang="en-GB" sz="3100">
                <a:solidFill>
                  <a:srgbClr val="040C28"/>
                </a:solidFill>
                <a:highlight>
                  <a:srgbClr val="D3E3FD"/>
                </a:highlight>
              </a:rPr>
              <a:t>JSP Standard Tag Library</a:t>
            </a:r>
            <a:r>
              <a:rPr lang="en-GB" sz="3100">
                <a:solidFill>
                  <a:srgbClr val="202124"/>
                </a:solidFill>
                <a:highlight>
                  <a:srgbClr val="FFFFFF"/>
                </a:highlight>
              </a:rPr>
              <a:t>. JSTL is the standard tag library that provides tags to control the JSP page behavior. JSTL tags can be used for iteration and control statements, internationalization, SQL etc.</a:t>
            </a:r>
            <a:endParaRPr sz="3400"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JSTL?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Packages description</a:t>
            </a:r>
            <a:endParaRPr b="1"/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73800" y="138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{B9798354-964D-4127-9B14-FAB8BE99AA86}</a:tableStyleId>
              </a:tblPr>
              <a:tblGrid>
                <a:gridCol w="2841725"/>
                <a:gridCol w="6027950"/>
              </a:tblGrid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rgbClr val="353833"/>
                          </a:solidFill>
                        </a:rPr>
                        <a:t>Package</a:t>
                      </a:r>
                      <a:endParaRPr b="1" sz="1700">
                        <a:solidFill>
                          <a:srgbClr val="353833"/>
                        </a:solidFill>
                      </a:endParaRPr>
                    </a:p>
                  </a:txBody>
                  <a:tcPr marT="76200" marB="28575" marR="28575" marL="66675"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rgbClr val="353833"/>
                          </a:solidFill>
                        </a:rPr>
                        <a:t>Description</a:t>
                      </a:r>
                      <a:endParaRPr b="1" sz="1700">
                        <a:solidFill>
                          <a:srgbClr val="353833"/>
                        </a:solidFill>
                      </a:endParaRPr>
                    </a:p>
                  </a:txBody>
                  <a:tcPr marT="76200" marB="28575" marR="28575" marL="66675">
                    <a:solidFill>
                      <a:srgbClr val="DEE3E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jakarta.</a:t>
                      </a:r>
                      <a:r>
                        <a:rPr b="1" lang="en-GB" sz="1700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servlet.jsp.jstl.</a:t>
                      </a:r>
                      <a:r>
                        <a:rPr b="1" lang="en-GB" sz="1700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core</a:t>
                      </a:r>
                      <a:endParaRPr b="1" sz="1700">
                        <a:solidFill>
                          <a:srgbClr val="4A6782"/>
                        </a:solidFill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 sz="17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Classes and interfaces related to the </a:t>
                      </a:r>
                      <a:r>
                        <a:rPr i="1" lang="en-GB" sz="17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core tag library</a:t>
                      </a:r>
                      <a:r>
                        <a:rPr lang="en-GB" sz="17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component of the Jakarta Standard Tag Library.</a:t>
                      </a:r>
                      <a:endParaRPr sz="1750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jakarta.servlet.jsp.jstl.fmt</a:t>
                      </a:r>
                      <a:endParaRPr b="1" sz="1700">
                        <a:solidFill>
                          <a:srgbClr val="4A6782"/>
                        </a:solidFill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 sz="17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Classes and interfaces related to the </a:t>
                      </a:r>
                      <a:r>
                        <a:rPr i="1" lang="en-GB" sz="17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locale sensitive formatting tag library</a:t>
                      </a:r>
                      <a:r>
                        <a:rPr lang="en-GB" sz="17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component of the Jakarta Standard Tag Library.</a:t>
                      </a:r>
                      <a:endParaRPr sz="1750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jakarta.servlet.jsp.jstl.sql</a:t>
                      </a:r>
                      <a:endParaRPr b="1" sz="1700">
                        <a:solidFill>
                          <a:srgbClr val="4A6782"/>
                        </a:solidFill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 sz="17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Classes and interfaces related to the </a:t>
                      </a:r>
                      <a:r>
                        <a:rPr i="1" lang="en-GB" sz="17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sql tag library</a:t>
                      </a:r>
                      <a:r>
                        <a:rPr lang="en-GB" sz="17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component of the Jakarta Standard Tag Library.</a:t>
                      </a:r>
                      <a:endParaRPr sz="1750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jakarta.servlet.jsp.jstl.tlv</a:t>
                      </a:r>
                      <a:endParaRPr b="1" sz="1700">
                        <a:solidFill>
                          <a:srgbClr val="4A6782"/>
                        </a:solidFill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 sz="17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Reusable Tag Library Validator (TLV) classes provided by the Jakarta Standard Tag Library.</a:t>
                      </a:r>
                      <a:endParaRPr sz="1750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57200" y="1110996"/>
            <a:ext cx="83820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JSTL is not part of the JSP specification, so there two essential steps to start using JSTL tags in our web apps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1. Put the </a:t>
            </a:r>
            <a:r>
              <a:rPr lang="en-GB" sz="11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jakarta.servlet.jsp.jstl-api-3.0.0.jar</a:t>
            </a:r>
            <a:r>
              <a:rPr lang="en-GB" sz="1150">
                <a:solidFill>
                  <a:srgbClr val="0C0D0E"/>
                </a:solidFill>
                <a:highlight>
                  <a:srgbClr val="FFFFFF"/>
                </a:highlight>
              </a:rPr>
              <a:t> </a:t>
            </a:r>
            <a:r>
              <a:rPr lang="en-GB"/>
              <a:t> and </a:t>
            </a:r>
            <a:r>
              <a:rPr lang="en-GB" sz="11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jakarta.servlet.jsp.jstl-3.0.1.jar</a:t>
            </a:r>
            <a:r>
              <a:rPr lang="en-GB"/>
              <a:t> files into 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WEB-INF/lib</a:t>
            </a:r>
            <a:r>
              <a:rPr lang="en-GB"/>
              <a:t> directory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2. Put a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taglib</a:t>
            </a:r>
            <a:r>
              <a:rPr lang="en-GB"/>
              <a:t> directive at the top the JSP file which will be using them, for each part of the JSTL you require, e.g.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GB" sz="2000">
                <a:solidFill>
                  <a:srgbClr val="BF5F3F"/>
                </a:solidFill>
                <a:highlight>
                  <a:srgbClr val="EEEEEC"/>
                </a:highlight>
                <a:latin typeface="Courier New"/>
                <a:ea typeface="Courier New"/>
                <a:cs typeface="Courier New"/>
                <a:sym typeface="Courier New"/>
              </a:rPr>
              <a:t>&lt;%@</a:t>
            </a:r>
            <a:r>
              <a:rPr lang="en-GB" sz="2000">
                <a:solidFill>
                  <a:schemeClr val="dk1"/>
                </a:solidFill>
                <a:highlight>
                  <a:srgbClr val="EEEEE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>
                <a:solidFill>
                  <a:srgbClr val="3F7F7F"/>
                </a:solidFill>
                <a:highlight>
                  <a:srgbClr val="EEEEEC"/>
                </a:highlight>
                <a:latin typeface="Courier New"/>
                <a:ea typeface="Courier New"/>
                <a:cs typeface="Courier New"/>
                <a:sym typeface="Courier New"/>
              </a:rPr>
              <a:t>taglib</a:t>
            </a:r>
            <a:r>
              <a:rPr lang="en-GB" sz="2000">
                <a:solidFill>
                  <a:schemeClr val="dk1"/>
                </a:solidFill>
                <a:highlight>
                  <a:srgbClr val="EEEEE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>
                <a:solidFill>
                  <a:srgbClr val="7F007F"/>
                </a:solidFill>
                <a:highlight>
                  <a:srgbClr val="EEEEEC"/>
                </a:highlight>
                <a:latin typeface="Courier New"/>
                <a:ea typeface="Courier New"/>
                <a:cs typeface="Courier New"/>
                <a:sym typeface="Courier New"/>
              </a:rPr>
              <a:t>prefix</a:t>
            </a:r>
            <a:r>
              <a:rPr lang="en-GB" sz="2000">
                <a:solidFill>
                  <a:schemeClr val="dk1"/>
                </a:solidFill>
                <a:highlight>
                  <a:srgbClr val="EEEEE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-GB" sz="2000">
                <a:solidFill>
                  <a:srgbClr val="2A00FF"/>
                </a:solidFill>
                <a:highlight>
                  <a:srgbClr val="EEEEEC"/>
                </a:highlight>
                <a:latin typeface="Courier New"/>
                <a:ea typeface="Courier New"/>
                <a:cs typeface="Courier New"/>
                <a:sym typeface="Courier New"/>
              </a:rPr>
              <a:t>"c"</a:t>
            </a:r>
            <a:r>
              <a:rPr lang="en-GB" sz="2000">
                <a:solidFill>
                  <a:schemeClr val="dk1"/>
                </a:solidFill>
                <a:highlight>
                  <a:srgbClr val="EEEEE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>
                <a:solidFill>
                  <a:srgbClr val="7F007F"/>
                </a:solidFill>
                <a:highlight>
                  <a:srgbClr val="EEEEEC"/>
                </a:highlight>
                <a:latin typeface="Courier New"/>
                <a:ea typeface="Courier New"/>
                <a:cs typeface="Courier New"/>
                <a:sym typeface="Courier New"/>
              </a:rPr>
              <a:t>uri</a:t>
            </a:r>
            <a:r>
              <a:rPr lang="en-GB" sz="2000">
                <a:solidFill>
                  <a:schemeClr val="dk1"/>
                </a:solidFill>
                <a:highlight>
                  <a:srgbClr val="EEEEE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-GB" sz="2000">
                <a:solidFill>
                  <a:srgbClr val="2A00FF"/>
                </a:solidFill>
                <a:highlight>
                  <a:srgbClr val="EEEEEC"/>
                </a:highlight>
                <a:latin typeface="Courier New"/>
                <a:ea typeface="Courier New"/>
                <a:cs typeface="Courier New"/>
                <a:sym typeface="Courier New"/>
              </a:rPr>
              <a:t>"jakarta.tags.core"</a:t>
            </a:r>
            <a:r>
              <a:rPr lang="en-GB" sz="2000">
                <a:solidFill>
                  <a:schemeClr val="dk1"/>
                </a:solidFill>
                <a:highlight>
                  <a:srgbClr val="EEEEE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000">
                <a:solidFill>
                  <a:srgbClr val="BF5F3F"/>
                </a:solidFill>
                <a:highlight>
                  <a:srgbClr val="EEEEEC"/>
                </a:highlight>
                <a:latin typeface="Courier New"/>
                <a:ea typeface="Courier New"/>
                <a:cs typeface="Courier New"/>
                <a:sym typeface="Courier New"/>
              </a:rPr>
              <a:t>%&gt;</a:t>
            </a:r>
            <a:endParaRPr sz="1000">
              <a:solidFill>
                <a:srgbClr val="0C0D0E"/>
              </a:solidFill>
            </a:endParaRPr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 b="1" sz="1600">
              <a:solidFill>
                <a:srgbClr val="BF5F3F"/>
              </a:solidFill>
              <a:highlight>
                <a:srgbClr val="E8F2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Using JSTL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5541502" y="4686300"/>
            <a:ext cx="329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e.g. </a:t>
            </a: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&lt;c:out value="x" /&gt;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6" name="Google Shape;96;p19"/>
          <p:cNvCxnSpPr/>
          <p:nvPr/>
        </p:nvCxnSpPr>
        <p:spPr>
          <a:xfrm flipH="1">
            <a:off x="6362700" y="4343400"/>
            <a:ext cx="1790700" cy="4002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JSTL's taglibs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&lt;%@ taglib ... %&gt; </a:t>
            </a:r>
            <a:r>
              <a:rPr lang="en-GB"/>
              <a:t>directive requires these parameters for the area of the JSTL you want to use...</a:t>
            </a:r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914400" y="22742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{89BBCE3F-0C28-4FF0-842F-C1767A9ADEE2}</a:tableStyleId>
              </a:tblPr>
              <a:tblGrid>
                <a:gridCol w="1371600"/>
                <a:gridCol w="990600"/>
                <a:gridCol w="4953000"/>
              </a:tblGrid>
              <a:tr h="258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Area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Prefix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URI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3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400"/>
                        <a:t>Core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4A67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1" sz="1000">
                        <a:solidFill>
                          <a:srgbClr val="4A678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rgbClr val="4A67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http://jakarta.servlet.jsp.jstl.core</a:t>
                      </a:r>
                      <a:endParaRPr b="1" sz="1000">
                        <a:solidFill>
                          <a:srgbClr val="4A678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91450" marL="91450"/>
                </a:tc>
              </a:tr>
              <a:tr h="33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400"/>
                        <a:t>XML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ucida Sans"/>
                        <a:buNone/>
                      </a:pPr>
                      <a:r>
                        <a:rPr b="1" lang="en-GB" sz="1000">
                          <a:solidFill>
                            <a:srgbClr val="4A67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http://</a:t>
                      </a:r>
                      <a:r>
                        <a:rPr b="1" lang="en-GB" sz="1000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Arial"/>
                          <a:ea typeface="Arial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jakarta.servlet.jsp.jstl.</a:t>
                      </a:r>
                      <a:r>
                        <a:rPr b="1" lang="en-GB" sz="1000">
                          <a:solidFill>
                            <a:srgbClr val="4A67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xml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3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400"/>
                        <a:t>l18N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fmt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http://</a:t>
                      </a:r>
                      <a:r>
                        <a:rPr b="1" lang="en-GB" sz="1000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Arial"/>
                          <a:ea typeface="Arial"/>
                          <a:cs typeface="Arial"/>
                          <a:sym typeface="Arial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jakarta.servlet.jsp.jstl.fmt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3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400"/>
                        <a:t>Database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sql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/>
                        <a:t>http://</a:t>
                      </a:r>
                      <a:r>
                        <a:rPr b="1" lang="en-GB" sz="1000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Arial"/>
                          <a:ea typeface="Arial"/>
                          <a:cs typeface="Arial"/>
                          <a:sym typeface="Arial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jakarta.servlet.jsp.jstl.</a:t>
                      </a:r>
                      <a:r>
                        <a:rPr lang="en-GB"/>
                        <a:t>sql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36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Validator</a:t>
                      </a:r>
                      <a:endParaRPr b="1"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tlv</a:t>
                      </a:r>
                      <a:endParaRPr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http://</a:t>
                      </a:r>
                      <a:r>
                        <a:rPr b="1" lang="en-GB" sz="1000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Arial"/>
                          <a:ea typeface="Arial"/>
                          <a:cs typeface="Arial"/>
                          <a:sym typeface="Arial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jakarta.servlet.jsp.jstl.tlv</a:t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Packages description</a:t>
            </a:r>
            <a:endParaRPr b="1"/>
          </a:p>
        </p:txBody>
      </p:sp>
      <p:graphicFrame>
        <p:nvGraphicFramePr>
          <p:cNvPr id="109" name="Google Shape;109;p21"/>
          <p:cNvGraphicFramePr/>
          <p:nvPr/>
        </p:nvGraphicFramePr>
        <p:xfrm>
          <a:off x="323975" y="147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{B9798354-964D-4127-9B14-FAB8BE99AA86}</a:tableStyleId>
              </a:tblPr>
              <a:tblGrid>
                <a:gridCol w="2181175"/>
                <a:gridCol w="4227950"/>
              </a:tblGrid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353833"/>
                          </a:solidFill>
                        </a:rPr>
                        <a:t>Package</a:t>
                      </a:r>
                      <a:endParaRPr b="1" sz="1300">
                        <a:solidFill>
                          <a:srgbClr val="353833"/>
                        </a:solidFill>
                      </a:endParaRPr>
                    </a:p>
                  </a:txBody>
                  <a:tcPr marT="76200" marB="28575" marR="285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353833"/>
                          </a:solidFill>
                        </a:rPr>
                        <a:t>Description</a:t>
                      </a:r>
                      <a:endParaRPr b="1" sz="1300">
                        <a:solidFill>
                          <a:srgbClr val="353833"/>
                        </a:solidFill>
                      </a:endParaRPr>
                    </a:p>
                  </a:txBody>
                  <a:tcPr marT="76200" marB="28575" marR="285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3E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jakarta.servlet.jsp.jstl.core</a:t>
                      </a:r>
                      <a:endParaRPr b="1" sz="1300">
                        <a:solidFill>
                          <a:srgbClr val="4A6782"/>
                        </a:solidFill>
                      </a:endParaRPr>
                    </a:p>
                  </a:txBody>
                  <a:tcPr marT="76200" marB="28575" marR="285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 sz="13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Classes and interfaces related to the </a:t>
                      </a:r>
                      <a:r>
                        <a:rPr i="1" lang="en-GB" sz="13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core tag library</a:t>
                      </a:r>
                      <a:r>
                        <a:rPr lang="en-GB" sz="13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component of the Jakarta Standard Tag Library.</a:t>
                      </a:r>
                      <a:endParaRPr sz="1350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jakarta.servlet.jsp.jstl.fmt</a:t>
                      </a:r>
                      <a:endParaRPr b="1" sz="1300">
                        <a:solidFill>
                          <a:srgbClr val="4A6782"/>
                        </a:solidFill>
                      </a:endParaRPr>
                    </a:p>
                  </a:txBody>
                  <a:tcPr marT="76200" marB="28575" marR="285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 sz="13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Classes and interfaces related to the </a:t>
                      </a:r>
                      <a:r>
                        <a:rPr i="1" lang="en-GB" sz="13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locale sensitive formatting tag library</a:t>
                      </a:r>
                      <a:r>
                        <a:rPr lang="en-GB" sz="13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component of the Jakarta Standard Tag Library.</a:t>
                      </a:r>
                      <a:endParaRPr sz="1350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jakarta.servlet.jsp.jstl.sql</a:t>
                      </a:r>
                      <a:endParaRPr b="1" sz="1300">
                        <a:solidFill>
                          <a:srgbClr val="4A6782"/>
                        </a:solidFill>
                      </a:endParaRPr>
                    </a:p>
                  </a:txBody>
                  <a:tcPr marT="76200" marB="28575" marR="285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 sz="13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Classes and interfaces related to the </a:t>
                      </a:r>
                      <a:r>
                        <a:rPr i="1" lang="en-GB" sz="13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sql tag library</a:t>
                      </a:r>
                      <a:r>
                        <a:rPr lang="en-GB" sz="13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component of the Jakarta Standard Tag Library.</a:t>
                      </a:r>
                      <a:endParaRPr sz="1350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jakarta.servlet.jsp.jstl.tlv</a:t>
                      </a:r>
                      <a:endParaRPr b="1" sz="1300">
                        <a:solidFill>
                          <a:srgbClr val="4A6782"/>
                        </a:solidFill>
                      </a:endParaRPr>
                    </a:p>
                  </a:txBody>
                  <a:tcPr marT="76200" marB="28575" marR="28575" marL="666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 sz="1350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Reusable Tag Library Validator (TLV) classes provided by the Jakarta Standard Tag Library.</a:t>
                      </a:r>
                      <a:endParaRPr sz="1350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722376" y="794784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</a:pPr>
            <a:r>
              <a:rPr lang="en-GB"/>
              <a:t>Tag Examples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922713" y="2198784"/>
            <a:ext cx="4572000" cy="1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GB"/>
              <a:t>Examples of some of the most commonly used JSTL tags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-GB"/>
              <a:t>This simple tag outputs a value and encodes any XML entities, e.g.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/>
              <a:t>If we define an attribute with some HTML tags: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/>
              <a:t>And then output that with &lt;c:out&gt;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Char char="○"/>
            </a:pPr>
            <a:r>
              <a:rPr lang="en-GB"/>
              <a:t>The result in the response is...</a:t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8255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n-GB"/>
              <a:t>Core: out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912150" y="1894463"/>
            <a:ext cx="6939600" cy="36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request.setAttribute("content", "&lt;i&gt;Italic&lt;/i&gt;");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1143000" y="3094851"/>
            <a:ext cx="6934200" cy="36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&lt;c:out value="content" /&gt;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1143000" y="3952101"/>
            <a:ext cx="6934200" cy="36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&amp;lt;i&amp;gt;Italic&amp;lt;/i&amp;gt;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C:\Users\Rowan\AppData\Local\Microsoft\Windows\Temporary Internet Files\Content.IE5\OGJX8C8T\MPj04394810000[1].jpg"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8588" y="256551"/>
            <a:ext cx="985307" cy="65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