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BA084E-C8F9-4EEA-AA7F-9BFCDFC9CB7A}">
  <a:tblStyle styleId="{F9BA084E-C8F9-4EEA-AA7F-9BFCDFC9CB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5b4f26a6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5b4f26a6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6854069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6854069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68540690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68540690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5b4f26a6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5b4f26a6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5b4f26a62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5b4f26a62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5b4f26a6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5b4f26a6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5b4f26a6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5b4f26a6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5b4f26a6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25b4f26a6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25b4f26a62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25b4f26a62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5b4f26a6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5b4f26a6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25b4f26a62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25b4f26a6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25b4f26a6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25b4f26a6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5b4f26a6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25b4f26a6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5b4f26a6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25b4f26a6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25b4f26a6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25b4f26a6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25b4f26a6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25b4f26a6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25b4f26a62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25b4f26a62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25b4f26a6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25b4f26a6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25b4f26a6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25b4f26a6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25b4f26a6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25b4f26a6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25b4f26a6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25b4f26a6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5b4f26a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25b4f26a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25b4f26a6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25b4f26a6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25b4f26a6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25b4f26a6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25b4f26a6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25b4f26a6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25b4f26a6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25b4f26a6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25b4f26a6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25b4f26a6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25b4f26a6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25b4f26a6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25b4f26a62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25b4f26a6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25b4f26a6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25b4f26a6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25b4f26a6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25b4f26a6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25b4f26a62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25b4f26a62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5b4f26a6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5b4f26a6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25b4f26a6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25b4f26a6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25b4f26a6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25b4f26a6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25b4f26a6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25b4f26a6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25b4f26a62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25b4f26a62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25b4f26a62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5b4f26a62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5b4f26a6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5b4f26a6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5b4f26a6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5b4f26a6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5b4f26a6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5b4f26a6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6854069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6854069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6854069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6854069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13" name="Google Shape;13;p2"/>
          <p:cNvPicPr preferRelativeResize="0"/>
          <p:nvPr/>
        </p:nvPicPr>
        <p:blipFill>
          <a:blip r:embed="rId2">
            <a:alphaModFix/>
          </a:blip>
          <a:stretch>
            <a:fillRect/>
          </a:stretch>
        </p:blipFill>
        <p:spPr>
          <a:xfrm>
            <a:off x="0" y="4293475"/>
            <a:ext cx="850025" cy="850025"/>
          </a:xfrm>
          <a:prstGeom prst="rect">
            <a:avLst/>
          </a:prstGeom>
          <a:noFill/>
          <a:ln>
            <a:noFill/>
          </a:ln>
        </p:spPr>
      </p:pic>
      <p:sp>
        <p:nvSpPr>
          <p:cNvPr id="14" name="Google Shape;14;p2"/>
          <p:cNvSpPr txBox="1"/>
          <p:nvPr/>
        </p:nvSpPr>
        <p:spPr>
          <a:xfrm>
            <a:off x="4277175" y="4798775"/>
            <a:ext cx="2682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9E9E9E"/>
                </a:solidFill>
              </a:rPr>
              <a:t>@damascene10</a:t>
            </a:r>
            <a:endParaRPr sz="1800">
              <a:solidFill>
                <a:srgbClr val="9E9E9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22" name="Google Shape;22;p4"/>
          <p:cNvPicPr preferRelativeResize="0"/>
          <p:nvPr/>
        </p:nvPicPr>
        <p:blipFill>
          <a:blip r:embed="rId2">
            <a:alphaModFix/>
          </a:blip>
          <a:stretch>
            <a:fillRect/>
          </a:stretch>
        </p:blipFill>
        <p:spPr>
          <a:xfrm>
            <a:off x="0" y="4327075"/>
            <a:ext cx="816425" cy="816425"/>
          </a:xfrm>
          <a:prstGeom prst="rect">
            <a:avLst/>
          </a:prstGeom>
          <a:noFill/>
          <a:ln>
            <a:noFill/>
          </a:ln>
        </p:spPr>
      </p:pic>
      <p:sp>
        <p:nvSpPr>
          <p:cNvPr id="23" name="Google Shape;23;p4"/>
          <p:cNvSpPr txBox="1"/>
          <p:nvPr/>
        </p:nvSpPr>
        <p:spPr>
          <a:xfrm>
            <a:off x="4594675" y="4814650"/>
            <a:ext cx="23496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9E9E9E"/>
                </a:solidFill>
              </a:rPr>
              <a:t>@damascene10</a:t>
            </a:r>
            <a:endParaRPr sz="1800">
              <a:solidFill>
                <a:srgbClr val="9E9E9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oracle.com/javase/tutorial/essential/concurrency/examples/SleepMessages.jav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Threads</a:t>
            </a:r>
            <a:endParaRPr/>
          </a:p>
        </p:txBody>
      </p:sp>
      <p:sp>
        <p:nvSpPr>
          <p:cNvPr id="59" name="Google Shape;59;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Introduction to Concurrency in Java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80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FF9900"/>
                </a:solidFill>
              </a:rPr>
              <a:t>Implementing Runnable</a:t>
            </a:r>
            <a:endParaRPr b="1">
              <a:solidFill>
                <a:srgbClr val="FF9900"/>
              </a:solidFill>
            </a:endParaRPr>
          </a:p>
        </p:txBody>
      </p:sp>
      <p:sp>
        <p:nvSpPr>
          <p:cNvPr id="118" name="Google Shape;118;p22"/>
          <p:cNvSpPr txBox="1"/>
          <p:nvPr>
            <p:ph idx="1" type="body"/>
          </p:nvPr>
        </p:nvSpPr>
        <p:spPr>
          <a:xfrm>
            <a:off x="3309025" y="957625"/>
            <a:ext cx="5612700" cy="3862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2250">
                <a:solidFill>
                  <a:srgbClr val="0033B3"/>
                </a:solidFill>
                <a:highlight>
                  <a:srgbClr val="FFFFFF"/>
                </a:highlight>
                <a:latin typeface="Courier New"/>
                <a:ea typeface="Courier New"/>
                <a:cs typeface="Courier New"/>
                <a:sym typeface="Courier New"/>
              </a:rPr>
              <a:t>class </a:t>
            </a:r>
            <a:r>
              <a:rPr lang="en-GB" sz="2250">
                <a:solidFill>
                  <a:schemeClr val="dk1"/>
                </a:solidFill>
                <a:highlight>
                  <a:srgbClr val="FFFFFF"/>
                </a:highlight>
                <a:latin typeface="Courier New"/>
                <a:ea typeface="Courier New"/>
                <a:cs typeface="Courier New"/>
                <a:sym typeface="Courier New"/>
              </a:rPr>
              <a:t>Person  </a:t>
            </a:r>
            <a:r>
              <a:rPr lang="en-GB" sz="2250">
                <a:solidFill>
                  <a:srgbClr val="0033B3"/>
                </a:solidFill>
                <a:highlight>
                  <a:srgbClr val="FFFFFF"/>
                </a:highlight>
                <a:latin typeface="Courier New"/>
                <a:ea typeface="Courier New"/>
                <a:cs typeface="Courier New"/>
                <a:sym typeface="Courier New"/>
              </a:rPr>
              <a:t>implements </a:t>
            </a:r>
            <a:r>
              <a:rPr lang="en-GB" sz="2250">
                <a:solidFill>
                  <a:schemeClr val="dk1"/>
                </a:solidFill>
                <a:highlight>
                  <a:srgbClr val="FFFFFF"/>
                </a:highlight>
                <a:latin typeface="Courier New"/>
                <a:ea typeface="Courier New"/>
                <a:cs typeface="Courier New"/>
                <a:sym typeface="Courier New"/>
              </a:rPr>
              <a:t>Runnable </a:t>
            </a:r>
            <a:r>
              <a:rPr lang="en-GB" sz="2250">
                <a:solidFill>
                  <a:srgbClr val="080808"/>
                </a:solidFill>
                <a:highlight>
                  <a:srgbClr val="FFFFFF"/>
                </a:highlight>
                <a:latin typeface="Courier New"/>
                <a:ea typeface="Courier New"/>
                <a:cs typeface="Courier New"/>
                <a:sym typeface="Courier New"/>
              </a:rPr>
              <a:t>{</a:t>
            </a:r>
            <a:endParaRPr sz="2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2250">
                <a:solidFill>
                  <a:srgbClr val="080808"/>
                </a:solidFill>
                <a:highlight>
                  <a:srgbClr val="FFFFFF"/>
                </a:highlight>
                <a:latin typeface="Courier New"/>
                <a:ea typeface="Courier New"/>
                <a:cs typeface="Courier New"/>
                <a:sym typeface="Courier New"/>
              </a:rPr>
              <a:t>   </a:t>
            </a:r>
            <a:r>
              <a:rPr lang="en-GB" sz="2250">
                <a:solidFill>
                  <a:srgbClr val="0033B3"/>
                </a:solidFill>
                <a:highlight>
                  <a:srgbClr val="FFFFFF"/>
                </a:highlight>
                <a:latin typeface="Courier New"/>
                <a:ea typeface="Courier New"/>
                <a:cs typeface="Courier New"/>
                <a:sym typeface="Courier New"/>
              </a:rPr>
              <a:t>public void </a:t>
            </a:r>
            <a:r>
              <a:rPr lang="en-GB" sz="2250">
                <a:solidFill>
                  <a:srgbClr val="00627A"/>
                </a:solidFill>
                <a:highlight>
                  <a:srgbClr val="FFFFFF"/>
                </a:highlight>
                <a:latin typeface="Courier New"/>
                <a:ea typeface="Courier New"/>
                <a:cs typeface="Courier New"/>
                <a:sym typeface="Courier New"/>
              </a:rPr>
              <a:t>run</a:t>
            </a:r>
            <a:r>
              <a:rPr lang="en-GB" sz="2250">
                <a:solidFill>
                  <a:srgbClr val="080808"/>
                </a:solidFill>
                <a:highlight>
                  <a:srgbClr val="FFFFFF"/>
                </a:highlight>
                <a:latin typeface="Courier New"/>
                <a:ea typeface="Courier New"/>
                <a:cs typeface="Courier New"/>
                <a:sym typeface="Courier New"/>
              </a:rPr>
              <a:t>() {</a:t>
            </a:r>
            <a:endParaRPr sz="2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2250">
                <a:solidFill>
                  <a:srgbClr val="080808"/>
                </a:solidFill>
                <a:highlight>
                  <a:srgbClr val="FFFFFF"/>
                </a:highlight>
                <a:latin typeface="Courier New"/>
                <a:ea typeface="Courier New"/>
                <a:cs typeface="Courier New"/>
                <a:sym typeface="Courier New"/>
              </a:rPr>
              <a:t>       </a:t>
            </a:r>
            <a:r>
              <a:rPr lang="en-GB" sz="2250">
                <a:solidFill>
                  <a:schemeClr val="dk1"/>
                </a:solidFill>
                <a:highlight>
                  <a:srgbClr val="FFFFFF"/>
                </a:highlight>
                <a:latin typeface="Courier New"/>
                <a:ea typeface="Courier New"/>
                <a:cs typeface="Courier New"/>
                <a:sym typeface="Courier New"/>
              </a:rPr>
              <a:t>System</a:t>
            </a:r>
            <a:r>
              <a:rPr lang="en-GB" sz="2250">
                <a:solidFill>
                  <a:srgbClr val="080808"/>
                </a:solidFill>
                <a:highlight>
                  <a:srgbClr val="FFFFFF"/>
                </a:highlight>
                <a:latin typeface="Courier New"/>
                <a:ea typeface="Courier New"/>
                <a:cs typeface="Courier New"/>
                <a:sym typeface="Courier New"/>
              </a:rPr>
              <a:t>.</a:t>
            </a:r>
            <a:r>
              <a:rPr i="1" lang="en-GB" sz="2250">
                <a:solidFill>
                  <a:srgbClr val="871094"/>
                </a:solidFill>
                <a:highlight>
                  <a:srgbClr val="FFFFFF"/>
                </a:highlight>
                <a:latin typeface="Courier New"/>
                <a:ea typeface="Courier New"/>
                <a:cs typeface="Courier New"/>
                <a:sym typeface="Courier New"/>
              </a:rPr>
              <a:t>out</a:t>
            </a:r>
            <a:r>
              <a:rPr lang="en-GB" sz="2250">
                <a:solidFill>
                  <a:srgbClr val="080808"/>
                </a:solidFill>
                <a:highlight>
                  <a:srgbClr val="FFFFFF"/>
                </a:highlight>
                <a:latin typeface="Courier New"/>
                <a:ea typeface="Courier New"/>
                <a:cs typeface="Courier New"/>
                <a:sym typeface="Courier New"/>
              </a:rPr>
              <a:t>.println(</a:t>
            </a:r>
            <a:r>
              <a:rPr lang="en-GB" sz="2250">
                <a:solidFill>
                  <a:srgbClr val="067D17"/>
                </a:solidFill>
                <a:highlight>
                  <a:srgbClr val="FFFFFF"/>
                </a:highlight>
                <a:latin typeface="Courier New"/>
                <a:ea typeface="Courier New"/>
                <a:cs typeface="Courier New"/>
                <a:sym typeface="Courier New"/>
              </a:rPr>
              <a:t>"Hello from a thread!"</a:t>
            </a:r>
            <a:r>
              <a:rPr lang="en-GB" sz="2250">
                <a:solidFill>
                  <a:srgbClr val="080808"/>
                </a:solidFill>
                <a:highlight>
                  <a:srgbClr val="FFFFFF"/>
                </a:highlight>
                <a:latin typeface="Courier New"/>
                <a:ea typeface="Courier New"/>
                <a:cs typeface="Courier New"/>
                <a:sym typeface="Courier New"/>
              </a:rPr>
              <a:t>);</a:t>
            </a:r>
            <a:endParaRPr sz="2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2250">
                <a:solidFill>
                  <a:srgbClr val="080808"/>
                </a:solidFill>
                <a:highlight>
                  <a:srgbClr val="FFFFFF"/>
                </a:highlight>
                <a:latin typeface="Courier New"/>
                <a:ea typeface="Courier New"/>
                <a:cs typeface="Courier New"/>
                <a:sym typeface="Courier New"/>
              </a:rPr>
              <a:t>   }</a:t>
            </a:r>
            <a:endParaRPr sz="2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2250">
                <a:solidFill>
                  <a:srgbClr val="080808"/>
                </a:solidFill>
                <a:highlight>
                  <a:srgbClr val="FFFFFF"/>
                </a:highlight>
                <a:latin typeface="Courier New"/>
                <a:ea typeface="Courier New"/>
                <a:cs typeface="Courier New"/>
                <a:sym typeface="Courier New"/>
              </a:rPr>
              <a:t>}</a:t>
            </a:r>
            <a:endParaRPr sz="2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2250">
                <a:solidFill>
                  <a:srgbClr val="0033B3"/>
                </a:solidFill>
                <a:highlight>
                  <a:srgbClr val="FFFFFF"/>
                </a:highlight>
                <a:latin typeface="Courier New"/>
                <a:ea typeface="Courier New"/>
                <a:cs typeface="Courier New"/>
                <a:sym typeface="Courier New"/>
              </a:rPr>
              <a:t>public class </a:t>
            </a:r>
            <a:r>
              <a:rPr lang="en-GB" sz="2250">
                <a:solidFill>
                  <a:schemeClr val="dk1"/>
                </a:solidFill>
                <a:highlight>
                  <a:srgbClr val="FFFFFF"/>
                </a:highlight>
                <a:latin typeface="Courier New"/>
                <a:ea typeface="Courier New"/>
                <a:cs typeface="Courier New"/>
                <a:sym typeface="Courier New"/>
              </a:rPr>
              <a:t>Main </a:t>
            </a:r>
            <a:r>
              <a:rPr lang="en-GB" sz="2250">
                <a:solidFill>
                  <a:srgbClr val="080808"/>
                </a:solidFill>
                <a:highlight>
                  <a:srgbClr val="FFFFFF"/>
                </a:highlight>
                <a:latin typeface="Courier New"/>
                <a:ea typeface="Courier New"/>
                <a:cs typeface="Courier New"/>
                <a:sym typeface="Courier New"/>
              </a:rPr>
              <a:t>{</a:t>
            </a:r>
            <a:endParaRPr sz="2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2250">
                <a:solidFill>
                  <a:srgbClr val="080808"/>
                </a:solidFill>
                <a:highlight>
                  <a:srgbClr val="FFFFFF"/>
                </a:highlight>
                <a:latin typeface="Courier New"/>
                <a:ea typeface="Courier New"/>
                <a:cs typeface="Courier New"/>
                <a:sym typeface="Courier New"/>
              </a:rPr>
              <a:t>   </a:t>
            </a:r>
            <a:r>
              <a:rPr lang="en-GB" sz="2250">
                <a:solidFill>
                  <a:srgbClr val="0033B3"/>
                </a:solidFill>
                <a:highlight>
                  <a:srgbClr val="FFFFFF"/>
                </a:highlight>
                <a:latin typeface="Courier New"/>
                <a:ea typeface="Courier New"/>
                <a:cs typeface="Courier New"/>
                <a:sym typeface="Courier New"/>
              </a:rPr>
              <a:t>public static void </a:t>
            </a:r>
            <a:r>
              <a:rPr lang="en-GB" sz="2250">
                <a:solidFill>
                  <a:srgbClr val="00627A"/>
                </a:solidFill>
                <a:highlight>
                  <a:srgbClr val="FFFFFF"/>
                </a:highlight>
                <a:latin typeface="Courier New"/>
                <a:ea typeface="Courier New"/>
                <a:cs typeface="Courier New"/>
                <a:sym typeface="Courier New"/>
              </a:rPr>
              <a:t>main</a:t>
            </a:r>
            <a:r>
              <a:rPr lang="en-GB" sz="2250">
                <a:solidFill>
                  <a:srgbClr val="080808"/>
                </a:solidFill>
                <a:highlight>
                  <a:srgbClr val="FFFFFF"/>
                </a:highlight>
                <a:latin typeface="Courier New"/>
                <a:ea typeface="Courier New"/>
                <a:cs typeface="Courier New"/>
                <a:sym typeface="Courier New"/>
              </a:rPr>
              <a:t>(</a:t>
            </a:r>
            <a:r>
              <a:rPr lang="en-GB" sz="2250">
                <a:solidFill>
                  <a:schemeClr val="dk1"/>
                </a:solidFill>
                <a:highlight>
                  <a:srgbClr val="FFFFFF"/>
                </a:highlight>
                <a:latin typeface="Courier New"/>
                <a:ea typeface="Courier New"/>
                <a:cs typeface="Courier New"/>
                <a:sym typeface="Courier New"/>
              </a:rPr>
              <a:t>String</a:t>
            </a:r>
            <a:r>
              <a:rPr lang="en-GB" sz="2250">
                <a:solidFill>
                  <a:srgbClr val="080808"/>
                </a:solidFill>
                <a:highlight>
                  <a:srgbClr val="FFFFFF"/>
                </a:highlight>
                <a:latin typeface="Courier New"/>
                <a:ea typeface="Courier New"/>
                <a:cs typeface="Courier New"/>
                <a:sym typeface="Courier New"/>
              </a:rPr>
              <a:t>[] </a:t>
            </a:r>
            <a:r>
              <a:rPr lang="en-GB" sz="2250">
                <a:solidFill>
                  <a:schemeClr val="dk1"/>
                </a:solidFill>
                <a:highlight>
                  <a:srgbClr val="FFFFFF"/>
                </a:highlight>
                <a:latin typeface="Courier New"/>
                <a:ea typeface="Courier New"/>
                <a:cs typeface="Courier New"/>
                <a:sym typeface="Courier New"/>
              </a:rPr>
              <a:t>args</a:t>
            </a:r>
            <a:r>
              <a:rPr lang="en-GB" sz="2250">
                <a:solidFill>
                  <a:srgbClr val="080808"/>
                </a:solidFill>
                <a:highlight>
                  <a:srgbClr val="FFFFFF"/>
                </a:highlight>
                <a:latin typeface="Courier New"/>
                <a:ea typeface="Courier New"/>
                <a:cs typeface="Courier New"/>
                <a:sym typeface="Courier New"/>
              </a:rPr>
              <a:t>) {</a:t>
            </a:r>
            <a:endParaRPr sz="2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2250">
                <a:solidFill>
                  <a:srgbClr val="080808"/>
                </a:solidFill>
                <a:highlight>
                  <a:srgbClr val="FFFFFF"/>
                </a:highlight>
                <a:latin typeface="Courier New"/>
                <a:ea typeface="Courier New"/>
                <a:cs typeface="Courier New"/>
                <a:sym typeface="Courier New"/>
              </a:rPr>
              <a:t>       </a:t>
            </a:r>
            <a:r>
              <a:rPr lang="en-GB" sz="2250">
                <a:solidFill>
                  <a:schemeClr val="dk1"/>
                </a:solidFill>
                <a:highlight>
                  <a:srgbClr val="FFFFFF"/>
                </a:highlight>
                <a:latin typeface="Courier New"/>
                <a:ea typeface="Courier New"/>
                <a:cs typeface="Courier New"/>
                <a:sym typeface="Courier New"/>
              </a:rPr>
              <a:t>Thread thread </a:t>
            </a:r>
            <a:r>
              <a:rPr lang="en-GB" sz="2250">
                <a:solidFill>
                  <a:srgbClr val="080808"/>
                </a:solidFill>
                <a:highlight>
                  <a:srgbClr val="FFFFFF"/>
                </a:highlight>
                <a:latin typeface="Courier New"/>
                <a:ea typeface="Courier New"/>
                <a:cs typeface="Courier New"/>
                <a:sym typeface="Courier New"/>
              </a:rPr>
              <a:t>= </a:t>
            </a:r>
            <a:r>
              <a:rPr lang="en-GB" sz="2250">
                <a:solidFill>
                  <a:srgbClr val="0033B3"/>
                </a:solidFill>
                <a:highlight>
                  <a:srgbClr val="FFFFFF"/>
                </a:highlight>
                <a:latin typeface="Courier New"/>
                <a:ea typeface="Courier New"/>
                <a:cs typeface="Courier New"/>
                <a:sym typeface="Courier New"/>
              </a:rPr>
              <a:t>new </a:t>
            </a:r>
            <a:r>
              <a:rPr lang="en-GB" sz="2250">
                <a:solidFill>
                  <a:srgbClr val="080808"/>
                </a:solidFill>
                <a:highlight>
                  <a:srgbClr val="FFFFFF"/>
                </a:highlight>
                <a:latin typeface="Courier New"/>
                <a:ea typeface="Courier New"/>
                <a:cs typeface="Courier New"/>
                <a:sym typeface="Courier New"/>
              </a:rPr>
              <a:t>Thread(</a:t>
            </a:r>
            <a:r>
              <a:rPr lang="en-GB" sz="2250">
                <a:solidFill>
                  <a:srgbClr val="0033B3"/>
                </a:solidFill>
                <a:highlight>
                  <a:srgbClr val="FFFFFF"/>
                </a:highlight>
                <a:latin typeface="Courier New"/>
                <a:ea typeface="Courier New"/>
                <a:cs typeface="Courier New"/>
                <a:sym typeface="Courier New"/>
              </a:rPr>
              <a:t>new </a:t>
            </a:r>
            <a:r>
              <a:rPr lang="en-GB" sz="2250">
                <a:solidFill>
                  <a:srgbClr val="080808"/>
                </a:solidFill>
                <a:highlight>
                  <a:srgbClr val="FFFFFF"/>
                </a:highlight>
                <a:latin typeface="Courier New"/>
                <a:ea typeface="Courier New"/>
                <a:cs typeface="Courier New"/>
                <a:sym typeface="Courier New"/>
              </a:rPr>
              <a:t>Person());</a:t>
            </a:r>
            <a:endParaRPr sz="2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2250">
                <a:solidFill>
                  <a:srgbClr val="8C8C8C"/>
                </a:solidFill>
                <a:highlight>
                  <a:srgbClr val="FFFFFF"/>
                </a:highlight>
                <a:latin typeface="Courier New"/>
                <a:ea typeface="Courier New"/>
                <a:cs typeface="Courier New"/>
                <a:sym typeface="Courier New"/>
              </a:rPr>
              <a:t>//(new Thread(new Person())).start();</a:t>
            </a:r>
            <a:endParaRPr i="1" sz="225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2250">
                <a:solidFill>
                  <a:srgbClr val="8C8C8C"/>
                </a:solidFill>
                <a:highlight>
                  <a:srgbClr val="FFFFFF"/>
                </a:highlight>
                <a:latin typeface="Courier New"/>
                <a:ea typeface="Courier New"/>
                <a:cs typeface="Courier New"/>
                <a:sym typeface="Courier New"/>
              </a:rPr>
              <a:t>       </a:t>
            </a:r>
            <a:r>
              <a:rPr lang="en-GB" sz="2250">
                <a:solidFill>
                  <a:schemeClr val="dk1"/>
                </a:solidFill>
                <a:highlight>
                  <a:srgbClr val="FFFFFF"/>
                </a:highlight>
                <a:latin typeface="Courier New"/>
                <a:ea typeface="Courier New"/>
                <a:cs typeface="Courier New"/>
                <a:sym typeface="Courier New"/>
              </a:rPr>
              <a:t>thread</a:t>
            </a:r>
            <a:r>
              <a:rPr lang="en-GB" sz="2250">
                <a:solidFill>
                  <a:srgbClr val="080808"/>
                </a:solidFill>
                <a:highlight>
                  <a:srgbClr val="FFFFFF"/>
                </a:highlight>
                <a:latin typeface="Courier New"/>
                <a:ea typeface="Courier New"/>
                <a:cs typeface="Courier New"/>
                <a:sym typeface="Courier New"/>
              </a:rPr>
              <a:t>.start();</a:t>
            </a:r>
            <a:endParaRPr sz="2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2250">
                <a:solidFill>
                  <a:srgbClr val="080808"/>
                </a:solidFill>
                <a:highlight>
                  <a:srgbClr val="FFFFFF"/>
                </a:highlight>
                <a:latin typeface="Courier New"/>
                <a:ea typeface="Courier New"/>
                <a:cs typeface="Courier New"/>
                <a:sym typeface="Courier New"/>
              </a:rPr>
              <a:t>   }</a:t>
            </a:r>
            <a:endParaRPr sz="2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2250">
                <a:solidFill>
                  <a:srgbClr val="080808"/>
                </a:solidFill>
                <a:highlight>
                  <a:srgbClr val="FFFFFF"/>
                </a:highlight>
                <a:latin typeface="Courier New"/>
                <a:ea typeface="Courier New"/>
                <a:cs typeface="Courier New"/>
                <a:sym typeface="Courier New"/>
              </a:rPr>
              <a:t>}</a:t>
            </a:r>
            <a:endParaRPr sz="2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0" lvl="0" marL="0" rtl="0" algn="l">
              <a:spcBef>
                <a:spcPts val="0"/>
              </a:spcBef>
              <a:spcAft>
                <a:spcPts val="1200"/>
              </a:spcAft>
              <a:buNone/>
            </a:pPr>
            <a:r>
              <a:t/>
            </a:r>
            <a:endParaRPr>
              <a:solidFill>
                <a:schemeClr val="dk1"/>
              </a:solidFill>
            </a:endParaRPr>
          </a:p>
        </p:txBody>
      </p:sp>
      <p:sp>
        <p:nvSpPr>
          <p:cNvPr id="119" name="Google Shape;119;p22"/>
          <p:cNvSpPr txBox="1"/>
          <p:nvPr/>
        </p:nvSpPr>
        <p:spPr>
          <a:xfrm>
            <a:off x="76200" y="1260725"/>
            <a:ext cx="3000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t>Override run and pass to a new Thread...</a:t>
            </a:r>
            <a:endParaRPr sz="2400"/>
          </a:p>
        </p:txBody>
      </p:sp>
      <p:sp>
        <p:nvSpPr>
          <p:cNvPr id="120" name="Google Shape;120;p22"/>
          <p:cNvSpPr txBox="1"/>
          <p:nvPr/>
        </p:nvSpPr>
        <p:spPr>
          <a:xfrm>
            <a:off x="235500" y="2834175"/>
            <a:ext cx="3000000" cy="207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050">
                <a:solidFill>
                  <a:schemeClr val="dk1"/>
                </a:solidFill>
              </a:rPr>
              <a:t>The </a:t>
            </a:r>
            <a:r>
              <a:rPr lang="en-GB" sz="2050">
                <a:solidFill>
                  <a:schemeClr val="dk1"/>
                </a:solidFill>
                <a:latin typeface="Courier New"/>
                <a:ea typeface="Courier New"/>
                <a:cs typeface="Courier New"/>
                <a:sym typeface="Courier New"/>
              </a:rPr>
              <a:t>Runnable </a:t>
            </a:r>
            <a:r>
              <a:rPr lang="en-GB" sz="2050">
                <a:solidFill>
                  <a:schemeClr val="dk1"/>
                </a:solidFill>
              </a:rPr>
              <a:t>interface defines a single method, </a:t>
            </a:r>
            <a:r>
              <a:rPr lang="en-GB" sz="2050">
                <a:solidFill>
                  <a:srgbClr val="188038"/>
                </a:solidFill>
                <a:latin typeface="Courier New"/>
                <a:ea typeface="Courier New"/>
                <a:cs typeface="Courier New"/>
                <a:sym typeface="Courier New"/>
              </a:rPr>
              <a:t>run</a:t>
            </a:r>
            <a:r>
              <a:rPr lang="en-GB" sz="2050">
                <a:solidFill>
                  <a:schemeClr val="dk1"/>
                </a:solidFill>
              </a:rPr>
              <a:t>, meant to contain the code executed in the thread.</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nvSpPr>
        <p:spPr>
          <a:xfrm>
            <a:off x="4116000" y="2299200"/>
            <a:ext cx="5189400" cy="30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50">
                <a:solidFill>
                  <a:srgbClr val="0033B3"/>
                </a:solidFill>
                <a:highlight>
                  <a:srgbClr val="FFFFFF"/>
                </a:highlight>
                <a:latin typeface="Courier New"/>
                <a:ea typeface="Courier New"/>
                <a:cs typeface="Courier New"/>
                <a:sym typeface="Courier New"/>
              </a:rPr>
              <a:t>public class </a:t>
            </a:r>
            <a:r>
              <a:rPr lang="en-GB" sz="1250">
                <a:solidFill>
                  <a:schemeClr val="dk1"/>
                </a:solidFill>
                <a:highlight>
                  <a:srgbClr val="FFFFFF"/>
                </a:highlight>
                <a:latin typeface="Courier New"/>
                <a:ea typeface="Courier New"/>
                <a:cs typeface="Courier New"/>
                <a:sym typeface="Courier New"/>
              </a:rPr>
              <a:t>Main </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rgbClr val="0033B3"/>
                </a:solidFill>
                <a:highlight>
                  <a:srgbClr val="FFFFFF"/>
                </a:highlight>
                <a:latin typeface="Courier New"/>
                <a:ea typeface="Courier New"/>
                <a:cs typeface="Courier New"/>
                <a:sym typeface="Courier New"/>
              </a:rPr>
              <a:t>public static void </a:t>
            </a:r>
            <a:r>
              <a:rPr lang="en-GB" sz="1250">
                <a:solidFill>
                  <a:srgbClr val="00627A"/>
                </a:solidFill>
                <a:highlight>
                  <a:srgbClr val="FFFFFF"/>
                </a:highlight>
                <a:latin typeface="Courier New"/>
                <a:ea typeface="Courier New"/>
                <a:cs typeface="Courier New"/>
                <a:sym typeface="Courier New"/>
              </a:rPr>
              <a:t>main</a:t>
            </a:r>
            <a:r>
              <a:rPr lang="en-GB" sz="1250">
                <a:solidFill>
                  <a:srgbClr val="080808"/>
                </a:solidFill>
                <a:highlight>
                  <a:srgbClr val="FFFFFF"/>
                </a:highlight>
                <a:latin typeface="Courier New"/>
                <a:ea typeface="Courier New"/>
                <a:cs typeface="Courier New"/>
                <a:sym typeface="Courier New"/>
              </a:rPr>
              <a:t>(</a:t>
            </a:r>
            <a:r>
              <a:rPr lang="en-GB" sz="1250">
                <a:solidFill>
                  <a:schemeClr val="dk1"/>
                </a:solidFill>
                <a:highlight>
                  <a:srgbClr val="FFFFFF"/>
                </a:highlight>
                <a:latin typeface="Courier New"/>
                <a:ea typeface="Courier New"/>
                <a:cs typeface="Courier New"/>
                <a:sym typeface="Courier New"/>
              </a:rPr>
              <a:t>String</a:t>
            </a: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args</a:t>
            </a:r>
            <a:r>
              <a:rPr lang="en-GB" sz="1250">
                <a:solidFill>
                  <a:srgbClr val="080808"/>
                </a:solidFill>
                <a:highlight>
                  <a:srgbClr val="FFFFFF"/>
                </a:highlight>
                <a:latin typeface="Courier New"/>
                <a:ea typeface="Courier New"/>
                <a:cs typeface="Courier New"/>
                <a:sym typeface="Courier New"/>
              </a:rPr>
              <a:t>)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Thread thread </a:t>
            </a:r>
            <a:r>
              <a:rPr lang="en-GB" sz="1250">
                <a:solidFill>
                  <a:srgbClr val="080808"/>
                </a:solidFill>
                <a:highlight>
                  <a:srgbClr val="FFFFFF"/>
                </a:highlight>
                <a:latin typeface="Courier New"/>
                <a:ea typeface="Courier New"/>
                <a:cs typeface="Courier New"/>
                <a:sym typeface="Courier New"/>
              </a:rPr>
              <a:t>= </a:t>
            </a:r>
            <a:r>
              <a:rPr lang="en-GB" sz="1250">
                <a:solidFill>
                  <a:srgbClr val="0033B3"/>
                </a:solidFill>
                <a:highlight>
                  <a:srgbClr val="FFFFFF"/>
                </a:highlight>
                <a:latin typeface="Courier New"/>
                <a:ea typeface="Courier New"/>
                <a:cs typeface="Courier New"/>
                <a:sym typeface="Courier New"/>
              </a:rPr>
              <a:t>new </a:t>
            </a:r>
            <a:r>
              <a:rPr lang="en-GB" sz="1250">
                <a:solidFill>
                  <a:srgbClr val="080808"/>
                </a:solidFill>
                <a:highlight>
                  <a:srgbClr val="FFFFFF"/>
                </a:highlight>
                <a:latin typeface="Courier New"/>
                <a:ea typeface="Courier New"/>
                <a:cs typeface="Courier New"/>
                <a:sym typeface="Courier New"/>
              </a:rPr>
              <a:t>Thread(</a:t>
            </a:r>
            <a:r>
              <a:rPr lang="en-GB" sz="1250">
                <a:solidFill>
                  <a:srgbClr val="0033B3"/>
                </a:solidFill>
                <a:highlight>
                  <a:srgbClr val="FFFFFF"/>
                </a:highlight>
                <a:latin typeface="Courier New"/>
                <a:ea typeface="Courier New"/>
                <a:cs typeface="Courier New"/>
                <a:sym typeface="Courier New"/>
              </a:rPr>
              <a:t>new </a:t>
            </a:r>
            <a:r>
              <a:rPr lang="en-GB" sz="1250">
                <a:solidFill>
                  <a:srgbClr val="080808"/>
                </a:solidFill>
                <a:highlight>
                  <a:srgbClr val="FFFFFF"/>
                </a:highlight>
                <a:latin typeface="Courier New"/>
                <a:ea typeface="Courier New"/>
                <a:cs typeface="Courier New"/>
                <a:sym typeface="Courier New"/>
              </a:rPr>
              <a:t>Person());</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thread</a:t>
            </a:r>
            <a:r>
              <a:rPr lang="en-GB" sz="1250">
                <a:solidFill>
                  <a:srgbClr val="080808"/>
                </a:solidFill>
                <a:highlight>
                  <a:srgbClr val="FFFFFF"/>
                </a:highlight>
                <a:latin typeface="Courier New"/>
                <a:ea typeface="Courier New"/>
                <a:cs typeface="Courier New"/>
                <a:sym typeface="Courier New"/>
              </a:rPr>
              <a:t>.start();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rgbClr val="0033B3"/>
                </a:solidFill>
                <a:highlight>
                  <a:srgbClr val="FFFFFF"/>
                </a:highlight>
                <a:latin typeface="Courier New"/>
                <a:ea typeface="Courier New"/>
                <a:cs typeface="Courier New"/>
                <a:sym typeface="Courier New"/>
              </a:rPr>
              <a:t>try </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rgbClr val="0033B3"/>
                </a:solidFill>
                <a:highlight>
                  <a:srgbClr val="FFFFFF"/>
                </a:highlight>
                <a:latin typeface="Courier New"/>
                <a:ea typeface="Courier New"/>
                <a:cs typeface="Courier New"/>
                <a:sym typeface="Courier New"/>
              </a:rPr>
              <a:t>for</a:t>
            </a:r>
            <a:r>
              <a:rPr lang="en-GB" sz="1250">
                <a:solidFill>
                  <a:srgbClr val="080808"/>
                </a:solidFill>
                <a:highlight>
                  <a:srgbClr val="FFFFFF"/>
                </a:highlight>
                <a:latin typeface="Courier New"/>
                <a:ea typeface="Courier New"/>
                <a:cs typeface="Courier New"/>
                <a:sym typeface="Courier New"/>
              </a:rPr>
              <a:t>(</a:t>
            </a:r>
            <a:r>
              <a:rPr lang="en-GB" sz="1250">
                <a:solidFill>
                  <a:srgbClr val="0033B3"/>
                </a:solidFill>
                <a:highlight>
                  <a:srgbClr val="FFFFFF"/>
                </a:highlight>
                <a:latin typeface="Courier New"/>
                <a:ea typeface="Courier New"/>
                <a:cs typeface="Courier New"/>
                <a:sym typeface="Courier New"/>
              </a:rPr>
              <a:t>int </a:t>
            </a:r>
            <a:r>
              <a:rPr lang="en-GB" sz="1250">
                <a:solidFill>
                  <a:schemeClr val="dk1"/>
                </a:solidFill>
                <a:highlight>
                  <a:srgbClr val="FFFFFF"/>
                </a:highlight>
                <a:latin typeface="Courier New"/>
                <a:ea typeface="Courier New"/>
                <a:cs typeface="Courier New"/>
                <a:sym typeface="Courier New"/>
              </a:rPr>
              <a:t>i</a:t>
            </a:r>
            <a:r>
              <a:rPr lang="en-GB" sz="1250">
                <a:solidFill>
                  <a:srgbClr val="080808"/>
                </a:solidFill>
                <a:highlight>
                  <a:srgbClr val="FFFFFF"/>
                </a:highlight>
                <a:latin typeface="Courier New"/>
                <a:ea typeface="Courier New"/>
                <a:cs typeface="Courier New"/>
                <a:sym typeface="Courier New"/>
              </a:rPr>
              <a:t>=</a:t>
            </a:r>
            <a:r>
              <a:rPr lang="en-GB" sz="1250">
                <a:solidFill>
                  <a:srgbClr val="1750EB"/>
                </a:solidFill>
                <a:highlight>
                  <a:srgbClr val="FFFFFF"/>
                </a:highlight>
                <a:latin typeface="Courier New"/>
                <a:ea typeface="Courier New"/>
                <a:cs typeface="Courier New"/>
                <a:sym typeface="Courier New"/>
              </a:rPr>
              <a:t>5</a:t>
            </a:r>
            <a:r>
              <a:rPr lang="en-GB" sz="1250">
                <a:solidFill>
                  <a:srgbClr val="080808"/>
                </a:solidFill>
                <a:highlight>
                  <a:srgbClr val="FFFFFF"/>
                </a:highlight>
                <a:latin typeface="Courier New"/>
                <a:ea typeface="Courier New"/>
                <a:cs typeface="Courier New"/>
                <a:sym typeface="Courier New"/>
              </a:rPr>
              <a:t>;</a:t>
            </a:r>
            <a:r>
              <a:rPr lang="en-GB" sz="1250">
                <a:solidFill>
                  <a:schemeClr val="dk1"/>
                </a:solidFill>
                <a:highlight>
                  <a:srgbClr val="FFFFFF"/>
                </a:highlight>
                <a:latin typeface="Courier New"/>
                <a:ea typeface="Courier New"/>
                <a:cs typeface="Courier New"/>
                <a:sym typeface="Courier New"/>
              </a:rPr>
              <a:t>i</a:t>
            </a:r>
            <a:r>
              <a:rPr lang="en-GB" sz="1250">
                <a:solidFill>
                  <a:srgbClr val="080808"/>
                </a:solidFill>
                <a:highlight>
                  <a:srgbClr val="FFFFFF"/>
                </a:highlight>
                <a:latin typeface="Courier New"/>
                <a:ea typeface="Courier New"/>
                <a:cs typeface="Courier New"/>
                <a:sym typeface="Courier New"/>
              </a:rPr>
              <a:t>&gt;</a:t>
            </a:r>
            <a:r>
              <a:rPr lang="en-GB" sz="1250">
                <a:solidFill>
                  <a:srgbClr val="1750EB"/>
                </a:solidFill>
                <a:highlight>
                  <a:srgbClr val="FFFFFF"/>
                </a:highlight>
                <a:latin typeface="Courier New"/>
                <a:ea typeface="Courier New"/>
                <a:cs typeface="Courier New"/>
                <a:sym typeface="Courier New"/>
              </a:rPr>
              <a:t>0</a:t>
            </a:r>
            <a:r>
              <a:rPr lang="en-GB" sz="1250">
                <a:solidFill>
                  <a:srgbClr val="080808"/>
                </a:solidFill>
                <a:highlight>
                  <a:srgbClr val="FFFFFF"/>
                </a:highlight>
                <a:latin typeface="Courier New"/>
                <a:ea typeface="Courier New"/>
                <a:cs typeface="Courier New"/>
                <a:sym typeface="Courier New"/>
              </a:rPr>
              <a:t>;</a:t>
            </a:r>
            <a:r>
              <a:rPr lang="en-GB" sz="1250">
                <a:solidFill>
                  <a:schemeClr val="dk1"/>
                </a:solidFill>
                <a:highlight>
                  <a:srgbClr val="FFFFFF"/>
                </a:highlight>
                <a:latin typeface="Courier New"/>
                <a:ea typeface="Courier New"/>
                <a:cs typeface="Courier New"/>
                <a:sym typeface="Courier New"/>
              </a:rPr>
              <a:t>i</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System</a:t>
            </a:r>
            <a:r>
              <a:rPr lang="en-GB" sz="1250">
                <a:solidFill>
                  <a:srgbClr val="080808"/>
                </a:solidFill>
                <a:highlight>
                  <a:srgbClr val="FFFFFF"/>
                </a:highlight>
                <a:latin typeface="Courier New"/>
                <a:ea typeface="Courier New"/>
                <a:cs typeface="Courier New"/>
                <a:sym typeface="Courier New"/>
              </a:rPr>
              <a:t>.</a:t>
            </a:r>
            <a:r>
              <a:rPr i="1" lang="en-GB" sz="1250">
                <a:solidFill>
                  <a:srgbClr val="871094"/>
                </a:solidFill>
                <a:highlight>
                  <a:srgbClr val="FFFFFF"/>
                </a:highlight>
                <a:latin typeface="Courier New"/>
                <a:ea typeface="Courier New"/>
                <a:cs typeface="Courier New"/>
                <a:sym typeface="Courier New"/>
              </a:rPr>
              <a:t>out</a:t>
            </a:r>
            <a:r>
              <a:rPr lang="en-GB" sz="1250">
                <a:solidFill>
                  <a:srgbClr val="080808"/>
                </a:solidFill>
                <a:highlight>
                  <a:srgbClr val="FFFFFF"/>
                </a:highlight>
                <a:latin typeface="Courier New"/>
                <a:ea typeface="Courier New"/>
                <a:cs typeface="Courier New"/>
                <a:sym typeface="Courier New"/>
              </a:rPr>
              <a:t>.println(</a:t>
            </a:r>
            <a:r>
              <a:rPr lang="en-GB" sz="1250">
                <a:solidFill>
                  <a:srgbClr val="067D17"/>
                </a:solidFill>
                <a:highlight>
                  <a:srgbClr val="FFFFFF"/>
                </a:highlight>
                <a:latin typeface="Courier New"/>
                <a:ea typeface="Courier New"/>
                <a:cs typeface="Courier New"/>
                <a:sym typeface="Courier New"/>
              </a:rPr>
              <a:t>"Main Thread:"</a:t>
            </a:r>
            <a:r>
              <a:rPr lang="en-GB" sz="1250">
                <a:solidFill>
                  <a:srgbClr val="080808"/>
                </a:solidFill>
                <a:highlight>
                  <a:srgbClr val="FFFFFF"/>
                </a:highlight>
                <a:latin typeface="Courier New"/>
                <a:ea typeface="Courier New"/>
                <a:cs typeface="Courier New"/>
                <a:sym typeface="Courier New"/>
              </a:rPr>
              <a:t>+</a:t>
            </a:r>
            <a:r>
              <a:rPr lang="en-GB" sz="1250">
                <a:solidFill>
                  <a:schemeClr val="dk1"/>
                </a:solidFill>
                <a:highlight>
                  <a:srgbClr val="FFFFFF"/>
                </a:highlight>
                <a:latin typeface="Courier New"/>
                <a:ea typeface="Courier New"/>
                <a:cs typeface="Courier New"/>
                <a:sym typeface="Courier New"/>
              </a:rPr>
              <a:t>i</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Thread</a:t>
            </a:r>
            <a:r>
              <a:rPr lang="en-GB" sz="1250">
                <a:solidFill>
                  <a:srgbClr val="080808"/>
                </a:solidFill>
                <a:highlight>
                  <a:srgbClr val="FFFFFF"/>
                </a:highlight>
                <a:latin typeface="Courier New"/>
                <a:ea typeface="Courier New"/>
                <a:cs typeface="Courier New"/>
                <a:sym typeface="Courier New"/>
              </a:rPr>
              <a:t>.</a:t>
            </a:r>
            <a:r>
              <a:rPr i="1" lang="en-GB" sz="1250">
                <a:solidFill>
                  <a:srgbClr val="080808"/>
                </a:solidFill>
                <a:highlight>
                  <a:srgbClr val="FFFFFF"/>
                </a:highlight>
                <a:latin typeface="Courier New"/>
                <a:ea typeface="Courier New"/>
                <a:cs typeface="Courier New"/>
                <a:sym typeface="Courier New"/>
              </a:rPr>
              <a:t>sleep</a:t>
            </a:r>
            <a:r>
              <a:rPr lang="en-GB" sz="1250">
                <a:solidFill>
                  <a:srgbClr val="080808"/>
                </a:solidFill>
                <a:highlight>
                  <a:srgbClr val="FFFFFF"/>
                </a:highlight>
                <a:latin typeface="Courier New"/>
                <a:ea typeface="Courier New"/>
                <a:cs typeface="Courier New"/>
                <a:sym typeface="Courier New"/>
              </a:rPr>
              <a:t>(</a:t>
            </a:r>
            <a:r>
              <a:rPr lang="en-GB" sz="1250">
                <a:solidFill>
                  <a:srgbClr val="1750EB"/>
                </a:solidFill>
                <a:highlight>
                  <a:srgbClr val="FFFFFF"/>
                </a:highlight>
                <a:latin typeface="Courier New"/>
                <a:ea typeface="Courier New"/>
                <a:cs typeface="Courier New"/>
                <a:sym typeface="Courier New"/>
              </a:rPr>
              <a:t>1000</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rgbClr val="0033B3"/>
                </a:solidFill>
                <a:highlight>
                  <a:srgbClr val="FFFFFF"/>
                </a:highlight>
                <a:latin typeface="Courier New"/>
                <a:ea typeface="Courier New"/>
                <a:cs typeface="Courier New"/>
                <a:sym typeface="Courier New"/>
              </a:rPr>
              <a:t>catch</a:t>
            </a:r>
            <a:r>
              <a:rPr lang="en-GB" sz="1250">
                <a:solidFill>
                  <a:srgbClr val="080808"/>
                </a:solidFill>
                <a:highlight>
                  <a:srgbClr val="FFFFFF"/>
                </a:highlight>
                <a:latin typeface="Courier New"/>
                <a:ea typeface="Courier New"/>
                <a:cs typeface="Courier New"/>
                <a:sym typeface="Courier New"/>
              </a:rPr>
              <a:t>(</a:t>
            </a:r>
            <a:r>
              <a:rPr lang="en-GB" sz="1250">
                <a:solidFill>
                  <a:schemeClr val="dk1"/>
                </a:solidFill>
                <a:highlight>
                  <a:srgbClr val="FFFFFF"/>
                </a:highlight>
                <a:latin typeface="Courier New"/>
                <a:ea typeface="Courier New"/>
                <a:cs typeface="Courier New"/>
                <a:sym typeface="Courier New"/>
              </a:rPr>
              <a:t>InterruptedException e</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System</a:t>
            </a:r>
            <a:r>
              <a:rPr lang="en-GB" sz="1250">
                <a:solidFill>
                  <a:srgbClr val="080808"/>
                </a:solidFill>
                <a:highlight>
                  <a:srgbClr val="FFFFFF"/>
                </a:highlight>
                <a:latin typeface="Courier New"/>
                <a:ea typeface="Courier New"/>
                <a:cs typeface="Courier New"/>
                <a:sym typeface="Courier New"/>
              </a:rPr>
              <a:t>.</a:t>
            </a:r>
            <a:r>
              <a:rPr i="1" lang="en-GB" sz="1250">
                <a:solidFill>
                  <a:srgbClr val="871094"/>
                </a:solidFill>
                <a:highlight>
                  <a:srgbClr val="FFFFFF"/>
                </a:highlight>
                <a:latin typeface="Courier New"/>
                <a:ea typeface="Courier New"/>
                <a:cs typeface="Courier New"/>
                <a:sym typeface="Courier New"/>
              </a:rPr>
              <a:t>out</a:t>
            </a:r>
            <a:r>
              <a:rPr lang="en-GB" sz="1250">
                <a:solidFill>
                  <a:srgbClr val="080808"/>
                </a:solidFill>
                <a:highlight>
                  <a:srgbClr val="FFFFFF"/>
                </a:highlight>
                <a:latin typeface="Courier New"/>
                <a:ea typeface="Courier New"/>
                <a:cs typeface="Courier New"/>
                <a:sym typeface="Courier New"/>
              </a:rPr>
              <a:t>.println(</a:t>
            </a:r>
            <a:r>
              <a:rPr lang="en-GB" sz="1250">
                <a:solidFill>
                  <a:srgbClr val="067D17"/>
                </a:solidFill>
                <a:highlight>
                  <a:srgbClr val="FFFFFF"/>
                </a:highlight>
                <a:latin typeface="Courier New"/>
                <a:ea typeface="Courier New"/>
                <a:cs typeface="Courier New"/>
                <a:sym typeface="Courier New"/>
              </a:rPr>
              <a:t>"Interrupted"</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FFFFF"/>
                </a:highlight>
                <a:latin typeface="Courier New"/>
                <a:ea typeface="Courier New"/>
                <a:cs typeface="Courier New"/>
                <a:sym typeface="Courier New"/>
              </a:rPr>
              <a:t>System</a:t>
            </a:r>
            <a:r>
              <a:rPr lang="en-GB" sz="1350">
                <a:solidFill>
                  <a:srgbClr val="080808"/>
                </a:solidFill>
                <a:highlight>
                  <a:srgbClr val="FFFFFF"/>
                </a:highlight>
                <a:latin typeface="Courier New"/>
                <a:ea typeface="Courier New"/>
                <a:cs typeface="Courier New"/>
                <a:sym typeface="Courier New"/>
              </a:rPr>
              <a:t>.</a:t>
            </a:r>
            <a:r>
              <a:rPr i="1" lang="en-GB" sz="1350">
                <a:solidFill>
                  <a:srgbClr val="871094"/>
                </a:solidFill>
                <a:highlight>
                  <a:srgbClr val="FFFFFF"/>
                </a:highlight>
                <a:latin typeface="Courier New"/>
                <a:ea typeface="Courier New"/>
                <a:cs typeface="Courier New"/>
                <a:sym typeface="Courier New"/>
              </a:rPr>
              <a:t>out</a:t>
            </a:r>
            <a:r>
              <a:rPr lang="en-GB" sz="1350">
                <a:solidFill>
                  <a:srgbClr val="080808"/>
                </a:solidFill>
                <a:highlight>
                  <a:srgbClr val="FFFFFF"/>
                </a:highlight>
                <a:latin typeface="Courier New"/>
                <a:ea typeface="Courier New"/>
                <a:cs typeface="Courier New"/>
                <a:sym typeface="Courier New"/>
              </a:rPr>
              <a:t>.println(</a:t>
            </a:r>
            <a:r>
              <a:rPr lang="en-GB" sz="1350">
                <a:solidFill>
                  <a:srgbClr val="067D17"/>
                </a:solidFill>
                <a:highlight>
                  <a:srgbClr val="FFFFFF"/>
                </a:highlight>
                <a:latin typeface="Courier New"/>
                <a:ea typeface="Courier New"/>
                <a:cs typeface="Courier New"/>
                <a:sym typeface="Courier New"/>
              </a:rPr>
              <a:t>"Main thread exiting"</a:t>
            </a:r>
            <a:r>
              <a:rPr lang="en-GB" sz="1350">
                <a:solidFill>
                  <a:srgbClr val="080808"/>
                </a:solidFill>
                <a:highlight>
                  <a:srgbClr val="FFFFFF"/>
                </a:highlight>
                <a:latin typeface="Courier New"/>
                <a:ea typeface="Courier New"/>
                <a:cs typeface="Courier New"/>
                <a:sym typeface="Courier New"/>
              </a:rPr>
              <a:t>);</a:t>
            </a:r>
            <a:endParaRPr sz="13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endParaRPr sz="1250">
              <a:solidFill>
                <a:srgbClr val="080808"/>
              </a:solidFill>
              <a:highlight>
                <a:srgbClr val="FFFFFF"/>
              </a:highlight>
              <a:latin typeface="Courier New"/>
              <a:ea typeface="Courier New"/>
              <a:cs typeface="Courier New"/>
              <a:sym typeface="Courier New"/>
            </a:endParaRPr>
          </a:p>
        </p:txBody>
      </p:sp>
      <p:sp>
        <p:nvSpPr>
          <p:cNvPr id="126" name="Google Shape;126;p23"/>
          <p:cNvSpPr txBox="1"/>
          <p:nvPr/>
        </p:nvSpPr>
        <p:spPr>
          <a:xfrm>
            <a:off x="76200" y="2248550"/>
            <a:ext cx="4247400" cy="26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0033B3"/>
                </a:solidFill>
                <a:highlight>
                  <a:srgbClr val="FFFFFF"/>
                </a:highlight>
                <a:latin typeface="Courier New"/>
                <a:ea typeface="Courier New"/>
                <a:cs typeface="Courier New"/>
                <a:sym typeface="Courier New"/>
              </a:rPr>
              <a:t>class </a:t>
            </a:r>
            <a:r>
              <a:rPr lang="en-GB" sz="1050">
                <a:solidFill>
                  <a:schemeClr val="dk1"/>
                </a:solidFill>
                <a:highlight>
                  <a:srgbClr val="FFFFFF"/>
                </a:highlight>
                <a:latin typeface="Courier New"/>
                <a:ea typeface="Courier New"/>
                <a:cs typeface="Courier New"/>
                <a:sym typeface="Courier New"/>
              </a:rPr>
              <a:t>Person  </a:t>
            </a:r>
            <a:r>
              <a:rPr lang="en-GB" sz="1050">
                <a:solidFill>
                  <a:srgbClr val="0033B3"/>
                </a:solidFill>
                <a:highlight>
                  <a:srgbClr val="FFFFFF"/>
                </a:highlight>
                <a:latin typeface="Courier New"/>
                <a:ea typeface="Courier New"/>
                <a:cs typeface="Courier New"/>
                <a:sym typeface="Courier New"/>
              </a:rPr>
              <a:t>implements </a:t>
            </a:r>
            <a:r>
              <a:rPr lang="en-GB" sz="1050">
                <a:solidFill>
                  <a:schemeClr val="dk1"/>
                </a:solidFill>
                <a:highlight>
                  <a:srgbClr val="FFFFFF"/>
                </a:highlight>
                <a:latin typeface="Courier New"/>
                <a:ea typeface="Courier New"/>
                <a:cs typeface="Courier New"/>
                <a:sym typeface="Courier New"/>
              </a:rPr>
              <a:t>Runnable </a:t>
            </a:r>
            <a:r>
              <a:rPr lang="en-GB"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080808"/>
                </a:solidFill>
                <a:highlight>
                  <a:srgbClr val="FFFFFF"/>
                </a:highlight>
                <a:latin typeface="Courier New"/>
                <a:ea typeface="Courier New"/>
                <a:cs typeface="Courier New"/>
                <a:sym typeface="Courier New"/>
              </a:rPr>
              <a:t>   </a:t>
            </a:r>
            <a:r>
              <a:rPr lang="en-GB" sz="1050">
                <a:solidFill>
                  <a:srgbClr val="0033B3"/>
                </a:solidFill>
                <a:highlight>
                  <a:srgbClr val="FFFFFF"/>
                </a:highlight>
                <a:latin typeface="Courier New"/>
                <a:ea typeface="Courier New"/>
                <a:cs typeface="Courier New"/>
                <a:sym typeface="Courier New"/>
              </a:rPr>
              <a:t>public void </a:t>
            </a:r>
            <a:r>
              <a:rPr lang="en-GB" sz="1050">
                <a:solidFill>
                  <a:srgbClr val="00627A"/>
                </a:solidFill>
                <a:highlight>
                  <a:srgbClr val="FFFFFF"/>
                </a:highlight>
                <a:latin typeface="Courier New"/>
                <a:ea typeface="Courier New"/>
                <a:cs typeface="Courier New"/>
                <a:sym typeface="Courier New"/>
              </a:rPr>
              <a:t>run</a:t>
            </a:r>
            <a:r>
              <a:rPr lang="en-GB"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080808"/>
                </a:solidFill>
                <a:highlight>
                  <a:srgbClr val="FFFFFF"/>
                </a:highlight>
                <a:latin typeface="Courier New"/>
                <a:ea typeface="Courier New"/>
                <a:cs typeface="Courier New"/>
                <a:sym typeface="Courier New"/>
              </a:rPr>
              <a:t>       </a:t>
            </a:r>
            <a:r>
              <a:rPr lang="en-GB" sz="1050">
                <a:solidFill>
                  <a:schemeClr val="dk1"/>
                </a:solidFill>
                <a:highlight>
                  <a:srgbClr val="FFFFFF"/>
                </a:highlight>
                <a:latin typeface="Courier New"/>
                <a:ea typeface="Courier New"/>
                <a:cs typeface="Courier New"/>
                <a:sym typeface="Courier New"/>
              </a:rPr>
              <a:t>System</a:t>
            </a:r>
            <a:r>
              <a:rPr lang="en-GB" sz="1050">
                <a:solidFill>
                  <a:srgbClr val="080808"/>
                </a:solidFill>
                <a:highlight>
                  <a:srgbClr val="FFFFFF"/>
                </a:highlight>
                <a:latin typeface="Courier New"/>
                <a:ea typeface="Courier New"/>
                <a:cs typeface="Courier New"/>
                <a:sym typeface="Courier New"/>
              </a:rPr>
              <a:t>.</a:t>
            </a:r>
            <a:r>
              <a:rPr i="1" lang="en-GB" sz="1050">
                <a:solidFill>
                  <a:srgbClr val="871094"/>
                </a:solidFill>
                <a:highlight>
                  <a:srgbClr val="FFFFFF"/>
                </a:highlight>
                <a:latin typeface="Courier New"/>
                <a:ea typeface="Courier New"/>
                <a:cs typeface="Courier New"/>
                <a:sym typeface="Courier New"/>
              </a:rPr>
              <a:t>out</a:t>
            </a:r>
            <a:r>
              <a:rPr lang="en-GB" sz="1050">
                <a:solidFill>
                  <a:srgbClr val="080808"/>
                </a:solidFill>
                <a:highlight>
                  <a:srgbClr val="FFFFFF"/>
                </a:highlight>
                <a:latin typeface="Courier New"/>
                <a:ea typeface="Courier New"/>
                <a:cs typeface="Courier New"/>
                <a:sym typeface="Courier New"/>
              </a:rPr>
              <a:t>.println(</a:t>
            </a:r>
            <a:r>
              <a:rPr lang="en-GB" sz="1050">
                <a:solidFill>
                  <a:srgbClr val="067D17"/>
                </a:solidFill>
                <a:highlight>
                  <a:srgbClr val="FFFFFF"/>
                </a:highlight>
                <a:latin typeface="Courier New"/>
                <a:ea typeface="Courier New"/>
                <a:cs typeface="Courier New"/>
                <a:sym typeface="Courier New"/>
              </a:rPr>
              <a:t>"Hello from a thread!"</a:t>
            </a:r>
            <a:r>
              <a:rPr lang="en-GB"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080808"/>
                </a:solidFill>
                <a:highlight>
                  <a:srgbClr val="FFFFFF"/>
                </a:highlight>
                <a:latin typeface="Courier New"/>
                <a:ea typeface="Courier New"/>
                <a:cs typeface="Courier New"/>
                <a:sym typeface="Courier New"/>
              </a:rPr>
              <a:t>     </a:t>
            </a:r>
            <a:r>
              <a:rPr lang="en-GB" sz="1050">
                <a:solidFill>
                  <a:srgbClr val="0033B3"/>
                </a:solidFill>
                <a:highlight>
                  <a:srgbClr val="FFFFFF"/>
                </a:highlight>
                <a:latin typeface="Courier New"/>
                <a:ea typeface="Courier New"/>
                <a:cs typeface="Courier New"/>
                <a:sym typeface="Courier New"/>
              </a:rPr>
              <a:t>try</a:t>
            </a:r>
            <a:r>
              <a:rPr lang="en-GB"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080808"/>
                </a:solidFill>
                <a:highlight>
                  <a:srgbClr val="FFFFFF"/>
                </a:highlight>
                <a:latin typeface="Courier New"/>
                <a:ea typeface="Courier New"/>
                <a:cs typeface="Courier New"/>
                <a:sym typeface="Courier New"/>
              </a:rPr>
              <a:t>         </a:t>
            </a:r>
            <a:r>
              <a:rPr lang="en-GB" sz="1050">
                <a:solidFill>
                  <a:srgbClr val="0033B3"/>
                </a:solidFill>
                <a:highlight>
                  <a:srgbClr val="FFFFFF"/>
                </a:highlight>
                <a:latin typeface="Courier New"/>
                <a:ea typeface="Courier New"/>
                <a:cs typeface="Courier New"/>
                <a:sym typeface="Courier New"/>
              </a:rPr>
              <a:t>for</a:t>
            </a:r>
            <a:r>
              <a:rPr lang="en-GB" sz="1050">
                <a:solidFill>
                  <a:srgbClr val="080808"/>
                </a:solidFill>
                <a:highlight>
                  <a:srgbClr val="FFFFFF"/>
                </a:highlight>
                <a:latin typeface="Courier New"/>
                <a:ea typeface="Courier New"/>
                <a:cs typeface="Courier New"/>
                <a:sym typeface="Courier New"/>
              </a:rPr>
              <a:t>(</a:t>
            </a:r>
            <a:r>
              <a:rPr lang="en-GB" sz="1050">
                <a:solidFill>
                  <a:srgbClr val="0033B3"/>
                </a:solidFill>
                <a:highlight>
                  <a:srgbClr val="FFFFFF"/>
                </a:highlight>
                <a:latin typeface="Courier New"/>
                <a:ea typeface="Courier New"/>
                <a:cs typeface="Courier New"/>
                <a:sym typeface="Courier New"/>
              </a:rPr>
              <a:t>int </a:t>
            </a:r>
            <a:r>
              <a:rPr lang="en-GB" sz="1050">
                <a:solidFill>
                  <a:schemeClr val="dk1"/>
                </a:solidFill>
                <a:highlight>
                  <a:srgbClr val="FFFFFF"/>
                </a:highlight>
                <a:latin typeface="Courier New"/>
                <a:ea typeface="Courier New"/>
                <a:cs typeface="Courier New"/>
                <a:sym typeface="Courier New"/>
              </a:rPr>
              <a:t>i</a:t>
            </a:r>
            <a:r>
              <a:rPr lang="en-GB" sz="1050">
                <a:solidFill>
                  <a:srgbClr val="080808"/>
                </a:solidFill>
                <a:highlight>
                  <a:srgbClr val="FFFFFF"/>
                </a:highlight>
                <a:latin typeface="Courier New"/>
                <a:ea typeface="Courier New"/>
                <a:cs typeface="Courier New"/>
                <a:sym typeface="Courier New"/>
              </a:rPr>
              <a:t>=</a:t>
            </a:r>
            <a:r>
              <a:rPr lang="en-GB" sz="1050">
                <a:solidFill>
                  <a:srgbClr val="1750EB"/>
                </a:solidFill>
                <a:highlight>
                  <a:srgbClr val="FFFFFF"/>
                </a:highlight>
                <a:latin typeface="Courier New"/>
                <a:ea typeface="Courier New"/>
                <a:cs typeface="Courier New"/>
                <a:sym typeface="Courier New"/>
              </a:rPr>
              <a:t>5</a:t>
            </a:r>
            <a:r>
              <a:rPr lang="en-GB" sz="1050">
                <a:solidFill>
                  <a:srgbClr val="080808"/>
                </a:solidFill>
                <a:highlight>
                  <a:srgbClr val="FFFFFF"/>
                </a:highlight>
                <a:latin typeface="Courier New"/>
                <a:ea typeface="Courier New"/>
                <a:cs typeface="Courier New"/>
                <a:sym typeface="Courier New"/>
              </a:rPr>
              <a:t>;</a:t>
            </a:r>
            <a:r>
              <a:rPr lang="en-GB" sz="1050">
                <a:solidFill>
                  <a:schemeClr val="dk1"/>
                </a:solidFill>
                <a:highlight>
                  <a:srgbClr val="FFFFFF"/>
                </a:highlight>
                <a:latin typeface="Courier New"/>
                <a:ea typeface="Courier New"/>
                <a:cs typeface="Courier New"/>
                <a:sym typeface="Courier New"/>
              </a:rPr>
              <a:t>i</a:t>
            </a:r>
            <a:r>
              <a:rPr lang="en-GB" sz="1050">
                <a:solidFill>
                  <a:srgbClr val="080808"/>
                </a:solidFill>
                <a:highlight>
                  <a:srgbClr val="FFFFFF"/>
                </a:highlight>
                <a:latin typeface="Courier New"/>
                <a:ea typeface="Courier New"/>
                <a:cs typeface="Courier New"/>
                <a:sym typeface="Courier New"/>
              </a:rPr>
              <a:t>&gt;</a:t>
            </a:r>
            <a:r>
              <a:rPr lang="en-GB" sz="1050">
                <a:solidFill>
                  <a:srgbClr val="1750EB"/>
                </a:solidFill>
                <a:highlight>
                  <a:srgbClr val="FFFFFF"/>
                </a:highlight>
                <a:latin typeface="Courier New"/>
                <a:ea typeface="Courier New"/>
                <a:cs typeface="Courier New"/>
                <a:sym typeface="Courier New"/>
              </a:rPr>
              <a:t>0</a:t>
            </a:r>
            <a:r>
              <a:rPr lang="en-GB" sz="1050">
                <a:solidFill>
                  <a:srgbClr val="080808"/>
                </a:solidFill>
                <a:highlight>
                  <a:srgbClr val="FFFFFF"/>
                </a:highlight>
                <a:latin typeface="Courier New"/>
                <a:ea typeface="Courier New"/>
                <a:cs typeface="Courier New"/>
                <a:sym typeface="Courier New"/>
              </a:rPr>
              <a:t>;</a:t>
            </a:r>
            <a:r>
              <a:rPr lang="en-GB" sz="1050">
                <a:solidFill>
                  <a:schemeClr val="dk1"/>
                </a:solidFill>
                <a:highlight>
                  <a:srgbClr val="FFFFFF"/>
                </a:highlight>
                <a:latin typeface="Courier New"/>
                <a:ea typeface="Courier New"/>
                <a:cs typeface="Courier New"/>
                <a:sym typeface="Courier New"/>
              </a:rPr>
              <a:t>i</a:t>
            </a:r>
            <a:r>
              <a:rPr lang="en-GB"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080808"/>
                </a:solidFill>
                <a:highlight>
                  <a:srgbClr val="FFFFFF"/>
                </a:highlight>
                <a:latin typeface="Courier New"/>
                <a:ea typeface="Courier New"/>
                <a:cs typeface="Courier New"/>
                <a:sym typeface="Courier New"/>
              </a:rPr>
              <a:t>             </a:t>
            </a:r>
            <a:r>
              <a:rPr lang="en-GB" sz="1050">
                <a:solidFill>
                  <a:schemeClr val="dk1"/>
                </a:solidFill>
                <a:highlight>
                  <a:srgbClr val="FFFFFF"/>
                </a:highlight>
                <a:latin typeface="Courier New"/>
                <a:ea typeface="Courier New"/>
                <a:cs typeface="Courier New"/>
                <a:sym typeface="Courier New"/>
              </a:rPr>
              <a:t>System</a:t>
            </a:r>
            <a:r>
              <a:rPr lang="en-GB" sz="1050">
                <a:solidFill>
                  <a:srgbClr val="080808"/>
                </a:solidFill>
                <a:highlight>
                  <a:srgbClr val="FFFFFF"/>
                </a:highlight>
                <a:latin typeface="Courier New"/>
                <a:ea typeface="Courier New"/>
                <a:cs typeface="Courier New"/>
                <a:sym typeface="Courier New"/>
              </a:rPr>
              <a:t>.</a:t>
            </a:r>
            <a:r>
              <a:rPr i="1" lang="en-GB" sz="1050">
                <a:solidFill>
                  <a:srgbClr val="871094"/>
                </a:solidFill>
                <a:highlight>
                  <a:srgbClr val="FFFFFF"/>
                </a:highlight>
                <a:latin typeface="Courier New"/>
                <a:ea typeface="Courier New"/>
                <a:cs typeface="Courier New"/>
                <a:sym typeface="Courier New"/>
              </a:rPr>
              <a:t>out</a:t>
            </a:r>
            <a:r>
              <a:rPr lang="en-GB" sz="1050">
                <a:solidFill>
                  <a:srgbClr val="080808"/>
                </a:solidFill>
                <a:highlight>
                  <a:srgbClr val="FFFFFF"/>
                </a:highlight>
                <a:latin typeface="Courier New"/>
                <a:ea typeface="Courier New"/>
                <a:cs typeface="Courier New"/>
                <a:sym typeface="Courier New"/>
              </a:rPr>
              <a:t>.println(</a:t>
            </a:r>
            <a:r>
              <a:rPr lang="en-GB" sz="1050">
                <a:solidFill>
                  <a:srgbClr val="067D17"/>
                </a:solidFill>
                <a:highlight>
                  <a:srgbClr val="FFFFFF"/>
                </a:highlight>
                <a:latin typeface="Courier New"/>
                <a:ea typeface="Courier New"/>
                <a:cs typeface="Courier New"/>
                <a:sym typeface="Courier New"/>
              </a:rPr>
              <a:t>"Child Thread"</a:t>
            </a:r>
            <a:r>
              <a:rPr lang="en-GB" sz="1050">
                <a:solidFill>
                  <a:srgbClr val="080808"/>
                </a:solidFill>
                <a:highlight>
                  <a:srgbClr val="FFFFFF"/>
                </a:highlight>
                <a:latin typeface="Courier New"/>
                <a:ea typeface="Courier New"/>
                <a:cs typeface="Courier New"/>
                <a:sym typeface="Courier New"/>
              </a:rPr>
              <a:t>+</a:t>
            </a:r>
            <a:r>
              <a:rPr lang="en-GB" sz="1050">
                <a:solidFill>
                  <a:schemeClr val="dk1"/>
                </a:solidFill>
                <a:highlight>
                  <a:srgbClr val="FFFFFF"/>
                </a:highlight>
                <a:latin typeface="Courier New"/>
                <a:ea typeface="Courier New"/>
                <a:cs typeface="Courier New"/>
                <a:sym typeface="Courier New"/>
              </a:rPr>
              <a:t>i</a:t>
            </a:r>
            <a:r>
              <a:rPr lang="en-GB"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080808"/>
                </a:solidFill>
                <a:highlight>
                  <a:srgbClr val="FFFFFF"/>
                </a:highlight>
                <a:latin typeface="Courier New"/>
                <a:ea typeface="Courier New"/>
                <a:cs typeface="Courier New"/>
                <a:sym typeface="Courier New"/>
              </a:rPr>
              <a:t>             </a:t>
            </a:r>
            <a:r>
              <a:rPr lang="en-GB" sz="1050">
                <a:solidFill>
                  <a:schemeClr val="dk1"/>
                </a:solidFill>
                <a:highlight>
                  <a:srgbClr val="FFFFFF"/>
                </a:highlight>
                <a:latin typeface="Courier New"/>
                <a:ea typeface="Courier New"/>
                <a:cs typeface="Courier New"/>
                <a:sym typeface="Courier New"/>
              </a:rPr>
              <a:t>Thread</a:t>
            </a:r>
            <a:r>
              <a:rPr lang="en-GB" sz="1050">
                <a:solidFill>
                  <a:srgbClr val="080808"/>
                </a:solidFill>
                <a:highlight>
                  <a:srgbClr val="FFFFFF"/>
                </a:highlight>
                <a:latin typeface="Courier New"/>
                <a:ea typeface="Courier New"/>
                <a:cs typeface="Courier New"/>
                <a:sym typeface="Courier New"/>
              </a:rPr>
              <a:t>.</a:t>
            </a:r>
            <a:r>
              <a:rPr i="1" lang="en-GB" sz="1050">
                <a:solidFill>
                  <a:srgbClr val="080808"/>
                </a:solidFill>
                <a:highlight>
                  <a:srgbClr val="FFFFFF"/>
                </a:highlight>
                <a:latin typeface="Courier New"/>
                <a:ea typeface="Courier New"/>
                <a:cs typeface="Courier New"/>
                <a:sym typeface="Courier New"/>
              </a:rPr>
              <a:t>sleep</a:t>
            </a:r>
            <a:r>
              <a:rPr lang="en-GB" sz="1050">
                <a:solidFill>
                  <a:srgbClr val="080808"/>
                </a:solidFill>
                <a:highlight>
                  <a:srgbClr val="FFFFFF"/>
                </a:highlight>
                <a:latin typeface="Courier New"/>
                <a:ea typeface="Courier New"/>
                <a:cs typeface="Courier New"/>
                <a:sym typeface="Courier New"/>
              </a:rPr>
              <a:t>(</a:t>
            </a:r>
            <a:r>
              <a:rPr lang="en-GB" sz="1050">
                <a:solidFill>
                  <a:srgbClr val="1750EB"/>
                </a:solidFill>
                <a:highlight>
                  <a:srgbClr val="FFFFFF"/>
                </a:highlight>
                <a:latin typeface="Courier New"/>
                <a:ea typeface="Courier New"/>
                <a:cs typeface="Courier New"/>
                <a:sym typeface="Courier New"/>
              </a:rPr>
              <a:t>1000</a:t>
            </a:r>
            <a:r>
              <a:rPr lang="en-GB"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080808"/>
                </a:solidFill>
                <a:highlight>
                  <a:srgbClr val="FFFFFF"/>
                </a:highlight>
                <a:latin typeface="Courier New"/>
                <a:ea typeface="Courier New"/>
                <a:cs typeface="Courier New"/>
                <a:sym typeface="Courier New"/>
              </a:rPr>
              <a:t>     } </a:t>
            </a:r>
            <a:r>
              <a:rPr lang="en-GB" sz="1050">
                <a:solidFill>
                  <a:srgbClr val="0033B3"/>
                </a:solidFill>
                <a:highlight>
                  <a:srgbClr val="FFFFFF"/>
                </a:highlight>
                <a:latin typeface="Courier New"/>
                <a:ea typeface="Courier New"/>
                <a:cs typeface="Courier New"/>
                <a:sym typeface="Courier New"/>
              </a:rPr>
              <a:t>catch </a:t>
            </a:r>
            <a:r>
              <a:rPr lang="en-GB" sz="1050">
                <a:solidFill>
                  <a:srgbClr val="080808"/>
                </a:solidFill>
                <a:highlight>
                  <a:srgbClr val="FFFFFF"/>
                </a:highlight>
                <a:latin typeface="Courier New"/>
                <a:ea typeface="Courier New"/>
                <a:cs typeface="Courier New"/>
                <a:sym typeface="Courier New"/>
              </a:rPr>
              <a:t>(</a:t>
            </a:r>
            <a:r>
              <a:rPr lang="en-GB" sz="1050">
                <a:solidFill>
                  <a:schemeClr val="dk1"/>
                </a:solidFill>
                <a:highlight>
                  <a:srgbClr val="FFFFFF"/>
                </a:highlight>
                <a:latin typeface="Courier New"/>
                <a:ea typeface="Courier New"/>
                <a:cs typeface="Courier New"/>
                <a:sym typeface="Courier New"/>
              </a:rPr>
              <a:t>InterruptedException e</a:t>
            </a:r>
            <a:r>
              <a:rPr lang="en-GB"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080808"/>
                </a:solidFill>
                <a:highlight>
                  <a:srgbClr val="FFFFFF"/>
                </a:highlight>
                <a:latin typeface="Courier New"/>
                <a:ea typeface="Courier New"/>
                <a:cs typeface="Courier New"/>
                <a:sym typeface="Courier New"/>
              </a:rPr>
              <a:t>         </a:t>
            </a:r>
            <a:r>
              <a:rPr lang="en-GB" sz="1050">
                <a:solidFill>
                  <a:schemeClr val="dk1"/>
                </a:solidFill>
                <a:highlight>
                  <a:srgbClr val="FFFFFF"/>
                </a:highlight>
                <a:latin typeface="Courier New"/>
                <a:ea typeface="Courier New"/>
                <a:cs typeface="Courier New"/>
                <a:sym typeface="Courier New"/>
              </a:rPr>
              <a:t>System</a:t>
            </a:r>
            <a:r>
              <a:rPr lang="en-GB" sz="1050">
                <a:solidFill>
                  <a:srgbClr val="080808"/>
                </a:solidFill>
                <a:highlight>
                  <a:srgbClr val="FFFFFF"/>
                </a:highlight>
                <a:latin typeface="Courier New"/>
                <a:ea typeface="Courier New"/>
                <a:cs typeface="Courier New"/>
                <a:sym typeface="Courier New"/>
              </a:rPr>
              <a:t>.</a:t>
            </a:r>
            <a:r>
              <a:rPr i="1" lang="en-GB" sz="1050">
                <a:solidFill>
                  <a:srgbClr val="871094"/>
                </a:solidFill>
                <a:highlight>
                  <a:srgbClr val="FFFFFF"/>
                </a:highlight>
                <a:latin typeface="Courier New"/>
                <a:ea typeface="Courier New"/>
                <a:cs typeface="Courier New"/>
                <a:sym typeface="Courier New"/>
              </a:rPr>
              <a:t>out</a:t>
            </a:r>
            <a:r>
              <a:rPr lang="en-GB" sz="1050">
                <a:solidFill>
                  <a:srgbClr val="080808"/>
                </a:solidFill>
                <a:highlight>
                  <a:srgbClr val="FFFFFF"/>
                </a:highlight>
                <a:latin typeface="Courier New"/>
                <a:ea typeface="Courier New"/>
                <a:cs typeface="Courier New"/>
                <a:sym typeface="Courier New"/>
              </a:rPr>
              <a:t>.println(</a:t>
            </a:r>
            <a:r>
              <a:rPr lang="en-GB" sz="1050">
                <a:solidFill>
                  <a:srgbClr val="067D17"/>
                </a:solidFill>
                <a:highlight>
                  <a:srgbClr val="FFFFFF"/>
                </a:highlight>
                <a:latin typeface="Courier New"/>
                <a:ea typeface="Courier New"/>
                <a:cs typeface="Courier New"/>
                <a:sym typeface="Courier New"/>
              </a:rPr>
              <a:t>"Interrupted"</a:t>
            </a:r>
            <a:r>
              <a:rPr lang="en-GB"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080808"/>
                </a:solidFill>
                <a:highlight>
                  <a:srgbClr val="FFFFFF"/>
                </a:highlight>
                <a:latin typeface="Courier New"/>
                <a:ea typeface="Courier New"/>
                <a:cs typeface="Courier New"/>
                <a:sym typeface="Courier New"/>
              </a:rPr>
              <a:t>   </a:t>
            </a:r>
            <a:r>
              <a:rPr lang="en-GB" sz="1350">
                <a:solidFill>
                  <a:schemeClr val="dk1"/>
                </a:solidFill>
                <a:highlight>
                  <a:srgbClr val="FFFFFF"/>
                </a:highlight>
                <a:latin typeface="Courier New"/>
                <a:ea typeface="Courier New"/>
                <a:cs typeface="Courier New"/>
                <a:sym typeface="Courier New"/>
              </a:rPr>
              <a:t>System</a:t>
            </a:r>
            <a:r>
              <a:rPr lang="en-GB" sz="1350">
                <a:solidFill>
                  <a:srgbClr val="080808"/>
                </a:solidFill>
                <a:highlight>
                  <a:srgbClr val="FFFFFF"/>
                </a:highlight>
                <a:latin typeface="Courier New"/>
                <a:ea typeface="Courier New"/>
                <a:cs typeface="Courier New"/>
                <a:sym typeface="Courier New"/>
              </a:rPr>
              <a:t>.</a:t>
            </a:r>
            <a:r>
              <a:rPr i="1" lang="en-GB" sz="1350">
                <a:solidFill>
                  <a:srgbClr val="871094"/>
                </a:solidFill>
                <a:highlight>
                  <a:srgbClr val="FFFFFF"/>
                </a:highlight>
                <a:latin typeface="Courier New"/>
                <a:ea typeface="Courier New"/>
                <a:cs typeface="Courier New"/>
                <a:sym typeface="Courier New"/>
              </a:rPr>
              <a:t>out</a:t>
            </a:r>
            <a:r>
              <a:rPr lang="en-GB" sz="1350">
                <a:solidFill>
                  <a:srgbClr val="080808"/>
                </a:solidFill>
                <a:highlight>
                  <a:srgbClr val="FFFFFF"/>
                </a:highlight>
                <a:latin typeface="Courier New"/>
                <a:ea typeface="Courier New"/>
                <a:cs typeface="Courier New"/>
                <a:sym typeface="Courier New"/>
              </a:rPr>
              <a:t>.println( </a:t>
            </a:r>
            <a:r>
              <a:rPr lang="en-GB" sz="1350">
                <a:solidFill>
                  <a:srgbClr val="871094"/>
                </a:solidFill>
                <a:highlight>
                  <a:srgbClr val="FFFFFF"/>
                </a:highlight>
                <a:latin typeface="Courier New"/>
                <a:ea typeface="Courier New"/>
                <a:cs typeface="Courier New"/>
                <a:sym typeface="Courier New"/>
              </a:rPr>
              <a:t>name</a:t>
            </a:r>
            <a:r>
              <a:rPr lang="en-GB" sz="1350">
                <a:solidFill>
                  <a:srgbClr val="080808"/>
                </a:solidFill>
                <a:highlight>
                  <a:srgbClr val="FFFFFF"/>
                </a:highlight>
                <a:latin typeface="Courier New"/>
                <a:ea typeface="Courier New"/>
                <a:cs typeface="Courier New"/>
                <a:sym typeface="Courier New"/>
              </a:rPr>
              <a:t>+</a:t>
            </a:r>
            <a:r>
              <a:rPr lang="en-GB" sz="1350">
                <a:solidFill>
                  <a:srgbClr val="067D17"/>
                </a:solidFill>
                <a:highlight>
                  <a:srgbClr val="FFFFFF"/>
                </a:highlight>
                <a:latin typeface="Courier New"/>
                <a:ea typeface="Courier New"/>
                <a:cs typeface="Courier New"/>
                <a:sym typeface="Courier New"/>
              </a:rPr>
              <a:t>"exiting"</a:t>
            </a:r>
            <a:r>
              <a:rPr lang="en-GB" sz="1350">
                <a:solidFill>
                  <a:srgbClr val="080808"/>
                </a:solidFill>
                <a:highlight>
                  <a:srgbClr val="FFFFFF"/>
                </a:highlight>
                <a:latin typeface="Courier New"/>
                <a:ea typeface="Courier New"/>
                <a:cs typeface="Courier New"/>
                <a:sym typeface="Courier New"/>
              </a:rPr>
              <a:t>);</a:t>
            </a:r>
            <a:endParaRPr sz="13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p:txBody>
      </p:sp>
      <p:sp>
        <p:nvSpPr>
          <p:cNvPr id="127" name="Google Shape;127;p23"/>
          <p:cNvSpPr txBox="1"/>
          <p:nvPr/>
        </p:nvSpPr>
        <p:spPr>
          <a:xfrm>
            <a:off x="441875" y="831600"/>
            <a:ext cx="8271300" cy="12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Inside the main </a:t>
            </a:r>
            <a:r>
              <a:rPr lang="en-GB" sz="1800">
                <a:solidFill>
                  <a:schemeClr val="dk2"/>
                </a:solidFill>
              </a:rPr>
              <a:t>method</a:t>
            </a:r>
            <a:r>
              <a:rPr lang="en-GB" sz="1800">
                <a:solidFill>
                  <a:schemeClr val="dk2"/>
                </a:solidFill>
              </a:rPr>
              <a:t>, start() is called, which starts the thread of execution beginning at the run() method. This cause the child thread’s loop to begin. Next the main thread enters its for loop. Both loops continue running sharing CPU until finished.</a:t>
            </a:r>
            <a:endParaRPr sz="1800">
              <a:solidFill>
                <a:schemeClr val="dk2"/>
              </a:solidFill>
            </a:endParaRPr>
          </a:p>
        </p:txBody>
      </p:sp>
      <p:sp>
        <p:nvSpPr>
          <p:cNvPr id="128" name="Google Shape;128;p23"/>
          <p:cNvSpPr txBox="1"/>
          <p:nvPr/>
        </p:nvSpPr>
        <p:spPr>
          <a:xfrm>
            <a:off x="304800" y="0"/>
            <a:ext cx="803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rgbClr val="FF9900"/>
                </a:solidFill>
              </a:rPr>
              <a:t>Implementing Runnable(next…)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172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FF9900"/>
                </a:solidFill>
              </a:rPr>
              <a:t>Create Multiple</a:t>
            </a:r>
            <a:r>
              <a:rPr b="1" lang="en-GB">
                <a:solidFill>
                  <a:srgbClr val="FF9900"/>
                </a:solidFill>
              </a:rPr>
              <a:t> Threads</a:t>
            </a:r>
            <a:endParaRPr b="1">
              <a:solidFill>
                <a:srgbClr val="FF9900"/>
              </a:solidFill>
            </a:endParaRPr>
          </a:p>
        </p:txBody>
      </p:sp>
      <p:sp>
        <p:nvSpPr>
          <p:cNvPr id="134" name="Google Shape;134;p24"/>
          <p:cNvSpPr txBox="1"/>
          <p:nvPr/>
        </p:nvSpPr>
        <p:spPr>
          <a:xfrm>
            <a:off x="228600" y="762000"/>
            <a:ext cx="42474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50">
                <a:solidFill>
                  <a:srgbClr val="0033B3"/>
                </a:solidFill>
                <a:highlight>
                  <a:srgbClr val="FFFFFF"/>
                </a:highlight>
                <a:latin typeface="Courier New"/>
                <a:ea typeface="Courier New"/>
                <a:cs typeface="Courier New"/>
                <a:sym typeface="Courier New"/>
              </a:rPr>
              <a:t>class </a:t>
            </a:r>
            <a:r>
              <a:rPr lang="en-GB" sz="1150">
                <a:solidFill>
                  <a:schemeClr val="dk1"/>
                </a:solidFill>
                <a:highlight>
                  <a:srgbClr val="FFFFFF"/>
                </a:highlight>
                <a:latin typeface="Courier New"/>
                <a:ea typeface="Courier New"/>
                <a:cs typeface="Courier New"/>
                <a:sym typeface="Courier New"/>
              </a:rPr>
              <a:t>NewThread  </a:t>
            </a:r>
            <a:r>
              <a:rPr lang="en-GB" sz="1150">
                <a:solidFill>
                  <a:srgbClr val="0033B3"/>
                </a:solidFill>
                <a:highlight>
                  <a:srgbClr val="FFFFFF"/>
                </a:highlight>
                <a:latin typeface="Courier New"/>
                <a:ea typeface="Courier New"/>
                <a:cs typeface="Courier New"/>
                <a:sym typeface="Courier New"/>
              </a:rPr>
              <a:t>implements </a:t>
            </a:r>
            <a:r>
              <a:rPr lang="en-GB" sz="1150">
                <a:solidFill>
                  <a:schemeClr val="dk1"/>
                </a:solidFill>
                <a:highlight>
                  <a:srgbClr val="FFFFFF"/>
                </a:highlight>
                <a:latin typeface="Courier New"/>
                <a:ea typeface="Courier New"/>
                <a:cs typeface="Courier New"/>
                <a:sym typeface="Courier New"/>
              </a:rPr>
              <a:t>Runnable </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String </a:t>
            </a:r>
            <a:r>
              <a:rPr lang="en-GB" sz="1150">
                <a:solidFill>
                  <a:srgbClr val="871094"/>
                </a:solidFill>
                <a:highlight>
                  <a:srgbClr val="FFFFFF"/>
                </a:highlight>
                <a:latin typeface="Courier New"/>
                <a:ea typeface="Courier New"/>
                <a:cs typeface="Courier New"/>
                <a:sym typeface="Courier New"/>
              </a:rPr>
              <a:t>name</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Thread </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00627A"/>
                </a:solidFill>
                <a:highlight>
                  <a:srgbClr val="FFFFFF"/>
                </a:highlight>
                <a:latin typeface="Courier New"/>
                <a:ea typeface="Courier New"/>
                <a:cs typeface="Courier New"/>
                <a:sym typeface="Courier New"/>
              </a:rPr>
              <a:t>NewThread</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String threadName</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871094"/>
                </a:solidFill>
                <a:highlight>
                  <a:srgbClr val="FFFFFF"/>
                </a:highlight>
                <a:latin typeface="Courier New"/>
                <a:ea typeface="Courier New"/>
                <a:cs typeface="Courier New"/>
                <a:sym typeface="Courier New"/>
              </a:rPr>
              <a:t>name</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threadName</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a:t>
            </a:r>
            <a:r>
              <a:rPr lang="en-GB" sz="1150">
                <a:solidFill>
                  <a:srgbClr val="0033B3"/>
                </a:solidFill>
                <a:highlight>
                  <a:srgbClr val="FFFFFF"/>
                </a:highlight>
                <a:latin typeface="Courier New"/>
                <a:ea typeface="Courier New"/>
                <a:cs typeface="Courier New"/>
                <a:sym typeface="Courier New"/>
              </a:rPr>
              <a:t>new </a:t>
            </a:r>
            <a:r>
              <a:rPr lang="en-GB" sz="1150">
                <a:solidFill>
                  <a:srgbClr val="080808"/>
                </a:solidFill>
                <a:highlight>
                  <a:srgbClr val="FFFFFF"/>
                </a:highlight>
                <a:latin typeface="Courier New"/>
                <a:ea typeface="Courier New"/>
                <a:cs typeface="Courier New"/>
                <a:sym typeface="Courier New"/>
              </a:rPr>
              <a:t>Thread(</a:t>
            </a:r>
            <a:r>
              <a:rPr lang="en-GB" sz="1150">
                <a:solidFill>
                  <a:srgbClr val="0033B3"/>
                </a:solidFill>
                <a:highlight>
                  <a:srgbClr val="FFFFFF"/>
                </a:highlight>
                <a:latin typeface="Courier New"/>
                <a:ea typeface="Courier New"/>
                <a:cs typeface="Courier New"/>
                <a:sym typeface="Courier New"/>
              </a:rPr>
              <a:t>this</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name</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System</a:t>
            </a:r>
            <a:r>
              <a:rPr lang="en-GB" sz="1150">
                <a:solidFill>
                  <a:srgbClr val="080808"/>
                </a:solidFill>
                <a:highlight>
                  <a:srgbClr val="FFFFFF"/>
                </a:highlight>
                <a:latin typeface="Courier New"/>
                <a:ea typeface="Courier New"/>
                <a:cs typeface="Courier New"/>
                <a:sym typeface="Courier New"/>
              </a:rPr>
              <a:t>.</a:t>
            </a:r>
            <a:r>
              <a:rPr i="1" lang="en-GB" sz="1150">
                <a:solidFill>
                  <a:srgbClr val="871094"/>
                </a:solidFill>
                <a:highlight>
                  <a:srgbClr val="FFFFFF"/>
                </a:highlight>
                <a:latin typeface="Courier New"/>
                <a:ea typeface="Courier New"/>
                <a:cs typeface="Courier New"/>
                <a:sym typeface="Courier New"/>
              </a:rPr>
              <a:t>out</a:t>
            </a:r>
            <a:r>
              <a:rPr lang="en-GB" sz="1150">
                <a:solidFill>
                  <a:srgbClr val="080808"/>
                </a:solidFill>
                <a:highlight>
                  <a:srgbClr val="FFFFFF"/>
                </a:highlight>
                <a:latin typeface="Courier New"/>
                <a:ea typeface="Courier New"/>
                <a:cs typeface="Courier New"/>
                <a:sym typeface="Courier New"/>
              </a:rPr>
              <a:t>.println(</a:t>
            </a:r>
            <a:r>
              <a:rPr lang="en-GB" sz="1150">
                <a:solidFill>
                  <a:srgbClr val="067D17"/>
                </a:solidFill>
                <a:highlight>
                  <a:srgbClr val="FFFFFF"/>
                </a:highlight>
                <a:latin typeface="Courier New"/>
                <a:ea typeface="Courier New"/>
                <a:cs typeface="Courier New"/>
                <a:sym typeface="Courier New"/>
              </a:rPr>
              <a:t>"New Thread:"</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0033B3"/>
                </a:solidFill>
                <a:highlight>
                  <a:srgbClr val="FFFFFF"/>
                </a:highlight>
                <a:latin typeface="Courier New"/>
                <a:ea typeface="Courier New"/>
                <a:cs typeface="Courier New"/>
                <a:sym typeface="Courier New"/>
              </a:rPr>
              <a:t>public void </a:t>
            </a:r>
            <a:r>
              <a:rPr lang="en-GB" sz="1150">
                <a:solidFill>
                  <a:srgbClr val="00627A"/>
                </a:solidFill>
                <a:highlight>
                  <a:srgbClr val="FFFFFF"/>
                </a:highlight>
                <a:latin typeface="Courier New"/>
                <a:ea typeface="Courier New"/>
                <a:cs typeface="Courier New"/>
                <a:sym typeface="Courier New"/>
              </a:rPr>
              <a:t>run</a:t>
            </a: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0033B3"/>
                </a:solidFill>
                <a:highlight>
                  <a:srgbClr val="FFFFFF"/>
                </a:highlight>
                <a:latin typeface="Courier New"/>
                <a:ea typeface="Courier New"/>
                <a:cs typeface="Courier New"/>
                <a:sym typeface="Courier New"/>
              </a:rPr>
              <a:t>try</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0033B3"/>
                </a:solidFill>
                <a:highlight>
                  <a:srgbClr val="FFFFFF"/>
                </a:highlight>
                <a:latin typeface="Courier New"/>
                <a:ea typeface="Courier New"/>
                <a:cs typeface="Courier New"/>
                <a:sym typeface="Courier New"/>
              </a:rPr>
              <a:t>for</a:t>
            </a:r>
            <a:r>
              <a:rPr lang="en-GB" sz="1150">
                <a:solidFill>
                  <a:srgbClr val="080808"/>
                </a:solidFill>
                <a:highlight>
                  <a:srgbClr val="FFFFFF"/>
                </a:highlight>
                <a:latin typeface="Courier New"/>
                <a:ea typeface="Courier New"/>
                <a:cs typeface="Courier New"/>
                <a:sym typeface="Courier New"/>
              </a:rPr>
              <a:t>(</a:t>
            </a:r>
            <a:r>
              <a:rPr lang="en-GB" sz="1150">
                <a:solidFill>
                  <a:srgbClr val="0033B3"/>
                </a:solidFill>
                <a:highlight>
                  <a:srgbClr val="FFFFFF"/>
                </a:highlight>
                <a:latin typeface="Courier New"/>
                <a:ea typeface="Courier New"/>
                <a:cs typeface="Courier New"/>
                <a:sym typeface="Courier New"/>
              </a:rPr>
              <a:t>int </a:t>
            </a:r>
            <a:r>
              <a:rPr lang="en-GB" sz="1150">
                <a:solidFill>
                  <a:schemeClr val="dk1"/>
                </a:solidFill>
                <a:highlight>
                  <a:srgbClr val="FFFFFF"/>
                </a:highlight>
                <a:latin typeface="Courier New"/>
                <a:ea typeface="Courier New"/>
                <a:cs typeface="Courier New"/>
                <a:sym typeface="Courier New"/>
              </a:rPr>
              <a:t>i</a:t>
            </a:r>
            <a:r>
              <a:rPr lang="en-GB" sz="1150">
                <a:solidFill>
                  <a:srgbClr val="080808"/>
                </a:solidFill>
                <a:highlight>
                  <a:srgbClr val="FFFFFF"/>
                </a:highlight>
                <a:latin typeface="Courier New"/>
                <a:ea typeface="Courier New"/>
                <a:cs typeface="Courier New"/>
                <a:sym typeface="Courier New"/>
              </a:rPr>
              <a:t>=</a:t>
            </a:r>
            <a:r>
              <a:rPr lang="en-GB" sz="1150">
                <a:solidFill>
                  <a:srgbClr val="1750EB"/>
                </a:solidFill>
                <a:highlight>
                  <a:srgbClr val="FFFFFF"/>
                </a:highlight>
                <a:latin typeface="Courier New"/>
                <a:ea typeface="Courier New"/>
                <a:cs typeface="Courier New"/>
                <a:sym typeface="Courier New"/>
              </a:rPr>
              <a:t>5</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i</a:t>
            </a:r>
            <a:r>
              <a:rPr lang="en-GB" sz="1150">
                <a:solidFill>
                  <a:srgbClr val="080808"/>
                </a:solidFill>
                <a:highlight>
                  <a:srgbClr val="FFFFFF"/>
                </a:highlight>
                <a:latin typeface="Courier New"/>
                <a:ea typeface="Courier New"/>
                <a:cs typeface="Courier New"/>
                <a:sym typeface="Courier New"/>
              </a:rPr>
              <a:t>&gt;</a:t>
            </a:r>
            <a:r>
              <a:rPr lang="en-GB" sz="1150">
                <a:solidFill>
                  <a:srgbClr val="1750EB"/>
                </a:solidFill>
                <a:highlight>
                  <a:srgbClr val="FFFFFF"/>
                </a:highlight>
                <a:latin typeface="Courier New"/>
                <a:ea typeface="Courier New"/>
                <a:cs typeface="Courier New"/>
                <a:sym typeface="Courier New"/>
              </a:rPr>
              <a:t>0</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i</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System</a:t>
            </a:r>
            <a:r>
              <a:rPr lang="en-GB" sz="1150">
                <a:solidFill>
                  <a:srgbClr val="080808"/>
                </a:solidFill>
                <a:highlight>
                  <a:srgbClr val="FFFFFF"/>
                </a:highlight>
                <a:latin typeface="Courier New"/>
                <a:ea typeface="Courier New"/>
                <a:cs typeface="Courier New"/>
                <a:sym typeface="Courier New"/>
              </a:rPr>
              <a:t>.</a:t>
            </a:r>
            <a:r>
              <a:rPr i="1" lang="en-GB" sz="1150">
                <a:solidFill>
                  <a:srgbClr val="871094"/>
                </a:solidFill>
                <a:highlight>
                  <a:srgbClr val="FFFFFF"/>
                </a:highlight>
                <a:latin typeface="Courier New"/>
                <a:ea typeface="Courier New"/>
                <a:cs typeface="Courier New"/>
                <a:sym typeface="Courier New"/>
              </a:rPr>
              <a:t>out</a:t>
            </a:r>
            <a:r>
              <a:rPr lang="en-GB" sz="1150">
                <a:solidFill>
                  <a:srgbClr val="080808"/>
                </a:solidFill>
                <a:highlight>
                  <a:srgbClr val="FFFFFF"/>
                </a:highlight>
                <a:latin typeface="Courier New"/>
                <a:ea typeface="Courier New"/>
                <a:cs typeface="Courier New"/>
                <a:sym typeface="Courier New"/>
              </a:rPr>
              <a:t>.println(</a:t>
            </a:r>
            <a:r>
              <a:rPr lang="en-GB" sz="1150">
                <a:solidFill>
                  <a:srgbClr val="067D17"/>
                </a:solidFill>
                <a:highlight>
                  <a:srgbClr val="FFFFFF"/>
                </a:highlight>
                <a:latin typeface="Courier New"/>
                <a:ea typeface="Courier New"/>
                <a:cs typeface="Courier New"/>
                <a:sym typeface="Courier New"/>
              </a:rPr>
              <a:t>"Child Thread"</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i</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Thread</a:t>
            </a:r>
            <a:r>
              <a:rPr lang="en-GB" sz="1150">
                <a:solidFill>
                  <a:srgbClr val="080808"/>
                </a:solidFill>
                <a:highlight>
                  <a:srgbClr val="FFFFFF"/>
                </a:highlight>
                <a:latin typeface="Courier New"/>
                <a:ea typeface="Courier New"/>
                <a:cs typeface="Courier New"/>
                <a:sym typeface="Courier New"/>
              </a:rPr>
              <a:t>.</a:t>
            </a:r>
            <a:r>
              <a:rPr i="1" lang="en-GB" sz="1150">
                <a:solidFill>
                  <a:srgbClr val="080808"/>
                </a:solidFill>
                <a:highlight>
                  <a:srgbClr val="FFFFFF"/>
                </a:highlight>
                <a:latin typeface="Courier New"/>
                <a:ea typeface="Courier New"/>
                <a:cs typeface="Courier New"/>
                <a:sym typeface="Courier New"/>
              </a:rPr>
              <a:t>sleep</a:t>
            </a:r>
            <a:r>
              <a:rPr lang="en-GB" sz="1150">
                <a:solidFill>
                  <a:srgbClr val="080808"/>
                </a:solidFill>
                <a:highlight>
                  <a:srgbClr val="FFFFFF"/>
                </a:highlight>
                <a:latin typeface="Courier New"/>
                <a:ea typeface="Courier New"/>
                <a:cs typeface="Courier New"/>
                <a:sym typeface="Courier New"/>
              </a:rPr>
              <a:t>(</a:t>
            </a:r>
            <a:r>
              <a:rPr lang="en-GB" sz="1150">
                <a:solidFill>
                  <a:srgbClr val="1750EB"/>
                </a:solidFill>
                <a:highlight>
                  <a:srgbClr val="FFFFFF"/>
                </a:highlight>
                <a:latin typeface="Courier New"/>
                <a:ea typeface="Courier New"/>
                <a:cs typeface="Courier New"/>
                <a:sym typeface="Courier New"/>
              </a:rPr>
              <a:t>1000</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 </a:t>
            </a:r>
            <a:r>
              <a:rPr lang="en-GB" sz="1150">
                <a:solidFill>
                  <a:srgbClr val="0033B3"/>
                </a:solidFill>
                <a:highlight>
                  <a:srgbClr val="FFFFFF"/>
                </a:highlight>
                <a:latin typeface="Courier New"/>
                <a:ea typeface="Courier New"/>
                <a:cs typeface="Courier New"/>
                <a:sym typeface="Courier New"/>
              </a:rPr>
              <a:t>catch </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InterruptedException e</a:t>
            </a: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System</a:t>
            </a:r>
            <a:r>
              <a:rPr lang="en-GB" sz="1150">
                <a:solidFill>
                  <a:srgbClr val="080808"/>
                </a:solidFill>
                <a:highlight>
                  <a:srgbClr val="FFFFFF"/>
                </a:highlight>
                <a:latin typeface="Courier New"/>
                <a:ea typeface="Courier New"/>
                <a:cs typeface="Courier New"/>
                <a:sym typeface="Courier New"/>
              </a:rPr>
              <a:t>.</a:t>
            </a:r>
            <a:r>
              <a:rPr i="1" lang="en-GB" sz="1150">
                <a:solidFill>
                  <a:srgbClr val="871094"/>
                </a:solidFill>
                <a:highlight>
                  <a:srgbClr val="FFFFFF"/>
                </a:highlight>
                <a:latin typeface="Courier New"/>
                <a:ea typeface="Courier New"/>
                <a:cs typeface="Courier New"/>
                <a:sym typeface="Courier New"/>
              </a:rPr>
              <a:t>out</a:t>
            </a:r>
            <a:r>
              <a:rPr lang="en-GB" sz="1150">
                <a:solidFill>
                  <a:srgbClr val="080808"/>
                </a:solidFill>
                <a:highlight>
                  <a:srgbClr val="FFFFFF"/>
                </a:highlight>
                <a:latin typeface="Courier New"/>
                <a:ea typeface="Courier New"/>
                <a:cs typeface="Courier New"/>
                <a:sym typeface="Courier New"/>
              </a:rPr>
              <a:t>.println(</a:t>
            </a:r>
            <a:r>
              <a:rPr lang="en-GB" sz="1150">
                <a:solidFill>
                  <a:srgbClr val="067D17"/>
                </a:solidFill>
                <a:highlight>
                  <a:srgbClr val="FFFFFF"/>
                </a:highlight>
                <a:latin typeface="Courier New"/>
                <a:ea typeface="Courier New"/>
                <a:cs typeface="Courier New"/>
                <a:sym typeface="Courier New"/>
              </a:rPr>
              <a:t>"Interrupted"</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System</a:t>
            </a:r>
            <a:r>
              <a:rPr lang="en-GB" sz="1150">
                <a:solidFill>
                  <a:srgbClr val="080808"/>
                </a:solidFill>
                <a:highlight>
                  <a:srgbClr val="FFFFFF"/>
                </a:highlight>
                <a:latin typeface="Courier New"/>
                <a:ea typeface="Courier New"/>
                <a:cs typeface="Courier New"/>
                <a:sym typeface="Courier New"/>
              </a:rPr>
              <a:t>.</a:t>
            </a:r>
            <a:r>
              <a:rPr i="1" lang="en-GB" sz="1150">
                <a:solidFill>
                  <a:srgbClr val="871094"/>
                </a:solidFill>
                <a:highlight>
                  <a:srgbClr val="FFFFFF"/>
                </a:highlight>
                <a:latin typeface="Courier New"/>
                <a:ea typeface="Courier New"/>
                <a:cs typeface="Courier New"/>
                <a:sym typeface="Courier New"/>
              </a:rPr>
              <a:t>out</a:t>
            </a:r>
            <a:r>
              <a:rPr lang="en-GB" sz="1150">
                <a:solidFill>
                  <a:srgbClr val="080808"/>
                </a:solidFill>
                <a:highlight>
                  <a:srgbClr val="FFFFFF"/>
                </a:highlight>
                <a:latin typeface="Courier New"/>
                <a:ea typeface="Courier New"/>
                <a:cs typeface="Courier New"/>
                <a:sym typeface="Courier New"/>
              </a:rPr>
              <a:t>.println(</a:t>
            </a:r>
            <a:r>
              <a:rPr lang="en-GB" sz="1150">
                <a:solidFill>
                  <a:srgbClr val="067D17"/>
                </a:solidFill>
                <a:highlight>
                  <a:srgbClr val="FFFFFF"/>
                </a:highlight>
                <a:latin typeface="Courier New"/>
                <a:ea typeface="Courier New"/>
                <a:cs typeface="Courier New"/>
                <a:sym typeface="Courier New"/>
              </a:rPr>
              <a:t>"Exiting child thread"</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p:txBody>
      </p:sp>
      <p:sp>
        <p:nvSpPr>
          <p:cNvPr id="135" name="Google Shape;135;p24"/>
          <p:cNvSpPr txBox="1"/>
          <p:nvPr/>
        </p:nvSpPr>
        <p:spPr>
          <a:xfrm>
            <a:off x="4160475" y="728525"/>
            <a:ext cx="5136000" cy="349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50">
                <a:solidFill>
                  <a:srgbClr val="0033B3"/>
                </a:solidFill>
                <a:highlight>
                  <a:srgbClr val="FFFFFF"/>
                </a:highlight>
                <a:latin typeface="Courier New"/>
                <a:ea typeface="Courier New"/>
                <a:cs typeface="Courier New"/>
                <a:sym typeface="Courier New"/>
              </a:rPr>
              <a:t>public class </a:t>
            </a:r>
            <a:r>
              <a:rPr lang="en-GB" sz="1250">
                <a:solidFill>
                  <a:schemeClr val="dk1"/>
                </a:solidFill>
                <a:highlight>
                  <a:srgbClr val="FFFFFF"/>
                </a:highlight>
                <a:latin typeface="Courier New"/>
                <a:ea typeface="Courier New"/>
                <a:cs typeface="Courier New"/>
                <a:sym typeface="Courier New"/>
              </a:rPr>
              <a:t>Main </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rgbClr val="0033B3"/>
                </a:solidFill>
                <a:highlight>
                  <a:srgbClr val="FFFFFF"/>
                </a:highlight>
                <a:latin typeface="Courier New"/>
                <a:ea typeface="Courier New"/>
                <a:cs typeface="Courier New"/>
                <a:sym typeface="Courier New"/>
              </a:rPr>
              <a:t>public static void </a:t>
            </a:r>
            <a:r>
              <a:rPr lang="en-GB" sz="1250">
                <a:solidFill>
                  <a:srgbClr val="00627A"/>
                </a:solidFill>
                <a:highlight>
                  <a:srgbClr val="FFFFFF"/>
                </a:highlight>
                <a:latin typeface="Courier New"/>
                <a:ea typeface="Courier New"/>
                <a:cs typeface="Courier New"/>
                <a:sym typeface="Courier New"/>
              </a:rPr>
              <a:t>main</a:t>
            </a:r>
            <a:r>
              <a:rPr lang="en-GB" sz="1250">
                <a:solidFill>
                  <a:srgbClr val="080808"/>
                </a:solidFill>
                <a:highlight>
                  <a:srgbClr val="FFFFFF"/>
                </a:highlight>
                <a:latin typeface="Courier New"/>
                <a:ea typeface="Courier New"/>
                <a:cs typeface="Courier New"/>
                <a:sym typeface="Courier New"/>
              </a:rPr>
              <a:t>(</a:t>
            </a:r>
            <a:r>
              <a:rPr lang="en-GB" sz="1250">
                <a:solidFill>
                  <a:schemeClr val="dk1"/>
                </a:solidFill>
                <a:highlight>
                  <a:srgbClr val="FFFFFF"/>
                </a:highlight>
                <a:latin typeface="Courier New"/>
                <a:ea typeface="Courier New"/>
                <a:cs typeface="Courier New"/>
                <a:sym typeface="Courier New"/>
              </a:rPr>
              <a:t>String</a:t>
            </a: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args</a:t>
            </a:r>
            <a:r>
              <a:rPr lang="en-GB" sz="1250">
                <a:solidFill>
                  <a:srgbClr val="080808"/>
                </a:solidFill>
                <a:highlight>
                  <a:srgbClr val="FFFFFF"/>
                </a:highlight>
                <a:latin typeface="Courier New"/>
                <a:ea typeface="Courier New"/>
                <a:cs typeface="Courier New"/>
                <a:sym typeface="Courier New"/>
              </a:rPr>
              <a:t>)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NewThread thread1 </a:t>
            </a:r>
            <a:r>
              <a:rPr lang="en-GB" sz="1250">
                <a:solidFill>
                  <a:srgbClr val="080808"/>
                </a:solidFill>
                <a:highlight>
                  <a:srgbClr val="FFFFFF"/>
                </a:highlight>
                <a:latin typeface="Courier New"/>
                <a:ea typeface="Courier New"/>
                <a:cs typeface="Courier New"/>
                <a:sym typeface="Courier New"/>
              </a:rPr>
              <a:t>= </a:t>
            </a:r>
            <a:r>
              <a:rPr lang="en-GB" sz="1250">
                <a:solidFill>
                  <a:srgbClr val="0033B3"/>
                </a:solidFill>
                <a:highlight>
                  <a:srgbClr val="FFFFFF"/>
                </a:highlight>
                <a:latin typeface="Courier New"/>
                <a:ea typeface="Courier New"/>
                <a:cs typeface="Courier New"/>
                <a:sym typeface="Courier New"/>
              </a:rPr>
              <a:t>new </a:t>
            </a:r>
            <a:r>
              <a:rPr lang="en-GB" sz="1250">
                <a:solidFill>
                  <a:srgbClr val="080808"/>
                </a:solidFill>
                <a:highlight>
                  <a:srgbClr val="FFFFFF"/>
                </a:highlight>
                <a:latin typeface="Courier New"/>
                <a:ea typeface="Courier New"/>
                <a:cs typeface="Courier New"/>
                <a:sym typeface="Courier New"/>
              </a:rPr>
              <a:t>NewThread(</a:t>
            </a:r>
            <a:r>
              <a:rPr lang="en-GB" sz="1250">
                <a:solidFill>
                  <a:srgbClr val="067D17"/>
                </a:solidFill>
                <a:highlight>
                  <a:srgbClr val="FFFFFF"/>
                </a:highlight>
                <a:latin typeface="Courier New"/>
                <a:ea typeface="Courier New"/>
                <a:cs typeface="Courier New"/>
                <a:sym typeface="Courier New"/>
              </a:rPr>
              <a:t>"One"</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NewThread thread2 </a:t>
            </a:r>
            <a:r>
              <a:rPr lang="en-GB" sz="1250">
                <a:solidFill>
                  <a:srgbClr val="080808"/>
                </a:solidFill>
                <a:highlight>
                  <a:srgbClr val="FFFFFF"/>
                </a:highlight>
                <a:latin typeface="Courier New"/>
                <a:ea typeface="Courier New"/>
                <a:cs typeface="Courier New"/>
                <a:sym typeface="Courier New"/>
              </a:rPr>
              <a:t>= </a:t>
            </a:r>
            <a:r>
              <a:rPr lang="en-GB" sz="1250">
                <a:solidFill>
                  <a:srgbClr val="0033B3"/>
                </a:solidFill>
                <a:highlight>
                  <a:srgbClr val="FFFFFF"/>
                </a:highlight>
                <a:latin typeface="Courier New"/>
                <a:ea typeface="Courier New"/>
                <a:cs typeface="Courier New"/>
                <a:sym typeface="Courier New"/>
              </a:rPr>
              <a:t>new </a:t>
            </a:r>
            <a:r>
              <a:rPr lang="en-GB" sz="1250">
                <a:solidFill>
                  <a:srgbClr val="080808"/>
                </a:solidFill>
                <a:highlight>
                  <a:srgbClr val="FFFFFF"/>
                </a:highlight>
                <a:latin typeface="Courier New"/>
                <a:ea typeface="Courier New"/>
                <a:cs typeface="Courier New"/>
                <a:sym typeface="Courier New"/>
              </a:rPr>
              <a:t>NewThread(</a:t>
            </a:r>
            <a:r>
              <a:rPr lang="en-GB" sz="1250">
                <a:solidFill>
                  <a:srgbClr val="067D17"/>
                </a:solidFill>
                <a:highlight>
                  <a:srgbClr val="FFFFFF"/>
                </a:highlight>
                <a:latin typeface="Courier New"/>
                <a:ea typeface="Courier New"/>
                <a:cs typeface="Courier New"/>
                <a:sym typeface="Courier New"/>
              </a:rPr>
              <a:t>"Two"</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NewThread thread3 </a:t>
            </a:r>
            <a:r>
              <a:rPr lang="en-GB" sz="1250">
                <a:solidFill>
                  <a:srgbClr val="080808"/>
                </a:solidFill>
                <a:highlight>
                  <a:srgbClr val="FFFFFF"/>
                </a:highlight>
                <a:latin typeface="Courier New"/>
                <a:ea typeface="Courier New"/>
                <a:cs typeface="Courier New"/>
                <a:sym typeface="Courier New"/>
              </a:rPr>
              <a:t>= </a:t>
            </a:r>
            <a:r>
              <a:rPr lang="en-GB" sz="1250">
                <a:solidFill>
                  <a:srgbClr val="0033B3"/>
                </a:solidFill>
                <a:highlight>
                  <a:srgbClr val="FFFFFF"/>
                </a:highlight>
                <a:latin typeface="Courier New"/>
                <a:ea typeface="Courier New"/>
                <a:cs typeface="Courier New"/>
                <a:sym typeface="Courier New"/>
              </a:rPr>
              <a:t>new </a:t>
            </a:r>
            <a:r>
              <a:rPr lang="en-GB" sz="1250">
                <a:solidFill>
                  <a:srgbClr val="080808"/>
                </a:solidFill>
                <a:highlight>
                  <a:srgbClr val="FFFFFF"/>
                </a:highlight>
                <a:latin typeface="Courier New"/>
                <a:ea typeface="Courier New"/>
                <a:cs typeface="Courier New"/>
                <a:sym typeface="Courier New"/>
              </a:rPr>
              <a:t>NewThread(</a:t>
            </a:r>
            <a:r>
              <a:rPr lang="en-GB" sz="1250">
                <a:solidFill>
                  <a:srgbClr val="067D17"/>
                </a:solidFill>
                <a:highlight>
                  <a:srgbClr val="FFFFFF"/>
                </a:highlight>
                <a:latin typeface="Courier New"/>
                <a:ea typeface="Courier New"/>
                <a:cs typeface="Courier New"/>
                <a:sym typeface="Courier New"/>
              </a:rPr>
              <a:t>"Third"</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thread1</a:t>
            </a:r>
            <a:r>
              <a:rPr lang="en-GB" sz="1250">
                <a:solidFill>
                  <a:srgbClr val="080808"/>
                </a:solidFill>
                <a:highlight>
                  <a:srgbClr val="FFFFFF"/>
                </a:highlight>
                <a:latin typeface="Courier New"/>
                <a:ea typeface="Courier New"/>
                <a:cs typeface="Courier New"/>
                <a:sym typeface="Courier New"/>
              </a:rPr>
              <a:t>.</a:t>
            </a:r>
            <a:r>
              <a:rPr lang="en-GB" sz="1250">
                <a:solidFill>
                  <a:srgbClr val="871094"/>
                </a:solidFill>
                <a:highlight>
                  <a:srgbClr val="FFFFFF"/>
                </a:highlight>
                <a:latin typeface="Courier New"/>
                <a:ea typeface="Courier New"/>
                <a:cs typeface="Courier New"/>
                <a:sym typeface="Courier New"/>
              </a:rPr>
              <a:t>t</a:t>
            </a:r>
            <a:r>
              <a:rPr lang="en-GB" sz="1250">
                <a:solidFill>
                  <a:srgbClr val="080808"/>
                </a:solidFill>
                <a:highlight>
                  <a:srgbClr val="FFFFFF"/>
                </a:highlight>
                <a:latin typeface="Courier New"/>
                <a:ea typeface="Courier New"/>
                <a:cs typeface="Courier New"/>
                <a:sym typeface="Courier New"/>
              </a:rPr>
              <a:t>.start();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thread2</a:t>
            </a:r>
            <a:r>
              <a:rPr lang="en-GB" sz="1250">
                <a:solidFill>
                  <a:srgbClr val="080808"/>
                </a:solidFill>
                <a:highlight>
                  <a:srgbClr val="FFFFFF"/>
                </a:highlight>
                <a:latin typeface="Courier New"/>
                <a:ea typeface="Courier New"/>
                <a:cs typeface="Courier New"/>
                <a:sym typeface="Courier New"/>
              </a:rPr>
              <a:t>.</a:t>
            </a:r>
            <a:r>
              <a:rPr lang="en-GB" sz="1250">
                <a:solidFill>
                  <a:srgbClr val="871094"/>
                </a:solidFill>
                <a:highlight>
                  <a:srgbClr val="FFFFFF"/>
                </a:highlight>
                <a:latin typeface="Courier New"/>
                <a:ea typeface="Courier New"/>
                <a:cs typeface="Courier New"/>
                <a:sym typeface="Courier New"/>
              </a:rPr>
              <a:t>t</a:t>
            </a:r>
            <a:r>
              <a:rPr lang="en-GB" sz="1250">
                <a:solidFill>
                  <a:srgbClr val="080808"/>
                </a:solidFill>
                <a:highlight>
                  <a:srgbClr val="FFFFFF"/>
                </a:highlight>
                <a:latin typeface="Courier New"/>
                <a:ea typeface="Courier New"/>
                <a:cs typeface="Courier New"/>
                <a:sym typeface="Courier New"/>
              </a:rPr>
              <a:t>.start();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thread3</a:t>
            </a:r>
            <a:r>
              <a:rPr lang="en-GB" sz="1250">
                <a:solidFill>
                  <a:srgbClr val="080808"/>
                </a:solidFill>
                <a:highlight>
                  <a:srgbClr val="FFFFFF"/>
                </a:highlight>
                <a:latin typeface="Courier New"/>
                <a:ea typeface="Courier New"/>
                <a:cs typeface="Courier New"/>
                <a:sym typeface="Courier New"/>
              </a:rPr>
              <a:t>.</a:t>
            </a:r>
            <a:r>
              <a:rPr lang="en-GB" sz="1250">
                <a:solidFill>
                  <a:srgbClr val="871094"/>
                </a:solidFill>
                <a:highlight>
                  <a:srgbClr val="FFFFFF"/>
                </a:highlight>
                <a:latin typeface="Courier New"/>
                <a:ea typeface="Courier New"/>
                <a:cs typeface="Courier New"/>
                <a:sym typeface="Courier New"/>
              </a:rPr>
              <a:t>t</a:t>
            </a:r>
            <a:r>
              <a:rPr lang="en-GB" sz="1250">
                <a:solidFill>
                  <a:srgbClr val="080808"/>
                </a:solidFill>
                <a:highlight>
                  <a:srgbClr val="FFFFFF"/>
                </a:highlight>
                <a:latin typeface="Courier New"/>
                <a:ea typeface="Courier New"/>
                <a:cs typeface="Courier New"/>
                <a:sym typeface="Courier New"/>
              </a:rPr>
              <a:t>.start();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rgbClr val="0033B3"/>
                </a:solidFill>
                <a:highlight>
                  <a:srgbClr val="FFFFFF"/>
                </a:highlight>
                <a:latin typeface="Courier New"/>
                <a:ea typeface="Courier New"/>
                <a:cs typeface="Courier New"/>
                <a:sym typeface="Courier New"/>
              </a:rPr>
              <a:t>try </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Thread</a:t>
            </a:r>
            <a:r>
              <a:rPr lang="en-GB" sz="1250">
                <a:solidFill>
                  <a:srgbClr val="080808"/>
                </a:solidFill>
                <a:highlight>
                  <a:srgbClr val="FFFFFF"/>
                </a:highlight>
                <a:latin typeface="Courier New"/>
                <a:ea typeface="Courier New"/>
                <a:cs typeface="Courier New"/>
                <a:sym typeface="Courier New"/>
              </a:rPr>
              <a:t>.</a:t>
            </a:r>
            <a:r>
              <a:rPr i="1" lang="en-GB" sz="1250">
                <a:solidFill>
                  <a:srgbClr val="080808"/>
                </a:solidFill>
                <a:highlight>
                  <a:srgbClr val="FFFFFF"/>
                </a:highlight>
                <a:latin typeface="Courier New"/>
                <a:ea typeface="Courier New"/>
                <a:cs typeface="Courier New"/>
                <a:sym typeface="Courier New"/>
              </a:rPr>
              <a:t>sleep</a:t>
            </a:r>
            <a:r>
              <a:rPr lang="en-GB" sz="1250">
                <a:solidFill>
                  <a:srgbClr val="080808"/>
                </a:solidFill>
                <a:highlight>
                  <a:srgbClr val="FFFFFF"/>
                </a:highlight>
                <a:latin typeface="Courier New"/>
                <a:ea typeface="Courier New"/>
                <a:cs typeface="Courier New"/>
                <a:sym typeface="Courier New"/>
              </a:rPr>
              <a:t>(</a:t>
            </a:r>
            <a:r>
              <a:rPr lang="en-GB" sz="1250">
                <a:solidFill>
                  <a:srgbClr val="1750EB"/>
                </a:solidFill>
                <a:highlight>
                  <a:srgbClr val="FFFFFF"/>
                </a:highlight>
                <a:latin typeface="Courier New"/>
                <a:ea typeface="Courier New"/>
                <a:cs typeface="Courier New"/>
                <a:sym typeface="Courier New"/>
              </a:rPr>
              <a:t>1000</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rgbClr val="0033B3"/>
                </a:solidFill>
                <a:highlight>
                  <a:srgbClr val="FFFFFF"/>
                </a:highlight>
                <a:latin typeface="Courier New"/>
                <a:ea typeface="Courier New"/>
                <a:cs typeface="Courier New"/>
                <a:sym typeface="Courier New"/>
              </a:rPr>
              <a:t>catch</a:t>
            </a:r>
            <a:r>
              <a:rPr lang="en-GB" sz="1250">
                <a:solidFill>
                  <a:srgbClr val="080808"/>
                </a:solidFill>
                <a:highlight>
                  <a:srgbClr val="FFFFFF"/>
                </a:highlight>
                <a:latin typeface="Courier New"/>
                <a:ea typeface="Courier New"/>
                <a:cs typeface="Courier New"/>
                <a:sym typeface="Courier New"/>
              </a:rPr>
              <a:t>(</a:t>
            </a:r>
            <a:r>
              <a:rPr lang="en-GB" sz="1250">
                <a:solidFill>
                  <a:schemeClr val="dk1"/>
                </a:solidFill>
                <a:highlight>
                  <a:srgbClr val="FFFFFF"/>
                </a:highlight>
                <a:latin typeface="Courier New"/>
                <a:ea typeface="Courier New"/>
                <a:cs typeface="Courier New"/>
                <a:sym typeface="Courier New"/>
              </a:rPr>
              <a:t>InterruptedException e</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System</a:t>
            </a:r>
            <a:r>
              <a:rPr lang="en-GB" sz="1250">
                <a:solidFill>
                  <a:srgbClr val="080808"/>
                </a:solidFill>
                <a:highlight>
                  <a:srgbClr val="FFFFFF"/>
                </a:highlight>
                <a:latin typeface="Courier New"/>
                <a:ea typeface="Courier New"/>
                <a:cs typeface="Courier New"/>
                <a:sym typeface="Courier New"/>
              </a:rPr>
              <a:t>.</a:t>
            </a:r>
            <a:r>
              <a:rPr i="1" lang="en-GB" sz="1250">
                <a:solidFill>
                  <a:srgbClr val="871094"/>
                </a:solidFill>
                <a:highlight>
                  <a:srgbClr val="FFFFFF"/>
                </a:highlight>
                <a:latin typeface="Courier New"/>
                <a:ea typeface="Courier New"/>
                <a:cs typeface="Courier New"/>
                <a:sym typeface="Courier New"/>
              </a:rPr>
              <a:t>out</a:t>
            </a:r>
            <a:r>
              <a:rPr lang="en-GB" sz="1250">
                <a:solidFill>
                  <a:srgbClr val="080808"/>
                </a:solidFill>
                <a:highlight>
                  <a:srgbClr val="FFFFFF"/>
                </a:highlight>
                <a:latin typeface="Courier New"/>
                <a:ea typeface="Courier New"/>
                <a:cs typeface="Courier New"/>
                <a:sym typeface="Courier New"/>
              </a:rPr>
              <a:t>.println(</a:t>
            </a:r>
            <a:r>
              <a:rPr lang="en-GB" sz="1250">
                <a:solidFill>
                  <a:srgbClr val="067D17"/>
                </a:solidFill>
                <a:highlight>
                  <a:srgbClr val="FFFFFF"/>
                </a:highlight>
                <a:latin typeface="Courier New"/>
                <a:ea typeface="Courier New"/>
                <a:cs typeface="Courier New"/>
                <a:sym typeface="Courier New"/>
              </a:rPr>
              <a:t>"Interrupted"</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r>
              <a:rPr lang="en-GB" sz="1250">
                <a:solidFill>
                  <a:schemeClr val="dk1"/>
                </a:solidFill>
                <a:highlight>
                  <a:srgbClr val="FFFFFF"/>
                </a:highlight>
                <a:latin typeface="Courier New"/>
                <a:ea typeface="Courier New"/>
                <a:cs typeface="Courier New"/>
                <a:sym typeface="Courier New"/>
              </a:rPr>
              <a:t>System</a:t>
            </a:r>
            <a:r>
              <a:rPr lang="en-GB" sz="1250">
                <a:solidFill>
                  <a:srgbClr val="080808"/>
                </a:solidFill>
                <a:highlight>
                  <a:srgbClr val="FFFFFF"/>
                </a:highlight>
                <a:latin typeface="Courier New"/>
                <a:ea typeface="Courier New"/>
                <a:cs typeface="Courier New"/>
                <a:sym typeface="Courier New"/>
              </a:rPr>
              <a:t>.</a:t>
            </a:r>
            <a:r>
              <a:rPr i="1" lang="en-GB" sz="1250">
                <a:solidFill>
                  <a:srgbClr val="871094"/>
                </a:solidFill>
                <a:highlight>
                  <a:srgbClr val="FFFFFF"/>
                </a:highlight>
                <a:latin typeface="Courier New"/>
                <a:ea typeface="Courier New"/>
                <a:cs typeface="Courier New"/>
                <a:sym typeface="Courier New"/>
              </a:rPr>
              <a:t>out</a:t>
            </a:r>
            <a:r>
              <a:rPr lang="en-GB" sz="1250">
                <a:solidFill>
                  <a:srgbClr val="080808"/>
                </a:solidFill>
                <a:highlight>
                  <a:srgbClr val="FFFFFF"/>
                </a:highlight>
                <a:latin typeface="Courier New"/>
                <a:ea typeface="Courier New"/>
                <a:cs typeface="Courier New"/>
                <a:sym typeface="Courier New"/>
              </a:rPr>
              <a:t>.println(</a:t>
            </a:r>
            <a:r>
              <a:rPr lang="en-GB" sz="1250">
                <a:solidFill>
                  <a:srgbClr val="067D17"/>
                </a:solidFill>
                <a:highlight>
                  <a:srgbClr val="FFFFFF"/>
                </a:highlight>
                <a:latin typeface="Courier New"/>
                <a:ea typeface="Courier New"/>
                <a:cs typeface="Courier New"/>
                <a:sym typeface="Courier New"/>
              </a:rPr>
              <a:t>"Main thread exiting"</a:t>
            </a: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250">
              <a:solidFill>
                <a:srgbClr val="0033B3"/>
              </a:solidFill>
              <a:highlight>
                <a:srgbClr val="FFFFF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solidFill>
                  <a:srgbClr val="FF9900"/>
                </a:solidFill>
              </a:rPr>
              <a:t>Extending Thread</a:t>
            </a:r>
            <a:endParaRPr b="1" sz="2620">
              <a:solidFill>
                <a:srgbClr val="FF9900"/>
              </a:solidFill>
            </a:endParaRPr>
          </a:p>
        </p:txBody>
      </p:sp>
      <p:sp>
        <p:nvSpPr>
          <p:cNvPr id="141" name="Google Shape;141;p25"/>
          <p:cNvSpPr txBox="1"/>
          <p:nvPr>
            <p:ph idx="1" type="body"/>
          </p:nvPr>
        </p:nvSpPr>
        <p:spPr>
          <a:xfrm>
            <a:off x="1319100" y="1596300"/>
            <a:ext cx="6505800" cy="3328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852"/>
              <a:buNone/>
            </a:pPr>
            <a:r>
              <a:rPr lang="en-GB" sz="1643">
                <a:solidFill>
                  <a:srgbClr val="0033B3"/>
                </a:solidFill>
                <a:highlight>
                  <a:srgbClr val="FFFFFF"/>
                </a:highlight>
                <a:latin typeface="Courier New"/>
                <a:ea typeface="Courier New"/>
                <a:cs typeface="Courier New"/>
                <a:sym typeface="Courier New"/>
              </a:rPr>
              <a:t>class </a:t>
            </a:r>
            <a:r>
              <a:rPr lang="en-GB" sz="1643">
                <a:solidFill>
                  <a:schemeClr val="dk1"/>
                </a:solidFill>
                <a:highlight>
                  <a:srgbClr val="FFFFFF"/>
                </a:highlight>
                <a:latin typeface="Courier New"/>
                <a:ea typeface="Courier New"/>
                <a:cs typeface="Courier New"/>
                <a:sym typeface="Courier New"/>
              </a:rPr>
              <a:t>Person  </a:t>
            </a:r>
            <a:r>
              <a:rPr lang="en-GB" sz="1643">
                <a:solidFill>
                  <a:srgbClr val="0033B3"/>
                </a:solidFill>
                <a:highlight>
                  <a:srgbClr val="FFFFFF"/>
                </a:highlight>
                <a:latin typeface="Courier New"/>
                <a:ea typeface="Courier New"/>
                <a:cs typeface="Courier New"/>
                <a:sym typeface="Courier New"/>
              </a:rPr>
              <a:t>extends </a:t>
            </a:r>
            <a:r>
              <a:rPr lang="en-GB" sz="1643">
                <a:solidFill>
                  <a:schemeClr val="dk1"/>
                </a:solidFill>
                <a:highlight>
                  <a:srgbClr val="FFFFFF"/>
                </a:highlight>
                <a:latin typeface="Courier New"/>
                <a:ea typeface="Courier New"/>
                <a:cs typeface="Courier New"/>
                <a:sym typeface="Courier New"/>
              </a:rPr>
              <a:t>Thread </a:t>
            </a:r>
            <a:r>
              <a:rPr lang="en-GB" sz="1643">
                <a:solidFill>
                  <a:srgbClr val="080808"/>
                </a:solidFill>
                <a:highlight>
                  <a:srgbClr val="FFFFFF"/>
                </a:highlight>
                <a:latin typeface="Courier New"/>
                <a:ea typeface="Courier New"/>
                <a:cs typeface="Courier New"/>
                <a:sym typeface="Courier New"/>
              </a:rPr>
              <a:t>{</a:t>
            </a:r>
            <a:endParaRPr sz="1643">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GB" sz="1643">
                <a:solidFill>
                  <a:srgbClr val="080808"/>
                </a:solidFill>
                <a:highlight>
                  <a:srgbClr val="FFFFFF"/>
                </a:highlight>
                <a:latin typeface="Courier New"/>
                <a:ea typeface="Courier New"/>
                <a:cs typeface="Courier New"/>
                <a:sym typeface="Courier New"/>
              </a:rPr>
              <a:t>   </a:t>
            </a:r>
            <a:r>
              <a:rPr lang="en-GB" sz="1643">
                <a:solidFill>
                  <a:srgbClr val="0033B3"/>
                </a:solidFill>
                <a:highlight>
                  <a:srgbClr val="FFFFFF"/>
                </a:highlight>
                <a:latin typeface="Courier New"/>
                <a:ea typeface="Courier New"/>
                <a:cs typeface="Courier New"/>
                <a:sym typeface="Courier New"/>
              </a:rPr>
              <a:t>public void </a:t>
            </a:r>
            <a:r>
              <a:rPr lang="en-GB" sz="1643">
                <a:solidFill>
                  <a:srgbClr val="00627A"/>
                </a:solidFill>
                <a:highlight>
                  <a:srgbClr val="FFFFFF"/>
                </a:highlight>
                <a:latin typeface="Courier New"/>
                <a:ea typeface="Courier New"/>
                <a:cs typeface="Courier New"/>
                <a:sym typeface="Courier New"/>
              </a:rPr>
              <a:t>run</a:t>
            </a:r>
            <a:r>
              <a:rPr lang="en-GB" sz="1643">
                <a:solidFill>
                  <a:srgbClr val="080808"/>
                </a:solidFill>
                <a:highlight>
                  <a:srgbClr val="FFFFFF"/>
                </a:highlight>
                <a:latin typeface="Courier New"/>
                <a:ea typeface="Courier New"/>
                <a:cs typeface="Courier New"/>
                <a:sym typeface="Courier New"/>
              </a:rPr>
              <a:t>() {</a:t>
            </a:r>
            <a:endParaRPr sz="1643">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GB" sz="1643">
                <a:solidFill>
                  <a:srgbClr val="080808"/>
                </a:solidFill>
                <a:highlight>
                  <a:srgbClr val="FFFFFF"/>
                </a:highlight>
                <a:latin typeface="Courier New"/>
                <a:ea typeface="Courier New"/>
                <a:cs typeface="Courier New"/>
                <a:sym typeface="Courier New"/>
              </a:rPr>
              <a:t>       </a:t>
            </a:r>
            <a:r>
              <a:rPr lang="en-GB" sz="1643">
                <a:solidFill>
                  <a:schemeClr val="dk1"/>
                </a:solidFill>
                <a:highlight>
                  <a:srgbClr val="FFFFFF"/>
                </a:highlight>
                <a:latin typeface="Courier New"/>
                <a:ea typeface="Courier New"/>
                <a:cs typeface="Courier New"/>
                <a:sym typeface="Courier New"/>
              </a:rPr>
              <a:t>System</a:t>
            </a:r>
            <a:r>
              <a:rPr lang="en-GB" sz="1643">
                <a:solidFill>
                  <a:srgbClr val="080808"/>
                </a:solidFill>
                <a:highlight>
                  <a:srgbClr val="FFFFFF"/>
                </a:highlight>
                <a:latin typeface="Courier New"/>
                <a:ea typeface="Courier New"/>
                <a:cs typeface="Courier New"/>
                <a:sym typeface="Courier New"/>
              </a:rPr>
              <a:t>.</a:t>
            </a:r>
            <a:r>
              <a:rPr i="1" lang="en-GB" sz="1643">
                <a:solidFill>
                  <a:srgbClr val="871094"/>
                </a:solidFill>
                <a:highlight>
                  <a:srgbClr val="FFFFFF"/>
                </a:highlight>
                <a:latin typeface="Courier New"/>
                <a:ea typeface="Courier New"/>
                <a:cs typeface="Courier New"/>
                <a:sym typeface="Courier New"/>
              </a:rPr>
              <a:t>out</a:t>
            </a:r>
            <a:r>
              <a:rPr lang="en-GB" sz="1643">
                <a:solidFill>
                  <a:srgbClr val="080808"/>
                </a:solidFill>
                <a:highlight>
                  <a:srgbClr val="FFFFFF"/>
                </a:highlight>
                <a:latin typeface="Courier New"/>
                <a:ea typeface="Courier New"/>
                <a:cs typeface="Courier New"/>
                <a:sym typeface="Courier New"/>
              </a:rPr>
              <a:t>.println(</a:t>
            </a:r>
            <a:r>
              <a:rPr lang="en-GB" sz="1643">
                <a:solidFill>
                  <a:srgbClr val="067D17"/>
                </a:solidFill>
                <a:highlight>
                  <a:srgbClr val="FFFFFF"/>
                </a:highlight>
                <a:latin typeface="Courier New"/>
                <a:ea typeface="Courier New"/>
                <a:cs typeface="Courier New"/>
                <a:sym typeface="Courier New"/>
              </a:rPr>
              <a:t>"Hello from a thread!"</a:t>
            </a:r>
            <a:r>
              <a:rPr lang="en-GB" sz="1643">
                <a:solidFill>
                  <a:srgbClr val="080808"/>
                </a:solidFill>
                <a:highlight>
                  <a:srgbClr val="FFFFFF"/>
                </a:highlight>
                <a:latin typeface="Courier New"/>
                <a:ea typeface="Courier New"/>
                <a:cs typeface="Courier New"/>
                <a:sym typeface="Courier New"/>
              </a:rPr>
              <a:t>);</a:t>
            </a:r>
            <a:endParaRPr sz="1643">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GB" sz="1643">
                <a:solidFill>
                  <a:srgbClr val="080808"/>
                </a:solidFill>
                <a:highlight>
                  <a:srgbClr val="FFFFFF"/>
                </a:highlight>
                <a:latin typeface="Courier New"/>
                <a:ea typeface="Courier New"/>
                <a:cs typeface="Courier New"/>
                <a:sym typeface="Courier New"/>
              </a:rPr>
              <a:t>   }</a:t>
            </a:r>
            <a:endParaRPr sz="1643">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GB" sz="1643">
                <a:solidFill>
                  <a:srgbClr val="080808"/>
                </a:solidFill>
                <a:highlight>
                  <a:srgbClr val="FFFFFF"/>
                </a:highlight>
                <a:latin typeface="Courier New"/>
                <a:ea typeface="Courier New"/>
                <a:cs typeface="Courier New"/>
                <a:sym typeface="Courier New"/>
              </a:rPr>
              <a:t>}</a:t>
            </a:r>
            <a:endParaRPr sz="1643">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GB" sz="1643">
                <a:solidFill>
                  <a:srgbClr val="0033B3"/>
                </a:solidFill>
                <a:highlight>
                  <a:srgbClr val="FFFFFF"/>
                </a:highlight>
                <a:latin typeface="Courier New"/>
                <a:ea typeface="Courier New"/>
                <a:cs typeface="Courier New"/>
                <a:sym typeface="Courier New"/>
              </a:rPr>
              <a:t>public class </a:t>
            </a:r>
            <a:r>
              <a:rPr lang="en-GB" sz="1643">
                <a:solidFill>
                  <a:schemeClr val="dk1"/>
                </a:solidFill>
                <a:highlight>
                  <a:srgbClr val="FFFFFF"/>
                </a:highlight>
                <a:latin typeface="Courier New"/>
                <a:ea typeface="Courier New"/>
                <a:cs typeface="Courier New"/>
                <a:sym typeface="Courier New"/>
              </a:rPr>
              <a:t>Main </a:t>
            </a:r>
            <a:r>
              <a:rPr lang="en-GB" sz="1643">
                <a:solidFill>
                  <a:srgbClr val="080808"/>
                </a:solidFill>
                <a:highlight>
                  <a:srgbClr val="FFFFFF"/>
                </a:highlight>
                <a:latin typeface="Courier New"/>
                <a:ea typeface="Courier New"/>
                <a:cs typeface="Courier New"/>
                <a:sym typeface="Courier New"/>
              </a:rPr>
              <a:t>{</a:t>
            </a:r>
            <a:endParaRPr sz="1643">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GB" sz="1643">
                <a:solidFill>
                  <a:srgbClr val="080808"/>
                </a:solidFill>
                <a:highlight>
                  <a:srgbClr val="FFFFFF"/>
                </a:highlight>
                <a:latin typeface="Courier New"/>
                <a:ea typeface="Courier New"/>
                <a:cs typeface="Courier New"/>
                <a:sym typeface="Courier New"/>
              </a:rPr>
              <a:t>   </a:t>
            </a:r>
            <a:r>
              <a:rPr lang="en-GB" sz="1643">
                <a:solidFill>
                  <a:srgbClr val="0033B3"/>
                </a:solidFill>
                <a:highlight>
                  <a:srgbClr val="FFFFFF"/>
                </a:highlight>
                <a:latin typeface="Courier New"/>
                <a:ea typeface="Courier New"/>
                <a:cs typeface="Courier New"/>
                <a:sym typeface="Courier New"/>
              </a:rPr>
              <a:t>public static void </a:t>
            </a:r>
            <a:r>
              <a:rPr lang="en-GB" sz="1643">
                <a:solidFill>
                  <a:srgbClr val="00627A"/>
                </a:solidFill>
                <a:highlight>
                  <a:srgbClr val="FFFFFF"/>
                </a:highlight>
                <a:latin typeface="Courier New"/>
                <a:ea typeface="Courier New"/>
                <a:cs typeface="Courier New"/>
                <a:sym typeface="Courier New"/>
              </a:rPr>
              <a:t>main</a:t>
            </a:r>
            <a:r>
              <a:rPr lang="en-GB" sz="1643">
                <a:solidFill>
                  <a:srgbClr val="080808"/>
                </a:solidFill>
                <a:highlight>
                  <a:srgbClr val="FFFFFF"/>
                </a:highlight>
                <a:latin typeface="Courier New"/>
                <a:ea typeface="Courier New"/>
                <a:cs typeface="Courier New"/>
                <a:sym typeface="Courier New"/>
              </a:rPr>
              <a:t>(</a:t>
            </a:r>
            <a:r>
              <a:rPr lang="en-GB" sz="1643">
                <a:solidFill>
                  <a:schemeClr val="dk1"/>
                </a:solidFill>
                <a:highlight>
                  <a:srgbClr val="FFFFFF"/>
                </a:highlight>
                <a:latin typeface="Courier New"/>
                <a:ea typeface="Courier New"/>
                <a:cs typeface="Courier New"/>
                <a:sym typeface="Courier New"/>
              </a:rPr>
              <a:t>String</a:t>
            </a:r>
            <a:r>
              <a:rPr lang="en-GB" sz="1643">
                <a:solidFill>
                  <a:srgbClr val="080808"/>
                </a:solidFill>
                <a:highlight>
                  <a:srgbClr val="FFFFFF"/>
                </a:highlight>
                <a:latin typeface="Courier New"/>
                <a:ea typeface="Courier New"/>
                <a:cs typeface="Courier New"/>
                <a:sym typeface="Courier New"/>
              </a:rPr>
              <a:t>[] </a:t>
            </a:r>
            <a:r>
              <a:rPr lang="en-GB" sz="1643">
                <a:solidFill>
                  <a:schemeClr val="dk1"/>
                </a:solidFill>
                <a:highlight>
                  <a:srgbClr val="FFFFFF"/>
                </a:highlight>
                <a:latin typeface="Courier New"/>
                <a:ea typeface="Courier New"/>
                <a:cs typeface="Courier New"/>
                <a:sym typeface="Courier New"/>
              </a:rPr>
              <a:t>args</a:t>
            </a:r>
            <a:r>
              <a:rPr lang="en-GB" sz="1643">
                <a:solidFill>
                  <a:srgbClr val="080808"/>
                </a:solidFill>
                <a:highlight>
                  <a:srgbClr val="FFFFFF"/>
                </a:highlight>
                <a:latin typeface="Courier New"/>
                <a:ea typeface="Courier New"/>
                <a:cs typeface="Courier New"/>
                <a:sym typeface="Courier New"/>
              </a:rPr>
              <a:t>) {</a:t>
            </a:r>
            <a:endParaRPr sz="1643">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GB" sz="1643">
                <a:solidFill>
                  <a:srgbClr val="080808"/>
                </a:solidFill>
                <a:highlight>
                  <a:srgbClr val="FFFFFF"/>
                </a:highlight>
                <a:latin typeface="Courier New"/>
                <a:ea typeface="Courier New"/>
                <a:cs typeface="Courier New"/>
                <a:sym typeface="Courier New"/>
              </a:rPr>
              <a:t>       </a:t>
            </a:r>
            <a:r>
              <a:rPr lang="en-GB" sz="1643">
                <a:solidFill>
                  <a:schemeClr val="dk1"/>
                </a:solidFill>
                <a:highlight>
                  <a:srgbClr val="FFFFFF"/>
                </a:highlight>
                <a:latin typeface="Courier New"/>
                <a:ea typeface="Courier New"/>
                <a:cs typeface="Courier New"/>
                <a:sym typeface="Courier New"/>
              </a:rPr>
              <a:t>Person  person </a:t>
            </a:r>
            <a:r>
              <a:rPr lang="en-GB" sz="1643">
                <a:solidFill>
                  <a:srgbClr val="080808"/>
                </a:solidFill>
                <a:highlight>
                  <a:srgbClr val="FFFFFF"/>
                </a:highlight>
                <a:latin typeface="Courier New"/>
                <a:ea typeface="Courier New"/>
                <a:cs typeface="Courier New"/>
                <a:sym typeface="Courier New"/>
              </a:rPr>
              <a:t>= </a:t>
            </a:r>
            <a:r>
              <a:rPr lang="en-GB" sz="1643">
                <a:solidFill>
                  <a:srgbClr val="0033B3"/>
                </a:solidFill>
                <a:highlight>
                  <a:srgbClr val="FFFFFF"/>
                </a:highlight>
                <a:latin typeface="Courier New"/>
                <a:ea typeface="Courier New"/>
                <a:cs typeface="Courier New"/>
                <a:sym typeface="Courier New"/>
              </a:rPr>
              <a:t>new </a:t>
            </a:r>
            <a:r>
              <a:rPr lang="en-GB" sz="1643">
                <a:solidFill>
                  <a:srgbClr val="080808"/>
                </a:solidFill>
                <a:highlight>
                  <a:srgbClr val="FFFFFF"/>
                </a:highlight>
                <a:latin typeface="Courier New"/>
                <a:ea typeface="Courier New"/>
                <a:cs typeface="Courier New"/>
                <a:sym typeface="Courier New"/>
              </a:rPr>
              <a:t>Person();</a:t>
            </a:r>
            <a:endParaRPr sz="1643">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GB" sz="1643">
                <a:solidFill>
                  <a:srgbClr val="080808"/>
                </a:solidFill>
                <a:highlight>
                  <a:srgbClr val="FFFFFF"/>
                </a:highlight>
                <a:latin typeface="Courier New"/>
                <a:ea typeface="Courier New"/>
                <a:cs typeface="Courier New"/>
                <a:sym typeface="Courier New"/>
              </a:rPr>
              <a:t>       </a:t>
            </a:r>
            <a:r>
              <a:rPr lang="en-GB" sz="1643">
                <a:solidFill>
                  <a:schemeClr val="dk1"/>
                </a:solidFill>
                <a:highlight>
                  <a:srgbClr val="FFFFFF"/>
                </a:highlight>
                <a:latin typeface="Courier New"/>
                <a:ea typeface="Courier New"/>
                <a:cs typeface="Courier New"/>
                <a:sym typeface="Courier New"/>
              </a:rPr>
              <a:t>person</a:t>
            </a:r>
            <a:r>
              <a:rPr lang="en-GB" sz="1643">
                <a:solidFill>
                  <a:srgbClr val="080808"/>
                </a:solidFill>
                <a:highlight>
                  <a:srgbClr val="FFFFFF"/>
                </a:highlight>
                <a:latin typeface="Courier New"/>
                <a:ea typeface="Courier New"/>
                <a:cs typeface="Courier New"/>
                <a:sym typeface="Courier New"/>
              </a:rPr>
              <a:t>.start();</a:t>
            </a:r>
            <a:endParaRPr sz="1643">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GB" sz="1643">
                <a:solidFill>
                  <a:srgbClr val="080808"/>
                </a:solidFill>
                <a:highlight>
                  <a:srgbClr val="FFFFFF"/>
                </a:highlight>
                <a:latin typeface="Courier New"/>
                <a:ea typeface="Courier New"/>
                <a:cs typeface="Courier New"/>
                <a:sym typeface="Courier New"/>
              </a:rPr>
              <a:t>   }</a:t>
            </a:r>
            <a:endParaRPr sz="1643">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852"/>
              <a:buNone/>
            </a:pPr>
            <a:r>
              <a:rPr lang="en-GB" sz="1643">
                <a:solidFill>
                  <a:srgbClr val="080808"/>
                </a:solidFill>
                <a:highlight>
                  <a:srgbClr val="FFFFFF"/>
                </a:highlight>
                <a:latin typeface="Courier New"/>
                <a:ea typeface="Courier New"/>
                <a:cs typeface="Courier New"/>
                <a:sym typeface="Courier New"/>
              </a:rPr>
              <a:t>}  </a:t>
            </a:r>
            <a:endParaRPr sz="1816"/>
          </a:p>
        </p:txBody>
      </p:sp>
      <p:sp>
        <p:nvSpPr>
          <p:cNvPr id="142" name="Google Shape;142;p25"/>
          <p:cNvSpPr txBox="1"/>
          <p:nvPr/>
        </p:nvSpPr>
        <p:spPr>
          <a:xfrm>
            <a:off x="625575" y="954525"/>
            <a:ext cx="8000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t>Override run and call start...</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132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Which one to use?</a:t>
            </a:r>
            <a:endParaRPr b="1" sz="3020"/>
          </a:p>
        </p:txBody>
      </p:sp>
      <p:sp>
        <p:nvSpPr>
          <p:cNvPr id="148" name="Google Shape;148;p26"/>
          <p:cNvSpPr txBox="1"/>
          <p:nvPr>
            <p:ph idx="1" type="body"/>
          </p:nvPr>
        </p:nvSpPr>
        <p:spPr>
          <a:xfrm>
            <a:off x="311700" y="787575"/>
            <a:ext cx="8520600" cy="43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50">
                <a:solidFill>
                  <a:schemeClr val="dk1"/>
                </a:solidFill>
              </a:rPr>
              <a:t>Which of these idioms should you use? The first idiom, which employs a </a:t>
            </a:r>
            <a:r>
              <a:rPr lang="en-GB" sz="2250">
                <a:solidFill>
                  <a:srgbClr val="188038"/>
                </a:solidFill>
                <a:latin typeface="Courier New"/>
                <a:ea typeface="Courier New"/>
                <a:cs typeface="Courier New"/>
                <a:sym typeface="Courier New"/>
              </a:rPr>
              <a:t>Runnable</a:t>
            </a:r>
            <a:r>
              <a:rPr lang="en-GB" sz="2250">
                <a:solidFill>
                  <a:schemeClr val="dk1"/>
                </a:solidFill>
              </a:rPr>
              <a:t> object, is more general, because the </a:t>
            </a:r>
            <a:r>
              <a:rPr lang="en-GB" sz="2250">
                <a:solidFill>
                  <a:srgbClr val="188038"/>
                </a:solidFill>
                <a:latin typeface="Courier New"/>
                <a:ea typeface="Courier New"/>
                <a:cs typeface="Courier New"/>
                <a:sym typeface="Courier New"/>
              </a:rPr>
              <a:t>Runnable</a:t>
            </a:r>
            <a:r>
              <a:rPr lang="en-GB" sz="2250">
                <a:solidFill>
                  <a:schemeClr val="dk1"/>
                </a:solidFill>
              </a:rPr>
              <a:t> object can subclass a class other than </a:t>
            </a:r>
            <a:r>
              <a:rPr lang="en-GB" sz="2250">
                <a:solidFill>
                  <a:srgbClr val="188038"/>
                </a:solidFill>
                <a:latin typeface="Courier New"/>
                <a:ea typeface="Courier New"/>
                <a:cs typeface="Courier New"/>
                <a:sym typeface="Courier New"/>
              </a:rPr>
              <a:t>Thread</a:t>
            </a:r>
            <a:r>
              <a:rPr lang="en-GB" sz="2250">
                <a:solidFill>
                  <a:schemeClr val="dk1"/>
                </a:solidFill>
              </a:rPr>
              <a:t>.  </a:t>
            </a:r>
            <a:endParaRPr sz="2250">
              <a:solidFill>
                <a:schemeClr val="dk1"/>
              </a:solidFill>
            </a:endParaRPr>
          </a:p>
          <a:p>
            <a:pPr indent="0" lvl="0" marL="0" rtl="0" algn="l">
              <a:spcBef>
                <a:spcPts val="1200"/>
              </a:spcBef>
              <a:spcAft>
                <a:spcPts val="0"/>
              </a:spcAft>
              <a:buNone/>
            </a:pPr>
            <a:r>
              <a:t/>
            </a:r>
            <a:endParaRPr sz="2250">
              <a:solidFill>
                <a:schemeClr val="dk1"/>
              </a:solidFill>
            </a:endParaRPr>
          </a:p>
          <a:p>
            <a:pPr indent="0" lvl="0" marL="0" rtl="0" algn="l">
              <a:spcBef>
                <a:spcPts val="1200"/>
              </a:spcBef>
              <a:spcAft>
                <a:spcPts val="1200"/>
              </a:spcAft>
              <a:buNone/>
            </a:pPr>
            <a:r>
              <a:rPr lang="en-GB" sz="2250">
                <a:solidFill>
                  <a:schemeClr val="dk1"/>
                </a:solidFill>
              </a:rPr>
              <a:t>The second idiom is easier to use in simple applications, but is limited by the fact that your task class must be a descendant of </a:t>
            </a:r>
            <a:r>
              <a:rPr lang="en-GB" sz="2250">
                <a:solidFill>
                  <a:srgbClr val="188038"/>
                </a:solidFill>
                <a:latin typeface="Courier New"/>
                <a:ea typeface="Courier New"/>
                <a:cs typeface="Courier New"/>
                <a:sym typeface="Courier New"/>
              </a:rPr>
              <a:t>Thread</a:t>
            </a:r>
            <a:r>
              <a:rPr lang="en-GB" sz="2250">
                <a:solidFill>
                  <a:schemeClr val="dk1"/>
                </a:solidFill>
              </a:rPr>
              <a:t>. This lesson focuses on the first approach, which separates the </a:t>
            </a:r>
            <a:r>
              <a:rPr lang="en-GB" sz="2250">
                <a:solidFill>
                  <a:srgbClr val="188038"/>
                </a:solidFill>
                <a:latin typeface="Courier New"/>
                <a:ea typeface="Courier New"/>
                <a:cs typeface="Courier New"/>
                <a:sym typeface="Courier New"/>
              </a:rPr>
              <a:t>Runnable</a:t>
            </a:r>
            <a:r>
              <a:rPr lang="en-GB" sz="2250">
                <a:solidFill>
                  <a:schemeClr val="dk1"/>
                </a:solidFill>
              </a:rPr>
              <a:t> task from the </a:t>
            </a:r>
            <a:r>
              <a:rPr lang="en-GB" sz="2250">
                <a:solidFill>
                  <a:srgbClr val="188038"/>
                </a:solidFill>
                <a:latin typeface="Courier New"/>
                <a:ea typeface="Courier New"/>
                <a:cs typeface="Courier New"/>
                <a:sym typeface="Courier New"/>
              </a:rPr>
              <a:t>Thread</a:t>
            </a:r>
            <a:r>
              <a:rPr lang="en-GB" sz="2250">
                <a:solidFill>
                  <a:schemeClr val="dk1"/>
                </a:solidFill>
              </a:rPr>
              <a:t> object that executes the task.</a:t>
            </a:r>
            <a:endParaRPr sz="3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Interrupt</a:t>
            </a:r>
            <a:endParaRPr b="1" sz="3020"/>
          </a:p>
        </p:txBody>
      </p:sp>
      <p:sp>
        <p:nvSpPr>
          <p:cNvPr id="154" name="Google Shape;154;p27"/>
          <p:cNvSpPr txBox="1"/>
          <p:nvPr>
            <p:ph idx="1" type="body"/>
          </p:nvPr>
        </p:nvSpPr>
        <p:spPr>
          <a:xfrm>
            <a:off x="311700" y="848975"/>
            <a:ext cx="8520600" cy="3720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An </a:t>
            </a:r>
            <a:r>
              <a:rPr b="1" lang="en-GB" sz="2400"/>
              <a:t>interrupt</a:t>
            </a:r>
            <a:r>
              <a:rPr lang="en-GB" sz="2400"/>
              <a:t> is a message sent to a thread to tell it to do something else</a:t>
            </a:r>
            <a:endParaRPr sz="2400"/>
          </a:p>
          <a:p>
            <a:pPr indent="-381000" lvl="0" marL="457200" rtl="0" algn="l">
              <a:spcBef>
                <a:spcPts val="0"/>
              </a:spcBef>
              <a:spcAft>
                <a:spcPts val="0"/>
              </a:spcAft>
              <a:buSzPts val="2400"/>
              <a:buChar char="●"/>
            </a:pPr>
            <a:r>
              <a:rPr lang="en-GB" sz="2400"/>
              <a:t>Usually a programmer will have a thread respond to an interrupt by terminating</a:t>
            </a:r>
            <a:endParaRPr sz="2400"/>
          </a:p>
          <a:p>
            <a:pPr indent="-381000" lvl="0" marL="457200" rtl="0" algn="l">
              <a:spcBef>
                <a:spcPts val="0"/>
              </a:spcBef>
              <a:spcAft>
                <a:spcPts val="0"/>
              </a:spcAft>
              <a:buSzPts val="2400"/>
              <a:buChar char="●"/>
            </a:pPr>
            <a:r>
              <a:rPr lang="en-GB" sz="2400"/>
              <a:t>Every thread has</a:t>
            </a:r>
            <a:endParaRPr sz="2400"/>
          </a:p>
          <a:p>
            <a:pPr indent="-355600" lvl="1" marL="914400" rtl="0" algn="l">
              <a:spcBef>
                <a:spcPts val="0"/>
              </a:spcBef>
              <a:spcAft>
                <a:spcPts val="0"/>
              </a:spcAft>
              <a:buSzPts val="2000"/>
              <a:buChar char="○"/>
            </a:pPr>
            <a:r>
              <a:rPr lang="en-GB" sz="2000"/>
              <a:t>An </a:t>
            </a:r>
            <a:r>
              <a:rPr b="1" lang="en-GB" sz="2000"/>
              <a:t>interrupt</a:t>
            </a:r>
            <a:r>
              <a:rPr lang="en-GB" sz="2000"/>
              <a:t> method which will cause it to be interrupted</a:t>
            </a:r>
            <a:endParaRPr sz="2000"/>
          </a:p>
          <a:p>
            <a:pPr indent="-355600" lvl="1" marL="914400" rtl="0" algn="l">
              <a:spcBef>
                <a:spcPts val="0"/>
              </a:spcBef>
              <a:spcAft>
                <a:spcPts val="0"/>
              </a:spcAft>
              <a:buSzPts val="2000"/>
              <a:buChar char="○"/>
            </a:pPr>
            <a:r>
              <a:rPr lang="en-GB" sz="2000"/>
              <a:t>An </a:t>
            </a:r>
            <a:r>
              <a:rPr b="1" lang="en-GB" sz="2000"/>
              <a:t>interrupted</a:t>
            </a:r>
            <a:r>
              <a:rPr lang="en-GB" sz="2000"/>
              <a:t> method which checks to see if it has been interrupted</a:t>
            </a:r>
            <a:endParaRPr sz="2000"/>
          </a:p>
          <a:p>
            <a:pPr indent="0" lvl="0" marL="0" rtl="0" algn="l">
              <a:spcBef>
                <a:spcPts val="1200"/>
              </a:spcBef>
              <a:spcAft>
                <a:spcPts val="120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132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FF0000"/>
                </a:solidFill>
              </a:rPr>
              <a:t>Interrupting</a:t>
            </a:r>
            <a:endParaRPr b="1">
              <a:solidFill>
                <a:srgbClr val="FF0000"/>
              </a:solidFill>
            </a:endParaRPr>
          </a:p>
        </p:txBody>
      </p:sp>
      <p:sp>
        <p:nvSpPr>
          <p:cNvPr id="160" name="Google Shape;160;p28"/>
          <p:cNvSpPr txBox="1"/>
          <p:nvPr>
            <p:ph idx="1" type="body"/>
          </p:nvPr>
        </p:nvSpPr>
        <p:spPr>
          <a:xfrm>
            <a:off x="311700" y="704950"/>
            <a:ext cx="8520600" cy="165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852"/>
              <a:buFont typeface="Arial"/>
              <a:buNone/>
            </a:pPr>
            <a:r>
              <a:rPr lang="en-GB" sz="1995"/>
              <a:t>If a thread is processing a task which will take a long time, it should check interrupted from time to time to see if it should terminate</a:t>
            </a:r>
            <a:endParaRPr sz="1995"/>
          </a:p>
          <a:p>
            <a:pPr indent="0" lvl="0" marL="0" rtl="0" algn="l">
              <a:lnSpc>
                <a:spcPct val="95000"/>
              </a:lnSpc>
              <a:spcBef>
                <a:spcPts val="1200"/>
              </a:spcBef>
              <a:spcAft>
                <a:spcPts val="0"/>
              </a:spcAft>
              <a:buSzPts val="852"/>
              <a:buNone/>
            </a:pPr>
            <a:r>
              <a:rPr lang="en-GB" sz="1995"/>
              <a:t>It is good practice therefore to break down large processing tasks into smaller units</a:t>
            </a:r>
            <a:endParaRPr sz="1995"/>
          </a:p>
          <a:p>
            <a:pPr indent="0" lvl="0" marL="0" rtl="0" algn="l">
              <a:lnSpc>
                <a:spcPct val="95000"/>
              </a:lnSpc>
              <a:spcBef>
                <a:spcPts val="1200"/>
              </a:spcBef>
              <a:spcAft>
                <a:spcPts val="0"/>
              </a:spcAft>
              <a:buClr>
                <a:schemeClr val="dk1"/>
              </a:buClr>
              <a:buSzPts val="852"/>
              <a:buFont typeface="Arial"/>
              <a:buNone/>
            </a:pPr>
            <a:r>
              <a:t/>
            </a:r>
            <a:endParaRPr sz="1995"/>
          </a:p>
          <a:p>
            <a:pPr indent="0" lvl="0" marL="0" rtl="0" algn="l">
              <a:lnSpc>
                <a:spcPct val="95000"/>
              </a:lnSpc>
              <a:spcBef>
                <a:spcPts val="1200"/>
              </a:spcBef>
              <a:spcAft>
                <a:spcPts val="1200"/>
              </a:spcAft>
              <a:buSzPts val="852"/>
              <a:buNone/>
            </a:pPr>
            <a:r>
              <a:t/>
            </a:r>
            <a:endParaRPr sz="1995"/>
          </a:p>
        </p:txBody>
      </p:sp>
      <p:sp>
        <p:nvSpPr>
          <p:cNvPr id="161" name="Google Shape;161;p28"/>
          <p:cNvSpPr txBox="1"/>
          <p:nvPr/>
        </p:nvSpPr>
        <p:spPr>
          <a:xfrm>
            <a:off x="311700" y="2571750"/>
            <a:ext cx="30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for (int i &lt; 0; i &lt; data.length; i++) {</a:t>
            </a:r>
            <a:endParaRPr/>
          </a:p>
          <a:p>
            <a:pPr indent="0" lvl="0" marL="0" rtl="0" algn="l">
              <a:spcBef>
                <a:spcPts val="0"/>
              </a:spcBef>
              <a:spcAft>
                <a:spcPts val="0"/>
              </a:spcAft>
              <a:buNone/>
            </a:pPr>
            <a:r>
              <a:rPr lang="en-GB"/>
              <a:t>  // Do some more processing</a:t>
            </a:r>
            <a:endParaRPr/>
          </a:p>
          <a:p>
            <a:pPr indent="0" lvl="0" marL="0" rtl="0" algn="l">
              <a:spcBef>
                <a:spcPts val="0"/>
              </a:spcBef>
              <a:spcAft>
                <a:spcPts val="0"/>
              </a:spcAft>
              <a:buNone/>
            </a:pPr>
            <a:r>
              <a:rPr lang="en-GB"/>
              <a:t>  // of the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if (interrupted())</a:t>
            </a:r>
            <a:endParaRPr/>
          </a:p>
          <a:p>
            <a:pPr indent="0" lvl="0" marL="0" rtl="0" algn="l">
              <a:spcBef>
                <a:spcPts val="0"/>
              </a:spcBef>
              <a:spcAft>
                <a:spcPts val="0"/>
              </a:spcAft>
              <a:buNone/>
            </a:pPr>
            <a:r>
              <a:rPr lang="en-GB"/>
              <a:t>    break;</a:t>
            </a:r>
            <a:endParaRPr/>
          </a:p>
          <a:p>
            <a:pPr indent="0" lvl="0" marL="0" rtl="0" algn="l">
              <a:spcBef>
                <a:spcPts val="0"/>
              </a:spcBef>
              <a:spcAft>
                <a:spcPts val="0"/>
              </a:spcAft>
              <a:buNone/>
            </a:pPr>
            <a:r>
              <a:rPr lang="en-GB"/>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Sleeping</a:t>
            </a:r>
            <a:endParaRPr b="1"/>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Every thread has a sleep method which will cause it to pause for the specified number of milliseconds</a:t>
            </a:r>
            <a:endParaRPr/>
          </a:p>
          <a:p>
            <a:pPr indent="-342900" lvl="0" marL="457200" rtl="0" algn="l">
              <a:spcBef>
                <a:spcPts val="0"/>
              </a:spcBef>
              <a:spcAft>
                <a:spcPts val="0"/>
              </a:spcAft>
              <a:buSzPts val="1800"/>
              <a:buChar char="●"/>
            </a:pPr>
            <a:r>
              <a:rPr lang="en-GB"/>
              <a:t>But the thread might be interrupted while it is paused – in which case it will throw an InterruptedException</a:t>
            </a:r>
            <a:endParaRPr/>
          </a:p>
          <a:p>
            <a:pPr indent="-342900" lvl="0" marL="457200" rtl="0" algn="l">
              <a:spcBef>
                <a:spcPts val="0"/>
              </a:spcBef>
              <a:spcAft>
                <a:spcPts val="0"/>
              </a:spcAft>
              <a:buSzPts val="1800"/>
              <a:buChar char="●"/>
            </a:pPr>
            <a:r>
              <a:rPr lang="en-GB"/>
              <a:t>We can call this method statically as well and it will pause the calling thread</a:t>
            </a:r>
            <a:endParaRPr/>
          </a:p>
          <a:p>
            <a:pPr indent="0" lvl="0" marL="0" rtl="0" algn="l">
              <a:spcBef>
                <a:spcPts val="1200"/>
              </a:spcBef>
              <a:spcAft>
                <a:spcPts val="1200"/>
              </a:spcAft>
              <a:buNone/>
            </a:pPr>
            <a:r>
              <a:t/>
            </a:r>
            <a:endParaRPr/>
          </a:p>
        </p:txBody>
      </p:sp>
      <p:sp>
        <p:nvSpPr>
          <p:cNvPr id="168" name="Google Shape;168;p29"/>
          <p:cNvSpPr txBox="1"/>
          <p:nvPr/>
        </p:nvSpPr>
        <p:spPr>
          <a:xfrm>
            <a:off x="2867150" y="3214675"/>
            <a:ext cx="4247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t>try {</a:t>
            </a:r>
            <a:endParaRPr b="1" sz="1600"/>
          </a:p>
          <a:p>
            <a:pPr indent="0" lvl="0" marL="0" rtl="0" algn="l">
              <a:spcBef>
                <a:spcPts val="0"/>
              </a:spcBef>
              <a:spcAft>
                <a:spcPts val="0"/>
              </a:spcAft>
              <a:buNone/>
            </a:pPr>
            <a:r>
              <a:rPr b="1" lang="en-GB" sz="1600"/>
              <a:t>  Thread.sleep(1000);</a:t>
            </a:r>
            <a:endParaRPr b="1" sz="1600"/>
          </a:p>
          <a:p>
            <a:pPr indent="0" lvl="0" marL="0" rtl="0" algn="l">
              <a:spcBef>
                <a:spcPts val="0"/>
              </a:spcBef>
              <a:spcAft>
                <a:spcPts val="0"/>
              </a:spcAft>
              <a:buNone/>
            </a:pPr>
            <a:r>
              <a:rPr b="1" lang="en-GB" sz="1600"/>
              <a:t>} catch (InterruptedException ex) {</a:t>
            </a:r>
            <a:endParaRPr b="1" sz="1600"/>
          </a:p>
          <a:p>
            <a:pPr indent="0" lvl="0" marL="0" rtl="0" algn="l">
              <a:spcBef>
                <a:spcPts val="0"/>
              </a:spcBef>
              <a:spcAft>
                <a:spcPts val="0"/>
              </a:spcAft>
              <a:buNone/>
            </a:pPr>
            <a:r>
              <a:rPr b="1" lang="en-GB" sz="1600"/>
              <a:t>}</a:t>
            </a:r>
            <a:endParaRPr b="1"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224800" y="149625"/>
            <a:ext cx="30147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600"/>
              </a:spcAft>
              <a:buNone/>
            </a:pPr>
            <a:r>
              <a:rPr b="1" lang="en-GB" sz="2000">
                <a:solidFill>
                  <a:srgbClr val="333333"/>
                </a:solidFill>
              </a:rPr>
              <a:t>Sleep(next)</a:t>
            </a:r>
            <a:endParaRPr b="1" sz="3300"/>
          </a:p>
        </p:txBody>
      </p:sp>
      <p:sp>
        <p:nvSpPr>
          <p:cNvPr id="174" name="Google Shape;174;p30"/>
          <p:cNvSpPr txBox="1"/>
          <p:nvPr>
            <p:ph idx="1" type="body"/>
          </p:nvPr>
        </p:nvSpPr>
        <p:spPr>
          <a:xfrm>
            <a:off x="224800" y="863550"/>
            <a:ext cx="3588300" cy="4086300"/>
          </a:xfrm>
          <a:prstGeom prst="rect">
            <a:avLst/>
          </a:prstGeom>
        </p:spPr>
        <p:txBody>
          <a:bodyPr anchorCtr="0" anchor="t" bIns="91425" lIns="91425" spcFirstLastPara="1" rIns="91425" wrap="square" tIns="91425">
            <a:normAutofit lnSpcReduction="10000"/>
          </a:bodyPr>
          <a:lstStyle/>
          <a:p>
            <a:pPr indent="0" lvl="0" marL="0" rtl="0" algn="just">
              <a:spcBef>
                <a:spcPts val="1000"/>
              </a:spcBef>
              <a:spcAft>
                <a:spcPts val="0"/>
              </a:spcAft>
              <a:buClr>
                <a:schemeClr val="dk1"/>
              </a:buClr>
              <a:buSzPts val="1100"/>
              <a:buFont typeface="Arial"/>
              <a:buNone/>
            </a:pPr>
            <a:r>
              <a:rPr lang="en-GB" sz="1550">
                <a:solidFill>
                  <a:schemeClr val="dk1"/>
                </a:solidFill>
                <a:latin typeface="Courier New"/>
                <a:ea typeface="Courier New"/>
                <a:cs typeface="Courier New"/>
                <a:sym typeface="Courier New"/>
              </a:rPr>
              <a:t>Thread.sleep</a:t>
            </a:r>
            <a:r>
              <a:rPr lang="en-GB" sz="1550">
                <a:solidFill>
                  <a:schemeClr val="dk1"/>
                </a:solidFill>
              </a:rPr>
              <a:t> causes the current thread to suspend execution for a specified period. </a:t>
            </a:r>
            <a:endParaRPr sz="1550">
              <a:solidFill>
                <a:schemeClr val="dk1"/>
              </a:solidFill>
            </a:endParaRPr>
          </a:p>
          <a:p>
            <a:pPr indent="0" lvl="0" marL="0" rtl="0" algn="just">
              <a:spcBef>
                <a:spcPts val="1000"/>
              </a:spcBef>
              <a:spcAft>
                <a:spcPts val="0"/>
              </a:spcAft>
              <a:buNone/>
            </a:pPr>
            <a:r>
              <a:rPr lang="en-GB" sz="1550">
                <a:solidFill>
                  <a:schemeClr val="dk1"/>
                </a:solidFill>
              </a:rPr>
              <a:t>Two overloaded versions of </a:t>
            </a:r>
            <a:r>
              <a:rPr lang="en-GB" sz="1550">
                <a:solidFill>
                  <a:schemeClr val="dk1"/>
                </a:solidFill>
                <a:latin typeface="Courier New"/>
                <a:ea typeface="Courier New"/>
                <a:cs typeface="Courier New"/>
                <a:sym typeface="Courier New"/>
              </a:rPr>
              <a:t>sleep</a:t>
            </a:r>
            <a:r>
              <a:rPr lang="en-GB" sz="1550">
                <a:solidFill>
                  <a:schemeClr val="dk1"/>
                </a:solidFill>
              </a:rPr>
              <a:t> are provided: one that specifies the sleep time to the millisecond and one that specifies the sleep time to the nanosecond.</a:t>
            </a:r>
            <a:endParaRPr sz="1550">
              <a:solidFill>
                <a:schemeClr val="dk1"/>
              </a:solidFill>
            </a:endParaRPr>
          </a:p>
          <a:p>
            <a:pPr indent="0" lvl="0" marL="0" rtl="0" algn="l">
              <a:lnSpc>
                <a:spcPct val="100000"/>
              </a:lnSpc>
              <a:spcBef>
                <a:spcPts val="1000"/>
              </a:spcBef>
              <a:spcAft>
                <a:spcPts val="0"/>
              </a:spcAft>
              <a:buClr>
                <a:schemeClr val="dk1"/>
              </a:buClr>
              <a:buSzPts val="1100"/>
              <a:buFont typeface="Arial"/>
              <a:buNone/>
            </a:pPr>
            <a:r>
              <a:rPr lang="en-GB" sz="1550">
                <a:solidFill>
                  <a:schemeClr val="dk1"/>
                </a:solidFill>
              </a:rPr>
              <a:t>Notice that in the left example  </a:t>
            </a:r>
            <a:r>
              <a:rPr lang="en-GB" sz="1550">
                <a:solidFill>
                  <a:schemeClr val="dk1"/>
                </a:solidFill>
                <a:latin typeface="Courier New"/>
                <a:ea typeface="Courier New"/>
                <a:cs typeface="Courier New"/>
                <a:sym typeface="Courier New"/>
              </a:rPr>
              <a:t>main</a:t>
            </a:r>
            <a:r>
              <a:rPr lang="en-GB" sz="1550">
                <a:solidFill>
                  <a:schemeClr val="dk1"/>
                </a:solidFill>
              </a:rPr>
              <a:t> declares that it </a:t>
            </a:r>
            <a:r>
              <a:rPr lang="en-GB" sz="1550">
                <a:solidFill>
                  <a:schemeClr val="dk1"/>
                </a:solidFill>
                <a:latin typeface="Courier New"/>
                <a:ea typeface="Courier New"/>
                <a:cs typeface="Courier New"/>
                <a:sym typeface="Courier New"/>
              </a:rPr>
              <a:t>throws </a:t>
            </a:r>
            <a:r>
              <a:rPr b="1" lang="en-GB" sz="1550">
                <a:solidFill>
                  <a:schemeClr val="dk1"/>
                </a:solidFill>
                <a:latin typeface="Courier New"/>
                <a:ea typeface="Courier New"/>
                <a:cs typeface="Courier New"/>
                <a:sym typeface="Courier New"/>
              </a:rPr>
              <a:t>InterruptedException</a:t>
            </a:r>
            <a:r>
              <a:rPr lang="en-GB" sz="1550">
                <a:solidFill>
                  <a:schemeClr val="dk1"/>
                </a:solidFill>
              </a:rPr>
              <a:t>. This is an exception that </a:t>
            </a:r>
            <a:r>
              <a:rPr lang="en-GB" sz="1550">
                <a:solidFill>
                  <a:schemeClr val="dk1"/>
                </a:solidFill>
                <a:latin typeface="Courier New"/>
                <a:ea typeface="Courier New"/>
                <a:cs typeface="Courier New"/>
                <a:sym typeface="Courier New"/>
              </a:rPr>
              <a:t>sleep</a:t>
            </a:r>
            <a:r>
              <a:rPr lang="en-GB" sz="1550">
                <a:solidFill>
                  <a:schemeClr val="dk1"/>
                </a:solidFill>
              </a:rPr>
              <a:t> throws when another thread interrupts the current thread while </a:t>
            </a:r>
            <a:r>
              <a:rPr lang="en-GB" sz="1550">
                <a:solidFill>
                  <a:schemeClr val="dk1"/>
                </a:solidFill>
                <a:latin typeface="Courier New"/>
                <a:ea typeface="Courier New"/>
                <a:cs typeface="Courier New"/>
                <a:sym typeface="Courier New"/>
              </a:rPr>
              <a:t>sleep</a:t>
            </a:r>
            <a:r>
              <a:rPr lang="en-GB" sz="1550">
                <a:solidFill>
                  <a:schemeClr val="dk1"/>
                </a:solidFill>
              </a:rPr>
              <a:t> is active. </a:t>
            </a:r>
            <a:endParaRPr sz="2150">
              <a:solidFill>
                <a:schemeClr val="dk1"/>
              </a:solidFill>
            </a:endParaRPr>
          </a:p>
          <a:p>
            <a:pPr indent="0" lvl="0" marL="0" rtl="0" algn="l">
              <a:spcBef>
                <a:spcPts val="0"/>
              </a:spcBef>
              <a:spcAft>
                <a:spcPts val="1200"/>
              </a:spcAft>
              <a:buNone/>
            </a:pPr>
            <a:r>
              <a:t/>
            </a:r>
            <a:endParaRPr/>
          </a:p>
        </p:txBody>
      </p:sp>
      <p:sp>
        <p:nvSpPr>
          <p:cNvPr id="175" name="Google Shape;175;p30"/>
          <p:cNvSpPr txBox="1"/>
          <p:nvPr/>
        </p:nvSpPr>
        <p:spPr>
          <a:xfrm>
            <a:off x="3652600" y="-1300"/>
            <a:ext cx="54042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0033B3"/>
                </a:solidFill>
                <a:highlight>
                  <a:srgbClr val="FFFFFF"/>
                </a:highlight>
                <a:latin typeface="Courier New"/>
                <a:ea typeface="Courier New"/>
                <a:cs typeface="Courier New"/>
                <a:sym typeface="Courier New"/>
              </a:rPr>
              <a:t>public class </a:t>
            </a:r>
            <a:r>
              <a:rPr lang="en-GB" sz="1500">
                <a:solidFill>
                  <a:schemeClr val="dk1"/>
                </a:solidFill>
                <a:highlight>
                  <a:srgbClr val="FFFFFF"/>
                </a:highlight>
                <a:latin typeface="Courier New"/>
                <a:ea typeface="Courier New"/>
                <a:cs typeface="Courier New"/>
                <a:sym typeface="Courier New"/>
              </a:rPr>
              <a:t>SleepMessages </a:t>
            </a:r>
            <a:r>
              <a:rPr lang="en-GB"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r>
              <a:rPr lang="en-GB" sz="1500">
                <a:solidFill>
                  <a:srgbClr val="0033B3"/>
                </a:solidFill>
                <a:highlight>
                  <a:srgbClr val="FFFFFF"/>
                </a:highlight>
                <a:latin typeface="Courier New"/>
                <a:ea typeface="Courier New"/>
                <a:cs typeface="Courier New"/>
                <a:sym typeface="Courier New"/>
              </a:rPr>
              <a:t>public static void </a:t>
            </a:r>
            <a:r>
              <a:rPr lang="en-GB" sz="1500">
                <a:solidFill>
                  <a:srgbClr val="00627A"/>
                </a:solidFill>
                <a:highlight>
                  <a:srgbClr val="FFFFFF"/>
                </a:highlight>
                <a:latin typeface="Courier New"/>
                <a:ea typeface="Courier New"/>
                <a:cs typeface="Courier New"/>
                <a:sym typeface="Courier New"/>
              </a:rPr>
              <a:t>main</a:t>
            </a:r>
            <a:r>
              <a:rPr lang="en-GB" sz="1500">
                <a:solidFill>
                  <a:srgbClr val="080808"/>
                </a:solidFill>
                <a:highlight>
                  <a:srgbClr val="FFFFFF"/>
                </a:highlight>
                <a:latin typeface="Courier New"/>
                <a:ea typeface="Courier New"/>
                <a:cs typeface="Courier New"/>
                <a:sym typeface="Courier New"/>
              </a:rPr>
              <a:t>(</a:t>
            </a:r>
            <a:r>
              <a:rPr lang="en-GB" sz="1500">
                <a:solidFill>
                  <a:schemeClr val="dk1"/>
                </a:solidFill>
                <a:highlight>
                  <a:srgbClr val="FFFFFF"/>
                </a:highlight>
                <a:latin typeface="Courier New"/>
                <a:ea typeface="Courier New"/>
                <a:cs typeface="Courier New"/>
                <a:sym typeface="Courier New"/>
              </a:rPr>
              <a:t>String args</a:t>
            </a:r>
            <a:r>
              <a:rPr lang="en-GB"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r>
              <a:rPr lang="en-GB" sz="1500">
                <a:solidFill>
                  <a:srgbClr val="0033B3"/>
                </a:solidFill>
                <a:highlight>
                  <a:srgbClr val="FFFFFF"/>
                </a:highlight>
                <a:latin typeface="Courier New"/>
                <a:ea typeface="Courier New"/>
                <a:cs typeface="Courier New"/>
                <a:sym typeface="Courier New"/>
              </a:rPr>
              <a:t>throws </a:t>
            </a:r>
            <a:r>
              <a:rPr lang="en-GB" sz="1500">
                <a:solidFill>
                  <a:schemeClr val="dk1"/>
                </a:solidFill>
                <a:highlight>
                  <a:srgbClr val="FFFFFF"/>
                </a:highlight>
                <a:latin typeface="Courier New"/>
                <a:ea typeface="Courier New"/>
                <a:cs typeface="Courier New"/>
                <a:sym typeface="Courier New"/>
              </a:rPr>
              <a:t>InterruptedException </a:t>
            </a:r>
            <a:r>
              <a:rPr lang="en-GB"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r>
              <a:rPr lang="en-GB" sz="1500">
                <a:solidFill>
                  <a:schemeClr val="dk1"/>
                </a:solidFill>
                <a:highlight>
                  <a:srgbClr val="FFFFFF"/>
                </a:highlight>
                <a:latin typeface="Courier New"/>
                <a:ea typeface="Courier New"/>
                <a:cs typeface="Courier New"/>
                <a:sym typeface="Courier New"/>
              </a:rPr>
              <a:t>String importantInfo</a:t>
            </a:r>
            <a:r>
              <a:rPr lang="en-GB" sz="1500">
                <a:solidFill>
                  <a:srgbClr val="080808"/>
                </a:solidFill>
                <a:highlight>
                  <a:srgbClr val="FFFFFF"/>
                </a:highlight>
                <a:latin typeface="Courier New"/>
                <a:ea typeface="Courier New"/>
                <a:cs typeface="Courier New"/>
                <a:sym typeface="Courier New"/>
              </a:rPr>
              <a:t>[] = {</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r>
              <a:rPr lang="en-GB" sz="1500">
                <a:solidFill>
                  <a:srgbClr val="067D17"/>
                </a:solidFill>
                <a:highlight>
                  <a:srgbClr val="FFFFFF"/>
                </a:highlight>
                <a:latin typeface="Courier New"/>
                <a:ea typeface="Courier New"/>
                <a:cs typeface="Courier New"/>
                <a:sym typeface="Courier New"/>
              </a:rPr>
              <a:t>"Mares eat oats"</a:t>
            </a:r>
            <a:r>
              <a:rPr lang="en-GB"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r>
              <a:rPr lang="en-GB" sz="1500">
                <a:solidFill>
                  <a:srgbClr val="067D17"/>
                </a:solidFill>
                <a:highlight>
                  <a:srgbClr val="FFFFFF"/>
                </a:highlight>
                <a:latin typeface="Courier New"/>
                <a:ea typeface="Courier New"/>
                <a:cs typeface="Courier New"/>
                <a:sym typeface="Courier New"/>
              </a:rPr>
              <a:t>"Does eat oats"</a:t>
            </a:r>
            <a:r>
              <a:rPr lang="en-GB"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r>
              <a:rPr lang="en-GB" sz="1500">
                <a:solidFill>
                  <a:srgbClr val="067D17"/>
                </a:solidFill>
                <a:highlight>
                  <a:srgbClr val="FFFFFF"/>
                </a:highlight>
                <a:latin typeface="Courier New"/>
                <a:ea typeface="Courier New"/>
                <a:cs typeface="Courier New"/>
                <a:sym typeface="Courier New"/>
              </a:rPr>
              <a:t>"Little lambs eat ivy"</a:t>
            </a:r>
            <a:r>
              <a:rPr lang="en-GB"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r>
              <a:rPr lang="en-GB" sz="1500">
                <a:solidFill>
                  <a:srgbClr val="067D17"/>
                </a:solidFill>
                <a:highlight>
                  <a:srgbClr val="FFFFFF"/>
                </a:highlight>
                <a:latin typeface="Courier New"/>
                <a:ea typeface="Courier New"/>
                <a:cs typeface="Courier New"/>
                <a:sym typeface="Courier New"/>
              </a:rPr>
              <a:t>"A kid will eat ivy too"</a:t>
            </a:r>
            <a:endParaRPr sz="15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67D17"/>
                </a:solidFill>
                <a:highlight>
                  <a:srgbClr val="FFFFFF"/>
                </a:highlight>
                <a:latin typeface="Courier New"/>
                <a:ea typeface="Courier New"/>
                <a:cs typeface="Courier New"/>
                <a:sym typeface="Courier New"/>
              </a:rPr>
              <a:t>       </a:t>
            </a:r>
            <a:r>
              <a:rPr lang="en-GB"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r>
              <a:rPr lang="en-GB" sz="1500">
                <a:solidFill>
                  <a:srgbClr val="0033B3"/>
                </a:solidFill>
                <a:highlight>
                  <a:srgbClr val="FFFFFF"/>
                </a:highlight>
                <a:latin typeface="Courier New"/>
                <a:ea typeface="Courier New"/>
                <a:cs typeface="Courier New"/>
                <a:sym typeface="Courier New"/>
              </a:rPr>
              <a:t>for </a:t>
            </a:r>
            <a:r>
              <a:rPr lang="en-GB" sz="1500">
                <a:solidFill>
                  <a:srgbClr val="080808"/>
                </a:solidFill>
                <a:highlight>
                  <a:srgbClr val="FFFFFF"/>
                </a:highlight>
                <a:latin typeface="Courier New"/>
                <a:ea typeface="Courier New"/>
                <a:cs typeface="Courier New"/>
                <a:sym typeface="Courier New"/>
              </a:rPr>
              <a:t>(</a:t>
            </a:r>
            <a:r>
              <a:rPr lang="en-GB" sz="1500">
                <a:solidFill>
                  <a:srgbClr val="0033B3"/>
                </a:solidFill>
                <a:highlight>
                  <a:srgbClr val="FFFFFF"/>
                </a:highlight>
                <a:latin typeface="Courier New"/>
                <a:ea typeface="Courier New"/>
                <a:cs typeface="Courier New"/>
                <a:sym typeface="Courier New"/>
              </a:rPr>
              <a:t>int </a:t>
            </a:r>
            <a:r>
              <a:rPr lang="en-GB" sz="1500">
                <a:solidFill>
                  <a:schemeClr val="dk1"/>
                </a:solidFill>
                <a:highlight>
                  <a:srgbClr val="FFFFFF"/>
                </a:highlight>
                <a:latin typeface="Courier New"/>
                <a:ea typeface="Courier New"/>
                <a:cs typeface="Courier New"/>
                <a:sym typeface="Courier New"/>
              </a:rPr>
              <a:t>i </a:t>
            </a:r>
            <a:r>
              <a:rPr lang="en-GB" sz="1500">
                <a:solidFill>
                  <a:srgbClr val="080808"/>
                </a:solidFill>
                <a:highlight>
                  <a:srgbClr val="FFFFFF"/>
                </a:highlight>
                <a:latin typeface="Courier New"/>
                <a:ea typeface="Courier New"/>
                <a:cs typeface="Courier New"/>
                <a:sym typeface="Courier New"/>
              </a:rPr>
              <a:t>= </a:t>
            </a:r>
            <a:r>
              <a:rPr lang="en-GB" sz="1500">
                <a:solidFill>
                  <a:srgbClr val="1750EB"/>
                </a:solidFill>
                <a:highlight>
                  <a:srgbClr val="FFFFFF"/>
                </a:highlight>
                <a:latin typeface="Courier New"/>
                <a:ea typeface="Courier New"/>
                <a:cs typeface="Courier New"/>
                <a:sym typeface="Courier New"/>
              </a:rPr>
              <a:t>0</a:t>
            </a:r>
            <a:r>
              <a:rPr lang="en-GB"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r>
              <a:rPr lang="en-GB" sz="1500">
                <a:solidFill>
                  <a:schemeClr val="dk1"/>
                </a:solidFill>
                <a:highlight>
                  <a:srgbClr val="FFFFFF"/>
                </a:highlight>
                <a:latin typeface="Courier New"/>
                <a:ea typeface="Courier New"/>
                <a:cs typeface="Courier New"/>
                <a:sym typeface="Courier New"/>
              </a:rPr>
              <a:t>i </a:t>
            </a:r>
            <a:r>
              <a:rPr lang="en-GB" sz="1500">
                <a:solidFill>
                  <a:srgbClr val="080808"/>
                </a:solidFill>
                <a:highlight>
                  <a:srgbClr val="FFFFFF"/>
                </a:highlight>
                <a:latin typeface="Courier New"/>
                <a:ea typeface="Courier New"/>
                <a:cs typeface="Courier New"/>
                <a:sym typeface="Courier New"/>
              </a:rPr>
              <a:t>&lt; </a:t>
            </a:r>
            <a:r>
              <a:rPr lang="en-GB" sz="1500">
                <a:solidFill>
                  <a:schemeClr val="dk1"/>
                </a:solidFill>
                <a:highlight>
                  <a:srgbClr val="FFFFFF"/>
                </a:highlight>
                <a:latin typeface="Courier New"/>
                <a:ea typeface="Courier New"/>
                <a:cs typeface="Courier New"/>
                <a:sym typeface="Courier New"/>
              </a:rPr>
              <a:t>importantInfo</a:t>
            </a:r>
            <a:r>
              <a:rPr lang="en-GB" sz="1500">
                <a:solidFill>
                  <a:srgbClr val="080808"/>
                </a:solidFill>
                <a:highlight>
                  <a:srgbClr val="FFFFFF"/>
                </a:highlight>
                <a:latin typeface="Courier New"/>
                <a:ea typeface="Courier New"/>
                <a:cs typeface="Courier New"/>
                <a:sym typeface="Courier New"/>
              </a:rPr>
              <a:t>.</a:t>
            </a:r>
            <a:r>
              <a:rPr lang="en-GB" sz="1500">
                <a:solidFill>
                  <a:srgbClr val="871094"/>
                </a:solidFill>
                <a:highlight>
                  <a:srgbClr val="FFFFFF"/>
                </a:highlight>
                <a:latin typeface="Courier New"/>
                <a:ea typeface="Courier New"/>
                <a:cs typeface="Courier New"/>
                <a:sym typeface="Courier New"/>
              </a:rPr>
              <a:t>length</a:t>
            </a:r>
            <a:r>
              <a:rPr lang="en-GB"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r>
              <a:rPr lang="en-GB" sz="1500">
                <a:solidFill>
                  <a:schemeClr val="dk1"/>
                </a:solidFill>
                <a:highlight>
                  <a:srgbClr val="FFFFFF"/>
                </a:highlight>
                <a:latin typeface="Courier New"/>
                <a:ea typeface="Courier New"/>
                <a:cs typeface="Courier New"/>
                <a:sym typeface="Courier New"/>
              </a:rPr>
              <a:t>i</a:t>
            </a:r>
            <a:r>
              <a:rPr lang="en-GB" sz="1500">
                <a:solidFill>
                  <a:srgbClr val="080808"/>
                </a:solidFill>
                <a:highlight>
                  <a:srgbClr val="FFFFFF"/>
                </a:highlight>
                <a:latin typeface="Courier New"/>
                <a:ea typeface="Courier New"/>
                <a:cs typeface="Courier New"/>
                <a:sym typeface="Courier New"/>
              </a:rPr>
              <a:t>++) {</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r>
              <a:rPr i="1" lang="en-GB" sz="1500">
                <a:solidFill>
                  <a:srgbClr val="8C8C8C"/>
                </a:solidFill>
                <a:highlight>
                  <a:srgbClr val="FFFFFF"/>
                </a:highlight>
                <a:latin typeface="Courier New"/>
                <a:ea typeface="Courier New"/>
                <a:cs typeface="Courier New"/>
                <a:sym typeface="Courier New"/>
              </a:rPr>
              <a:t>//Pause for 4 seconds</a:t>
            </a:r>
            <a:endParaRPr i="1" sz="15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500">
                <a:solidFill>
                  <a:srgbClr val="8C8C8C"/>
                </a:solidFill>
                <a:highlight>
                  <a:srgbClr val="FFFFFF"/>
                </a:highlight>
                <a:latin typeface="Courier New"/>
                <a:ea typeface="Courier New"/>
                <a:cs typeface="Courier New"/>
                <a:sym typeface="Courier New"/>
              </a:rPr>
              <a:t>           </a:t>
            </a:r>
            <a:r>
              <a:rPr lang="en-GB" sz="1500">
                <a:solidFill>
                  <a:schemeClr val="dk1"/>
                </a:solidFill>
                <a:highlight>
                  <a:srgbClr val="FFFFFF"/>
                </a:highlight>
                <a:latin typeface="Courier New"/>
                <a:ea typeface="Courier New"/>
                <a:cs typeface="Courier New"/>
                <a:sym typeface="Courier New"/>
              </a:rPr>
              <a:t>Thread</a:t>
            </a:r>
            <a:r>
              <a:rPr lang="en-GB" sz="1500">
                <a:solidFill>
                  <a:srgbClr val="080808"/>
                </a:solidFill>
                <a:highlight>
                  <a:srgbClr val="FFFFFF"/>
                </a:highlight>
                <a:latin typeface="Courier New"/>
                <a:ea typeface="Courier New"/>
                <a:cs typeface="Courier New"/>
                <a:sym typeface="Courier New"/>
              </a:rPr>
              <a:t>.</a:t>
            </a:r>
            <a:r>
              <a:rPr i="1" lang="en-GB" sz="1500">
                <a:solidFill>
                  <a:srgbClr val="080808"/>
                </a:solidFill>
                <a:highlight>
                  <a:srgbClr val="FFFFFF"/>
                </a:highlight>
                <a:latin typeface="Courier New"/>
                <a:ea typeface="Courier New"/>
                <a:cs typeface="Courier New"/>
                <a:sym typeface="Courier New"/>
              </a:rPr>
              <a:t>sleep</a:t>
            </a:r>
            <a:r>
              <a:rPr lang="en-GB" sz="1500">
                <a:solidFill>
                  <a:srgbClr val="080808"/>
                </a:solidFill>
                <a:highlight>
                  <a:srgbClr val="FFFFFF"/>
                </a:highlight>
                <a:latin typeface="Courier New"/>
                <a:ea typeface="Courier New"/>
                <a:cs typeface="Courier New"/>
                <a:sym typeface="Courier New"/>
              </a:rPr>
              <a:t>(</a:t>
            </a:r>
            <a:r>
              <a:rPr lang="en-GB" sz="1500">
                <a:solidFill>
                  <a:srgbClr val="1750EB"/>
                </a:solidFill>
                <a:highlight>
                  <a:srgbClr val="FFFFFF"/>
                </a:highlight>
                <a:latin typeface="Courier New"/>
                <a:ea typeface="Courier New"/>
                <a:cs typeface="Courier New"/>
                <a:sym typeface="Courier New"/>
              </a:rPr>
              <a:t>4000</a:t>
            </a:r>
            <a:r>
              <a:rPr lang="en-GB"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r>
              <a:rPr i="1" lang="en-GB" sz="1500">
                <a:solidFill>
                  <a:srgbClr val="8C8C8C"/>
                </a:solidFill>
                <a:highlight>
                  <a:srgbClr val="FFFFFF"/>
                </a:highlight>
                <a:latin typeface="Courier New"/>
                <a:ea typeface="Courier New"/>
                <a:cs typeface="Courier New"/>
                <a:sym typeface="Courier New"/>
              </a:rPr>
              <a:t>//Print a message</a:t>
            </a:r>
            <a:endParaRPr i="1" sz="15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500">
                <a:solidFill>
                  <a:srgbClr val="8C8C8C"/>
                </a:solidFill>
                <a:highlight>
                  <a:srgbClr val="FFFFFF"/>
                </a:highlight>
                <a:latin typeface="Courier New"/>
                <a:ea typeface="Courier New"/>
                <a:cs typeface="Courier New"/>
                <a:sym typeface="Courier New"/>
              </a:rPr>
              <a:t>  </a:t>
            </a:r>
            <a:r>
              <a:rPr lang="en-GB" sz="1500">
                <a:solidFill>
                  <a:schemeClr val="dk1"/>
                </a:solidFill>
                <a:highlight>
                  <a:srgbClr val="FFFFFF"/>
                </a:highlight>
                <a:latin typeface="Courier New"/>
                <a:ea typeface="Courier New"/>
                <a:cs typeface="Courier New"/>
                <a:sym typeface="Courier New"/>
              </a:rPr>
              <a:t>System</a:t>
            </a:r>
            <a:r>
              <a:rPr lang="en-GB" sz="1500">
                <a:solidFill>
                  <a:srgbClr val="080808"/>
                </a:solidFill>
                <a:highlight>
                  <a:srgbClr val="FFFFFF"/>
                </a:highlight>
                <a:latin typeface="Courier New"/>
                <a:ea typeface="Courier New"/>
                <a:cs typeface="Courier New"/>
                <a:sym typeface="Courier New"/>
              </a:rPr>
              <a:t>.</a:t>
            </a:r>
            <a:r>
              <a:rPr i="1" lang="en-GB" sz="1500">
                <a:solidFill>
                  <a:srgbClr val="871094"/>
                </a:solidFill>
                <a:highlight>
                  <a:srgbClr val="FFFFFF"/>
                </a:highlight>
                <a:latin typeface="Courier New"/>
                <a:ea typeface="Courier New"/>
                <a:cs typeface="Courier New"/>
                <a:sym typeface="Courier New"/>
              </a:rPr>
              <a:t>out</a:t>
            </a:r>
            <a:r>
              <a:rPr lang="en-GB" sz="1500">
                <a:solidFill>
                  <a:srgbClr val="080808"/>
                </a:solidFill>
                <a:highlight>
                  <a:srgbClr val="FFFFFF"/>
                </a:highlight>
                <a:latin typeface="Courier New"/>
                <a:ea typeface="Courier New"/>
                <a:cs typeface="Courier New"/>
                <a:sym typeface="Courier New"/>
              </a:rPr>
              <a:t>.println(</a:t>
            </a:r>
            <a:r>
              <a:rPr lang="en-GB" sz="1500">
                <a:solidFill>
                  <a:schemeClr val="dk1"/>
                </a:solidFill>
                <a:highlight>
                  <a:srgbClr val="FFFFFF"/>
                </a:highlight>
                <a:latin typeface="Courier New"/>
                <a:ea typeface="Courier New"/>
                <a:cs typeface="Courier New"/>
                <a:sym typeface="Courier New"/>
              </a:rPr>
              <a:t>importantInfo</a:t>
            </a:r>
            <a:r>
              <a:rPr lang="en-GB" sz="1500">
                <a:solidFill>
                  <a:srgbClr val="080808"/>
                </a:solidFill>
                <a:highlight>
                  <a:srgbClr val="FFFFFF"/>
                </a:highlight>
                <a:latin typeface="Courier New"/>
                <a:ea typeface="Courier New"/>
                <a:cs typeface="Courier New"/>
                <a:sym typeface="Courier New"/>
              </a:rPr>
              <a:t>[</a:t>
            </a:r>
            <a:r>
              <a:rPr lang="en-GB" sz="1500">
                <a:solidFill>
                  <a:schemeClr val="dk1"/>
                </a:solidFill>
                <a:highlight>
                  <a:srgbClr val="FFFFFF"/>
                </a:highlight>
                <a:latin typeface="Courier New"/>
                <a:ea typeface="Courier New"/>
                <a:cs typeface="Courier New"/>
                <a:sym typeface="Courier New"/>
              </a:rPr>
              <a:t>i</a:t>
            </a:r>
            <a:r>
              <a:rPr lang="en-GB"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   }</a:t>
            </a:r>
            <a:endParaRPr sz="15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p:txBody>
      </p:sp>
      <p:sp>
        <p:nvSpPr>
          <p:cNvPr id="176" name="Google Shape;176;p30"/>
          <p:cNvSpPr txBox="1"/>
          <p:nvPr/>
        </p:nvSpPr>
        <p:spPr>
          <a:xfrm>
            <a:off x="4935000" y="4087500"/>
            <a:ext cx="3000000" cy="7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50">
                <a:solidFill>
                  <a:schemeClr val="dk1"/>
                </a:solidFill>
                <a:highlight>
                  <a:srgbClr val="FFF2CC"/>
                </a:highlight>
              </a:rPr>
              <a:t>The </a:t>
            </a:r>
            <a:r>
              <a:rPr lang="en-GB" sz="1250">
                <a:solidFill>
                  <a:srgbClr val="09569D"/>
                </a:solidFill>
                <a:highlight>
                  <a:srgbClr val="FFF2CC"/>
                </a:highlight>
                <a:uFill>
                  <a:noFill/>
                </a:uFill>
                <a:latin typeface="Courier New"/>
                <a:ea typeface="Courier New"/>
                <a:cs typeface="Courier New"/>
                <a:sym typeface="Courier New"/>
                <a:hlinkClick r:id="rId3">
                  <a:extLst>
                    <a:ext uri="{A12FA001-AC4F-418D-AE19-62706E023703}">
                      <ahyp:hlinkClr val="tx"/>
                    </a:ext>
                  </a:extLst>
                </a:hlinkClick>
              </a:rPr>
              <a:t>SleepMessages</a:t>
            </a:r>
            <a:r>
              <a:rPr lang="en-GB" sz="1250">
                <a:solidFill>
                  <a:schemeClr val="dk1"/>
                </a:solidFill>
                <a:highlight>
                  <a:srgbClr val="FFF2CC"/>
                </a:highlight>
              </a:rPr>
              <a:t> example uses </a:t>
            </a:r>
            <a:r>
              <a:rPr lang="en-GB" sz="1250">
                <a:solidFill>
                  <a:srgbClr val="188038"/>
                </a:solidFill>
                <a:highlight>
                  <a:srgbClr val="FFF2CC"/>
                </a:highlight>
                <a:latin typeface="Courier New"/>
                <a:ea typeface="Courier New"/>
                <a:cs typeface="Courier New"/>
                <a:sym typeface="Courier New"/>
              </a:rPr>
              <a:t>sleep</a:t>
            </a:r>
            <a:r>
              <a:rPr lang="en-GB" sz="1250">
                <a:solidFill>
                  <a:schemeClr val="dk1"/>
                </a:solidFill>
                <a:highlight>
                  <a:srgbClr val="FFF2CC"/>
                </a:highlight>
              </a:rPr>
              <a:t> to print messages at four-second intervals:</a:t>
            </a:r>
            <a:endParaRPr sz="1700">
              <a:highlight>
                <a:srgbClr val="FFF2CC"/>
              </a:highlight>
            </a:endParaRPr>
          </a:p>
        </p:txBody>
      </p:sp>
      <p:sp>
        <p:nvSpPr>
          <p:cNvPr id="177" name="Google Shape;177;p30"/>
          <p:cNvSpPr txBox="1"/>
          <p:nvPr/>
        </p:nvSpPr>
        <p:spPr>
          <a:xfrm>
            <a:off x="362500" y="4678800"/>
            <a:ext cx="869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34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Thread </a:t>
            </a:r>
            <a:r>
              <a:rPr b="1" lang="en-GB"/>
              <a:t>interference</a:t>
            </a:r>
            <a:endParaRPr b="1"/>
          </a:p>
        </p:txBody>
      </p:sp>
      <p:sp>
        <p:nvSpPr>
          <p:cNvPr id="183" name="Google Shape;18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a:t>Supposing 2 threads access the following method called foo simultaneously...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GB"/>
              <a:t>What are the final values of a and b?</a:t>
            </a:r>
            <a:endParaRPr/>
          </a:p>
          <a:p>
            <a:pPr indent="0" lvl="0" marL="0" rtl="0" algn="l">
              <a:spcBef>
                <a:spcPts val="1200"/>
              </a:spcBef>
              <a:spcAft>
                <a:spcPts val="1200"/>
              </a:spcAft>
              <a:buNone/>
            </a:pPr>
            <a:r>
              <a:t/>
            </a:r>
            <a:endParaRPr/>
          </a:p>
        </p:txBody>
      </p:sp>
      <p:pic>
        <p:nvPicPr>
          <p:cNvPr id="184" name="Google Shape;184;p31"/>
          <p:cNvPicPr preferRelativeResize="0"/>
          <p:nvPr/>
        </p:nvPicPr>
        <p:blipFill>
          <a:blip r:embed="rId3">
            <a:alphaModFix/>
          </a:blip>
          <a:stretch>
            <a:fillRect/>
          </a:stretch>
        </p:blipFill>
        <p:spPr>
          <a:xfrm>
            <a:off x="1064888" y="1685925"/>
            <a:ext cx="2009775" cy="192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190075" y="2365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990"/>
              <a:buFont typeface="Arial"/>
              <a:buNone/>
            </a:pPr>
            <a:r>
              <a:rPr b="1" lang="en-GB" sz="2850">
                <a:solidFill>
                  <a:srgbClr val="FF9900"/>
                </a:solidFill>
              </a:rPr>
              <a:t>Processes and Threads</a:t>
            </a:r>
            <a:endParaRPr b="1" sz="2850">
              <a:solidFill>
                <a:srgbClr val="FF9900"/>
              </a:solidFill>
            </a:endParaRPr>
          </a:p>
          <a:p>
            <a:pPr indent="0" lvl="0" marL="0" rtl="0" algn="l">
              <a:spcBef>
                <a:spcPts val="600"/>
              </a:spcBef>
              <a:spcAft>
                <a:spcPts val="0"/>
              </a:spcAft>
              <a:buSzPts val="990"/>
              <a:buNone/>
            </a:pPr>
            <a:r>
              <a:t/>
            </a:r>
            <a:endParaRPr b="1" sz="3320">
              <a:solidFill>
                <a:srgbClr val="FF9900"/>
              </a:solidFill>
            </a:endParaRPr>
          </a:p>
        </p:txBody>
      </p:sp>
      <p:sp>
        <p:nvSpPr>
          <p:cNvPr id="65" name="Google Shape;65;p14"/>
          <p:cNvSpPr txBox="1"/>
          <p:nvPr>
            <p:ph idx="1" type="body"/>
          </p:nvPr>
        </p:nvSpPr>
        <p:spPr>
          <a:xfrm>
            <a:off x="311700" y="863550"/>
            <a:ext cx="8731500" cy="41211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GB" sz="3283">
                <a:solidFill>
                  <a:schemeClr val="dk1"/>
                </a:solidFill>
              </a:rPr>
              <a:t>In concurrent programming, there are two basic units of execution: </a:t>
            </a:r>
            <a:r>
              <a:rPr i="1" lang="en-GB" sz="3283">
                <a:solidFill>
                  <a:schemeClr val="dk1"/>
                </a:solidFill>
              </a:rPr>
              <a:t>processes</a:t>
            </a:r>
            <a:r>
              <a:rPr lang="en-GB" sz="3283">
                <a:solidFill>
                  <a:schemeClr val="dk1"/>
                </a:solidFill>
              </a:rPr>
              <a:t> and </a:t>
            </a:r>
            <a:r>
              <a:rPr i="1" lang="en-GB" sz="3283">
                <a:solidFill>
                  <a:schemeClr val="dk1"/>
                </a:solidFill>
              </a:rPr>
              <a:t>threads</a:t>
            </a:r>
            <a:r>
              <a:rPr lang="en-GB" sz="3283">
                <a:solidFill>
                  <a:schemeClr val="dk1"/>
                </a:solidFill>
              </a:rPr>
              <a:t>. </a:t>
            </a:r>
            <a:endParaRPr sz="3283">
              <a:solidFill>
                <a:schemeClr val="dk1"/>
              </a:solidFill>
            </a:endParaRPr>
          </a:p>
          <a:p>
            <a:pPr indent="0" lvl="0" marL="0" rtl="0" algn="just">
              <a:spcBef>
                <a:spcPts val="1000"/>
              </a:spcBef>
              <a:spcAft>
                <a:spcPts val="0"/>
              </a:spcAft>
              <a:buClr>
                <a:schemeClr val="dk1"/>
              </a:buClr>
              <a:buSzPts val="1100"/>
              <a:buFont typeface="Arial"/>
              <a:buNone/>
            </a:pPr>
            <a:r>
              <a:rPr lang="en-GB" sz="3283">
                <a:solidFill>
                  <a:schemeClr val="dk1"/>
                </a:solidFill>
              </a:rPr>
              <a:t>In the Java programming language, concurrent programming is mostly concerned with threads. However, processes are also important.</a:t>
            </a:r>
            <a:endParaRPr sz="3283">
              <a:solidFill>
                <a:schemeClr val="dk1"/>
              </a:solidFill>
            </a:endParaRPr>
          </a:p>
          <a:p>
            <a:pPr indent="0" lvl="0" marL="0" rtl="0" algn="l">
              <a:spcBef>
                <a:spcPts val="1000"/>
              </a:spcBef>
              <a:spcAft>
                <a:spcPts val="0"/>
              </a:spcAft>
              <a:buClr>
                <a:schemeClr val="dk1"/>
              </a:buClr>
              <a:buSzPts val="1100"/>
              <a:buFont typeface="Arial"/>
              <a:buNone/>
            </a:pPr>
            <a:r>
              <a:t/>
            </a:r>
            <a:endParaRPr sz="2500">
              <a:solidFill>
                <a:schemeClr val="dk1"/>
              </a:solidFill>
            </a:endParaRPr>
          </a:p>
          <a:p>
            <a:pPr indent="0" lvl="0" marL="0" rtl="0" algn="l">
              <a:spcBef>
                <a:spcPts val="0"/>
              </a:spcBef>
              <a:spcAft>
                <a:spcPts val="1200"/>
              </a:spcAft>
              <a:buNone/>
            </a:pPr>
            <a:r>
              <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184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420"/>
              <a:t>Thread interference</a:t>
            </a:r>
            <a:endParaRPr b="1" sz="3420"/>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800"/>
              <a:t>It depends on how the instructions are interleaved...</a:t>
            </a:r>
            <a:endParaRPr sz="28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91" name="Google Shape;191;p32"/>
          <p:cNvPicPr preferRelativeResize="0"/>
          <p:nvPr/>
        </p:nvPicPr>
        <p:blipFill>
          <a:blip r:embed="rId3">
            <a:alphaModFix/>
          </a:blip>
          <a:stretch>
            <a:fillRect/>
          </a:stretch>
        </p:blipFill>
        <p:spPr>
          <a:xfrm>
            <a:off x="702275" y="2296800"/>
            <a:ext cx="1066800" cy="1314450"/>
          </a:xfrm>
          <a:prstGeom prst="rect">
            <a:avLst/>
          </a:prstGeom>
          <a:noFill/>
          <a:ln>
            <a:noFill/>
          </a:ln>
        </p:spPr>
      </p:pic>
      <p:pic>
        <p:nvPicPr>
          <p:cNvPr id="192" name="Google Shape;192;p32"/>
          <p:cNvPicPr preferRelativeResize="0"/>
          <p:nvPr/>
        </p:nvPicPr>
        <p:blipFill>
          <a:blip r:embed="rId4">
            <a:alphaModFix/>
          </a:blip>
          <a:stretch>
            <a:fillRect/>
          </a:stretch>
        </p:blipFill>
        <p:spPr>
          <a:xfrm>
            <a:off x="2410875" y="2296800"/>
            <a:ext cx="1638300" cy="1314450"/>
          </a:xfrm>
          <a:prstGeom prst="rect">
            <a:avLst/>
          </a:prstGeom>
          <a:noFill/>
          <a:ln>
            <a:noFill/>
          </a:ln>
        </p:spPr>
      </p:pic>
      <p:pic>
        <p:nvPicPr>
          <p:cNvPr id="193" name="Google Shape;193;p32"/>
          <p:cNvPicPr preferRelativeResize="0"/>
          <p:nvPr/>
        </p:nvPicPr>
        <p:blipFill>
          <a:blip r:embed="rId5">
            <a:alphaModFix/>
          </a:blip>
          <a:stretch>
            <a:fillRect/>
          </a:stretch>
        </p:blipFill>
        <p:spPr>
          <a:xfrm>
            <a:off x="4343400" y="2371725"/>
            <a:ext cx="1066800" cy="1314450"/>
          </a:xfrm>
          <a:prstGeom prst="rect">
            <a:avLst/>
          </a:prstGeom>
          <a:noFill/>
          <a:ln>
            <a:noFill/>
          </a:ln>
        </p:spPr>
      </p:pic>
      <p:pic>
        <p:nvPicPr>
          <p:cNvPr id="194" name="Google Shape;194;p32"/>
          <p:cNvPicPr preferRelativeResize="0"/>
          <p:nvPr/>
        </p:nvPicPr>
        <p:blipFill>
          <a:blip r:embed="rId6">
            <a:alphaModFix/>
          </a:blip>
          <a:stretch>
            <a:fillRect/>
          </a:stretch>
        </p:blipFill>
        <p:spPr>
          <a:xfrm>
            <a:off x="5810250" y="2371725"/>
            <a:ext cx="1638300" cy="1314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20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start()</a:t>
            </a:r>
            <a:endParaRPr b="1"/>
          </a:p>
        </p:txBody>
      </p:sp>
      <p:sp>
        <p:nvSpPr>
          <p:cNvPr id="200" name="Google Shape;200;p33"/>
          <p:cNvSpPr txBox="1"/>
          <p:nvPr>
            <p:ph idx="1" type="body"/>
          </p:nvPr>
        </p:nvSpPr>
        <p:spPr>
          <a:xfrm>
            <a:off x="311700" y="774450"/>
            <a:ext cx="8520600" cy="379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When we call start on a new thread, we are defining a happens-before relationship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Everything prior to t.start() happens-before the instructions in Person.run()</a:t>
            </a:r>
            <a:endParaRPr/>
          </a:p>
        </p:txBody>
      </p:sp>
      <p:sp>
        <p:nvSpPr>
          <p:cNvPr id="201" name="Google Shape;201;p33"/>
          <p:cNvSpPr txBox="1"/>
          <p:nvPr/>
        </p:nvSpPr>
        <p:spPr>
          <a:xfrm>
            <a:off x="215975" y="1526675"/>
            <a:ext cx="2849700" cy="19086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class Person extends Thread {</a:t>
            </a:r>
            <a:endParaRPr sz="1600"/>
          </a:p>
          <a:p>
            <a:pPr indent="0" lvl="0" marL="0" rtl="0" algn="l">
              <a:spcBef>
                <a:spcPts val="0"/>
              </a:spcBef>
              <a:spcAft>
                <a:spcPts val="0"/>
              </a:spcAft>
              <a:buNone/>
            </a:pPr>
            <a:r>
              <a:rPr lang="en-GB" sz="1600"/>
              <a:t>  public void run() {</a:t>
            </a:r>
            <a:endParaRPr sz="1600"/>
          </a:p>
          <a:p>
            <a:pPr indent="0" lvl="0" marL="0" rtl="0" algn="l">
              <a:spcBef>
                <a:spcPts val="0"/>
              </a:spcBef>
              <a:spcAft>
                <a:spcPts val="0"/>
              </a:spcAft>
              <a:buNone/>
            </a:pPr>
            <a:r>
              <a:rPr lang="en-GB" sz="1600"/>
              <a:t>    Main.c = 5;</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a:t>
            </a:r>
            <a:endParaRPr sz="1600"/>
          </a:p>
          <a:p>
            <a:pPr indent="0" lvl="0" marL="0" rtl="0" algn="l">
              <a:spcBef>
                <a:spcPts val="0"/>
              </a:spcBef>
              <a:spcAft>
                <a:spcPts val="0"/>
              </a:spcAft>
              <a:buNone/>
            </a:pPr>
            <a:r>
              <a:t/>
            </a:r>
            <a:endParaRPr sz="1600"/>
          </a:p>
        </p:txBody>
      </p:sp>
      <p:sp>
        <p:nvSpPr>
          <p:cNvPr id="202" name="Google Shape;202;p33"/>
          <p:cNvSpPr txBox="1"/>
          <p:nvPr/>
        </p:nvSpPr>
        <p:spPr>
          <a:xfrm>
            <a:off x="3361150" y="1439775"/>
            <a:ext cx="4813500" cy="19086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class Main {</a:t>
            </a:r>
            <a:endParaRPr/>
          </a:p>
          <a:p>
            <a:pPr indent="0" lvl="0" marL="0" rtl="0" algn="l">
              <a:spcBef>
                <a:spcPts val="0"/>
              </a:spcBef>
              <a:spcAft>
                <a:spcPts val="0"/>
              </a:spcAft>
              <a:buNone/>
            </a:pPr>
            <a:r>
              <a:rPr lang="en-GB"/>
              <a:t> public static int c = 0;</a:t>
            </a:r>
            <a:endParaRPr/>
          </a:p>
          <a:p>
            <a:pPr indent="0" lvl="0" marL="0" rtl="0" algn="l">
              <a:spcBef>
                <a:spcPts val="0"/>
              </a:spcBef>
              <a:spcAft>
                <a:spcPts val="0"/>
              </a:spcAft>
              <a:buNone/>
            </a:pPr>
            <a:r>
              <a:rPr lang="en-GB"/>
              <a:t> public static void main(String[] args) {</a:t>
            </a:r>
            <a:endParaRPr/>
          </a:p>
          <a:p>
            <a:pPr indent="0" lvl="0" marL="0" rtl="0" algn="l">
              <a:spcBef>
                <a:spcPts val="0"/>
              </a:spcBef>
              <a:spcAft>
                <a:spcPts val="0"/>
              </a:spcAft>
              <a:buNone/>
            </a:pPr>
            <a:r>
              <a:rPr lang="en-GB"/>
              <a:t>  System.out.print(c);</a:t>
            </a:r>
            <a:endParaRPr/>
          </a:p>
          <a:p>
            <a:pPr indent="0" lvl="0" marL="0" rtl="0" algn="l">
              <a:spcBef>
                <a:spcPts val="0"/>
              </a:spcBef>
              <a:spcAft>
                <a:spcPts val="0"/>
              </a:spcAft>
              <a:buNone/>
            </a:pPr>
            <a:r>
              <a:rPr lang="en-GB"/>
              <a:t>  Thread t = new Thread(new Person());</a:t>
            </a:r>
            <a:endParaRPr/>
          </a:p>
          <a:p>
            <a:pPr indent="0" lvl="0" marL="0" rtl="0" algn="l">
              <a:spcBef>
                <a:spcPts val="0"/>
              </a:spcBef>
              <a:spcAft>
                <a:spcPts val="0"/>
              </a:spcAft>
              <a:buNone/>
            </a:pPr>
            <a:r>
              <a:rPr lang="en-GB"/>
              <a:t>  t.start();</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20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start()</a:t>
            </a:r>
            <a:endParaRPr b="1"/>
          </a:p>
        </p:txBody>
      </p:sp>
      <p:sp>
        <p:nvSpPr>
          <p:cNvPr id="208" name="Google Shape;208;p34"/>
          <p:cNvSpPr txBox="1"/>
          <p:nvPr>
            <p:ph idx="1" type="body"/>
          </p:nvPr>
        </p:nvSpPr>
        <p:spPr>
          <a:xfrm>
            <a:off x="311700" y="774450"/>
            <a:ext cx="8520600" cy="415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When we call start on a new thread, we are defining a happens-before relationship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Everything prior to t.start() happens-before the instructions in Person.run()</a:t>
            </a:r>
            <a:endParaRPr/>
          </a:p>
        </p:txBody>
      </p:sp>
      <p:sp>
        <p:nvSpPr>
          <p:cNvPr id="209" name="Google Shape;209;p34"/>
          <p:cNvSpPr txBox="1"/>
          <p:nvPr/>
        </p:nvSpPr>
        <p:spPr>
          <a:xfrm>
            <a:off x="215975" y="1526675"/>
            <a:ext cx="2849700" cy="19086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class Person extends Thread {</a:t>
            </a:r>
            <a:endParaRPr sz="1600"/>
          </a:p>
          <a:p>
            <a:pPr indent="0" lvl="0" marL="0" rtl="0" algn="l">
              <a:spcBef>
                <a:spcPts val="0"/>
              </a:spcBef>
              <a:spcAft>
                <a:spcPts val="0"/>
              </a:spcAft>
              <a:buNone/>
            </a:pPr>
            <a:r>
              <a:rPr lang="en-GB" sz="1600"/>
              <a:t>  public void run() {</a:t>
            </a:r>
            <a:endParaRPr sz="1600"/>
          </a:p>
          <a:p>
            <a:pPr indent="0" lvl="0" marL="0" rtl="0" algn="l">
              <a:spcBef>
                <a:spcPts val="0"/>
              </a:spcBef>
              <a:spcAft>
                <a:spcPts val="0"/>
              </a:spcAft>
              <a:buNone/>
            </a:pPr>
            <a:r>
              <a:rPr lang="en-GB" sz="1600"/>
              <a:t>    Main.c = 5;</a:t>
            </a:r>
            <a:endParaRPr sz="1600"/>
          </a:p>
          <a:p>
            <a:pPr indent="0" lvl="0" marL="0" rtl="0" algn="l">
              <a:spcBef>
                <a:spcPts val="0"/>
              </a:spcBef>
              <a:spcAft>
                <a:spcPts val="0"/>
              </a:spcAft>
              <a:buNone/>
            </a:pPr>
            <a:r>
              <a:rPr lang="en-GB" sz="1600"/>
              <a:t>  }</a:t>
            </a:r>
            <a:endParaRPr sz="1600"/>
          </a:p>
          <a:p>
            <a:pPr indent="0" lvl="0" marL="0" rtl="0" algn="l">
              <a:spcBef>
                <a:spcPts val="0"/>
              </a:spcBef>
              <a:spcAft>
                <a:spcPts val="0"/>
              </a:spcAft>
              <a:buNone/>
            </a:pPr>
            <a:r>
              <a:rPr lang="en-GB" sz="1600"/>
              <a:t>}</a:t>
            </a:r>
            <a:endParaRPr sz="1600"/>
          </a:p>
          <a:p>
            <a:pPr indent="0" lvl="0" marL="0" rtl="0" algn="l">
              <a:spcBef>
                <a:spcPts val="0"/>
              </a:spcBef>
              <a:spcAft>
                <a:spcPts val="0"/>
              </a:spcAft>
              <a:buNone/>
            </a:pPr>
            <a:r>
              <a:t/>
            </a:r>
            <a:endParaRPr sz="1600"/>
          </a:p>
        </p:txBody>
      </p:sp>
      <p:sp>
        <p:nvSpPr>
          <p:cNvPr id="210" name="Google Shape;210;p34"/>
          <p:cNvSpPr txBox="1"/>
          <p:nvPr/>
        </p:nvSpPr>
        <p:spPr>
          <a:xfrm>
            <a:off x="3361150" y="1439775"/>
            <a:ext cx="4813500" cy="29475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class Main {</a:t>
            </a:r>
            <a:endParaRPr/>
          </a:p>
          <a:p>
            <a:pPr indent="0" lvl="0" marL="0" rtl="0" algn="l">
              <a:spcBef>
                <a:spcPts val="0"/>
              </a:spcBef>
              <a:spcAft>
                <a:spcPts val="0"/>
              </a:spcAft>
              <a:buNone/>
            </a:pPr>
            <a:r>
              <a:rPr lang="en-GB"/>
              <a:t> public static int c = 0;</a:t>
            </a:r>
            <a:endParaRPr/>
          </a:p>
          <a:p>
            <a:pPr indent="0" lvl="0" marL="0" rtl="0" algn="l">
              <a:spcBef>
                <a:spcPts val="0"/>
              </a:spcBef>
              <a:spcAft>
                <a:spcPts val="0"/>
              </a:spcAft>
              <a:buNone/>
            </a:pPr>
            <a:r>
              <a:rPr lang="en-GB"/>
              <a:t> public static void main(String[] args) </a:t>
            </a:r>
            <a:r>
              <a:rPr lang="en-GB" sz="1150">
                <a:solidFill>
                  <a:srgbClr val="0033B3"/>
                </a:solidFill>
                <a:latin typeface="Courier New"/>
                <a:ea typeface="Courier New"/>
                <a:cs typeface="Courier New"/>
                <a:sym typeface="Courier New"/>
              </a:rPr>
              <a:t>throws </a:t>
            </a:r>
            <a:r>
              <a:rPr lang="en-GB" sz="1150">
                <a:solidFill>
                  <a:schemeClr val="dk1"/>
                </a:solidFill>
                <a:latin typeface="Courier New"/>
                <a:ea typeface="Courier New"/>
                <a:cs typeface="Courier New"/>
                <a:sym typeface="Courier New"/>
              </a:rPr>
              <a:t>InterruptedException</a:t>
            </a:r>
            <a:endParaRPr sz="11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System.out.print(c);</a:t>
            </a:r>
            <a:endParaRPr/>
          </a:p>
          <a:p>
            <a:pPr indent="0" lvl="0" marL="0" rtl="0" algn="l">
              <a:spcBef>
                <a:spcPts val="0"/>
              </a:spcBef>
              <a:spcAft>
                <a:spcPts val="0"/>
              </a:spcAft>
              <a:buNone/>
            </a:pPr>
            <a:r>
              <a:rPr lang="en-GB"/>
              <a:t>  Thread t = new Thread(new Person());</a:t>
            </a:r>
            <a:endParaRPr/>
          </a:p>
          <a:p>
            <a:pPr indent="0" lvl="0" marL="0" rtl="0" algn="l">
              <a:spcBef>
                <a:spcPts val="0"/>
              </a:spcBef>
              <a:spcAft>
                <a:spcPts val="0"/>
              </a:spcAft>
              <a:buNone/>
            </a:pPr>
            <a:r>
              <a:rPr lang="en-GB"/>
              <a:t>  t.start();</a:t>
            </a:r>
            <a:endParaRPr/>
          </a:p>
          <a:p>
            <a:pPr indent="0" lvl="0" marL="0" rtl="0" algn="l">
              <a:spcBef>
                <a:spcPts val="0"/>
              </a:spcBef>
              <a:spcAft>
                <a:spcPts val="0"/>
              </a:spcAft>
              <a:buNone/>
            </a:pPr>
            <a:r>
              <a:rPr lang="en-GB"/>
              <a:t> System.out.print(c);</a:t>
            </a:r>
            <a:endParaRPr/>
          </a:p>
          <a:p>
            <a:pPr indent="0" lvl="0" marL="0" rtl="0" algn="l">
              <a:spcBef>
                <a:spcPts val="0"/>
              </a:spcBef>
              <a:spcAft>
                <a:spcPts val="0"/>
              </a:spcAft>
              <a:buNone/>
            </a:pPr>
            <a:r>
              <a:rPr lang="en-GB"/>
              <a:t>  t.join();</a:t>
            </a:r>
            <a:endParaRPr/>
          </a:p>
          <a:p>
            <a:pPr indent="0" lvl="0" marL="0" rtl="0" algn="l">
              <a:spcBef>
                <a:spcPts val="0"/>
              </a:spcBef>
              <a:spcAft>
                <a:spcPts val="0"/>
              </a:spcAft>
              <a:buNone/>
            </a:pPr>
            <a:r>
              <a:rPr lang="en-GB"/>
              <a:t>  System.out.print(c);</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a:t>
            </a:r>
            <a:endParaRPr/>
          </a:p>
        </p:txBody>
      </p:sp>
      <p:sp>
        <p:nvSpPr>
          <p:cNvPr id="211" name="Google Shape;211;p34"/>
          <p:cNvSpPr txBox="1"/>
          <p:nvPr/>
        </p:nvSpPr>
        <p:spPr>
          <a:xfrm>
            <a:off x="5901825" y="3035075"/>
            <a:ext cx="30000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 could be 0 or 5</a:t>
            </a:r>
            <a:endParaRPr/>
          </a:p>
        </p:txBody>
      </p:sp>
      <p:sp>
        <p:nvSpPr>
          <p:cNvPr id="212" name="Google Shape;212;p34"/>
          <p:cNvSpPr txBox="1"/>
          <p:nvPr/>
        </p:nvSpPr>
        <p:spPr>
          <a:xfrm>
            <a:off x="5664800" y="3587675"/>
            <a:ext cx="30000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 is 5</a:t>
            </a:r>
            <a:endParaRPr/>
          </a:p>
        </p:txBody>
      </p:sp>
      <p:sp>
        <p:nvSpPr>
          <p:cNvPr id="213" name="Google Shape;213;p34"/>
          <p:cNvSpPr txBox="1"/>
          <p:nvPr/>
        </p:nvSpPr>
        <p:spPr>
          <a:xfrm>
            <a:off x="311700" y="3618450"/>
            <a:ext cx="3000000" cy="6156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Main thread will pause here until worker completes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Synchronized Methods</a:t>
            </a:r>
            <a:endParaRPr b="1"/>
          </a:p>
        </p:txBody>
      </p:sp>
      <p:sp>
        <p:nvSpPr>
          <p:cNvPr id="219" name="Google Shape;21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100">
                <a:solidFill>
                  <a:schemeClr val="dk1"/>
                </a:solidFill>
              </a:rPr>
              <a:t>Defining a method as being synchronized means only one thread at a time can execute it – or any other synchronized methods</a:t>
            </a:r>
            <a:endParaRPr sz="2100">
              <a:solidFill>
                <a:schemeClr val="dk1"/>
              </a:solidFill>
            </a:endParaRPr>
          </a:p>
        </p:txBody>
      </p:sp>
      <p:sp>
        <p:nvSpPr>
          <p:cNvPr id="220" name="Google Shape;220;p35"/>
          <p:cNvSpPr txBox="1"/>
          <p:nvPr/>
        </p:nvSpPr>
        <p:spPr>
          <a:xfrm>
            <a:off x="173775" y="2467475"/>
            <a:ext cx="3000000" cy="14775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int a = 3;</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synchronized void foo() {</a:t>
            </a:r>
            <a:endParaRPr/>
          </a:p>
          <a:p>
            <a:pPr indent="0" lvl="0" marL="0" rtl="0" algn="l">
              <a:spcBef>
                <a:spcPts val="0"/>
              </a:spcBef>
              <a:spcAft>
                <a:spcPts val="0"/>
              </a:spcAft>
              <a:buNone/>
            </a:pPr>
            <a:r>
              <a:rPr lang="en-GB"/>
              <a:t>  b = a;</a:t>
            </a:r>
            <a:endParaRPr/>
          </a:p>
          <a:p>
            <a:pPr indent="0" lvl="0" marL="0" rtl="0" algn="l">
              <a:spcBef>
                <a:spcPts val="0"/>
              </a:spcBef>
              <a:spcAft>
                <a:spcPts val="0"/>
              </a:spcAft>
              <a:buNone/>
            </a:pPr>
            <a:r>
              <a:rPr lang="en-GB"/>
              <a:t>  a = 10;</a:t>
            </a:r>
            <a:endParaRPr/>
          </a:p>
          <a:p>
            <a:pPr indent="0" lvl="0" marL="0" rtl="0" algn="l">
              <a:spcBef>
                <a:spcPts val="0"/>
              </a:spcBef>
              <a:spcAft>
                <a:spcPts val="0"/>
              </a:spcAft>
              <a:buNone/>
            </a:pPr>
            <a:r>
              <a:rPr lang="en-GB"/>
              <a:t>}</a:t>
            </a:r>
            <a:endParaRPr/>
          </a:p>
        </p:txBody>
      </p:sp>
      <p:sp>
        <p:nvSpPr>
          <p:cNvPr id="221" name="Google Shape;221;p35"/>
          <p:cNvSpPr txBox="1"/>
          <p:nvPr/>
        </p:nvSpPr>
        <p:spPr>
          <a:xfrm>
            <a:off x="4290775" y="2058775"/>
            <a:ext cx="3657900" cy="27705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t>Now when one thread</a:t>
            </a:r>
            <a:endParaRPr sz="2100"/>
          </a:p>
          <a:p>
            <a:pPr indent="0" lvl="0" marL="0" rtl="0" algn="l">
              <a:spcBef>
                <a:spcPts val="0"/>
              </a:spcBef>
              <a:spcAft>
                <a:spcPts val="0"/>
              </a:spcAft>
              <a:buNone/>
            </a:pPr>
            <a:r>
              <a:rPr lang="en-GB" sz="2100"/>
              <a:t>enters foo, another thread</a:t>
            </a:r>
            <a:endParaRPr sz="2100"/>
          </a:p>
          <a:p>
            <a:pPr indent="0" lvl="0" marL="0" rtl="0" algn="l">
              <a:spcBef>
                <a:spcPts val="0"/>
              </a:spcBef>
              <a:spcAft>
                <a:spcPts val="0"/>
              </a:spcAft>
              <a:buNone/>
            </a:pPr>
            <a:r>
              <a:rPr lang="en-GB" sz="2100"/>
              <a:t>will wait until the first</a:t>
            </a:r>
            <a:endParaRPr sz="2100"/>
          </a:p>
          <a:p>
            <a:pPr indent="0" lvl="0" marL="0" rtl="0" algn="l">
              <a:spcBef>
                <a:spcPts val="0"/>
              </a:spcBef>
              <a:spcAft>
                <a:spcPts val="0"/>
              </a:spcAft>
              <a:buNone/>
            </a:pPr>
            <a:r>
              <a:rPr lang="en-GB" sz="2100"/>
              <a:t>thread leaves foo</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GB" sz="2100"/>
              <a:t>The first thread's call to foo happens before the second thread's call</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920"/>
              <a:t>Synchronized</a:t>
            </a:r>
            <a:r>
              <a:rPr b="1" lang="en-GB"/>
              <a:t> vs un</a:t>
            </a:r>
            <a:r>
              <a:rPr b="1" lang="en-GB" sz="2920"/>
              <a:t>Synchronized</a:t>
            </a:r>
            <a:endParaRPr b="1"/>
          </a:p>
        </p:txBody>
      </p:sp>
      <p:sp>
        <p:nvSpPr>
          <p:cNvPr id="227" name="Google Shape;227;p36"/>
          <p:cNvSpPr txBox="1"/>
          <p:nvPr>
            <p:ph idx="1" type="body"/>
          </p:nvPr>
        </p:nvSpPr>
        <p:spPr>
          <a:xfrm>
            <a:off x="103175" y="485825"/>
            <a:ext cx="5151900" cy="24135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852"/>
              <a:buFont typeface="Arial"/>
              <a:buNone/>
            </a:pPr>
            <a:r>
              <a:rPr lang="en-GB" sz="1243">
                <a:solidFill>
                  <a:srgbClr val="0033B3"/>
                </a:solidFill>
                <a:highlight>
                  <a:srgbClr val="FFFFFF"/>
                </a:highlight>
                <a:latin typeface="Courier New"/>
                <a:ea typeface="Courier New"/>
                <a:cs typeface="Courier New"/>
                <a:sym typeface="Courier New"/>
              </a:rPr>
              <a:t>class </a:t>
            </a:r>
            <a:r>
              <a:rPr lang="en-GB" sz="1243">
                <a:solidFill>
                  <a:schemeClr val="dk1"/>
                </a:solidFill>
                <a:highlight>
                  <a:srgbClr val="FFFFFF"/>
                </a:highlight>
                <a:latin typeface="Courier New"/>
                <a:ea typeface="Courier New"/>
                <a:cs typeface="Courier New"/>
                <a:sym typeface="Courier New"/>
              </a:rPr>
              <a:t>Callme </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Clr>
                <a:schemeClr val="dk1"/>
              </a:buClr>
              <a:buSzPts val="852"/>
              <a:buFont typeface="Arial"/>
              <a:buNone/>
            </a:pPr>
            <a:r>
              <a:rPr lang="en-GB" sz="1243">
                <a:solidFill>
                  <a:srgbClr val="080808"/>
                </a:solidFill>
                <a:highlight>
                  <a:srgbClr val="FFFFFF"/>
                </a:highlight>
                <a:latin typeface="Courier New"/>
                <a:ea typeface="Courier New"/>
                <a:cs typeface="Courier New"/>
                <a:sym typeface="Courier New"/>
              </a:rPr>
              <a:t>  </a:t>
            </a:r>
            <a:r>
              <a:rPr lang="en-GB" sz="1243">
                <a:solidFill>
                  <a:srgbClr val="0033B3"/>
                </a:solidFill>
                <a:highlight>
                  <a:srgbClr val="FFFFFF"/>
                </a:highlight>
                <a:latin typeface="Courier New"/>
                <a:ea typeface="Courier New"/>
                <a:cs typeface="Courier New"/>
                <a:sym typeface="Courier New"/>
              </a:rPr>
              <a:t>void </a:t>
            </a:r>
            <a:r>
              <a:rPr lang="en-GB" sz="1243">
                <a:solidFill>
                  <a:srgbClr val="00627A"/>
                </a:solidFill>
                <a:highlight>
                  <a:srgbClr val="FFFFFF"/>
                </a:highlight>
                <a:latin typeface="Courier New"/>
                <a:ea typeface="Courier New"/>
                <a:cs typeface="Courier New"/>
                <a:sym typeface="Courier New"/>
              </a:rPr>
              <a:t>call</a:t>
            </a:r>
            <a:r>
              <a:rPr lang="en-GB" sz="1243">
                <a:solidFill>
                  <a:srgbClr val="080808"/>
                </a:solidFill>
                <a:highlight>
                  <a:srgbClr val="FFFFFF"/>
                </a:highlight>
                <a:latin typeface="Courier New"/>
                <a:ea typeface="Courier New"/>
                <a:cs typeface="Courier New"/>
                <a:sym typeface="Courier New"/>
              </a:rPr>
              <a:t>(</a:t>
            </a:r>
            <a:r>
              <a:rPr lang="en-GB" sz="1243">
                <a:solidFill>
                  <a:schemeClr val="dk1"/>
                </a:solidFill>
                <a:highlight>
                  <a:srgbClr val="FFFFFF"/>
                </a:highlight>
                <a:latin typeface="Courier New"/>
                <a:ea typeface="Courier New"/>
                <a:cs typeface="Courier New"/>
                <a:sym typeface="Courier New"/>
              </a:rPr>
              <a:t>String message</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Clr>
                <a:schemeClr val="dk1"/>
              </a:buClr>
              <a:buSzPts val="852"/>
              <a:buFont typeface="Arial"/>
              <a:buNone/>
            </a:pPr>
            <a:r>
              <a:rPr lang="en-GB" sz="1243">
                <a:solidFill>
                  <a:srgbClr val="080808"/>
                </a:solidFill>
                <a:highlight>
                  <a:srgbClr val="FFFFFF"/>
                </a:highlight>
                <a:latin typeface="Courier New"/>
                <a:ea typeface="Courier New"/>
                <a:cs typeface="Courier New"/>
                <a:sym typeface="Courier New"/>
              </a:rPr>
              <a:t>       </a:t>
            </a:r>
            <a:r>
              <a:rPr lang="en-GB" sz="1243">
                <a:solidFill>
                  <a:schemeClr val="dk1"/>
                </a:solidFill>
                <a:highlight>
                  <a:srgbClr val="FFFFFF"/>
                </a:highlight>
                <a:latin typeface="Courier New"/>
                <a:ea typeface="Courier New"/>
                <a:cs typeface="Courier New"/>
                <a:sym typeface="Courier New"/>
              </a:rPr>
              <a:t>System</a:t>
            </a:r>
            <a:r>
              <a:rPr lang="en-GB" sz="1243">
                <a:solidFill>
                  <a:srgbClr val="080808"/>
                </a:solidFill>
                <a:highlight>
                  <a:srgbClr val="FFFFFF"/>
                </a:highlight>
                <a:latin typeface="Courier New"/>
                <a:ea typeface="Courier New"/>
                <a:cs typeface="Courier New"/>
                <a:sym typeface="Courier New"/>
              </a:rPr>
              <a:t>.</a:t>
            </a:r>
            <a:r>
              <a:rPr i="1" lang="en-GB" sz="1243">
                <a:solidFill>
                  <a:srgbClr val="871094"/>
                </a:solidFill>
                <a:highlight>
                  <a:srgbClr val="FFFFFF"/>
                </a:highlight>
                <a:latin typeface="Courier New"/>
                <a:ea typeface="Courier New"/>
                <a:cs typeface="Courier New"/>
                <a:sym typeface="Courier New"/>
              </a:rPr>
              <a:t>out</a:t>
            </a:r>
            <a:r>
              <a:rPr lang="en-GB" sz="1243">
                <a:solidFill>
                  <a:srgbClr val="080808"/>
                </a:solidFill>
                <a:highlight>
                  <a:srgbClr val="FFFFFF"/>
                </a:highlight>
                <a:latin typeface="Courier New"/>
                <a:ea typeface="Courier New"/>
                <a:cs typeface="Courier New"/>
                <a:sym typeface="Courier New"/>
              </a:rPr>
              <a:t>.print(</a:t>
            </a:r>
            <a:r>
              <a:rPr lang="en-GB" sz="1243">
                <a:solidFill>
                  <a:srgbClr val="067D17"/>
                </a:solidFill>
                <a:highlight>
                  <a:srgbClr val="FFFFFF"/>
                </a:highlight>
                <a:latin typeface="Courier New"/>
                <a:ea typeface="Courier New"/>
                <a:cs typeface="Courier New"/>
                <a:sym typeface="Courier New"/>
              </a:rPr>
              <a:t>"["</a:t>
            </a:r>
            <a:r>
              <a:rPr lang="en-GB" sz="1243">
                <a:solidFill>
                  <a:srgbClr val="080808"/>
                </a:solidFill>
                <a:highlight>
                  <a:srgbClr val="FFFFFF"/>
                </a:highlight>
                <a:latin typeface="Courier New"/>
                <a:ea typeface="Courier New"/>
                <a:cs typeface="Courier New"/>
                <a:sym typeface="Courier New"/>
              </a:rPr>
              <a:t>+</a:t>
            </a:r>
            <a:r>
              <a:rPr lang="en-GB" sz="1243">
                <a:solidFill>
                  <a:schemeClr val="dk1"/>
                </a:solidFill>
                <a:highlight>
                  <a:srgbClr val="FFFFFF"/>
                </a:highlight>
                <a:latin typeface="Courier New"/>
                <a:ea typeface="Courier New"/>
                <a:cs typeface="Courier New"/>
                <a:sym typeface="Courier New"/>
              </a:rPr>
              <a:t>message</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Clr>
                <a:schemeClr val="dk1"/>
              </a:buClr>
              <a:buSzPts val="852"/>
              <a:buFont typeface="Arial"/>
              <a:buNone/>
            </a:pPr>
            <a:r>
              <a:rPr lang="en-GB" sz="1243">
                <a:solidFill>
                  <a:srgbClr val="080808"/>
                </a:solidFill>
                <a:highlight>
                  <a:srgbClr val="FFFFFF"/>
                </a:highlight>
                <a:latin typeface="Courier New"/>
                <a:ea typeface="Courier New"/>
                <a:cs typeface="Courier New"/>
                <a:sym typeface="Courier New"/>
              </a:rPr>
              <a:t>       </a:t>
            </a:r>
            <a:r>
              <a:rPr lang="en-GB" sz="1243">
                <a:solidFill>
                  <a:srgbClr val="0033B3"/>
                </a:solidFill>
                <a:highlight>
                  <a:srgbClr val="FFFFFF"/>
                </a:highlight>
                <a:latin typeface="Courier New"/>
                <a:ea typeface="Courier New"/>
                <a:cs typeface="Courier New"/>
                <a:sym typeface="Courier New"/>
              </a:rPr>
              <a:t>try</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Clr>
                <a:schemeClr val="dk1"/>
              </a:buClr>
              <a:buSzPts val="852"/>
              <a:buFont typeface="Arial"/>
              <a:buNone/>
            </a:pPr>
            <a:r>
              <a:rPr lang="en-GB" sz="1243">
                <a:solidFill>
                  <a:srgbClr val="080808"/>
                </a:solidFill>
                <a:highlight>
                  <a:srgbClr val="FFFFFF"/>
                </a:highlight>
                <a:latin typeface="Courier New"/>
                <a:ea typeface="Courier New"/>
                <a:cs typeface="Courier New"/>
                <a:sym typeface="Courier New"/>
              </a:rPr>
              <a:t>           </a:t>
            </a:r>
            <a:r>
              <a:rPr lang="en-GB" sz="1243">
                <a:solidFill>
                  <a:schemeClr val="dk1"/>
                </a:solidFill>
                <a:highlight>
                  <a:srgbClr val="FFFFFF"/>
                </a:highlight>
                <a:latin typeface="Courier New"/>
                <a:ea typeface="Courier New"/>
                <a:cs typeface="Courier New"/>
                <a:sym typeface="Courier New"/>
              </a:rPr>
              <a:t>Thread</a:t>
            </a:r>
            <a:r>
              <a:rPr lang="en-GB" sz="1243">
                <a:solidFill>
                  <a:srgbClr val="080808"/>
                </a:solidFill>
                <a:highlight>
                  <a:srgbClr val="FFFFFF"/>
                </a:highlight>
                <a:latin typeface="Courier New"/>
                <a:ea typeface="Courier New"/>
                <a:cs typeface="Courier New"/>
                <a:sym typeface="Courier New"/>
              </a:rPr>
              <a:t>.</a:t>
            </a:r>
            <a:r>
              <a:rPr i="1" lang="en-GB" sz="1243">
                <a:solidFill>
                  <a:srgbClr val="080808"/>
                </a:solidFill>
                <a:highlight>
                  <a:srgbClr val="FFFFFF"/>
                </a:highlight>
                <a:latin typeface="Courier New"/>
                <a:ea typeface="Courier New"/>
                <a:cs typeface="Courier New"/>
                <a:sym typeface="Courier New"/>
              </a:rPr>
              <a:t>sleep</a:t>
            </a:r>
            <a:r>
              <a:rPr lang="en-GB" sz="1243">
                <a:solidFill>
                  <a:srgbClr val="080808"/>
                </a:solidFill>
                <a:highlight>
                  <a:srgbClr val="FFFFFF"/>
                </a:highlight>
                <a:latin typeface="Courier New"/>
                <a:ea typeface="Courier New"/>
                <a:cs typeface="Courier New"/>
                <a:sym typeface="Courier New"/>
              </a:rPr>
              <a:t>(</a:t>
            </a:r>
            <a:r>
              <a:rPr lang="en-GB" sz="1243">
                <a:solidFill>
                  <a:srgbClr val="1750EB"/>
                </a:solidFill>
                <a:highlight>
                  <a:srgbClr val="FFFFFF"/>
                </a:highlight>
                <a:latin typeface="Courier New"/>
                <a:ea typeface="Courier New"/>
                <a:cs typeface="Courier New"/>
                <a:sym typeface="Courier New"/>
              </a:rPr>
              <a:t>1000</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Clr>
                <a:schemeClr val="dk1"/>
              </a:buClr>
              <a:buSzPts val="852"/>
              <a:buFont typeface="Arial"/>
              <a:buNone/>
            </a:pPr>
            <a:r>
              <a:rPr lang="en-GB" sz="1243">
                <a:solidFill>
                  <a:srgbClr val="080808"/>
                </a:solidFill>
                <a:highlight>
                  <a:srgbClr val="FFFFFF"/>
                </a:highlight>
                <a:latin typeface="Courier New"/>
                <a:ea typeface="Courier New"/>
                <a:cs typeface="Courier New"/>
                <a:sym typeface="Courier New"/>
              </a:rPr>
              <a:t>       }</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Clr>
                <a:schemeClr val="dk1"/>
              </a:buClr>
              <a:buSzPts val="852"/>
              <a:buFont typeface="Arial"/>
              <a:buNone/>
            </a:pPr>
            <a:r>
              <a:rPr lang="en-GB" sz="1243">
                <a:solidFill>
                  <a:srgbClr val="080808"/>
                </a:solidFill>
                <a:highlight>
                  <a:srgbClr val="FFFFFF"/>
                </a:highlight>
                <a:latin typeface="Courier New"/>
                <a:ea typeface="Courier New"/>
                <a:cs typeface="Courier New"/>
                <a:sym typeface="Courier New"/>
              </a:rPr>
              <a:t>       </a:t>
            </a:r>
            <a:r>
              <a:rPr lang="en-GB" sz="1243">
                <a:solidFill>
                  <a:srgbClr val="0033B3"/>
                </a:solidFill>
                <a:highlight>
                  <a:srgbClr val="FFFFFF"/>
                </a:highlight>
                <a:latin typeface="Courier New"/>
                <a:ea typeface="Courier New"/>
                <a:cs typeface="Courier New"/>
                <a:sym typeface="Courier New"/>
              </a:rPr>
              <a:t>catch</a:t>
            </a:r>
            <a:r>
              <a:rPr lang="en-GB" sz="1243">
                <a:solidFill>
                  <a:srgbClr val="080808"/>
                </a:solidFill>
                <a:highlight>
                  <a:srgbClr val="FFFFFF"/>
                </a:highlight>
                <a:latin typeface="Courier New"/>
                <a:ea typeface="Courier New"/>
                <a:cs typeface="Courier New"/>
                <a:sym typeface="Courier New"/>
              </a:rPr>
              <a:t>(</a:t>
            </a:r>
            <a:r>
              <a:rPr lang="en-GB" sz="1243">
                <a:solidFill>
                  <a:schemeClr val="dk1"/>
                </a:solidFill>
                <a:highlight>
                  <a:srgbClr val="FFFFFF"/>
                </a:highlight>
                <a:latin typeface="Courier New"/>
                <a:ea typeface="Courier New"/>
                <a:cs typeface="Courier New"/>
                <a:sym typeface="Courier New"/>
              </a:rPr>
              <a:t>InterruptedException e</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Clr>
                <a:schemeClr val="dk1"/>
              </a:buClr>
              <a:buSzPts val="852"/>
              <a:buFont typeface="Arial"/>
              <a:buNone/>
            </a:pPr>
            <a:r>
              <a:rPr lang="en-GB" sz="1243">
                <a:solidFill>
                  <a:srgbClr val="080808"/>
                </a:solidFill>
                <a:highlight>
                  <a:srgbClr val="FFFFFF"/>
                </a:highlight>
                <a:latin typeface="Courier New"/>
                <a:ea typeface="Courier New"/>
                <a:cs typeface="Courier New"/>
                <a:sym typeface="Courier New"/>
              </a:rPr>
              <a:t>           </a:t>
            </a:r>
            <a:r>
              <a:rPr lang="en-GB" sz="1243">
                <a:solidFill>
                  <a:schemeClr val="dk1"/>
                </a:solidFill>
                <a:highlight>
                  <a:srgbClr val="FFFFFF"/>
                </a:highlight>
                <a:latin typeface="Courier New"/>
                <a:ea typeface="Courier New"/>
                <a:cs typeface="Courier New"/>
                <a:sym typeface="Courier New"/>
              </a:rPr>
              <a:t>System</a:t>
            </a:r>
            <a:r>
              <a:rPr lang="en-GB" sz="1243">
                <a:solidFill>
                  <a:srgbClr val="080808"/>
                </a:solidFill>
                <a:highlight>
                  <a:srgbClr val="FFFFFF"/>
                </a:highlight>
                <a:latin typeface="Courier New"/>
                <a:ea typeface="Courier New"/>
                <a:cs typeface="Courier New"/>
                <a:sym typeface="Courier New"/>
              </a:rPr>
              <a:t>.</a:t>
            </a:r>
            <a:r>
              <a:rPr i="1" lang="en-GB" sz="1243">
                <a:solidFill>
                  <a:srgbClr val="871094"/>
                </a:solidFill>
                <a:highlight>
                  <a:srgbClr val="FFFFFF"/>
                </a:highlight>
                <a:latin typeface="Courier New"/>
                <a:ea typeface="Courier New"/>
                <a:cs typeface="Courier New"/>
                <a:sym typeface="Courier New"/>
              </a:rPr>
              <a:t>out</a:t>
            </a:r>
            <a:r>
              <a:rPr lang="en-GB" sz="1243">
                <a:solidFill>
                  <a:srgbClr val="080808"/>
                </a:solidFill>
                <a:highlight>
                  <a:srgbClr val="FFFFFF"/>
                </a:highlight>
                <a:latin typeface="Courier New"/>
                <a:ea typeface="Courier New"/>
                <a:cs typeface="Courier New"/>
                <a:sym typeface="Courier New"/>
              </a:rPr>
              <a:t>.println(</a:t>
            </a:r>
            <a:r>
              <a:rPr lang="en-GB" sz="1243">
                <a:solidFill>
                  <a:srgbClr val="067D17"/>
                </a:solidFill>
                <a:highlight>
                  <a:srgbClr val="FFFFFF"/>
                </a:highlight>
                <a:latin typeface="Courier New"/>
                <a:ea typeface="Courier New"/>
                <a:cs typeface="Courier New"/>
                <a:sym typeface="Courier New"/>
              </a:rPr>
              <a:t>"Interrupted"</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Clr>
                <a:schemeClr val="dk1"/>
              </a:buClr>
              <a:buSzPts val="852"/>
              <a:buFont typeface="Arial"/>
              <a:buNone/>
            </a:pPr>
            <a:r>
              <a:rPr lang="en-GB" sz="1243">
                <a:solidFill>
                  <a:srgbClr val="080808"/>
                </a:solidFill>
                <a:highlight>
                  <a:srgbClr val="FFFFFF"/>
                </a:highlight>
                <a:latin typeface="Courier New"/>
                <a:ea typeface="Courier New"/>
                <a:cs typeface="Courier New"/>
                <a:sym typeface="Courier New"/>
              </a:rPr>
              <a:t>       }</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Clr>
                <a:schemeClr val="dk1"/>
              </a:buClr>
              <a:buSzPts val="852"/>
              <a:buFont typeface="Arial"/>
              <a:buNone/>
            </a:pPr>
            <a:r>
              <a:rPr lang="en-GB" sz="1243">
                <a:solidFill>
                  <a:srgbClr val="080808"/>
                </a:solidFill>
                <a:highlight>
                  <a:srgbClr val="FFFFFF"/>
                </a:highlight>
                <a:latin typeface="Courier New"/>
                <a:ea typeface="Courier New"/>
                <a:cs typeface="Courier New"/>
                <a:sym typeface="Courier New"/>
              </a:rPr>
              <a:t>       </a:t>
            </a:r>
            <a:r>
              <a:rPr lang="en-GB" sz="1243">
                <a:solidFill>
                  <a:schemeClr val="dk1"/>
                </a:solidFill>
                <a:highlight>
                  <a:srgbClr val="FFFFFF"/>
                </a:highlight>
                <a:latin typeface="Courier New"/>
                <a:ea typeface="Courier New"/>
                <a:cs typeface="Courier New"/>
                <a:sym typeface="Courier New"/>
              </a:rPr>
              <a:t>System</a:t>
            </a:r>
            <a:r>
              <a:rPr lang="en-GB" sz="1243">
                <a:solidFill>
                  <a:srgbClr val="080808"/>
                </a:solidFill>
                <a:highlight>
                  <a:srgbClr val="FFFFFF"/>
                </a:highlight>
                <a:latin typeface="Courier New"/>
                <a:ea typeface="Courier New"/>
                <a:cs typeface="Courier New"/>
                <a:sym typeface="Courier New"/>
              </a:rPr>
              <a:t>.</a:t>
            </a:r>
            <a:r>
              <a:rPr i="1" lang="en-GB" sz="1243">
                <a:solidFill>
                  <a:srgbClr val="871094"/>
                </a:solidFill>
                <a:highlight>
                  <a:srgbClr val="FFFFFF"/>
                </a:highlight>
                <a:latin typeface="Courier New"/>
                <a:ea typeface="Courier New"/>
                <a:cs typeface="Courier New"/>
                <a:sym typeface="Courier New"/>
              </a:rPr>
              <a:t>out</a:t>
            </a:r>
            <a:r>
              <a:rPr lang="en-GB" sz="1243">
                <a:solidFill>
                  <a:srgbClr val="080808"/>
                </a:solidFill>
                <a:highlight>
                  <a:srgbClr val="FFFFFF"/>
                </a:highlight>
                <a:latin typeface="Courier New"/>
                <a:ea typeface="Courier New"/>
                <a:cs typeface="Courier New"/>
                <a:sym typeface="Courier New"/>
              </a:rPr>
              <a:t>.println(</a:t>
            </a:r>
            <a:r>
              <a:rPr lang="en-GB" sz="1243">
                <a:solidFill>
                  <a:srgbClr val="067D17"/>
                </a:solidFill>
                <a:highlight>
                  <a:srgbClr val="FFFFFF"/>
                </a:highlight>
                <a:latin typeface="Courier New"/>
                <a:ea typeface="Courier New"/>
                <a:cs typeface="Courier New"/>
                <a:sym typeface="Courier New"/>
              </a:rPr>
              <a:t>"]"</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Clr>
                <a:schemeClr val="dk1"/>
              </a:buClr>
              <a:buSzPts val="852"/>
              <a:buFont typeface="Arial"/>
              <a:buNone/>
            </a:pPr>
            <a:r>
              <a:rPr lang="en-GB" sz="1243">
                <a:solidFill>
                  <a:srgbClr val="080808"/>
                </a:solidFill>
                <a:highlight>
                  <a:srgbClr val="FFFFFF"/>
                </a:highlight>
                <a:latin typeface="Courier New"/>
                <a:ea typeface="Courier New"/>
                <a:cs typeface="Courier New"/>
                <a:sym typeface="Courier New"/>
              </a:rPr>
              <a:t>   }</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Clr>
                <a:schemeClr val="dk1"/>
              </a:buClr>
              <a:buSzPts val="852"/>
              <a:buFont typeface="Arial"/>
              <a:buNone/>
            </a:pP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1200"/>
              </a:spcAft>
              <a:buSzPts val="852"/>
              <a:buNone/>
            </a:pPr>
            <a:r>
              <a:t/>
            </a:r>
            <a:endParaRPr sz="895"/>
          </a:p>
        </p:txBody>
      </p:sp>
      <p:sp>
        <p:nvSpPr>
          <p:cNvPr id="228" name="Google Shape;228;p36"/>
          <p:cNvSpPr txBox="1"/>
          <p:nvPr/>
        </p:nvSpPr>
        <p:spPr>
          <a:xfrm>
            <a:off x="458475" y="2419350"/>
            <a:ext cx="39519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50">
                <a:solidFill>
                  <a:srgbClr val="0033B3"/>
                </a:solidFill>
                <a:highlight>
                  <a:srgbClr val="FFFFFF"/>
                </a:highlight>
                <a:latin typeface="Courier New"/>
                <a:ea typeface="Courier New"/>
                <a:cs typeface="Courier New"/>
                <a:sym typeface="Courier New"/>
              </a:rPr>
              <a:t>class </a:t>
            </a:r>
            <a:r>
              <a:rPr lang="en-GB" sz="1150">
                <a:solidFill>
                  <a:schemeClr val="dk1"/>
                </a:solidFill>
                <a:highlight>
                  <a:srgbClr val="FFFFFF"/>
                </a:highlight>
                <a:latin typeface="Courier New"/>
                <a:ea typeface="Courier New"/>
                <a:cs typeface="Courier New"/>
                <a:sym typeface="Courier New"/>
              </a:rPr>
              <a:t>Caller </a:t>
            </a:r>
            <a:r>
              <a:rPr lang="en-GB" sz="1150">
                <a:solidFill>
                  <a:srgbClr val="0033B3"/>
                </a:solidFill>
                <a:highlight>
                  <a:srgbClr val="FFFFFF"/>
                </a:highlight>
                <a:latin typeface="Courier New"/>
                <a:ea typeface="Courier New"/>
                <a:cs typeface="Courier New"/>
                <a:sym typeface="Courier New"/>
              </a:rPr>
              <a:t>implements </a:t>
            </a:r>
            <a:r>
              <a:rPr lang="en-GB" sz="1150">
                <a:solidFill>
                  <a:schemeClr val="dk1"/>
                </a:solidFill>
                <a:highlight>
                  <a:srgbClr val="FFFFFF"/>
                </a:highlight>
                <a:latin typeface="Courier New"/>
                <a:ea typeface="Courier New"/>
                <a:cs typeface="Courier New"/>
                <a:sym typeface="Courier New"/>
              </a:rPr>
              <a:t>Runnable</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String </a:t>
            </a:r>
            <a:r>
              <a:rPr lang="en-GB" sz="1150">
                <a:solidFill>
                  <a:srgbClr val="871094"/>
                </a:solidFill>
                <a:highlight>
                  <a:srgbClr val="FFFFFF"/>
                </a:highlight>
                <a:latin typeface="Courier New"/>
                <a:ea typeface="Courier New"/>
                <a:cs typeface="Courier New"/>
                <a:sym typeface="Courier New"/>
              </a:rPr>
              <a:t>msg</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Callme </a:t>
            </a:r>
            <a:r>
              <a:rPr lang="en-GB" sz="1150">
                <a:solidFill>
                  <a:srgbClr val="871094"/>
                </a:solidFill>
                <a:highlight>
                  <a:srgbClr val="FFFFFF"/>
                </a:highlight>
                <a:latin typeface="Courier New"/>
                <a:ea typeface="Courier New"/>
                <a:cs typeface="Courier New"/>
                <a:sym typeface="Courier New"/>
              </a:rPr>
              <a:t>target</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Thread </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0033B3"/>
                </a:solidFill>
                <a:highlight>
                  <a:srgbClr val="FFFFFF"/>
                </a:highlight>
                <a:latin typeface="Courier New"/>
                <a:ea typeface="Courier New"/>
                <a:cs typeface="Courier New"/>
                <a:sym typeface="Courier New"/>
              </a:rPr>
              <a:t>public </a:t>
            </a:r>
            <a:r>
              <a:rPr lang="en-GB" sz="1150">
                <a:solidFill>
                  <a:srgbClr val="00627A"/>
                </a:solidFill>
                <a:highlight>
                  <a:srgbClr val="FFFFFF"/>
                </a:highlight>
                <a:latin typeface="Courier New"/>
                <a:ea typeface="Courier New"/>
                <a:cs typeface="Courier New"/>
                <a:sym typeface="Courier New"/>
              </a:rPr>
              <a:t>Caller</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Callme targ</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String s</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871094"/>
                </a:solidFill>
                <a:highlight>
                  <a:srgbClr val="FFFFFF"/>
                </a:highlight>
                <a:latin typeface="Courier New"/>
                <a:ea typeface="Courier New"/>
                <a:cs typeface="Courier New"/>
                <a:sym typeface="Courier New"/>
              </a:rPr>
              <a:t>target</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targ</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871094"/>
                </a:solidFill>
                <a:highlight>
                  <a:srgbClr val="FFFFFF"/>
                </a:highlight>
                <a:latin typeface="Courier New"/>
                <a:ea typeface="Courier New"/>
                <a:cs typeface="Courier New"/>
                <a:sym typeface="Courier New"/>
              </a:rPr>
              <a:t>msg</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s</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a:t>
            </a:r>
            <a:r>
              <a:rPr lang="en-GB" sz="1150">
                <a:solidFill>
                  <a:srgbClr val="0033B3"/>
                </a:solidFill>
                <a:highlight>
                  <a:srgbClr val="FFFFFF"/>
                </a:highlight>
                <a:latin typeface="Courier New"/>
                <a:ea typeface="Courier New"/>
                <a:cs typeface="Courier New"/>
                <a:sym typeface="Courier New"/>
              </a:rPr>
              <a:t>new </a:t>
            </a:r>
            <a:r>
              <a:rPr lang="en-GB" sz="1150">
                <a:solidFill>
                  <a:srgbClr val="080808"/>
                </a:solidFill>
                <a:highlight>
                  <a:srgbClr val="FFFFFF"/>
                </a:highlight>
                <a:latin typeface="Courier New"/>
                <a:ea typeface="Courier New"/>
                <a:cs typeface="Courier New"/>
                <a:sym typeface="Courier New"/>
              </a:rPr>
              <a:t>Thread(</a:t>
            </a:r>
            <a:r>
              <a:rPr lang="en-GB" sz="1150">
                <a:solidFill>
                  <a:srgbClr val="0033B3"/>
                </a:solidFill>
                <a:highlight>
                  <a:srgbClr val="FFFFFF"/>
                </a:highlight>
                <a:latin typeface="Courier New"/>
                <a:ea typeface="Courier New"/>
                <a:cs typeface="Courier New"/>
                <a:sym typeface="Courier New"/>
              </a:rPr>
              <a:t>this</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0033B3"/>
                </a:solidFill>
                <a:highlight>
                  <a:srgbClr val="FFFFFF"/>
                </a:highlight>
                <a:latin typeface="Courier New"/>
                <a:ea typeface="Courier New"/>
                <a:cs typeface="Courier New"/>
                <a:sym typeface="Courier New"/>
              </a:rPr>
              <a:t>public void </a:t>
            </a:r>
            <a:r>
              <a:rPr lang="en-GB" sz="1150">
                <a:solidFill>
                  <a:srgbClr val="00627A"/>
                </a:solidFill>
                <a:highlight>
                  <a:srgbClr val="FFFFFF"/>
                </a:highlight>
                <a:latin typeface="Courier New"/>
                <a:ea typeface="Courier New"/>
                <a:cs typeface="Courier New"/>
                <a:sym typeface="Courier New"/>
              </a:rPr>
              <a:t>run</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871094"/>
                </a:solidFill>
                <a:highlight>
                  <a:srgbClr val="FFFFFF"/>
                </a:highlight>
                <a:latin typeface="Courier New"/>
                <a:ea typeface="Courier New"/>
                <a:cs typeface="Courier New"/>
                <a:sym typeface="Courier New"/>
              </a:rPr>
              <a:t>target</a:t>
            </a:r>
            <a:r>
              <a:rPr lang="en-GB" sz="1150">
                <a:solidFill>
                  <a:srgbClr val="080808"/>
                </a:solidFill>
                <a:highlight>
                  <a:srgbClr val="FFFFFF"/>
                </a:highlight>
                <a:latin typeface="Courier New"/>
                <a:ea typeface="Courier New"/>
                <a:cs typeface="Courier New"/>
                <a:sym typeface="Courier New"/>
              </a:rPr>
              <a:t>.call(</a:t>
            </a:r>
            <a:r>
              <a:rPr lang="en-GB" sz="1150">
                <a:solidFill>
                  <a:srgbClr val="871094"/>
                </a:solidFill>
                <a:highlight>
                  <a:srgbClr val="FFFFFF"/>
                </a:highlight>
                <a:latin typeface="Courier New"/>
                <a:ea typeface="Courier New"/>
                <a:cs typeface="Courier New"/>
                <a:sym typeface="Courier New"/>
              </a:rPr>
              <a:t>msg</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p:txBody>
      </p:sp>
      <p:sp>
        <p:nvSpPr>
          <p:cNvPr id="229" name="Google Shape;229;p36"/>
          <p:cNvSpPr txBox="1"/>
          <p:nvPr/>
        </p:nvSpPr>
        <p:spPr>
          <a:xfrm>
            <a:off x="4177850" y="955725"/>
            <a:ext cx="4966200" cy="354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50">
                <a:solidFill>
                  <a:srgbClr val="0033B3"/>
                </a:solidFill>
                <a:highlight>
                  <a:srgbClr val="FFFFFF"/>
                </a:highlight>
                <a:latin typeface="Courier New"/>
                <a:ea typeface="Courier New"/>
                <a:cs typeface="Courier New"/>
                <a:sym typeface="Courier New"/>
              </a:rPr>
              <a:t>public class </a:t>
            </a:r>
            <a:r>
              <a:rPr lang="en-GB" sz="1150">
                <a:solidFill>
                  <a:schemeClr val="dk1"/>
                </a:solidFill>
                <a:highlight>
                  <a:srgbClr val="FFFFFF"/>
                </a:highlight>
                <a:latin typeface="Courier New"/>
                <a:ea typeface="Courier New"/>
                <a:cs typeface="Courier New"/>
                <a:sym typeface="Courier New"/>
              </a:rPr>
              <a:t>MainProgram</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0033B3"/>
                </a:solidFill>
                <a:highlight>
                  <a:srgbClr val="FFFFFF"/>
                </a:highlight>
                <a:latin typeface="Courier New"/>
                <a:ea typeface="Courier New"/>
                <a:cs typeface="Courier New"/>
                <a:sym typeface="Courier New"/>
              </a:rPr>
              <a:t>public static void </a:t>
            </a:r>
            <a:r>
              <a:rPr lang="en-GB" sz="1150">
                <a:solidFill>
                  <a:srgbClr val="00627A"/>
                </a:solidFill>
                <a:highlight>
                  <a:srgbClr val="FFFFFF"/>
                </a:highlight>
                <a:latin typeface="Courier New"/>
                <a:ea typeface="Courier New"/>
                <a:cs typeface="Courier New"/>
                <a:sym typeface="Courier New"/>
              </a:rPr>
              <a:t>main</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String</a:t>
            </a: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args</a:t>
            </a: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Callme target</a:t>
            </a:r>
            <a:r>
              <a:rPr lang="en-GB" sz="1150">
                <a:solidFill>
                  <a:srgbClr val="080808"/>
                </a:solidFill>
                <a:highlight>
                  <a:srgbClr val="FFFFFF"/>
                </a:highlight>
                <a:latin typeface="Courier New"/>
                <a:ea typeface="Courier New"/>
                <a:cs typeface="Courier New"/>
                <a:sym typeface="Courier New"/>
              </a:rPr>
              <a:t>=</a:t>
            </a:r>
            <a:r>
              <a:rPr lang="en-GB" sz="1150">
                <a:solidFill>
                  <a:srgbClr val="0033B3"/>
                </a:solidFill>
                <a:highlight>
                  <a:srgbClr val="FFFFFF"/>
                </a:highlight>
                <a:latin typeface="Courier New"/>
                <a:ea typeface="Courier New"/>
                <a:cs typeface="Courier New"/>
                <a:sym typeface="Courier New"/>
              </a:rPr>
              <a:t>new </a:t>
            </a:r>
            <a:r>
              <a:rPr lang="en-GB" sz="1150">
                <a:solidFill>
                  <a:srgbClr val="080808"/>
                </a:solidFill>
                <a:highlight>
                  <a:srgbClr val="FFFFFF"/>
                </a:highlight>
                <a:latin typeface="Courier New"/>
                <a:ea typeface="Courier New"/>
                <a:cs typeface="Courier New"/>
                <a:sym typeface="Courier New"/>
              </a:rPr>
              <a:t>Callme();</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Caller obj1</a:t>
            </a:r>
            <a:r>
              <a:rPr lang="en-GB" sz="1150">
                <a:solidFill>
                  <a:srgbClr val="080808"/>
                </a:solidFill>
                <a:highlight>
                  <a:srgbClr val="FFFFFF"/>
                </a:highlight>
                <a:latin typeface="Courier New"/>
                <a:ea typeface="Courier New"/>
                <a:cs typeface="Courier New"/>
                <a:sym typeface="Courier New"/>
              </a:rPr>
              <a:t>=</a:t>
            </a:r>
            <a:r>
              <a:rPr lang="en-GB" sz="1150">
                <a:solidFill>
                  <a:srgbClr val="0033B3"/>
                </a:solidFill>
                <a:highlight>
                  <a:srgbClr val="FFFFFF"/>
                </a:highlight>
                <a:latin typeface="Courier New"/>
                <a:ea typeface="Courier New"/>
                <a:cs typeface="Courier New"/>
                <a:sym typeface="Courier New"/>
              </a:rPr>
              <a:t>new </a:t>
            </a:r>
            <a:r>
              <a:rPr lang="en-GB" sz="1150">
                <a:solidFill>
                  <a:srgbClr val="080808"/>
                </a:solidFill>
                <a:highlight>
                  <a:srgbClr val="FFFFFF"/>
                </a:highlight>
                <a:latin typeface="Courier New"/>
                <a:ea typeface="Courier New"/>
                <a:cs typeface="Courier New"/>
                <a:sym typeface="Courier New"/>
              </a:rPr>
              <a:t>Caller(</a:t>
            </a:r>
            <a:r>
              <a:rPr lang="en-GB" sz="1150">
                <a:solidFill>
                  <a:schemeClr val="dk1"/>
                </a:solidFill>
                <a:highlight>
                  <a:srgbClr val="FFFFFF"/>
                </a:highlight>
                <a:latin typeface="Courier New"/>
                <a:ea typeface="Courier New"/>
                <a:cs typeface="Courier New"/>
                <a:sym typeface="Courier New"/>
              </a:rPr>
              <a:t>target</a:t>
            </a:r>
            <a:r>
              <a:rPr lang="en-GB" sz="1150">
                <a:solidFill>
                  <a:srgbClr val="080808"/>
                </a:solidFill>
                <a:highlight>
                  <a:srgbClr val="FFFFFF"/>
                </a:highlight>
                <a:latin typeface="Courier New"/>
                <a:ea typeface="Courier New"/>
                <a:cs typeface="Courier New"/>
                <a:sym typeface="Courier New"/>
              </a:rPr>
              <a:t>,</a:t>
            </a:r>
            <a:r>
              <a:rPr lang="en-GB" sz="1150">
                <a:solidFill>
                  <a:srgbClr val="067D17"/>
                </a:solidFill>
                <a:highlight>
                  <a:srgbClr val="FFFFFF"/>
                </a:highlight>
                <a:latin typeface="Courier New"/>
                <a:ea typeface="Courier New"/>
                <a:cs typeface="Courier New"/>
                <a:sym typeface="Courier New"/>
              </a:rPr>
              <a:t>"Hello"</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Caller obj2</a:t>
            </a:r>
            <a:r>
              <a:rPr lang="en-GB" sz="1150">
                <a:solidFill>
                  <a:srgbClr val="080808"/>
                </a:solidFill>
                <a:highlight>
                  <a:srgbClr val="FFFFFF"/>
                </a:highlight>
                <a:latin typeface="Courier New"/>
                <a:ea typeface="Courier New"/>
                <a:cs typeface="Courier New"/>
                <a:sym typeface="Courier New"/>
              </a:rPr>
              <a:t>=</a:t>
            </a:r>
            <a:r>
              <a:rPr lang="en-GB" sz="1150">
                <a:solidFill>
                  <a:srgbClr val="0033B3"/>
                </a:solidFill>
                <a:highlight>
                  <a:srgbClr val="FFFFFF"/>
                </a:highlight>
                <a:latin typeface="Courier New"/>
                <a:ea typeface="Courier New"/>
                <a:cs typeface="Courier New"/>
                <a:sym typeface="Courier New"/>
              </a:rPr>
              <a:t>new </a:t>
            </a:r>
            <a:r>
              <a:rPr lang="en-GB" sz="1150">
                <a:solidFill>
                  <a:srgbClr val="080808"/>
                </a:solidFill>
                <a:highlight>
                  <a:srgbClr val="FFFFFF"/>
                </a:highlight>
                <a:latin typeface="Courier New"/>
                <a:ea typeface="Courier New"/>
                <a:cs typeface="Courier New"/>
                <a:sym typeface="Courier New"/>
              </a:rPr>
              <a:t>Caller(</a:t>
            </a:r>
            <a:r>
              <a:rPr lang="en-GB" sz="1150">
                <a:solidFill>
                  <a:schemeClr val="dk1"/>
                </a:solidFill>
                <a:highlight>
                  <a:srgbClr val="FFFFFF"/>
                </a:highlight>
                <a:latin typeface="Courier New"/>
                <a:ea typeface="Courier New"/>
                <a:cs typeface="Courier New"/>
                <a:sym typeface="Courier New"/>
              </a:rPr>
              <a:t>target</a:t>
            </a:r>
            <a:r>
              <a:rPr lang="en-GB" sz="1150">
                <a:solidFill>
                  <a:srgbClr val="080808"/>
                </a:solidFill>
                <a:highlight>
                  <a:srgbClr val="FFFFFF"/>
                </a:highlight>
                <a:latin typeface="Courier New"/>
                <a:ea typeface="Courier New"/>
                <a:cs typeface="Courier New"/>
                <a:sym typeface="Courier New"/>
              </a:rPr>
              <a:t>,</a:t>
            </a:r>
            <a:r>
              <a:rPr lang="en-GB" sz="1150">
                <a:solidFill>
                  <a:srgbClr val="067D17"/>
                </a:solidFill>
                <a:highlight>
                  <a:srgbClr val="FFFFFF"/>
                </a:highlight>
                <a:latin typeface="Courier New"/>
                <a:ea typeface="Courier New"/>
                <a:cs typeface="Courier New"/>
                <a:sym typeface="Courier New"/>
              </a:rPr>
              <a:t>"synchronised"</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Caller obj3</a:t>
            </a:r>
            <a:r>
              <a:rPr lang="en-GB" sz="1150">
                <a:solidFill>
                  <a:srgbClr val="080808"/>
                </a:solidFill>
                <a:highlight>
                  <a:srgbClr val="FFFFFF"/>
                </a:highlight>
                <a:latin typeface="Courier New"/>
                <a:ea typeface="Courier New"/>
                <a:cs typeface="Courier New"/>
                <a:sym typeface="Courier New"/>
              </a:rPr>
              <a:t>=</a:t>
            </a:r>
            <a:r>
              <a:rPr lang="en-GB" sz="1150">
                <a:solidFill>
                  <a:srgbClr val="0033B3"/>
                </a:solidFill>
                <a:highlight>
                  <a:srgbClr val="FFFFFF"/>
                </a:highlight>
                <a:latin typeface="Courier New"/>
                <a:ea typeface="Courier New"/>
                <a:cs typeface="Courier New"/>
                <a:sym typeface="Courier New"/>
              </a:rPr>
              <a:t>new </a:t>
            </a:r>
            <a:r>
              <a:rPr lang="en-GB" sz="1150">
                <a:solidFill>
                  <a:srgbClr val="080808"/>
                </a:solidFill>
                <a:highlight>
                  <a:srgbClr val="FFFFFF"/>
                </a:highlight>
                <a:latin typeface="Courier New"/>
                <a:ea typeface="Courier New"/>
                <a:cs typeface="Courier New"/>
                <a:sym typeface="Courier New"/>
              </a:rPr>
              <a:t>Caller(</a:t>
            </a:r>
            <a:r>
              <a:rPr lang="en-GB" sz="1150">
                <a:solidFill>
                  <a:schemeClr val="dk1"/>
                </a:solidFill>
                <a:highlight>
                  <a:srgbClr val="FFFFFF"/>
                </a:highlight>
                <a:latin typeface="Courier New"/>
                <a:ea typeface="Courier New"/>
                <a:cs typeface="Courier New"/>
                <a:sym typeface="Courier New"/>
              </a:rPr>
              <a:t>target</a:t>
            </a:r>
            <a:r>
              <a:rPr lang="en-GB" sz="1150">
                <a:solidFill>
                  <a:srgbClr val="080808"/>
                </a:solidFill>
                <a:highlight>
                  <a:srgbClr val="FFFFFF"/>
                </a:highlight>
                <a:latin typeface="Courier New"/>
                <a:ea typeface="Courier New"/>
                <a:cs typeface="Courier New"/>
                <a:sym typeface="Courier New"/>
              </a:rPr>
              <a:t>,</a:t>
            </a:r>
            <a:r>
              <a:rPr lang="en-GB" sz="1150">
                <a:solidFill>
                  <a:srgbClr val="067D17"/>
                </a:solidFill>
                <a:highlight>
                  <a:srgbClr val="FFFFFF"/>
                </a:highlight>
                <a:latin typeface="Courier New"/>
                <a:ea typeface="Courier New"/>
                <a:cs typeface="Courier New"/>
                <a:sym typeface="Courier New"/>
              </a:rPr>
              <a:t>"World"</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obj1</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.start();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obj2</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.start();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obj3</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.start();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0033B3"/>
                </a:solidFill>
                <a:highlight>
                  <a:srgbClr val="FFFFFF"/>
                </a:highlight>
                <a:latin typeface="Courier New"/>
                <a:ea typeface="Courier New"/>
                <a:cs typeface="Courier New"/>
                <a:sym typeface="Courier New"/>
              </a:rPr>
              <a:t>try</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obj1</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.join();</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obj2</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.join();</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obj3</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.join();</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 </a:t>
            </a:r>
            <a:r>
              <a:rPr lang="en-GB" sz="1150">
                <a:solidFill>
                  <a:srgbClr val="0033B3"/>
                </a:solidFill>
                <a:highlight>
                  <a:srgbClr val="FFFFFF"/>
                </a:highlight>
                <a:latin typeface="Courier New"/>
                <a:ea typeface="Courier New"/>
                <a:cs typeface="Courier New"/>
                <a:sym typeface="Courier New"/>
              </a:rPr>
              <a:t>catch </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InterruptedException e</a:t>
            </a: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System</a:t>
            </a:r>
            <a:r>
              <a:rPr lang="en-GB" sz="1150">
                <a:solidFill>
                  <a:srgbClr val="080808"/>
                </a:solidFill>
                <a:highlight>
                  <a:srgbClr val="FFFFFF"/>
                </a:highlight>
                <a:latin typeface="Courier New"/>
                <a:ea typeface="Courier New"/>
                <a:cs typeface="Courier New"/>
                <a:sym typeface="Courier New"/>
              </a:rPr>
              <a:t>.</a:t>
            </a:r>
            <a:r>
              <a:rPr i="1" lang="en-GB" sz="1150">
                <a:solidFill>
                  <a:srgbClr val="871094"/>
                </a:solidFill>
                <a:highlight>
                  <a:srgbClr val="FFFFFF"/>
                </a:highlight>
                <a:latin typeface="Courier New"/>
                <a:ea typeface="Courier New"/>
                <a:cs typeface="Courier New"/>
                <a:sym typeface="Courier New"/>
              </a:rPr>
              <a:t>out</a:t>
            </a:r>
            <a:r>
              <a:rPr lang="en-GB" sz="1150">
                <a:solidFill>
                  <a:srgbClr val="080808"/>
                </a:solidFill>
                <a:highlight>
                  <a:srgbClr val="FFFFFF"/>
                </a:highlight>
                <a:latin typeface="Courier New"/>
                <a:ea typeface="Courier New"/>
                <a:cs typeface="Courier New"/>
                <a:sym typeface="Courier New"/>
              </a:rPr>
              <a:t>.println(</a:t>
            </a:r>
            <a:r>
              <a:rPr lang="en-GB" sz="1150">
                <a:solidFill>
                  <a:srgbClr val="067D17"/>
                </a:solidFill>
                <a:highlight>
                  <a:srgbClr val="FFFFFF"/>
                </a:highlight>
                <a:latin typeface="Courier New"/>
                <a:ea typeface="Courier New"/>
                <a:cs typeface="Courier New"/>
                <a:sym typeface="Courier New"/>
              </a:rPr>
              <a:t>"Interrupted"</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Synchronised</a:t>
            </a:r>
            <a:endParaRPr b="1"/>
          </a:p>
        </p:txBody>
      </p:sp>
      <p:sp>
        <p:nvSpPr>
          <p:cNvPr id="235" name="Google Shape;235;p37"/>
          <p:cNvSpPr txBox="1"/>
          <p:nvPr>
            <p:ph idx="1" type="body"/>
          </p:nvPr>
        </p:nvSpPr>
        <p:spPr>
          <a:xfrm>
            <a:off x="103175" y="485825"/>
            <a:ext cx="5151900" cy="24135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852"/>
              <a:buNone/>
            </a:pPr>
            <a:r>
              <a:rPr lang="en-GB" sz="1243">
                <a:solidFill>
                  <a:srgbClr val="0033B3"/>
                </a:solidFill>
                <a:highlight>
                  <a:srgbClr val="FFFFFF"/>
                </a:highlight>
                <a:latin typeface="Courier New"/>
                <a:ea typeface="Courier New"/>
                <a:cs typeface="Courier New"/>
                <a:sym typeface="Courier New"/>
              </a:rPr>
              <a:t>class </a:t>
            </a:r>
            <a:r>
              <a:rPr lang="en-GB" sz="1243">
                <a:solidFill>
                  <a:schemeClr val="dk1"/>
                </a:solidFill>
                <a:highlight>
                  <a:srgbClr val="FFFFFF"/>
                </a:highlight>
                <a:latin typeface="Courier New"/>
                <a:ea typeface="Courier New"/>
                <a:cs typeface="Courier New"/>
                <a:sym typeface="Courier New"/>
              </a:rPr>
              <a:t>Callme </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SzPts val="852"/>
              <a:buNone/>
            </a:pPr>
            <a:r>
              <a:rPr lang="en-GB" sz="1243">
                <a:solidFill>
                  <a:srgbClr val="080808"/>
                </a:solidFill>
                <a:highlight>
                  <a:srgbClr val="FFFFFF"/>
                </a:highlight>
                <a:latin typeface="Courier New"/>
                <a:ea typeface="Courier New"/>
                <a:cs typeface="Courier New"/>
                <a:sym typeface="Courier New"/>
              </a:rPr>
              <a:t>  </a:t>
            </a:r>
            <a:r>
              <a:rPr lang="en-GB" sz="1243">
                <a:solidFill>
                  <a:srgbClr val="0033B3"/>
                </a:solidFill>
                <a:highlight>
                  <a:srgbClr val="FFFFFF"/>
                </a:highlight>
                <a:latin typeface="Courier New"/>
                <a:ea typeface="Courier New"/>
                <a:cs typeface="Courier New"/>
                <a:sym typeface="Courier New"/>
              </a:rPr>
              <a:t>s</a:t>
            </a:r>
            <a:r>
              <a:rPr lang="en-GB" sz="1243">
                <a:solidFill>
                  <a:srgbClr val="0033B3"/>
                </a:solidFill>
                <a:highlight>
                  <a:srgbClr val="FFFFFF"/>
                </a:highlight>
                <a:latin typeface="Courier New"/>
                <a:ea typeface="Courier New"/>
                <a:cs typeface="Courier New"/>
                <a:sym typeface="Courier New"/>
              </a:rPr>
              <a:t>ynchronized </a:t>
            </a:r>
            <a:r>
              <a:rPr lang="en-GB" sz="1243">
                <a:solidFill>
                  <a:srgbClr val="0033B3"/>
                </a:solidFill>
                <a:highlight>
                  <a:srgbClr val="FFFFFF"/>
                </a:highlight>
                <a:latin typeface="Courier New"/>
                <a:ea typeface="Courier New"/>
                <a:cs typeface="Courier New"/>
                <a:sym typeface="Courier New"/>
              </a:rPr>
              <a:t>void </a:t>
            </a:r>
            <a:r>
              <a:rPr lang="en-GB" sz="1243">
                <a:solidFill>
                  <a:srgbClr val="00627A"/>
                </a:solidFill>
                <a:highlight>
                  <a:srgbClr val="FFFFFF"/>
                </a:highlight>
                <a:latin typeface="Courier New"/>
                <a:ea typeface="Courier New"/>
                <a:cs typeface="Courier New"/>
                <a:sym typeface="Courier New"/>
              </a:rPr>
              <a:t>call</a:t>
            </a:r>
            <a:r>
              <a:rPr lang="en-GB" sz="1243">
                <a:solidFill>
                  <a:srgbClr val="080808"/>
                </a:solidFill>
                <a:highlight>
                  <a:srgbClr val="FFFFFF"/>
                </a:highlight>
                <a:latin typeface="Courier New"/>
                <a:ea typeface="Courier New"/>
                <a:cs typeface="Courier New"/>
                <a:sym typeface="Courier New"/>
              </a:rPr>
              <a:t>(</a:t>
            </a:r>
            <a:r>
              <a:rPr lang="en-GB" sz="1243">
                <a:solidFill>
                  <a:schemeClr val="dk1"/>
                </a:solidFill>
                <a:highlight>
                  <a:srgbClr val="FFFFFF"/>
                </a:highlight>
                <a:latin typeface="Courier New"/>
                <a:ea typeface="Courier New"/>
                <a:cs typeface="Courier New"/>
                <a:sym typeface="Courier New"/>
              </a:rPr>
              <a:t>String message</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SzPts val="852"/>
              <a:buNone/>
            </a:pPr>
            <a:r>
              <a:rPr lang="en-GB" sz="1243">
                <a:solidFill>
                  <a:srgbClr val="080808"/>
                </a:solidFill>
                <a:highlight>
                  <a:srgbClr val="FFFFFF"/>
                </a:highlight>
                <a:latin typeface="Courier New"/>
                <a:ea typeface="Courier New"/>
                <a:cs typeface="Courier New"/>
                <a:sym typeface="Courier New"/>
              </a:rPr>
              <a:t>       </a:t>
            </a:r>
            <a:r>
              <a:rPr lang="en-GB" sz="1243">
                <a:solidFill>
                  <a:schemeClr val="dk1"/>
                </a:solidFill>
                <a:highlight>
                  <a:srgbClr val="FFFFFF"/>
                </a:highlight>
                <a:latin typeface="Courier New"/>
                <a:ea typeface="Courier New"/>
                <a:cs typeface="Courier New"/>
                <a:sym typeface="Courier New"/>
              </a:rPr>
              <a:t>System</a:t>
            </a:r>
            <a:r>
              <a:rPr lang="en-GB" sz="1243">
                <a:solidFill>
                  <a:srgbClr val="080808"/>
                </a:solidFill>
                <a:highlight>
                  <a:srgbClr val="FFFFFF"/>
                </a:highlight>
                <a:latin typeface="Courier New"/>
                <a:ea typeface="Courier New"/>
                <a:cs typeface="Courier New"/>
                <a:sym typeface="Courier New"/>
              </a:rPr>
              <a:t>.</a:t>
            </a:r>
            <a:r>
              <a:rPr i="1" lang="en-GB" sz="1243">
                <a:solidFill>
                  <a:srgbClr val="871094"/>
                </a:solidFill>
                <a:highlight>
                  <a:srgbClr val="FFFFFF"/>
                </a:highlight>
                <a:latin typeface="Courier New"/>
                <a:ea typeface="Courier New"/>
                <a:cs typeface="Courier New"/>
                <a:sym typeface="Courier New"/>
              </a:rPr>
              <a:t>out</a:t>
            </a:r>
            <a:r>
              <a:rPr lang="en-GB" sz="1243">
                <a:solidFill>
                  <a:srgbClr val="080808"/>
                </a:solidFill>
                <a:highlight>
                  <a:srgbClr val="FFFFFF"/>
                </a:highlight>
                <a:latin typeface="Courier New"/>
                <a:ea typeface="Courier New"/>
                <a:cs typeface="Courier New"/>
                <a:sym typeface="Courier New"/>
              </a:rPr>
              <a:t>.print(</a:t>
            </a:r>
            <a:r>
              <a:rPr lang="en-GB" sz="1243">
                <a:solidFill>
                  <a:srgbClr val="067D17"/>
                </a:solidFill>
                <a:highlight>
                  <a:srgbClr val="FFFFFF"/>
                </a:highlight>
                <a:latin typeface="Courier New"/>
                <a:ea typeface="Courier New"/>
                <a:cs typeface="Courier New"/>
                <a:sym typeface="Courier New"/>
              </a:rPr>
              <a:t>"["</a:t>
            </a:r>
            <a:r>
              <a:rPr lang="en-GB" sz="1243">
                <a:solidFill>
                  <a:srgbClr val="080808"/>
                </a:solidFill>
                <a:highlight>
                  <a:srgbClr val="FFFFFF"/>
                </a:highlight>
                <a:latin typeface="Courier New"/>
                <a:ea typeface="Courier New"/>
                <a:cs typeface="Courier New"/>
                <a:sym typeface="Courier New"/>
              </a:rPr>
              <a:t>+</a:t>
            </a:r>
            <a:r>
              <a:rPr lang="en-GB" sz="1243">
                <a:solidFill>
                  <a:schemeClr val="dk1"/>
                </a:solidFill>
                <a:highlight>
                  <a:srgbClr val="FFFFFF"/>
                </a:highlight>
                <a:latin typeface="Courier New"/>
                <a:ea typeface="Courier New"/>
                <a:cs typeface="Courier New"/>
                <a:sym typeface="Courier New"/>
              </a:rPr>
              <a:t>message</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SzPts val="852"/>
              <a:buNone/>
            </a:pPr>
            <a:r>
              <a:rPr lang="en-GB" sz="1243">
                <a:solidFill>
                  <a:srgbClr val="080808"/>
                </a:solidFill>
                <a:highlight>
                  <a:srgbClr val="FFFFFF"/>
                </a:highlight>
                <a:latin typeface="Courier New"/>
                <a:ea typeface="Courier New"/>
                <a:cs typeface="Courier New"/>
                <a:sym typeface="Courier New"/>
              </a:rPr>
              <a:t>       </a:t>
            </a:r>
            <a:r>
              <a:rPr lang="en-GB" sz="1243">
                <a:solidFill>
                  <a:srgbClr val="0033B3"/>
                </a:solidFill>
                <a:highlight>
                  <a:srgbClr val="FFFFFF"/>
                </a:highlight>
                <a:latin typeface="Courier New"/>
                <a:ea typeface="Courier New"/>
                <a:cs typeface="Courier New"/>
                <a:sym typeface="Courier New"/>
              </a:rPr>
              <a:t>try</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SzPts val="852"/>
              <a:buNone/>
            </a:pPr>
            <a:r>
              <a:rPr lang="en-GB" sz="1243">
                <a:solidFill>
                  <a:srgbClr val="080808"/>
                </a:solidFill>
                <a:highlight>
                  <a:srgbClr val="FFFFFF"/>
                </a:highlight>
                <a:latin typeface="Courier New"/>
                <a:ea typeface="Courier New"/>
                <a:cs typeface="Courier New"/>
                <a:sym typeface="Courier New"/>
              </a:rPr>
              <a:t>           </a:t>
            </a:r>
            <a:r>
              <a:rPr lang="en-GB" sz="1243">
                <a:solidFill>
                  <a:schemeClr val="dk1"/>
                </a:solidFill>
                <a:highlight>
                  <a:srgbClr val="FFFFFF"/>
                </a:highlight>
                <a:latin typeface="Courier New"/>
                <a:ea typeface="Courier New"/>
                <a:cs typeface="Courier New"/>
                <a:sym typeface="Courier New"/>
              </a:rPr>
              <a:t>Thread</a:t>
            </a:r>
            <a:r>
              <a:rPr lang="en-GB" sz="1243">
                <a:solidFill>
                  <a:srgbClr val="080808"/>
                </a:solidFill>
                <a:highlight>
                  <a:srgbClr val="FFFFFF"/>
                </a:highlight>
                <a:latin typeface="Courier New"/>
                <a:ea typeface="Courier New"/>
                <a:cs typeface="Courier New"/>
                <a:sym typeface="Courier New"/>
              </a:rPr>
              <a:t>.</a:t>
            </a:r>
            <a:r>
              <a:rPr i="1" lang="en-GB" sz="1243">
                <a:solidFill>
                  <a:srgbClr val="080808"/>
                </a:solidFill>
                <a:highlight>
                  <a:srgbClr val="FFFFFF"/>
                </a:highlight>
                <a:latin typeface="Courier New"/>
                <a:ea typeface="Courier New"/>
                <a:cs typeface="Courier New"/>
                <a:sym typeface="Courier New"/>
              </a:rPr>
              <a:t>sleep</a:t>
            </a:r>
            <a:r>
              <a:rPr lang="en-GB" sz="1243">
                <a:solidFill>
                  <a:srgbClr val="080808"/>
                </a:solidFill>
                <a:highlight>
                  <a:srgbClr val="FFFFFF"/>
                </a:highlight>
                <a:latin typeface="Courier New"/>
                <a:ea typeface="Courier New"/>
                <a:cs typeface="Courier New"/>
                <a:sym typeface="Courier New"/>
              </a:rPr>
              <a:t>(</a:t>
            </a:r>
            <a:r>
              <a:rPr lang="en-GB" sz="1243">
                <a:solidFill>
                  <a:srgbClr val="1750EB"/>
                </a:solidFill>
                <a:highlight>
                  <a:srgbClr val="FFFFFF"/>
                </a:highlight>
                <a:latin typeface="Courier New"/>
                <a:ea typeface="Courier New"/>
                <a:cs typeface="Courier New"/>
                <a:sym typeface="Courier New"/>
              </a:rPr>
              <a:t>1000</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SzPts val="852"/>
              <a:buNone/>
            </a:pPr>
            <a:r>
              <a:rPr lang="en-GB" sz="1243">
                <a:solidFill>
                  <a:srgbClr val="080808"/>
                </a:solidFill>
                <a:highlight>
                  <a:srgbClr val="FFFFFF"/>
                </a:highlight>
                <a:latin typeface="Courier New"/>
                <a:ea typeface="Courier New"/>
                <a:cs typeface="Courier New"/>
                <a:sym typeface="Courier New"/>
              </a:rPr>
              <a:t>       }</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SzPts val="852"/>
              <a:buNone/>
            </a:pPr>
            <a:r>
              <a:rPr lang="en-GB" sz="1243">
                <a:solidFill>
                  <a:srgbClr val="080808"/>
                </a:solidFill>
                <a:highlight>
                  <a:srgbClr val="FFFFFF"/>
                </a:highlight>
                <a:latin typeface="Courier New"/>
                <a:ea typeface="Courier New"/>
                <a:cs typeface="Courier New"/>
                <a:sym typeface="Courier New"/>
              </a:rPr>
              <a:t>       </a:t>
            </a:r>
            <a:r>
              <a:rPr lang="en-GB" sz="1243">
                <a:solidFill>
                  <a:srgbClr val="0033B3"/>
                </a:solidFill>
                <a:highlight>
                  <a:srgbClr val="FFFFFF"/>
                </a:highlight>
                <a:latin typeface="Courier New"/>
                <a:ea typeface="Courier New"/>
                <a:cs typeface="Courier New"/>
                <a:sym typeface="Courier New"/>
              </a:rPr>
              <a:t>catch</a:t>
            </a:r>
            <a:r>
              <a:rPr lang="en-GB" sz="1243">
                <a:solidFill>
                  <a:srgbClr val="080808"/>
                </a:solidFill>
                <a:highlight>
                  <a:srgbClr val="FFFFFF"/>
                </a:highlight>
                <a:latin typeface="Courier New"/>
                <a:ea typeface="Courier New"/>
                <a:cs typeface="Courier New"/>
                <a:sym typeface="Courier New"/>
              </a:rPr>
              <a:t>(</a:t>
            </a:r>
            <a:r>
              <a:rPr lang="en-GB" sz="1243">
                <a:solidFill>
                  <a:schemeClr val="dk1"/>
                </a:solidFill>
                <a:highlight>
                  <a:srgbClr val="FFFFFF"/>
                </a:highlight>
                <a:latin typeface="Courier New"/>
                <a:ea typeface="Courier New"/>
                <a:cs typeface="Courier New"/>
                <a:sym typeface="Courier New"/>
              </a:rPr>
              <a:t>InterruptedException e</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SzPts val="852"/>
              <a:buNone/>
            </a:pPr>
            <a:r>
              <a:rPr lang="en-GB" sz="1243">
                <a:solidFill>
                  <a:srgbClr val="080808"/>
                </a:solidFill>
                <a:highlight>
                  <a:srgbClr val="FFFFFF"/>
                </a:highlight>
                <a:latin typeface="Courier New"/>
                <a:ea typeface="Courier New"/>
                <a:cs typeface="Courier New"/>
                <a:sym typeface="Courier New"/>
              </a:rPr>
              <a:t>           </a:t>
            </a:r>
            <a:r>
              <a:rPr lang="en-GB" sz="1243">
                <a:solidFill>
                  <a:schemeClr val="dk1"/>
                </a:solidFill>
                <a:highlight>
                  <a:srgbClr val="FFFFFF"/>
                </a:highlight>
                <a:latin typeface="Courier New"/>
                <a:ea typeface="Courier New"/>
                <a:cs typeface="Courier New"/>
                <a:sym typeface="Courier New"/>
              </a:rPr>
              <a:t>System</a:t>
            </a:r>
            <a:r>
              <a:rPr lang="en-GB" sz="1243">
                <a:solidFill>
                  <a:srgbClr val="080808"/>
                </a:solidFill>
                <a:highlight>
                  <a:srgbClr val="FFFFFF"/>
                </a:highlight>
                <a:latin typeface="Courier New"/>
                <a:ea typeface="Courier New"/>
                <a:cs typeface="Courier New"/>
                <a:sym typeface="Courier New"/>
              </a:rPr>
              <a:t>.</a:t>
            </a:r>
            <a:r>
              <a:rPr i="1" lang="en-GB" sz="1243">
                <a:solidFill>
                  <a:srgbClr val="871094"/>
                </a:solidFill>
                <a:highlight>
                  <a:srgbClr val="FFFFFF"/>
                </a:highlight>
                <a:latin typeface="Courier New"/>
                <a:ea typeface="Courier New"/>
                <a:cs typeface="Courier New"/>
                <a:sym typeface="Courier New"/>
              </a:rPr>
              <a:t>out</a:t>
            </a:r>
            <a:r>
              <a:rPr lang="en-GB" sz="1243">
                <a:solidFill>
                  <a:srgbClr val="080808"/>
                </a:solidFill>
                <a:highlight>
                  <a:srgbClr val="FFFFFF"/>
                </a:highlight>
                <a:latin typeface="Courier New"/>
                <a:ea typeface="Courier New"/>
                <a:cs typeface="Courier New"/>
                <a:sym typeface="Courier New"/>
              </a:rPr>
              <a:t>.println(</a:t>
            </a:r>
            <a:r>
              <a:rPr lang="en-GB" sz="1243">
                <a:solidFill>
                  <a:srgbClr val="067D17"/>
                </a:solidFill>
                <a:highlight>
                  <a:srgbClr val="FFFFFF"/>
                </a:highlight>
                <a:latin typeface="Courier New"/>
                <a:ea typeface="Courier New"/>
                <a:cs typeface="Courier New"/>
                <a:sym typeface="Courier New"/>
              </a:rPr>
              <a:t>"Interrupted"</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SzPts val="852"/>
              <a:buNone/>
            </a:pPr>
            <a:r>
              <a:rPr lang="en-GB" sz="1243">
                <a:solidFill>
                  <a:srgbClr val="080808"/>
                </a:solidFill>
                <a:highlight>
                  <a:srgbClr val="FFFFFF"/>
                </a:highlight>
                <a:latin typeface="Courier New"/>
                <a:ea typeface="Courier New"/>
                <a:cs typeface="Courier New"/>
                <a:sym typeface="Courier New"/>
              </a:rPr>
              <a:t>       }</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SzPts val="852"/>
              <a:buNone/>
            </a:pPr>
            <a:r>
              <a:rPr lang="en-GB" sz="1243">
                <a:solidFill>
                  <a:srgbClr val="080808"/>
                </a:solidFill>
                <a:highlight>
                  <a:srgbClr val="FFFFFF"/>
                </a:highlight>
                <a:latin typeface="Courier New"/>
                <a:ea typeface="Courier New"/>
                <a:cs typeface="Courier New"/>
                <a:sym typeface="Courier New"/>
              </a:rPr>
              <a:t>       </a:t>
            </a:r>
            <a:r>
              <a:rPr lang="en-GB" sz="1243">
                <a:solidFill>
                  <a:schemeClr val="dk1"/>
                </a:solidFill>
                <a:highlight>
                  <a:srgbClr val="FFFFFF"/>
                </a:highlight>
                <a:latin typeface="Courier New"/>
                <a:ea typeface="Courier New"/>
                <a:cs typeface="Courier New"/>
                <a:sym typeface="Courier New"/>
              </a:rPr>
              <a:t>System</a:t>
            </a:r>
            <a:r>
              <a:rPr lang="en-GB" sz="1243">
                <a:solidFill>
                  <a:srgbClr val="080808"/>
                </a:solidFill>
                <a:highlight>
                  <a:srgbClr val="FFFFFF"/>
                </a:highlight>
                <a:latin typeface="Courier New"/>
                <a:ea typeface="Courier New"/>
                <a:cs typeface="Courier New"/>
                <a:sym typeface="Courier New"/>
              </a:rPr>
              <a:t>.</a:t>
            </a:r>
            <a:r>
              <a:rPr i="1" lang="en-GB" sz="1243">
                <a:solidFill>
                  <a:srgbClr val="871094"/>
                </a:solidFill>
                <a:highlight>
                  <a:srgbClr val="FFFFFF"/>
                </a:highlight>
                <a:latin typeface="Courier New"/>
                <a:ea typeface="Courier New"/>
                <a:cs typeface="Courier New"/>
                <a:sym typeface="Courier New"/>
              </a:rPr>
              <a:t>out</a:t>
            </a:r>
            <a:r>
              <a:rPr lang="en-GB" sz="1243">
                <a:solidFill>
                  <a:srgbClr val="080808"/>
                </a:solidFill>
                <a:highlight>
                  <a:srgbClr val="FFFFFF"/>
                </a:highlight>
                <a:latin typeface="Courier New"/>
                <a:ea typeface="Courier New"/>
                <a:cs typeface="Courier New"/>
                <a:sym typeface="Courier New"/>
              </a:rPr>
              <a:t>.println(</a:t>
            </a:r>
            <a:r>
              <a:rPr lang="en-GB" sz="1243">
                <a:solidFill>
                  <a:srgbClr val="067D17"/>
                </a:solidFill>
                <a:highlight>
                  <a:srgbClr val="FFFFFF"/>
                </a:highlight>
                <a:latin typeface="Courier New"/>
                <a:ea typeface="Courier New"/>
                <a:cs typeface="Courier New"/>
                <a:sym typeface="Courier New"/>
              </a:rPr>
              <a:t>"]"</a:t>
            </a: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SzPts val="852"/>
              <a:buNone/>
            </a:pPr>
            <a:r>
              <a:rPr lang="en-GB" sz="1243">
                <a:solidFill>
                  <a:srgbClr val="080808"/>
                </a:solidFill>
                <a:highlight>
                  <a:srgbClr val="FFFFFF"/>
                </a:highlight>
                <a:latin typeface="Courier New"/>
                <a:ea typeface="Courier New"/>
                <a:cs typeface="Courier New"/>
                <a:sym typeface="Courier New"/>
              </a:rPr>
              <a:t>   }</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0"/>
              </a:spcAft>
              <a:buSzPts val="852"/>
              <a:buNone/>
            </a:pPr>
            <a:r>
              <a:rPr lang="en-GB" sz="1243">
                <a:solidFill>
                  <a:srgbClr val="080808"/>
                </a:solidFill>
                <a:highlight>
                  <a:srgbClr val="FFFFFF"/>
                </a:highlight>
                <a:latin typeface="Courier New"/>
                <a:ea typeface="Courier New"/>
                <a:cs typeface="Courier New"/>
                <a:sym typeface="Courier New"/>
              </a:rPr>
              <a:t>}</a:t>
            </a:r>
            <a:endParaRPr sz="1243">
              <a:solidFill>
                <a:srgbClr val="080808"/>
              </a:solidFill>
              <a:highlight>
                <a:srgbClr val="FFFFFF"/>
              </a:highlight>
              <a:latin typeface="Courier New"/>
              <a:ea typeface="Courier New"/>
              <a:cs typeface="Courier New"/>
              <a:sym typeface="Courier New"/>
            </a:endParaRPr>
          </a:p>
          <a:p>
            <a:pPr indent="0" lvl="0" marL="0" rtl="0" algn="l">
              <a:lnSpc>
                <a:spcPct val="85000"/>
              </a:lnSpc>
              <a:spcBef>
                <a:spcPts val="0"/>
              </a:spcBef>
              <a:spcAft>
                <a:spcPts val="1200"/>
              </a:spcAft>
              <a:buSzPts val="852"/>
              <a:buNone/>
            </a:pPr>
            <a:r>
              <a:t/>
            </a:r>
            <a:endParaRPr sz="895"/>
          </a:p>
        </p:txBody>
      </p:sp>
      <p:sp>
        <p:nvSpPr>
          <p:cNvPr id="236" name="Google Shape;236;p37"/>
          <p:cNvSpPr txBox="1"/>
          <p:nvPr/>
        </p:nvSpPr>
        <p:spPr>
          <a:xfrm>
            <a:off x="458475" y="2419350"/>
            <a:ext cx="39519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50">
                <a:solidFill>
                  <a:srgbClr val="0033B3"/>
                </a:solidFill>
                <a:highlight>
                  <a:srgbClr val="FFFFFF"/>
                </a:highlight>
                <a:latin typeface="Courier New"/>
                <a:ea typeface="Courier New"/>
                <a:cs typeface="Courier New"/>
                <a:sym typeface="Courier New"/>
              </a:rPr>
              <a:t>class </a:t>
            </a:r>
            <a:r>
              <a:rPr lang="en-GB" sz="1150">
                <a:solidFill>
                  <a:schemeClr val="dk1"/>
                </a:solidFill>
                <a:highlight>
                  <a:srgbClr val="FFFFFF"/>
                </a:highlight>
                <a:latin typeface="Courier New"/>
                <a:ea typeface="Courier New"/>
                <a:cs typeface="Courier New"/>
                <a:sym typeface="Courier New"/>
              </a:rPr>
              <a:t>Caller </a:t>
            </a:r>
            <a:r>
              <a:rPr lang="en-GB" sz="1150">
                <a:solidFill>
                  <a:srgbClr val="0033B3"/>
                </a:solidFill>
                <a:highlight>
                  <a:srgbClr val="FFFFFF"/>
                </a:highlight>
                <a:latin typeface="Courier New"/>
                <a:ea typeface="Courier New"/>
                <a:cs typeface="Courier New"/>
                <a:sym typeface="Courier New"/>
              </a:rPr>
              <a:t>implements </a:t>
            </a:r>
            <a:r>
              <a:rPr lang="en-GB" sz="1150">
                <a:solidFill>
                  <a:schemeClr val="dk1"/>
                </a:solidFill>
                <a:highlight>
                  <a:srgbClr val="FFFFFF"/>
                </a:highlight>
                <a:latin typeface="Courier New"/>
                <a:ea typeface="Courier New"/>
                <a:cs typeface="Courier New"/>
                <a:sym typeface="Courier New"/>
              </a:rPr>
              <a:t>Runnable</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String </a:t>
            </a:r>
            <a:r>
              <a:rPr lang="en-GB" sz="1150">
                <a:solidFill>
                  <a:srgbClr val="871094"/>
                </a:solidFill>
                <a:highlight>
                  <a:srgbClr val="FFFFFF"/>
                </a:highlight>
                <a:latin typeface="Courier New"/>
                <a:ea typeface="Courier New"/>
                <a:cs typeface="Courier New"/>
                <a:sym typeface="Courier New"/>
              </a:rPr>
              <a:t>msg</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Callme </a:t>
            </a:r>
            <a:r>
              <a:rPr lang="en-GB" sz="1150">
                <a:solidFill>
                  <a:srgbClr val="871094"/>
                </a:solidFill>
                <a:highlight>
                  <a:srgbClr val="FFFFFF"/>
                </a:highlight>
                <a:latin typeface="Courier New"/>
                <a:ea typeface="Courier New"/>
                <a:cs typeface="Courier New"/>
                <a:sym typeface="Courier New"/>
              </a:rPr>
              <a:t>target</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Thread </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0033B3"/>
                </a:solidFill>
                <a:highlight>
                  <a:srgbClr val="FFFFFF"/>
                </a:highlight>
                <a:latin typeface="Courier New"/>
                <a:ea typeface="Courier New"/>
                <a:cs typeface="Courier New"/>
                <a:sym typeface="Courier New"/>
              </a:rPr>
              <a:t>public </a:t>
            </a:r>
            <a:r>
              <a:rPr lang="en-GB" sz="1150">
                <a:solidFill>
                  <a:srgbClr val="00627A"/>
                </a:solidFill>
                <a:highlight>
                  <a:srgbClr val="FFFFFF"/>
                </a:highlight>
                <a:latin typeface="Courier New"/>
                <a:ea typeface="Courier New"/>
                <a:cs typeface="Courier New"/>
                <a:sym typeface="Courier New"/>
              </a:rPr>
              <a:t>Caller</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Callme targ</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String s</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871094"/>
                </a:solidFill>
                <a:highlight>
                  <a:srgbClr val="FFFFFF"/>
                </a:highlight>
                <a:latin typeface="Courier New"/>
                <a:ea typeface="Courier New"/>
                <a:cs typeface="Courier New"/>
                <a:sym typeface="Courier New"/>
              </a:rPr>
              <a:t>target</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targ</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871094"/>
                </a:solidFill>
                <a:highlight>
                  <a:srgbClr val="FFFFFF"/>
                </a:highlight>
                <a:latin typeface="Courier New"/>
                <a:ea typeface="Courier New"/>
                <a:cs typeface="Courier New"/>
                <a:sym typeface="Courier New"/>
              </a:rPr>
              <a:t>msg</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s</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a:t>
            </a:r>
            <a:r>
              <a:rPr lang="en-GB" sz="1150">
                <a:solidFill>
                  <a:srgbClr val="0033B3"/>
                </a:solidFill>
                <a:highlight>
                  <a:srgbClr val="FFFFFF"/>
                </a:highlight>
                <a:latin typeface="Courier New"/>
                <a:ea typeface="Courier New"/>
                <a:cs typeface="Courier New"/>
                <a:sym typeface="Courier New"/>
              </a:rPr>
              <a:t>new </a:t>
            </a:r>
            <a:r>
              <a:rPr lang="en-GB" sz="1150">
                <a:solidFill>
                  <a:srgbClr val="080808"/>
                </a:solidFill>
                <a:highlight>
                  <a:srgbClr val="FFFFFF"/>
                </a:highlight>
                <a:latin typeface="Courier New"/>
                <a:ea typeface="Courier New"/>
                <a:cs typeface="Courier New"/>
                <a:sym typeface="Courier New"/>
              </a:rPr>
              <a:t>Thread(</a:t>
            </a:r>
            <a:r>
              <a:rPr lang="en-GB" sz="1150">
                <a:solidFill>
                  <a:srgbClr val="0033B3"/>
                </a:solidFill>
                <a:highlight>
                  <a:srgbClr val="FFFFFF"/>
                </a:highlight>
                <a:latin typeface="Courier New"/>
                <a:ea typeface="Courier New"/>
                <a:cs typeface="Courier New"/>
                <a:sym typeface="Courier New"/>
              </a:rPr>
              <a:t>this</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0033B3"/>
                </a:solidFill>
                <a:highlight>
                  <a:srgbClr val="FFFFFF"/>
                </a:highlight>
                <a:latin typeface="Courier New"/>
                <a:ea typeface="Courier New"/>
                <a:cs typeface="Courier New"/>
                <a:sym typeface="Courier New"/>
              </a:rPr>
              <a:t>public void </a:t>
            </a:r>
            <a:r>
              <a:rPr lang="en-GB" sz="1150">
                <a:solidFill>
                  <a:srgbClr val="00627A"/>
                </a:solidFill>
                <a:highlight>
                  <a:srgbClr val="FFFFFF"/>
                </a:highlight>
                <a:latin typeface="Courier New"/>
                <a:ea typeface="Courier New"/>
                <a:cs typeface="Courier New"/>
                <a:sym typeface="Courier New"/>
              </a:rPr>
              <a:t>run</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871094"/>
                </a:solidFill>
                <a:highlight>
                  <a:srgbClr val="FFFFFF"/>
                </a:highlight>
                <a:latin typeface="Courier New"/>
                <a:ea typeface="Courier New"/>
                <a:cs typeface="Courier New"/>
                <a:sym typeface="Courier New"/>
              </a:rPr>
              <a:t>target</a:t>
            </a:r>
            <a:r>
              <a:rPr lang="en-GB" sz="1150">
                <a:solidFill>
                  <a:srgbClr val="080808"/>
                </a:solidFill>
                <a:highlight>
                  <a:srgbClr val="FFFFFF"/>
                </a:highlight>
                <a:latin typeface="Courier New"/>
                <a:ea typeface="Courier New"/>
                <a:cs typeface="Courier New"/>
                <a:sym typeface="Courier New"/>
              </a:rPr>
              <a:t>.call(</a:t>
            </a:r>
            <a:r>
              <a:rPr lang="en-GB" sz="1150">
                <a:solidFill>
                  <a:srgbClr val="871094"/>
                </a:solidFill>
                <a:highlight>
                  <a:srgbClr val="FFFFFF"/>
                </a:highlight>
                <a:latin typeface="Courier New"/>
                <a:ea typeface="Courier New"/>
                <a:cs typeface="Courier New"/>
                <a:sym typeface="Courier New"/>
              </a:rPr>
              <a:t>msg</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p:txBody>
      </p:sp>
      <p:sp>
        <p:nvSpPr>
          <p:cNvPr id="237" name="Google Shape;237;p37"/>
          <p:cNvSpPr txBox="1"/>
          <p:nvPr/>
        </p:nvSpPr>
        <p:spPr>
          <a:xfrm>
            <a:off x="4647025" y="955725"/>
            <a:ext cx="44970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50">
                <a:solidFill>
                  <a:srgbClr val="0033B3"/>
                </a:solidFill>
                <a:highlight>
                  <a:srgbClr val="FFFFFF"/>
                </a:highlight>
                <a:latin typeface="Courier New"/>
                <a:ea typeface="Courier New"/>
                <a:cs typeface="Courier New"/>
                <a:sym typeface="Courier New"/>
              </a:rPr>
              <a:t>public class </a:t>
            </a:r>
            <a:r>
              <a:rPr lang="en-GB" sz="1150">
                <a:solidFill>
                  <a:schemeClr val="dk1"/>
                </a:solidFill>
                <a:highlight>
                  <a:srgbClr val="FFFFFF"/>
                </a:highlight>
                <a:latin typeface="Courier New"/>
                <a:ea typeface="Courier New"/>
                <a:cs typeface="Courier New"/>
                <a:sym typeface="Courier New"/>
              </a:rPr>
              <a:t>TEST</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0033B3"/>
                </a:solidFill>
                <a:highlight>
                  <a:srgbClr val="FFFFFF"/>
                </a:highlight>
                <a:latin typeface="Courier New"/>
                <a:ea typeface="Courier New"/>
                <a:cs typeface="Courier New"/>
                <a:sym typeface="Courier New"/>
              </a:rPr>
              <a:t>public static void </a:t>
            </a:r>
            <a:r>
              <a:rPr lang="en-GB" sz="1150">
                <a:solidFill>
                  <a:srgbClr val="00627A"/>
                </a:solidFill>
                <a:highlight>
                  <a:srgbClr val="FFFFFF"/>
                </a:highlight>
                <a:latin typeface="Courier New"/>
                <a:ea typeface="Courier New"/>
                <a:cs typeface="Courier New"/>
                <a:sym typeface="Courier New"/>
              </a:rPr>
              <a:t>main</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String</a:t>
            </a: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args</a:t>
            </a: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Callme target</a:t>
            </a:r>
            <a:r>
              <a:rPr lang="en-GB" sz="1150">
                <a:solidFill>
                  <a:srgbClr val="080808"/>
                </a:solidFill>
                <a:highlight>
                  <a:srgbClr val="FFFFFF"/>
                </a:highlight>
                <a:latin typeface="Courier New"/>
                <a:ea typeface="Courier New"/>
                <a:cs typeface="Courier New"/>
                <a:sym typeface="Courier New"/>
              </a:rPr>
              <a:t>=</a:t>
            </a:r>
            <a:r>
              <a:rPr lang="en-GB" sz="1150">
                <a:solidFill>
                  <a:srgbClr val="0033B3"/>
                </a:solidFill>
                <a:highlight>
                  <a:srgbClr val="FFFFFF"/>
                </a:highlight>
                <a:latin typeface="Courier New"/>
                <a:ea typeface="Courier New"/>
                <a:cs typeface="Courier New"/>
                <a:sym typeface="Courier New"/>
              </a:rPr>
              <a:t>new </a:t>
            </a:r>
            <a:r>
              <a:rPr lang="en-GB" sz="1150">
                <a:solidFill>
                  <a:srgbClr val="080808"/>
                </a:solidFill>
                <a:highlight>
                  <a:srgbClr val="FFFFFF"/>
                </a:highlight>
                <a:latin typeface="Courier New"/>
                <a:ea typeface="Courier New"/>
                <a:cs typeface="Courier New"/>
                <a:sym typeface="Courier New"/>
              </a:rPr>
              <a:t>Callme();</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Caller obj1</a:t>
            </a:r>
            <a:r>
              <a:rPr lang="en-GB" sz="1150">
                <a:solidFill>
                  <a:srgbClr val="080808"/>
                </a:solidFill>
                <a:highlight>
                  <a:srgbClr val="FFFFFF"/>
                </a:highlight>
                <a:latin typeface="Courier New"/>
                <a:ea typeface="Courier New"/>
                <a:cs typeface="Courier New"/>
                <a:sym typeface="Courier New"/>
              </a:rPr>
              <a:t>=</a:t>
            </a:r>
            <a:r>
              <a:rPr lang="en-GB" sz="1150">
                <a:solidFill>
                  <a:srgbClr val="0033B3"/>
                </a:solidFill>
                <a:highlight>
                  <a:srgbClr val="FFFFFF"/>
                </a:highlight>
                <a:latin typeface="Courier New"/>
                <a:ea typeface="Courier New"/>
                <a:cs typeface="Courier New"/>
                <a:sym typeface="Courier New"/>
              </a:rPr>
              <a:t>new </a:t>
            </a:r>
            <a:r>
              <a:rPr lang="en-GB" sz="1150">
                <a:solidFill>
                  <a:srgbClr val="080808"/>
                </a:solidFill>
                <a:highlight>
                  <a:srgbClr val="FFFFFF"/>
                </a:highlight>
                <a:latin typeface="Courier New"/>
                <a:ea typeface="Courier New"/>
                <a:cs typeface="Courier New"/>
                <a:sym typeface="Courier New"/>
              </a:rPr>
              <a:t>Caller(</a:t>
            </a:r>
            <a:r>
              <a:rPr lang="en-GB" sz="1150">
                <a:solidFill>
                  <a:schemeClr val="dk1"/>
                </a:solidFill>
                <a:highlight>
                  <a:srgbClr val="FFFFFF"/>
                </a:highlight>
                <a:latin typeface="Courier New"/>
                <a:ea typeface="Courier New"/>
                <a:cs typeface="Courier New"/>
                <a:sym typeface="Courier New"/>
              </a:rPr>
              <a:t>target</a:t>
            </a:r>
            <a:r>
              <a:rPr lang="en-GB" sz="1150">
                <a:solidFill>
                  <a:srgbClr val="080808"/>
                </a:solidFill>
                <a:highlight>
                  <a:srgbClr val="FFFFFF"/>
                </a:highlight>
                <a:latin typeface="Courier New"/>
                <a:ea typeface="Courier New"/>
                <a:cs typeface="Courier New"/>
                <a:sym typeface="Courier New"/>
              </a:rPr>
              <a:t>,</a:t>
            </a:r>
            <a:r>
              <a:rPr lang="en-GB" sz="1150">
                <a:solidFill>
                  <a:srgbClr val="067D17"/>
                </a:solidFill>
                <a:highlight>
                  <a:srgbClr val="FFFFFF"/>
                </a:highlight>
                <a:latin typeface="Courier New"/>
                <a:ea typeface="Courier New"/>
                <a:cs typeface="Courier New"/>
                <a:sym typeface="Courier New"/>
              </a:rPr>
              <a:t>"Hello"</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Caller obj2</a:t>
            </a:r>
            <a:r>
              <a:rPr lang="en-GB" sz="1150">
                <a:solidFill>
                  <a:srgbClr val="080808"/>
                </a:solidFill>
                <a:highlight>
                  <a:srgbClr val="FFFFFF"/>
                </a:highlight>
                <a:latin typeface="Courier New"/>
                <a:ea typeface="Courier New"/>
                <a:cs typeface="Courier New"/>
                <a:sym typeface="Courier New"/>
              </a:rPr>
              <a:t>=</a:t>
            </a:r>
            <a:r>
              <a:rPr lang="en-GB" sz="1150">
                <a:solidFill>
                  <a:srgbClr val="0033B3"/>
                </a:solidFill>
                <a:highlight>
                  <a:srgbClr val="FFFFFF"/>
                </a:highlight>
                <a:latin typeface="Courier New"/>
                <a:ea typeface="Courier New"/>
                <a:cs typeface="Courier New"/>
                <a:sym typeface="Courier New"/>
              </a:rPr>
              <a:t>new </a:t>
            </a:r>
            <a:r>
              <a:rPr lang="en-GB" sz="1150">
                <a:solidFill>
                  <a:srgbClr val="080808"/>
                </a:solidFill>
                <a:highlight>
                  <a:srgbClr val="FFFFFF"/>
                </a:highlight>
                <a:latin typeface="Courier New"/>
                <a:ea typeface="Courier New"/>
                <a:cs typeface="Courier New"/>
                <a:sym typeface="Courier New"/>
              </a:rPr>
              <a:t>Caller(</a:t>
            </a:r>
            <a:r>
              <a:rPr lang="en-GB" sz="1150">
                <a:solidFill>
                  <a:schemeClr val="dk1"/>
                </a:solidFill>
                <a:highlight>
                  <a:srgbClr val="FFFFFF"/>
                </a:highlight>
                <a:latin typeface="Courier New"/>
                <a:ea typeface="Courier New"/>
                <a:cs typeface="Courier New"/>
                <a:sym typeface="Courier New"/>
              </a:rPr>
              <a:t>target</a:t>
            </a:r>
            <a:r>
              <a:rPr lang="en-GB" sz="1150">
                <a:solidFill>
                  <a:srgbClr val="080808"/>
                </a:solidFill>
                <a:highlight>
                  <a:srgbClr val="FFFFFF"/>
                </a:highlight>
                <a:latin typeface="Courier New"/>
                <a:ea typeface="Courier New"/>
                <a:cs typeface="Courier New"/>
                <a:sym typeface="Courier New"/>
              </a:rPr>
              <a:t>,</a:t>
            </a:r>
            <a:r>
              <a:rPr lang="en-GB" sz="1150">
                <a:solidFill>
                  <a:srgbClr val="067D17"/>
                </a:solidFill>
                <a:highlight>
                  <a:srgbClr val="FFFFFF"/>
                </a:highlight>
                <a:latin typeface="Courier New"/>
                <a:ea typeface="Courier New"/>
                <a:cs typeface="Courier New"/>
                <a:sym typeface="Courier New"/>
              </a:rPr>
              <a:t>"synchronised"</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Caller obj3</a:t>
            </a:r>
            <a:r>
              <a:rPr lang="en-GB" sz="1150">
                <a:solidFill>
                  <a:srgbClr val="080808"/>
                </a:solidFill>
                <a:highlight>
                  <a:srgbClr val="FFFFFF"/>
                </a:highlight>
                <a:latin typeface="Courier New"/>
                <a:ea typeface="Courier New"/>
                <a:cs typeface="Courier New"/>
                <a:sym typeface="Courier New"/>
              </a:rPr>
              <a:t>=</a:t>
            </a:r>
            <a:r>
              <a:rPr lang="en-GB" sz="1150">
                <a:solidFill>
                  <a:srgbClr val="0033B3"/>
                </a:solidFill>
                <a:highlight>
                  <a:srgbClr val="FFFFFF"/>
                </a:highlight>
                <a:latin typeface="Courier New"/>
                <a:ea typeface="Courier New"/>
                <a:cs typeface="Courier New"/>
                <a:sym typeface="Courier New"/>
              </a:rPr>
              <a:t>new </a:t>
            </a:r>
            <a:r>
              <a:rPr lang="en-GB" sz="1150">
                <a:solidFill>
                  <a:srgbClr val="080808"/>
                </a:solidFill>
                <a:highlight>
                  <a:srgbClr val="FFFFFF"/>
                </a:highlight>
                <a:latin typeface="Courier New"/>
                <a:ea typeface="Courier New"/>
                <a:cs typeface="Courier New"/>
                <a:sym typeface="Courier New"/>
              </a:rPr>
              <a:t>Caller(</a:t>
            </a:r>
            <a:r>
              <a:rPr lang="en-GB" sz="1150">
                <a:solidFill>
                  <a:schemeClr val="dk1"/>
                </a:solidFill>
                <a:highlight>
                  <a:srgbClr val="FFFFFF"/>
                </a:highlight>
                <a:latin typeface="Courier New"/>
                <a:ea typeface="Courier New"/>
                <a:cs typeface="Courier New"/>
                <a:sym typeface="Courier New"/>
              </a:rPr>
              <a:t>target</a:t>
            </a:r>
            <a:r>
              <a:rPr lang="en-GB" sz="1150">
                <a:solidFill>
                  <a:srgbClr val="080808"/>
                </a:solidFill>
                <a:highlight>
                  <a:srgbClr val="FFFFFF"/>
                </a:highlight>
                <a:latin typeface="Courier New"/>
                <a:ea typeface="Courier New"/>
                <a:cs typeface="Courier New"/>
                <a:sym typeface="Courier New"/>
              </a:rPr>
              <a:t>,</a:t>
            </a:r>
            <a:r>
              <a:rPr lang="en-GB" sz="1150">
                <a:solidFill>
                  <a:srgbClr val="067D17"/>
                </a:solidFill>
                <a:highlight>
                  <a:srgbClr val="FFFFFF"/>
                </a:highlight>
                <a:latin typeface="Courier New"/>
                <a:ea typeface="Courier New"/>
                <a:cs typeface="Courier New"/>
                <a:sym typeface="Courier New"/>
              </a:rPr>
              <a:t>"World"</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obj1</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.start();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obj2</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.start();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obj3</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.start();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rgbClr val="0033B3"/>
                </a:solidFill>
                <a:highlight>
                  <a:srgbClr val="FFFFFF"/>
                </a:highlight>
                <a:latin typeface="Courier New"/>
                <a:ea typeface="Courier New"/>
                <a:cs typeface="Courier New"/>
                <a:sym typeface="Courier New"/>
              </a:rPr>
              <a:t>try</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obj1</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.join();</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obj1</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.join();</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obj1</a:t>
            </a:r>
            <a:r>
              <a:rPr lang="en-GB" sz="1150">
                <a:solidFill>
                  <a:srgbClr val="080808"/>
                </a:solidFill>
                <a:highlight>
                  <a:srgbClr val="FFFFFF"/>
                </a:highlight>
                <a:latin typeface="Courier New"/>
                <a:ea typeface="Courier New"/>
                <a:cs typeface="Courier New"/>
                <a:sym typeface="Courier New"/>
              </a:rPr>
              <a:t>.</a:t>
            </a:r>
            <a:r>
              <a:rPr lang="en-GB" sz="1150">
                <a:solidFill>
                  <a:srgbClr val="871094"/>
                </a:solidFill>
                <a:highlight>
                  <a:srgbClr val="FFFFFF"/>
                </a:highlight>
                <a:latin typeface="Courier New"/>
                <a:ea typeface="Courier New"/>
                <a:cs typeface="Courier New"/>
                <a:sym typeface="Courier New"/>
              </a:rPr>
              <a:t>t</a:t>
            </a:r>
            <a:r>
              <a:rPr lang="en-GB" sz="1150">
                <a:solidFill>
                  <a:srgbClr val="080808"/>
                </a:solidFill>
                <a:highlight>
                  <a:srgbClr val="FFFFFF"/>
                </a:highlight>
                <a:latin typeface="Courier New"/>
                <a:ea typeface="Courier New"/>
                <a:cs typeface="Courier New"/>
                <a:sym typeface="Courier New"/>
              </a:rPr>
              <a:t>.join();</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 </a:t>
            </a:r>
            <a:r>
              <a:rPr lang="en-GB" sz="1150">
                <a:solidFill>
                  <a:srgbClr val="0033B3"/>
                </a:solidFill>
                <a:highlight>
                  <a:srgbClr val="FFFFFF"/>
                </a:highlight>
                <a:latin typeface="Courier New"/>
                <a:ea typeface="Courier New"/>
                <a:cs typeface="Courier New"/>
                <a:sym typeface="Courier New"/>
              </a:rPr>
              <a:t>catch </a:t>
            </a:r>
            <a:r>
              <a:rPr lang="en-GB" sz="1150">
                <a:solidFill>
                  <a:srgbClr val="080808"/>
                </a:solidFill>
                <a:highlight>
                  <a:srgbClr val="FFFFFF"/>
                </a:highlight>
                <a:latin typeface="Courier New"/>
                <a:ea typeface="Courier New"/>
                <a:cs typeface="Courier New"/>
                <a:sym typeface="Courier New"/>
              </a:rPr>
              <a:t>(</a:t>
            </a:r>
            <a:r>
              <a:rPr lang="en-GB" sz="1150">
                <a:solidFill>
                  <a:schemeClr val="dk1"/>
                </a:solidFill>
                <a:highlight>
                  <a:srgbClr val="FFFFFF"/>
                </a:highlight>
                <a:latin typeface="Courier New"/>
                <a:ea typeface="Courier New"/>
                <a:cs typeface="Courier New"/>
                <a:sym typeface="Courier New"/>
              </a:rPr>
              <a:t>InterruptedException e</a:t>
            </a: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r>
              <a:rPr lang="en-GB" sz="1150">
                <a:solidFill>
                  <a:schemeClr val="dk1"/>
                </a:solidFill>
                <a:highlight>
                  <a:srgbClr val="FFFFFF"/>
                </a:highlight>
                <a:latin typeface="Courier New"/>
                <a:ea typeface="Courier New"/>
                <a:cs typeface="Courier New"/>
                <a:sym typeface="Courier New"/>
              </a:rPr>
              <a:t>System</a:t>
            </a:r>
            <a:r>
              <a:rPr lang="en-GB" sz="1150">
                <a:solidFill>
                  <a:srgbClr val="080808"/>
                </a:solidFill>
                <a:highlight>
                  <a:srgbClr val="FFFFFF"/>
                </a:highlight>
                <a:latin typeface="Courier New"/>
                <a:ea typeface="Courier New"/>
                <a:cs typeface="Courier New"/>
                <a:sym typeface="Courier New"/>
              </a:rPr>
              <a:t>.</a:t>
            </a:r>
            <a:r>
              <a:rPr i="1" lang="en-GB" sz="1150">
                <a:solidFill>
                  <a:srgbClr val="871094"/>
                </a:solidFill>
                <a:highlight>
                  <a:srgbClr val="FFFFFF"/>
                </a:highlight>
                <a:latin typeface="Courier New"/>
                <a:ea typeface="Courier New"/>
                <a:cs typeface="Courier New"/>
                <a:sym typeface="Courier New"/>
              </a:rPr>
              <a:t>out</a:t>
            </a:r>
            <a:r>
              <a:rPr lang="en-GB" sz="1150">
                <a:solidFill>
                  <a:srgbClr val="080808"/>
                </a:solidFill>
                <a:highlight>
                  <a:srgbClr val="FFFFFF"/>
                </a:highlight>
                <a:latin typeface="Courier New"/>
                <a:ea typeface="Courier New"/>
                <a:cs typeface="Courier New"/>
                <a:sym typeface="Courier New"/>
              </a:rPr>
              <a:t>.println(</a:t>
            </a:r>
            <a:r>
              <a:rPr lang="en-GB" sz="1150">
                <a:solidFill>
                  <a:srgbClr val="067D17"/>
                </a:solidFill>
                <a:highlight>
                  <a:srgbClr val="FFFFFF"/>
                </a:highlight>
                <a:latin typeface="Courier New"/>
                <a:ea typeface="Courier New"/>
                <a:cs typeface="Courier New"/>
                <a:sym typeface="Courier New"/>
              </a:rPr>
              <a:t>"Interrupted"</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20"/>
              <a:t>Synchronized Methods</a:t>
            </a:r>
            <a:endParaRPr b="1" sz="2920"/>
          </a:p>
        </p:txBody>
      </p:sp>
      <p:sp>
        <p:nvSpPr>
          <p:cNvPr id="243" name="Google Shape;243;p38"/>
          <p:cNvSpPr txBox="1"/>
          <p:nvPr>
            <p:ph idx="1" type="body"/>
          </p:nvPr>
        </p:nvSpPr>
        <p:spPr>
          <a:xfrm>
            <a:off x="4021450" y="789125"/>
            <a:ext cx="4654500" cy="4125900"/>
          </a:xfrm>
          <a:prstGeom prst="rect">
            <a:avLst/>
          </a:prstGeom>
          <a:solidFill>
            <a:srgbClr val="D9EAD3"/>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88"/>
              <a:buFont typeface="Arial"/>
              <a:buNone/>
            </a:pPr>
            <a:r>
              <a:rPr lang="en-GB" sz="2017"/>
              <a:t>class Counter {</a:t>
            </a:r>
            <a:endParaRPr sz="2017"/>
          </a:p>
          <a:p>
            <a:pPr indent="0" lvl="0" marL="0" rtl="0" algn="l">
              <a:lnSpc>
                <a:spcPct val="95000"/>
              </a:lnSpc>
              <a:spcBef>
                <a:spcPts val="0"/>
              </a:spcBef>
              <a:spcAft>
                <a:spcPts val="0"/>
              </a:spcAft>
              <a:buClr>
                <a:schemeClr val="dk1"/>
              </a:buClr>
              <a:buSzPts val="688"/>
              <a:buFont typeface="Arial"/>
              <a:buNone/>
            </a:pPr>
            <a:r>
              <a:rPr lang="en-GB" sz="2017"/>
              <a:t>  private int val = 0;</a:t>
            </a:r>
            <a:endParaRPr sz="2017"/>
          </a:p>
          <a:p>
            <a:pPr indent="0" lvl="0" marL="0" rtl="0" algn="l">
              <a:lnSpc>
                <a:spcPct val="95000"/>
              </a:lnSpc>
              <a:spcBef>
                <a:spcPts val="0"/>
              </a:spcBef>
              <a:spcAft>
                <a:spcPts val="0"/>
              </a:spcAft>
              <a:buClr>
                <a:schemeClr val="dk1"/>
              </a:buClr>
              <a:buSzPts val="688"/>
              <a:buFont typeface="Arial"/>
              <a:buNone/>
            </a:pPr>
            <a:r>
              <a:t/>
            </a:r>
            <a:endParaRPr sz="2017"/>
          </a:p>
          <a:p>
            <a:pPr indent="0" lvl="0" marL="0" rtl="0" algn="l">
              <a:lnSpc>
                <a:spcPct val="95000"/>
              </a:lnSpc>
              <a:spcBef>
                <a:spcPts val="0"/>
              </a:spcBef>
              <a:spcAft>
                <a:spcPts val="0"/>
              </a:spcAft>
              <a:buClr>
                <a:schemeClr val="dk1"/>
              </a:buClr>
              <a:buSzPts val="688"/>
              <a:buFont typeface="Arial"/>
              <a:buNone/>
            </a:pPr>
            <a:r>
              <a:rPr lang="en-GB" sz="2017"/>
              <a:t>  public synchronized void inc() {</a:t>
            </a:r>
            <a:endParaRPr sz="2017"/>
          </a:p>
          <a:p>
            <a:pPr indent="0" lvl="0" marL="0" rtl="0" algn="l">
              <a:lnSpc>
                <a:spcPct val="95000"/>
              </a:lnSpc>
              <a:spcBef>
                <a:spcPts val="0"/>
              </a:spcBef>
              <a:spcAft>
                <a:spcPts val="0"/>
              </a:spcAft>
              <a:buClr>
                <a:schemeClr val="dk1"/>
              </a:buClr>
              <a:buSzPts val="688"/>
              <a:buFont typeface="Arial"/>
              <a:buNone/>
            </a:pPr>
            <a:r>
              <a:rPr lang="en-GB" sz="2017"/>
              <a:t>    val++;</a:t>
            </a:r>
            <a:endParaRPr sz="2017"/>
          </a:p>
          <a:p>
            <a:pPr indent="0" lvl="0" marL="0" rtl="0" algn="l">
              <a:lnSpc>
                <a:spcPct val="95000"/>
              </a:lnSpc>
              <a:spcBef>
                <a:spcPts val="0"/>
              </a:spcBef>
              <a:spcAft>
                <a:spcPts val="0"/>
              </a:spcAft>
              <a:buClr>
                <a:schemeClr val="dk1"/>
              </a:buClr>
              <a:buSzPts val="688"/>
              <a:buFont typeface="Arial"/>
              <a:buNone/>
            </a:pPr>
            <a:r>
              <a:rPr lang="en-GB" sz="2017"/>
              <a:t>  }</a:t>
            </a:r>
            <a:endParaRPr sz="2017"/>
          </a:p>
          <a:p>
            <a:pPr indent="0" lvl="0" marL="0" rtl="0" algn="l">
              <a:lnSpc>
                <a:spcPct val="95000"/>
              </a:lnSpc>
              <a:spcBef>
                <a:spcPts val="0"/>
              </a:spcBef>
              <a:spcAft>
                <a:spcPts val="0"/>
              </a:spcAft>
              <a:buClr>
                <a:schemeClr val="dk1"/>
              </a:buClr>
              <a:buSzPts val="688"/>
              <a:buFont typeface="Arial"/>
              <a:buNone/>
            </a:pPr>
            <a:r>
              <a:rPr lang="en-GB" sz="2017"/>
              <a:t>  public synchronized void dec() {</a:t>
            </a:r>
            <a:endParaRPr sz="2017"/>
          </a:p>
          <a:p>
            <a:pPr indent="0" lvl="0" marL="0" rtl="0" algn="l">
              <a:lnSpc>
                <a:spcPct val="95000"/>
              </a:lnSpc>
              <a:spcBef>
                <a:spcPts val="0"/>
              </a:spcBef>
              <a:spcAft>
                <a:spcPts val="0"/>
              </a:spcAft>
              <a:buClr>
                <a:schemeClr val="dk1"/>
              </a:buClr>
              <a:buSzPts val="688"/>
              <a:buFont typeface="Arial"/>
              <a:buNone/>
            </a:pPr>
            <a:r>
              <a:rPr lang="en-GB" sz="2017"/>
              <a:t>    val--;</a:t>
            </a:r>
            <a:endParaRPr sz="2017"/>
          </a:p>
          <a:p>
            <a:pPr indent="0" lvl="0" marL="0" rtl="0" algn="l">
              <a:lnSpc>
                <a:spcPct val="95000"/>
              </a:lnSpc>
              <a:spcBef>
                <a:spcPts val="0"/>
              </a:spcBef>
              <a:spcAft>
                <a:spcPts val="0"/>
              </a:spcAft>
              <a:buClr>
                <a:schemeClr val="dk1"/>
              </a:buClr>
              <a:buSzPts val="688"/>
              <a:buFont typeface="Arial"/>
              <a:buNone/>
            </a:pPr>
            <a:r>
              <a:rPr lang="en-GB" sz="2017"/>
              <a:t>  }</a:t>
            </a:r>
            <a:endParaRPr sz="2017"/>
          </a:p>
          <a:p>
            <a:pPr indent="0" lvl="0" marL="0" rtl="0" algn="l">
              <a:lnSpc>
                <a:spcPct val="95000"/>
              </a:lnSpc>
              <a:spcBef>
                <a:spcPts val="0"/>
              </a:spcBef>
              <a:spcAft>
                <a:spcPts val="0"/>
              </a:spcAft>
              <a:buClr>
                <a:schemeClr val="dk1"/>
              </a:buClr>
              <a:buSzPts val="688"/>
              <a:buFont typeface="Arial"/>
              <a:buNone/>
            </a:pPr>
            <a:r>
              <a:rPr lang="en-GB" sz="2017"/>
              <a:t>  public synchronized int getVal() {</a:t>
            </a:r>
            <a:endParaRPr sz="2017"/>
          </a:p>
          <a:p>
            <a:pPr indent="0" lvl="0" marL="0" rtl="0" algn="l">
              <a:lnSpc>
                <a:spcPct val="95000"/>
              </a:lnSpc>
              <a:spcBef>
                <a:spcPts val="0"/>
              </a:spcBef>
              <a:spcAft>
                <a:spcPts val="0"/>
              </a:spcAft>
              <a:buClr>
                <a:schemeClr val="dk1"/>
              </a:buClr>
              <a:buSzPts val="688"/>
              <a:buFont typeface="Arial"/>
              <a:buNone/>
            </a:pPr>
            <a:r>
              <a:rPr lang="en-GB" sz="2017"/>
              <a:t>    return val;</a:t>
            </a:r>
            <a:endParaRPr sz="2017"/>
          </a:p>
          <a:p>
            <a:pPr indent="0" lvl="0" marL="0" rtl="0" algn="l">
              <a:lnSpc>
                <a:spcPct val="95000"/>
              </a:lnSpc>
              <a:spcBef>
                <a:spcPts val="0"/>
              </a:spcBef>
              <a:spcAft>
                <a:spcPts val="0"/>
              </a:spcAft>
              <a:buClr>
                <a:schemeClr val="dk1"/>
              </a:buClr>
              <a:buSzPts val="688"/>
              <a:buFont typeface="Arial"/>
              <a:buNone/>
            </a:pPr>
            <a:r>
              <a:rPr lang="en-GB" sz="2017"/>
              <a:t>  }</a:t>
            </a:r>
            <a:endParaRPr sz="2017"/>
          </a:p>
          <a:p>
            <a:pPr indent="0" lvl="0" marL="0" rtl="0" algn="l">
              <a:lnSpc>
                <a:spcPct val="95000"/>
              </a:lnSpc>
              <a:spcBef>
                <a:spcPts val="0"/>
              </a:spcBef>
              <a:spcAft>
                <a:spcPts val="0"/>
              </a:spcAft>
              <a:buClr>
                <a:schemeClr val="dk1"/>
              </a:buClr>
              <a:buSzPts val="688"/>
              <a:buFont typeface="Arial"/>
              <a:buNone/>
            </a:pPr>
            <a:r>
              <a:rPr lang="en-GB" sz="2017"/>
              <a:t>}</a:t>
            </a:r>
            <a:endParaRPr sz="2017"/>
          </a:p>
          <a:p>
            <a:pPr indent="0" lvl="0" marL="0" rtl="0" algn="l">
              <a:lnSpc>
                <a:spcPct val="95000"/>
              </a:lnSpc>
              <a:spcBef>
                <a:spcPts val="0"/>
              </a:spcBef>
              <a:spcAft>
                <a:spcPts val="1200"/>
              </a:spcAft>
              <a:buSzPts val="688"/>
              <a:buNone/>
            </a:pPr>
            <a:r>
              <a:t/>
            </a:r>
            <a:endParaRPr sz="1325"/>
          </a:p>
        </p:txBody>
      </p:sp>
      <p:sp>
        <p:nvSpPr>
          <p:cNvPr id="244" name="Google Shape;244;p38"/>
          <p:cNvSpPr txBox="1"/>
          <p:nvPr/>
        </p:nvSpPr>
        <p:spPr>
          <a:xfrm>
            <a:off x="590800" y="1511775"/>
            <a:ext cx="30000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700"/>
              <a:t>It's not possible for any of the instructions from inc, dec or getVal to interleave</a:t>
            </a:r>
            <a:endParaRPr sz="2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Synchronised methods</a:t>
            </a:r>
            <a:endParaRPr b="1" sz="3020"/>
          </a:p>
        </p:txBody>
      </p:sp>
      <p:sp>
        <p:nvSpPr>
          <p:cNvPr id="250" name="Google Shape;250;p39"/>
          <p:cNvSpPr txBox="1"/>
          <p:nvPr>
            <p:ph idx="1" type="body"/>
          </p:nvPr>
        </p:nvSpPr>
        <p:spPr>
          <a:xfrm>
            <a:off x="311700" y="608675"/>
            <a:ext cx="8520600" cy="20823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GB" sz="2100"/>
              <a:t>There is a happens-before relationship between all successive calls to any of the synchronized methods </a:t>
            </a:r>
            <a:endParaRPr sz="2100"/>
          </a:p>
          <a:p>
            <a:pPr indent="-361950" lvl="0" marL="457200" rtl="0" algn="l">
              <a:spcBef>
                <a:spcPts val="0"/>
              </a:spcBef>
              <a:spcAft>
                <a:spcPts val="0"/>
              </a:spcAft>
              <a:buSzPts val="2100"/>
              <a:buChar char="●"/>
            </a:pPr>
            <a:r>
              <a:rPr lang="en-GB" sz="2100"/>
              <a:t>Constructors cannot be synchronized, so we must be careful if we expose a reference to an object before its fully constructed...</a:t>
            </a:r>
            <a:endParaRPr sz="2100"/>
          </a:p>
          <a:p>
            <a:pPr indent="0" lvl="0" marL="0" rtl="0" algn="l">
              <a:spcBef>
                <a:spcPts val="1200"/>
              </a:spcBef>
              <a:spcAft>
                <a:spcPts val="1200"/>
              </a:spcAft>
              <a:buNone/>
            </a:pPr>
            <a:r>
              <a:t/>
            </a:r>
            <a:endParaRPr sz="2100"/>
          </a:p>
        </p:txBody>
      </p:sp>
      <p:sp>
        <p:nvSpPr>
          <p:cNvPr id="251" name="Google Shape;251;p39"/>
          <p:cNvSpPr txBox="1"/>
          <p:nvPr/>
        </p:nvSpPr>
        <p:spPr>
          <a:xfrm>
            <a:off x="573425" y="2412925"/>
            <a:ext cx="8520600" cy="21240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t>class Counter {</a:t>
            </a:r>
            <a:endParaRPr sz="2100"/>
          </a:p>
          <a:p>
            <a:pPr indent="0" lvl="0" marL="0" rtl="0" algn="l">
              <a:spcBef>
                <a:spcPts val="0"/>
              </a:spcBef>
              <a:spcAft>
                <a:spcPts val="0"/>
              </a:spcAft>
              <a:buNone/>
            </a:pPr>
            <a:r>
              <a:rPr lang="en-GB" sz="2100"/>
              <a:t>  public ArrayList&lt;Counter&gt; all = new ArrayList&lt;Counter&gt;();</a:t>
            </a:r>
            <a:endParaRPr sz="2100"/>
          </a:p>
          <a:p>
            <a:pPr indent="0" lvl="0" marL="0" rtl="0" algn="l">
              <a:spcBef>
                <a:spcPts val="0"/>
              </a:spcBef>
              <a:spcAft>
                <a:spcPts val="0"/>
              </a:spcAft>
              <a:buNone/>
            </a:pPr>
            <a:r>
              <a:rPr lang="en-GB" sz="2100"/>
              <a:t>  public Counter() {</a:t>
            </a:r>
            <a:endParaRPr sz="2100"/>
          </a:p>
          <a:p>
            <a:pPr indent="0" lvl="0" marL="0" rtl="0" algn="l">
              <a:spcBef>
                <a:spcPts val="0"/>
              </a:spcBef>
              <a:spcAft>
                <a:spcPts val="0"/>
              </a:spcAft>
              <a:buNone/>
            </a:pPr>
            <a:r>
              <a:rPr lang="en-GB" sz="2100"/>
              <a:t>    all.add(this);</a:t>
            </a:r>
            <a:endParaRPr sz="2100"/>
          </a:p>
          <a:p>
            <a:pPr indent="0" lvl="0" marL="0" rtl="0" algn="l">
              <a:spcBef>
                <a:spcPts val="0"/>
              </a:spcBef>
              <a:spcAft>
                <a:spcPts val="0"/>
              </a:spcAft>
              <a:buNone/>
            </a:pPr>
            <a:r>
              <a:rPr lang="en-GB" sz="2100"/>
              <a:t>  }</a:t>
            </a:r>
            <a:endParaRPr sz="2100"/>
          </a:p>
          <a:p>
            <a:pPr indent="0" lvl="0" marL="0" rtl="0" algn="l">
              <a:spcBef>
                <a:spcPts val="0"/>
              </a:spcBef>
              <a:spcAft>
                <a:spcPts val="0"/>
              </a:spcAft>
              <a:buNone/>
            </a:pPr>
            <a:r>
              <a:rPr lang="en-GB" sz="2100"/>
              <a:t>}</a:t>
            </a:r>
            <a:endParaRPr sz="2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Locks</a:t>
            </a:r>
            <a:endParaRPr b="1"/>
          </a:p>
        </p:txBody>
      </p:sp>
      <p:sp>
        <p:nvSpPr>
          <p:cNvPr id="257" name="Google Shape;25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GB" sz="2300"/>
              <a:t>When a thread calls a synchronized method, it obtains a lock for that object. When it leaves the synchronized method it releases that lock</a:t>
            </a:r>
            <a:endParaRPr sz="2300"/>
          </a:p>
          <a:p>
            <a:pPr indent="-374650" lvl="0" marL="457200" rtl="0" algn="l">
              <a:spcBef>
                <a:spcPts val="0"/>
              </a:spcBef>
              <a:spcAft>
                <a:spcPts val="0"/>
              </a:spcAft>
              <a:buSzPts val="2300"/>
              <a:buChar char="●"/>
            </a:pPr>
            <a:r>
              <a:rPr lang="en-GB" sz="2300"/>
              <a:t>Other threads cannot execute any of the synchronized methods until the lock is released. They wait in a queue until the lock is free</a:t>
            </a:r>
            <a:endParaRPr sz="2300"/>
          </a:p>
          <a:p>
            <a:pPr indent="-374650" lvl="0" marL="457200" rtl="0" algn="l">
              <a:spcBef>
                <a:spcPts val="0"/>
              </a:spcBef>
              <a:spcAft>
                <a:spcPts val="0"/>
              </a:spcAft>
              <a:buSzPts val="2300"/>
              <a:buChar char="●"/>
            </a:pPr>
            <a:r>
              <a:rPr lang="en-GB" sz="2300"/>
              <a:t>Static methods use a lock on the class object – a different lock</a:t>
            </a:r>
            <a:endParaRPr sz="2300"/>
          </a:p>
          <a:p>
            <a:pPr indent="0" lvl="0" marL="0" rtl="0" algn="l">
              <a:spcBef>
                <a:spcPts val="1200"/>
              </a:spcBef>
              <a:spcAft>
                <a:spcPts val="1200"/>
              </a:spcAft>
              <a:buNone/>
            </a:pPr>
            <a:r>
              <a:t/>
            </a:r>
            <a:endParaRPr sz="2300"/>
          </a:p>
        </p:txBody>
      </p:sp>
      <p:pic>
        <p:nvPicPr>
          <p:cNvPr id="258" name="Google Shape;258;p40"/>
          <p:cNvPicPr preferRelativeResize="0"/>
          <p:nvPr/>
        </p:nvPicPr>
        <p:blipFill>
          <a:blip r:embed="rId3">
            <a:alphaModFix/>
          </a:blip>
          <a:stretch>
            <a:fillRect/>
          </a:stretch>
        </p:blipFill>
        <p:spPr>
          <a:xfrm>
            <a:off x="8056298" y="69525"/>
            <a:ext cx="776000" cy="1152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167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Synchronised statements</a:t>
            </a:r>
            <a:endParaRPr b="1"/>
          </a:p>
        </p:txBody>
      </p:sp>
      <p:sp>
        <p:nvSpPr>
          <p:cNvPr id="264" name="Google Shape;26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sz="2400"/>
              <a:t>We can create synchronized statement blocks as well as methods</a:t>
            </a:r>
            <a:endParaRPr sz="2400"/>
          </a:p>
          <a:p>
            <a:pPr indent="-381000" lvl="0" marL="457200" rtl="0" algn="l">
              <a:spcBef>
                <a:spcPts val="0"/>
              </a:spcBef>
              <a:spcAft>
                <a:spcPts val="0"/>
              </a:spcAft>
              <a:buSzPts val="2400"/>
              <a:buChar char="●"/>
            </a:pPr>
            <a:r>
              <a:rPr lang="en-GB" sz="2400"/>
              <a:t>An object must be specified – its then used as the lock</a:t>
            </a:r>
            <a:endParaRPr sz="2400"/>
          </a:p>
          <a:p>
            <a:pPr indent="-381000" lvl="0" marL="457200" rtl="0" algn="l">
              <a:spcBef>
                <a:spcPts val="0"/>
              </a:spcBef>
              <a:spcAft>
                <a:spcPts val="0"/>
              </a:spcAft>
              <a:buSzPts val="2400"/>
              <a:buChar char="●"/>
            </a:pPr>
            <a:r>
              <a:rPr lang="en-GB" sz="2400"/>
              <a:t>If we use this, then the lock will be shared with any synchronized methods, e.g.</a:t>
            </a:r>
            <a:endParaRPr sz="2400"/>
          </a:p>
          <a:p>
            <a:pPr indent="0" lvl="0" marL="0" rtl="0" algn="l">
              <a:spcBef>
                <a:spcPts val="1200"/>
              </a:spcBef>
              <a:spcAft>
                <a:spcPts val="1200"/>
              </a:spcAft>
              <a:buNone/>
            </a:pPr>
            <a:r>
              <a:t/>
            </a:r>
            <a:endParaRPr/>
          </a:p>
        </p:txBody>
      </p:sp>
      <p:sp>
        <p:nvSpPr>
          <p:cNvPr id="265" name="Google Shape;265;p41"/>
          <p:cNvSpPr txBox="1"/>
          <p:nvPr/>
        </p:nvSpPr>
        <p:spPr>
          <a:xfrm>
            <a:off x="4813350" y="3023550"/>
            <a:ext cx="3000000" cy="19086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public void addName(String name) {</a:t>
            </a:r>
            <a:endParaRPr/>
          </a:p>
          <a:p>
            <a:pPr indent="0" lvl="0" marL="0" rtl="0" algn="l">
              <a:spcBef>
                <a:spcPts val="0"/>
              </a:spcBef>
              <a:spcAft>
                <a:spcPts val="0"/>
              </a:spcAft>
              <a:buNone/>
            </a:pPr>
            <a:r>
              <a:rPr lang="en-GB"/>
              <a:t>  synchronized(this) {</a:t>
            </a:r>
            <a:endParaRPr/>
          </a:p>
          <a:p>
            <a:pPr indent="0" lvl="0" marL="0" rtl="0" algn="l">
              <a:spcBef>
                <a:spcPts val="0"/>
              </a:spcBef>
              <a:spcAft>
                <a:spcPts val="0"/>
              </a:spcAft>
              <a:buNone/>
            </a:pPr>
            <a:r>
              <a:rPr lang="en-GB"/>
              <a:t>    lastName = name;</a:t>
            </a:r>
            <a:endParaRPr/>
          </a:p>
          <a:p>
            <a:pPr indent="0" lvl="0" marL="0" rtl="0" algn="l">
              <a:spcBef>
                <a:spcPts val="0"/>
              </a:spcBef>
              <a:spcAft>
                <a:spcPts val="0"/>
              </a:spcAft>
              <a:buNone/>
            </a:pPr>
            <a:r>
              <a:rPr lang="en-GB"/>
              <a:t>    nameCount++;</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nameList.add(name);</a:t>
            </a:r>
            <a:endParaRPr/>
          </a:p>
          <a:p>
            <a:pPr indent="0" lvl="0" marL="0" rtl="0" algn="l">
              <a:spcBef>
                <a:spcPts val="0"/>
              </a:spcBef>
              <a:spcAft>
                <a:spcPts val="0"/>
              </a:spcAft>
              <a:buNone/>
            </a:pPr>
            <a:r>
              <a:rPr lang="en-GB"/>
              <a:t>}</a:t>
            </a:r>
            <a:endParaRPr/>
          </a:p>
        </p:txBody>
      </p:sp>
      <p:sp>
        <p:nvSpPr>
          <p:cNvPr id="266" name="Google Shape;266;p41"/>
          <p:cNvSpPr txBox="1"/>
          <p:nvPr/>
        </p:nvSpPr>
        <p:spPr>
          <a:xfrm>
            <a:off x="2537000" y="4333475"/>
            <a:ext cx="19014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Not synchronized</a:t>
            </a:r>
            <a:endParaRPr/>
          </a:p>
        </p:txBody>
      </p:sp>
      <p:sp>
        <p:nvSpPr>
          <p:cNvPr id="267" name="Google Shape;267;p41"/>
          <p:cNvSpPr txBox="1"/>
          <p:nvPr/>
        </p:nvSpPr>
        <p:spPr>
          <a:xfrm>
            <a:off x="2605225" y="3784125"/>
            <a:ext cx="19014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Synchronized code</a:t>
            </a:r>
            <a:endParaRPr/>
          </a:p>
        </p:txBody>
      </p:sp>
      <p:cxnSp>
        <p:nvCxnSpPr>
          <p:cNvPr id="268" name="Google Shape;268;p41"/>
          <p:cNvCxnSpPr>
            <a:stCxn id="267" idx="3"/>
            <a:endCxn id="265" idx="1"/>
          </p:cNvCxnSpPr>
          <p:nvPr/>
        </p:nvCxnSpPr>
        <p:spPr>
          <a:xfrm flipH="1" rot="10800000">
            <a:off x="4506625" y="3977925"/>
            <a:ext cx="306600" cy="63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41"/>
          <p:cNvCxnSpPr>
            <a:stCxn id="266" idx="3"/>
          </p:cNvCxnSpPr>
          <p:nvPr/>
        </p:nvCxnSpPr>
        <p:spPr>
          <a:xfrm>
            <a:off x="4438400" y="4533575"/>
            <a:ext cx="469200" cy="6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t>Processes vs Threads</a:t>
            </a:r>
            <a:endParaRPr b="1" sz="2820"/>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87350" lvl="0" marL="457200" rtl="0" algn="l">
              <a:spcBef>
                <a:spcPts val="0"/>
              </a:spcBef>
              <a:spcAft>
                <a:spcPts val="0"/>
              </a:spcAft>
              <a:buClr>
                <a:schemeClr val="dk1"/>
              </a:buClr>
              <a:buSzPts val="2500"/>
              <a:buChar char="●"/>
            </a:pPr>
            <a:r>
              <a:rPr lang="en-GB" sz="2500">
                <a:solidFill>
                  <a:schemeClr val="dk1"/>
                </a:solidFill>
              </a:rPr>
              <a:t>An application can be made up of one or more processes.</a:t>
            </a:r>
            <a:endParaRPr sz="2500">
              <a:solidFill>
                <a:schemeClr val="dk1"/>
              </a:solidFill>
            </a:endParaRPr>
          </a:p>
          <a:p>
            <a:pPr indent="-387350" lvl="0" marL="457200" rtl="0" algn="l">
              <a:spcBef>
                <a:spcPts val="0"/>
              </a:spcBef>
              <a:spcAft>
                <a:spcPts val="0"/>
              </a:spcAft>
              <a:buClr>
                <a:schemeClr val="dk1"/>
              </a:buClr>
              <a:buSzPts val="2500"/>
              <a:buChar char="●"/>
            </a:pPr>
            <a:r>
              <a:rPr lang="en-GB" sz="2500">
                <a:solidFill>
                  <a:schemeClr val="dk1"/>
                </a:solidFill>
              </a:rPr>
              <a:t> A process is a self-contained execution environment, with its own run-time resources such as memory space </a:t>
            </a:r>
            <a:endParaRPr sz="2500">
              <a:solidFill>
                <a:schemeClr val="dk1"/>
              </a:solidFill>
            </a:endParaRPr>
          </a:p>
          <a:p>
            <a:pPr indent="-387350" lvl="0" marL="457200" rtl="0" algn="l">
              <a:spcBef>
                <a:spcPts val="0"/>
              </a:spcBef>
              <a:spcAft>
                <a:spcPts val="0"/>
              </a:spcAft>
              <a:buClr>
                <a:schemeClr val="dk1"/>
              </a:buClr>
              <a:buSzPts val="2500"/>
              <a:buChar char="●"/>
            </a:pPr>
            <a:r>
              <a:rPr lang="en-GB" sz="2500">
                <a:solidFill>
                  <a:schemeClr val="dk1"/>
                </a:solidFill>
              </a:rPr>
              <a:t>Every process contains at least one thread ,which is essentially a lightweight process. It shares its parent processes memory and resources</a:t>
            </a:r>
            <a:endParaRPr sz="2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11700" y="219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Deadlock</a:t>
            </a:r>
            <a:endParaRPr b="1"/>
          </a:p>
        </p:txBody>
      </p:sp>
      <p:sp>
        <p:nvSpPr>
          <p:cNvPr id="275" name="Google Shape;275;p42"/>
          <p:cNvSpPr txBox="1"/>
          <p:nvPr>
            <p:ph idx="1" type="body"/>
          </p:nvPr>
        </p:nvSpPr>
        <p:spPr>
          <a:xfrm>
            <a:off x="311700" y="791850"/>
            <a:ext cx="8520600" cy="1325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Deadlock occurs when two threads both block to wait for each other</a:t>
            </a:r>
            <a:endParaRPr sz="2000"/>
          </a:p>
          <a:p>
            <a:pPr indent="-355600" lvl="0" marL="457200" rtl="0" algn="l">
              <a:spcBef>
                <a:spcPts val="0"/>
              </a:spcBef>
              <a:spcAft>
                <a:spcPts val="0"/>
              </a:spcAft>
              <a:buSzPts val="2000"/>
              <a:buChar char="●"/>
            </a:pPr>
            <a:r>
              <a:rPr lang="en-GB" sz="2000"/>
              <a:t>For example, if there are two instances of SyncInt called s1 and s2, and one thread calls s1.add(s2) as another thread calls s2.add(s1)</a:t>
            </a:r>
            <a:endParaRPr sz="2000"/>
          </a:p>
        </p:txBody>
      </p:sp>
      <p:sp>
        <p:nvSpPr>
          <p:cNvPr id="276" name="Google Shape;276;p42"/>
          <p:cNvSpPr txBox="1"/>
          <p:nvPr/>
        </p:nvSpPr>
        <p:spPr>
          <a:xfrm>
            <a:off x="3639175" y="2117550"/>
            <a:ext cx="4413600" cy="28014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t>class SyncInt {</a:t>
            </a:r>
            <a:endParaRPr sz="1700"/>
          </a:p>
          <a:p>
            <a:pPr indent="0" lvl="0" marL="0" rtl="0" algn="l">
              <a:spcBef>
                <a:spcPts val="0"/>
              </a:spcBef>
              <a:spcAft>
                <a:spcPts val="0"/>
              </a:spcAft>
              <a:buNone/>
            </a:pPr>
            <a:r>
              <a:rPr lang="en-GB" sz="1700"/>
              <a:t>  private long val = 0;</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GB" sz="1700"/>
              <a:t>  public synchronized void add(SyncInt i) {</a:t>
            </a:r>
            <a:endParaRPr sz="1700"/>
          </a:p>
          <a:p>
            <a:pPr indent="0" lvl="0" marL="0" rtl="0" algn="l">
              <a:spcBef>
                <a:spcPts val="0"/>
              </a:spcBef>
              <a:spcAft>
                <a:spcPts val="0"/>
              </a:spcAft>
              <a:buNone/>
            </a:pPr>
            <a:r>
              <a:rPr lang="en-GB" sz="1700"/>
              <a:t>    val += i.getValue();</a:t>
            </a:r>
            <a:endParaRPr sz="1700"/>
          </a:p>
          <a:p>
            <a:pPr indent="0" lvl="0" marL="0" rtl="0" algn="l">
              <a:spcBef>
                <a:spcPts val="0"/>
              </a:spcBef>
              <a:spcAft>
                <a:spcPts val="0"/>
              </a:spcAft>
              <a:buNone/>
            </a:pPr>
            <a:r>
              <a:rPr lang="en-GB" sz="1700"/>
              <a:t>  }</a:t>
            </a:r>
            <a:endParaRPr sz="1700"/>
          </a:p>
          <a:p>
            <a:pPr indent="0" lvl="0" marL="0" rtl="0" algn="l">
              <a:spcBef>
                <a:spcPts val="0"/>
              </a:spcBef>
              <a:spcAft>
                <a:spcPts val="0"/>
              </a:spcAft>
              <a:buNone/>
            </a:pPr>
            <a:r>
              <a:rPr lang="en-GB" sz="1700"/>
              <a:t>  public synchronized long getValue() {</a:t>
            </a:r>
            <a:endParaRPr sz="1700"/>
          </a:p>
          <a:p>
            <a:pPr indent="0" lvl="0" marL="0" rtl="0" algn="l">
              <a:spcBef>
                <a:spcPts val="0"/>
              </a:spcBef>
              <a:spcAft>
                <a:spcPts val="0"/>
              </a:spcAft>
              <a:buNone/>
            </a:pPr>
            <a:r>
              <a:rPr lang="en-GB" sz="1700"/>
              <a:t>   return val;</a:t>
            </a:r>
            <a:endParaRPr sz="1700"/>
          </a:p>
          <a:p>
            <a:pPr indent="0" lvl="0" marL="0" rtl="0" algn="l">
              <a:spcBef>
                <a:spcPts val="0"/>
              </a:spcBef>
              <a:spcAft>
                <a:spcPts val="0"/>
              </a:spcAft>
              <a:buNone/>
            </a:pPr>
            <a:r>
              <a:rPr lang="en-GB" sz="1700"/>
              <a:t>  }</a:t>
            </a:r>
            <a:endParaRPr sz="1700"/>
          </a:p>
          <a:p>
            <a:pPr indent="0" lvl="0" marL="0" rtl="0" algn="l">
              <a:spcBef>
                <a:spcPts val="0"/>
              </a:spcBef>
              <a:spcAft>
                <a:spcPts val="0"/>
              </a:spcAft>
              <a:buNone/>
            </a:pPr>
            <a:r>
              <a:rPr lang="en-GB" sz="1700"/>
              <a:t>}</a:t>
            </a:r>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66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20"/>
              <a:t>Guarded blocks</a:t>
            </a:r>
            <a:endParaRPr b="1" sz="2920"/>
          </a:p>
        </p:txBody>
      </p:sp>
      <p:sp>
        <p:nvSpPr>
          <p:cNvPr id="282" name="Google Shape;282;p43"/>
          <p:cNvSpPr txBox="1"/>
          <p:nvPr>
            <p:ph idx="1" type="body"/>
          </p:nvPr>
        </p:nvSpPr>
        <p:spPr>
          <a:xfrm>
            <a:off x="207425" y="718050"/>
            <a:ext cx="8520600" cy="3416400"/>
          </a:xfrm>
          <a:prstGeom prst="rect">
            <a:avLst/>
          </a:prstGeom>
          <a:ln cap="flat" cmpd="sng" w="9525">
            <a:solidFill>
              <a:srgbClr val="D9EAD3"/>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Sometimes we need a thread to wait for a condition to become true</a:t>
            </a:r>
            <a:endParaRPr sz="2400"/>
          </a:p>
          <a:p>
            <a:pPr indent="-381000" lvl="0" marL="457200" rtl="0" algn="l">
              <a:spcBef>
                <a:spcPts val="0"/>
              </a:spcBef>
              <a:spcAft>
                <a:spcPts val="0"/>
              </a:spcAft>
              <a:buSzPts val="2400"/>
              <a:buChar char="●"/>
            </a:pPr>
            <a:r>
              <a:rPr lang="en-GB" sz="2400"/>
              <a:t>We could implement this with a simple while loop…</a:t>
            </a:r>
            <a:endParaRPr sz="2400"/>
          </a:p>
          <a:p>
            <a:pPr indent="0" lvl="0" marL="0" rtl="0" algn="l">
              <a:spcBef>
                <a:spcPts val="1200"/>
              </a:spcBef>
              <a:spcAft>
                <a:spcPts val="0"/>
              </a:spcAft>
              <a:buNone/>
            </a:pPr>
            <a:r>
              <a:rPr lang="en-GB" sz="2400">
                <a:highlight>
                  <a:srgbClr val="D9EAD3"/>
                </a:highlight>
              </a:rPr>
              <a:t>boolean ready = false;</a:t>
            </a:r>
            <a:endParaRPr sz="2400">
              <a:highlight>
                <a:srgbClr val="D9EAD3"/>
              </a:highlight>
            </a:endParaRPr>
          </a:p>
          <a:p>
            <a:pPr indent="0" lvl="0" marL="0" rtl="0" algn="l">
              <a:spcBef>
                <a:spcPts val="1200"/>
              </a:spcBef>
              <a:spcAft>
                <a:spcPts val="0"/>
              </a:spcAft>
              <a:buNone/>
            </a:pPr>
            <a:r>
              <a:rPr lang="en-GB" sz="2400">
                <a:highlight>
                  <a:srgbClr val="D9EAD3"/>
                </a:highlight>
              </a:rPr>
              <a:t>while (!ready) { }</a:t>
            </a:r>
            <a:endParaRPr sz="2400">
              <a:highlight>
                <a:srgbClr val="D9EAD3"/>
              </a:highlight>
            </a:endParaRPr>
          </a:p>
          <a:p>
            <a:pPr indent="-381000" lvl="0" marL="457200" rtl="0" algn="l">
              <a:spcBef>
                <a:spcPts val="1200"/>
              </a:spcBef>
              <a:spcAft>
                <a:spcPts val="0"/>
              </a:spcAft>
              <a:buSzPts val="2400"/>
              <a:buChar char="●"/>
            </a:pPr>
            <a:r>
              <a:rPr lang="en-GB" sz="2400"/>
              <a:t>Assuming that ready can be modified by another thread</a:t>
            </a:r>
            <a:endParaRPr sz="2400"/>
          </a:p>
          <a:p>
            <a:pPr indent="-381000" lvl="0" marL="457200" rtl="0" algn="l">
              <a:spcBef>
                <a:spcPts val="0"/>
              </a:spcBef>
              <a:spcAft>
                <a:spcPts val="0"/>
              </a:spcAft>
              <a:buSzPts val="2400"/>
              <a:buChar char="●"/>
            </a:pPr>
            <a:r>
              <a:rPr lang="en-GB" sz="2400"/>
              <a:t>...but that's a waste of processing time </a:t>
            </a:r>
            <a:endParaRPr sz="2400"/>
          </a:p>
          <a:p>
            <a:pPr indent="0" lvl="0" marL="0" rtl="0" algn="l">
              <a:spcBef>
                <a:spcPts val="1200"/>
              </a:spcBef>
              <a:spcAft>
                <a:spcPts val="1200"/>
              </a:spcAft>
              <a:buNone/>
            </a:pPr>
            <a:r>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Guarded blocks</a:t>
            </a:r>
            <a:endParaRPr b="1"/>
          </a:p>
        </p:txBody>
      </p:sp>
      <p:sp>
        <p:nvSpPr>
          <p:cNvPr id="288" name="Google Shape;288;p44"/>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Much better to use to have the thread sleep so its not wasting CPU cycles and have another thread wake it up when its ready</a:t>
            </a:r>
            <a:endParaRPr/>
          </a:p>
          <a:p>
            <a:pPr indent="-342900" lvl="0" marL="457200" rtl="0" algn="l">
              <a:spcBef>
                <a:spcPts val="0"/>
              </a:spcBef>
              <a:spcAft>
                <a:spcPts val="0"/>
              </a:spcAft>
              <a:buSzPts val="1800"/>
              <a:buChar char="●"/>
            </a:pPr>
            <a:r>
              <a:rPr lang="en-GB"/>
              <a:t>We can do this with wait and notify which are both methods of Object and so are available to every object</a:t>
            </a:r>
            <a:endParaRPr/>
          </a:p>
        </p:txBody>
      </p:sp>
      <p:sp>
        <p:nvSpPr>
          <p:cNvPr id="289" name="Google Shape;289;p44"/>
          <p:cNvSpPr txBox="1"/>
          <p:nvPr/>
        </p:nvSpPr>
        <p:spPr>
          <a:xfrm>
            <a:off x="3579600" y="2706525"/>
            <a:ext cx="4299600" cy="18009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t>try {</a:t>
            </a:r>
            <a:endParaRPr sz="2100"/>
          </a:p>
          <a:p>
            <a:pPr indent="0" lvl="0" marL="0" rtl="0" algn="l">
              <a:spcBef>
                <a:spcPts val="0"/>
              </a:spcBef>
              <a:spcAft>
                <a:spcPts val="0"/>
              </a:spcAft>
              <a:buNone/>
            </a:pPr>
            <a:r>
              <a:rPr lang="en-GB" sz="2100"/>
              <a:t>  wait();</a:t>
            </a:r>
            <a:endParaRPr sz="2100"/>
          </a:p>
          <a:p>
            <a:pPr indent="0" lvl="0" marL="0" rtl="0" algn="l">
              <a:spcBef>
                <a:spcPts val="0"/>
              </a:spcBef>
              <a:spcAft>
                <a:spcPts val="0"/>
              </a:spcAft>
              <a:buNone/>
            </a:pPr>
            <a:r>
              <a:rPr lang="en-GB" sz="2100"/>
              <a:t>} catch (InterruptedException e) {  </a:t>
            </a:r>
            <a:endParaRPr sz="2100"/>
          </a:p>
          <a:p>
            <a:pPr indent="0" lvl="0" marL="0" rtl="0" algn="l">
              <a:spcBef>
                <a:spcPts val="0"/>
              </a:spcBef>
              <a:spcAft>
                <a:spcPts val="0"/>
              </a:spcAft>
              <a:buNone/>
            </a:pPr>
            <a:r>
              <a:rPr lang="en-GB" sz="2100"/>
              <a:t>}</a:t>
            </a:r>
            <a:endParaRPr sz="2100"/>
          </a:p>
          <a:p>
            <a:pPr indent="0" lvl="0" marL="0" rtl="0" algn="l">
              <a:spcBef>
                <a:spcPts val="0"/>
              </a:spcBef>
              <a:spcAft>
                <a:spcPts val="0"/>
              </a:spcAft>
              <a:buNone/>
            </a:pPr>
            <a:r>
              <a:rPr lang="en-GB" sz="2100"/>
              <a:t>notifiy();</a:t>
            </a:r>
            <a:endParaRPr sz="2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172700" y="13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120"/>
              <a:t>Wait</a:t>
            </a:r>
            <a:endParaRPr b="1" sz="3120"/>
          </a:p>
        </p:txBody>
      </p:sp>
      <p:sp>
        <p:nvSpPr>
          <p:cNvPr id="295" name="Google Shape;29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lang="en-GB" sz="2200"/>
              <a:t>When a thread enters a synchronized method or block it acquires the lock – when it leaves it releases the lock</a:t>
            </a:r>
            <a:endParaRPr sz="2200"/>
          </a:p>
          <a:p>
            <a:pPr indent="-368300" lvl="0" marL="457200" rtl="0" algn="l">
              <a:spcBef>
                <a:spcPts val="0"/>
              </a:spcBef>
              <a:spcAft>
                <a:spcPts val="0"/>
              </a:spcAft>
              <a:buSzPts val="2200"/>
              <a:buChar char="●"/>
            </a:pPr>
            <a:r>
              <a:rPr lang="en-GB" sz="2200"/>
              <a:t>The wait method causes the thread to release the lock and go to sleep</a:t>
            </a:r>
            <a:endParaRPr sz="2200"/>
          </a:p>
          <a:p>
            <a:pPr indent="-368300" lvl="0" marL="457200" rtl="0" algn="l">
              <a:spcBef>
                <a:spcPts val="0"/>
              </a:spcBef>
              <a:spcAft>
                <a:spcPts val="0"/>
              </a:spcAft>
              <a:buSzPts val="2200"/>
              <a:buChar char="●"/>
            </a:pPr>
            <a:r>
              <a:rPr lang="en-GB" sz="2200"/>
              <a:t>This means another thread can now enter the synchronized method</a:t>
            </a:r>
            <a:endParaRPr sz="2200"/>
          </a:p>
          <a:p>
            <a:pPr indent="-368300" lvl="0" marL="457200" rtl="0" algn="l">
              <a:spcBef>
                <a:spcPts val="0"/>
              </a:spcBef>
              <a:spcAft>
                <a:spcPts val="0"/>
              </a:spcAft>
              <a:buSzPts val="2200"/>
              <a:buChar char="●"/>
            </a:pPr>
            <a:r>
              <a:rPr lang="en-GB" sz="2200"/>
              <a:t>wait must be called from synchronized code to ensure that the calling thread actually has the lock</a:t>
            </a:r>
            <a:endParaRPr sz="2200"/>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n</a:t>
            </a:r>
            <a:r>
              <a:rPr b="1" lang="en-GB"/>
              <a:t>otify and notifyAll</a:t>
            </a:r>
            <a:endParaRPr b="1"/>
          </a:p>
        </p:txBody>
      </p:sp>
      <p:sp>
        <p:nvSpPr>
          <p:cNvPr id="301" name="Google Shape;30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sz="2200"/>
              <a:t>A thread that calls wait will sleep until another thread calls notify or notifyAll</a:t>
            </a:r>
            <a:endParaRPr sz="2200"/>
          </a:p>
          <a:p>
            <a:pPr indent="-368300" lvl="0" marL="457200" rtl="0" algn="l">
              <a:spcBef>
                <a:spcPts val="0"/>
              </a:spcBef>
              <a:spcAft>
                <a:spcPts val="0"/>
              </a:spcAft>
              <a:buSzPts val="2200"/>
              <a:buChar char="●"/>
            </a:pPr>
            <a:r>
              <a:rPr lang="en-GB" sz="2200"/>
              <a:t>We say that such a thread is blocking on that object</a:t>
            </a:r>
            <a:endParaRPr sz="2200"/>
          </a:p>
          <a:p>
            <a:pPr indent="-368300" lvl="0" marL="457200" rtl="0" algn="l">
              <a:spcBef>
                <a:spcPts val="0"/>
              </a:spcBef>
              <a:spcAft>
                <a:spcPts val="0"/>
              </a:spcAft>
              <a:buSzPts val="2200"/>
              <a:buChar char="●"/>
            </a:pPr>
            <a:r>
              <a:rPr lang="en-GB" sz="2200"/>
              <a:t>notify wakes up one thread – notifyAll wakes up all threads that are blocking on that object</a:t>
            </a:r>
            <a:endParaRPr sz="2200"/>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Semaphores</a:t>
            </a:r>
            <a:endParaRPr b="1"/>
          </a:p>
        </p:txBody>
      </p:sp>
      <p:sp>
        <p:nvSpPr>
          <p:cNvPr id="307" name="Google Shape;30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The synchronized keyword restricts access to one thread</a:t>
            </a:r>
            <a:endParaRPr sz="2400"/>
          </a:p>
          <a:p>
            <a:pPr indent="-381000" lvl="0" marL="457200" rtl="0" algn="l">
              <a:spcBef>
                <a:spcPts val="0"/>
              </a:spcBef>
              <a:spcAft>
                <a:spcPts val="0"/>
              </a:spcAft>
              <a:buSzPts val="2400"/>
              <a:buChar char="●"/>
            </a:pPr>
            <a:r>
              <a:rPr lang="en-GB" sz="2400"/>
              <a:t>If we need to restrict access to a specific number of threads we can use a counting semaphore</a:t>
            </a:r>
            <a:endParaRPr sz="2400"/>
          </a:p>
          <a:p>
            <a:pPr indent="-381000" lvl="0" marL="457200" rtl="0" algn="l">
              <a:spcBef>
                <a:spcPts val="0"/>
              </a:spcBef>
              <a:spcAft>
                <a:spcPts val="0"/>
              </a:spcAft>
              <a:buSzPts val="2400"/>
              <a:buChar char="●"/>
            </a:pPr>
            <a:r>
              <a:rPr lang="en-GB" sz="2400"/>
              <a:t>For example – a database may only allow a certain number of connections – a semaphore could be used to ensure that only that number of threads can access it at one time</a:t>
            </a:r>
            <a:endParaRPr sz="2400"/>
          </a:p>
          <a:p>
            <a:pPr indent="0" lvl="0" marL="0" rtl="0" algn="l">
              <a:spcBef>
                <a:spcPts val="1200"/>
              </a:spcBef>
              <a:spcAft>
                <a:spcPts val="1200"/>
              </a:spcAft>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311700" y="253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Semaphores</a:t>
            </a:r>
            <a:endParaRPr b="1"/>
          </a:p>
        </p:txBody>
      </p:sp>
      <p:sp>
        <p:nvSpPr>
          <p:cNvPr id="313" name="Google Shape;313;p48"/>
          <p:cNvSpPr txBox="1"/>
          <p:nvPr>
            <p:ph idx="1" type="body"/>
          </p:nvPr>
        </p:nvSpPr>
        <p:spPr>
          <a:xfrm>
            <a:off x="311700" y="1048225"/>
            <a:ext cx="242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800"/>
              <a:t>A Semaphore can be easily implemented using wait and notify</a:t>
            </a:r>
            <a:endParaRPr sz="2800"/>
          </a:p>
        </p:txBody>
      </p:sp>
      <p:sp>
        <p:nvSpPr>
          <p:cNvPr id="314" name="Google Shape;314;p48"/>
          <p:cNvSpPr txBox="1"/>
          <p:nvPr/>
        </p:nvSpPr>
        <p:spPr>
          <a:xfrm>
            <a:off x="3573900" y="217900"/>
            <a:ext cx="5258400" cy="44946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33B3"/>
                </a:solidFill>
                <a:latin typeface="Courier New"/>
                <a:ea typeface="Courier New"/>
                <a:cs typeface="Courier New"/>
                <a:sym typeface="Courier New"/>
              </a:rPr>
              <a:t>class </a:t>
            </a:r>
            <a:r>
              <a:rPr lang="en-GB">
                <a:solidFill>
                  <a:schemeClr val="dk1"/>
                </a:solidFill>
                <a:latin typeface="Courier New"/>
                <a:ea typeface="Courier New"/>
                <a:cs typeface="Courier New"/>
                <a:sym typeface="Courier New"/>
              </a:rPr>
              <a:t>Semaphore </a:t>
            </a:r>
            <a:r>
              <a:rPr lang="en-GB">
                <a:solidFill>
                  <a:srgbClr val="080808"/>
                </a:solidFill>
                <a:latin typeface="Courier New"/>
                <a:ea typeface="Courier New"/>
                <a:cs typeface="Courier New"/>
                <a:sym typeface="Courier New"/>
              </a:rPr>
              <a:t>{</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r>
              <a:rPr lang="en-GB">
                <a:solidFill>
                  <a:srgbClr val="0033B3"/>
                </a:solidFill>
                <a:latin typeface="Courier New"/>
                <a:ea typeface="Courier New"/>
                <a:cs typeface="Courier New"/>
                <a:sym typeface="Courier New"/>
              </a:rPr>
              <a:t>private int </a:t>
            </a:r>
            <a:r>
              <a:rPr lang="en-GB">
                <a:solidFill>
                  <a:srgbClr val="871094"/>
                </a:solidFill>
                <a:latin typeface="Courier New"/>
                <a:ea typeface="Courier New"/>
                <a:cs typeface="Courier New"/>
                <a:sym typeface="Courier New"/>
              </a:rPr>
              <a:t>count</a:t>
            </a:r>
            <a:r>
              <a:rPr lang="en-GB">
                <a:solidFill>
                  <a:srgbClr val="080808"/>
                </a:solidFill>
                <a:latin typeface="Courier New"/>
                <a:ea typeface="Courier New"/>
                <a:cs typeface="Courier New"/>
                <a:sym typeface="Courier New"/>
              </a:rPr>
              <a:t>;</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r>
              <a:rPr lang="en-GB">
                <a:solidFill>
                  <a:srgbClr val="0033B3"/>
                </a:solidFill>
                <a:latin typeface="Courier New"/>
                <a:ea typeface="Courier New"/>
                <a:cs typeface="Courier New"/>
                <a:sym typeface="Courier New"/>
              </a:rPr>
              <a:t>public </a:t>
            </a:r>
            <a:r>
              <a:rPr lang="en-GB">
                <a:solidFill>
                  <a:srgbClr val="00627A"/>
                </a:solidFill>
                <a:latin typeface="Courier New"/>
                <a:ea typeface="Courier New"/>
                <a:cs typeface="Courier New"/>
                <a:sym typeface="Courier New"/>
              </a:rPr>
              <a:t>Semaphore</a:t>
            </a:r>
            <a:r>
              <a:rPr lang="en-GB">
                <a:solidFill>
                  <a:srgbClr val="080808"/>
                </a:solidFill>
                <a:latin typeface="Courier New"/>
                <a:ea typeface="Courier New"/>
                <a:cs typeface="Courier New"/>
                <a:sym typeface="Courier New"/>
              </a:rPr>
              <a:t>(</a:t>
            </a:r>
            <a:r>
              <a:rPr lang="en-GB">
                <a:solidFill>
                  <a:srgbClr val="0033B3"/>
                </a:solidFill>
                <a:latin typeface="Courier New"/>
                <a:ea typeface="Courier New"/>
                <a:cs typeface="Courier New"/>
                <a:sym typeface="Courier New"/>
              </a:rPr>
              <a:t>int </a:t>
            </a:r>
            <a:r>
              <a:rPr lang="en-GB">
                <a:solidFill>
                  <a:schemeClr val="dk1"/>
                </a:solidFill>
                <a:latin typeface="Courier New"/>
                <a:ea typeface="Courier New"/>
                <a:cs typeface="Courier New"/>
                <a:sym typeface="Courier New"/>
              </a:rPr>
              <a:t>n</a:t>
            </a:r>
            <a:r>
              <a:rPr lang="en-GB">
                <a:solidFill>
                  <a:srgbClr val="080808"/>
                </a:solidFill>
                <a:latin typeface="Courier New"/>
                <a:ea typeface="Courier New"/>
                <a:cs typeface="Courier New"/>
                <a:sym typeface="Courier New"/>
              </a:rPr>
              <a:t>) {</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r>
              <a:rPr lang="en-GB">
                <a:solidFill>
                  <a:srgbClr val="0033B3"/>
                </a:solidFill>
                <a:latin typeface="Courier New"/>
                <a:ea typeface="Courier New"/>
                <a:cs typeface="Courier New"/>
                <a:sym typeface="Courier New"/>
              </a:rPr>
              <a:t>this</a:t>
            </a:r>
            <a:r>
              <a:rPr lang="en-GB">
                <a:solidFill>
                  <a:srgbClr val="080808"/>
                </a:solidFill>
                <a:latin typeface="Courier New"/>
                <a:ea typeface="Courier New"/>
                <a:cs typeface="Courier New"/>
                <a:sym typeface="Courier New"/>
              </a:rPr>
              <a:t>.</a:t>
            </a:r>
            <a:r>
              <a:rPr lang="en-GB">
                <a:solidFill>
                  <a:srgbClr val="871094"/>
                </a:solidFill>
                <a:latin typeface="Courier New"/>
                <a:ea typeface="Courier New"/>
                <a:cs typeface="Courier New"/>
                <a:sym typeface="Courier New"/>
              </a:rPr>
              <a:t>count </a:t>
            </a:r>
            <a:r>
              <a:rPr lang="en-GB">
                <a:solidFill>
                  <a:srgbClr val="080808"/>
                </a:solidFill>
                <a:latin typeface="Courier New"/>
                <a:ea typeface="Courier New"/>
                <a:cs typeface="Courier New"/>
                <a:sym typeface="Courier New"/>
              </a:rPr>
              <a:t>= </a:t>
            </a:r>
            <a:r>
              <a:rPr lang="en-GB">
                <a:solidFill>
                  <a:schemeClr val="dk1"/>
                </a:solidFill>
                <a:latin typeface="Courier New"/>
                <a:ea typeface="Courier New"/>
                <a:cs typeface="Courier New"/>
                <a:sym typeface="Courier New"/>
              </a:rPr>
              <a:t>n</a:t>
            </a:r>
            <a:r>
              <a:rPr lang="en-GB">
                <a:solidFill>
                  <a:srgbClr val="080808"/>
                </a:solidFill>
                <a:latin typeface="Courier New"/>
                <a:ea typeface="Courier New"/>
                <a:cs typeface="Courier New"/>
                <a:sym typeface="Courier New"/>
              </a:rPr>
              <a:t>;</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r>
              <a:rPr lang="en-GB">
                <a:solidFill>
                  <a:srgbClr val="0033B3"/>
                </a:solidFill>
                <a:latin typeface="Courier New"/>
                <a:ea typeface="Courier New"/>
                <a:cs typeface="Courier New"/>
                <a:sym typeface="Courier New"/>
              </a:rPr>
              <a:t>public synchronized void </a:t>
            </a:r>
            <a:r>
              <a:rPr lang="en-GB">
                <a:solidFill>
                  <a:srgbClr val="00627A"/>
                </a:solidFill>
                <a:latin typeface="Courier New"/>
                <a:ea typeface="Courier New"/>
                <a:cs typeface="Courier New"/>
                <a:sym typeface="Courier New"/>
              </a:rPr>
              <a:t>acquire</a:t>
            </a:r>
            <a:r>
              <a:rPr lang="en-GB">
                <a:solidFill>
                  <a:srgbClr val="080808"/>
                </a:solidFill>
                <a:latin typeface="Courier New"/>
                <a:ea typeface="Courier New"/>
                <a:cs typeface="Courier New"/>
                <a:sym typeface="Courier New"/>
              </a:rPr>
              <a:t>() {</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r>
              <a:rPr lang="en-GB">
                <a:solidFill>
                  <a:srgbClr val="0033B3"/>
                </a:solidFill>
                <a:latin typeface="Courier New"/>
                <a:ea typeface="Courier New"/>
                <a:cs typeface="Courier New"/>
                <a:sym typeface="Courier New"/>
              </a:rPr>
              <a:t>while </a:t>
            </a:r>
            <a:r>
              <a:rPr lang="en-GB">
                <a:solidFill>
                  <a:srgbClr val="080808"/>
                </a:solidFill>
                <a:latin typeface="Courier New"/>
                <a:ea typeface="Courier New"/>
                <a:cs typeface="Courier New"/>
                <a:sym typeface="Courier New"/>
              </a:rPr>
              <a:t>(</a:t>
            </a:r>
            <a:r>
              <a:rPr lang="en-GB">
                <a:solidFill>
                  <a:srgbClr val="871094"/>
                </a:solidFill>
                <a:latin typeface="Courier New"/>
                <a:ea typeface="Courier New"/>
                <a:cs typeface="Courier New"/>
                <a:sym typeface="Courier New"/>
              </a:rPr>
              <a:t>count </a:t>
            </a:r>
            <a:r>
              <a:rPr lang="en-GB">
                <a:solidFill>
                  <a:srgbClr val="080808"/>
                </a:solidFill>
                <a:latin typeface="Courier New"/>
                <a:ea typeface="Courier New"/>
                <a:cs typeface="Courier New"/>
                <a:sym typeface="Courier New"/>
              </a:rPr>
              <a:t>== </a:t>
            </a:r>
            <a:r>
              <a:rPr lang="en-GB">
                <a:solidFill>
                  <a:srgbClr val="1750EB"/>
                </a:solidFill>
                <a:latin typeface="Courier New"/>
                <a:ea typeface="Courier New"/>
                <a:cs typeface="Courier New"/>
                <a:sym typeface="Courier New"/>
              </a:rPr>
              <a:t>0</a:t>
            </a:r>
            <a:r>
              <a:rPr lang="en-GB">
                <a:solidFill>
                  <a:srgbClr val="080808"/>
                </a:solidFill>
                <a:latin typeface="Courier New"/>
                <a:ea typeface="Courier New"/>
                <a:cs typeface="Courier New"/>
                <a:sym typeface="Courier New"/>
              </a:rPr>
              <a:t>) {</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r>
              <a:rPr lang="en-GB">
                <a:solidFill>
                  <a:srgbClr val="0033B3"/>
                </a:solidFill>
                <a:latin typeface="Courier New"/>
                <a:ea typeface="Courier New"/>
                <a:cs typeface="Courier New"/>
                <a:sym typeface="Courier New"/>
              </a:rPr>
              <a:t>try </a:t>
            </a:r>
            <a:r>
              <a:rPr lang="en-GB">
                <a:solidFill>
                  <a:srgbClr val="080808"/>
                </a:solidFill>
                <a:latin typeface="Courier New"/>
                <a:ea typeface="Courier New"/>
                <a:cs typeface="Courier New"/>
                <a:sym typeface="Courier New"/>
              </a:rPr>
              <a:t>{ wait(); }</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r>
              <a:rPr lang="en-GB">
                <a:solidFill>
                  <a:srgbClr val="0033B3"/>
                </a:solidFill>
                <a:latin typeface="Courier New"/>
                <a:ea typeface="Courier New"/>
                <a:cs typeface="Courier New"/>
                <a:sym typeface="Courier New"/>
              </a:rPr>
              <a:t>catch </a:t>
            </a:r>
            <a:r>
              <a:rPr lang="en-GB">
                <a:solidFill>
                  <a:srgbClr val="080808"/>
                </a:solidFill>
                <a:latin typeface="Courier New"/>
                <a:ea typeface="Courier New"/>
                <a:cs typeface="Courier New"/>
                <a:sym typeface="Courier New"/>
              </a:rPr>
              <a:t>(</a:t>
            </a:r>
            <a:r>
              <a:rPr lang="en-GB">
                <a:solidFill>
                  <a:schemeClr val="dk1"/>
                </a:solidFill>
                <a:latin typeface="Courier New"/>
                <a:ea typeface="Courier New"/>
                <a:cs typeface="Courier New"/>
                <a:sym typeface="Courier New"/>
              </a:rPr>
              <a:t>InterruptedException e</a:t>
            </a:r>
            <a:r>
              <a:rPr lang="en-GB">
                <a:solidFill>
                  <a:srgbClr val="080808"/>
                </a:solidFill>
                <a:latin typeface="Courier New"/>
                <a:ea typeface="Courier New"/>
                <a:cs typeface="Courier New"/>
                <a:sym typeface="Courier New"/>
              </a:rPr>
              <a:t>) {</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r>
              <a:rPr i="1" lang="en-GB">
                <a:solidFill>
                  <a:srgbClr val="8C8C8C"/>
                </a:solidFill>
                <a:latin typeface="Courier New"/>
                <a:ea typeface="Courier New"/>
                <a:cs typeface="Courier New"/>
                <a:sym typeface="Courier New"/>
              </a:rPr>
              <a:t>// Keep trying</a:t>
            </a:r>
            <a:endParaRPr i="1">
              <a:solidFill>
                <a:srgbClr val="8C8C8C"/>
              </a:solidFill>
              <a:latin typeface="Courier New"/>
              <a:ea typeface="Courier New"/>
              <a:cs typeface="Courier New"/>
              <a:sym typeface="Courier New"/>
            </a:endParaRPr>
          </a:p>
          <a:p>
            <a:pPr indent="0" lvl="0" marL="0" rtl="0" algn="l">
              <a:spcBef>
                <a:spcPts val="0"/>
              </a:spcBef>
              <a:spcAft>
                <a:spcPts val="0"/>
              </a:spcAft>
              <a:buNone/>
            </a:pPr>
            <a:r>
              <a:rPr i="1" lang="en-GB">
                <a:solidFill>
                  <a:srgbClr val="8C8C8C"/>
                </a:solidFill>
                <a:latin typeface="Courier New"/>
                <a:ea typeface="Courier New"/>
                <a:cs typeface="Courier New"/>
                <a:sym typeface="Courier New"/>
              </a:rPr>
              <a:t>           </a:t>
            </a:r>
            <a:r>
              <a:rPr lang="en-GB">
                <a:solidFill>
                  <a:srgbClr val="080808"/>
                </a:solidFill>
                <a:latin typeface="Courier New"/>
                <a:ea typeface="Courier New"/>
                <a:cs typeface="Courier New"/>
                <a:sym typeface="Courier New"/>
              </a:rPr>
              <a:t>}</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r>
              <a:rPr lang="en-GB">
                <a:solidFill>
                  <a:srgbClr val="871094"/>
                </a:solidFill>
                <a:latin typeface="Courier New"/>
                <a:ea typeface="Courier New"/>
                <a:cs typeface="Courier New"/>
                <a:sym typeface="Courier New"/>
              </a:rPr>
              <a:t>count</a:t>
            </a:r>
            <a:r>
              <a:rPr lang="en-GB">
                <a:solidFill>
                  <a:srgbClr val="080808"/>
                </a:solidFill>
                <a:latin typeface="Courier New"/>
                <a:ea typeface="Courier New"/>
                <a:cs typeface="Courier New"/>
                <a:sym typeface="Courier New"/>
              </a:rPr>
              <a:t>--;</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r>
              <a:rPr lang="en-GB">
                <a:solidFill>
                  <a:srgbClr val="0033B3"/>
                </a:solidFill>
                <a:latin typeface="Courier New"/>
                <a:ea typeface="Courier New"/>
                <a:cs typeface="Courier New"/>
                <a:sym typeface="Courier New"/>
              </a:rPr>
              <a:t>public synchronized void </a:t>
            </a:r>
            <a:r>
              <a:rPr lang="en-GB">
                <a:solidFill>
                  <a:srgbClr val="00627A"/>
                </a:solidFill>
                <a:latin typeface="Courier New"/>
                <a:ea typeface="Courier New"/>
                <a:cs typeface="Courier New"/>
                <a:sym typeface="Courier New"/>
              </a:rPr>
              <a:t>release</a:t>
            </a:r>
            <a:r>
              <a:rPr lang="en-GB">
                <a:solidFill>
                  <a:srgbClr val="080808"/>
                </a:solidFill>
                <a:latin typeface="Courier New"/>
                <a:ea typeface="Courier New"/>
                <a:cs typeface="Courier New"/>
                <a:sym typeface="Courier New"/>
              </a:rPr>
              <a:t>() {</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a:t>
            </a:r>
            <a:r>
              <a:rPr lang="en-GB">
                <a:solidFill>
                  <a:srgbClr val="871094"/>
                </a:solidFill>
                <a:latin typeface="Courier New"/>
                <a:ea typeface="Courier New"/>
                <a:cs typeface="Courier New"/>
                <a:sym typeface="Courier New"/>
              </a:rPr>
              <a:t>count</a:t>
            </a:r>
            <a:r>
              <a:rPr lang="en-GB">
                <a:solidFill>
                  <a:srgbClr val="080808"/>
                </a:solidFill>
                <a:latin typeface="Courier New"/>
                <a:ea typeface="Courier New"/>
                <a:cs typeface="Courier New"/>
                <a:sym typeface="Courier New"/>
              </a:rPr>
              <a:t>++;</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       notify(); </a:t>
            </a:r>
            <a:r>
              <a:rPr i="1" lang="en-GB">
                <a:solidFill>
                  <a:srgbClr val="8C8C8C"/>
                </a:solidFill>
                <a:latin typeface="Courier New"/>
                <a:ea typeface="Courier New"/>
                <a:cs typeface="Courier New"/>
                <a:sym typeface="Courier New"/>
              </a:rPr>
              <a:t>// Wake a thread that's // blocking on this semaphore</a:t>
            </a:r>
            <a:endParaRPr i="1">
              <a:solidFill>
                <a:srgbClr val="8C8C8C"/>
              </a:solidFill>
              <a:latin typeface="Courier New"/>
              <a:ea typeface="Courier New"/>
              <a:cs typeface="Courier New"/>
              <a:sym typeface="Courier New"/>
            </a:endParaRPr>
          </a:p>
          <a:p>
            <a:pPr indent="0" lvl="0" marL="0" rtl="0" algn="l">
              <a:spcBef>
                <a:spcPts val="0"/>
              </a:spcBef>
              <a:spcAft>
                <a:spcPts val="0"/>
              </a:spcAft>
              <a:buNone/>
            </a:pPr>
            <a:r>
              <a:rPr i="1" lang="en-GB">
                <a:solidFill>
                  <a:srgbClr val="8C8C8C"/>
                </a:solidFill>
                <a:latin typeface="Courier New"/>
                <a:ea typeface="Courier New"/>
                <a:cs typeface="Courier New"/>
                <a:sym typeface="Courier New"/>
              </a:rPr>
              <a:t>   </a:t>
            </a:r>
            <a:r>
              <a:rPr lang="en-GB">
                <a:solidFill>
                  <a:srgbClr val="080808"/>
                </a:solidFill>
                <a:latin typeface="Courier New"/>
                <a:ea typeface="Courier New"/>
                <a:cs typeface="Courier New"/>
                <a:sym typeface="Courier New"/>
              </a:rPr>
              <a:t>}</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GB">
                <a:solidFill>
                  <a:srgbClr val="080808"/>
                </a:solidFill>
                <a:latin typeface="Courier New"/>
                <a:ea typeface="Courier New"/>
                <a:cs typeface="Courier New"/>
                <a:sym typeface="Courier New"/>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172675" y="9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Semaphores</a:t>
            </a:r>
            <a:endParaRPr b="1"/>
          </a:p>
        </p:txBody>
      </p:sp>
      <p:sp>
        <p:nvSpPr>
          <p:cNvPr id="320" name="Google Shape;320;p49"/>
          <p:cNvSpPr txBox="1"/>
          <p:nvPr>
            <p:ph idx="1" type="body"/>
          </p:nvPr>
        </p:nvSpPr>
        <p:spPr>
          <a:xfrm>
            <a:off x="172675" y="863550"/>
            <a:ext cx="3744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wait should be called within a while loop. It shouldn't assume that because a thread has called notify that it should now continue</a:t>
            </a:r>
            <a:endParaRPr/>
          </a:p>
          <a:p>
            <a:pPr indent="0" lvl="0" marL="0" rtl="0" algn="l">
              <a:spcBef>
                <a:spcPts val="1200"/>
              </a:spcBef>
              <a:spcAft>
                <a:spcPts val="0"/>
              </a:spcAft>
              <a:buClr>
                <a:schemeClr val="dk1"/>
              </a:buClr>
              <a:buSzPts val="1100"/>
              <a:buFont typeface="Arial"/>
              <a:buNone/>
            </a:pPr>
            <a:r>
              <a:rPr lang="en-GB"/>
              <a:t>It should always check that is ok for it to proceed, and if not, call wait again, e.g.</a:t>
            </a:r>
            <a:endParaRPr/>
          </a:p>
          <a:p>
            <a:pPr indent="0" lvl="0" marL="0" rtl="0" algn="l">
              <a:spcBef>
                <a:spcPts val="1200"/>
              </a:spcBef>
              <a:spcAft>
                <a:spcPts val="1200"/>
              </a:spcAft>
              <a:buNone/>
            </a:pPr>
            <a:r>
              <a:t/>
            </a:r>
            <a:endParaRPr/>
          </a:p>
        </p:txBody>
      </p:sp>
      <p:sp>
        <p:nvSpPr>
          <p:cNvPr id="321" name="Google Shape;321;p49"/>
          <p:cNvSpPr txBox="1"/>
          <p:nvPr/>
        </p:nvSpPr>
        <p:spPr>
          <a:xfrm>
            <a:off x="4264725" y="670200"/>
            <a:ext cx="48792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0033B3"/>
                </a:solidFill>
                <a:highlight>
                  <a:srgbClr val="FFFFFF"/>
                </a:highlight>
                <a:latin typeface="Courier New"/>
                <a:ea typeface="Courier New"/>
                <a:cs typeface="Courier New"/>
                <a:sym typeface="Courier New"/>
              </a:rPr>
              <a:t>public synchronized void </a:t>
            </a:r>
            <a:r>
              <a:rPr lang="en-GB" sz="1600">
                <a:solidFill>
                  <a:srgbClr val="00627A"/>
                </a:solidFill>
                <a:highlight>
                  <a:srgbClr val="FFFFFF"/>
                </a:highlight>
                <a:latin typeface="Courier New"/>
                <a:ea typeface="Courier New"/>
                <a:cs typeface="Courier New"/>
                <a:sym typeface="Courier New"/>
              </a:rPr>
              <a:t>acquire</a:t>
            </a:r>
            <a:r>
              <a:rPr lang="en-GB" sz="1600">
                <a:solidFill>
                  <a:srgbClr val="080808"/>
                </a:solidFill>
                <a:highlight>
                  <a:srgbClr val="FFFFFF"/>
                </a:highlight>
                <a:latin typeface="Courier New"/>
                <a:ea typeface="Courier New"/>
                <a:cs typeface="Courier New"/>
                <a:sym typeface="Courier New"/>
              </a:rPr>
              <a:t>() {</a:t>
            </a:r>
            <a:endParaRPr sz="1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80808"/>
                </a:solidFill>
                <a:highlight>
                  <a:srgbClr val="FFFFFF"/>
                </a:highlight>
                <a:latin typeface="Courier New"/>
                <a:ea typeface="Courier New"/>
                <a:cs typeface="Courier New"/>
                <a:sym typeface="Courier New"/>
              </a:rPr>
              <a:t>   </a:t>
            </a:r>
            <a:r>
              <a:rPr lang="en-GB" sz="1600">
                <a:solidFill>
                  <a:srgbClr val="0033B3"/>
                </a:solidFill>
                <a:highlight>
                  <a:srgbClr val="FFFFFF"/>
                </a:highlight>
                <a:latin typeface="Courier New"/>
                <a:ea typeface="Courier New"/>
                <a:cs typeface="Courier New"/>
                <a:sym typeface="Courier New"/>
              </a:rPr>
              <a:t>while </a:t>
            </a:r>
            <a:r>
              <a:rPr lang="en-GB" sz="1600">
                <a:solidFill>
                  <a:srgbClr val="080808"/>
                </a:solidFill>
                <a:highlight>
                  <a:srgbClr val="FFFFFF"/>
                </a:highlight>
                <a:latin typeface="Courier New"/>
                <a:ea typeface="Courier New"/>
                <a:cs typeface="Courier New"/>
                <a:sym typeface="Courier New"/>
              </a:rPr>
              <a:t>(count == </a:t>
            </a:r>
            <a:r>
              <a:rPr lang="en-GB" sz="1600">
                <a:solidFill>
                  <a:srgbClr val="1750EB"/>
                </a:solidFill>
                <a:highlight>
                  <a:srgbClr val="FFFFFF"/>
                </a:highlight>
                <a:latin typeface="Courier New"/>
                <a:ea typeface="Courier New"/>
                <a:cs typeface="Courier New"/>
                <a:sym typeface="Courier New"/>
              </a:rPr>
              <a:t>0</a:t>
            </a:r>
            <a:r>
              <a:rPr lang="en-GB" sz="1600">
                <a:solidFill>
                  <a:srgbClr val="080808"/>
                </a:solidFill>
                <a:highlight>
                  <a:srgbClr val="FFFFFF"/>
                </a:highlight>
                <a:latin typeface="Courier New"/>
                <a:ea typeface="Courier New"/>
                <a:cs typeface="Courier New"/>
                <a:sym typeface="Courier New"/>
              </a:rPr>
              <a:t>) {</a:t>
            </a:r>
            <a:endParaRPr sz="1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80808"/>
                </a:solidFill>
                <a:highlight>
                  <a:srgbClr val="FFFFFF"/>
                </a:highlight>
                <a:latin typeface="Courier New"/>
                <a:ea typeface="Courier New"/>
                <a:cs typeface="Courier New"/>
                <a:sym typeface="Courier New"/>
              </a:rPr>
              <a:t>       </a:t>
            </a:r>
            <a:r>
              <a:rPr lang="en-GB" sz="1600">
                <a:solidFill>
                  <a:srgbClr val="0033B3"/>
                </a:solidFill>
                <a:highlight>
                  <a:srgbClr val="FFFFFF"/>
                </a:highlight>
                <a:latin typeface="Courier New"/>
                <a:ea typeface="Courier New"/>
                <a:cs typeface="Courier New"/>
                <a:sym typeface="Courier New"/>
              </a:rPr>
              <a:t>try </a:t>
            </a:r>
            <a:r>
              <a:rPr lang="en-GB" sz="1600">
                <a:solidFill>
                  <a:srgbClr val="080808"/>
                </a:solidFill>
                <a:highlight>
                  <a:srgbClr val="FFFFFF"/>
                </a:highlight>
                <a:latin typeface="Courier New"/>
                <a:ea typeface="Courier New"/>
                <a:cs typeface="Courier New"/>
                <a:sym typeface="Courier New"/>
              </a:rPr>
              <a:t>{ wait(); }</a:t>
            </a:r>
            <a:endParaRPr sz="1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80808"/>
                </a:solidFill>
                <a:highlight>
                  <a:srgbClr val="FFFFFF"/>
                </a:highlight>
                <a:latin typeface="Courier New"/>
                <a:ea typeface="Courier New"/>
                <a:cs typeface="Courier New"/>
                <a:sym typeface="Courier New"/>
              </a:rPr>
              <a:t>       </a:t>
            </a:r>
            <a:r>
              <a:rPr lang="en-GB" sz="1600">
                <a:solidFill>
                  <a:srgbClr val="0033B3"/>
                </a:solidFill>
                <a:highlight>
                  <a:srgbClr val="FFFFFF"/>
                </a:highlight>
                <a:latin typeface="Courier New"/>
                <a:ea typeface="Courier New"/>
                <a:cs typeface="Courier New"/>
                <a:sym typeface="Courier New"/>
              </a:rPr>
              <a:t>catch </a:t>
            </a:r>
            <a:r>
              <a:rPr lang="en-GB" sz="1600">
                <a:solidFill>
                  <a:srgbClr val="080808"/>
                </a:solidFill>
                <a:highlight>
                  <a:srgbClr val="FFFFFF"/>
                </a:highlight>
                <a:latin typeface="Courier New"/>
                <a:ea typeface="Courier New"/>
                <a:cs typeface="Courier New"/>
                <a:sym typeface="Courier New"/>
              </a:rPr>
              <a:t>(</a:t>
            </a:r>
            <a:r>
              <a:rPr lang="en-GB" sz="1600">
                <a:solidFill>
                  <a:schemeClr val="dk1"/>
                </a:solidFill>
                <a:highlight>
                  <a:srgbClr val="FFFFFF"/>
                </a:highlight>
                <a:latin typeface="Courier New"/>
                <a:ea typeface="Courier New"/>
                <a:cs typeface="Courier New"/>
                <a:sym typeface="Courier New"/>
              </a:rPr>
              <a:t>InterruptedException e</a:t>
            </a:r>
            <a:r>
              <a:rPr lang="en-GB" sz="1600">
                <a:solidFill>
                  <a:srgbClr val="080808"/>
                </a:solidFill>
                <a:highlight>
                  <a:srgbClr val="FFFFFF"/>
                </a:highlight>
                <a:latin typeface="Courier New"/>
                <a:ea typeface="Courier New"/>
                <a:cs typeface="Courier New"/>
                <a:sym typeface="Courier New"/>
              </a:rPr>
              <a:t>)       </a:t>
            </a:r>
            <a:endParaRPr sz="1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80808"/>
                </a:solidFill>
                <a:highlight>
                  <a:srgbClr val="FFFFFF"/>
                </a:highlight>
                <a:latin typeface="Courier New"/>
                <a:ea typeface="Courier New"/>
                <a:cs typeface="Courier New"/>
                <a:sym typeface="Courier New"/>
              </a:rPr>
              <a:t>      {</a:t>
            </a:r>
            <a:endParaRPr sz="1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80808"/>
                </a:solidFill>
                <a:highlight>
                  <a:srgbClr val="FFFFFF"/>
                </a:highlight>
                <a:latin typeface="Courier New"/>
                <a:ea typeface="Courier New"/>
                <a:cs typeface="Courier New"/>
                <a:sym typeface="Courier New"/>
              </a:rPr>
              <a:t>           </a:t>
            </a:r>
            <a:r>
              <a:rPr i="1" lang="en-GB" sz="1600">
                <a:solidFill>
                  <a:srgbClr val="8C8C8C"/>
                </a:solidFill>
                <a:highlight>
                  <a:srgbClr val="FFFFFF"/>
                </a:highlight>
                <a:latin typeface="Courier New"/>
                <a:ea typeface="Courier New"/>
                <a:cs typeface="Courier New"/>
                <a:sym typeface="Courier New"/>
              </a:rPr>
              <a:t>// Keep trying</a:t>
            </a:r>
            <a:endParaRPr i="1" sz="16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600">
                <a:solidFill>
                  <a:srgbClr val="8C8C8C"/>
                </a:solidFill>
                <a:highlight>
                  <a:srgbClr val="FFFFFF"/>
                </a:highlight>
                <a:latin typeface="Courier New"/>
                <a:ea typeface="Courier New"/>
                <a:cs typeface="Courier New"/>
                <a:sym typeface="Courier New"/>
              </a:rPr>
              <a:t>       </a:t>
            </a:r>
            <a:r>
              <a:rPr lang="en-GB" sz="1600">
                <a:solidFill>
                  <a:srgbClr val="080808"/>
                </a:solidFill>
                <a:highlight>
                  <a:srgbClr val="FFFFFF"/>
                </a:highlight>
                <a:latin typeface="Courier New"/>
                <a:ea typeface="Courier New"/>
                <a:cs typeface="Courier New"/>
                <a:sym typeface="Courier New"/>
              </a:rPr>
              <a:t>}</a:t>
            </a:r>
            <a:endParaRPr sz="1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80808"/>
                </a:solidFill>
                <a:highlight>
                  <a:srgbClr val="FFFFFF"/>
                </a:highlight>
                <a:latin typeface="Courier New"/>
                <a:ea typeface="Courier New"/>
                <a:cs typeface="Courier New"/>
                <a:sym typeface="Courier New"/>
              </a:rPr>
              <a:t>   }</a:t>
            </a:r>
            <a:endParaRPr sz="1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80808"/>
                </a:solidFill>
                <a:highlight>
                  <a:srgbClr val="FFFFFF"/>
                </a:highlight>
                <a:latin typeface="Courier New"/>
                <a:ea typeface="Courier New"/>
                <a:cs typeface="Courier New"/>
                <a:sym typeface="Courier New"/>
              </a:rPr>
              <a:t>   count--;</a:t>
            </a:r>
            <a:endParaRPr sz="1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80808"/>
                </a:solidFill>
                <a:highlight>
                  <a:srgbClr val="FFFFFF"/>
                </a:highlight>
                <a:latin typeface="Courier New"/>
                <a:ea typeface="Courier New"/>
                <a:cs typeface="Courier New"/>
                <a:sym typeface="Courier New"/>
              </a:rPr>
              <a:t>}</a:t>
            </a:r>
            <a:endParaRPr sz="1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311700" y="253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Semaphores</a:t>
            </a:r>
            <a:endParaRPr b="1"/>
          </a:p>
        </p:txBody>
      </p:sp>
      <p:sp>
        <p:nvSpPr>
          <p:cNvPr id="327" name="Google Shape;327;p50"/>
          <p:cNvSpPr txBox="1"/>
          <p:nvPr>
            <p:ph idx="1" type="body"/>
          </p:nvPr>
        </p:nvSpPr>
        <p:spPr>
          <a:xfrm>
            <a:off x="311700" y="1152475"/>
            <a:ext cx="2528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code that we want to limit thread access to should occur between calls to acquire and release, e.g.</a:t>
            </a:r>
            <a:endParaRPr/>
          </a:p>
        </p:txBody>
      </p:sp>
      <p:sp>
        <p:nvSpPr>
          <p:cNvPr id="328" name="Google Shape;328;p50"/>
          <p:cNvSpPr txBox="1"/>
          <p:nvPr/>
        </p:nvSpPr>
        <p:spPr>
          <a:xfrm>
            <a:off x="3072000" y="978500"/>
            <a:ext cx="56238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50">
                <a:solidFill>
                  <a:srgbClr val="080808"/>
                </a:solidFill>
                <a:highlight>
                  <a:srgbClr val="FFFFFF"/>
                </a:highlight>
                <a:latin typeface="Courier New"/>
                <a:ea typeface="Courier New"/>
                <a:cs typeface="Courier New"/>
                <a:sym typeface="Courier New"/>
              </a:rPr>
              <a:t>Semaphore </a:t>
            </a:r>
            <a:r>
              <a:rPr lang="en-GB" sz="1750">
                <a:solidFill>
                  <a:srgbClr val="871094"/>
                </a:solidFill>
                <a:highlight>
                  <a:srgbClr val="FFFFFF"/>
                </a:highlight>
                <a:latin typeface="Courier New"/>
                <a:ea typeface="Courier New"/>
                <a:cs typeface="Courier New"/>
                <a:sym typeface="Courier New"/>
              </a:rPr>
              <a:t>pass </a:t>
            </a:r>
            <a:r>
              <a:rPr lang="en-GB" sz="1750">
                <a:solidFill>
                  <a:srgbClr val="080808"/>
                </a:solidFill>
                <a:highlight>
                  <a:srgbClr val="FFFFFF"/>
                </a:highlight>
                <a:latin typeface="Courier New"/>
                <a:ea typeface="Courier New"/>
                <a:cs typeface="Courier New"/>
                <a:sym typeface="Courier New"/>
              </a:rPr>
              <a:t>= </a:t>
            </a:r>
            <a:r>
              <a:rPr lang="en-GB" sz="1750">
                <a:solidFill>
                  <a:srgbClr val="0033B3"/>
                </a:solidFill>
                <a:highlight>
                  <a:srgbClr val="FFFFFF"/>
                </a:highlight>
                <a:latin typeface="Courier New"/>
                <a:ea typeface="Courier New"/>
                <a:cs typeface="Courier New"/>
                <a:sym typeface="Courier New"/>
              </a:rPr>
              <a:t>new </a:t>
            </a:r>
            <a:r>
              <a:rPr lang="en-GB" sz="1750">
                <a:solidFill>
                  <a:srgbClr val="080808"/>
                </a:solidFill>
                <a:highlight>
                  <a:srgbClr val="FFFFFF"/>
                </a:highlight>
                <a:latin typeface="Courier New"/>
                <a:ea typeface="Courier New"/>
                <a:cs typeface="Courier New"/>
                <a:sym typeface="Courier New"/>
              </a:rPr>
              <a:t>Semaphore(</a:t>
            </a:r>
            <a:r>
              <a:rPr lang="en-GB" sz="1750">
                <a:solidFill>
                  <a:srgbClr val="1750EB"/>
                </a:solidFill>
                <a:highlight>
                  <a:srgbClr val="FFFFFF"/>
                </a:highlight>
                <a:latin typeface="Courier New"/>
                <a:ea typeface="Courier New"/>
                <a:cs typeface="Courier New"/>
                <a:sym typeface="Courier New"/>
              </a:rPr>
              <a:t>10</a:t>
            </a:r>
            <a:r>
              <a:rPr lang="en-GB" sz="1750">
                <a:solidFill>
                  <a:srgbClr val="080808"/>
                </a:solidFill>
                <a:highlight>
                  <a:srgbClr val="FFFFFF"/>
                </a:highlight>
                <a:latin typeface="Courier New"/>
                <a:ea typeface="Courier New"/>
                <a:cs typeface="Courier New"/>
                <a:sym typeface="Courier New"/>
              </a:rPr>
              <a:t>);</a:t>
            </a:r>
            <a:endParaRPr sz="17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750">
                <a:solidFill>
                  <a:srgbClr val="0033B3"/>
                </a:solidFill>
                <a:highlight>
                  <a:srgbClr val="FFFFFF"/>
                </a:highlight>
                <a:latin typeface="Courier New"/>
                <a:ea typeface="Courier New"/>
                <a:cs typeface="Courier New"/>
                <a:sym typeface="Courier New"/>
              </a:rPr>
              <a:t>public void </a:t>
            </a:r>
            <a:r>
              <a:rPr lang="en-GB" sz="1750">
                <a:solidFill>
                  <a:srgbClr val="00627A"/>
                </a:solidFill>
                <a:highlight>
                  <a:srgbClr val="FFFFFF"/>
                </a:highlight>
                <a:latin typeface="Courier New"/>
                <a:ea typeface="Courier New"/>
                <a:cs typeface="Courier New"/>
                <a:sym typeface="Courier New"/>
              </a:rPr>
              <a:t>connectToDB</a:t>
            </a:r>
            <a:r>
              <a:rPr lang="en-GB" sz="1750">
                <a:solidFill>
                  <a:srgbClr val="080808"/>
                </a:solidFill>
                <a:highlight>
                  <a:srgbClr val="FFFFFF"/>
                </a:highlight>
                <a:latin typeface="Courier New"/>
                <a:ea typeface="Courier New"/>
                <a:cs typeface="Courier New"/>
                <a:sym typeface="Courier New"/>
              </a:rPr>
              <a:t>() {</a:t>
            </a:r>
            <a:endParaRPr sz="17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750">
                <a:solidFill>
                  <a:srgbClr val="080808"/>
                </a:solidFill>
                <a:highlight>
                  <a:srgbClr val="FFFFFF"/>
                </a:highlight>
                <a:latin typeface="Courier New"/>
                <a:ea typeface="Courier New"/>
                <a:cs typeface="Courier New"/>
                <a:sym typeface="Courier New"/>
              </a:rPr>
              <a:t>   </a:t>
            </a:r>
            <a:r>
              <a:rPr lang="en-GB" sz="1750">
                <a:solidFill>
                  <a:srgbClr val="0033B3"/>
                </a:solidFill>
                <a:highlight>
                  <a:srgbClr val="FFFFFF"/>
                </a:highlight>
                <a:latin typeface="Courier New"/>
                <a:ea typeface="Courier New"/>
                <a:cs typeface="Courier New"/>
                <a:sym typeface="Courier New"/>
              </a:rPr>
              <a:t>try </a:t>
            </a:r>
            <a:r>
              <a:rPr lang="en-GB" sz="1750">
                <a:solidFill>
                  <a:srgbClr val="080808"/>
                </a:solidFill>
                <a:highlight>
                  <a:srgbClr val="FFFFFF"/>
                </a:highlight>
                <a:latin typeface="Courier New"/>
                <a:ea typeface="Courier New"/>
                <a:cs typeface="Courier New"/>
                <a:sym typeface="Courier New"/>
              </a:rPr>
              <a:t>{</a:t>
            </a:r>
            <a:endParaRPr sz="17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750">
                <a:solidFill>
                  <a:srgbClr val="080808"/>
                </a:solidFill>
                <a:highlight>
                  <a:srgbClr val="FFFFFF"/>
                </a:highlight>
                <a:latin typeface="Courier New"/>
                <a:ea typeface="Courier New"/>
                <a:cs typeface="Courier New"/>
                <a:sym typeface="Courier New"/>
              </a:rPr>
              <a:t>       </a:t>
            </a:r>
            <a:r>
              <a:rPr lang="en-GB" sz="1750">
                <a:solidFill>
                  <a:srgbClr val="871094"/>
                </a:solidFill>
                <a:highlight>
                  <a:srgbClr val="FFFFFF"/>
                </a:highlight>
                <a:latin typeface="Courier New"/>
                <a:ea typeface="Courier New"/>
                <a:cs typeface="Courier New"/>
                <a:sym typeface="Courier New"/>
              </a:rPr>
              <a:t>pass</a:t>
            </a:r>
            <a:r>
              <a:rPr lang="en-GB" sz="1750">
                <a:solidFill>
                  <a:srgbClr val="080808"/>
                </a:solidFill>
                <a:highlight>
                  <a:srgbClr val="FFFFFF"/>
                </a:highlight>
                <a:latin typeface="Courier New"/>
                <a:ea typeface="Courier New"/>
                <a:cs typeface="Courier New"/>
                <a:sym typeface="Courier New"/>
              </a:rPr>
              <a:t>.acquire();</a:t>
            </a:r>
            <a:endParaRPr sz="17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750">
                <a:solidFill>
                  <a:srgbClr val="080808"/>
                </a:solidFill>
                <a:highlight>
                  <a:srgbClr val="FFFFFF"/>
                </a:highlight>
                <a:latin typeface="Courier New"/>
                <a:ea typeface="Courier New"/>
                <a:cs typeface="Courier New"/>
                <a:sym typeface="Courier New"/>
              </a:rPr>
              <a:t>   } </a:t>
            </a:r>
            <a:r>
              <a:rPr lang="en-GB" sz="1750">
                <a:solidFill>
                  <a:srgbClr val="0033B3"/>
                </a:solidFill>
                <a:highlight>
                  <a:srgbClr val="FFFFFF"/>
                </a:highlight>
                <a:latin typeface="Courier New"/>
                <a:ea typeface="Courier New"/>
                <a:cs typeface="Courier New"/>
                <a:sym typeface="Courier New"/>
              </a:rPr>
              <a:t>catch </a:t>
            </a:r>
            <a:r>
              <a:rPr lang="en-GB" sz="1750">
                <a:solidFill>
                  <a:srgbClr val="080808"/>
                </a:solidFill>
                <a:highlight>
                  <a:srgbClr val="FFFFFF"/>
                </a:highlight>
                <a:latin typeface="Courier New"/>
                <a:ea typeface="Courier New"/>
                <a:cs typeface="Courier New"/>
                <a:sym typeface="Courier New"/>
              </a:rPr>
              <a:t>(</a:t>
            </a:r>
            <a:r>
              <a:rPr lang="en-GB" sz="1750">
                <a:solidFill>
                  <a:schemeClr val="dk1"/>
                </a:solidFill>
                <a:highlight>
                  <a:srgbClr val="FFFFFF"/>
                </a:highlight>
                <a:latin typeface="Courier New"/>
                <a:ea typeface="Courier New"/>
                <a:cs typeface="Courier New"/>
                <a:sym typeface="Courier New"/>
              </a:rPr>
              <a:t>InterruptedException ex</a:t>
            </a:r>
            <a:r>
              <a:rPr lang="en-GB" sz="1750">
                <a:solidFill>
                  <a:srgbClr val="080808"/>
                </a:solidFill>
                <a:highlight>
                  <a:srgbClr val="FFFFFF"/>
                </a:highlight>
                <a:latin typeface="Courier New"/>
                <a:ea typeface="Courier New"/>
                <a:cs typeface="Courier New"/>
                <a:sym typeface="Courier New"/>
              </a:rPr>
              <a:t>) {</a:t>
            </a:r>
            <a:endParaRPr sz="17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750">
                <a:solidFill>
                  <a:srgbClr val="080808"/>
                </a:solidFill>
                <a:highlight>
                  <a:srgbClr val="FFFFFF"/>
                </a:highlight>
                <a:latin typeface="Courier New"/>
                <a:ea typeface="Courier New"/>
                <a:cs typeface="Courier New"/>
                <a:sym typeface="Courier New"/>
              </a:rPr>
              <a:t>   }</a:t>
            </a:r>
            <a:endParaRPr sz="17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750">
                <a:solidFill>
                  <a:srgbClr val="080808"/>
                </a:solidFill>
                <a:highlight>
                  <a:srgbClr val="FFFFFF"/>
                </a:highlight>
                <a:latin typeface="Courier New"/>
                <a:ea typeface="Courier New"/>
                <a:cs typeface="Courier New"/>
                <a:sym typeface="Courier New"/>
              </a:rPr>
              <a:t>   </a:t>
            </a:r>
            <a:r>
              <a:rPr i="1" lang="en-GB" sz="1750">
                <a:solidFill>
                  <a:srgbClr val="8C8C8C"/>
                </a:solidFill>
                <a:highlight>
                  <a:srgbClr val="FFFFFF"/>
                </a:highlight>
                <a:latin typeface="Courier New"/>
                <a:ea typeface="Courier New"/>
                <a:cs typeface="Courier New"/>
                <a:sym typeface="Courier New"/>
              </a:rPr>
              <a:t>// </a:t>
            </a:r>
            <a:r>
              <a:rPr i="1" lang="en-GB" sz="1450">
                <a:solidFill>
                  <a:srgbClr val="008DDE"/>
                </a:solidFill>
                <a:highlight>
                  <a:srgbClr val="FFFFFF"/>
                </a:highlight>
                <a:latin typeface="Courier New"/>
                <a:ea typeface="Courier New"/>
                <a:cs typeface="Courier New"/>
                <a:sym typeface="Courier New"/>
              </a:rPr>
              <a:t>TODO Database code - Only 10 threads at a</a:t>
            </a:r>
            <a:endParaRPr i="1" sz="1450">
              <a:solidFill>
                <a:srgbClr val="008DD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750">
                <a:solidFill>
                  <a:srgbClr val="008DDE"/>
                </a:solidFill>
                <a:highlight>
                  <a:srgbClr val="FFFFFF"/>
                </a:highlight>
                <a:latin typeface="Courier New"/>
                <a:ea typeface="Courier New"/>
                <a:cs typeface="Courier New"/>
                <a:sym typeface="Courier New"/>
              </a:rPr>
              <a:t>   </a:t>
            </a:r>
            <a:r>
              <a:rPr i="1" lang="en-GB" sz="1750">
                <a:solidFill>
                  <a:srgbClr val="8C8C8C"/>
                </a:solidFill>
                <a:highlight>
                  <a:srgbClr val="FFFFFF"/>
                </a:highlight>
                <a:latin typeface="Courier New"/>
                <a:ea typeface="Courier New"/>
                <a:cs typeface="Courier New"/>
                <a:sym typeface="Courier New"/>
              </a:rPr>
              <a:t>// time can be here</a:t>
            </a:r>
            <a:endParaRPr i="1" sz="175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750">
                <a:solidFill>
                  <a:srgbClr val="8C8C8C"/>
                </a:solidFill>
                <a:highlight>
                  <a:srgbClr val="FFFFFF"/>
                </a:highlight>
                <a:latin typeface="Courier New"/>
                <a:ea typeface="Courier New"/>
                <a:cs typeface="Courier New"/>
                <a:sym typeface="Courier New"/>
              </a:rPr>
              <a:t>   </a:t>
            </a:r>
            <a:r>
              <a:rPr lang="en-GB" sz="1750">
                <a:solidFill>
                  <a:srgbClr val="871094"/>
                </a:solidFill>
                <a:highlight>
                  <a:srgbClr val="FFFFFF"/>
                </a:highlight>
                <a:latin typeface="Courier New"/>
                <a:ea typeface="Courier New"/>
                <a:cs typeface="Courier New"/>
                <a:sym typeface="Courier New"/>
              </a:rPr>
              <a:t>pass</a:t>
            </a:r>
            <a:r>
              <a:rPr lang="en-GB" sz="1750">
                <a:solidFill>
                  <a:srgbClr val="080808"/>
                </a:solidFill>
                <a:highlight>
                  <a:srgbClr val="FFFFFF"/>
                </a:highlight>
                <a:latin typeface="Courier New"/>
                <a:ea typeface="Courier New"/>
                <a:cs typeface="Courier New"/>
                <a:sym typeface="Courier New"/>
              </a:rPr>
              <a:t>.release();</a:t>
            </a:r>
            <a:endParaRPr sz="17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750">
                <a:solidFill>
                  <a:srgbClr val="080808"/>
                </a:solidFill>
                <a:highlight>
                  <a:srgbClr val="FFFFFF"/>
                </a:highlight>
                <a:latin typeface="Courier New"/>
                <a:ea typeface="Courier New"/>
                <a:cs typeface="Courier New"/>
                <a:sym typeface="Courier New"/>
              </a:rPr>
              <a:t>}</a:t>
            </a:r>
            <a:endParaRPr sz="17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Java classes</a:t>
            </a:r>
            <a:endParaRPr b="1"/>
          </a:p>
        </p:txBody>
      </p:sp>
      <p:sp>
        <p:nvSpPr>
          <p:cNvPr id="334" name="Google Shape;33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GB" sz="2600"/>
              <a:t>The java.util.concurrent package contains a Semaphore class as well as other high level synchronization objects</a:t>
            </a:r>
            <a:endParaRPr sz="2600"/>
          </a:p>
          <a:p>
            <a:pPr indent="-368300" lvl="1" marL="914400" rtl="0" algn="l">
              <a:spcBef>
                <a:spcPts val="0"/>
              </a:spcBef>
              <a:spcAft>
                <a:spcPts val="0"/>
              </a:spcAft>
              <a:buSzPts val="2200"/>
              <a:buChar char="○"/>
            </a:pPr>
            <a:r>
              <a:rPr lang="en-GB" sz="2200"/>
              <a:t>java.util.concurrent.atomic contains types such as AtomicInteger which emulate a primitive type whose operations are all atomic</a:t>
            </a:r>
            <a:endParaRPr sz="2200"/>
          </a:p>
          <a:p>
            <a:pPr indent="-368300" lvl="1" marL="914400" rtl="0" algn="l">
              <a:spcBef>
                <a:spcPts val="0"/>
              </a:spcBef>
              <a:spcAft>
                <a:spcPts val="0"/>
              </a:spcAft>
              <a:buSzPts val="2200"/>
              <a:buChar char="○"/>
            </a:pPr>
            <a:r>
              <a:rPr lang="en-GB" sz="2200"/>
              <a:t>java.util.concurrent.locks contains different types of locks which can be used for synchronization</a:t>
            </a:r>
            <a:endParaRPr sz="2200"/>
          </a:p>
          <a:p>
            <a:pPr indent="0" lvl="0" marL="0" rtl="0" algn="l">
              <a:spcBef>
                <a:spcPts val="1200"/>
              </a:spcBef>
              <a:spcAft>
                <a:spcPts val="1200"/>
              </a:spcAft>
              <a:buNone/>
            </a:pPr>
            <a:r>
              <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19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Multithreaded execution</a:t>
            </a:r>
            <a:endParaRPr b="1"/>
          </a:p>
        </p:txBody>
      </p:sp>
      <p:sp>
        <p:nvSpPr>
          <p:cNvPr id="77" name="Google Shape;77;p16"/>
          <p:cNvSpPr txBox="1"/>
          <p:nvPr>
            <p:ph idx="1" type="body"/>
          </p:nvPr>
        </p:nvSpPr>
        <p:spPr>
          <a:xfrm>
            <a:off x="311700" y="9439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2450">
                <a:solidFill>
                  <a:schemeClr val="dk1"/>
                </a:solidFill>
              </a:rPr>
              <a:t>Multithreaded execution</a:t>
            </a:r>
            <a:r>
              <a:rPr lang="en-GB" sz="2450">
                <a:solidFill>
                  <a:schemeClr val="dk1"/>
                </a:solidFill>
              </a:rPr>
              <a:t> is an essential feature of the Java platform. Every application has at least one thread — or several, if you count "system" threads that do things like memory management and signal handling. </a:t>
            </a:r>
            <a:endParaRPr sz="2450">
              <a:solidFill>
                <a:schemeClr val="dk1"/>
              </a:solidFill>
            </a:endParaRPr>
          </a:p>
          <a:p>
            <a:pPr indent="0" lvl="0" marL="0" rtl="0" algn="just">
              <a:spcBef>
                <a:spcPts val="1200"/>
              </a:spcBef>
              <a:spcAft>
                <a:spcPts val="1200"/>
              </a:spcAft>
              <a:buNone/>
            </a:pPr>
            <a:r>
              <a:rPr lang="en-GB" sz="2450">
                <a:solidFill>
                  <a:schemeClr val="dk1"/>
                </a:solidFill>
              </a:rPr>
              <a:t>But from the application programmer's point of view, you start with just one thread, called the </a:t>
            </a:r>
            <a:r>
              <a:rPr i="1" lang="en-GB" sz="2450">
                <a:solidFill>
                  <a:schemeClr val="dk1"/>
                </a:solidFill>
              </a:rPr>
              <a:t>main thread</a:t>
            </a:r>
            <a:r>
              <a:rPr lang="en-GB" sz="2450">
                <a:solidFill>
                  <a:schemeClr val="dk1"/>
                </a:solidFill>
              </a:rPr>
              <a:t>. This thread has the ability to create additional threads, as we'll demonstrate in the next section.</a:t>
            </a:r>
            <a:endParaRPr sz="3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Thread pools</a:t>
            </a:r>
            <a:endParaRPr b="1"/>
          </a:p>
        </p:txBody>
      </p:sp>
      <p:sp>
        <p:nvSpPr>
          <p:cNvPr id="340" name="Google Shape;34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sz="2200"/>
              <a:t>Semaphores are ideal for limiting the number of threads that can access a resource simultaneously, however...</a:t>
            </a:r>
            <a:endParaRPr sz="2200"/>
          </a:p>
          <a:p>
            <a:pPr indent="-368300" lvl="0" marL="457200" rtl="0" algn="l">
              <a:spcBef>
                <a:spcPts val="0"/>
              </a:spcBef>
              <a:spcAft>
                <a:spcPts val="0"/>
              </a:spcAft>
              <a:buSzPts val="2200"/>
              <a:buChar char="●"/>
            </a:pPr>
            <a:r>
              <a:rPr lang="en-GB" sz="2200"/>
              <a:t>Sometimes we need to limit the number of threads created in the first place, e.g.</a:t>
            </a:r>
            <a:endParaRPr sz="2200"/>
          </a:p>
          <a:p>
            <a:pPr indent="-342900" lvl="1" marL="914400" rtl="0" algn="l">
              <a:spcBef>
                <a:spcPts val="0"/>
              </a:spcBef>
              <a:spcAft>
                <a:spcPts val="0"/>
              </a:spcAft>
              <a:buSzPts val="1800"/>
              <a:buChar char="○"/>
            </a:pPr>
            <a:r>
              <a:rPr lang="en-GB" sz="1800"/>
              <a:t>A web server which creates a new thread to handle each HTTP request. Too many requests at one time will crash the system if it can't create that many threads</a:t>
            </a:r>
            <a:endParaRPr sz="1800"/>
          </a:p>
          <a:p>
            <a:pPr indent="0" lvl="0" marL="0" rtl="0" algn="l">
              <a:spcBef>
                <a:spcPts val="1200"/>
              </a:spcBef>
              <a:spcAft>
                <a:spcPts val="1200"/>
              </a:spcAft>
              <a:buNone/>
            </a:pPr>
            <a:r>
              <a:t/>
            </a:r>
            <a:endParaRPr sz="2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53"/>
          <p:cNvPicPr preferRelativeResize="0"/>
          <p:nvPr/>
        </p:nvPicPr>
        <p:blipFill>
          <a:blip r:embed="rId3">
            <a:alphaModFix/>
          </a:blip>
          <a:stretch>
            <a:fillRect/>
          </a:stretch>
        </p:blipFill>
        <p:spPr>
          <a:xfrm>
            <a:off x="4914900" y="2032425"/>
            <a:ext cx="2914650" cy="838200"/>
          </a:xfrm>
          <a:prstGeom prst="rect">
            <a:avLst/>
          </a:prstGeom>
          <a:noFill/>
          <a:ln>
            <a:noFill/>
          </a:ln>
        </p:spPr>
      </p:pic>
      <p:pic>
        <p:nvPicPr>
          <p:cNvPr id="346" name="Google Shape;346;p53"/>
          <p:cNvPicPr preferRelativeResize="0"/>
          <p:nvPr/>
        </p:nvPicPr>
        <p:blipFill>
          <a:blip r:embed="rId4">
            <a:alphaModFix/>
          </a:blip>
          <a:stretch>
            <a:fillRect/>
          </a:stretch>
        </p:blipFill>
        <p:spPr>
          <a:xfrm>
            <a:off x="4943475" y="2990850"/>
            <a:ext cx="2914650" cy="838200"/>
          </a:xfrm>
          <a:prstGeom prst="rect">
            <a:avLst/>
          </a:prstGeom>
          <a:noFill/>
          <a:ln>
            <a:noFill/>
          </a:ln>
        </p:spPr>
      </p:pic>
      <p:sp>
        <p:nvSpPr>
          <p:cNvPr id="347" name="Google Shape;34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Thread pools</a:t>
            </a:r>
            <a:endParaRPr b="1"/>
          </a:p>
        </p:txBody>
      </p:sp>
      <p:sp>
        <p:nvSpPr>
          <p:cNvPr id="348" name="Google Shape;348;p53"/>
          <p:cNvSpPr txBox="1"/>
          <p:nvPr>
            <p:ph idx="1" type="body"/>
          </p:nvPr>
        </p:nvSpPr>
        <p:spPr>
          <a:xfrm>
            <a:off x="311700" y="1152475"/>
            <a:ext cx="8520600" cy="98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Until now, we've used one thread for each task we want to complete, i.e. each task becomes a thread</a:t>
            </a:r>
            <a:endParaRPr/>
          </a:p>
        </p:txBody>
      </p:sp>
      <p:pic>
        <p:nvPicPr>
          <p:cNvPr id="349" name="Google Shape;349;p53"/>
          <p:cNvPicPr preferRelativeResize="0"/>
          <p:nvPr/>
        </p:nvPicPr>
        <p:blipFill>
          <a:blip r:embed="rId5">
            <a:alphaModFix/>
          </a:blip>
          <a:stretch>
            <a:fillRect/>
          </a:stretch>
        </p:blipFill>
        <p:spPr>
          <a:xfrm>
            <a:off x="609600" y="2287375"/>
            <a:ext cx="1409700" cy="2409825"/>
          </a:xfrm>
          <a:prstGeom prst="rect">
            <a:avLst/>
          </a:prstGeom>
          <a:noFill/>
          <a:ln>
            <a:noFill/>
          </a:ln>
        </p:spPr>
      </p:pic>
      <p:pic>
        <p:nvPicPr>
          <p:cNvPr id="350" name="Google Shape;350;p53"/>
          <p:cNvPicPr preferRelativeResize="0"/>
          <p:nvPr/>
        </p:nvPicPr>
        <p:blipFill>
          <a:blip r:embed="rId6">
            <a:alphaModFix/>
          </a:blip>
          <a:stretch>
            <a:fillRect/>
          </a:stretch>
        </p:blipFill>
        <p:spPr>
          <a:xfrm>
            <a:off x="4991100" y="2287375"/>
            <a:ext cx="2914650" cy="2552700"/>
          </a:xfrm>
          <a:prstGeom prst="rect">
            <a:avLst/>
          </a:prstGeom>
          <a:noFill/>
          <a:ln>
            <a:noFill/>
          </a:ln>
        </p:spPr>
      </p:pic>
      <p:sp>
        <p:nvSpPr>
          <p:cNvPr id="351" name="Google Shape;351;p53"/>
          <p:cNvSpPr/>
          <p:nvPr/>
        </p:nvSpPr>
        <p:spPr>
          <a:xfrm>
            <a:off x="2579200" y="3090575"/>
            <a:ext cx="1616100" cy="9825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title"/>
          </p:nvPr>
        </p:nvSpPr>
        <p:spPr>
          <a:xfrm>
            <a:off x="311700" y="323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Thread pools</a:t>
            </a:r>
            <a:endParaRPr b="1"/>
          </a:p>
        </p:txBody>
      </p:sp>
      <p:pic>
        <p:nvPicPr>
          <p:cNvPr id="357" name="Google Shape;357;p54"/>
          <p:cNvPicPr preferRelativeResize="0"/>
          <p:nvPr/>
        </p:nvPicPr>
        <p:blipFill>
          <a:blip r:embed="rId3">
            <a:alphaModFix/>
          </a:blip>
          <a:stretch>
            <a:fillRect/>
          </a:stretch>
        </p:blipFill>
        <p:spPr>
          <a:xfrm>
            <a:off x="513450" y="2214938"/>
            <a:ext cx="1409700" cy="2486025"/>
          </a:xfrm>
          <a:prstGeom prst="rect">
            <a:avLst/>
          </a:prstGeom>
          <a:noFill/>
          <a:ln>
            <a:noFill/>
          </a:ln>
        </p:spPr>
      </p:pic>
      <p:pic>
        <p:nvPicPr>
          <p:cNvPr id="358" name="Google Shape;358;p54"/>
          <p:cNvPicPr preferRelativeResize="0"/>
          <p:nvPr/>
        </p:nvPicPr>
        <p:blipFill>
          <a:blip r:embed="rId4">
            <a:alphaModFix/>
          </a:blip>
          <a:stretch>
            <a:fillRect/>
          </a:stretch>
        </p:blipFill>
        <p:spPr>
          <a:xfrm>
            <a:off x="2927000" y="2108475"/>
            <a:ext cx="1914525" cy="2486025"/>
          </a:xfrm>
          <a:prstGeom prst="rect">
            <a:avLst/>
          </a:prstGeom>
          <a:noFill/>
          <a:ln>
            <a:noFill/>
          </a:ln>
        </p:spPr>
      </p:pic>
      <p:pic>
        <p:nvPicPr>
          <p:cNvPr id="359" name="Google Shape;359;p54"/>
          <p:cNvPicPr preferRelativeResize="0"/>
          <p:nvPr/>
        </p:nvPicPr>
        <p:blipFill>
          <a:blip r:embed="rId5">
            <a:alphaModFix/>
          </a:blip>
          <a:stretch>
            <a:fillRect/>
          </a:stretch>
        </p:blipFill>
        <p:spPr>
          <a:xfrm>
            <a:off x="3165125" y="2846525"/>
            <a:ext cx="1485900" cy="552450"/>
          </a:xfrm>
          <a:prstGeom prst="rect">
            <a:avLst/>
          </a:prstGeom>
          <a:noFill/>
          <a:ln>
            <a:noFill/>
          </a:ln>
        </p:spPr>
      </p:pic>
      <p:pic>
        <p:nvPicPr>
          <p:cNvPr id="360" name="Google Shape;360;p54"/>
          <p:cNvPicPr preferRelativeResize="0"/>
          <p:nvPr/>
        </p:nvPicPr>
        <p:blipFill>
          <a:blip r:embed="rId6">
            <a:alphaModFix/>
          </a:blip>
          <a:stretch>
            <a:fillRect/>
          </a:stretch>
        </p:blipFill>
        <p:spPr>
          <a:xfrm>
            <a:off x="3165125" y="3684725"/>
            <a:ext cx="1485900" cy="552450"/>
          </a:xfrm>
          <a:prstGeom prst="rect">
            <a:avLst/>
          </a:prstGeom>
          <a:noFill/>
          <a:ln>
            <a:noFill/>
          </a:ln>
        </p:spPr>
      </p:pic>
      <p:pic>
        <p:nvPicPr>
          <p:cNvPr id="361" name="Google Shape;361;p54"/>
          <p:cNvPicPr preferRelativeResize="0"/>
          <p:nvPr/>
        </p:nvPicPr>
        <p:blipFill>
          <a:blip r:embed="rId7">
            <a:alphaModFix/>
          </a:blip>
          <a:stretch>
            <a:fillRect/>
          </a:stretch>
        </p:blipFill>
        <p:spPr>
          <a:xfrm>
            <a:off x="5674742" y="2343150"/>
            <a:ext cx="3292283" cy="2162575"/>
          </a:xfrm>
          <a:prstGeom prst="rect">
            <a:avLst/>
          </a:prstGeom>
          <a:noFill/>
          <a:ln>
            <a:noFill/>
          </a:ln>
        </p:spPr>
      </p:pic>
      <p:sp>
        <p:nvSpPr>
          <p:cNvPr id="362" name="Google Shape;362;p54"/>
          <p:cNvSpPr txBox="1"/>
          <p:nvPr/>
        </p:nvSpPr>
        <p:spPr>
          <a:xfrm>
            <a:off x="642925" y="1017725"/>
            <a:ext cx="8070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t>With a thread pool, we a create a set of threads, and have them work on a set of tasks until they are all complete</a:t>
            </a:r>
            <a:endParaRPr sz="21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txBox="1"/>
          <p:nvPr>
            <p:ph type="title"/>
          </p:nvPr>
        </p:nvSpPr>
        <p:spPr>
          <a:xfrm>
            <a:off x="311700" y="219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Thread Pools</a:t>
            </a:r>
            <a:endParaRPr b="1"/>
          </a:p>
        </p:txBody>
      </p:sp>
      <p:sp>
        <p:nvSpPr>
          <p:cNvPr id="368" name="Google Shape;368;p55"/>
          <p:cNvSpPr txBox="1"/>
          <p:nvPr>
            <p:ph idx="1" type="body"/>
          </p:nvPr>
        </p:nvSpPr>
        <p:spPr>
          <a:xfrm>
            <a:off x="311700" y="1152475"/>
            <a:ext cx="8610000" cy="37800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lang="en-GB" sz="2400"/>
              <a:t>A thread pool is created by using one of the factory methods of the Executors class</a:t>
            </a:r>
            <a:endParaRPr sz="2400"/>
          </a:p>
          <a:p>
            <a:pPr indent="-381000" lvl="0" marL="457200" rtl="0" algn="l">
              <a:spcBef>
                <a:spcPts val="0"/>
              </a:spcBef>
              <a:spcAft>
                <a:spcPts val="0"/>
              </a:spcAft>
              <a:buSzPts val="2400"/>
              <a:buChar char="●"/>
            </a:pPr>
            <a:r>
              <a:rPr lang="en-GB" sz="2400"/>
              <a:t>Typically we want a thread pool with a fixed number of threads, e.g.</a:t>
            </a:r>
            <a:endParaRPr sz="2400"/>
          </a:p>
          <a:p>
            <a:pPr indent="0" lvl="0" marL="457200" rtl="0" algn="l">
              <a:spcBef>
                <a:spcPts val="1200"/>
              </a:spcBef>
              <a:spcAft>
                <a:spcPts val="0"/>
              </a:spcAft>
              <a:buNone/>
            </a:pPr>
            <a:r>
              <a:rPr lang="en-GB" sz="2400">
                <a:solidFill>
                  <a:schemeClr val="dk1"/>
                </a:solidFill>
                <a:highlight>
                  <a:srgbClr val="D9EAD3"/>
                </a:highlight>
              </a:rPr>
              <a:t>Executor pool = Executors.newFixedThreadPool(10);</a:t>
            </a:r>
            <a:endParaRPr sz="2400">
              <a:solidFill>
                <a:schemeClr val="dk1"/>
              </a:solidFill>
              <a:highlight>
                <a:srgbClr val="D9EAD3"/>
              </a:highlight>
            </a:endParaRPr>
          </a:p>
          <a:p>
            <a:pPr indent="-381000" lvl="0" marL="457200" rtl="0" algn="l">
              <a:spcBef>
                <a:spcPts val="1200"/>
              </a:spcBef>
              <a:spcAft>
                <a:spcPts val="0"/>
              </a:spcAft>
              <a:buSzPts val="2400"/>
              <a:buChar char="●"/>
            </a:pPr>
            <a:r>
              <a:rPr lang="en-GB" sz="2400"/>
              <a:t>... will create a pool of 10 threads</a:t>
            </a:r>
            <a:endParaRPr sz="2400"/>
          </a:p>
          <a:p>
            <a:pPr indent="-381000" lvl="0" marL="457200" rtl="0" algn="l">
              <a:spcBef>
                <a:spcPts val="0"/>
              </a:spcBef>
              <a:spcAft>
                <a:spcPts val="0"/>
              </a:spcAft>
              <a:buSzPts val="2400"/>
              <a:buChar char="●"/>
            </a:pPr>
            <a:r>
              <a:rPr lang="en-GB" sz="2400"/>
              <a:t>Any Runnable object can now be run by passing it to the pool's execute method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Thread Pool Example</a:t>
            </a:r>
            <a:endParaRPr b="1"/>
          </a:p>
        </p:txBody>
      </p:sp>
      <p:sp>
        <p:nvSpPr>
          <p:cNvPr id="374" name="Google Shape;37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GB" sz="1537">
                <a:solidFill>
                  <a:srgbClr val="0033B3"/>
                </a:solidFill>
                <a:highlight>
                  <a:srgbClr val="FFFFFF"/>
                </a:highlight>
                <a:latin typeface="Courier New"/>
                <a:ea typeface="Courier New"/>
                <a:cs typeface="Courier New"/>
                <a:sym typeface="Courier New"/>
              </a:rPr>
              <a:t>class </a:t>
            </a:r>
            <a:r>
              <a:rPr lang="en-GB" sz="1537">
                <a:solidFill>
                  <a:schemeClr val="dk1"/>
                </a:solidFill>
                <a:highlight>
                  <a:srgbClr val="FFFFFF"/>
                </a:highlight>
                <a:latin typeface="Courier New"/>
                <a:ea typeface="Courier New"/>
                <a:cs typeface="Courier New"/>
                <a:sym typeface="Courier New"/>
              </a:rPr>
              <a:t>Task </a:t>
            </a:r>
            <a:r>
              <a:rPr lang="en-GB" sz="1537">
                <a:solidFill>
                  <a:srgbClr val="0033B3"/>
                </a:solidFill>
                <a:highlight>
                  <a:srgbClr val="FFFFFF"/>
                </a:highlight>
                <a:latin typeface="Courier New"/>
                <a:ea typeface="Courier New"/>
                <a:cs typeface="Courier New"/>
                <a:sym typeface="Courier New"/>
              </a:rPr>
              <a:t>implements </a:t>
            </a:r>
            <a:r>
              <a:rPr lang="en-GB" sz="1537">
                <a:solidFill>
                  <a:schemeClr val="dk1"/>
                </a:solidFill>
                <a:highlight>
                  <a:srgbClr val="FFFFFF"/>
                </a:highlight>
                <a:latin typeface="Courier New"/>
                <a:ea typeface="Courier New"/>
                <a:cs typeface="Courier New"/>
                <a:sym typeface="Courier New"/>
              </a:rPr>
              <a:t>Runnable </a:t>
            </a:r>
            <a:r>
              <a:rPr lang="en-GB" sz="1537">
                <a:solidFill>
                  <a:srgbClr val="080808"/>
                </a:solidFill>
                <a:highlight>
                  <a:srgbClr val="FFFFFF"/>
                </a:highlight>
                <a:latin typeface="Courier New"/>
                <a:ea typeface="Courier New"/>
                <a:cs typeface="Courier New"/>
                <a:sym typeface="Courier New"/>
              </a:rPr>
              <a:t>{</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lang="en-GB" sz="1537">
                <a:solidFill>
                  <a:srgbClr val="080808"/>
                </a:solidFill>
                <a:highlight>
                  <a:srgbClr val="FFFFFF"/>
                </a:highlight>
                <a:latin typeface="Courier New"/>
                <a:ea typeface="Courier New"/>
                <a:cs typeface="Courier New"/>
                <a:sym typeface="Courier New"/>
              </a:rPr>
              <a:t>   </a:t>
            </a:r>
            <a:r>
              <a:rPr lang="en-GB" sz="1537">
                <a:solidFill>
                  <a:srgbClr val="0033B3"/>
                </a:solidFill>
                <a:highlight>
                  <a:srgbClr val="FFFFFF"/>
                </a:highlight>
                <a:latin typeface="Courier New"/>
                <a:ea typeface="Courier New"/>
                <a:cs typeface="Courier New"/>
                <a:sym typeface="Courier New"/>
              </a:rPr>
              <a:t>public void </a:t>
            </a:r>
            <a:r>
              <a:rPr lang="en-GB" sz="1537">
                <a:solidFill>
                  <a:srgbClr val="00627A"/>
                </a:solidFill>
                <a:highlight>
                  <a:srgbClr val="FFFFFF"/>
                </a:highlight>
                <a:latin typeface="Courier New"/>
                <a:ea typeface="Courier New"/>
                <a:cs typeface="Courier New"/>
                <a:sym typeface="Courier New"/>
              </a:rPr>
              <a:t>run</a:t>
            </a:r>
            <a:r>
              <a:rPr lang="en-GB" sz="1537">
                <a:solidFill>
                  <a:srgbClr val="080808"/>
                </a:solidFill>
                <a:highlight>
                  <a:srgbClr val="FFFFFF"/>
                </a:highlight>
                <a:latin typeface="Courier New"/>
                <a:ea typeface="Courier New"/>
                <a:cs typeface="Courier New"/>
                <a:sym typeface="Courier New"/>
              </a:rPr>
              <a:t>() {</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lang="en-GB" sz="1537">
                <a:solidFill>
                  <a:srgbClr val="080808"/>
                </a:solidFill>
                <a:highlight>
                  <a:srgbClr val="FFFFFF"/>
                </a:highlight>
                <a:latin typeface="Courier New"/>
                <a:ea typeface="Courier New"/>
                <a:cs typeface="Courier New"/>
                <a:sym typeface="Courier New"/>
              </a:rPr>
              <a:t>       </a:t>
            </a:r>
            <a:r>
              <a:rPr lang="en-GB" sz="1537">
                <a:solidFill>
                  <a:schemeClr val="dk1"/>
                </a:solidFill>
                <a:highlight>
                  <a:srgbClr val="FFFFFF"/>
                </a:highlight>
                <a:latin typeface="Courier New"/>
                <a:ea typeface="Courier New"/>
                <a:cs typeface="Courier New"/>
                <a:sym typeface="Courier New"/>
              </a:rPr>
              <a:t>System</a:t>
            </a:r>
            <a:r>
              <a:rPr lang="en-GB" sz="1537">
                <a:solidFill>
                  <a:srgbClr val="080808"/>
                </a:solidFill>
                <a:highlight>
                  <a:srgbClr val="FFFFFF"/>
                </a:highlight>
                <a:latin typeface="Courier New"/>
                <a:ea typeface="Courier New"/>
                <a:cs typeface="Courier New"/>
                <a:sym typeface="Courier New"/>
              </a:rPr>
              <a:t>.</a:t>
            </a:r>
            <a:r>
              <a:rPr i="1" lang="en-GB" sz="1537">
                <a:solidFill>
                  <a:srgbClr val="871094"/>
                </a:solidFill>
                <a:highlight>
                  <a:srgbClr val="FFFFFF"/>
                </a:highlight>
                <a:latin typeface="Courier New"/>
                <a:ea typeface="Courier New"/>
                <a:cs typeface="Courier New"/>
                <a:sym typeface="Courier New"/>
              </a:rPr>
              <a:t>out</a:t>
            </a:r>
            <a:r>
              <a:rPr lang="en-GB" sz="1537">
                <a:solidFill>
                  <a:srgbClr val="080808"/>
                </a:solidFill>
                <a:highlight>
                  <a:srgbClr val="FFFFFF"/>
                </a:highlight>
                <a:latin typeface="Courier New"/>
                <a:ea typeface="Courier New"/>
                <a:cs typeface="Courier New"/>
                <a:sym typeface="Courier New"/>
              </a:rPr>
              <a:t>.println(</a:t>
            </a:r>
            <a:r>
              <a:rPr lang="en-GB" sz="1537">
                <a:solidFill>
                  <a:srgbClr val="067D17"/>
                </a:solidFill>
                <a:highlight>
                  <a:srgbClr val="FFFFFF"/>
                </a:highlight>
                <a:latin typeface="Courier New"/>
                <a:ea typeface="Courier New"/>
                <a:cs typeface="Courier New"/>
                <a:sym typeface="Courier New"/>
              </a:rPr>
              <a:t>"Hello"</a:t>
            </a:r>
            <a:r>
              <a:rPr lang="en-GB" sz="1537">
                <a:solidFill>
                  <a:srgbClr val="080808"/>
                </a:solidFill>
                <a:highlight>
                  <a:srgbClr val="FFFFFF"/>
                </a:highlight>
                <a:latin typeface="Courier New"/>
                <a:ea typeface="Courier New"/>
                <a:cs typeface="Courier New"/>
                <a:sym typeface="Courier New"/>
              </a:rPr>
              <a:t>); </a:t>
            </a:r>
            <a:r>
              <a:rPr i="1" lang="en-GB" sz="1537">
                <a:solidFill>
                  <a:srgbClr val="8C8C8C"/>
                </a:solidFill>
                <a:highlight>
                  <a:srgbClr val="FFFFFF"/>
                </a:highlight>
                <a:latin typeface="Courier New"/>
                <a:ea typeface="Courier New"/>
                <a:cs typeface="Courier New"/>
                <a:sym typeface="Courier New"/>
              </a:rPr>
              <a:t>// Do something!</a:t>
            </a:r>
            <a:endParaRPr i="1" sz="1537">
              <a:solidFill>
                <a:srgbClr val="8C8C8C"/>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i="1" lang="en-GB" sz="1537">
                <a:solidFill>
                  <a:srgbClr val="8C8C8C"/>
                </a:solidFill>
                <a:highlight>
                  <a:srgbClr val="FFFFFF"/>
                </a:highlight>
                <a:latin typeface="Courier New"/>
                <a:ea typeface="Courier New"/>
                <a:cs typeface="Courier New"/>
                <a:sym typeface="Courier New"/>
              </a:rPr>
              <a:t>   </a:t>
            </a:r>
            <a:r>
              <a:rPr lang="en-GB" sz="1537">
                <a:solidFill>
                  <a:srgbClr val="080808"/>
                </a:solidFill>
                <a:highlight>
                  <a:srgbClr val="FFFFFF"/>
                </a:highlight>
                <a:latin typeface="Courier New"/>
                <a:ea typeface="Courier New"/>
                <a:cs typeface="Courier New"/>
                <a:sym typeface="Courier New"/>
              </a:rPr>
              <a:t>}</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lang="en-GB" sz="1537">
                <a:solidFill>
                  <a:srgbClr val="080808"/>
                </a:solidFill>
                <a:highlight>
                  <a:srgbClr val="FFFFFF"/>
                </a:highlight>
                <a:latin typeface="Courier New"/>
                <a:ea typeface="Courier New"/>
                <a:cs typeface="Courier New"/>
                <a:sym typeface="Courier New"/>
              </a:rPr>
              <a:t>}</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lang="en-GB" sz="1537">
                <a:solidFill>
                  <a:srgbClr val="0033B3"/>
                </a:solidFill>
                <a:highlight>
                  <a:srgbClr val="FFFFFF"/>
                </a:highlight>
                <a:latin typeface="Courier New"/>
                <a:ea typeface="Courier New"/>
                <a:cs typeface="Courier New"/>
                <a:sym typeface="Courier New"/>
              </a:rPr>
              <a:t>class </a:t>
            </a:r>
            <a:r>
              <a:rPr lang="en-GB" sz="1537">
                <a:solidFill>
                  <a:schemeClr val="dk1"/>
                </a:solidFill>
                <a:highlight>
                  <a:srgbClr val="FFFFFF"/>
                </a:highlight>
                <a:latin typeface="Courier New"/>
                <a:ea typeface="Courier New"/>
                <a:cs typeface="Courier New"/>
                <a:sym typeface="Courier New"/>
              </a:rPr>
              <a:t>Main </a:t>
            </a:r>
            <a:r>
              <a:rPr lang="en-GB" sz="1537">
                <a:solidFill>
                  <a:srgbClr val="080808"/>
                </a:solidFill>
                <a:highlight>
                  <a:srgbClr val="FFFFFF"/>
                </a:highlight>
                <a:latin typeface="Courier New"/>
                <a:ea typeface="Courier New"/>
                <a:cs typeface="Courier New"/>
                <a:sym typeface="Courier New"/>
              </a:rPr>
              <a:t>{</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lang="en-GB" sz="1537">
                <a:solidFill>
                  <a:srgbClr val="080808"/>
                </a:solidFill>
                <a:highlight>
                  <a:srgbClr val="FFFFFF"/>
                </a:highlight>
                <a:latin typeface="Courier New"/>
                <a:ea typeface="Courier New"/>
                <a:cs typeface="Courier New"/>
                <a:sym typeface="Courier New"/>
              </a:rPr>
              <a:t>   </a:t>
            </a:r>
            <a:r>
              <a:rPr lang="en-GB" sz="1537">
                <a:solidFill>
                  <a:srgbClr val="0033B3"/>
                </a:solidFill>
                <a:highlight>
                  <a:srgbClr val="FFFFFF"/>
                </a:highlight>
                <a:latin typeface="Courier New"/>
                <a:ea typeface="Courier New"/>
                <a:cs typeface="Courier New"/>
                <a:sym typeface="Courier New"/>
              </a:rPr>
              <a:t>public static int </a:t>
            </a:r>
            <a:r>
              <a:rPr i="1" lang="en-GB" sz="1537">
                <a:solidFill>
                  <a:srgbClr val="871094"/>
                </a:solidFill>
                <a:highlight>
                  <a:srgbClr val="FFFFFF"/>
                </a:highlight>
                <a:latin typeface="Courier New"/>
                <a:ea typeface="Courier New"/>
                <a:cs typeface="Courier New"/>
                <a:sym typeface="Courier New"/>
              </a:rPr>
              <a:t>c </a:t>
            </a:r>
            <a:r>
              <a:rPr lang="en-GB" sz="1537">
                <a:solidFill>
                  <a:srgbClr val="080808"/>
                </a:solidFill>
                <a:highlight>
                  <a:srgbClr val="FFFFFF"/>
                </a:highlight>
                <a:latin typeface="Courier New"/>
                <a:ea typeface="Courier New"/>
                <a:cs typeface="Courier New"/>
                <a:sym typeface="Courier New"/>
              </a:rPr>
              <a:t>= </a:t>
            </a:r>
            <a:r>
              <a:rPr lang="en-GB" sz="1537">
                <a:solidFill>
                  <a:srgbClr val="1750EB"/>
                </a:solidFill>
                <a:highlight>
                  <a:srgbClr val="FFFFFF"/>
                </a:highlight>
                <a:latin typeface="Courier New"/>
                <a:ea typeface="Courier New"/>
                <a:cs typeface="Courier New"/>
                <a:sym typeface="Courier New"/>
              </a:rPr>
              <a:t>0</a:t>
            </a:r>
            <a:r>
              <a:rPr lang="en-GB" sz="1537">
                <a:solidFill>
                  <a:srgbClr val="080808"/>
                </a:solidFill>
                <a:highlight>
                  <a:srgbClr val="FFFFFF"/>
                </a:highlight>
                <a:latin typeface="Courier New"/>
                <a:ea typeface="Courier New"/>
                <a:cs typeface="Courier New"/>
                <a:sym typeface="Courier New"/>
              </a:rPr>
              <a:t>;</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lang="en-GB" sz="1537">
                <a:solidFill>
                  <a:srgbClr val="080808"/>
                </a:solidFill>
                <a:highlight>
                  <a:srgbClr val="FFFFFF"/>
                </a:highlight>
                <a:latin typeface="Courier New"/>
                <a:ea typeface="Courier New"/>
                <a:cs typeface="Courier New"/>
                <a:sym typeface="Courier New"/>
              </a:rPr>
              <a:t>   </a:t>
            </a:r>
            <a:r>
              <a:rPr lang="en-GB" sz="1537">
                <a:solidFill>
                  <a:srgbClr val="0033B3"/>
                </a:solidFill>
                <a:highlight>
                  <a:srgbClr val="FFFFFF"/>
                </a:highlight>
                <a:latin typeface="Courier New"/>
                <a:ea typeface="Courier New"/>
                <a:cs typeface="Courier New"/>
                <a:sym typeface="Courier New"/>
              </a:rPr>
              <a:t>public static void </a:t>
            </a:r>
            <a:r>
              <a:rPr lang="en-GB" sz="1537">
                <a:solidFill>
                  <a:srgbClr val="00627A"/>
                </a:solidFill>
                <a:highlight>
                  <a:srgbClr val="FFFFFF"/>
                </a:highlight>
                <a:latin typeface="Courier New"/>
                <a:ea typeface="Courier New"/>
                <a:cs typeface="Courier New"/>
                <a:sym typeface="Courier New"/>
              </a:rPr>
              <a:t>main</a:t>
            </a:r>
            <a:r>
              <a:rPr lang="en-GB" sz="1537">
                <a:solidFill>
                  <a:srgbClr val="080808"/>
                </a:solidFill>
                <a:highlight>
                  <a:srgbClr val="FFFFFF"/>
                </a:highlight>
                <a:latin typeface="Courier New"/>
                <a:ea typeface="Courier New"/>
                <a:cs typeface="Courier New"/>
                <a:sym typeface="Courier New"/>
              </a:rPr>
              <a:t>(</a:t>
            </a:r>
            <a:r>
              <a:rPr lang="en-GB" sz="1537">
                <a:solidFill>
                  <a:schemeClr val="dk1"/>
                </a:solidFill>
                <a:highlight>
                  <a:srgbClr val="FFFFFF"/>
                </a:highlight>
                <a:latin typeface="Courier New"/>
                <a:ea typeface="Courier New"/>
                <a:cs typeface="Courier New"/>
                <a:sym typeface="Courier New"/>
              </a:rPr>
              <a:t>String</a:t>
            </a:r>
            <a:r>
              <a:rPr lang="en-GB" sz="1537">
                <a:solidFill>
                  <a:srgbClr val="080808"/>
                </a:solidFill>
                <a:highlight>
                  <a:srgbClr val="FFFFFF"/>
                </a:highlight>
                <a:latin typeface="Courier New"/>
                <a:ea typeface="Courier New"/>
                <a:cs typeface="Courier New"/>
                <a:sym typeface="Courier New"/>
              </a:rPr>
              <a:t>[] </a:t>
            </a:r>
            <a:r>
              <a:rPr lang="en-GB" sz="1537">
                <a:solidFill>
                  <a:schemeClr val="dk1"/>
                </a:solidFill>
                <a:highlight>
                  <a:srgbClr val="FFFFFF"/>
                </a:highlight>
                <a:latin typeface="Courier New"/>
                <a:ea typeface="Courier New"/>
                <a:cs typeface="Courier New"/>
                <a:sym typeface="Courier New"/>
              </a:rPr>
              <a:t>args</a:t>
            </a:r>
            <a:r>
              <a:rPr lang="en-GB" sz="1537">
                <a:solidFill>
                  <a:srgbClr val="080808"/>
                </a:solidFill>
                <a:highlight>
                  <a:srgbClr val="FFFFFF"/>
                </a:highlight>
                <a:latin typeface="Courier New"/>
                <a:ea typeface="Courier New"/>
                <a:cs typeface="Courier New"/>
                <a:sym typeface="Courier New"/>
              </a:rPr>
              <a:t>) </a:t>
            </a:r>
            <a:r>
              <a:rPr lang="en-GB" sz="1537">
                <a:solidFill>
                  <a:srgbClr val="0033B3"/>
                </a:solidFill>
                <a:highlight>
                  <a:srgbClr val="FFFFFF"/>
                </a:highlight>
                <a:latin typeface="Courier New"/>
                <a:ea typeface="Courier New"/>
                <a:cs typeface="Courier New"/>
                <a:sym typeface="Courier New"/>
              </a:rPr>
              <a:t>throws </a:t>
            </a:r>
            <a:r>
              <a:rPr lang="en-GB" sz="1537">
                <a:solidFill>
                  <a:schemeClr val="dk1"/>
                </a:solidFill>
                <a:highlight>
                  <a:srgbClr val="FFFFFF"/>
                </a:highlight>
                <a:latin typeface="Courier New"/>
                <a:ea typeface="Courier New"/>
                <a:cs typeface="Courier New"/>
                <a:sym typeface="Courier New"/>
              </a:rPr>
              <a:t>InterruptedException </a:t>
            </a:r>
            <a:r>
              <a:rPr lang="en-GB" sz="1537">
                <a:solidFill>
                  <a:srgbClr val="080808"/>
                </a:solidFill>
                <a:highlight>
                  <a:srgbClr val="FFFFFF"/>
                </a:highlight>
                <a:latin typeface="Courier New"/>
                <a:ea typeface="Courier New"/>
                <a:cs typeface="Courier New"/>
                <a:sym typeface="Courier New"/>
              </a:rPr>
              <a:t>{</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lang="en-GB" sz="1537">
                <a:solidFill>
                  <a:srgbClr val="080808"/>
                </a:solidFill>
                <a:highlight>
                  <a:srgbClr val="FFFFFF"/>
                </a:highlight>
                <a:latin typeface="Courier New"/>
                <a:ea typeface="Courier New"/>
                <a:cs typeface="Courier New"/>
                <a:sym typeface="Courier New"/>
              </a:rPr>
              <a:t>       </a:t>
            </a:r>
            <a:r>
              <a:rPr lang="en-GB" sz="1537">
                <a:solidFill>
                  <a:schemeClr val="dk1"/>
                </a:solidFill>
                <a:highlight>
                  <a:srgbClr val="FFFFFF"/>
                </a:highlight>
                <a:latin typeface="Courier New"/>
                <a:ea typeface="Courier New"/>
                <a:cs typeface="Courier New"/>
                <a:sym typeface="Courier New"/>
              </a:rPr>
              <a:t>Executor pool </a:t>
            </a:r>
            <a:r>
              <a:rPr lang="en-GB" sz="1537">
                <a:solidFill>
                  <a:srgbClr val="080808"/>
                </a:solidFill>
                <a:highlight>
                  <a:srgbClr val="FFFFFF"/>
                </a:highlight>
                <a:latin typeface="Courier New"/>
                <a:ea typeface="Courier New"/>
                <a:cs typeface="Courier New"/>
                <a:sym typeface="Courier New"/>
              </a:rPr>
              <a:t>= </a:t>
            </a:r>
            <a:r>
              <a:rPr lang="en-GB" sz="1537">
                <a:solidFill>
                  <a:schemeClr val="dk1"/>
                </a:solidFill>
                <a:highlight>
                  <a:srgbClr val="FFFFFF"/>
                </a:highlight>
                <a:latin typeface="Courier New"/>
                <a:ea typeface="Courier New"/>
                <a:cs typeface="Courier New"/>
                <a:sym typeface="Courier New"/>
              </a:rPr>
              <a:t>Executors</a:t>
            </a:r>
            <a:r>
              <a:rPr lang="en-GB" sz="1537">
                <a:solidFill>
                  <a:srgbClr val="080808"/>
                </a:solidFill>
                <a:highlight>
                  <a:srgbClr val="FFFFFF"/>
                </a:highlight>
                <a:latin typeface="Courier New"/>
                <a:ea typeface="Courier New"/>
                <a:cs typeface="Courier New"/>
                <a:sym typeface="Courier New"/>
              </a:rPr>
              <a:t>.</a:t>
            </a:r>
            <a:r>
              <a:rPr i="1" lang="en-GB" sz="1537">
                <a:solidFill>
                  <a:srgbClr val="080808"/>
                </a:solidFill>
                <a:highlight>
                  <a:srgbClr val="FFFFFF"/>
                </a:highlight>
                <a:latin typeface="Courier New"/>
                <a:ea typeface="Courier New"/>
                <a:cs typeface="Courier New"/>
                <a:sym typeface="Courier New"/>
              </a:rPr>
              <a:t>newFixedThreadPool</a:t>
            </a:r>
            <a:r>
              <a:rPr lang="en-GB" sz="1537">
                <a:solidFill>
                  <a:srgbClr val="080808"/>
                </a:solidFill>
                <a:highlight>
                  <a:srgbClr val="FFFFFF"/>
                </a:highlight>
                <a:latin typeface="Courier New"/>
                <a:ea typeface="Courier New"/>
                <a:cs typeface="Courier New"/>
                <a:sym typeface="Courier New"/>
              </a:rPr>
              <a:t>(</a:t>
            </a:r>
            <a:r>
              <a:rPr lang="en-GB" sz="1537">
                <a:solidFill>
                  <a:srgbClr val="1750EB"/>
                </a:solidFill>
                <a:highlight>
                  <a:srgbClr val="FFFFFF"/>
                </a:highlight>
                <a:latin typeface="Courier New"/>
                <a:ea typeface="Courier New"/>
                <a:cs typeface="Courier New"/>
                <a:sym typeface="Courier New"/>
              </a:rPr>
              <a:t>2</a:t>
            </a:r>
            <a:r>
              <a:rPr lang="en-GB" sz="1537">
                <a:solidFill>
                  <a:srgbClr val="080808"/>
                </a:solidFill>
                <a:highlight>
                  <a:srgbClr val="FFFFFF"/>
                </a:highlight>
                <a:latin typeface="Courier New"/>
                <a:ea typeface="Courier New"/>
                <a:cs typeface="Courier New"/>
                <a:sym typeface="Courier New"/>
              </a:rPr>
              <a:t>);</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lang="en-GB" sz="1537">
                <a:solidFill>
                  <a:srgbClr val="080808"/>
                </a:solidFill>
                <a:highlight>
                  <a:srgbClr val="FFFFFF"/>
                </a:highlight>
                <a:latin typeface="Courier New"/>
                <a:ea typeface="Courier New"/>
                <a:cs typeface="Courier New"/>
                <a:sym typeface="Courier New"/>
              </a:rPr>
              <a:t>       </a:t>
            </a:r>
            <a:r>
              <a:rPr lang="en-GB" sz="1537">
                <a:solidFill>
                  <a:srgbClr val="0033B3"/>
                </a:solidFill>
                <a:highlight>
                  <a:srgbClr val="FFFFFF"/>
                </a:highlight>
                <a:latin typeface="Courier New"/>
                <a:ea typeface="Courier New"/>
                <a:cs typeface="Courier New"/>
                <a:sym typeface="Courier New"/>
              </a:rPr>
              <a:t>for </a:t>
            </a:r>
            <a:r>
              <a:rPr lang="en-GB" sz="1537">
                <a:solidFill>
                  <a:srgbClr val="080808"/>
                </a:solidFill>
                <a:highlight>
                  <a:srgbClr val="FFFFFF"/>
                </a:highlight>
                <a:latin typeface="Courier New"/>
                <a:ea typeface="Courier New"/>
                <a:cs typeface="Courier New"/>
                <a:sym typeface="Courier New"/>
              </a:rPr>
              <a:t>(</a:t>
            </a:r>
            <a:r>
              <a:rPr lang="en-GB" sz="1537">
                <a:solidFill>
                  <a:srgbClr val="0033B3"/>
                </a:solidFill>
                <a:highlight>
                  <a:srgbClr val="FFFFFF"/>
                </a:highlight>
                <a:latin typeface="Courier New"/>
                <a:ea typeface="Courier New"/>
                <a:cs typeface="Courier New"/>
                <a:sym typeface="Courier New"/>
              </a:rPr>
              <a:t>int </a:t>
            </a:r>
            <a:r>
              <a:rPr lang="en-GB" sz="1537">
                <a:solidFill>
                  <a:schemeClr val="dk1"/>
                </a:solidFill>
                <a:highlight>
                  <a:srgbClr val="FFFFFF"/>
                </a:highlight>
                <a:latin typeface="Courier New"/>
                <a:ea typeface="Courier New"/>
                <a:cs typeface="Courier New"/>
                <a:sym typeface="Courier New"/>
              </a:rPr>
              <a:t>i </a:t>
            </a:r>
            <a:r>
              <a:rPr lang="en-GB" sz="1537">
                <a:solidFill>
                  <a:srgbClr val="080808"/>
                </a:solidFill>
                <a:highlight>
                  <a:srgbClr val="FFFFFF"/>
                </a:highlight>
                <a:latin typeface="Courier New"/>
                <a:ea typeface="Courier New"/>
                <a:cs typeface="Courier New"/>
                <a:sym typeface="Courier New"/>
              </a:rPr>
              <a:t>= </a:t>
            </a:r>
            <a:r>
              <a:rPr lang="en-GB" sz="1537">
                <a:solidFill>
                  <a:srgbClr val="1750EB"/>
                </a:solidFill>
                <a:highlight>
                  <a:srgbClr val="FFFFFF"/>
                </a:highlight>
                <a:latin typeface="Courier New"/>
                <a:ea typeface="Courier New"/>
                <a:cs typeface="Courier New"/>
                <a:sym typeface="Courier New"/>
              </a:rPr>
              <a:t>0</a:t>
            </a:r>
            <a:r>
              <a:rPr lang="en-GB" sz="1537">
                <a:solidFill>
                  <a:srgbClr val="080808"/>
                </a:solidFill>
                <a:highlight>
                  <a:srgbClr val="FFFFFF"/>
                </a:highlight>
                <a:latin typeface="Courier New"/>
                <a:ea typeface="Courier New"/>
                <a:cs typeface="Courier New"/>
                <a:sym typeface="Courier New"/>
              </a:rPr>
              <a:t>; </a:t>
            </a:r>
            <a:r>
              <a:rPr lang="en-GB" sz="1537">
                <a:solidFill>
                  <a:schemeClr val="dk1"/>
                </a:solidFill>
                <a:highlight>
                  <a:srgbClr val="FFFFFF"/>
                </a:highlight>
                <a:latin typeface="Courier New"/>
                <a:ea typeface="Courier New"/>
                <a:cs typeface="Courier New"/>
                <a:sym typeface="Courier New"/>
              </a:rPr>
              <a:t>i </a:t>
            </a:r>
            <a:r>
              <a:rPr lang="en-GB" sz="1537">
                <a:solidFill>
                  <a:srgbClr val="080808"/>
                </a:solidFill>
                <a:highlight>
                  <a:srgbClr val="FFFFFF"/>
                </a:highlight>
                <a:latin typeface="Courier New"/>
                <a:ea typeface="Courier New"/>
                <a:cs typeface="Courier New"/>
                <a:sym typeface="Courier New"/>
              </a:rPr>
              <a:t>&lt; </a:t>
            </a:r>
            <a:r>
              <a:rPr lang="en-GB" sz="1537">
                <a:solidFill>
                  <a:srgbClr val="1750EB"/>
                </a:solidFill>
                <a:highlight>
                  <a:srgbClr val="FFFFFF"/>
                </a:highlight>
                <a:latin typeface="Courier New"/>
                <a:ea typeface="Courier New"/>
                <a:cs typeface="Courier New"/>
                <a:sym typeface="Courier New"/>
              </a:rPr>
              <a:t>10</a:t>
            </a:r>
            <a:r>
              <a:rPr lang="en-GB" sz="1537">
                <a:solidFill>
                  <a:srgbClr val="080808"/>
                </a:solidFill>
                <a:highlight>
                  <a:srgbClr val="FFFFFF"/>
                </a:highlight>
                <a:latin typeface="Courier New"/>
                <a:ea typeface="Courier New"/>
                <a:cs typeface="Courier New"/>
                <a:sym typeface="Courier New"/>
              </a:rPr>
              <a:t>; </a:t>
            </a:r>
            <a:r>
              <a:rPr lang="en-GB" sz="1537">
                <a:solidFill>
                  <a:schemeClr val="dk1"/>
                </a:solidFill>
                <a:highlight>
                  <a:srgbClr val="FFFFFF"/>
                </a:highlight>
                <a:latin typeface="Courier New"/>
                <a:ea typeface="Courier New"/>
                <a:cs typeface="Courier New"/>
                <a:sym typeface="Courier New"/>
              </a:rPr>
              <a:t>i</a:t>
            </a:r>
            <a:r>
              <a:rPr lang="en-GB" sz="1537">
                <a:solidFill>
                  <a:srgbClr val="080808"/>
                </a:solidFill>
                <a:highlight>
                  <a:srgbClr val="FFFFFF"/>
                </a:highlight>
                <a:latin typeface="Courier New"/>
                <a:ea typeface="Courier New"/>
                <a:cs typeface="Courier New"/>
                <a:sym typeface="Courier New"/>
              </a:rPr>
              <a:t>++)</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lang="en-GB" sz="1537">
                <a:solidFill>
                  <a:srgbClr val="080808"/>
                </a:solidFill>
                <a:highlight>
                  <a:srgbClr val="FFFFFF"/>
                </a:highlight>
                <a:latin typeface="Courier New"/>
                <a:ea typeface="Courier New"/>
                <a:cs typeface="Courier New"/>
                <a:sym typeface="Courier New"/>
              </a:rPr>
              <a:t>           </a:t>
            </a:r>
            <a:r>
              <a:rPr lang="en-GB" sz="1537">
                <a:solidFill>
                  <a:schemeClr val="dk1"/>
                </a:solidFill>
                <a:highlight>
                  <a:srgbClr val="FFFFFF"/>
                </a:highlight>
                <a:latin typeface="Courier New"/>
                <a:ea typeface="Courier New"/>
                <a:cs typeface="Courier New"/>
                <a:sym typeface="Courier New"/>
              </a:rPr>
              <a:t>pool</a:t>
            </a:r>
            <a:r>
              <a:rPr lang="en-GB" sz="1537">
                <a:solidFill>
                  <a:srgbClr val="080808"/>
                </a:solidFill>
                <a:highlight>
                  <a:srgbClr val="FFFFFF"/>
                </a:highlight>
                <a:latin typeface="Courier New"/>
                <a:ea typeface="Courier New"/>
                <a:cs typeface="Courier New"/>
                <a:sym typeface="Courier New"/>
              </a:rPr>
              <a:t>.execute(</a:t>
            </a:r>
            <a:r>
              <a:rPr lang="en-GB" sz="1537">
                <a:solidFill>
                  <a:srgbClr val="0033B3"/>
                </a:solidFill>
                <a:highlight>
                  <a:srgbClr val="FFFFFF"/>
                </a:highlight>
                <a:latin typeface="Courier New"/>
                <a:ea typeface="Courier New"/>
                <a:cs typeface="Courier New"/>
                <a:sym typeface="Courier New"/>
              </a:rPr>
              <a:t>new </a:t>
            </a:r>
            <a:r>
              <a:rPr lang="en-GB" sz="1537">
                <a:solidFill>
                  <a:srgbClr val="080808"/>
                </a:solidFill>
                <a:highlight>
                  <a:srgbClr val="FFFFFF"/>
                </a:highlight>
                <a:latin typeface="Courier New"/>
                <a:ea typeface="Courier New"/>
                <a:cs typeface="Courier New"/>
                <a:sym typeface="Courier New"/>
              </a:rPr>
              <a:t>Task());</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lang="en-GB" sz="1537">
                <a:solidFill>
                  <a:srgbClr val="080808"/>
                </a:solidFill>
                <a:highlight>
                  <a:srgbClr val="FFFFFF"/>
                </a:highlight>
                <a:latin typeface="Courier New"/>
                <a:ea typeface="Courier New"/>
                <a:cs typeface="Courier New"/>
                <a:sym typeface="Courier New"/>
              </a:rPr>
              <a:t>   }</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rPr lang="en-GB" sz="1537">
                <a:solidFill>
                  <a:srgbClr val="080808"/>
                </a:solidFill>
                <a:highlight>
                  <a:srgbClr val="FFFFFF"/>
                </a:highlight>
                <a:latin typeface="Courier New"/>
                <a:ea typeface="Courier New"/>
                <a:cs typeface="Courier New"/>
                <a:sym typeface="Courier New"/>
              </a:rPr>
              <a:t>}</a:t>
            </a:r>
            <a:endParaRPr sz="1537">
              <a:solidFill>
                <a:srgbClr val="080808"/>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605"/>
              <a:buNone/>
            </a:pPr>
            <a:r>
              <a:t/>
            </a:r>
            <a:endParaRPr sz="12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Anatomy of an Application</a:t>
            </a:r>
            <a:endParaRPr b="1"/>
          </a:p>
        </p:txBody>
      </p:sp>
      <p:sp>
        <p:nvSpPr>
          <p:cNvPr id="83" name="Google Shape;83;p17"/>
          <p:cNvSpPr txBox="1"/>
          <p:nvPr>
            <p:ph idx="1" type="body"/>
          </p:nvPr>
        </p:nvSpPr>
        <p:spPr>
          <a:xfrm>
            <a:off x="155300" y="1187350"/>
            <a:ext cx="2667300" cy="322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770"/>
              <a:buFont typeface="Arial"/>
              <a:buNone/>
            </a:pPr>
            <a:r>
              <a:rPr lang="en-GB" sz="2460"/>
              <a:t>It's common for a process to have more </a:t>
            </a:r>
            <a:r>
              <a:rPr lang="en-GB" sz="2460"/>
              <a:t>than</a:t>
            </a:r>
            <a:r>
              <a:rPr lang="en-GB" sz="2460"/>
              <a:t> one thread, so that multiple tasks can be completed simultaneously</a:t>
            </a:r>
            <a:endParaRPr sz="2460"/>
          </a:p>
          <a:p>
            <a:pPr indent="0" lvl="0" marL="0" rtl="0" algn="just">
              <a:spcBef>
                <a:spcPts val="1200"/>
              </a:spcBef>
              <a:spcAft>
                <a:spcPts val="1200"/>
              </a:spcAft>
              <a:buSzPts val="770"/>
              <a:buNone/>
            </a:pPr>
            <a:r>
              <a:t/>
            </a:r>
            <a:endParaRPr sz="2460"/>
          </a:p>
        </p:txBody>
      </p:sp>
      <p:pic>
        <p:nvPicPr>
          <p:cNvPr id="84" name="Google Shape;84;p17"/>
          <p:cNvPicPr preferRelativeResize="0"/>
          <p:nvPr/>
        </p:nvPicPr>
        <p:blipFill>
          <a:blip r:embed="rId3">
            <a:alphaModFix/>
          </a:blip>
          <a:stretch>
            <a:fillRect/>
          </a:stretch>
        </p:blipFill>
        <p:spPr>
          <a:xfrm>
            <a:off x="3049050" y="1187350"/>
            <a:ext cx="5783254" cy="3112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Shared resources </a:t>
            </a:r>
            <a:endParaRPr b="1" sz="3020"/>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8143" lvl="0" marL="457200" rtl="0" algn="l">
              <a:lnSpc>
                <a:spcPct val="105000"/>
              </a:lnSpc>
              <a:spcBef>
                <a:spcPts val="0"/>
              </a:spcBef>
              <a:spcAft>
                <a:spcPts val="0"/>
              </a:spcAft>
              <a:buSzPts val="2513"/>
              <a:buChar char="●"/>
            </a:pPr>
            <a:r>
              <a:rPr lang="en-GB" sz="2512"/>
              <a:t>Different processes can only communicate with each other using </a:t>
            </a:r>
            <a:r>
              <a:rPr b="1" lang="en-GB" sz="2512"/>
              <a:t>Inter Process Communication (IPC) </a:t>
            </a:r>
            <a:r>
              <a:rPr lang="en-GB" sz="2512"/>
              <a:t>– a mechanism provided by the operating system</a:t>
            </a:r>
            <a:endParaRPr sz="2512"/>
          </a:p>
          <a:p>
            <a:pPr indent="-388143" lvl="0" marL="457200" rtl="0" algn="l">
              <a:lnSpc>
                <a:spcPct val="105000"/>
              </a:lnSpc>
              <a:spcBef>
                <a:spcPts val="0"/>
              </a:spcBef>
              <a:spcAft>
                <a:spcPts val="0"/>
              </a:spcAft>
              <a:buSzPts val="2513"/>
              <a:buChar char="●"/>
            </a:pPr>
            <a:r>
              <a:rPr lang="en-GB" sz="2512"/>
              <a:t>Different threads however, share the same memory space</a:t>
            </a:r>
            <a:endParaRPr sz="2512"/>
          </a:p>
          <a:p>
            <a:pPr indent="-364648" lvl="1" marL="914400" rtl="0" algn="l">
              <a:lnSpc>
                <a:spcPct val="105000"/>
              </a:lnSpc>
              <a:spcBef>
                <a:spcPts val="0"/>
              </a:spcBef>
              <a:spcAft>
                <a:spcPts val="0"/>
              </a:spcAft>
              <a:buSzPts val="2143"/>
              <a:buChar char="○"/>
            </a:pPr>
            <a:r>
              <a:rPr lang="en-GB" sz="2142"/>
              <a:t>Communication between threads is simple because they can all access the variables in your program </a:t>
            </a:r>
            <a:endParaRPr sz="2142"/>
          </a:p>
          <a:p>
            <a:pPr indent="-364648" lvl="1" marL="914400" rtl="0" algn="l">
              <a:lnSpc>
                <a:spcPct val="105000"/>
              </a:lnSpc>
              <a:spcBef>
                <a:spcPts val="0"/>
              </a:spcBef>
              <a:spcAft>
                <a:spcPts val="0"/>
              </a:spcAft>
              <a:buSzPts val="2143"/>
              <a:buChar char="○"/>
            </a:pPr>
            <a:r>
              <a:rPr lang="en-GB" sz="2142"/>
              <a:t>But we can also run into problems if we don't control how they access shared variables</a:t>
            </a:r>
            <a:endParaRPr sz="2142"/>
          </a:p>
          <a:p>
            <a:pPr indent="0" lvl="0" marL="0" rtl="0" algn="l">
              <a:lnSpc>
                <a:spcPct val="105000"/>
              </a:lnSpc>
              <a:spcBef>
                <a:spcPts val="1200"/>
              </a:spcBef>
              <a:spcAft>
                <a:spcPts val="1200"/>
              </a:spcAft>
              <a:buSzPts val="1018"/>
              <a:buNone/>
            </a:pPr>
            <a:r>
              <a:t/>
            </a:r>
            <a:endParaRPr sz="186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Java class</a:t>
            </a:r>
            <a:endParaRPr b="1"/>
          </a:p>
        </p:txBody>
      </p:sp>
      <p:sp>
        <p:nvSpPr>
          <p:cNvPr id="96" name="Google Shape;96;p19"/>
          <p:cNvSpPr txBox="1"/>
          <p:nvPr>
            <p:ph idx="1" type="body"/>
          </p:nvPr>
        </p:nvSpPr>
        <p:spPr>
          <a:xfrm>
            <a:off x="103175" y="789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500"/>
              <a:t>Java provides two ways of creating new threads within our applications</a:t>
            </a:r>
            <a:endParaRPr sz="2500"/>
          </a:p>
          <a:p>
            <a:pPr indent="-387350" lvl="0" marL="457200" rtl="0" algn="l">
              <a:spcBef>
                <a:spcPts val="1200"/>
              </a:spcBef>
              <a:spcAft>
                <a:spcPts val="0"/>
              </a:spcAft>
              <a:buSzPts val="2500"/>
              <a:buChar char="●"/>
            </a:pPr>
            <a:r>
              <a:rPr lang="en-GB" sz="2500"/>
              <a:t>Extend the </a:t>
            </a:r>
            <a:r>
              <a:rPr b="1" lang="en-GB" sz="2500"/>
              <a:t>Thread</a:t>
            </a:r>
            <a:r>
              <a:rPr lang="en-GB" sz="2500"/>
              <a:t> class and override its </a:t>
            </a:r>
            <a:r>
              <a:rPr b="1" lang="en-GB" sz="2500"/>
              <a:t>run</a:t>
            </a:r>
            <a:r>
              <a:rPr lang="en-GB" sz="2500"/>
              <a:t> method. This is the simplest approach.</a:t>
            </a:r>
            <a:endParaRPr sz="2500"/>
          </a:p>
          <a:p>
            <a:pPr indent="-387350" lvl="0" marL="457200" rtl="0" algn="l">
              <a:spcBef>
                <a:spcPts val="0"/>
              </a:spcBef>
              <a:spcAft>
                <a:spcPts val="0"/>
              </a:spcAft>
              <a:buSzPts val="2500"/>
              <a:buChar char="●"/>
            </a:pPr>
            <a:r>
              <a:rPr lang="en-GB" sz="2500"/>
              <a:t>Implement the </a:t>
            </a:r>
            <a:r>
              <a:rPr b="1" lang="en-GB" sz="2500"/>
              <a:t>Runnable interface</a:t>
            </a:r>
            <a:r>
              <a:rPr lang="en-GB" sz="2500"/>
              <a:t> and its </a:t>
            </a:r>
            <a:r>
              <a:rPr b="1" lang="en-GB" sz="2500"/>
              <a:t>run</a:t>
            </a:r>
            <a:r>
              <a:rPr lang="en-GB" sz="2500"/>
              <a:t> method, then create a new </a:t>
            </a:r>
            <a:r>
              <a:rPr b="1" lang="en-GB" sz="2500"/>
              <a:t>Thread</a:t>
            </a:r>
            <a:r>
              <a:rPr lang="en-GB" sz="2500"/>
              <a:t> object using our </a:t>
            </a:r>
            <a:r>
              <a:rPr b="1" lang="en-GB" sz="2500"/>
              <a:t>Runnable</a:t>
            </a:r>
            <a:r>
              <a:rPr lang="en-GB" sz="2500"/>
              <a:t> class. This means our class can be a subclass of something other than Thread</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9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Thread class </a:t>
            </a:r>
            <a:endParaRPr/>
          </a:p>
        </p:txBody>
      </p:sp>
      <p:graphicFrame>
        <p:nvGraphicFramePr>
          <p:cNvPr id="102" name="Google Shape;102;p20"/>
          <p:cNvGraphicFramePr/>
          <p:nvPr/>
        </p:nvGraphicFramePr>
        <p:xfrm>
          <a:off x="624475" y="1394000"/>
          <a:ext cx="3000000" cy="3000000"/>
        </p:xfrm>
        <a:graphic>
          <a:graphicData uri="http://schemas.openxmlformats.org/drawingml/2006/table">
            <a:tbl>
              <a:tblPr>
                <a:noFill/>
                <a:tableStyleId>{F9BA084E-C8F9-4EEA-AA7F-9BFCDFC9CB7A}</a:tableStyleId>
              </a:tblPr>
              <a:tblGrid>
                <a:gridCol w="1312925"/>
                <a:gridCol w="1312925"/>
                <a:gridCol w="4613150"/>
              </a:tblGrid>
              <a:tr h="381000">
                <a:tc>
                  <a:txBody>
                    <a:bodyPr/>
                    <a:lstStyle/>
                    <a:p>
                      <a:pPr indent="0" lvl="0" marL="0" rtl="0" algn="l">
                        <a:spcBef>
                          <a:spcPts val="0"/>
                        </a:spcBef>
                        <a:spcAft>
                          <a:spcPts val="0"/>
                        </a:spcAft>
                        <a:buNone/>
                      </a:pPr>
                      <a:r>
                        <a:rPr lang="en-GB"/>
                        <a:t>Methods</a:t>
                      </a:r>
                      <a:endParaRPr/>
                    </a:p>
                  </a:txBody>
                  <a:tcPr marT="91425" marB="91425" marR="91425" marL="91425"/>
                </a:tc>
                <a:tc>
                  <a:txBody>
                    <a:bodyPr/>
                    <a:lstStyle/>
                    <a:p>
                      <a:pPr indent="0" lvl="0" marL="0" rtl="0" algn="l">
                        <a:spcBef>
                          <a:spcPts val="0"/>
                        </a:spcBef>
                        <a:spcAft>
                          <a:spcPts val="0"/>
                        </a:spcAft>
                        <a:buNone/>
                      </a:pPr>
                      <a:r>
                        <a:rPr lang="en-GB"/>
                        <a:t>Return</a:t>
                      </a:r>
                      <a:endParaRPr/>
                    </a:p>
                  </a:txBody>
                  <a:tcPr marT="91425" marB="91425" marR="91425" marL="91425"/>
                </a:tc>
                <a:tc>
                  <a:txBody>
                    <a:bodyPr/>
                    <a:lstStyle/>
                    <a:p>
                      <a:pPr indent="0" lvl="0" marL="0" rtl="0" algn="l">
                        <a:spcBef>
                          <a:spcPts val="0"/>
                        </a:spcBef>
                        <a:spcAft>
                          <a:spcPts val="0"/>
                        </a:spcAft>
                        <a:buNone/>
                      </a:pPr>
                      <a:r>
                        <a:rPr lang="en-GB"/>
                        <a:t>Meaning</a:t>
                      </a:r>
                      <a:endParaRPr/>
                    </a:p>
                  </a:txBody>
                  <a:tcPr marT="91425" marB="91425" marR="91425" marL="91425"/>
                </a:tc>
              </a:tr>
              <a:tr h="381000">
                <a:tc>
                  <a:txBody>
                    <a:bodyPr/>
                    <a:lstStyle/>
                    <a:p>
                      <a:pPr indent="0" lvl="0" marL="0" rtl="0" algn="l">
                        <a:spcBef>
                          <a:spcPts val="0"/>
                        </a:spcBef>
                        <a:spcAft>
                          <a:spcPts val="0"/>
                        </a:spcAft>
                        <a:buNone/>
                      </a:pPr>
                      <a:r>
                        <a:rPr lang="en-GB"/>
                        <a:t>getName</a:t>
                      </a:r>
                      <a:endParaRPr/>
                    </a:p>
                  </a:txBody>
                  <a:tcPr marT="76200" marB="28575" marR="91425" marL="95250"/>
                </a:tc>
                <a:tc>
                  <a:txBody>
                    <a:bodyPr/>
                    <a:lstStyle/>
                    <a:p>
                      <a:pPr indent="0" lvl="0" marL="0" rtl="0" algn="l">
                        <a:spcBef>
                          <a:spcPts val="0"/>
                        </a:spcBef>
                        <a:spcAft>
                          <a:spcPts val="0"/>
                        </a:spcAft>
                        <a:buNone/>
                      </a:pPr>
                      <a:r>
                        <a:rPr lang="en-GB"/>
                        <a:t>String</a:t>
                      </a:r>
                      <a:endParaRPr/>
                    </a:p>
                  </a:txBody>
                  <a:tcPr marT="76200" marB="28575" marR="91425" marL="95250"/>
                </a:tc>
                <a:tc>
                  <a:txBody>
                    <a:bodyPr/>
                    <a:lstStyle/>
                    <a:p>
                      <a:pPr indent="0" lvl="0" marL="0" rtl="0" algn="l">
                        <a:spcBef>
                          <a:spcPts val="0"/>
                        </a:spcBef>
                        <a:spcAft>
                          <a:spcPts val="0"/>
                        </a:spcAft>
                        <a:buNone/>
                      </a:pPr>
                      <a:r>
                        <a:rPr lang="en-GB"/>
                        <a:t>Returns this thread's name.</a:t>
                      </a:r>
                      <a:endParaRPr/>
                    </a:p>
                  </a:txBody>
                  <a:tcPr marT="76200" marB="28575" marR="91425" marL="95250"/>
                </a:tc>
              </a:tr>
              <a:tr h="381000">
                <a:tc>
                  <a:txBody>
                    <a:bodyPr/>
                    <a:lstStyle/>
                    <a:p>
                      <a:pPr indent="0" lvl="0" marL="0" rtl="0" algn="l">
                        <a:spcBef>
                          <a:spcPts val="0"/>
                        </a:spcBef>
                        <a:spcAft>
                          <a:spcPts val="0"/>
                        </a:spcAft>
                        <a:buNone/>
                      </a:pPr>
                      <a:r>
                        <a:rPr lang="en-GB"/>
                        <a:t>gePriority</a:t>
                      </a:r>
                      <a:endParaRPr/>
                    </a:p>
                  </a:txBody>
                  <a:tcPr marT="91425" marB="91425" marR="91425" marL="91425"/>
                </a:tc>
                <a:tc>
                  <a:txBody>
                    <a:bodyPr/>
                    <a:lstStyle/>
                    <a:p>
                      <a:pPr indent="0" lvl="0" marL="0" rtl="0" algn="l">
                        <a:spcBef>
                          <a:spcPts val="0"/>
                        </a:spcBef>
                        <a:spcAft>
                          <a:spcPts val="0"/>
                        </a:spcAft>
                        <a:buNone/>
                      </a:pPr>
                      <a:r>
                        <a:rPr lang="en-GB"/>
                        <a:t>int</a:t>
                      </a:r>
                      <a:endParaRPr/>
                    </a:p>
                  </a:txBody>
                  <a:tcPr marT="91425" marB="91425" marR="91425" marL="91425"/>
                </a:tc>
                <a:tc>
                  <a:txBody>
                    <a:bodyPr/>
                    <a:lstStyle/>
                    <a:p>
                      <a:pPr indent="0" lvl="0" marL="0" rtl="0" algn="l">
                        <a:spcBef>
                          <a:spcPts val="0"/>
                        </a:spcBef>
                        <a:spcAft>
                          <a:spcPts val="0"/>
                        </a:spcAft>
                        <a:buNone/>
                      </a:pPr>
                      <a:r>
                        <a:rPr lang="en-GB"/>
                        <a:t>Returns this thread's priority.</a:t>
                      </a:r>
                      <a:endParaRPr/>
                    </a:p>
                  </a:txBody>
                  <a:tcPr marT="91425" marB="91425" marR="91425" marL="91425"/>
                </a:tc>
              </a:tr>
              <a:tr h="381000">
                <a:tc>
                  <a:txBody>
                    <a:bodyPr/>
                    <a:lstStyle/>
                    <a:p>
                      <a:pPr indent="0" lvl="0" marL="0" rtl="0" algn="l">
                        <a:spcBef>
                          <a:spcPts val="0"/>
                        </a:spcBef>
                        <a:spcAft>
                          <a:spcPts val="0"/>
                        </a:spcAft>
                        <a:buNone/>
                      </a:pPr>
                      <a:r>
                        <a:rPr lang="en-GB"/>
                        <a:t>isAlive</a:t>
                      </a:r>
                      <a:endParaRPr/>
                    </a:p>
                  </a:txBody>
                  <a:tcPr marT="91425" marB="91425" marR="91425" marL="91425"/>
                </a:tc>
                <a:tc>
                  <a:txBody>
                    <a:bodyPr/>
                    <a:lstStyle/>
                    <a:p>
                      <a:pPr indent="0" lvl="0" marL="0" rtl="0" algn="l">
                        <a:spcBef>
                          <a:spcPts val="0"/>
                        </a:spcBef>
                        <a:spcAft>
                          <a:spcPts val="0"/>
                        </a:spcAft>
                        <a:buNone/>
                      </a:pPr>
                      <a:r>
                        <a:rPr lang="en-GB"/>
                        <a:t>boolean</a:t>
                      </a:r>
                      <a:endParaRPr/>
                    </a:p>
                  </a:txBody>
                  <a:tcPr marT="91425" marB="91425" marR="91425" marL="91425"/>
                </a:tc>
                <a:tc>
                  <a:txBody>
                    <a:bodyPr/>
                    <a:lstStyle/>
                    <a:p>
                      <a:pPr indent="0" lvl="0" marL="0" rtl="0" algn="l">
                        <a:spcBef>
                          <a:spcPts val="0"/>
                        </a:spcBef>
                        <a:spcAft>
                          <a:spcPts val="0"/>
                        </a:spcAft>
                        <a:buNone/>
                      </a:pPr>
                      <a:r>
                        <a:rPr lang="en-GB"/>
                        <a:t>Tests if this thread is alive.</a:t>
                      </a:r>
                      <a:endParaRPr/>
                    </a:p>
                  </a:txBody>
                  <a:tcPr marT="91425" marB="91425" marR="91425" marL="91425"/>
                </a:tc>
              </a:tr>
              <a:tr h="381000">
                <a:tc>
                  <a:txBody>
                    <a:bodyPr/>
                    <a:lstStyle/>
                    <a:p>
                      <a:pPr indent="0" lvl="0" marL="0" rtl="0" algn="l">
                        <a:spcBef>
                          <a:spcPts val="0"/>
                        </a:spcBef>
                        <a:spcAft>
                          <a:spcPts val="0"/>
                        </a:spcAft>
                        <a:buNone/>
                      </a:pPr>
                      <a:r>
                        <a:rPr lang="en-GB"/>
                        <a:t>isInterrupted</a:t>
                      </a:r>
                      <a:endParaRPr/>
                    </a:p>
                  </a:txBody>
                  <a:tcPr marT="91425" marB="91425" marR="91425" marL="91425"/>
                </a:tc>
                <a:tc>
                  <a:txBody>
                    <a:bodyPr/>
                    <a:lstStyle/>
                    <a:p>
                      <a:pPr indent="0" lvl="0" marL="0" rtl="0" algn="l">
                        <a:spcBef>
                          <a:spcPts val="0"/>
                        </a:spcBef>
                        <a:spcAft>
                          <a:spcPts val="0"/>
                        </a:spcAft>
                        <a:buNone/>
                      </a:pPr>
                      <a:r>
                        <a:rPr lang="en-GB"/>
                        <a:t>boolean</a:t>
                      </a:r>
                      <a:endParaRPr/>
                    </a:p>
                  </a:txBody>
                  <a:tcPr marT="91425" marB="91425" marR="91425" marL="91425"/>
                </a:tc>
                <a:tc>
                  <a:txBody>
                    <a:bodyPr/>
                    <a:lstStyle/>
                    <a:p>
                      <a:pPr indent="0" lvl="0" marL="0" rtl="0" algn="l">
                        <a:spcBef>
                          <a:spcPts val="0"/>
                        </a:spcBef>
                        <a:spcAft>
                          <a:spcPts val="0"/>
                        </a:spcAft>
                        <a:buNone/>
                      </a:pPr>
                      <a:r>
                        <a:rPr lang="en-GB"/>
                        <a:t>Tests whether this thread has been interrupted.</a:t>
                      </a:r>
                      <a:endParaRPr/>
                    </a:p>
                  </a:txBody>
                  <a:tcPr marT="91425" marB="91425" marR="91425" marL="91425"/>
                </a:tc>
              </a:tr>
              <a:tr h="381000">
                <a:tc>
                  <a:txBody>
                    <a:bodyPr/>
                    <a:lstStyle/>
                    <a:p>
                      <a:pPr indent="0" lvl="0" marL="0" rtl="0" algn="l">
                        <a:spcBef>
                          <a:spcPts val="0"/>
                        </a:spcBef>
                        <a:spcAft>
                          <a:spcPts val="0"/>
                        </a:spcAft>
                        <a:buNone/>
                      </a:pPr>
                      <a:r>
                        <a:rPr lang="en-GB"/>
                        <a:t>join</a:t>
                      </a:r>
                      <a:endParaRPr/>
                    </a:p>
                  </a:txBody>
                  <a:tcPr marT="91425" marB="91425" marR="91425" marL="91425"/>
                </a:tc>
                <a:tc>
                  <a:txBody>
                    <a:bodyPr/>
                    <a:lstStyle/>
                    <a:p>
                      <a:pPr indent="0" lvl="0" marL="0" rtl="0" algn="l">
                        <a:spcBef>
                          <a:spcPts val="0"/>
                        </a:spcBef>
                        <a:spcAft>
                          <a:spcPts val="0"/>
                        </a:spcAft>
                        <a:buNone/>
                      </a:pPr>
                      <a:r>
                        <a:rPr lang="en-GB"/>
                        <a:t>void</a:t>
                      </a:r>
                      <a:endParaRPr/>
                    </a:p>
                  </a:txBody>
                  <a:tcPr marT="91425" marB="91425" marR="91425" marL="91425"/>
                </a:tc>
                <a:tc>
                  <a:txBody>
                    <a:bodyPr/>
                    <a:lstStyle/>
                    <a:p>
                      <a:pPr indent="0" lvl="0" marL="0" rtl="0" algn="l">
                        <a:spcBef>
                          <a:spcPts val="0"/>
                        </a:spcBef>
                        <a:spcAft>
                          <a:spcPts val="0"/>
                        </a:spcAft>
                        <a:buNone/>
                      </a:pPr>
                      <a:r>
                        <a:rPr lang="en-GB"/>
                        <a:t>Waits for this thread to die.</a:t>
                      </a:r>
                      <a:endParaRPr/>
                    </a:p>
                  </a:txBody>
                  <a:tcPr marT="91425" marB="91425" marR="91425" marL="91425"/>
                </a:tc>
              </a:tr>
              <a:tr h="381000">
                <a:tc>
                  <a:txBody>
                    <a:bodyPr/>
                    <a:lstStyle/>
                    <a:p>
                      <a:pPr indent="0" lvl="0" marL="0" rtl="0" algn="l">
                        <a:spcBef>
                          <a:spcPts val="0"/>
                        </a:spcBef>
                        <a:spcAft>
                          <a:spcPts val="0"/>
                        </a:spcAft>
                        <a:buNone/>
                      </a:pPr>
                      <a:r>
                        <a:rPr lang="en-GB"/>
                        <a:t>run</a:t>
                      </a:r>
                      <a:endParaRPr/>
                    </a:p>
                  </a:txBody>
                  <a:tcPr marT="91425" marB="91425" marR="91425" marL="91425"/>
                </a:tc>
                <a:tc>
                  <a:txBody>
                    <a:bodyPr/>
                    <a:lstStyle/>
                    <a:p>
                      <a:pPr indent="0" lvl="0" marL="0" rtl="0" algn="l">
                        <a:spcBef>
                          <a:spcPts val="0"/>
                        </a:spcBef>
                        <a:spcAft>
                          <a:spcPts val="0"/>
                        </a:spcAft>
                        <a:buNone/>
                      </a:pPr>
                      <a:r>
                        <a:rPr lang="en-GB"/>
                        <a:t>void</a:t>
                      </a:r>
                      <a:endParaRPr/>
                    </a:p>
                  </a:txBody>
                  <a:tcPr marT="91425" marB="91425" marR="91425" marL="91425"/>
                </a:tc>
                <a:tc>
                  <a:txBody>
                    <a:bodyPr/>
                    <a:lstStyle/>
                    <a:p>
                      <a:pPr indent="0" lvl="0" marL="0" rtl="0" algn="l">
                        <a:spcBef>
                          <a:spcPts val="0"/>
                        </a:spcBef>
                        <a:spcAft>
                          <a:spcPts val="0"/>
                        </a:spcAft>
                        <a:buNone/>
                      </a:pPr>
                      <a:r>
                        <a:rPr lang="en-GB"/>
                        <a:t>Entry point of the thread</a:t>
                      </a:r>
                      <a:endParaRPr/>
                    </a:p>
                  </a:txBody>
                  <a:tcPr marT="91425" marB="91425" marR="91425" marL="91425"/>
                </a:tc>
              </a:tr>
              <a:tr h="381000">
                <a:tc>
                  <a:txBody>
                    <a:bodyPr/>
                    <a:lstStyle/>
                    <a:p>
                      <a:pPr indent="0" lvl="0" marL="0" rtl="0" algn="l">
                        <a:spcBef>
                          <a:spcPts val="0"/>
                        </a:spcBef>
                        <a:spcAft>
                          <a:spcPts val="0"/>
                        </a:spcAft>
                        <a:buNone/>
                      </a:pPr>
                      <a:r>
                        <a:rPr lang="en-GB"/>
                        <a:t>sleep</a:t>
                      </a:r>
                      <a:endParaRPr/>
                    </a:p>
                  </a:txBody>
                  <a:tcPr marT="91425" marB="91425" marR="91425" marL="91425"/>
                </a:tc>
                <a:tc>
                  <a:txBody>
                    <a:bodyPr/>
                    <a:lstStyle/>
                    <a:p>
                      <a:pPr indent="0" lvl="0" marL="0" rtl="0" algn="l">
                        <a:spcBef>
                          <a:spcPts val="0"/>
                        </a:spcBef>
                        <a:spcAft>
                          <a:spcPts val="0"/>
                        </a:spcAft>
                        <a:buNone/>
                      </a:pPr>
                      <a:r>
                        <a:rPr lang="en-GB"/>
                        <a:t>void</a:t>
                      </a:r>
                      <a:endParaRPr/>
                    </a:p>
                  </a:txBody>
                  <a:tcPr marT="91425" marB="91425" marR="91425" marL="91425"/>
                </a:tc>
                <a:tc>
                  <a:txBody>
                    <a:bodyPr/>
                    <a:lstStyle/>
                    <a:p>
                      <a:pPr indent="0" lvl="0" marL="0" rtl="0" algn="l">
                        <a:spcBef>
                          <a:spcPts val="0"/>
                        </a:spcBef>
                        <a:spcAft>
                          <a:spcPts val="0"/>
                        </a:spcAft>
                        <a:buNone/>
                      </a:pPr>
                      <a:r>
                        <a:rPr lang="en-GB"/>
                        <a:t>Suspend a thread for a period of time</a:t>
                      </a:r>
                      <a:endParaRPr/>
                    </a:p>
                  </a:txBody>
                  <a:tcPr marT="91425" marB="91425" marR="91425" marL="91425"/>
                </a:tc>
              </a:tr>
              <a:tr h="381000">
                <a:tc>
                  <a:txBody>
                    <a:bodyPr/>
                    <a:lstStyle/>
                    <a:p>
                      <a:pPr indent="0" lvl="0" marL="0" rtl="0" algn="l">
                        <a:spcBef>
                          <a:spcPts val="0"/>
                        </a:spcBef>
                        <a:spcAft>
                          <a:spcPts val="0"/>
                        </a:spcAft>
                        <a:buNone/>
                      </a:pPr>
                      <a:r>
                        <a:rPr lang="en-GB"/>
                        <a:t>start</a:t>
                      </a:r>
                      <a:endParaRPr/>
                    </a:p>
                  </a:txBody>
                  <a:tcPr marT="91425" marB="91425" marR="91425" marL="91425"/>
                </a:tc>
                <a:tc>
                  <a:txBody>
                    <a:bodyPr/>
                    <a:lstStyle/>
                    <a:p>
                      <a:pPr indent="0" lvl="0" marL="0" rtl="0" algn="l">
                        <a:spcBef>
                          <a:spcPts val="0"/>
                        </a:spcBef>
                        <a:spcAft>
                          <a:spcPts val="0"/>
                        </a:spcAft>
                        <a:buNone/>
                      </a:pPr>
                      <a:r>
                        <a:rPr lang="en-GB"/>
                        <a:t>void</a:t>
                      </a:r>
                      <a:endParaRPr/>
                    </a:p>
                  </a:txBody>
                  <a:tcPr marT="91425" marB="91425" marR="91425" marL="91425"/>
                </a:tc>
                <a:tc>
                  <a:txBody>
                    <a:bodyPr/>
                    <a:lstStyle/>
                    <a:p>
                      <a:pPr indent="0" lvl="0" marL="0" rtl="0" algn="l">
                        <a:spcBef>
                          <a:spcPts val="0"/>
                        </a:spcBef>
                        <a:spcAft>
                          <a:spcPts val="0"/>
                        </a:spcAft>
                        <a:buNone/>
                      </a:pPr>
                      <a:r>
                        <a:rPr lang="en-GB"/>
                        <a:t>Start a thread by calling its method</a:t>
                      </a:r>
                      <a:endParaRPr/>
                    </a:p>
                  </a:txBody>
                  <a:tcPr marT="91425" marB="91425" marR="91425" marL="91425"/>
                </a:tc>
              </a:tr>
            </a:tbl>
          </a:graphicData>
        </a:graphic>
      </p:graphicFrame>
      <p:sp>
        <p:nvSpPr>
          <p:cNvPr id="103" name="Google Shape;103;p20"/>
          <p:cNvSpPr txBox="1"/>
          <p:nvPr/>
        </p:nvSpPr>
        <p:spPr>
          <a:xfrm>
            <a:off x="421075" y="670200"/>
            <a:ext cx="76458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The Thread class defines several methods that help manage threads. Common used are show here below:</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1205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FF9900"/>
                </a:solidFill>
              </a:rPr>
              <a:t>Main Thread</a:t>
            </a:r>
            <a:endParaRPr b="1">
              <a:solidFill>
                <a:srgbClr val="FF9900"/>
              </a:solidFill>
            </a:endParaRPr>
          </a:p>
        </p:txBody>
      </p:sp>
      <p:sp>
        <p:nvSpPr>
          <p:cNvPr id="109" name="Google Shape;109;p21"/>
          <p:cNvSpPr txBox="1"/>
          <p:nvPr>
            <p:ph idx="1" type="body"/>
          </p:nvPr>
        </p:nvSpPr>
        <p:spPr>
          <a:xfrm>
            <a:off x="120550" y="665925"/>
            <a:ext cx="3205800" cy="447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900"/>
              <a:t>When Java Program starts up, one thread begins running immediately. This is usually called </a:t>
            </a:r>
            <a:r>
              <a:rPr b="1" lang="en-GB" sz="1900"/>
              <a:t>main thread </a:t>
            </a:r>
            <a:r>
              <a:rPr lang="en-GB" sz="1900"/>
              <a:t>of your program, because it is the one executed when your program begins.</a:t>
            </a:r>
            <a:endParaRPr sz="1900"/>
          </a:p>
          <a:p>
            <a:pPr indent="-349250" lvl="0" marL="457200" rtl="0" algn="l">
              <a:spcBef>
                <a:spcPts val="1200"/>
              </a:spcBef>
              <a:spcAft>
                <a:spcPts val="0"/>
              </a:spcAft>
              <a:buSzPts val="1900"/>
              <a:buChar char="●"/>
            </a:pPr>
            <a:r>
              <a:rPr lang="en-GB" sz="1900"/>
              <a:t>It is a thread from which other  child thread are spawned.</a:t>
            </a:r>
            <a:endParaRPr sz="1900"/>
          </a:p>
          <a:p>
            <a:pPr indent="-349250" lvl="0" marL="457200" rtl="0" algn="l">
              <a:spcBef>
                <a:spcPts val="0"/>
              </a:spcBef>
              <a:spcAft>
                <a:spcPts val="0"/>
              </a:spcAft>
              <a:buSzPts val="1900"/>
              <a:buChar char="●"/>
            </a:pPr>
            <a:r>
              <a:rPr lang="en-GB" sz="1900"/>
              <a:t>Often it must be the last thread to finish execution because it </a:t>
            </a:r>
            <a:r>
              <a:rPr lang="en-GB" sz="1900"/>
              <a:t>performs</a:t>
            </a:r>
            <a:r>
              <a:rPr lang="en-GB" sz="1900"/>
              <a:t> various shutdown actions</a:t>
            </a:r>
            <a:endParaRPr sz="1900"/>
          </a:p>
        </p:txBody>
      </p:sp>
      <p:sp>
        <p:nvSpPr>
          <p:cNvPr id="110" name="Google Shape;110;p21"/>
          <p:cNvSpPr txBox="1"/>
          <p:nvPr/>
        </p:nvSpPr>
        <p:spPr>
          <a:xfrm>
            <a:off x="4455875" y="345050"/>
            <a:ext cx="4361700" cy="46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1" name="Google Shape;111;p21"/>
          <p:cNvSpPr txBox="1"/>
          <p:nvPr/>
        </p:nvSpPr>
        <p:spPr>
          <a:xfrm>
            <a:off x="3326350" y="109650"/>
            <a:ext cx="5817600" cy="397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450">
                <a:solidFill>
                  <a:srgbClr val="0033B3"/>
                </a:solidFill>
                <a:highlight>
                  <a:srgbClr val="FFFFFF"/>
                </a:highlight>
                <a:latin typeface="Courier New"/>
                <a:ea typeface="Courier New"/>
                <a:cs typeface="Courier New"/>
                <a:sym typeface="Courier New"/>
              </a:rPr>
              <a:t>public class </a:t>
            </a:r>
            <a:r>
              <a:rPr lang="en-GB" sz="1450">
                <a:solidFill>
                  <a:schemeClr val="dk1"/>
                </a:solidFill>
                <a:highlight>
                  <a:srgbClr val="FFFFFF"/>
                </a:highlight>
                <a:latin typeface="Courier New"/>
                <a:ea typeface="Courier New"/>
                <a:cs typeface="Courier New"/>
                <a:sym typeface="Courier New"/>
              </a:rPr>
              <a:t>MainProgram </a:t>
            </a:r>
            <a:r>
              <a:rPr lang="en-GB" sz="1450">
                <a:solidFill>
                  <a:srgbClr val="080808"/>
                </a:solidFill>
                <a:highlight>
                  <a:srgbClr val="FFFFFF"/>
                </a:highlight>
                <a:latin typeface="Courier New"/>
                <a:ea typeface="Courier New"/>
                <a:cs typeface="Courier New"/>
                <a:sym typeface="Courier New"/>
              </a:rPr>
              <a:t>{</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r>
              <a:rPr lang="en-GB" sz="1450">
                <a:solidFill>
                  <a:srgbClr val="0033B3"/>
                </a:solidFill>
                <a:highlight>
                  <a:srgbClr val="FFFFFF"/>
                </a:highlight>
                <a:latin typeface="Courier New"/>
                <a:ea typeface="Courier New"/>
                <a:cs typeface="Courier New"/>
                <a:sym typeface="Courier New"/>
              </a:rPr>
              <a:t>public static void </a:t>
            </a:r>
            <a:r>
              <a:rPr lang="en-GB" sz="1450">
                <a:solidFill>
                  <a:srgbClr val="00627A"/>
                </a:solidFill>
                <a:highlight>
                  <a:srgbClr val="FFFFFF"/>
                </a:highlight>
                <a:latin typeface="Courier New"/>
                <a:ea typeface="Courier New"/>
                <a:cs typeface="Courier New"/>
                <a:sym typeface="Courier New"/>
              </a:rPr>
              <a:t>main</a:t>
            </a:r>
            <a:r>
              <a:rPr lang="en-GB" sz="1450">
                <a:solidFill>
                  <a:srgbClr val="080808"/>
                </a:solidFill>
                <a:highlight>
                  <a:srgbClr val="FFFFFF"/>
                </a:highlight>
                <a:latin typeface="Courier New"/>
                <a:ea typeface="Courier New"/>
                <a:cs typeface="Courier New"/>
                <a:sym typeface="Courier New"/>
              </a:rPr>
              <a:t>(</a:t>
            </a:r>
            <a:r>
              <a:rPr lang="en-GB" sz="1450">
                <a:solidFill>
                  <a:schemeClr val="dk1"/>
                </a:solidFill>
                <a:highlight>
                  <a:srgbClr val="FFFFFF"/>
                </a:highlight>
                <a:latin typeface="Courier New"/>
                <a:ea typeface="Courier New"/>
                <a:cs typeface="Courier New"/>
                <a:sym typeface="Courier New"/>
              </a:rPr>
              <a:t>String</a:t>
            </a:r>
            <a:r>
              <a:rPr lang="en-GB" sz="1450">
                <a:solidFill>
                  <a:srgbClr val="080808"/>
                </a:solidFill>
                <a:highlight>
                  <a:srgbClr val="FFFFFF"/>
                </a:highlight>
                <a:latin typeface="Courier New"/>
                <a:ea typeface="Courier New"/>
                <a:cs typeface="Courier New"/>
                <a:sym typeface="Courier New"/>
              </a:rPr>
              <a:t>[] </a:t>
            </a:r>
            <a:r>
              <a:rPr lang="en-GB" sz="1450">
                <a:solidFill>
                  <a:schemeClr val="dk1"/>
                </a:solidFill>
                <a:highlight>
                  <a:srgbClr val="FFFFFF"/>
                </a:highlight>
                <a:latin typeface="Courier New"/>
                <a:ea typeface="Courier New"/>
                <a:cs typeface="Courier New"/>
                <a:sym typeface="Courier New"/>
              </a:rPr>
              <a:t>args</a:t>
            </a:r>
            <a:r>
              <a:rPr lang="en-GB" sz="1450">
                <a:solidFill>
                  <a:srgbClr val="080808"/>
                </a:solidFill>
                <a:highlight>
                  <a:srgbClr val="FFFFFF"/>
                </a:highlight>
                <a:latin typeface="Courier New"/>
                <a:ea typeface="Courier New"/>
                <a:cs typeface="Courier New"/>
                <a:sym typeface="Courier New"/>
              </a:rPr>
              <a:t>) {</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r>
              <a:rPr lang="en-GB" sz="1450">
                <a:solidFill>
                  <a:schemeClr val="dk1"/>
                </a:solidFill>
                <a:highlight>
                  <a:srgbClr val="FFFFFF"/>
                </a:highlight>
                <a:latin typeface="Courier New"/>
                <a:ea typeface="Courier New"/>
                <a:cs typeface="Courier New"/>
                <a:sym typeface="Courier New"/>
              </a:rPr>
              <a:t>Thread thread</a:t>
            </a:r>
            <a:r>
              <a:rPr lang="en-GB" sz="1450">
                <a:solidFill>
                  <a:srgbClr val="080808"/>
                </a:solidFill>
                <a:highlight>
                  <a:srgbClr val="FFFFFF"/>
                </a:highlight>
                <a:latin typeface="Courier New"/>
                <a:ea typeface="Courier New"/>
                <a:cs typeface="Courier New"/>
                <a:sym typeface="Courier New"/>
              </a:rPr>
              <a:t>=</a:t>
            </a:r>
            <a:r>
              <a:rPr lang="en-GB" sz="1450">
                <a:solidFill>
                  <a:schemeClr val="dk1"/>
                </a:solidFill>
                <a:highlight>
                  <a:srgbClr val="FFFFFF"/>
                </a:highlight>
                <a:latin typeface="Courier New"/>
                <a:ea typeface="Courier New"/>
                <a:cs typeface="Courier New"/>
                <a:sym typeface="Courier New"/>
              </a:rPr>
              <a:t>Thread</a:t>
            </a:r>
            <a:r>
              <a:rPr lang="en-GB" sz="1450">
                <a:solidFill>
                  <a:srgbClr val="080808"/>
                </a:solidFill>
                <a:highlight>
                  <a:srgbClr val="FFFFFF"/>
                </a:highlight>
                <a:latin typeface="Courier New"/>
                <a:ea typeface="Courier New"/>
                <a:cs typeface="Courier New"/>
                <a:sym typeface="Courier New"/>
              </a:rPr>
              <a:t>.</a:t>
            </a:r>
            <a:r>
              <a:rPr i="1" lang="en-GB" sz="1450">
                <a:solidFill>
                  <a:srgbClr val="080808"/>
                </a:solidFill>
                <a:highlight>
                  <a:srgbClr val="FFFFFF"/>
                </a:highlight>
                <a:latin typeface="Courier New"/>
                <a:ea typeface="Courier New"/>
                <a:cs typeface="Courier New"/>
                <a:sym typeface="Courier New"/>
              </a:rPr>
              <a:t>currentThread</a:t>
            </a:r>
            <a:r>
              <a:rPr lang="en-GB" sz="1450">
                <a:solidFill>
                  <a:srgbClr val="080808"/>
                </a:solidFill>
                <a:highlight>
                  <a:srgbClr val="FFFFFF"/>
                </a:highlight>
                <a:latin typeface="Courier New"/>
                <a:ea typeface="Courier New"/>
                <a:cs typeface="Courier New"/>
                <a:sym typeface="Courier New"/>
              </a:rPr>
              <a:t>();</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r>
              <a:rPr lang="en-GB" sz="1450">
                <a:solidFill>
                  <a:schemeClr val="dk1"/>
                </a:solidFill>
                <a:highlight>
                  <a:srgbClr val="FFFFFF"/>
                </a:highlight>
                <a:latin typeface="Courier New"/>
                <a:ea typeface="Courier New"/>
                <a:cs typeface="Courier New"/>
                <a:sym typeface="Courier New"/>
              </a:rPr>
              <a:t>System</a:t>
            </a:r>
            <a:r>
              <a:rPr lang="en-GB" sz="1450">
                <a:solidFill>
                  <a:srgbClr val="080808"/>
                </a:solidFill>
                <a:highlight>
                  <a:srgbClr val="FFFFFF"/>
                </a:highlight>
                <a:latin typeface="Courier New"/>
                <a:ea typeface="Courier New"/>
                <a:cs typeface="Courier New"/>
                <a:sym typeface="Courier New"/>
              </a:rPr>
              <a:t>.</a:t>
            </a:r>
            <a:r>
              <a:rPr i="1" lang="en-GB" sz="1450">
                <a:solidFill>
                  <a:srgbClr val="871094"/>
                </a:solidFill>
                <a:highlight>
                  <a:srgbClr val="FFFFFF"/>
                </a:highlight>
                <a:latin typeface="Courier New"/>
                <a:ea typeface="Courier New"/>
                <a:cs typeface="Courier New"/>
                <a:sym typeface="Courier New"/>
              </a:rPr>
              <a:t>out</a:t>
            </a:r>
            <a:r>
              <a:rPr lang="en-GB" sz="1450">
                <a:solidFill>
                  <a:srgbClr val="080808"/>
                </a:solidFill>
                <a:highlight>
                  <a:srgbClr val="FFFFFF"/>
                </a:highlight>
                <a:latin typeface="Courier New"/>
                <a:ea typeface="Courier New"/>
                <a:cs typeface="Courier New"/>
                <a:sym typeface="Courier New"/>
              </a:rPr>
              <a:t>.println(</a:t>
            </a:r>
            <a:r>
              <a:rPr lang="en-GB" sz="1450">
                <a:solidFill>
                  <a:srgbClr val="067D17"/>
                </a:solidFill>
                <a:highlight>
                  <a:srgbClr val="FFFFFF"/>
                </a:highlight>
                <a:latin typeface="Courier New"/>
                <a:ea typeface="Courier New"/>
                <a:cs typeface="Courier New"/>
                <a:sym typeface="Courier New"/>
              </a:rPr>
              <a:t>"Current Thread:"</a:t>
            </a:r>
            <a:r>
              <a:rPr lang="en-GB" sz="1450">
                <a:solidFill>
                  <a:srgbClr val="080808"/>
                </a:solidFill>
                <a:highlight>
                  <a:srgbClr val="FFFFFF"/>
                </a:highlight>
                <a:latin typeface="Courier New"/>
                <a:ea typeface="Courier New"/>
                <a:cs typeface="Courier New"/>
                <a:sym typeface="Courier New"/>
              </a:rPr>
              <a:t>+</a:t>
            </a:r>
            <a:r>
              <a:rPr lang="en-GB" sz="1450">
                <a:solidFill>
                  <a:schemeClr val="dk1"/>
                </a:solidFill>
                <a:highlight>
                  <a:srgbClr val="FFFFFF"/>
                </a:highlight>
                <a:latin typeface="Courier New"/>
                <a:ea typeface="Courier New"/>
                <a:cs typeface="Courier New"/>
                <a:sym typeface="Courier New"/>
              </a:rPr>
              <a:t>thread</a:t>
            </a:r>
            <a:r>
              <a:rPr lang="en-GB" sz="1450">
                <a:solidFill>
                  <a:srgbClr val="080808"/>
                </a:solidFill>
                <a:highlight>
                  <a:srgbClr val="FFFFFF"/>
                </a:highlight>
                <a:latin typeface="Courier New"/>
                <a:ea typeface="Courier New"/>
                <a:cs typeface="Courier New"/>
                <a:sym typeface="Courier New"/>
              </a:rPr>
              <a:t>);</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r>
              <a:rPr i="1" lang="en-GB" sz="1450">
                <a:solidFill>
                  <a:srgbClr val="8C8C8C"/>
                </a:solidFill>
                <a:highlight>
                  <a:srgbClr val="FFFFFF"/>
                </a:highlight>
                <a:latin typeface="Courier New"/>
                <a:ea typeface="Courier New"/>
                <a:cs typeface="Courier New"/>
                <a:sym typeface="Courier New"/>
              </a:rPr>
              <a:t>//Change the name of the Thread</a:t>
            </a:r>
            <a:endParaRPr i="1" sz="145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450">
                <a:solidFill>
                  <a:srgbClr val="8C8C8C"/>
                </a:solidFill>
                <a:highlight>
                  <a:srgbClr val="FFFFFF"/>
                </a:highlight>
                <a:latin typeface="Courier New"/>
                <a:ea typeface="Courier New"/>
                <a:cs typeface="Courier New"/>
                <a:sym typeface="Courier New"/>
              </a:rPr>
              <a:t>       </a:t>
            </a:r>
            <a:r>
              <a:rPr lang="en-GB" sz="1450">
                <a:solidFill>
                  <a:schemeClr val="dk1"/>
                </a:solidFill>
                <a:highlight>
                  <a:srgbClr val="FFFFFF"/>
                </a:highlight>
                <a:latin typeface="Courier New"/>
                <a:ea typeface="Courier New"/>
                <a:cs typeface="Courier New"/>
                <a:sym typeface="Courier New"/>
              </a:rPr>
              <a:t>thread</a:t>
            </a:r>
            <a:r>
              <a:rPr lang="en-GB" sz="1450">
                <a:solidFill>
                  <a:srgbClr val="080808"/>
                </a:solidFill>
                <a:highlight>
                  <a:srgbClr val="FFFFFF"/>
                </a:highlight>
                <a:latin typeface="Courier New"/>
                <a:ea typeface="Courier New"/>
                <a:cs typeface="Courier New"/>
                <a:sym typeface="Courier New"/>
              </a:rPr>
              <a:t>.setName(</a:t>
            </a:r>
            <a:r>
              <a:rPr lang="en-GB" sz="1450">
                <a:solidFill>
                  <a:srgbClr val="067D17"/>
                </a:solidFill>
                <a:highlight>
                  <a:srgbClr val="FFFFFF"/>
                </a:highlight>
                <a:latin typeface="Courier New"/>
                <a:ea typeface="Courier New"/>
                <a:cs typeface="Courier New"/>
                <a:sym typeface="Courier New"/>
              </a:rPr>
              <a:t>"My thread"</a:t>
            </a:r>
            <a:r>
              <a:rPr lang="en-GB" sz="1450">
                <a:solidFill>
                  <a:srgbClr val="080808"/>
                </a:solidFill>
                <a:highlight>
                  <a:srgbClr val="FFFFFF"/>
                </a:highlight>
                <a:latin typeface="Courier New"/>
                <a:ea typeface="Courier New"/>
                <a:cs typeface="Courier New"/>
                <a:sym typeface="Courier New"/>
              </a:rPr>
              <a:t>);</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r>
              <a:rPr lang="en-GB" sz="1450">
                <a:solidFill>
                  <a:schemeClr val="dk1"/>
                </a:solidFill>
                <a:highlight>
                  <a:srgbClr val="FFFFFF"/>
                </a:highlight>
                <a:latin typeface="Courier New"/>
                <a:ea typeface="Courier New"/>
                <a:cs typeface="Courier New"/>
                <a:sym typeface="Courier New"/>
              </a:rPr>
              <a:t>System</a:t>
            </a:r>
            <a:r>
              <a:rPr lang="en-GB" sz="1450">
                <a:solidFill>
                  <a:srgbClr val="080808"/>
                </a:solidFill>
                <a:highlight>
                  <a:srgbClr val="FFFFFF"/>
                </a:highlight>
                <a:latin typeface="Courier New"/>
                <a:ea typeface="Courier New"/>
                <a:cs typeface="Courier New"/>
                <a:sym typeface="Courier New"/>
              </a:rPr>
              <a:t>.</a:t>
            </a:r>
            <a:r>
              <a:rPr i="1" lang="en-GB" sz="1450">
                <a:solidFill>
                  <a:srgbClr val="871094"/>
                </a:solidFill>
                <a:highlight>
                  <a:srgbClr val="FFFFFF"/>
                </a:highlight>
                <a:latin typeface="Courier New"/>
                <a:ea typeface="Courier New"/>
                <a:cs typeface="Courier New"/>
                <a:sym typeface="Courier New"/>
              </a:rPr>
              <a:t>out</a:t>
            </a:r>
            <a:r>
              <a:rPr lang="en-GB" sz="1450">
                <a:solidFill>
                  <a:srgbClr val="080808"/>
                </a:solidFill>
                <a:highlight>
                  <a:srgbClr val="FFFFFF"/>
                </a:highlight>
                <a:latin typeface="Courier New"/>
                <a:ea typeface="Courier New"/>
                <a:cs typeface="Courier New"/>
                <a:sym typeface="Courier New"/>
              </a:rPr>
              <a:t>.println(</a:t>
            </a:r>
            <a:r>
              <a:rPr lang="en-GB" sz="1450">
                <a:solidFill>
                  <a:srgbClr val="067D17"/>
                </a:solidFill>
                <a:highlight>
                  <a:srgbClr val="FFFFFF"/>
                </a:highlight>
                <a:latin typeface="Courier New"/>
                <a:ea typeface="Courier New"/>
                <a:cs typeface="Courier New"/>
                <a:sym typeface="Courier New"/>
              </a:rPr>
              <a:t>"After name change:"</a:t>
            </a:r>
            <a:r>
              <a:rPr lang="en-GB" sz="1450">
                <a:solidFill>
                  <a:srgbClr val="080808"/>
                </a:solidFill>
                <a:highlight>
                  <a:srgbClr val="FFFFFF"/>
                </a:highlight>
                <a:latin typeface="Courier New"/>
                <a:ea typeface="Courier New"/>
                <a:cs typeface="Courier New"/>
                <a:sym typeface="Courier New"/>
              </a:rPr>
              <a:t>+</a:t>
            </a:r>
            <a:r>
              <a:rPr lang="en-GB" sz="1450">
                <a:solidFill>
                  <a:schemeClr val="dk1"/>
                </a:solidFill>
                <a:highlight>
                  <a:srgbClr val="FFFFFF"/>
                </a:highlight>
                <a:latin typeface="Courier New"/>
                <a:ea typeface="Courier New"/>
                <a:cs typeface="Courier New"/>
                <a:sym typeface="Courier New"/>
              </a:rPr>
              <a:t>thread</a:t>
            </a:r>
            <a:r>
              <a:rPr lang="en-GB" sz="1450">
                <a:solidFill>
                  <a:srgbClr val="080808"/>
                </a:solidFill>
                <a:highlight>
                  <a:srgbClr val="FFFFFF"/>
                </a:highlight>
                <a:latin typeface="Courier New"/>
                <a:ea typeface="Courier New"/>
                <a:cs typeface="Courier New"/>
                <a:sym typeface="Courier New"/>
              </a:rPr>
              <a:t>);</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r>
              <a:rPr lang="en-GB" sz="1450">
                <a:solidFill>
                  <a:srgbClr val="0033B3"/>
                </a:solidFill>
                <a:highlight>
                  <a:srgbClr val="FFFFFF"/>
                </a:highlight>
                <a:latin typeface="Courier New"/>
                <a:ea typeface="Courier New"/>
                <a:cs typeface="Courier New"/>
                <a:sym typeface="Courier New"/>
              </a:rPr>
              <a:t>try </a:t>
            </a:r>
            <a:r>
              <a:rPr lang="en-GB" sz="1450">
                <a:solidFill>
                  <a:srgbClr val="080808"/>
                </a:solidFill>
                <a:highlight>
                  <a:srgbClr val="FFFFFF"/>
                </a:highlight>
                <a:latin typeface="Courier New"/>
                <a:ea typeface="Courier New"/>
                <a:cs typeface="Courier New"/>
                <a:sym typeface="Courier New"/>
              </a:rPr>
              <a:t>{</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r>
              <a:rPr lang="en-GB" sz="1450">
                <a:solidFill>
                  <a:srgbClr val="0033B3"/>
                </a:solidFill>
                <a:highlight>
                  <a:srgbClr val="FFFFFF"/>
                </a:highlight>
                <a:latin typeface="Courier New"/>
                <a:ea typeface="Courier New"/>
                <a:cs typeface="Courier New"/>
                <a:sym typeface="Courier New"/>
              </a:rPr>
              <a:t>for</a:t>
            </a:r>
            <a:r>
              <a:rPr lang="en-GB" sz="1450">
                <a:solidFill>
                  <a:srgbClr val="080808"/>
                </a:solidFill>
                <a:highlight>
                  <a:srgbClr val="FFFFFF"/>
                </a:highlight>
                <a:latin typeface="Courier New"/>
                <a:ea typeface="Courier New"/>
                <a:cs typeface="Courier New"/>
                <a:sym typeface="Courier New"/>
              </a:rPr>
              <a:t>(</a:t>
            </a:r>
            <a:r>
              <a:rPr lang="en-GB" sz="1450">
                <a:solidFill>
                  <a:srgbClr val="0033B3"/>
                </a:solidFill>
                <a:highlight>
                  <a:srgbClr val="FFFFFF"/>
                </a:highlight>
                <a:latin typeface="Courier New"/>
                <a:ea typeface="Courier New"/>
                <a:cs typeface="Courier New"/>
                <a:sym typeface="Courier New"/>
              </a:rPr>
              <a:t>int </a:t>
            </a:r>
            <a:r>
              <a:rPr lang="en-GB" sz="1450">
                <a:solidFill>
                  <a:schemeClr val="dk1"/>
                </a:solidFill>
                <a:highlight>
                  <a:srgbClr val="FFFFFF"/>
                </a:highlight>
                <a:latin typeface="Courier New"/>
                <a:ea typeface="Courier New"/>
                <a:cs typeface="Courier New"/>
                <a:sym typeface="Courier New"/>
              </a:rPr>
              <a:t>n</a:t>
            </a:r>
            <a:r>
              <a:rPr lang="en-GB" sz="1450">
                <a:solidFill>
                  <a:srgbClr val="080808"/>
                </a:solidFill>
                <a:highlight>
                  <a:srgbClr val="FFFFFF"/>
                </a:highlight>
                <a:latin typeface="Courier New"/>
                <a:ea typeface="Courier New"/>
                <a:cs typeface="Courier New"/>
                <a:sym typeface="Courier New"/>
              </a:rPr>
              <a:t>=</a:t>
            </a:r>
            <a:r>
              <a:rPr lang="en-GB" sz="1450">
                <a:solidFill>
                  <a:srgbClr val="1750EB"/>
                </a:solidFill>
                <a:highlight>
                  <a:srgbClr val="FFFFFF"/>
                </a:highlight>
                <a:latin typeface="Courier New"/>
                <a:ea typeface="Courier New"/>
                <a:cs typeface="Courier New"/>
                <a:sym typeface="Courier New"/>
              </a:rPr>
              <a:t>5</a:t>
            </a:r>
            <a:r>
              <a:rPr lang="en-GB" sz="1450">
                <a:solidFill>
                  <a:srgbClr val="080808"/>
                </a:solidFill>
                <a:highlight>
                  <a:srgbClr val="FFFFFF"/>
                </a:highlight>
                <a:latin typeface="Courier New"/>
                <a:ea typeface="Courier New"/>
                <a:cs typeface="Courier New"/>
                <a:sym typeface="Courier New"/>
              </a:rPr>
              <a:t>;</a:t>
            </a:r>
            <a:r>
              <a:rPr lang="en-GB" sz="1450">
                <a:solidFill>
                  <a:schemeClr val="dk1"/>
                </a:solidFill>
                <a:highlight>
                  <a:srgbClr val="FFFFFF"/>
                </a:highlight>
                <a:latin typeface="Courier New"/>
                <a:ea typeface="Courier New"/>
                <a:cs typeface="Courier New"/>
                <a:sym typeface="Courier New"/>
              </a:rPr>
              <a:t>n</a:t>
            </a:r>
            <a:r>
              <a:rPr lang="en-GB" sz="1450">
                <a:solidFill>
                  <a:srgbClr val="080808"/>
                </a:solidFill>
                <a:highlight>
                  <a:srgbClr val="FFFFFF"/>
                </a:highlight>
                <a:latin typeface="Courier New"/>
                <a:ea typeface="Courier New"/>
                <a:cs typeface="Courier New"/>
                <a:sym typeface="Courier New"/>
              </a:rPr>
              <a:t>&gt;</a:t>
            </a:r>
            <a:r>
              <a:rPr lang="en-GB" sz="1450">
                <a:solidFill>
                  <a:srgbClr val="1750EB"/>
                </a:solidFill>
                <a:highlight>
                  <a:srgbClr val="FFFFFF"/>
                </a:highlight>
                <a:latin typeface="Courier New"/>
                <a:ea typeface="Courier New"/>
                <a:cs typeface="Courier New"/>
                <a:sym typeface="Courier New"/>
              </a:rPr>
              <a:t>0</a:t>
            </a:r>
            <a:r>
              <a:rPr lang="en-GB" sz="1450">
                <a:solidFill>
                  <a:srgbClr val="080808"/>
                </a:solidFill>
                <a:highlight>
                  <a:srgbClr val="FFFFFF"/>
                </a:highlight>
                <a:latin typeface="Courier New"/>
                <a:ea typeface="Courier New"/>
                <a:cs typeface="Courier New"/>
                <a:sym typeface="Courier New"/>
              </a:rPr>
              <a:t>;</a:t>
            </a:r>
            <a:r>
              <a:rPr lang="en-GB" sz="1450">
                <a:solidFill>
                  <a:schemeClr val="dk1"/>
                </a:solidFill>
                <a:highlight>
                  <a:srgbClr val="FFFFFF"/>
                </a:highlight>
                <a:latin typeface="Courier New"/>
                <a:ea typeface="Courier New"/>
                <a:cs typeface="Courier New"/>
                <a:sym typeface="Courier New"/>
              </a:rPr>
              <a:t>n</a:t>
            </a:r>
            <a:r>
              <a:rPr lang="en-GB" sz="1450">
                <a:solidFill>
                  <a:srgbClr val="080808"/>
                </a:solidFill>
                <a:highlight>
                  <a:srgbClr val="FFFFFF"/>
                </a:highlight>
                <a:latin typeface="Courier New"/>
                <a:ea typeface="Courier New"/>
                <a:cs typeface="Courier New"/>
                <a:sym typeface="Courier New"/>
              </a:rPr>
              <a:t>--){</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r>
              <a:rPr lang="en-GB" sz="1450">
                <a:solidFill>
                  <a:schemeClr val="dk1"/>
                </a:solidFill>
                <a:highlight>
                  <a:srgbClr val="FFFFFF"/>
                </a:highlight>
                <a:latin typeface="Courier New"/>
                <a:ea typeface="Courier New"/>
                <a:cs typeface="Courier New"/>
                <a:sym typeface="Courier New"/>
              </a:rPr>
              <a:t>System</a:t>
            </a:r>
            <a:r>
              <a:rPr lang="en-GB" sz="1450">
                <a:solidFill>
                  <a:srgbClr val="080808"/>
                </a:solidFill>
                <a:highlight>
                  <a:srgbClr val="FFFFFF"/>
                </a:highlight>
                <a:latin typeface="Courier New"/>
                <a:ea typeface="Courier New"/>
                <a:cs typeface="Courier New"/>
                <a:sym typeface="Courier New"/>
              </a:rPr>
              <a:t>.</a:t>
            </a:r>
            <a:r>
              <a:rPr i="1" lang="en-GB" sz="1450">
                <a:solidFill>
                  <a:srgbClr val="871094"/>
                </a:solidFill>
                <a:highlight>
                  <a:srgbClr val="FFFFFF"/>
                </a:highlight>
                <a:latin typeface="Courier New"/>
                <a:ea typeface="Courier New"/>
                <a:cs typeface="Courier New"/>
                <a:sym typeface="Courier New"/>
              </a:rPr>
              <a:t>out</a:t>
            </a:r>
            <a:r>
              <a:rPr lang="en-GB" sz="1450">
                <a:solidFill>
                  <a:srgbClr val="080808"/>
                </a:solidFill>
                <a:highlight>
                  <a:srgbClr val="FFFFFF"/>
                </a:highlight>
                <a:latin typeface="Courier New"/>
                <a:ea typeface="Courier New"/>
                <a:cs typeface="Courier New"/>
                <a:sym typeface="Courier New"/>
              </a:rPr>
              <a:t>.println(</a:t>
            </a:r>
            <a:r>
              <a:rPr lang="en-GB" sz="1450">
                <a:solidFill>
                  <a:schemeClr val="dk1"/>
                </a:solidFill>
                <a:highlight>
                  <a:srgbClr val="FFFFFF"/>
                </a:highlight>
                <a:latin typeface="Courier New"/>
                <a:ea typeface="Courier New"/>
                <a:cs typeface="Courier New"/>
                <a:sym typeface="Courier New"/>
              </a:rPr>
              <a:t>n</a:t>
            </a:r>
            <a:r>
              <a:rPr lang="en-GB" sz="1450">
                <a:solidFill>
                  <a:srgbClr val="080808"/>
                </a:solidFill>
                <a:highlight>
                  <a:srgbClr val="FFFFFF"/>
                </a:highlight>
                <a:latin typeface="Courier New"/>
                <a:ea typeface="Courier New"/>
                <a:cs typeface="Courier New"/>
                <a:sym typeface="Courier New"/>
              </a:rPr>
              <a:t>);</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r>
              <a:rPr lang="en-GB" sz="1450">
                <a:solidFill>
                  <a:schemeClr val="dk1"/>
                </a:solidFill>
                <a:highlight>
                  <a:srgbClr val="FFFFFF"/>
                </a:highlight>
                <a:latin typeface="Courier New"/>
                <a:ea typeface="Courier New"/>
                <a:cs typeface="Courier New"/>
                <a:sym typeface="Courier New"/>
              </a:rPr>
              <a:t>Thread</a:t>
            </a:r>
            <a:r>
              <a:rPr lang="en-GB" sz="1450">
                <a:solidFill>
                  <a:srgbClr val="080808"/>
                </a:solidFill>
                <a:highlight>
                  <a:srgbClr val="FFFFFF"/>
                </a:highlight>
                <a:latin typeface="Courier New"/>
                <a:ea typeface="Courier New"/>
                <a:cs typeface="Courier New"/>
                <a:sym typeface="Courier New"/>
              </a:rPr>
              <a:t>.</a:t>
            </a:r>
            <a:r>
              <a:rPr i="1" lang="en-GB" sz="1450">
                <a:solidFill>
                  <a:srgbClr val="080808"/>
                </a:solidFill>
                <a:highlight>
                  <a:srgbClr val="FFFFFF"/>
                </a:highlight>
                <a:latin typeface="Courier New"/>
                <a:ea typeface="Courier New"/>
                <a:cs typeface="Courier New"/>
                <a:sym typeface="Courier New"/>
              </a:rPr>
              <a:t>sleep</a:t>
            </a:r>
            <a:r>
              <a:rPr lang="en-GB" sz="1450">
                <a:solidFill>
                  <a:srgbClr val="080808"/>
                </a:solidFill>
                <a:highlight>
                  <a:srgbClr val="FFFFFF"/>
                </a:highlight>
                <a:latin typeface="Courier New"/>
                <a:ea typeface="Courier New"/>
                <a:cs typeface="Courier New"/>
                <a:sym typeface="Courier New"/>
              </a:rPr>
              <a:t>(</a:t>
            </a:r>
            <a:r>
              <a:rPr lang="en-GB" sz="1450">
                <a:solidFill>
                  <a:srgbClr val="1750EB"/>
                </a:solidFill>
                <a:highlight>
                  <a:srgbClr val="FFFFFF"/>
                </a:highlight>
                <a:latin typeface="Courier New"/>
                <a:ea typeface="Courier New"/>
                <a:cs typeface="Courier New"/>
                <a:sym typeface="Courier New"/>
              </a:rPr>
              <a:t>1000</a:t>
            </a:r>
            <a:r>
              <a:rPr lang="en-GB" sz="1450">
                <a:solidFill>
                  <a:srgbClr val="080808"/>
                </a:solidFill>
                <a:highlight>
                  <a:srgbClr val="FFFFFF"/>
                </a:highlight>
                <a:latin typeface="Courier New"/>
                <a:ea typeface="Courier New"/>
                <a:cs typeface="Courier New"/>
                <a:sym typeface="Courier New"/>
              </a:rPr>
              <a:t>);</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r>
              <a:rPr lang="en-GB" sz="1450">
                <a:solidFill>
                  <a:srgbClr val="0033B3"/>
                </a:solidFill>
                <a:highlight>
                  <a:srgbClr val="FFFFFF"/>
                </a:highlight>
                <a:latin typeface="Courier New"/>
                <a:ea typeface="Courier New"/>
                <a:cs typeface="Courier New"/>
                <a:sym typeface="Courier New"/>
              </a:rPr>
              <a:t>catch</a:t>
            </a:r>
            <a:r>
              <a:rPr lang="en-GB" sz="1450">
                <a:solidFill>
                  <a:srgbClr val="080808"/>
                </a:solidFill>
                <a:highlight>
                  <a:srgbClr val="FFFFFF"/>
                </a:highlight>
                <a:latin typeface="Courier New"/>
                <a:ea typeface="Courier New"/>
                <a:cs typeface="Courier New"/>
                <a:sym typeface="Courier New"/>
              </a:rPr>
              <a:t>(</a:t>
            </a:r>
            <a:r>
              <a:rPr lang="en-GB" sz="1450">
                <a:solidFill>
                  <a:schemeClr val="dk1"/>
                </a:solidFill>
                <a:highlight>
                  <a:srgbClr val="FFFFFF"/>
                </a:highlight>
                <a:latin typeface="Courier New"/>
                <a:ea typeface="Courier New"/>
                <a:cs typeface="Courier New"/>
                <a:sym typeface="Courier New"/>
              </a:rPr>
              <a:t>InterruptedException e</a:t>
            </a:r>
            <a:r>
              <a:rPr lang="en-GB" sz="1450">
                <a:solidFill>
                  <a:srgbClr val="080808"/>
                </a:solidFill>
                <a:highlight>
                  <a:srgbClr val="FFFFFF"/>
                </a:highlight>
                <a:latin typeface="Courier New"/>
                <a:ea typeface="Courier New"/>
                <a:cs typeface="Courier New"/>
                <a:sym typeface="Courier New"/>
              </a:rPr>
              <a:t>){</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r>
              <a:rPr lang="en-GB" sz="1450">
                <a:solidFill>
                  <a:schemeClr val="dk1"/>
                </a:solidFill>
                <a:highlight>
                  <a:srgbClr val="FFFFFF"/>
                </a:highlight>
                <a:latin typeface="Courier New"/>
                <a:ea typeface="Courier New"/>
                <a:cs typeface="Courier New"/>
                <a:sym typeface="Courier New"/>
              </a:rPr>
              <a:t>System</a:t>
            </a:r>
            <a:r>
              <a:rPr lang="en-GB" sz="1450">
                <a:solidFill>
                  <a:srgbClr val="080808"/>
                </a:solidFill>
                <a:highlight>
                  <a:srgbClr val="FFFFFF"/>
                </a:highlight>
                <a:latin typeface="Courier New"/>
                <a:ea typeface="Courier New"/>
                <a:cs typeface="Courier New"/>
                <a:sym typeface="Courier New"/>
              </a:rPr>
              <a:t>.</a:t>
            </a:r>
            <a:r>
              <a:rPr i="1" lang="en-GB" sz="1450">
                <a:solidFill>
                  <a:srgbClr val="871094"/>
                </a:solidFill>
                <a:highlight>
                  <a:srgbClr val="FFFFFF"/>
                </a:highlight>
                <a:latin typeface="Courier New"/>
                <a:ea typeface="Courier New"/>
                <a:cs typeface="Courier New"/>
                <a:sym typeface="Courier New"/>
              </a:rPr>
              <a:t>out</a:t>
            </a:r>
            <a:r>
              <a:rPr lang="en-GB" sz="1450">
                <a:solidFill>
                  <a:srgbClr val="080808"/>
                </a:solidFill>
                <a:highlight>
                  <a:srgbClr val="FFFFFF"/>
                </a:highlight>
                <a:latin typeface="Courier New"/>
                <a:ea typeface="Courier New"/>
                <a:cs typeface="Courier New"/>
                <a:sym typeface="Courier New"/>
              </a:rPr>
              <a:t>.println(</a:t>
            </a:r>
            <a:r>
              <a:rPr lang="en-GB" sz="1450">
                <a:solidFill>
                  <a:srgbClr val="067D17"/>
                </a:solidFill>
                <a:highlight>
                  <a:srgbClr val="FFFFFF"/>
                </a:highlight>
                <a:latin typeface="Courier New"/>
                <a:ea typeface="Courier New"/>
                <a:cs typeface="Courier New"/>
                <a:sym typeface="Courier New"/>
              </a:rPr>
              <a:t>"Interrupted"</a:t>
            </a:r>
            <a:r>
              <a:rPr lang="en-GB" sz="1450">
                <a:solidFill>
                  <a:srgbClr val="080808"/>
                </a:solidFill>
                <a:highlight>
                  <a:srgbClr val="FFFFFF"/>
                </a:highlight>
                <a:latin typeface="Courier New"/>
                <a:ea typeface="Courier New"/>
                <a:cs typeface="Courier New"/>
                <a:sym typeface="Courier New"/>
              </a:rPr>
              <a:t>);</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   }</a:t>
            </a:r>
            <a:endParaRPr sz="14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450">
                <a:solidFill>
                  <a:srgbClr val="080808"/>
                </a:solidFill>
                <a:highlight>
                  <a:srgbClr val="FFFFFF"/>
                </a:highlight>
                <a:latin typeface="Courier New"/>
                <a:ea typeface="Courier New"/>
                <a:cs typeface="Courier New"/>
                <a:sym typeface="Courier New"/>
              </a:rPr>
              <a:t>}</a:t>
            </a:r>
            <a:endParaRPr sz="1450">
              <a:solidFill>
                <a:srgbClr val="080808"/>
              </a:solidFill>
              <a:highlight>
                <a:srgbClr val="FFFFFF"/>
              </a:highlight>
              <a:latin typeface="Courier New"/>
              <a:ea typeface="Courier New"/>
              <a:cs typeface="Courier New"/>
              <a:sym typeface="Courier New"/>
            </a:endParaRPr>
          </a:p>
        </p:txBody>
      </p:sp>
      <p:pic>
        <p:nvPicPr>
          <p:cNvPr id="112" name="Google Shape;112;p21"/>
          <p:cNvPicPr preferRelativeResize="0"/>
          <p:nvPr/>
        </p:nvPicPr>
        <p:blipFill>
          <a:blip r:embed="rId3">
            <a:alphaModFix/>
          </a:blip>
          <a:stretch>
            <a:fillRect/>
          </a:stretch>
        </p:blipFill>
        <p:spPr>
          <a:xfrm>
            <a:off x="4994324" y="3707525"/>
            <a:ext cx="3082876" cy="127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