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1" r:id="rId8"/>
    <p:sldId id="262" r:id="rId9"/>
    <p:sldId id="264" r:id="rId10"/>
    <p:sldId id="266" r:id="rId11"/>
    <p:sldId id="257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EEB586-AF98-4458-A1B2-6006783643C5}">
          <p14:sldIdLst>
            <p14:sldId id="256"/>
            <p14:sldId id="258"/>
            <p14:sldId id="259"/>
            <p14:sldId id="260"/>
            <p14:sldId id="265"/>
            <p14:sldId id="263"/>
            <p14:sldId id="261"/>
            <p14:sldId id="262"/>
            <p14:sldId id="264"/>
            <p14:sldId id="26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5ABC-94BC-8882-218B-4C75F09BB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AA0DE-8B3D-59A0-6CFB-A5E021F86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94AD-2F66-F057-BC1F-81092DCE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E597-F7C2-E66B-38A4-BDC659CB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AA23-F5E8-9602-4697-9D647840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314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D4B4-139C-8F9D-A685-E17D750BE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ACC8-4C0E-6D88-75B9-AF245CFC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6BB3-4C73-CB9D-986E-2C17D9F6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517E9-8836-7AC2-474D-A62FE420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743C1-3EE2-474F-4B56-F1DAE8B4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767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B1F9B-9E5B-68E4-8D1E-A16AD5F23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21155-E965-3B6F-400E-006AAA1C5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C6141-AE13-33CF-F878-E2EAD3E8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6DAC-C3F7-9BA4-3809-A8CB9EEA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0032B-66C4-2FE4-E192-3EFDA77C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376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07B8-2A63-8804-136D-CF650C2F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2A5A9-96F3-4DD3-40D1-5CABB8449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FE46-4BB8-BC59-913C-1A81623B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5F03-E92F-1D82-32A0-E514F91F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23C8-7039-BB8D-1B1F-57089C47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59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863F-9493-6476-AC54-2EF043C4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6BA48-44C6-CF0E-AA01-7F5BCD55B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F92BA-90B5-B9FE-506A-04357AC7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34EB-66E4-5422-E8D6-5DF08855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95CB-AC5C-DF42-9412-C1C6E6A3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52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0CF6-4FB8-1D2A-4C00-B3B694DE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712B5-A54B-161F-FB61-C44CF2DDB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539E7-250E-E8CD-B4CF-1ED207B35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0558A-B077-FB97-E7D3-9B1DA78B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4A4A1-F25F-FDA5-1D3E-85607862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A5015-68BC-1BA0-8756-32BB7A0D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16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0A1E-B55D-B628-E74F-C179C542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D86E-2824-D20A-320A-0D5FC8747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4AA93-DABD-FCCF-D7A7-75357217D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D8ADB-EE54-CC49-1B53-0FD573517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3BE89-8C48-BF2F-C21B-FE86E4E15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EFCFB-E375-2D6C-76C4-8592D69D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9DF69-C884-1F7A-1AC2-26A39834B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6B81F3-BFC6-A4B2-B4EE-19C45C22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212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E8D3-9540-8B57-7D77-7AF78EC2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77DDC-3CE5-83D9-83BD-CA840641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65B05-5F87-8DC7-8206-9756ACBB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94492-9F2A-D612-122F-410D54A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3210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133DC-89E0-F2D4-1195-B9F61147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608B0-4BDA-D545-26D6-586A6656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14AB9-71E3-B224-3E41-9BBEE38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229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A11-1A65-4741-4A05-0172704F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31F59-7E59-1045-0A90-EA6EDD25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A2B97-DDE1-3B79-87A7-E5E70C6E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D07DA-114F-A056-45A5-0AD48F2F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96210-17FD-B4E5-E267-1A95B121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A1EB2-8D17-24DB-7A12-DACE5495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354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298E-AC96-7F07-3800-43415B7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029FB-6AC6-438D-20E2-DCDAC8FB1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907F7-7F09-971F-AAFB-4E8A99AA2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3B1AC-97E0-95DA-264E-8E450019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939A4-9E9C-422A-7645-7944BD2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65064-41B2-687E-075A-FD18F10F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BB254-2CA7-6124-C459-9154FFC6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C11FE-401D-9ED6-5690-5C565947C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E933E-135D-E0D7-4CBC-5BF62EEE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497F4-4091-452F-90FF-101BF47085E0}" type="datetimeFigureOut">
              <a:rPr lang="pl-PL" smtClean="0"/>
              <a:t>04.06.2025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B1640-35C5-2737-62D2-E18804035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55900-7DCD-D4A7-B4F7-4BBE6EE61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4EFCF-109D-4FB9-AED4-0BEF51A9D5B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8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A0E0-D106-BCFB-39EA-459CDC3B2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7632D-BB94-8BA3-CB76-BAD62D7DA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76917-E21A-D381-E45F-C9A2AF6913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2" name="Graphic 11" descr="City outline">
            <a:extLst>
              <a:ext uri="{FF2B5EF4-FFF2-40B4-BE49-F238E27FC236}">
                <a16:creationId xmlns:a16="http://schemas.microsoft.com/office/drawing/2014/main" id="{80B4C94D-098E-39E0-7E27-5B0680709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044" y="3267656"/>
            <a:ext cx="4741692" cy="435931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0FBC57-2700-C0D6-EBF6-73714959423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0692">
            <a:off x="-2969476" y="-1351635"/>
            <a:ext cx="7527530" cy="48434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5B9E63-B306-5AE0-410F-F82AC6A35ED9}"/>
              </a:ext>
            </a:extLst>
          </p:cNvPr>
          <p:cNvSpPr txBox="1"/>
          <p:nvPr/>
        </p:nvSpPr>
        <p:spPr>
          <a:xfrm>
            <a:off x="6096000" y="969096"/>
            <a:ext cx="5730910" cy="5096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/>
              <a:t>Projekt </a:t>
            </a:r>
            <a:r>
              <a:rPr lang="en-GB" sz="4800" b="1" dirty="0" err="1"/>
              <a:t>systemu</a:t>
            </a:r>
            <a:r>
              <a:rPr lang="en-GB" sz="4800" b="1" dirty="0"/>
              <a:t> </a:t>
            </a:r>
            <a:r>
              <a:rPr lang="en-GB" sz="4800" b="1" dirty="0" err="1"/>
              <a:t>informatycznego</a:t>
            </a:r>
            <a:r>
              <a:rPr lang="en-GB" sz="4800" b="1" dirty="0"/>
              <a:t> </a:t>
            </a:r>
            <a:r>
              <a:rPr lang="en-GB" sz="4800" b="1" dirty="0" err="1"/>
              <a:t>dla</a:t>
            </a:r>
            <a:r>
              <a:rPr lang="en-GB" sz="4800" b="1" dirty="0"/>
              <a:t> </a:t>
            </a:r>
            <a:r>
              <a:rPr lang="en-GB" sz="4800" b="1" dirty="0" err="1"/>
              <a:t>sieci</a:t>
            </a:r>
            <a:r>
              <a:rPr lang="en-GB" sz="4800" b="1" dirty="0"/>
              <a:t> </a:t>
            </a:r>
            <a:r>
              <a:rPr lang="en-GB" sz="4800" b="1" dirty="0" err="1"/>
              <a:t>hoteli</a:t>
            </a:r>
            <a:endParaRPr lang="en-GB" sz="4800" b="1" dirty="0"/>
          </a:p>
          <a:p>
            <a:endParaRPr lang="en-GB" sz="2000" b="1" dirty="0"/>
          </a:p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400" b="1" kern="1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Paulina Jurewicz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400" b="1" kern="1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Marcin </a:t>
            </a:r>
            <a:r>
              <a:rPr lang="en-GB" sz="1400" b="1" kern="100" dirty="0" err="1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Bendyk</a:t>
            </a:r>
            <a:r>
              <a:rPr lang="en-GB" sz="1400" b="1" kern="100" dirty="0">
                <a:solidFill>
                  <a:schemeClr val="accent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l-PL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Uniwersytet Warmińsko-Mazurski w Olsztynie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l-PL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Wydział Matematyki i Informatyki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Inżynieria Systemów Informatycznych </a:t>
            </a:r>
            <a:r>
              <a:rPr lang="en-GB" sz="1400" b="1" kern="100" dirty="0" err="1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grupa</a:t>
            </a:r>
            <a:r>
              <a:rPr lang="en-GB" sz="1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nr 2 </a:t>
            </a:r>
            <a:endParaRPr lang="pl-PL" sz="1400" b="1" kern="100" dirty="0">
              <a:solidFill>
                <a:schemeClr val="accent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l-PL" sz="2000" b="1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4C4BB46D-F8DA-21C7-8E5A-0F82196079A6}"/>
              </a:ext>
            </a:extLst>
          </p:cNvPr>
          <p:cNvSpPr/>
          <p:nvPr/>
        </p:nvSpPr>
        <p:spPr>
          <a:xfrm rot="19134277">
            <a:off x="10601204" y="5563590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D5755362-CE91-FAEB-2FB4-702A22DA313A}"/>
              </a:ext>
            </a:extLst>
          </p:cNvPr>
          <p:cNvSpPr/>
          <p:nvPr/>
        </p:nvSpPr>
        <p:spPr>
          <a:xfrm rot="10800000">
            <a:off x="7824897" y="-1155646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98682377-1809-99E0-1672-912BADB23E17}"/>
              </a:ext>
            </a:extLst>
          </p:cNvPr>
          <p:cNvSpPr/>
          <p:nvPr/>
        </p:nvSpPr>
        <p:spPr>
          <a:xfrm rot="19727316">
            <a:off x="9729596" y="5959652"/>
            <a:ext cx="2016465" cy="1812649"/>
          </a:xfrm>
          <a:prstGeom prst="blockArc">
            <a:avLst>
              <a:gd name="adj1" fmla="val 10800000"/>
              <a:gd name="adj2" fmla="val 1846804"/>
              <a:gd name="adj3" fmla="val 940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4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CF86E-3094-5D28-9A81-37AC653E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E22E6-0E8D-B9B8-C85B-B024C2E760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C7310C71-5B65-100B-B229-B60E9519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Zespół realizujący wdrożenie systemu</a:t>
            </a:r>
          </a:p>
        </p:txBody>
      </p:sp>
      <p:sp>
        <p:nvSpPr>
          <p:cNvPr id="11" name="Symbol zastępczy zawartości 10">
            <a:extLst>
              <a:ext uri="{FF2B5EF4-FFF2-40B4-BE49-F238E27FC236}">
                <a16:creationId xmlns:a16="http://schemas.microsoft.com/office/drawing/2014/main" id="{56D56374-8BC4-8E11-B23A-944CC52BB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1600" dirty="0"/>
              <a:t>Skład zespołu developerskiego:</a:t>
            </a:r>
          </a:p>
          <a:p>
            <a:r>
              <a:rPr lang="pl-PL" sz="1600" dirty="0"/>
              <a:t>Programista </a:t>
            </a:r>
            <a:r>
              <a:rPr lang="pl-PL" sz="1600" dirty="0" err="1"/>
              <a:t>backend</a:t>
            </a:r>
            <a:r>
              <a:rPr lang="pl-PL" sz="1600" dirty="0"/>
              <a:t> – 2 osoby</a:t>
            </a:r>
          </a:p>
          <a:p>
            <a:r>
              <a:rPr lang="pl-PL" sz="1600" dirty="0"/>
              <a:t>Programista </a:t>
            </a:r>
            <a:r>
              <a:rPr lang="pl-PL" sz="1600" dirty="0" err="1"/>
              <a:t>frontend</a:t>
            </a:r>
            <a:r>
              <a:rPr lang="pl-PL" sz="1600" dirty="0"/>
              <a:t> – 2 osoby</a:t>
            </a:r>
          </a:p>
          <a:p>
            <a:r>
              <a:rPr lang="pl-PL" sz="1600" dirty="0"/>
              <a:t>Tester(QA) – 1 osoba </a:t>
            </a:r>
          </a:p>
          <a:p>
            <a:r>
              <a:rPr lang="pl-PL" sz="1600" dirty="0" err="1"/>
              <a:t>DevOps</a:t>
            </a:r>
            <a:r>
              <a:rPr lang="pl-PL" sz="1600" dirty="0"/>
              <a:t> – 1 osoba</a:t>
            </a:r>
          </a:p>
          <a:p>
            <a:r>
              <a:rPr lang="pl-PL" sz="1600" dirty="0"/>
              <a:t>Projektant UX/UI – 1 osoba</a:t>
            </a:r>
          </a:p>
          <a:p>
            <a:r>
              <a:rPr lang="pl-PL" sz="1600" dirty="0"/>
              <a:t>Kierownik projektu – 1 osoba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12" name="Symbol zastępczy zawartości 11">
            <a:extLst>
              <a:ext uri="{FF2B5EF4-FFF2-40B4-BE49-F238E27FC236}">
                <a16:creationId xmlns:a16="http://schemas.microsoft.com/office/drawing/2014/main" id="{321AE797-AF05-BFA5-F0C2-EE9E0CB2A0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l-PL" sz="1600" dirty="0"/>
              <a:t>Szacowany czas realizacji</a:t>
            </a:r>
          </a:p>
          <a:p>
            <a:pPr marL="0" indent="0" algn="ctr">
              <a:buNone/>
            </a:pPr>
            <a:r>
              <a:rPr lang="pl-PL" sz="1600" dirty="0"/>
              <a:t>(implementacja + testy + wdrożenie)</a:t>
            </a:r>
          </a:p>
          <a:p>
            <a:r>
              <a:rPr lang="pl-PL" sz="1600" dirty="0"/>
              <a:t>Implementacja                                                 4 miesiące </a:t>
            </a:r>
          </a:p>
          <a:p>
            <a:r>
              <a:rPr lang="pl-PL" sz="1600" dirty="0"/>
              <a:t>Testowanie                                             2 miesiące</a:t>
            </a:r>
          </a:p>
          <a:p>
            <a:r>
              <a:rPr lang="pl-PL" sz="1600" dirty="0"/>
              <a:t>Wdrożenie i konfiguracja           1 miesiąc</a:t>
            </a:r>
          </a:p>
          <a:p>
            <a:pPr marL="0" indent="0" algn="ctr">
              <a:buNone/>
            </a:pPr>
            <a:r>
              <a:rPr lang="pl-PL" sz="1600" dirty="0"/>
              <a:t>Łącznie 7 miesięcy</a:t>
            </a: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8038B5EB-BFF3-23C1-C211-1CA9855B6922}"/>
              </a:ext>
            </a:extLst>
          </p:cNvPr>
          <p:cNvSpPr/>
          <p:nvPr/>
        </p:nvSpPr>
        <p:spPr>
          <a:xfrm rot="391161">
            <a:off x="-219799" y="6086612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A596F821-F6E7-90E4-9EDC-2126CE8F601F}"/>
              </a:ext>
            </a:extLst>
          </p:cNvPr>
          <p:cNvSpPr/>
          <p:nvPr/>
        </p:nvSpPr>
        <p:spPr>
          <a:xfrm rot="10800000">
            <a:off x="7977297" y="-1003246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682BD853-7BE4-76FC-CC1A-0F4CD0E44831}"/>
              </a:ext>
            </a:extLst>
          </p:cNvPr>
          <p:cNvSpPr/>
          <p:nvPr/>
        </p:nvSpPr>
        <p:spPr>
          <a:xfrm rot="677446">
            <a:off x="934260" y="6292194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BAAF48E-AAC3-DD2D-84C8-E1CFCC92E7F3}"/>
              </a:ext>
            </a:extLst>
          </p:cNvPr>
          <p:cNvSpPr/>
          <p:nvPr/>
        </p:nvSpPr>
        <p:spPr>
          <a:xfrm>
            <a:off x="8763000" y="2563760"/>
            <a:ext cx="1003300" cy="199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    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1AF905CC-372F-2D03-216D-2F6421DC5F17}"/>
              </a:ext>
            </a:extLst>
          </p:cNvPr>
          <p:cNvSpPr/>
          <p:nvPr/>
        </p:nvSpPr>
        <p:spPr>
          <a:xfrm>
            <a:off x="8763000" y="2904278"/>
            <a:ext cx="477869" cy="199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75079EC5-9162-A7D5-8F84-979038F8B3FD}"/>
              </a:ext>
            </a:extLst>
          </p:cNvPr>
          <p:cNvSpPr/>
          <p:nvPr/>
        </p:nvSpPr>
        <p:spPr>
          <a:xfrm>
            <a:off x="8763809" y="3244796"/>
            <a:ext cx="238125" cy="199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3995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BC656-5620-97D8-D7DF-783363F2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2A2027-828B-0EB5-F7FD-C40016BB4B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ECD31-ECE4-7C2D-D4F1-3EE3D7CD00E2}"/>
              </a:ext>
            </a:extLst>
          </p:cNvPr>
          <p:cNvSpPr/>
          <p:nvPr/>
        </p:nvSpPr>
        <p:spPr>
          <a:xfrm>
            <a:off x="0" y="0"/>
            <a:ext cx="12192000" cy="4493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C5CD0-46A6-936B-3022-E2DF6F756C9C}"/>
              </a:ext>
            </a:extLst>
          </p:cNvPr>
          <p:cNvSpPr txBox="1"/>
          <p:nvPr/>
        </p:nvSpPr>
        <p:spPr>
          <a:xfrm>
            <a:off x="0" y="2718184"/>
            <a:ext cx="607633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Dziękujemy</a:t>
            </a:r>
            <a:r>
              <a:rPr lang="en-GB" sz="4000" b="1" dirty="0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 za </a:t>
            </a:r>
            <a:r>
              <a:rPr lang="en-GB" sz="4000" b="1" dirty="0" err="1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uwagę</a:t>
            </a:r>
            <a:endParaRPr lang="en-GB" sz="4000" b="1" dirty="0">
              <a:solidFill>
                <a:schemeClr val="bg1">
                  <a:lumMod val="95000"/>
                </a:schemeClr>
              </a:solidFill>
              <a:latin typeface="Amasis MT Pro Black" panose="020F0502020204030204" pitchFamily="18" charset="-18"/>
            </a:endParaRPr>
          </a:p>
          <a:p>
            <a:endParaRPr lang="en-GB" b="1" dirty="0">
              <a:solidFill>
                <a:schemeClr val="bg1">
                  <a:lumMod val="95000"/>
                </a:schemeClr>
              </a:solidFill>
              <a:latin typeface="Amasis MT Pro Black" panose="020F0502020204030204" pitchFamily="18" charset="-18"/>
            </a:endParaRPr>
          </a:p>
          <a:p>
            <a:r>
              <a:rPr lang="en-GB" sz="1600" b="1" dirty="0" err="1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Czy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 </a:t>
            </a:r>
            <a:r>
              <a:rPr lang="en-GB" sz="1600" b="1" dirty="0" err="1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macie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 </a:t>
            </a:r>
            <a:r>
              <a:rPr lang="en-GB" sz="1600" b="1" dirty="0" err="1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jakieś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 </a:t>
            </a:r>
            <a:r>
              <a:rPr lang="en-GB" sz="1600" b="1" dirty="0" err="1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pytania</a:t>
            </a:r>
            <a:r>
              <a:rPr lang="en-GB" sz="1600" b="1" dirty="0">
                <a:solidFill>
                  <a:schemeClr val="bg1">
                    <a:lumMod val="95000"/>
                  </a:schemeClr>
                </a:solidFill>
                <a:latin typeface="Amasis MT Pro Black" panose="020F0502020204030204" pitchFamily="18" charset="-18"/>
              </a:rPr>
              <a:t>?</a:t>
            </a:r>
          </a:p>
          <a:p>
            <a:endParaRPr lang="pl-PL" b="1" dirty="0">
              <a:solidFill>
                <a:schemeClr val="bg1">
                  <a:lumMod val="95000"/>
                </a:schemeClr>
              </a:solidFill>
              <a:latin typeface="Amasis MT Pro Black" panose="020F0502020204030204" pitchFamily="18" charset="-18"/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7D7ADE36-627B-9330-C8D2-60D730817CDE}"/>
              </a:ext>
            </a:extLst>
          </p:cNvPr>
          <p:cNvSpPr/>
          <p:nvPr/>
        </p:nvSpPr>
        <p:spPr>
          <a:xfrm>
            <a:off x="11117827" y="3747422"/>
            <a:ext cx="1406013" cy="1111045"/>
          </a:xfrm>
          <a:prstGeom prst="blockArc">
            <a:avLst>
              <a:gd name="adj1" fmla="val 7708748"/>
              <a:gd name="adj2" fmla="val 20176109"/>
              <a:gd name="adj3" fmla="val 11223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7B0035-F177-A61C-9553-039E281B4C38}"/>
              </a:ext>
            </a:extLst>
          </p:cNvPr>
          <p:cNvSpPr/>
          <p:nvPr/>
        </p:nvSpPr>
        <p:spPr>
          <a:xfrm>
            <a:off x="9832258" y="4493342"/>
            <a:ext cx="2359742" cy="23646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Content Placeholder 12" descr="Handshake with solid fill">
            <a:extLst>
              <a:ext uri="{FF2B5EF4-FFF2-40B4-BE49-F238E27FC236}">
                <a16:creationId xmlns:a16="http://schemas.microsoft.com/office/drawing/2014/main" id="{5BB426D6-B20B-E629-0406-BDE55491F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6607" y="5129981"/>
            <a:ext cx="1204452" cy="1204452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343831-349A-0004-D1C7-58C6DD51703F}"/>
              </a:ext>
            </a:extLst>
          </p:cNvPr>
          <p:cNvSpPr/>
          <p:nvPr/>
        </p:nvSpPr>
        <p:spPr>
          <a:xfrm>
            <a:off x="0" y="4493342"/>
            <a:ext cx="9832258" cy="236465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5" name="Graphic 14" descr="Email outline">
            <a:extLst>
              <a:ext uri="{FF2B5EF4-FFF2-40B4-BE49-F238E27FC236}">
                <a16:creationId xmlns:a16="http://schemas.microsoft.com/office/drawing/2014/main" id="{351A32EA-6C0D-06BC-59F3-658A4D6C2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0264" y="93611"/>
            <a:ext cx="564920" cy="564920"/>
          </a:xfrm>
          <a:prstGeom prst="rect">
            <a:avLst/>
          </a:prstGeom>
        </p:spPr>
      </p:pic>
      <p:sp>
        <p:nvSpPr>
          <p:cNvPr id="17" name="Block Arc 16">
            <a:extLst>
              <a:ext uri="{FF2B5EF4-FFF2-40B4-BE49-F238E27FC236}">
                <a16:creationId xmlns:a16="http://schemas.microsoft.com/office/drawing/2014/main" id="{43627850-1742-2029-E246-E08CB5327ADB}"/>
              </a:ext>
            </a:extLst>
          </p:cNvPr>
          <p:cNvSpPr/>
          <p:nvPr/>
        </p:nvSpPr>
        <p:spPr>
          <a:xfrm rot="12689430">
            <a:off x="501450" y="-681887"/>
            <a:ext cx="1717706" cy="1399022"/>
          </a:xfrm>
          <a:prstGeom prst="blockArc">
            <a:avLst>
              <a:gd name="adj1" fmla="val 7662299"/>
              <a:gd name="adj2" fmla="val 20176109"/>
              <a:gd name="adj3" fmla="val 11223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69F0F745-7165-7EC6-18FA-0E57C35CDA0C}"/>
              </a:ext>
            </a:extLst>
          </p:cNvPr>
          <p:cNvSpPr/>
          <p:nvPr/>
        </p:nvSpPr>
        <p:spPr>
          <a:xfrm rot="10632738">
            <a:off x="-449266" y="-278765"/>
            <a:ext cx="1736730" cy="1251272"/>
          </a:xfrm>
          <a:prstGeom prst="blockArc">
            <a:avLst>
              <a:gd name="adj1" fmla="val 7708748"/>
              <a:gd name="adj2" fmla="val 20176109"/>
              <a:gd name="adj3" fmla="val 11223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71A741-D90C-6FCC-9538-62BA20F78539}"/>
              </a:ext>
            </a:extLst>
          </p:cNvPr>
          <p:cNvSpPr txBox="1"/>
          <p:nvPr/>
        </p:nvSpPr>
        <p:spPr>
          <a:xfrm>
            <a:off x="9360310" y="93611"/>
            <a:ext cx="272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>
                <a:solidFill>
                  <a:schemeClr val="tx2">
                    <a:lumMod val="10000"/>
                    <a:lumOff val="90000"/>
                  </a:schemeClr>
                </a:solidFill>
              </a:rPr>
              <a:t>Kontakt</a:t>
            </a:r>
            <a:endParaRPr lang="en-GB" sz="2000" b="1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endParaRPr lang="en-GB" sz="14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GB" sz="14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174998@student.uwm.edu.pl  </a:t>
            </a:r>
          </a:p>
          <a:p>
            <a:endParaRPr lang="en-GB" sz="1400" dirty="0">
              <a:solidFill>
                <a:schemeClr val="tx2">
                  <a:lumMod val="10000"/>
                  <a:lumOff val="90000"/>
                </a:schemeClr>
              </a:solidFill>
            </a:endParaRPr>
          </a:p>
          <a:p>
            <a:r>
              <a:rPr lang="en-GB" sz="1400" dirty="0">
                <a:solidFill>
                  <a:schemeClr val="tx2">
                    <a:lumMod val="10000"/>
                    <a:lumOff val="90000"/>
                  </a:schemeClr>
                </a:solidFill>
              </a:rPr>
              <a:t>174721@student.uwm.edu.pl</a:t>
            </a:r>
          </a:p>
          <a:p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124046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FF751B-6A5F-C577-0B69-A3A6996E34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1" name="Tytuł 20">
            <a:extLst>
              <a:ext uri="{FF2B5EF4-FFF2-40B4-BE49-F238E27FC236}">
                <a16:creationId xmlns:a16="http://schemas.microsoft.com/office/drawing/2014/main" id="{672851EB-2262-4BC9-EA30-4603B8FA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System informatyczny do zarządzania siecią hoteli</a:t>
            </a:r>
          </a:p>
        </p:txBody>
      </p:sp>
      <p:sp>
        <p:nvSpPr>
          <p:cNvPr id="22" name="Symbol zastępczy zawartości 21">
            <a:extLst>
              <a:ext uri="{FF2B5EF4-FFF2-40B4-BE49-F238E27FC236}">
                <a16:creationId xmlns:a16="http://schemas.microsoft.com/office/drawing/2014/main" id="{47FB207A-8C6F-C4A9-C37C-8206160EA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2" y="2039861"/>
            <a:ext cx="5181600" cy="331243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l-PL" sz="1600" dirty="0"/>
              <a:t>Co rozwiązuje: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Umożliwia automatyczne zarządzanie rezerwacjami i dostępnością pokoi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Automatyzuje procesy takie jak meldunek, płatności i fakturowanie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Poprawia komunikację między hotelami w sieci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Umożliwia analizę danych w czasie rzeczywistym (np. obłożenie, przychody)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Integruje się z zewnętrznymi platformami rezerwacyjnymi (np. Booking.com)</a:t>
            </a:r>
          </a:p>
          <a:p>
            <a:endParaRPr lang="pl-PL" sz="1600" dirty="0"/>
          </a:p>
        </p:txBody>
      </p:sp>
      <p:sp>
        <p:nvSpPr>
          <p:cNvPr id="23" name="Symbol zastępczy zawartości 22">
            <a:extLst>
              <a:ext uri="{FF2B5EF4-FFF2-40B4-BE49-F238E27FC236}">
                <a16:creationId xmlns:a16="http://schemas.microsoft.com/office/drawing/2014/main" id="{90B55B85-DD40-35A8-DD1D-42E1BFD21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91705"/>
            <a:ext cx="5181600" cy="415607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l-PL" sz="1600" dirty="0"/>
              <a:t>Dla kogo: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Dla właścicieli i menedżerów sieci hoteli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Dla recepcjonistów i personelu operacyjnego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Dla działów marketingu i analiz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Dla klientów, którzy oczekują prostego systemu rezerwacji online</a:t>
            </a:r>
          </a:p>
          <a:p>
            <a:pPr algn="ctr">
              <a:buNone/>
            </a:pPr>
            <a:r>
              <a:rPr lang="pl-PL" sz="1600" dirty="0"/>
              <a:t>Dlaczego warto wdrożyć: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Zwiększa efektywność pracy i redukuje koszty operacyjne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Poprawia jakość obsługi klienta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Ułatwia rozwój i skalowanie działalności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600" dirty="0"/>
              <a:t>Daje przewagę konkurencyjną dzięki wykorzystaniu nowoczesnych technologii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1600" dirty="0"/>
          </a:p>
          <a:p>
            <a:endParaRPr lang="pl-PL" sz="1600" dirty="0"/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DADE4D3B-4DBF-FD47-5250-8F5D9DA8D86D}"/>
              </a:ext>
            </a:extLst>
          </p:cNvPr>
          <p:cNvSpPr/>
          <p:nvPr/>
        </p:nvSpPr>
        <p:spPr>
          <a:xfrm rot="9299637">
            <a:off x="-827583" y="-548344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Block Arc 6">
            <a:extLst>
              <a:ext uri="{FF2B5EF4-FFF2-40B4-BE49-F238E27FC236}">
                <a16:creationId xmlns:a16="http://schemas.microsoft.com/office/drawing/2014/main" id="{E65EAF39-F7E7-6337-B2C0-CC2B271C9203}"/>
              </a:ext>
            </a:extLst>
          </p:cNvPr>
          <p:cNvSpPr/>
          <p:nvPr/>
        </p:nvSpPr>
        <p:spPr>
          <a:xfrm>
            <a:off x="8498137" y="6176963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1195FF3A-FF33-8E99-B969-2CB093965697}"/>
              </a:ext>
            </a:extLst>
          </p:cNvPr>
          <p:cNvSpPr/>
          <p:nvPr/>
        </p:nvSpPr>
        <p:spPr>
          <a:xfrm rot="10800000">
            <a:off x="1761041" y="-1358062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7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C2489-F59B-879B-D903-1C441365D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0BB9-7860-A599-5336-40EF4430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514541-9B32-9607-A9D1-19BE003A33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Content Placeholder 5" descr="A diagram of a hotel&#10;&#10;AI-generated content may be incorrect.">
            <a:extLst>
              <a:ext uri="{FF2B5EF4-FFF2-40B4-BE49-F238E27FC236}">
                <a16:creationId xmlns:a16="http://schemas.microsoft.com/office/drawing/2014/main" id="{5C2496ED-13DF-5741-0D45-D94D6138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5" y="3020984"/>
            <a:ext cx="5848444" cy="3287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1EA3E3-25EF-F749-4136-B4DBFFA6E820}"/>
              </a:ext>
            </a:extLst>
          </p:cNvPr>
          <p:cNvSpPr txBox="1"/>
          <p:nvPr/>
        </p:nvSpPr>
        <p:spPr>
          <a:xfrm>
            <a:off x="7613855" y="285184"/>
            <a:ext cx="415904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Cel projektu systemu informatycznego dla sieci hoteli: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Usprawnienie i automatyzacja procesów hotelowych: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obsługa klienta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rezerwacje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zarządzanie personelem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rozliczenia finansowe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Centralne zarządzanie danymi we wszystkich lokalizacjach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Zwiększenie dostępności usług online dla klientów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Redukcja błędów wynikających z ręcznej obsługi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Wsparcie decyzji kierownictwa poprzez: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Raportowanie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analizy danych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0B558-473E-CBC8-054C-51F1355259E7}"/>
              </a:ext>
            </a:extLst>
          </p:cNvPr>
          <p:cNvSpPr txBox="1"/>
          <p:nvPr/>
        </p:nvSpPr>
        <p:spPr>
          <a:xfrm>
            <a:off x="2420275" y="2032670"/>
            <a:ext cx="4315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Kontekstowy diagram przypadków użycia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94CDA6B-67E6-65C3-3513-98B71D4BE8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1886" y="2503032"/>
            <a:ext cx="353220" cy="3407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Block Arc 14">
            <a:extLst>
              <a:ext uri="{FF2B5EF4-FFF2-40B4-BE49-F238E27FC236}">
                <a16:creationId xmlns:a16="http://schemas.microsoft.com/office/drawing/2014/main" id="{A9AEF9EB-65D2-D13F-8F72-38D67C778DD1}"/>
              </a:ext>
            </a:extLst>
          </p:cNvPr>
          <p:cNvSpPr/>
          <p:nvPr/>
        </p:nvSpPr>
        <p:spPr>
          <a:xfrm rot="10800000">
            <a:off x="494605" y="-1091067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60BA57C0-BD5C-BFC4-EAA8-3C8DB05084E9}"/>
              </a:ext>
            </a:extLst>
          </p:cNvPr>
          <p:cNvSpPr/>
          <p:nvPr/>
        </p:nvSpPr>
        <p:spPr>
          <a:xfrm rot="19384704">
            <a:off x="11134002" y="5513645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E481468B-0589-546D-01F9-444FF4DBB583}"/>
              </a:ext>
            </a:extLst>
          </p:cNvPr>
          <p:cNvSpPr/>
          <p:nvPr/>
        </p:nvSpPr>
        <p:spPr>
          <a:xfrm rot="20995193">
            <a:off x="10027126" y="6243871"/>
            <a:ext cx="2115994" cy="1904553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A2AB388-9932-4B75-7613-F12D74B5FED6}"/>
              </a:ext>
            </a:extLst>
          </p:cNvPr>
          <p:cNvSpPr txBox="1"/>
          <p:nvPr/>
        </p:nvSpPr>
        <p:spPr>
          <a:xfrm>
            <a:off x="163995" y="746577"/>
            <a:ext cx="744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System umożliwia centralne zarządzanie całą siecią hoteli, usprawniając codzienne operacje, rezerwacje oraz obsługę gości.</a:t>
            </a:r>
            <a:br>
              <a:rPr lang="pl-PL" dirty="0"/>
            </a:br>
            <a:r>
              <a:rPr lang="pl-PL" dirty="0"/>
              <a:t>Dzięki automatyzacji i integracji z zewnętrznymi platformami zwiększa efektywność pracy i poprawia doświadczenie klienta.</a:t>
            </a:r>
          </a:p>
        </p:txBody>
      </p:sp>
    </p:spTree>
    <p:extLst>
      <p:ext uri="{BB962C8B-B14F-4D97-AF65-F5344CB8AC3E}">
        <p14:creationId xmlns:p14="http://schemas.microsoft.com/office/powerpoint/2010/main" val="41909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6FA6B-21BD-1186-E96A-1133AC6B5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4317-E8BE-14C3-179A-CEC69492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7D553-B469-6C69-F5D0-B5AB0D9CC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AA106F-EF35-7E08-A1D8-9034CAD0D1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F371DAD7-EEFC-333C-2A3A-27F888C86630}"/>
              </a:ext>
            </a:extLst>
          </p:cNvPr>
          <p:cNvSpPr/>
          <p:nvPr/>
        </p:nvSpPr>
        <p:spPr>
          <a:xfrm rot="433984">
            <a:off x="564059" y="6265853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40" name="Block Arc 39">
            <a:extLst>
              <a:ext uri="{FF2B5EF4-FFF2-40B4-BE49-F238E27FC236}">
                <a16:creationId xmlns:a16="http://schemas.microsoft.com/office/drawing/2014/main" id="{FB452748-357F-0D5A-2C8D-DDFBFFB13C9E}"/>
              </a:ext>
            </a:extLst>
          </p:cNvPr>
          <p:cNvSpPr/>
          <p:nvPr/>
        </p:nvSpPr>
        <p:spPr>
          <a:xfrm rot="2499974">
            <a:off x="-598791" y="5836581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D5219CEE-E81E-5507-EB04-443D754CC961}"/>
              </a:ext>
            </a:extLst>
          </p:cNvPr>
          <p:cNvSpPr/>
          <p:nvPr/>
        </p:nvSpPr>
        <p:spPr>
          <a:xfrm rot="10800000">
            <a:off x="6043443" y="-957583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79D34-25FE-13F1-1A68-4FC08E0ED0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" y="86307"/>
            <a:ext cx="6602130" cy="3478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0BF125B-BE01-1DAD-E930-0FA6A3DCEF4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33286" y="2357359"/>
            <a:ext cx="2727256" cy="236943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person&#10;&#10;AI-generated content may be incorrect.">
            <a:extLst>
              <a:ext uri="{FF2B5EF4-FFF2-40B4-BE49-F238E27FC236}">
                <a16:creationId xmlns:a16="http://schemas.microsoft.com/office/drawing/2014/main" id="{10699A34-DBC1-5D1F-B8BC-FBD9C095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68" t="-11062" r="9129"/>
          <a:stretch/>
        </p:blipFill>
        <p:spPr>
          <a:xfrm>
            <a:off x="7001578" y="230188"/>
            <a:ext cx="5085347" cy="1139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diagram of a system&#10;&#10;AI-generated content may be incorrect.">
            <a:extLst>
              <a:ext uri="{FF2B5EF4-FFF2-40B4-BE49-F238E27FC236}">
                <a16:creationId xmlns:a16="http://schemas.microsoft.com/office/drawing/2014/main" id="{55E66B36-3925-8EC2-FF2B-B09EB4BEB0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523"/>
          <a:stretch/>
        </p:blipFill>
        <p:spPr>
          <a:xfrm>
            <a:off x="7188869" y="3175952"/>
            <a:ext cx="4898056" cy="34518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9F322EAD-2B16-D1BB-707F-BD3106910D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24" y="4574740"/>
            <a:ext cx="5760720" cy="2053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66760D-AE4F-A589-7743-07DFAAAE4118}"/>
              </a:ext>
            </a:extLst>
          </p:cNvPr>
          <p:cNvSpPr txBox="1"/>
          <p:nvPr/>
        </p:nvSpPr>
        <p:spPr>
          <a:xfrm>
            <a:off x="402914" y="4020523"/>
            <a:ext cx="43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Systemowy diagram przypadków użycia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EA39D9E-86A6-E995-F20C-A5C74ABA19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99488" y="3781990"/>
            <a:ext cx="363494" cy="2122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83D31DF-5EC4-BD91-5265-79E2B67F9402}"/>
              </a:ext>
            </a:extLst>
          </p:cNvPr>
          <p:cNvSpPr txBox="1"/>
          <p:nvPr/>
        </p:nvSpPr>
        <p:spPr>
          <a:xfrm>
            <a:off x="8236160" y="1988027"/>
            <a:ext cx="43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Diagramy analityczne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E7C7A9E0-AE5A-93EE-B21F-F2AAC274313A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10372028" y="1426584"/>
            <a:ext cx="583446" cy="53944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13041BB5-F0AC-F93D-B818-3B449F8C2F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57453" y="2539591"/>
            <a:ext cx="500559" cy="39294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2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57087-5EAD-4495-DB8B-7B3EADC9D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07AFE-D4C7-14C7-6535-C3B5463F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7F055-32D6-EDDF-0267-D984C6295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C9D20C-72B1-414C-CEFB-85410BAB31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560268BF-92A1-45ED-DD38-CB8CD1624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1"/>
          <a:stretch/>
        </p:blipFill>
        <p:spPr>
          <a:xfrm>
            <a:off x="6625046" y="4001294"/>
            <a:ext cx="5281916" cy="257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61150B6-1ACB-66B7-81D4-B9C8C6925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11021"/>
            <a:ext cx="5760720" cy="4767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Block Arc 6">
            <a:extLst>
              <a:ext uri="{FF2B5EF4-FFF2-40B4-BE49-F238E27FC236}">
                <a16:creationId xmlns:a16="http://schemas.microsoft.com/office/drawing/2014/main" id="{216AC1A9-6A3E-046B-A725-A9B366022744}"/>
              </a:ext>
            </a:extLst>
          </p:cNvPr>
          <p:cNvSpPr/>
          <p:nvPr/>
        </p:nvSpPr>
        <p:spPr>
          <a:xfrm rot="11832943">
            <a:off x="10879793" y="-805905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F1D75774-9466-78FF-621D-C3F032108CDF}"/>
              </a:ext>
            </a:extLst>
          </p:cNvPr>
          <p:cNvSpPr/>
          <p:nvPr/>
        </p:nvSpPr>
        <p:spPr>
          <a:xfrm rot="10800000">
            <a:off x="9790968" y="-1099181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0E1D7DF8-B80A-998E-5639-B60EA2D7664D}"/>
              </a:ext>
            </a:extLst>
          </p:cNvPr>
          <p:cNvSpPr/>
          <p:nvPr/>
        </p:nvSpPr>
        <p:spPr>
          <a:xfrm rot="157664">
            <a:off x="2396563" y="6066612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2BFD2-966A-8A4F-E45C-F5F66C994D3C}"/>
              </a:ext>
            </a:extLst>
          </p:cNvPr>
          <p:cNvSpPr txBox="1"/>
          <p:nvPr/>
        </p:nvSpPr>
        <p:spPr>
          <a:xfrm>
            <a:off x="8388574" y="2193790"/>
            <a:ext cx="43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Konceptualny diagram klas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2ACFA7-7F3C-2C47-CDF1-B1EDDF6DE3A5}"/>
              </a:ext>
            </a:extLst>
          </p:cNvPr>
          <p:cNvSpPr txBox="1"/>
          <p:nvPr/>
        </p:nvSpPr>
        <p:spPr>
          <a:xfrm>
            <a:off x="6963981" y="1140336"/>
            <a:ext cx="43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Implementacyjny diagram klas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FF633EF-7962-91C6-F43D-9F6DC4309A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49440" y="1509667"/>
            <a:ext cx="1537708" cy="923843"/>
          </a:xfrm>
          <a:prstGeom prst="curvedConnector3">
            <a:avLst>
              <a:gd name="adj1" fmla="val 356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7127884-45D4-9145-C555-ADF13CE3F4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73100" y="2889079"/>
            <a:ext cx="1082359" cy="584857"/>
          </a:xfrm>
          <a:prstGeom prst="curvedConnector3">
            <a:avLst>
              <a:gd name="adj1" fmla="val 379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3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EF367-4FBD-917D-282E-50AE7FD9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9C86-CE8B-2B86-340A-1A70D65C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ACE35-C40D-76B7-7D97-802058A623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BB1E533B-544E-A23C-90C8-D81F9F8F3D01}"/>
              </a:ext>
            </a:extLst>
          </p:cNvPr>
          <p:cNvSpPr/>
          <p:nvPr/>
        </p:nvSpPr>
        <p:spPr>
          <a:xfrm rot="1922164">
            <a:off x="-552187" y="5966172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17847B-60BE-0849-91DC-78A468B82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60" y="1315025"/>
            <a:ext cx="7067159" cy="4905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6DF2BE-D178-E88B-414D-E707693C5CE1}"/>
              </a:ext>
            </a:extLst>
          </p:cNvPr>
          <p:cNvSpPr txBox="1"/>
          <p:nvPr/>
        </p:nvSpPr>
        <p:spPr>
          <a:xfrm>
            <a:off x="403123" y="365125"/>
            <a:ext cx="693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Projekt </a:t>
            </a:r>
            <a:r>
              <a:rPr lang="en-GB" sz="3200" b="1" dirty="0" err="1"/>
              <a:t>bazy</a:t>
            </a:r>
            <a:r>
              <a:rPr lang="en-GB" sz="3200" b="1" dirty="0"/>
              <a:t> </a:t>
            </a:r>
            <a:r>
              <a:rPr lang="en-GB" sz="3200" b="1" dirty="0" err="1"/>
              <a:t>danych</a:t>
            </a:r>
            <a:r>
              <a:rPr lang="en-GB" sz="3200" b="1" dirty="0"/>
              <a:t> </a:t>
            </a:r>
            <a:endParaRPr lang="pl-PL" sz="32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9D4D1-6CC0-0117-E246-C204C0A56F46}"/>
              </a:ext>
            </a:extLst>
          </p:cNvPr>
          <p:cNvSpPr/>
          <p:nvPr/>
        </p:nvSpPr>
        <p:spPr>
          <a:xfrm>
            <a:off x="8093064" y="231054"/>
            <a:ext cx="4282171" cy="25760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1" dirty="0">
                <a:solidFill>
                  <a:schemeClr val="bg1"/>
                </a:solidFill>
              </a:rPr>
              <a:t>Projekt uwzględnia: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Zachowanie spójności danych (klucze główne i obce)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Normalizację w celu eliminacji redundancji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Czytelną strukturę relacji typu jeden-do-wielu i wiele-do-wielu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Możliwość dalszej rozbudowy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6E85C3-128C-1E02-1E17-F07FC3C4DA47}"/>
              </a:ext>
            </a:extLst>
          </p:cNvPr>
          <p:cNvSpPr/>
          <p:nvPr/>
        </p:nvSpPr>
        <p:spPr>
          <a:xfrm>
            <a:off x="8093064" y="3172229"/>
            <a:ext cx="4282171" cy="33206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b="1" dirty="0"/>
              <a:t>Baza danych odwzorowuje kluczowe procesy biznesowe, takie jak: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Rejestracja i obsługa rezerwacji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pokojami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Obsługa płatności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danymi gości i personelu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Obsługa usług dodatkowych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grafikiem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Zarządzanie dostawami towarów</a:t>
            </a: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38BD15EA-892C-09F9-0679-A9F3322EDB31}"/>
              </a:ext>
            </a:extLst>
          </p:cNvPr>
          <p:cNvSpPr/>
          <p:nvPr/>
        </p:nvSpPr>
        <p:spPr>
          <a:xfrm rot="547691">
            <a:off x="587773" y="6270299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3FE42CE-18CF-0557-FA6F-0524E40636EF}"/>
              </a:ext>
            </a:extLst>
          </p:cNvPr>
          <p:cNvSpPr/>
          <p:nvPr/>
        </p:nvSpPr>
        <p:spPr>
          <a:xfrm rot="10800000">
            <a:off x="5038003" y="-1134873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33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ECDC-C18D-4AEE-6944-F86466D64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2EBC-3EA6-33C4-1B88-2E24F672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2575F7-E072-8C7A-2BE0-B0926694B9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1946FB-95D1-CC7B-4D4B-E3D619B62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68" y="190184"/>
            <a:ext cx="5830529" cy="3767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B63DB4-BBB7-BF8D-816A-70AF4D21C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5" y="2760561"/>
            <a:ext cx="5535562" cy="3863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Block Arc 17">
            <a:extLst>
              <a:ext uri="{FF2B5EF4-FFF2-40B4-BE49-F238E27FC236}">
                <a16:creationId xmlns:a16="http://schemas.microsoft.com/office/drawing/2014/main" id="{DF8688C3-A2EB-5BFC-DE9D-0C7633338D67}"/>
              </a:ext>
            </a:extLst>
          </p:cNvPr>
          <p:cNvSpPr/>
          <p:nvPr/>
        </p:nvSpPr>
        <p:spPr>
          <a:xfrm rot="10800000">
            <a:off x="9437109" y="-1175311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9" name="Block Arc 18">
            <a:extLst>
              <a:ext uri="{FF2B5EF4-FFF2-40B4-BE49-F238E27FC236}">
                <a16:creationId xmlns:a16="http://schemas.microsoft.com/office/drawing/2014/main" id="{F56E1797-929B-1633-62AB-08BA77BBD879}"/>
              </a:ext>
            </a:extLst>
          </p:cNvPr>
          <p:cNvSpPr/>
          <p:nvPr/>
        </p:nvSpPr>
        <p:spPr>
          <a:xfrm rot="2880499">
            <a:off x="-763029" y="5459867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20" name="Block Arc 19">
            <a:extLst>
              <a:ext uri="{FF2B5EF4-FFF2-40B4-BE49-F238E27FC236}">
                <a16:creationId xmlns:a16="http://schemas.microsoft.com/office/drawing/2014/main" id="{4467A51C-B886-D9BC-DAB3-0C7C872FE6DF}"/>
              </a:ext>
            </a:extLst>
          </p:cNvPr>
          <p:cNvSpPr/>
          <p:nvPr/>
        </p:nvSpPr>
        <p:spPr>
          <a:xfrm rot="387973">
            <a:off x="618413" y="6107279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BC60A5-5500-63B7-E616-6443EDA4A178}"/>
              </a:ext>
            </a:extLst>
          </p:cNvPr>
          <p:cNvSpPr txBox="1"/>
          <p:nvPr/>
        </p:nvSpPr>
        <p:spPr>
          <a:xfrm>
            <a:off x="7136361" y="841672"/>
            <a:ext cx="4601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Główne widoki UI projektu</a:t>
            </a:r>
          </a:p>
        </p:txBody>
      </p:sp>
    </p:spTree>
    <p:extLst>
      <p:ext uri="{BB962C8B-B14F-4D97-AF65-F5344CB8AC3E}">
        <p14:creationId xmlns:p14="http://schemas.microsoft.com/office/powerpoint/2010/main" val="95069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4F333-ADDB-BCA6-D4A0-BED2F24F5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E355-E5CE-355F-E7F0-EF964A11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3B5CB-A5FA-0913-48CC-298CAAA4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FC69C1-B716-660A-3EAA-DEF13FEFA4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DE4DDB-BE35-B448-F41C-A0B643D6F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30" y="2564433"/>
            <a:ext cx="5742544" cy="40828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70C2C49E-2776-0763-F6B3-8FA06E254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99505"/>
            <a:ext cx="5577728" cy="3965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Block Arc 8">
            <a:extLst>
              <a:ext uri="{FF2B5EF4-FFF2-40B4-BE49-F238E27FC236}">
                <a16:creationId xmlns:a16="http://schemas.microsoft.com/office/drawing/2014/main" id="{91910774-C800-6A80-1695-B8C485C44F08}"/>
              </a:ext>
            </a:extLst>
          </p:cNvPr>
          <p:cNvSpPr/>
          <p:nvPr/>
        </p:nvSpPr>
        <p:spPr>
          <a:xfrm rot="9480824">
            <a:off x="-498329" y="-787574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Block Arc 9">
            <a:extLst>
              <a:ext uri="{FF2B5EF4-FFF2-40B4-BE49-F238E27FC236}">
                <a16:creationId xmlns:a16="http://schemas.microsoft.com/office/drawing/2014/main" id="{BF122BE6-23C3-984A-3191-98B344746CB7}"/>
              </a:ext>
            </a:extLst>
          </p:cNvPr>
          <p:cNvSpPr/>
          <p:nvPr/>
        </p:nvSpPr>
        <p:spPr>
          <a:xfrm rot="10800000">
            <a:off x="696510" y="-1023196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F946F6C5-8F99-A711-3C57-907F1A3AF0A0}"/>
              </a:ext>
            </a:extLst>
          </p:cNvPr>
          <p:cNvSpPr/>
          <p:nvPr/>
        </p:nvSpPr>
        <p:spPr>
          <a:xfrm>
            <a:off x="9189664" y="6060778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3344D-62D4-C8F9-0CB4-C6BD154D4281}"/>
              </a:ext>
            </a:extLst>
          </p:cNvPr>
          <p:cNvSpPr txBox="1"/>
          <p:nvPr/>
        </p:nvSpPr>
        <p:spPr>
          <a:xfrm>
            <a:off x="1425678" y="921410"/>
            <a:ext cx="4601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Główne widoki UI projektu</a:t>
            </a:r>
          </a:p>
        </p:txBody>
      </p:sp>
    </p:spTree>
    <p:extLst>
      <p:ext uri="{BB962C8B-B14F-4D97-AF65-F5344CB8AC3E}">
        <p14:creationId xmlns:p14="http://schemas.microsoft.com/office/powerpoint/2010/main" val="41546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B007A-DE26-0D8B-DAE7-DAF8A28F3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AE50-CE9C-AA8A-5597-CDB6159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075C-C1BC-0E49-F3F4-702DDA702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908676-68A4-67DC-10F0-E006D41D55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6" name="Obraz 1" descr="Obraz zawierający tekst, zrzut ekranu, numer, oprogramowani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2C2622C-2F99-9D46-A7F0-37E0189A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6" y="159526"/>
            <a:ext cx="5641989" cy="4034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raz 1" descr="Obraz zawierający tekst, zrzut ekranu, oprogramowanie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A2F4462-02F4-4434-E9DA-E5EE23B3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12" y="2604876"/>
            <a:ext cx="5667222" cy="4034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Block Arc 4">
            <a:extLst>
              <a:ext uri="{FF2B5EF4-FFF2-40B4-BE49-F238E27FC236}">
                <a16:creationId xmlns:a16="http://schemas.microsoft.com/office/drawing/2014/main" id="{8D0C81FB-B7E6-B762-A3FB-407B9E7D7B5A}"/>
              </a:ext>
            </a:extLst>
          </p:cNvPr>
          <p:cNvSpPr/>
          <p:nvPr/>
        </p:nvSpPr>
        <p:spPr>
          <a:xfrm rot="11692627">
            <a:off x="10333372" y="-1003670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B66D3966-9E65-1923-68AB-A9B74C15AEB9}"/>
              </a:ext>
            </a:extLst>
          </p:cNvPr>
          <p:cNvSpPr/>
          <p:nvPr/>
        </p:nvSpPr>
        <p:spPr>
          <a:xfrm rot="10800000">
            <a:off x="9275375" y="-1131612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2C592E05-9BD9-9433-F4C5-10304B31F118}"/>
              </a:ext>
            </a:extLst>
          </p:cNvPr>
          <p:cNvSpPr/>
          <p:nvPr/>
        </p:nvSpPr>
        <p:spPr>
          <a:xfrm rot="1562409">
            <a:off x="-394872" y="5733109"/>
            <a:ext cx="2115994" cy="1812649"/>
          </a:xfrm>
          <a:prstGeom prst="blockArc">
            <a:avLst>
              <a:gd name="adj1" fmla="val 10800000"/>
              <a:gd name="adj2" fmla="val 21396505"/>
              <a:gd name="adj3" fmla="val 898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D0F14-C68C-CD49-693D-34912AEB20D5}"/>
              </a:ext>
            </a:extLst>
          </p:cNvPr>
          <p:cNvSpPr txBox="1"/>
          <p:nvPr/>
        </p:nvSpPr>
        <p:spPr>
          <a:xfrm>
            <a:off x="7136361" y="841672"/>
            <a:ext cx="46014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/>
              <a:t>Główne widoki UI projektu</a:t>
            </a:r>
          </a:p>
        </p:txBody>
      </p:sp>
    </p:spTree>
    <p:extLst>
      <p:ext uri="{BB962C8B-B14F-4D97-AF65-F5344CB8AC3E}">
        <p14:creationId xmlns:p14="http://schemas.microsoft.com/office/powerpoint/2010/main" val="89718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398</Words>
  <Application>Microsoft Office PowerPoint</Application>
  <PresentationFormat>Panoramiczny</PresentationFormat>
  <Paragraphs>83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Amasis MT Pro Black</vt:lpstr>
      <vt:lpstr>Aptos</vt:lpstr>
      <vt:lpstr>Aptos Display</vt:lpstr>
      <vt:lpstr>Arial</vt:lpstr>
      <vt:lpstr>Office Theme</vt:lpstr>
      <vt:lpstr>Prezentacja programu PowerPoint</vt:lpstr>
      <vt:lpstr>System informatyczny do zarządzania siecią hoteli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Zespół realizujący wdrożenie systemu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Paulina Jurewicz</dc:creator>
  <cp:lastModifiedBy>Marcin Bendyk</cp:lastModifiedBy>
  <cp:revision>6</cp:revision>
  <dcterms:created xsi:type="dcterms:W3CDTF">2025-06-02T15:44:38Z</dcterms:created>
  <dcterms:modified xsi:type="dcterms:W3CDTF">2025-06-04T10:41:13Z</dcterms:modified>
</cp:coreProperties>
</file>