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448056" y="448056"/>
            <a:ext cx="11292840" cy="34015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Source Sans Pro"/>
              <a:buNone/>
              <a:defRPr sz="6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48056" y="4471416"/>
            <a:ext cx="11292840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2pPr>
            <a:lvl3pPr lvl="2" algn="ctr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3pPr>
            <a:lvl4pPr lvl="3" algn="ctr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4pPr>
            <a:lvl5pPr lvl="4" algn="ctr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14" name="Google Shape;14;p2"/>
          <p:cNvCxnSpPr/>
          <p:nvPr/>
        </p:nvCxnSpPr>
        <p:spPr>
          <a:xfrm>
            <a:off x="449400" y="4122000"/>
            <a:ext cx="11293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4101084" y="-1696212"/>
            <a:ext cx="3995928" cy="11301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indent="-342900" lvl="0" marL="4572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1pPr>
            <a:lvl2pPr indent="-342900" lvl="1" marL="9144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2pPr>
            <a:lvl3pPr indent="-342900" lvl="2" marL="1371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3pPr>
            <a:lvl4pPr indent="-342900" lvl="3" marL="18288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4pPr>
            <a:lvl5pPr indent="-342900" lvl="4" marL="22860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8270748" y="2409444"/>
            <a:ext cx="5504688" cy="1581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2404872" y="-1527048"/>
            <a:ext cx="5504688" cy="9436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indent="-342900" lvl="0" marL="4572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1pPr>
            <a:lvl2pPr indent="-342900" lvl="1" marL="9144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2pPr>
            <a:lvl3pPr indent="-342900" lvl="2" marL="1371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3pPr>
            <a:lvl4pPr indent="-342900" lvl="3" marL="18288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4pPr>
            <a:lvl5pPr indent="-342900" lvl="4" marL="22860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48056" y="1735200"/>
            <a:ext cx="11293200" cy="3783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indent="-342900" lvl="0" marL="4572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1pPr>
            <a:lvl2pPr indent="-342900" lvl="1" marL="9144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2pPr>
            <a:lvl3pPr indent="-342900" lvl="2" marL="1371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3pPr>
            <a:lvl4pPr indent="-342900" lvl="3" marL="18288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4pPr>
            <a:lvl5pPr indent="-342900" lvl="4" marL="22860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48056" y="448056"/>
            <a:ext cx="11311128" cy="34015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Source Sans Pro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48056" y="4471416"/>
            <a:ext cx="11292840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21945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49400" y="4122000"/>
            <a:ext cx="11293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48056" y="1735200"/>
            <a:ext cx="5431536" cy="42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indent="-342900" lvl="0" marL="4572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1pPr>
            <a:lvl2pPr indent="-342900" lvl="1" marL="9144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2pPr>
            <a:lvl3pPr indent="-342900" lvl="2" marL="1371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3pPr>
            <a:lvl4pPr indent="-342900" lvl="3" marL="18288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4pPr>
            <a:lvl5pPr indent="-342900" lvl="4" marL="22860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309360" y="1735200"/>
            <a:ext cx="5431536" cy="42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indent="-342900" lvl="0" marL="4572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1pPr>
            <a:lvl2pPr indent="-342900" lvl="1" marL="9144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2pPr>
            <a:lvl3pPr indent="-342900" lvl="2" marL="1371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3pPr>
            <a:lvl4pPr indent="-342900" lvl="3" marL="18288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4pPr>
            <a:lvl5pPr indent="-342900" lvl="4" marL="22860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21945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48056" y="388800"/>
            <a:ext cx="11311128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48056" y="1774952"/>
            <a:ext cx="5431536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0" i="1"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48056" y="2752344"/>
            <a:ext cx="5431536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indent="-342900" lvl="0" marL="4572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1pPr>
            <a:lvl2pPr indent="-342900" lvl="1" marL="9144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2pPr>
            <a:lvl3pPr indent="-342900" lvl="2" marL="1371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3pPr>
            <a:lvl4pPr indent="-342900" lvl="3" marL="18288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4pPr>
            <a:lvl5pPr indent="-342900" lvl="4" marL="22860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309360" y="1774952"/>
            <a:ext cx="5431536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0" i="1"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309360" y="2752344"/>
            <a:ext cx="5431536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indent="-342900" lvl="0" marL="4572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1pPr>
            <a:lvl2pPr indent="-342900" lvl="1" marL="9144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2pPr>
            <a:lvl3pPr indent="-342900" lvl="2" marL="1371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3pPr>
            <a:lvl4pPr indent="-342900" lvl="3" marL="18288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4pPr>
            <a:lvl5pPr indent="-342900" lvl="4" marL="22860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21945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48056" y="388800"/>
            <a:ext cx="11311128" cy="5559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21945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48056" y="388800"/>
            <a:ext cx="3447288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urce Sans Pro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4370832" y="393192"/>
            <a:ext cx="7379208" cy="5559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indent="-342900" lvl="0" marL="4572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 sz="1800"/>
            </a:lvl1pPr>
            <a:lvl2pPr indent="-342900" lvl="1" marL="9144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 sz="1800"/>
            </a:lvl2pPr>
            <a:lvl3pPr indent="-342900" lvl="2" marL="1371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 sz="1800"/>
            </a:lvl3pPr>
            <a:lvl4pPr indent="-342900" lvl="3" marL="18288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 sz="1800"/>
            </a:lvl4pPr>
            <a:lvl5pPr indent="-342900" lvl="4" marL="22860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→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48056" y="1733550"/>
            <a:ext cx="3447288" cy="42191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448056" y="388800"/>
            <a:ext cx="3447288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urce Sans Pro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4370832" y="441324"/>
            <a:ext cx="7373112" cy="5511419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448056" y="1735200"/>
            <a:ext cx="3447288" cy="42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urce Sans Pro"/>
              <a:buNone/>
              <a:defRPr b="0" i="1" sz="3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indent="-342900" lvl="0" marL="4572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→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→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→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→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→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9442579" y="0"/>
            <a:ext cx="2749421" cy="6858000"/>
          </a:xfrm>
          <a:prstGeom prst="parallelogram">
            <a:avLst>
              <a:gd fmla="val 25000" name="adj"/>
            </a:avLst>
          </a:prstGeom>
          <a:solidFill>
            <a:srgbClr val="FF0000"/>
          </a:solidFill>
          <a:ln cap="flat" cmpd="sng" w="10775">
            <a:solidFill>
              <a:srgbClr val="8E3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rgbClr val="FF00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448055" y="662400"/>
            <a:ext cx="112932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Source Sans Pro"/>
              <a:buNone/>
            </a:pPr>
            <a:r>
              <a:rPr lang="en-US"/>
              <a:t>Java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448055" y="1652400"/>
            <a:ext cx="11293200" cy="984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rmAutofit fontScale="92500" lnSpcReduction="1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r>
              <a:rPr lang="en-US" sz="6400"/>
              <a:t>Caso proyecto copera</a:t>
            </a:r>
            <a:endParaRPr/>
          </a:p>
        </p:txBody>
      </p:sp>
      <p:cxnSp>
        <p:nvCxnSpPr>
          <p:cNvPr id="90" name="Google Shape;90;p13"/>
          <p:cNvCxnSpPr/>
          <p:nvPr/>
        </p:nvCxnSpPr>
        <p:spPr>
          <a:xfrm>
            <a:off x="450000" y="450000"/>
            <a:ext cx="11293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Diseño de ondas 3D azules" id="91" name="Google Shape;91;p13"/>
          <p:cNvPicPr preferRelativeResize="0"/>
          <p:nvPr/>
        </p:nvPicPr>
        <p:blipFill rotWithShape="1">
          <a:blip r:embed="rId3">
            <a:alphaModFix/>
          </a:blip>
          <a:srcRect b="29166" l="0" r="0" t="17536"/>
          <a:stretch/>
        </p:blipFill>
        <p:spPr>
          <a:xfrm>
            <a:off x="20" y="2959198"/>
            <a:ext cx="12191980" cy="3898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chorrito con relleno sólido" id="92" name="Google Shape;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34" y="5943599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9442579" y="0"/>
            <a:ext cx="2749421" cy="6858000"/>
          </a:xfrm>
          <a:prstGeom prst="parallelogram">
            <a:avLst>
              <a:gd fmla="val 25000" name="adj"/>
            </a:avLst>
          </a:prstGeom>
          <a:solidFill>
            <a:srgbClr val="FFFF00"/>
          </a:solidFill>
          <a:ln cap="flat" cmpd="sng" w="10775">
            <a:solidFill>
              <a:srgbClr val="8E3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445008" y="204141"/>
            <a:ext cx="11301984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urce Sans Pro"/>
              <a:buNone/>
            </a:pPr>
            <a:r>
              <a:rPr lang="en-US"/>
              <a:t>Mere corregido</a:t>
            </a:r>
            <a:endParaRPr/>
          </a:p>
        </p:txBody>
      </p:sp>
      <p:pic>
        <p:nvPicPr>
          <p:cNvPr descr="Diagrama&#10;&#10;Descripción generada automáticamente" id="99" name="Google Shape;99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009" y="774741"/>
            <a:ext cx="10296116" cy="59830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chorrito con relleno sólido" id="100" name="Google Shape;10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34" y="5943599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9442579" y="0"/>
            <a:ext cx="2749421" cy="6858000"/>
          </a:xfrm>
          <a:prstGeom prst="parallelogram">
            <a:avLst>
              <a:gd fmla="val 25000" name="adj"/>
            </a:avLst>
          </a:prstGeom>
          <a:solidFill>
            <a:srgbClr val="FF0000"/>
          </a:solidFill>
          <a:ln cap="flat" cmpd="sng" w="10775">
            <a:solidFill>
              <a:srgbClr val="8E3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urce Sans Pro"/>
              <a:buNone/>
            </a:pPr>
            <a:r>
              <a:rPr lang="en-US"/>
              <a:t>Corrección de multas</a:t>
            </a:r>
            <a:endParaRPr/>
          </a:p>
        </p:txBody>
      </p:sp>
      <p:pic>
        <p:nvPicPr>
          <p:cNvPr descr="Cachorrito con relleno sólido"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34" y="5943599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373412" y="1220399"/>
            <a:ext cx="3601430" cy="4417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/>
          <a:p>
            <a:pPr indent="-448056" lvl="0" marL="4500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→"/>
            </a:pPr>
            <a:r>
              <a:rPr b="0" i="0" lang="en-US" sz="18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monto de la multa se irá actualizando de manera diaria al finalizar el día(23:59).</a:t>
            </a:r>
            <a:endParaRPr b="0">
              <a:solidFill>
                <a:schemeClr val="lt1"/>
              </a:solidFill>
            </a:endParaRPr>
          </a:p>
          <a:p>
            <a:pPr indent="-448056" lvl="0" marL="4500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→"/>
            </a:pPr>
            <a:r>
              <a:rPr b="0" i="0" lang="en-US" sz="18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monto total de la multa se añadirá al monto total de la cuota, este se calcula usando el monto de la deuda y de la cuota.</a:t>
            </a:r>
            <a:endParaRPr b="0">
              <a:solidFill>
                <a:schemeClr val="lt1"/>
              </a:solidFill>
            </a:endParaRPr>
          </a:p>
          <a:p>
            <a:pPr indent="-448056" lvl="0" marL="4500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→"/>
            </a:pPr>
            <a:r>
              <a:rPr b="0" i="0" lang="en-US" sz="18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porcentaje de deuda será 0.03 diario acumulable del monto total a pagar.</a:t>
            </a:r>
            <a:endParaRPr b="0">
              <a:solidFill>
                <a:schemeClr val="lt1"/>
              </a:solidFill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011" y="1220399"/>
            <a:ext cx="7803009" cy="2876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20125" y="4506663"/>
            <a:ext cx="7985741" cy="1962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9442579" y="0"/>
            <a:ext cx="2749421" cy="6858000"/>
          </a:xfrm>
          <a:prstGeom prst="parallelogram">
            <a:avLst>
              <a:gd fmla="val 25000" name="adj"/>
            </a:avLst>
          </a:prstGeom>
          <a:solidFill>
            <a:srgbClr val="FFFF00"/>
          </a:solidFill>
          <a:ln cap="flat" cmpd="sng" w="10775">
            <a:solidFill>
              <a:srgbClr val="8E3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urce Sans Pro"/>
              <a:buNone/>
            </a:pPr>
            <a:r>
              <a:rPr lang="en-US"/>
              <a:t>Los hitos</a:t>
            </a:r>
            <a:endParaRPr/>
          </a:p>
        </p:txBody>
      </p:sp>
      <p:pic>
        <p:nvPicPr>
          <p:cNvPr descr="Cachorrito con relleno sólido"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34" y="5943599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448056" y="1427584"/>
            <a:ext cx="9423732" cy="4090629"/>
          </a:xfrm>
          <a:prstGeom prst="rect">
            <a:avLst/>
          </a:prstGeom>
          <a:solidFill>
            <a:schemeClr val="accent4">
              <a:alpha val="33725"/>
            </a:schemeClr>
          </a:solidFill>
          <a:ln>
            <a:noFill/>
          </a:ln>
        </p:spPr>
        <p:txBody>
          <a:bodyPr anchorCtr="0" anchor="t" bIns="0" lIns="0" spcFirstLastPara="1" rIns="91425" wrap="square" tIns="0">
            <a:normAutofit fontScale="85000" lnSpcReduction="10000"/>
          </a:bodyPr>
          <a:lstStyle/>
          <a:p>
            <a:pPr indent="-448056" lvl="0" marL="4500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ct val="100000"/>
              <a:buChar char="→"/>
            </a:pPr>
            <a:r>
              <a:rPr lang="en-US">
                <a:solidFill>
                  <a:srgbClr val="FFFFCC"/>
                </a:solidFill>
              </a:rPr>
              <a:t>I. Cuotas pagadas</a:t>
            </a:r>
            <a:endParaRPr/>
          </a:p>
          <a:p>
            <a:pPr indent="-448056" lvl="0" marL="4500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FFFFCC"/>
              </a:buClr>
              <a:buSzPct val="100000"/>
              <a:buChar char="→"/>
            </a:pPr>
            <a:r>
              <a:rPr lang="en-US">
                <a:solidFill>
                  <a:srgbClr val="FFFFCC"/>
                </a:solidFill>
              </a:rPr>
              <a:t>II. Crédito - Crédito Solicitado - Cuotas - Multas</a:t>
            </a:r>
            <a:endParaRPr/>
          </a:p>
          <a:p>
            <a:pPr indent="-448056" lvl="0" marL="4500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FFFFCC"/>
              </a:buClr>
              <a:buSzPct val="100000"/>
              <a:buChar char="→"/>
            </a:pPr>
            <a:r>
              <a:rPr lang="en-US">
                <a:solidFill>
                  <a:srgbClr val="FFFFCC"/>
                </a:solidFill>
              </a:rPr>
              <a:t>III. Socio - Crédito - Crédito Solicitado - Cuotas - Cuotas Pagadas</a:t>
            </a:r>
            <a:endParaRPr/>
          </a:p>
          <a:p>
            <a:pPr indent="-448056" lvl="0" marL="4500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FFFFCC"/>
              </a:buClr>
              <a:buSzPct val="100000"/>
              <a:buChar char="→"/>
            </a:pPr>
            <a:r>
              <a:rPr lang="en-US">
                <a:solidFill>
                  <a:srgbClr val="FFFFCC"/>
                </a:solidFill>
              </a:rPr>
              <a:t>IV. Socio - Crédito Solicitado - Cuotas (Crear Tabla categorías (Donde se identifique si un cliente es nuevo, vigente, moroso))</a:t>
            </a:r>
            <a:endParaRPr/>
          </a:p>
          <a:p>
            <a:pPr indent="-448056" lvl="0" marL="4500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FFFFCC"/>
              </a:buClr>
              <a:buSzPct val="100000"/>
              <a:buChar char="→"/>
            </a:pPr>
            <a:r>
              <a:rPr lang="en-US">
                <a:solidFill>
                  <a:srgbClr val="FFFFCC"/>
                </a:solidFill>
              </a:rPr>
              <a:t>V. Socio - Crédito - Crédito Solicitado - Cuotas - Cuotas Pagadas - Multas</a:t>
            </a:r>
            <a:endParaRPr/>
          </a:p>
          <a:p>
            <a:pPr indent="-448056" lvl="0" marL="4500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FFFFCC"/>
              </a:buClr>
              <a:buSzPct val="100000"/>
              <a:buChar char="→"/>
            </a:pPr>
            <a:r>
              <a:rPr lang="en-US">
                <a:solidFill>
                  <a:srgbClr val="FFFFCC"/>
                </a:solidFill>
              </a:rPr>
              <a:t>VI. Categoría - Socio</a:t>
            </a:r>
            <a:endParaRPr/>
          </a:p>
          <a:p>
            <a:pPr indent="-448056" lvl="0" marL="4500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FFFFCC"/>
              </a:buClr>
              <a:buSzPct val="100000"/>
              <a:buChar char="→"/>
            </a:pPr>
            <a:r>
              <a:rPr lang="en-US">
                <a:solidFill>
                  <a:srgbClr val="FFFFCC"/>
                </a:solidFill>
              </a:rPr>
              <a:t>VII. Socio (Aporte inscripción)</a:t>
            </a:r>
            <a:endParaRPr/>
          </a:p>
          <a:p>
            <a:pPr indent="-448056" lvl="0" marL="4500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FFFFCC"/>
              </a:buClr>
              <a:buSzPct val="100000"/>
              <a:buChar char="→"/>
            </a:pPr>
            <a:r>
              <a:rPr lang="en-US">
                <a:solidFill>
                  <a:srgbClr val="FFFFCC"/>
                </a:solidFill>
              </a:rPr>
              <a:t>VIII. Socio - Aporte Solicitado - Aporte</a:t>
            </a:r>
            <a:endParaRPr/>
          </a:p>
          <a:p>
            <a:pPr indent="-448056" lvl="0" marL="4500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FFFFCC"/>
              </a:buClr>
              <a:buSzPct val="100000"/>
              <a:buChar char="→"/>
            </a:pPr>
            <a:r>
              <a:rPr lang="en-US">
                <a:solidFill>
                  <a:srgbClr val="FFFFCC"/>
                </a:solidFill>
              </a:rPr>
              <a:t>IX. Socio - Crédito Solicitado - Crédito - Cuotas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9442579" y="0"/>
            <a:ext cx="2749421" cy="6858000"/>
          </a:xfrm>
          <a:prstGeom prst="parallelogram">
            <a:avLst>
              <a:gd fmla="val 25000" name="adj"/>
            </a:avLst>
          </a:prstGeom>
          <a:solidFill>
            <a:srgbClr val="FF0000"/>
          </a:solidFill>
          <a:ln cap="flat" cmpd="sng" w="10775">
            <a:solidFill>
              <a:srgbClr val="8E3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urce Sans Pro"/>
              <a:buNone/>
            </a:pPr>
            <a:r>
              <a:rPr lang="en-US"/>
              <a:t>script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448056" y="1735200"/>
            <a:ext cx="11293200" cy="3783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/>
          <a:p>
            <a:pPr indent="-333756" lvl="0" marL="4500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Cachorrito con relleno sólido"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34" y="5943599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9442579" y="0"/>
            <a:ext cx="2749421" cy="6858000"/>
          </a:xfrm>
          <a:prstGeom prst="parallelogram">
            <a:avLst>
              <a:gd fmla="val 25000" name="adj"/>
            </a:avLst>
          </a:prstGeom>
          <a:solidFill>
            <a:srgbClr val="FFFF00"/>
          </a:solidFill>
          <a:ln cap="flat" cmpd="sng" w="10775">
            <a:solidFill>
              <a:srgbClr val="8E3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lang="en-US">
                <a:solidFill>
                  <a:schemeClr val="lt1"/>
                </a:solidFill>
              </a:rPr>
              <a:t>Script Creación Usuario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448056" y="1735200"/>
            <a:ext cx="11293200" cy="3783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1944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b="0" i="0" sz="18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8056" lvl="0" marL="4500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→"/>
            </a:pPr>
            <a:r>
              <a:rPr b="0" i="0" lang="en-US" sz="18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SQL</a:t>
            </a:r>
            <a:endParaRPr b="0">
              <a:solidFill>
                <a:schemeClr val="lt1"/>
              </a:solidFill>
            </a:endParaRPr>
          </a:p>
          <a:p>
            <a:pPr indent="-448056" lvl="0" marL="4500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→"/>
            </a:pPr>
            <a:r>
              <a:rPr b="0" i="0" lang="en-US" sz="18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USER alumno IDENTIFIED BY alum123;</a:t>
            </a:r>
            <a:endParaRPr b="0">
              <a:solidFill>
                <a:schemeClr val="lt1"/>
              </a:solidFill>
            </a:endParaRPr>
          </a:p>
          <a:p>
            <a:pPr indent="-448056" lvl="0" marL="4500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→"/>
            </a:pPr>
            <a:r>
              <a:rPr b="0" i="0" lang="en-US" sz="18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 ROLES</a:t>
            </a:r>
            <a:endParaRPr b="0">
              <a:solidFill>
                <a:schemeClr val="lt1"/>
              </a:solidFill>
            </a:endParaRPr>
          </a:p>
          <a:p>
            <a:pPr indent="-448056" lvl="0" marL="4500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→"/>
            </a:pPr>
            <a:r>
              <a:rPr b="0" i="0" lang="en-US" sz="18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GRANT "CONNECT" TO postulante ;</a:t>
            </a:r>
            <a:endParaRPr b="0">
              <a:solidFill>
                <a:schemeClr val="lt1"/>
              </a:solidFill>
            </a:endParaRPr>
          </a:p>
          <a:p>
            <a:pPr indent="-448056" lvl="0" marL="4500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→"/>
            </a:pPr>
            <a:r>
              <a:rPr b="0" i="0" lang="en-US" sz="18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GRANT "RESOURCE" TO postulante ;</a:t>
            </a:r>
            <a:br>
              <a:rPr lang="en-US"/>
            </a:br>
            <a:endParaRPr/>
          </a:p>
        </p:txBody>
      </p:sp>
      <p:pic>
        <p:nvPicPr>
          <p:cNvPr descr="Cachorrito con relleno sólido"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34" y="5943599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urce Sans Pro"/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448056" y="1735200"/>
            <a:ext cx="11293200" cy="3783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/>
          <a:p>
            <a:pPr indent="-333756" lvl="0" marL="4500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inLineVTI">
  <a:themeElements>
    <a:clrScheme name="AnalogousFromDarkSeedLeftStep">
      <a:dk1>
        <a:srgbClr val="000000"/>
      </a:dk1>
      <a:lt1>
        <a:srgbClr val="FFFFFF"/>
      </a:lt1>
      <a:dk2>
        <a:srgbClr val="171735"/>
      </a:dk2>
      <a:lt2>
        <a:srgbClr val="F0F3F1"/>
      </a:lt2>
      <a:accent1>
        <a:srgbClr val="C34DA3"/>
      </a:accent1>
      <a:accent2>
        <a:srgbClr val="A03BB1"/>
      </a:accent2>
      <a:accent3>
        <a:srgbClr val="804DC3"/>
      </a:accent3>
      <a:accent4>
        <a:srgbClr val="403EB3"/>
      </a:accent4>
      <a:accent5>
        <a:srgbClr val="4D7CC3"/>
      </a:accent5>
      <a:accent6>
        <a:srgbClr val="3B9BB1"/>
      </a:accent6>
      <a:hlink>
        <a:srgbClr val="3F5D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