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10287000" cx="18288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cs-CZ"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6" name="Google Shape;86;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cs-CZ" sz="1200" u="none" cap="none" strike="noStrike">
                <a:solidFill>
                  <a:schemeClr val="dk1"/>
                </a:solidFill>
                <a:latin typeface="Calibri"/>
                <a:ea typeface="Calibri"/>
                <a:cs typeface="Calibri"/>
                <a:sym typeface="Calibri"/>
              </a:rPr>
              <a:t>30.09.2022</a:t>
            </a:r>
            <a:endParaRPr b="0" i="0" sz="1200" u="none" cap="none" strike="noStrike">
              <a:solidFill>
                <a:schemeClr val="dk1"/>
              </a:solidFill>
              <a:latin typeface="Calibri"/>
              <a:ea typeface="Calibri"/>
              <a:cs typeface="Calibri"/>
              <a:sym typeface="Calibri"/>
            </a:endParaRPr>
          </a:p>
        </p:txBody>
      </p:sp>
      <p:sp>
        <p:nvSpPr>
          <p:cNvPr id="87" name="Google Shape;87;p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cs-CZ" sz="1150">
                <a:solidFill>
                  <a:srgbClr val="1B1B1B"/>
                </a:solidFill>
                <a:highlight>
                  <a:srgbClr val="FFFFFF"/>
                </a:highlight>
                <a:latin typeface="Roboto"/>
                <a:ea typeface="Roboto"/>
                <a:cs typeface="Roboto"/>
                <a:sym typeface="Roboto"/>
              </a:rPr>
              <a:t>A Hallmark of a foresightful business is an interest in the information their data conveys and how this information can be key in decision making. So, we appreciate the social buzz team for trusting us with the job of sifting through their data and extracting the insights, one of the many deliverables we pride ourselves in. </a:t>
            </a:r>
            <a:endParaRPr sz="1150">
              <a:solidFill>
                <a:srgbClr val="1B1B1B"/>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150">
              <a:solidFill>
                <a:srgbClr val="1B1B1B"/>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cs-CZ" sz="1150">
                <a:solidFill>
                  <a:srgbClr val="1B1B1B"/>
                </a:solidFill>
                <a:highlight>
                  <a:srgbClr val="FFFFFF"/>
                </a:highlight>
                <a:latin typeface="Roboto"/>
                <a:ea typeface="Roboto"/>
                <a:cs typeface="Roboto"/>
                <a:sym typeface="Roboto"/>
              </a:rPr>
              <a:t>My name is Paulina John and, on behalf of the analytics team, I am happy to be presenting our findings from the analysis of social buzz content categories. </a:t>
            </a:r>
            <a:endParaRPr sz="1150">
              <a:solidFill>
                <a:srgbClr val="1B1B1B"/>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150">
              <a:solidFill>
                <a:srgbClr val="1B1B1B"/>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cs-CZ" sz="1150">
                <a:solidFill>
                  <a:srgbClr val="1B1B1B"/>
                </a:solidFill>
                <a:highlight>
                  <a:srgbClr val="FFFFFF"/>
                </a:highlight>
                <a:latin typeface="Roboto"/>
                <a:ea typeface="Roboto"/>
                <a:cs typeface="Roboto"/>
                <a:sym typeface="Roboto"/>
              </a:rPr>
              <a:t>Here's the agenda for today...</a:t>
            </a:r>
            <a:endParaRPr sz="1150">
              <a:solidFill>
                <a:srgbClr val="1B1B1B"/>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89" name="Google Shape;89;p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0" name="Google Shape;90;p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cs-CZ"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82" name="Google Shape;382;p1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383" name="Google Shape;383;p10: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1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cs-CZ"/>
              <a:t>to conclude, our analysis showed that</a:t>
            </a:r>
            <a:endParaRPr b="1"/>
          </a:p>
          <a:p>
            <a:pPr indent="0" lvl="0" marL="457200" rtl="0" algn="l">
              <a:spcBef>
                <a:spcPts val="0"/>
              </a:spcBef>
              <a:spcAft>
                <a:spcPts val="0"/>
              </a:spcAft>
              <a:buNone/>
            </a:pPr>
            <a:r>
              <a:rPr b="1" lang="cs-CZ"/>
              <a:t>Analysis</a:t>
            </a:r>
            <a:endParaRPr b="1"/>
          </a:p>
          <a:p>
            <a:pPr indent="-317500" lvl="0" marL="457200" rtl="0" algn="l">
              <a:spcBef>
                <a:spcPts val="0"/>
              </a:spcBef>
              <a:spcAft>
                <a:spcPts val="0"/>
              </a:spcAft>
              <a:buSzPts val="1400"/>
              <a:buChar char="●"/>
            </a:pPr>
            <a:r>
              <a:rPr lang="cs-CZ"/>
              <a:t>Socialbuzz users are most interested in content about animals.</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b="1" lang="cs-CZ"/>
              <a:t>Insight</a:t>
            </a:r>
            <a:endParaRPr/>
          </a:p>
          <a:p>
            <a:pPr indent="-304800" lvl="0" marL="457200" rtl="0" algn="l">
              <a:spcBef>
                <a:spcPts val="0"/>
              </a:spcBef>
              <a:spcAft>
                <a:spcPts val="0"/>
              </a:spcAft>
              <a:buSzPts val="1200"/>
              <a:buChar char="●"/>
            </a:pPr>
            <a:r>
              <a:rPr lang="cs-CZ"/>
              <a:t>Two food-related categories; ‘healthy eating’ and ‘food’ making the top 5 may indicate keen interest in users’ eating lifestyle. This can be used to attract third party advertisement or campaign from food and healthy eating brands to the platform and/or Create an in-house campaign and involve food and healthy-eating related brands to engage users even more. This will help to keep users for longer and can even reduce chances of churn.</a:t>
            </a:r>
            <a:endParaRPr/>
          </a:p>
          <a:p>
            <a:pPr indent="-317500" lvl="0" marL="457200" rtl="0" algn="l">
              <a:spcBef>
                <a:spcPts val="0"/>
              </a:spcBef>
              <a:spcAft>
                <a:spcPts val="0"/>
              </a:spcAft>
              <a:buSzPts val="1400"/>
              <a:buChar char="●"/>
            </a:pPr>
            <a:r>
              <a:rPr lang="cs-CZ"/>
              <a:t>Also, the top interest in ‘animals’ category can also be used to attract pet company to advertise on the platform.</a:t>
            </a:r>
            <a:endParaRPr/>
          </a:p>
          <a:p>
            <a:pPr indent="-317500" lvl="0" marL="457200" rtl="0" algn="l">
              <a:spcBef>
                <a:spcPts val="0"/>
              </a:spcBef>
              <a:spcAft>
                <a:spcPts val="0"/>
              </a:spcAft>
              <a:buSzPts val="1400"/>
              <a:buChar char="●"/>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b="1" lang="cs-CZ"/>
              <a:t>Next steps</a:t>
            </a:r>
            <a:endParaRPr b="1"/>
          </a:p>
          <a:p>
            <a:pPr indent="-304800" lvl="0" marL="457200" rtl="0" algn="l">
              <a:spcBef>
                <a:spcPts val="0"/>
              </a:spcBef>
              <a:spcAft>
                <a:spcPts val="0"/>
              </a:spcAft>
              <a:buSzPts val="1200"/>
              <a:buChar char="●"/>
            </a:pPr>
            <a:r>
              <a:rPr lang="cs-CZ"/>
              <a:t>Having caught a glimpse of what your data is saying through this initial analysis, we advise that you move towards large-scale Analysis and automation of the process, especially in anticipation of not yet generated data, so you can understand your business, draw insights and make decisions in real time, even when you now have newly generated data, without having to constantly repeat the analysis. We can show you how to do this.</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cs-CZ"/>
              <a:t>The reception towards content on social buzz is mostly positive</a:t>
            </a:r>
            <a:endParaRPr/>
          </a:p>
          <a:p>
            <a:pPr indent="-304800" lvl="0" marL="457200" rtl="0" algn="l">
              <a:spcBef>
                <a:spcPts val="0"/>
              </a:spcBef>
              <a:spcAft>
                <a:spcPts val="0"/>
              </a:spcAft>
              <a:buClr>
                <a:schemeClr val="dk1"/>
              </a:buClr>
              <a:buSzPts val="1200"/>
              <a:buFont typeface="Calibri"/>
              <a:buChar char="●"/>
            </a:pPr>
            <a:r>
              <a:rPr lang="cs-CZ"/>
              <a:t>Socialbuzz can use the monthly trend in posts to inform third party advert placement on its platform</a:t>
            </a:r>
            <a:endParaRPr/>
          </a:p>
        </p:txBody>
      </p:sp>
      <p:sp>
        <p:nvSpPr>
          <p:cNvPr id="385" name="Google Shape;385;p1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86" name="Google Shape;386;p1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11" name="Google Shape;411;p1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412" name="Google Shape;412;p1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p1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cs-CZ"/>
              <a:t>Thank you, and I am happy to take your questions</a:t>
            </a:r>
            <a:endParaRPr/>
          </a:p>
        </p:txBody>
      </p:sp>
      <p:sp>
        <p:nvSpPr>
          <p:cNvPr id="414" name="Google Shape;414;p1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15" name="Google Shape;415;p1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16" name="Google Shape;116;p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117" name="Google Shape;117;p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cs-CZ"/>
              <a:t>On the agenda for today, we have the project recap, the problem we are trying to solve, I’ll introduce the analytics team, run us </a:t>
            </a:r>
            <a:r>
              <a:rPr lang="cs-CZ"/>
              <a:t>through</a:t>
            </a:r>
            <a:r>
              <a:rPr lang="cs-CZ"/>
              <a:t> the process </a:t>
            </a:r>
            <a:r>
              <a:rPr lang="cs-CZ"/>
              <a:t>through</a:t>
            </a:r>
            <a:r>
              <a:rPr lang="cs-CZ"/>
              <a:t> which we did this analysis, share insights from the analysis and I’ll share our conclusions.</a:t>
            </a:r>
            <a:endParaRPr/>
          </a:p>
        </p:txBody>
      </p:sp>
      <p:sp>
        <p:nvSpPr>
          <p:cNvPr id="119" name="Google Shape;119;p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20" name="Google Shape;120;p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1" name="Google Shape;141;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142" name="Google Shape;142;p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cs-CZ"/>
              <a:t>To recap, we are helping social buzz handle </a:t>
            </a:r>
            <a:endParaRPr/>
          </a:p>
          <a:p>
            <a:pPr indent="-317500" lvl="0" marL="457200" rtl="0" algn="l">
              <a:spcBef>
                <a:spcPts val="0"/>
              </a:spcBef>
              <a:spcAft>
                <a:spcPts val="0"/>
              </a:spcAft>
              <a:buSzPts val="1400"/>
              <a:buChar char="●"/>
            </a:pPr>
            <a:r>
              <a:rPr lang="cs-CZ"/>
              <a:t>an audit of their big data practice</a:t>
            </a:r>
            <a:endParaRPr/>
          </a:p>
          <a:p>
            <a:pPr indent="-317500" lvl="0" marL="457200" rtl="0" algn="l">
              <a:spcBef>
                <a:spcPts val="0"/>
              </a:spcBef>
              <a:spcAft>
                <a:spcPts val="0"/>
              </a:spcAft>
              <a:buSzPts val="1400"/>
              <a:buChar char="●"/>
            </a:pPr>
            <a:r>
              <a:rPr lang="cs-CZ"/>
              <a:t>Recommendations for a </a:t>
            </a:r>
            <a:r>
              <a:rPr lang="cs-CZ"/>
              <a:t>successful</a:t>
            </a:r>
            <a:r>
              <a:rPr lang="cs-CZ"/>
              <a:t> IPO and </a:t>
            </a:r>
            <a:endParaRPr/>
          </a:p>
          <a:p>
            <a:pPr indent="-317500" lvl="0" marL="457200" rtl="0" algn="l">
              <a:spcBef>
                <a:spcPts val="0"/>
              </a:spcBef>
              <a:spcAft>
                <a:spcPts val="0"/>
              </a:spcAft>
              <a:buSzPts val="1400"/>
              <a:buChar char="●"/>
            </a:pPr>
            <a:r>
              <a:rPr lang="cs-CZ"/>
              <a:t> An analysis of Socialbuzz's content categories showing the top 5 categories with the largest popularity</a:t>
            </a:r>
            <a:endParaRPr/>
          </a:p>
          <a:p>
            <a:pPr indent="-317500" lvl="0" marL="457200" rtl="0" algn="l">
              <a:spcBef>
                <a:spcPts val="0"/>
              </a:spcBef>
              <a:spcAft>
                <a:spcPts val="0"/>
              </a:spcAft>
              <a:buSzPts val="1400"/>
              <a:buChar char="●"/>
            </a:pPr>
            <a:r>
              <a:rPr lang="cs-CZ"/>
              <a:t>This is where we come in, as the analytics team</a:t>
            </a:r>
            <a:endParaRPr/>
          </a:p>
        </p:txBody>
      </p:sp>
      <p:sp>
        <p:nvSpPr>
          <p:cNvPr id="144" name="Google Shape;144;p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5" name="Google Shape;145;p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84" name="Google Shape;184;p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185" name="Google Shape;185;p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cs-CZ"/>
              <a:t>With over </a:t>
            </a:r>
            <a:r>
              <a:rPr lang="cs-CZ"/>
              <a:t>500 million active users each month over the past 5 years,</a:t>
            </a:r>
            <a:endParaRPr/>
          </a:p>
          <a:p>
            <a:pPr indent="-317500" lvl="0" marL="457200" rtl="0" algn="l">
              <a:spcBef>
                <a:spcPts val="0"/>
              </a:spcBef>
              <a:spcAft>
                <a:spcPts val="0"/>
              </a:spcAft>
              <a:buSzPts val="1400"/>
              <a:buChar char="●"/>
            </a:pPr>
            <a:r>
              <a:rPr lang="cs-CZ"/>
              <a:t>over 100, 000 pieces of highly unstructured content data everyday, </a:t>
            </a:r>
            <a:endParaRPr/>
          </a:p>
          <a:p>
            <a:pPr indent="-317500" lvl="0" marL="457200" rtl="0" algn="l">
              <a:spcBef>
                <a:spcPts val="0"/>
              </a:spcBef>
              <a:spcAft>
                <a:spcPts val="0"/>
              </a:spcAft>
              <a:buSzPts val="1400"/>
              <a:buChar char="●"/>
            </a:pPr>
            <a:r>
              <a:rPr lang="cs-CZ"/>
              <a:t>social buzz, </a:t>
            </a:r>
            <a:r>
              <a:rPr lang="cs-CZ"/>
              <a:t>asides needing help with handling this volume and variety of data and in scaling their processes, want to see their top 5 most popular content categories.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7" name="Google Shape;187;p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88" name="Google Shape;188;p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12" name="Google Shape;212;p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213" name="Google Shape;213;p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301625" lvl="0" marL="457200" rtl="0" algn="l">
              <a:spcBef>
                <a:spcPts val="0"/>
              </a:spcBef>
              <a:spcAft>
                <a:spcPts val="0"/>
              </a:spcAft>
              <a:buClr>
                <a:srgbClr val="333333"/>
              </a:buClr>
              <a:buSzPts val="1150"/>
              <a:buFont typeface="Times New Roman"/>
              <a:buChar char="●"/>
            </a:pPr>
            <a:r>
              <a:rPr lang="cs-CZ" sz="1150">
                <a:solidFill>
                  <a:srgbClr val="333333"/>
                </a:solidFill>
                <a:highlight>
                  <a:srgbClr val="FAFAFA"/>
                </a:highlight>
                <a:latin typeface="Times New Roman"/>
                <a:ea typeface="Times New Roman"/>
                <a:cs typeface="Times New Roman"/>
                <a:sym typeface="Times New Roman"/>
              </a:rPr>
              <a:t>Andrew Fleming (Chief Technical Architect)- who is ensuring we deliver on high quality data insights and solid data strategy.</a:t>
            </a:r>
            <a:endParaRPr sz="1150">
              <a:solidFill>
                <a:srgbClr val="333333"/>
              </a:solidFill>
              <a:highlight>
                <a:srgbClr val="FAFAFA"/>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150">
              <a:solidFill>
                <a:srgbClr val="333333"/>
              </a:solidFill>
              <a:highlight>
                <a:srgbClr val="FAFAFA"/>
              </a:highlight>
              <a:latin typeface="Times New Roman"/>
              <a:ea typeface="Times New Roman"/>
              <a:cs typeface="Times New Roman"/>
              <a:sym typeface="Times New Roman"/>
            </a:endParaRPr>
          </a:p>
          <a:p>
            <a:pPr indent="-301625" lvl="0" marL="457200" rtl="0" algn="l">
              <a:spcBef>
                <a:spcPts val="0"/>
              </a:spcBef>
              <a:spcAft>
                <a:spcPts val="0"/>
              </a:spcAft>
              <a:buClr>
                <a:srgbClr val="333333"/>
              </a:buClr>
              <a:buSzPts val="1150"/>
              <a:buFont typeface="Times New Roman"/>
              <a:buChar char="●"/>
            </a:pPr>
            <a:r>
              <a:rPr lang="cs-CZ" sz="1150">
                <a:solidFill>
                  <a:srgbClr val="333333"/>
                </a:solidFill>
                <a:highlight>
                  <a:srgbClr val="FAFAFA"/>
                </a:highlight>
                <a:latin typeface="Times New Roman"/>
                <a:ea typeface="Times New Roman"/>
                <a:cs typeface="Times New Roman"/>
                <a:sym typeface="Times New Roman"/>
              </a:rPr>
              <a:t>Marcus Rompton (Senior Principle)- Who is responsible for managing and overseeing the results of the analysis we present.</a:t>
            </a:r>
            <a:endParaRPr sz="1150">
              <a:solidFill>
                <a:srgbClr val="333333"/>
              </a:solidFill>
              <a:highlight>
                <a:srgbClr val="FAFAFA"/>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150">
              <a:solidFill>
                <a:srgbClr val="333333"/>
              </a:solidFill>
              <a:highlight>
                <a:srgbClr val="FAFAFA"/>
              </a:highlight>
              <a:latin typeface="Times New Roman"/>
              <a:ea typeface="Times New Roman"/>
              <a:cs typeface="Times New Roman"/>
              <a:sym typeface="Times New Roman"/>
            </a:endParaRPr>
          </a:p>
          <a:p>
            <a:pPr indent="-301625" lvl="0" marL="457200" rtl="0" algn="l">
              <a:spcBef>
                <a:spcPts val="0"/>
              </a:spcBef>
              <a:spcAft>
                <a:spcPts val="0"/>
              </a:spcAft>
              <a:buClr>
                <a:srgbClr val="333333"/>
              </a:buClr>
              <a:buSzPts val="1150"/>
              <a:buFont typeface="Times New Roman"/>
              <a:buChar char="●"/>
            </a:pPr>
            <a:r>
              <a:rPr lang="cs-CZ" sz="1150">
                <a:solidFill>
                  <a:srgbClr val="333333"/>
                </a:solidFill>
                <a:highlight>
                  <a:srgbClr val="FAFAFA"/>
                </a:highlight>
                <a:latin typeface="Times New Roman"/>
                <a:ea typeface="Times New Roman"/>
                <a:cs typeface="Times New Roman"/>
                <a:sym typeface="Times New Roman"/>
              </a:rPr>
              <a:t>Myself, Paulina John- responsible for the hands-on analysis of data and translating the requirements of the data into insights </a:t>
            </a:r>
            <a:endParaRPr sz="1150">
              <a:solidFill>
                <a:srgbClr val="333333"/>
              </a:solidFill>
              <a:highlight>
                <a:srgbClr val="FAFAFA"/>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150">
              <a:solidFill>
                <a:srgbClr val="333333"/>
              </a:solidFill>
              <a:highlight>
                <a:srgbClr val="FAFAFA"/>
              </a:highlight>
              <a:latin typeface="Times New Roman"/>
              <a:ea typeface="Times New Roman"/>
              <a:cs typeface="Times New Roman"/>
              <a:sym typeface="Times New Roman"/>
            </a:endParaRPr>
          </a:p>
          <a:p>
            <a:pPr indent="-301625" lvl="0" marL="457200" rtl="0" algn="l">
              <a:spcBef>
                <a:spcPts val="0"/>
              </a:spcBef>
              <a:spcAft>
                <a:spcPts val="0"/>
              </a:spcAft>
              <a:buClr>
                <a:srgbClr val="333333"/>
              </a:buClr>
              <a:buSzPts val="1150"/>
              <a:buFont typeface="Times New Roman"/>
              <a:buChar char="●"/>
            </a:pPr>
            <a:r>
              <a:rPr lang="cs-CZ" sz="1150">
                <a:solidFill>
                  <a:srgbClr val="333333"/>
                </a:solidFill>
                <a:highlight>
                  <a:srgbClr val="FAFAFA"/>
                </a:highlight>
                <a:latin typeface="Times New Roman"/>
                <a:ea typeface="Times New Roman"/>
                <a:cs typeface="Times New Roman"/>
                <a:sym typeface="Times New Roman"/>
              </a:rPr>
              <a:t>and;</a:t>
            </a:r>
            <a:endParaRPr sz="1150">
              <a:solidFill>
                <a:srgbClr val="333333"/>
              </a:solidFill>
              <a:highlight>
                <a:srgbClr val="FAFAFA"/>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150">
              <a:solidFill>
                <a:srgbClr val="333333"/>
              </a:solidFill>
              <a:highlight>
                <a:srgbClr val="FAFAFA"/>
              </a:highlight>
              <a:latin typeface="Times New Roman"/>
              <a:ea typeface="Times New Roman"/>
              <a:cs typeface="Times New Roman"/>
              <a:sym typeface="Times New Roman"/>
            </a:endParaRPr>
          </a:p>
          <a:p>
            <a:pPr indent="-301625" lvl="0" marL="457200" rtl="0" algn="l">
              <a:spcBef>
                <a:spcPts val="0"/>
              </a:spcBef>
              <a:spcAft>
                <a:spcPts val="0"/>
              </a:spcAft>
              <a:buClr>
                <a:srgbClr val="333333"/>
              </a:buClr>
              <a:buSzPts val="1150"/>
              <a:buFont typeface="Times New Roman"/>
              <a:buChar char="●"/>
            </a:pPr>
            <a:r>
              <a:rPr lang="cs-CZ" sz="1150">
                <a:solidFill>
                  <a:srgbClr val="333333"/>
                </a:solidFill>
                <a:highlight>
                  <a:srgbClr val="FAFAFA"/>
                </a:highlight>
                <a:latin typeface="Times New Roman"/>
                <a:ea typeface="Times New Roman"/>
                <a:cs typeface="Times New Roman"/>
                <a:sym typeface="Times New Roman"/>
              </a:rPr>
              <a:t>Michelle Grove- who will work closely with the data team to produce predictions of future active user forecasts and developing aalgoritms for socialbuzz’s scale.</a:t>
            </a:r>
            <a:endParaRPr/>
          </a:p>
        </p:txBody>
      </p:sp>
      <p:sp>
        <p:nvSpPr>
          <p:cNvPr id="215" name="Google Shape;215;p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16" name="Google Shape;216;p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49" name="Google Shape;249;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250" name="Google Shape;250;p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cs-CZ"/>
              <a:t>Understanding the business problem: This </a:t>
            </a:r>
            <a:r>
              <a:rPr lang="cs-CZ"/>
              <a:t>involved understanding the deliverable socialbuzz expects and examining the data provided to ensure it has the needed information that will yield the expected insight.</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cs-CZ"/>
              <a:t>I used SQL (MSSQL) for data cleaning.</a:t>
            </a:r>
            <a:endParaRPr/>
          </a:p>
          <a:p>
            <a:pPr indent="-317500" lvl="0" marL="457200" rtl="0" algn="l">
              <a:spcBef>
                <a:spcPts val="0"/>
              </a:spcBef>
              <a:spcAft>
                <a:spcPts val="0"/>
              </a:spcAft>
              <a:buSzPts val="1400"/>
              <a:buChar char="●"/>
            </a:pPr>
            <a:r>
              <a:rPr lang="cs-CZ"/>
              <a:t>Data cleaning- I cleaned each of the datasets by addressing dirty data issues like missing values, inconsistent formatting and multiple textual variants, and dropped columns irrelevant to the analysis.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cs-CZ"/>
              <a:t>Data modeling: this involved me understanding how each of the datasets provided connect with each other. I was able to carry out this task using the data model provided, by understanding how the datasets connect to each other, I was able to I merge the three cleaned datasets into a single one that focuses on the columns we need for the analysis (using Joins, a subquery, and a CTE and saved as a view).</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cs-CZ"/>
              <a:t>Data Analysis- I moved the cleaned dataset into a spreadsheet document, from where I analyzed the data to get the top 5 most popular content categories by computing the total reaction score for each content categories (Using the UNiQUE() function to get a list of the categories without duplicates and Sumif to compute the total) and sorting (Using the SORT() function to get the top 5), which I saved in a new sheet.</a:t>
            </a:r>
            <a:endParaRPr/>
          </a:p>
          <a:p>
            <a:pPr indent="-317500" lvl="0" marL="457200" rtl="0" algn="l">
              <a:spcBef>
                <a:spcPts val="0"/>
              </a:spcBef>
              <a:spcAft>
                <a:spcPts val="0"/>
              </a:spcAft>
              <a:buSzPts val="1400"/>
              <a:buChar char="●"/>
            </a:pPr>
            <a:r>
              <a:t/>
            </a:r>
            <a:endParaRPr/>
          </a:p>
          <a:p>
            <a:pPr indent="-317500" lvl="0" marL="457200" rtl="0" algn="l">
              <a:spcBef>
                <a:spcPts val="0"/>
              </a:spcBef>
              <a:spcAft>
                <a:spcPts val="0"/>
              </a:spcAft>
              <a:buSzPts val="1400"/>
              <a:buChar char="●"/>
            </a:pPr>
            <a:r>
              <a:rPr lang="cs-CZ"/>
              <a:t>Sharing insights- I will be using PowerBi for to create visualizations… creating a report of the top 5 categories amongst other insights from the cleaned and merged dataset.</a:t>
            </a:r>
            <a:endParaRPr/>
          </a:p>
        </p:txBody>
      </p:sp>
      <p:sp>
        <p:nvSpPr>
          <p:cNvPr id="252" name="Google Shape;252;p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53" name="Google Shape;253;p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94" name="Google Shape;294;p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295" name="Google Shape;295;p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cs-CZ"/>
              <a:t>There are sixteen different categories of content currently shared on Socialbuzz.</a:t>
            </a:r>
            <a:endParaRPr/>
          </a:p>
          <a:p>
            <a:pPr indent="-317500" lvl="0" marL="457200" rtl="0" algn="l">
              <a:spcBef>
                <a:spcPts val="0"/>
              </a:spcBef>
              <a:spcAft>
                <a:spcPts val="0"/>
              </a:spcAft>
              <a:buSzPts val="1400"/>
              <a:buChar char="●"/>
            </a:pPr>
            <a:r>
              <a:rPr lang="cs-CZ"/>
              <a:t>Content from the most popular category ‘Animal’,  have received 1897 reactions. Asides being the most popular category, is also the category whose content have received the most reaction.</a:t>
            </a:r>
            <a:endParaRPr/>
          </a:p>
          <a:p>
            <a:pPr indent="-317500" lvl="0" marL="457200" rtl="0" algn="l">
              <a:spcBef>
                <a:spcPts val="0"/>
              </a:spcBef>
              <a:spcAft>
                <a:spcPts val="0"/>
              </a:spcAft>
              <a:buSzPts val="1400"/>
              <a:buChar char="●"/>
            </a:pPr>
            <a:r>
              <a:rPr lang="cs-CZ"/>
              <a:t>Users post content in may than in any other month.</a:t>
            </a:r>
            <a:endParaRPr/>
          </a:p>
        </p:txBody>
      </p:sp>
      <p:sp>
        <p:nvSpPr>
          <p:cNvPr id="297" name="Google Shape;297;p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98" name="Google Shape;298;p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17" name="Google Shape;317;p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318" name="Google Shape;318;p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p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cs-CZ" sz="1500"/>
              <a:t>‘Animals’ is the most popular category, followed by ‘Science’. The 5th most popular category is food.</a:t>
            </a:r>
            <a:endParaRPr sz="1500"/>
          </a:p>
        </p:txBody>
      </p:sp>
      <p:sp>
        <p:nvSpPr>
          <p:cNvPr id="320" name="Google Shape;320;p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21" name="Google Shape;321;p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50" name="Google Shape;350;p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351" name="Google Shape;351;p9: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cs-CZ"/>
              <a:t>And here is the full report of the analysis.</a:t>
            </a:r>
            <a:endParaRPr/>
          </a:p>
          <a:p>
            <a:pPr indent="0" lvl="0" marL="0" rtl="0" algn="l">
              <a:spcBef>
                <a:spcPts val="0"/>
              </a:spcBef>
              <a:spcAft>
                <a:spcPts val="0"/>
              </a:spcAft>
              <a:buNone/>
            </a:pPr>
            <a:r>
              <a:rPr lang="cs-CZ"/>
              <a:t>We also see from here here that:</a:t>
            </a:r>
            <a:endParaRPr/>
          </a:p>
          <a:p>
            <a:pPr indent="-317500" lvl="0" marL="457200" rtl="0" algn="l">
              <a:spcBef>
                <a:spcPts val="0"/>
              </a:spcBef>
              <a:spcAft>
                <a:spcPts val="0"/>
              </a:spcAft>
              <a:buSzPts val="1400"/>
              <a:buChar char="●"/>
            </a:pPr>
            <a:r>
              <a:rPr lang="cs-CZ"/>
              <a:t>%56.19% of the posts on </a:t>
            </a:r>
            <a:r>
              <a:rPr lang="cs-CZ"/>
              <a:t>socialbuzz receive positive reactions, 31.31% get neutral reactions and, 12.5% get negative reactions. </a:t>
            </a:r>
            <a:endParaRPr sz="1000">
              <a:solidFill>
                <a:srgbClr val="252423"/>
              </a:solidFill>
              <a:latin typeface="Arial"/>
              <a:ea typeface="Arial"/>
              <a:cs typeface="Arial"/>
              <a:sym typeface="Arial"/>
            </a:endParaRPr>
          </a:p>
          <a:p>
            <a:pPr indent="-317500" lvl="0" marL="457200" rtl="0" algn="l">
              <a:spcBef>
                <a:spcPts val="0"/>
              </a:spcBef>
              <a:spcAft>
                <a:spcPts val="0"/>
              </a:spcAft>
              <a:buSzPts val="1400"/>
              <a:buChar char="●"/>
            </a:pPr>
            <a:r>
              <a:rPr lang="cs-CZ" sz="1000">
                <a:solidFill>
                  <a:srgbClr val="252423"/>
                </a:solidFill>
                <a:latin typeface="Arial"/>
                <a:ea typeface="Arial"/>
                <a:cs typeface="Arial"/>
                <a:sym typeface="Arial"/>
              </a:rPr>
              <a:t>Number of posts is typically lowest in february, and then begins to rise gradually again until it hits its highest in may, and fluctuates through the remaining months all through to december when it begins to rise sharply again.</a:t>
            </a:r>
            <a:endParaRPr/>
          </a:p>
        </p:txBody>
      </p:sp>
      <p:sp>
        <p:nvSpPr>
          <p:cNvPr id="353" name="Google Shape;353;p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54" name="Google Shape;354;p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cs-CZ"/>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9.jp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3.jpg"/><Relationship Id="rId5" Type="http://schemas.openxmlformats.org/officeDocument/2006/relationships/image" Target="../media/image17.jpg"/><Relationship Id="rId6"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91" name="Shape 91"/>
        <p:cNvGrpSpPr/>
        <p:nvPr/>
      </p:nvGrpSpPr>
      <p:grpSpPr>
        <a:xfrm>
          <a:off x="0" y="0"/>
          <a:ext cx="0" cy="0"/>
          <a:chOff x="0" y="0"/>
          <a:chExt cx="0" cy="0"/>
        </a:xfrm>
      </p:grpSpPr>
      <p:sp>
        <p:nvSpPr>
          <p:cNvPr id="92" name="Google Shape;92;p13"/>
          <p:cNvSpPr/>
          <p:nvPr/>
        </p:nvSpPr>
        <p:spPr>
          <a:xfrm>
            <a:off x="16394731" y="0"/>
            <a:ext cx="1893269" cy="10287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13"/>
          <p:cNvGrpSpPr/>
          <p:nvPr/>
        </p:nvGrpSpPr>
        <p:grpSpPr>
          <a:xfrm>
            <a:off x="6545735" y="406153"/>
            <a:ext cx="10042534" cy="9474693"/>
            <a:chOff x="0" y="0"/>
            <a:chExt cx="13390046" cy="12632924"/>
          </a:xfrm>
        </p:grpSpPr>
        <p:pic>
          <p:nvPicPr>
            <p:cNvPr id="94" name="Google Shape;94;p13"/>
            <p:cNvPicPr preferRelativeResize="0"/>
            <p:nvPr/>
          </p:nvPicPr>
          <p:blipFill rotWithShape="1">
            <a:blip r:embed="rId3">
              <a:alphaModFix amt="80000"/>
            </a:blip>
            <a:srcRect b="0" l="0" r="0" t="0"/>
            <a:stretch/>
          </p:blipFill>
          <p:spPr>
            <a:xfrm>
              <a:off x="6923321" y="0"/>
              <a:ext cx="3005065" cy="2794710"/>
            </a:xfrm>
            <a:prstGeom prst="rect">
              <a:avLst/>
            </a:prstGeom>
            <a:noFill/>
            <a:ln>
              <a:noFill/>
            </a:ln>
          </p:spPr>
        </p:pic>
        <p:pic>
          <p:nvPicPr>
            <p:cNvPr id="95" name="Google Shape;95;p13"/>
            <p:cNvPicPr preferRelativeResize="0"/>
            <p:nvPr/>
          </p:nvPicPr>
          <p:blipFill rotWithShape="1">
            <a:blip r:embed="rId3">
              <a:alphaModFix amt="80000"/>
            </a:blip>
            <a:srcRect b="0" l="0" r="0" t="0"/>
            <a:stretch/>
          </p:blipFill>
          <p:spPr>
            <a:xfrm>
              <a:off x="6923321" y="3279405"/>
              <a:ext cx="3005065" cy="2794710"/>
            </a:xfrm>
            <a:prstGeom prst="rect">
              <a:avLst/>
            </a:prstGeom>
            <a:noFill/>
            <a:ln>
              <a:noFill/>
            </a:ln>
          </p:spPr>
        </p:pic>
        <p:pic>
          <p:nvPicPr>
            <p:cNvPr id="96" name="Google Shape;96;p13"/>
            <p:cNvPicPr preferRelativeResize="0"/>
            <p:nvPr/>
          </p:nvPicPr>
          <p:blipFill rotWithShape="1">
            <a:blip r:embed="rId3">
              <a:alphaModFix amt="80000"/>
            </a:blip>
            <a:srcRect b="0" l="0" r="0" t="0"/>
            <a:stretch/>
          </p:blipFill>
          <p:spPr>
            <a:xfrm>
              <a:off x="6923321" y="6558809"/>
              <a:ext cx="3005065" cy="2794710"/>
            </a:xfrm>
            <a:prstGeom prst="rect">
              <a:avLst/>
            </a:prstGeom>
            <a:noFill/>
            <a:ln>
              <a:noFill/>
            </a:ln>
          </p:spPr>
        </p:pic>
        <p:pic>
          <p:nvPicPr>
            <p:cNvPr id="97" name="Google Shape;97;p13"/>
            <p:cNvPicPr preferRelativeResize="0"/>
            <p:nvPr/>
          </p:nvPicPr>
          <p:blipFill rotWithShape="1">
            <a:blip r:embed="rId3">
              <a:alphaModFix amt="80000"/>
            </a:blip>
            <a:srcRect b="0" l="0" r="0" t="0"/>
            <a:stretch/>
          </p:blipFill>
          <p:spPr>
            <a:xfrm>
              <a:off x="6923321" y="9838214"/>
              <a:ext cx="3005065" cy="2794710"/>
            </a:xfrm>
            <a:prstGeom prst="rect">
              <a:avLst/>
            </a:prstGeom>
            <a:noFill/>
            <a:ln>
              <a:noFill/>
            </a:ln>
          </p:spPr>
        </p:pic>
        <p:pic>
          <p:nvPicPr>
            <p:cNvPr id="98" name="Google Shape;98;p13"/>
            <p:cNvPicPr preferRelativeResize="0"/>
            <p:nvPr/>
          </p:nvPicPr>
          <p:blipFill rotWithShape="1">
            <a:blip r:embed="rId3">
              <a:alphaModFix amt="80000"/>
            </a:blip>
            <a:srcRect b="0" l="0" r="0" t="0"/>
            <a:stretch/>
          </p:blipFill>
          <p:spPr>
            <a:xfrm>
              <a:off x="3461660" y="0"/>
              <a:ext cx="3005065" cy="2794710"/>
            </a:xfrm>
            <a:prstGeom prst="rect">
              <a:avLst/>
            </a:prstGeom>
            <a:noFill/>
            <a:ln>
              <a:noFill/>
            </a:ln>
          </p:spPr>
        </p:pic>
        <p:pic>
          <p:nvPicPr>
            <p:cNvPr id="99" name="Google Shape;99;p13"/>
            <p:cNvPicPr preferRelativeResize="0"/>
            <p:nvPr/>
          </p:nvPicPr>
          <p:blipFill rotWithShape="1">
            <a:blip r:embed="rId3">
              <a:alphaModFix amt="80000"/>
            </a:blip>
            <a:srcRect b="0" l="0" r="0" t="0"/>
            <a:stretch/>
          </p:blipFill>
          <p:spPr>
            <a:xfrm>
              <a:off x="3461660" y="3279405"/>
              <a:ext cx="3005065" cy="2794710"/>
            </a:xfrm>
            <a:prstGeom prst="rect">
              <a:avLst/>
            </a:prstGeom>
            <a:noFill/>
            <a:ln>
              <a:noFill/>
            </a:ln>
          </p:spPr>
        </p:pic>
        <p:pic>
          <p:nvPicPr>
            <p:cNvPr id="100" name="Google Shape;100;p13"/>
            <p:cNvPicPr preferRelativeResize="0"/>
            <p:nvPr/>
          </p:nvPicPr>
          <p:blipFill rotWithShape="1">
            <a:blip r:embed="rId3">
              <a:alphaModFix amt="80000"/>
            </a:blip>
            <a:srcRect b="0" l="0" r="0" t="0"/>
            <a:stretch/>
          </p:blipFill>
          <p:spPr>
            <a:xfrm>
              <a:off x="3461660" y="6558809"/>
              <a:ext cx="3005065" cy="2794710"/>
            </a:xfrm>
            <a:prstGeom prst="rect">
              <a:avLst/>
            </a:prstGeom>
            <a:noFill/>
            <a:ln>
              <a:noFill/>
            </a:ln>
          </p:spPr>
        </p:pic>
        <p:pic>
          <p:nvPicPr>
            <p:cNvPr id="101" name="Google Shape;101;p13"/>
            <p:cNvPicPr preferRelativeResize="0"/>
            <p:nvPr/>
          </p:nvPicPr>
          <p:blipFill rotWithShape="1">
            <a:blip r:embed="rId3">
              <a:alphaModFix amt="80000"/>
            </a:blip>
            <a:srcRect b="0" l="0" r="0" t="0"/>
            <a:stretch/>
          </p:blipFill>
          <p:spPr>
            <a:xfrm>
              <a:off x="3461660" y="9838214"/>
              <a:ext cx="3005065" cy="2794710"/>
            </a:xfrm>
            <a:prstGeom prst="rect">
              <a:avLst/>
            </a:prstGeom>
            <a:noFill/>
            <a:ln>
              <a:noFill/>
            </a:ln>
          </p:spPr>
        </p:pic>
        <p:pic>
          <p:nvPicPr>
            <p:cNvPr id="102" name="Google Shape;102;p13"/>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103" name="Google Shape;103;p13"/>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104" name="Google Shape;104;p13"/>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105" name="Google Shape;105;p13"/>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106" name="Google Shape;106;p13"/>
            <p:cNvPicPr preferRelativeResize="0"/>
            <p:nvPr/>
          </p:nvPicPr>
          <p:blipFill rotWithShape="1">
            <a:blip r:embed="rId3">
              <a:alphaModFix amt="80000"/>
            </a:blip>
            <a:srcRect b="0" l="0" r="0" t="0"/>
            <a:stretch/>
          </p:blipFill>
          <p:spPr>
            <a:xfrm>
              <a:off x="10384981" y="0"/>
              <a:ext cx="3005065" cy="2794710"/>
            </a:xfrm>
            <a:prstGeom prst="rect">
              <a:avLst/>
            </a:prstGeom>
            <a:noFill/>
            <a:ln>
              <a:noFill/>
            </a:ln>
          </p:spPr>
        </p:pic>
        <p:pic>
          <p:nvPicPr>
            <p:cNvPr id="107" name="Google Shape;107;p13"/>
            <p:cNvPicPr preferRelativeResize="0"/>
            <p:nvPr/>
          </p:nvPicPr>
          <p:blipFill rotWithShape="1">
            <a:blip r:embed="rId3">
              <a:alphaModFix amt="80000"/>
            </a:blip>
            <a:srcRect b="0" l="0" r="0" t="0"/>
            <a:stretch/>
          </p:blipFill>
          <p:spPr>
            <a:xfrm>
              <a:off x="10384981" y="3279405"/>
              <a:ext cx="3005065" cy="2794710"/>
            </a:xfrm>
            <a:prstGeom prst="rect">
              <a:avLst/>
            </a:prstGeom>
            <a:noFill/>
            <a:ln>
              <a:noFill/>
            </a:ln>
          </p:spPr>
        </p:pic>
        <p:pic>
          <p:nvPicPr>
            <p:cNvPr id="108" name="Google Shape;108;p13"/>
            <p:cNvPicPr preferRelativeResize="0"/>
            <p:nvPr/>
          </p:nvPicPr>
          <p:blipFill rotWithShape="1">
            <a:blip r:embed="rId3">
              <a:alphaModFix amt="80000"/>
            </a:blip>
            <a:srcRect b="0" l="0" r="0" t="0"/>
            <a:stretch/>
          </p:blipFill>
          <p:spPr>
            <a:xfrm>
              <a:off x="10384981" y="6558809"/>
              <a:ext cx="3005065" cy="2794710"/>
            </a:xfrm>
            <a:prstGeom prst="rect">
              <a:avLst/>
            </a:prstGeom>
            <a:noFill/>
            <a:ln>
              <a:noFill/>
            </a:ln>
          </p:spPr>
        </p:pic>
        <p:pic>
          <p:nvPicPr>
            <p:cNvPr id="109" name="Google Shape;109;p13"/>
            <p:cNvPicPr preferRelativeResize="0"/>
            <p:nvPr/>
          </p:nvPicPr>
          <p:blipFill rotWithShape="1">
            <a:blip r:embed="rId3">
              <a:alphaModFix amt="80000"/>
            </a:blip>
            <a:srcRect b="0" l="0" r="0" t="0"/>
            <a:stretch/>
          </p:blipFill>
          <p:spPr>
            <a:xfrm>
              <a:off x="10384981" y="9838214"/>
              <a:ext cx="3005065" cy="2794710"/>
            </a:xfrm>
            <a:prstGeom prst="rect">
              <a:avLst/>
            </a:prstGeom>
            <a:noFill/>
            <a:ln>
              <a:noFill/>
            </a:ln>
          </p:spPr>
        </p:pic>
      </p:grpSp>
      <p:grpSp>
        <p:nvGrpSpPr>
          <p:cNvPr id="110" name="Google Shape;110;p13"/>
          <p:cNvGrpSpPr/>
          <p:nvPr/>
        </p:nvGrpSpPr>
        <p:grpSpPr>
          <a:xfrm>
            <a:off x="0" y="406150"/>
            <a:ext cx="8281799" cy="8602120"/>
            <a:chOff x="-1" y="-1"/>
            <a:chExt cx="11667792" cy="11090924"/>
          </a:xfrm>
        </p:grpSpPr>
        <p:sp>
          <p:nvSpPr>
            <p:cNvPr id="111" name="Google Shape;111;p13"/>
            <p:cNvSpPr/>
            <p:nvPr/>
          </p:nvSpPr>
          <p:spPr>
            <a:xfrm>
              <a:off x="1931835" y="1354967"/>
              <a:ext cx="9735956" cy="9735956"/>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2" name="Google Shape;112;p13"/>
            <p:cNvPicPr preferRelativeResize="0"/>
            <p:nvPr/>
          </p:nvPicPr>
          <p:blipFill rotWithShape="1">
            <a:blip r:embed="rId4">
              <a:alphaModFix/>
            </a:blip>
            <a:srcRect b="320" l="0" r="0" t="0"/>
            <a:stretch/>
          </p:blipFill>
          <p:spPr>
            <a:xfrm rot="-5115457">
              <a:off x="396140" y="376277"/>
              <a:ext cx="9735956" cy="9756713"/>
            </a:xfrm>
            <a:prstGeom prst="rect">
              <a:avLst/>
            </a:prstGeom>
            <a:noFill/>
            <a:ln>
              <a:noFill/>
            </a:ln>
          </p:spPr>
        </p:pic>
      </p:grpSp>
      <p:sp>
        <p:nvSpPr>
          <p:cNvPr id="113" name="Google Shape;113;p13"/>
          <p:cNvSpPr txBox="1"/>
          <p:nvPr/>
        </p:nvSpPr>
        <p:spPr>
          <a:xfrm>
            <a:off x="3741250" y="2436250"/>
            <a:ext cx="12399900" cy="3323400"/>
          </a:xfrm>
          <a:prstGeom prst="rect">
            <a:avLst/>
          </a:prstGeom>
          <a:noFill/>
          <a:ln>
            <a:noFill/>
          </a:ln>
        </p:spPr>
        <p:txBody>
          <a:bodyPr anchorCtr="0" anchor="t" bIns="0" lIns="0" spcFirstLastPara="1" rIns="0" wrap="square" tIns="0">
            <a:spAutoFit/>
          </a:bodyPr>
          <a:lstStyle/>
          <a:p>
            <a:pPr indent="0" lvl="0" marL="0" marR="0" rtl="0" algn="ctr">
              <a:lnSpc>
                <a:spcPct val="104993"/>
              </a:lnSpc>
              <a:spcBef>
                <a:spcPts val="0"/>
              </a:spcBef>
              <a:spcAft>
                <a:spcPts val="0"/>
              </a:spcAft>
              <a:buNone/>
            </a:pPr>
            <a:r>
              <a:rPr b="1" lang="cs-CZ" sz="10533">
                <a:solidFill>
                  <a:schemeClr val="lt1"/>
                </a:solidFill>
                <a:latin typeface="Calibri"/>
                <a:ea typeface="Calibri"/>
                <a:cs typeface="Calibri"/>
                <a:sym typeface="Calibri"/>
              </a:rPr>
              <a:t>Analysis of Social buzz Content Categories</a:t>
            </a:r>
            <a:endParaRPr b="1">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22"/>
          <p:cNvPicPr preferRelativeResize="0"/>
          <p:nvPr/>
        </p:nvPicPr>
        <p:blipFill rotWithShape="1">
          <a:blip r:embed="rId3">
            <a:alphaModFix/>
          </a:blip>
          <a:srcRect b="0" l="0" r="0" t="0"/>
          <a:stretch/>
        </p:blipFill>
        <p:spPr>
          <a:xfrm rot="5400000">
            <a:off x="10143619" y="2793901"/>
            <a:ext cx="942465" cy="279598"/>
          </a:xfrm>
          <a:prstGeom prst="rect">
            <a:avLst/>
          </a:prstGeom>
          <a:noFill/>
          <a:ln>
            <a:noFill/>
          </a:ln>
        </p:spPr>
      </p:pic>
      <p:pic>
        <p:nvPicPr>
          <p:cNvPr id="389" name="Google Shape;389;p22"/>
          <p:cNvPicPr preferRelativeResize="0"/>
          <p:nvPr/>
        </p:nvPicPr>
        <p:blipFill rotWithShape="1">
          <a:blip r:embed="rId3">
            <a:alphaModFix/>
          </a:blip>
          <a:srcRect b="0" l="0" r="0" t="0"/>
          <a:stretch/>
        </p:blipFill>
        <p:spPr>
          <a:xfrm rot="5400000">
            <a:off x="10143619" y="779532"/>
            <a:ext cx="942465" cy="279598"/>
          </a:xfrm>
          <a:prstGeom prst="rect">
            <a:avLst/>
          </a:prstGeom>
          <a:noFill/>
          <a:ln>
            <a:noFill/>
          </a:ln>
        </p:spPr>
      </p:pic>
      <p:pic>
        <p:nvPicPr>
          <p:cNvPr id="390" name="Google Shape;390;p22"/>
          <p:cNvPicPr preferRelativeResize="0"/>
          <p:nvPr/>
        </p:nvPicPr>
        <p:blipFill rotWithShape="1">
          <a:blip r:embed="rId3">
            <a:alphaModFix/>
          </a:blip>
          <a:srcRect b="0" l="0" r="0" t="0"/>
          <a:stretch/>
        </p:blipFill>
        <p:spPr>
          <a:xfrm rot="5400000">
            <a:off x="10143619" y="7170470"/>
            <a:ext cx="942465" cy="279598"/>
          </a:xfrm>
          <a:prstGeom prst="rect">
            <a:avLst/>
          </a:prstGeom>
          <a:noFill/>
          <a:ln>
            <a:noFill/>
          </a:ln>
        </p:spPr>
      </p:pic>
      <p:pic>
        <p:nvPicPr>
          <p:cNvPr id="391" name="Google Shape;391;p22"/>
          <p:cNvPicPr preferRelativeResize="0"/>
          <p:nvPr/>
        </p:nvPicPr>
        <p:blipFill rotWithShape="1">
          <a:blip r:embed="rId4">
            <a:alphaModFix/>
          </a:blip>
          <a:srcRect b="1617" l="4068" r="4069" t="1616"/>
          <a:stretch/>
        </p:blipFill>
        <p:spPr>
          <a:xfrm>
            <a:off x="5375723" y="1177755"/>
            <a:ext cx="5036754" cy="7963389"/>
          </a:xfrm>
          <a:prstGeom prst="rect">
            <a:avLst/>
          </a:prstGeom>
          <a:noFill/>
          <a:ln>
            <a:noFill/>
          </a:ln>
        </p:spPr>
      </p:pic>
      <p:sp>
        <p:nvSpPr>
          <p:cNvPr id="392" name="Google Shape;392;p22"/>
          <p:cNvSpPr txBox="1"/>
          <p:nvPr/>
        </p:nvSpPr>
        <p:spPr>
          <a:xfrm>
            <a:off x="457200" y="4539600"/>
            <a:ext cx="4703553" cy="1231106"/>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cs-CZ" sz="8000">
                <a:solidFill>
                  <a:srgbClr val="000000"/>
                </a:solidFill>
                <a:latin typeface="Arial"/>
                <a:ea typeface="Arial"/>
                <a:cs typeface="Arial"/>
                <a:sym typeface="Arial"/>
              </a:rPr>
              <a:t>Summary</a:t>
            </a:r>
            <a:endParaRPr/>
          </a:p>
        </p:txBody>
      </p:sp>
      <p:grpSp>
        <p:nvGrpSpPr>
          <p:cNvPr id="393" name="Google Shape;393;p22"/>
          <p:cNvGrpSpPr/>
          <p:nvPr/>
        </p:nvGrpSpPr>
        <p:grpSpPr>
          <a:xfrm>
            <a:off x="327032" y="9481425"/>
            <a:ext cx="9711339" cy="2017079"/>
            <a:chOff x="0" y="0"/>
            <a:chExt cx="12948452" cy="2689439"/>
          </a:xfrm>
        </p:grpSpPr>
        <p:pic>
          <p:nvPicPr>
            <p:cNvPr id="394" name="Google Shape;394;p22"/>
            <p:cNvPicPr preferRelativeResize="0"/>
            <p:nvPr/>
          </p:nvPicPr>
          <p:blipFill rotWithShape="1">
            <a:blip r:embed="rId5">
              <a:alphaModFix amt="80000"/>
            </a:blip>
            <a:srcRect b="0" l="0" r="0" t="0"/>
            <a:stretch/>
          </p:blipFill>
          <p:spPr>
            <a:xfrm>
              <a:off x="10056582" y="0"/>
              <a:ext cx="2891870" cy="2689439"/>
            </a:xfrm>
            <a:prstGeom prst="rect">
              <a:avLst/>
            </a:prstGeom>
            <a:noFill/>
            <a:ln>
              <a:noFill/>
            </a:ln>
          </p:spPr>
        </p:pic>
        <p:pic>
          <p:nvPicPr>
            <p:cNvPr id="395" name="Google Shape;395;p22"/>
            <p:cNvPicPr preferRelativeResize="0"/>
            <p:nvPr/>
          </p:nvPicPr>
          <p:blipFill rotWithShape="1">
            <a:blip r:embed="rId5">
              <a:alphaModFix amt="80000"/>
            </a:blip>
            <a:srcRect b="0" l="0" r="0" t="0"/>
            <a:stretch/>
          </p:blipFill>
          <p:spPr>
            <a:xfrm>
              <a:off x="6704388" y="0"/>
              <a:ext cx="2891870" cy="2689439"/>
            </a:xfrm>
            <a:prstGeom prst="rect">
              <a:avLst/>
            </a:prstGeom>
            <a:noFill/>
            <a:ln>
              <a:noFill/>
            </a:ln>
          </p:spPr>
        </p:pic>
        <p:pic>
          <p:nvPicPr>
            <p:cNvPr id="396" name="Google Shape;396;p22"/>
            <p:cNvPicPr preferRelativeResize="0"/>
            <p:nvPr/>
          </p:nvPicPr>
          <p:blipFill rotWithShape="1">
            <a:blip r:embed="rId5">
              <a:alphaModFix amt="80000"/>
            </a:blip>
            <a:srcRect b="0" l="0" r="0" t="0"/>
            <a:stretch/>
          </p:blipFill>
          <p:spPr>
            <a:xfrm>
              <a:off x="3352194" y="0"/>
              <a:ext cx="2891870" cy="2689439"/>
            </a:xfrm>
            <a:prstGeom prst="rect">
              <a:avLst/>
            </a:prstGeom>
            <a:noFill/>
            <a:ln>
              <a:noFill/>
            </a:ln>
          </p:spPr>
        </p:pic>
        <p:pic>
          <p:nvPicPr>
            <p:cNvPr id="397" name="Google Shape;397;p22"/>
            <p:cNvPicPr preferRelativeResize="0"/>
            <p:nvPr/>
          </p:nvPicPr>
          <p:blipFill rotWithShape="1">
            <a:blip r:embed="rId5">
              <a:alphaModFix amt="80000"/>
            </a:blip>
            <a:srcRect b="0" l="0" r="0" t="0"/>
            <a:stretch/>
          </p:blipFill>
          <p:spPr>
            <a:xfrm>
              <a:off x="0" y="0"/>
              <a:ext cx="2891870" cy="2689439"/>
            </a:xfrm>
            <a:prstGeom prst="rect">
              <a:avLst/>
            </a:prstGeom>
            <a:noFill/>
            <a:ln>
              <a:noFill/>
            </a:ln>
          </p:spPr>
        </p:pic>
      </p:grpSp>
      <p:grpSp>
        <p:nvGrpSpPr>
          <p:cNvPr id="398" name="Google Shape;398;p22"/>
          <p:cNvGrpSpPr/>
          <p:nvPr/>
        </p:nvGrpSpPr>
        <p:grpSpPr>
          <a:xfrm>
            <a:off x="327032" y="-1179605"/>
            <a:ext cx="9711339" cy="2017079"/>
            <a:chOff x="0" y="0"/>
            <a:chExt cx="12948452" cy="2689439"/>
          </a:xfrm>
        </p:grpSpPr>
        <p:pic>
          <p:nvPicPr>
            <p:cNvPr id="399" name="Google Shape;399;p22"/>
            <p:cNvPicPr preferRelativeResize="0"/>
            <p:nvPr/>
          </p:nvPicPr>
          <p:blipFill rotWithShape="1">
            <a:blip r:embed="rId5">
              <a:alphaModFix amt="80000"/>
            </a:blip>
            <a:srcRect b="0" l="0" r="0" t="0"/>
            <a:stretch/>
          </p:blipFill>
          <p:spPr>
            <a:xfrm>
              <a:off x="10056582" y="0"/>
              <a:ext cx="2891870" cy="2689439"/>
            </a:xfrm>
            <a:prstGeom prst="rect">
              <a:avLst/>
            </a:prstGeom>
            <a:noFill/>
            <a:ln>
              <a:noFill/>
            </a:ln>
          </p:spPr>
        </p:pic>
        <p:pic>
          <p:nvPicPr>
            <p:cNvPr id="400" name="Google Shape;400;p22"/>
            <p:cNvPicPr preferRelativeResize="0"/>
            <p:nvPr/>
          </p:nvPicPr>
          <p:blipFill rotWithShape="1">
            <a:blip r:embed="rId5">
              <a:alphaModFix amt="80000"/>
            </a:blip>
            <a:srcRect b="0" l="0" r="0" t="0"/>
            <a:stretch/>
          </p:blipFill>
          <p:spPr>
            <a:xfrm>
              <a:off x="6704388" y="0"/>
              <a:ext cx="2891870" cy="2689439"/>
            </a:xfrm>
            <a:prstGeom prst="rect">
              <a:avLst/>
            </a:prstGeom>
            <a:noFill/>
            <a:ln>
              <a:noFill/>
            </a:ln>
          </p:spPr>
        </p:pic>
        <p:pic>
          <p:nvPicPr>
            <p:cNvPr id="401" name="Google Shape;401;p22"/>
            <p:cNvPicPr preferRelativeResize="0"/>
            <p:nvPr/>
          </p:nvPicPr>
          <p:blipFill rotWithShape="1">
            <a:blip r:embed="rId5">
              <a:alphaModFix amt="80000"/>
            </a:blip>
            <a:srcRect b="0" l="0" r="0" t="0"/>
            <a:stretch/>
          </p:blipFill>
          <p:spPr>
            <a:xfrm>
              <a:off x="3352194" y="0"/>
              <a:ext cx="2891870" cy="2689439"/>
            </a:xfrm>
            <a:prstGeom prst="rect">
              <a:avLst/>
            </a:prstGeom>
            <a:noFill/>
            <a:ln>
              <a:noFill/>
            </a:ln>
          </p:spPr>
        </p:pic>
        <p:pic>
          <p:nvPicPr>
            <p:cNvPr id="402" name="Google Shape;402;p22"/>
            <p:cNvPicPr preferRelativeResize="0"/>
            <p:nvPr/>
          </p:nvPicPr>
          <p:blipFill rotWithShape="1">
            <a:blip r:embed="rId5">
              <a:alphaModFix amt="80000"/>
            </a:blip>
            <a:srcRect b="0" l="0" r="0" t="0"/>
            <a:stretch/>
          </p:blipFill>
          <p:spPr>
            <a:xfrm>
              <a:off x="0" y="0"/>
              <a:ext cx="2891870" cy="2689439"/>
            </a:xfrm>
            <a:prstGeom prst="rect">
              <a:avLst/>
            </a:prstGeom>
            <a:noFill/>
            <a:ln>
              <a:noFill/>
            </a:ln>
          </p:spPr>
        </p:pic>
      </p:grpSp>
      <p:grpSp>
        <p:nvGrpSpPr>
          <p:cNvPr id="403" name="Google Shape;403;p22"/>
          <p:cNvGrpSpPr/>
          <p:nvPr/>
        </p:nvGrpSpPr>
        <p:grpSpPr>
          <a:xfrm>
            <a:off x="11581833" y="6964868"/>
            <a:ext cx="5677467" cy="867617"/>
            <a:chOff x="0" y="-47625"/>
            <a:chExt cx="7569956" cy="1156823"/>
          </a:xfrm>
        </p:grpSpPr>
        <p:sp>
          <p:nvSpPr>
            <p:cNvPr id="404" name="Google Shape;404;p22"/>
            <p:cNvSpPr txBox="1"/>
            <p:nvPr/>
          </p:nvSpPr>
          <p:spPr>
            <a:xfrm>
              <a:off x="0" y="691990"/>
              <a:ext cx="7569956" cy="41720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1900">
                <a:solidFill>
                  <a:srgbClr val="000000"/>
                </a:solidFill>
                <a:latin typeface="Arial"/>
                <a:ea typeface="Arial"/>
                <a:cs typeface="Arial"/>
                <a:sym typeface="Arial"/>
              </a:endParaRPr>
            </a:p>
          </p:txBody>
        </p:sp>
        <p:sp>
          <p:nvSpPr>
            <p:cNvPr id="405" name="Google Shape;405;p22"/>
            <p:cNvSpPr txBox="1"/>
            <p:nvPr/>
          </p:nvSpPr>
          <p:spPr>
            <a:xfrm>
              <a:off x="0" y="-47625"/>
              <a:ext cx="7569956" cy="45170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2100">
                <a:solidFill>
                  <a:srgbClr val="000000"/>
                </a:solidFill>
                <a:latin typeface="Arial"/>
                <a:ea typeface="Arial"/>
                <a:cs typeface="Arial"/>
                <a:sym typeface="Arial"/>
              </a:endParaRPr>
            </a:p>
          </p:txBody>
        </p:sp>
      </p:grpSp>
      <p:sp>
        <p:nvSpPr>
          <p:cNvPr id="406" name="Google Shape;406;p22"/>
          <p:cNvSpPr txBox="1"/>
          <p:nvPr/>
        </p:nvSpPr>
        <p:spPr>
          <a:xfrm>
            <a:off x="10850900" y="263350"/>
            <a:ext cx="74370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cs-CZ" sz="4000">
                <a:solidFill>
                  <a:schemeClr val="dk1"/>
                </a:solidFill>
                <a:latin typeface="Calibri"/>
                <a:ea typeface="Calibri"/>
                <a:cs typeface="Calibri"/>
                <a:sym typeface="Calibri"/>
              </a:rPr>
              <a:t>Analysis</a:t>
            </a:r>
            <a:endParaRPr b="1" sz="4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cs-CZ" sz="3000">
                <a:solidFill>
                  <a:schemeClr val="dk1"/>
                </a:solidFill>
                <a:latin typeface="Calibri"/>
                <a:ea typeface="Calibri"/>
                <a:cs typeface="Calibri"/>
                <a:sym typeface="Calibri"/>
              </a:rPr>
              <a:t>The most popular content category is ‘Animals’, followed by ‘Science’.</a:t>
            </a:r>
            <a:endParaRPr sz="3000">
              <a:latin typeface="Calibri"/>
              <a:ea typeface="Calibri"/>
              <a:cs typeface="Calibri"/>
              <a:sym typeface="Calibri"/>
            </a:endParaRPr>
          </a:p>
        </p:txBody>
      </p:sp>
      <p:sp>
        <p:nvSpPr>
          <p:cNvPr id="407" name="Google Shape;407;p22"/>
          <p:cNvSpPr txBox="1"/>
          <p:nvPr/>
        </p:nvSpPr>
        <p:spPr>
          <a:xfrm>
            <a:off x="10817225" y="2235225"/>
            <a:ext cx="7437000" cy="403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cs-CZ" sz="4000">
                <a:solidFill>
                  <a:schemeClr val="dk1"/>
                </a:solidFill>
                <a:latin typeface="Calibri"/>
                <a:ea typeface="Calibri"/>
                <a:cs typeface="Calibri"/>
                <a:sym typeface="Calibri"/>
              </a:rPr>
              <a:t>Insight</a:t>
            </a:r>
            <a:endParaRPr b="1" sz="4000">
              <a:solidFill>
                <a:schemeClr val="dk1"/>
              </a:solidFill>
              <a:latin typeface="Calibri"/>
              <a:ea typeface="Calibri"/>
              <a:cs typeface="Calibri"/>
              <a:sym typeface="Calibri"/>
            </a:endParaRPr>
          </a:p>
          <a:p>
            <a:pPr indent="0" lvl="0" marL="0" rtl="0" algn="l">
              <a:spcBef>
                <a:spcPts val="0"/>
              </a:spcBef>
              <a:spcAft>
                <a:spcPts val="0"/>
              </a:spcAft>
              <a:buNone/>
            </a:pPr>
            <a:r>
              <a:rPr lang="cs-CZ" sz="3000">
                <a:solidFill>
                  <a:schemeClr val="dk1"/>
                </a:solidFill>
                <a:latin typeface="Calibri"/>
                <a:ea typeface="Calibri"/>
                <a:cs typeface="Calibri"/>
                <a:sym typeface="Calibri"/>
              </a:rPr>
              <a:t>Socialbuzz can leverage interest in food-related categories to:</a:t>
            </a:r>
            <a:endParaRPr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cs-CZ" sz="3000">
                <a:solidFill>
                  <a:schemeClr val="dk1"/>
                </a:solidFill>
                <a:latin typeface="Calibri"/>
                <a:ea typeface="Calibri"/>
                <a:cs typeface="Calibri"/>
                <a:sym typeface="Calibri"/>
              </a:rPr>
              <a:t>Attract food and health-eating brands to advertise on the platform  and/or;</a:t>
            </a:r>
            <a:endParaRPr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cs-CZ" sz="3000">
                <a:solidFill>
                  <a:schemeClr val="dk1"/>
                </a:solidFill>
                <a:latin typeface="Calibri"/>
                <a:ea typeface="Calibri"/>
                <a:cs typeface="Calibri"/>
                <a:sym typeface="Calibri"/>
              </a:rPr>
              <a:t>Create in-house campaign and involve such brands, to boost user engagement, and possibly, even reduce chances of churn.</a:t>
            </a:r>
            <a:endParaRPr sz="3000">
              <a:solidFill>
                <a:schemeClr val="dk1"/>
              </a:solidFill>
              <a:latin typeface="Calibri"/>
              <a:ea typeface="Calibri"/>
              <a:cs typeface="Calibri"/>
              <a:sym typeface="Calibri"/>
            </a:endParaRPr>
          </a:p>
        </p:txBody>
      </p:sp>
      <p:sp>
        <p:nvSpPr>
          <p:cNvPr id="408" name="Google Shape;408;p22"/>
          <p:cNvSpPr txBox="1"/>
          <p:nvPr/>
        </p:nvSpPr>
        <p:spPr>
          <a:xfrm>
            <a:off x="10882375" y="6686625"/>
            <a:ext cx="73293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cs-CZ" sz="4000">
                <a:latin typeface="Calibri"/>
                <a:ea typeface="Calibri"/>
                <a:cs typeface="Calibri"/>
                <a:sym typeface="Calibri"/>
              </a:rPr>
              <a:t>Next Steps</a:t>
            </a:r>
            <a:endParaRPr b="1" sz="4000">
              <a:latin typeface="Calibri"/>
              <a:ea typeface="Calibri"/>
              <a:cs typeface="Calibri"/>
              <a:sym typeface="Calibri"/>
            </a:endParaRPr>
          </a:p>
          <a:p>
            <a:pPr indent="0" lvl="0" marL="0" rtl="0" algn="l">
              <a:spcBef>
                <a:spcPts val="0"/>
              </a:spcBef>
              <a:spcAft>
                <a:spcPts val="0"/>
              </a:spcAft>
              <a:buNone/>
            </a:pPr>
            <a:r>
              <a:rPr lang="cs-CZ" sz="3000">
                <a:latin typeface="Calibri"/>
                <a:ea typeface="Calibri"/>
                <a:cs typeface="Calibri"/>
                <a:sym typeface="Calibri"/>
              </a:rPr>
              <a:t>Progress  to large-scale analysis and automation of the process so you can understand your </a:t>
            </a:r>
            <a:r>
              <a:rPr lang="cs-CZ" sz="3000">
                <a:latin typeface="Calibri"/>
                <a:ea typeface="Calibri"/>
                <a:cs typeface="Calibri"/>
                <a:sym typeface="Calibri"/>
              </a:rPr>
              <a:t>business</a:t>
            </a:r>
            <a:r>
              <a:rPr lang="cs-CZ" sz="3000">
                <a:latin typeface="Calibri"/>
                <a:ea typeface="Calibri"/>
                <a:cs typeface="Calibri"/>
                <a:sym typeface="Calibri"/>
              </a:rPr>
              <a:t>, draw insights and make decisions in real time. We can show you how to do this.</a:t>
            </a:r>
            <a:endParaRPr sz="3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416" name="Shape 416"/>
        <p:cNvGrpSpPr/>
        <p:nvPr/>
      </p:nvGrpSpPr>
      <p:grpSpPr>
        <a:xfrm>
          <a:off x="0" y="0"/>
          <a:ext cx="0" cy="0"/>
          <a:chOff x="0" y="0"/>
          <a:chExt cx="0" cy="0"/>
        </a:xfrm>
      </p:grpSpPr>
      <p:sp>
        <p:nvSpPr>
          <p:cNvPr id="417" name="Google Shape;417;p23"/>
          <p:cNvSpPr txBox="1"/>
          <p:nvPr/>
        </p:nvSpPr>
        <p:spPr>
          <a:xfrm>
            <a:off x="5421913" y="5552246"/>
            <a:ext cx="5385738" cy="41229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cs-CZ" sz="2600">
                <a:solidFill>
                  <a:srgbClr val="FFFFFF"/>
                </a:solidFill>
                <a:latin typeface="Arial"/>
                <a:ea typeface="Arial"/>
                <a:cs typeface="Arial"/>
                <a:sym typeface="Arial"/>
              </a:rPr>
              <a:t>ANY QUESTIONS?</a:t>
            </a:r>
            <a:endParaRPr/>
          </a:p>
        </p:txBody>
      </p:sp>
      <p:grpSp>
        <p:nvGrpSpPr>
          <p:cNvPr id="418" name="Google Shape;418;p23"/>
          <p:cNvGrpSpPr/>
          <p:nvPr/>
        </p:nvGrpSpPr>
        <p:grpSpPr>
          <a:xfrm>
            <a:off x="728428" y="3599225"/>
            <a:ext cx="3546595" cy="3371248"/>
            <a:chOff x="0" y="0"/>
            <a:chExt cx="4728794" cy="4494997"/>
          </a:xfrm>
        </p:grpSpPr>
        <p:sp>
          <p:nvSpPr>
            <p:cNvPr id="419" name="Google Shape;419;p23"/>
            <p:cNvSpPr/>
            <p:nvPr/>
          </p:nvSpPr>
          <p:spPr>
            <a:xfrm>
              <a:off x="782946" y="549149"/>
              <a:ext cx="3945848" cy="3945848"/>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0" name="Google Shape;420;p23"/>
            <p:cNvPicPr preferRelativeResize="0"/>
            <p:nvPr/>
          </p:nvPicPr>
          <p:blipFill rotWithShape="1">
            <a:blip r:embed="rId3">
              <a:alphaModFix/>
            </a:blip>
            <a:srcRect b="320" l="0" r="0" t="0"/>
            <a:stretch/>
          </p:blipFill>
          <p:spPr>
            <a:xfrm rot="-5115457">
              <a:off x="160550" y="152500"/>
              <a:ext cx="3945848" cy="3954260"/>
            </a:xfrm>
            <a:prstGeom prst="rect">
              <a:avLst/>
            </a:prstGeom>
            <a:noFill/>
            <a:ln>
              <a:noFill/>
            </a:ln>
          </p:spPr>
        </p:pic>
      </p:grpSp>
      <p:sp>
        <p:nvSpPr>
          <p:cNvPr id="421" name="Google Shape;421;p23"/>
          <p:cNvSpPr txBox="1"/>
          <p:nvPr/>
        </p:nvSpPr>
        <p:spPr>
          <a:xfrm>
            <a:off x="4669076" y="4178375"/>
            <a:ext cx="5729829" cy="1231106"/>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lang="cs-CZ" sz="8000">
                <a:solidFill>
                  <a:srgbClr val="FFFFFF"/>
                </a:solidFill>
                <a:latin typeface="Arial"/>
                <a:ea typeface="Arial"/>
                <a:cs typeface="Arial"/>
                <a:sym typeface="Arial"/>
              </a:rPr>
              <a:t>Thank you!</a:t>
            </a:r>
            <a:endParaRPr/>
          </a:p>
        </p:txBody>
      </p:sp>
      <p:grpSp>
        <p:nvGrpSpPr>
          <p:cNvPr id="422" name="Google Shape;422;p23"/>
          <p:cNvGrpSpPr/>
          <p:nvPr/>
        </p:nvGrpSpPr>
        <p:grpSpPr>
          <a:xfrm>
            <a:off x="517113" y="-1140306"/>
            <a:ext cx="17253775" cy="2017079"/>
            <a:chOff x="0" y="0"/>
            <a:chExt cx="23005033" cy="2689439"/>
          </a:xfrm>
        </p:grpSpPr>
        <p:pic>
          <p:nvPicPr>
            <p:cNvPr id="423" name="Google Shape;423;p23"/>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424" name="Google Shape;424;p23"/>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425" name="Google Shape;425;p23"/>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426" name="Google Shape;426;p23"/>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427" name="Google Shape;427;p23"/>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428" name="Google Shape;428;p23"/>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429" name="Google Shape;429;p23"/>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grpSp>
        <p:nvGrpSpPr>
          <p:cNvPr id="430" name="Google Shape;430;p23"/>
          <p:cNvGrpSpPr/>
          <p:nvPr/>
        </p:nvGrpSpPr>
        <p:grpSpPr>
          <a:xfrm>
            <a:off x="517113" y="9394369"/>
            <a:ext cx="17253775" cy="2017079"/>
            <a:chOff x="0" y="0"/>
            <a:chExt cx="23005033" cy="2689439"/>
          </a:xfrm>
        </p:grpSpPr>
        <p:pic>
          <p:nvPicPr>
            <p:cNvPr id="431" name="Google Shape;431;p23"/>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432" name="Google Shape;432;p23"/>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433" name="Google Shape;433;p23"/>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434" name="Google Shape;434;p23"/>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435" name="Google Shape;435;p23"/>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436" name="Google Shape;436;p23"/>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437" name="Google Shape;437;p23"/>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4"/>
          <p:cNvGrpSpPr/>
          <p:nvPr/>
        </p:nvGrpSpPr>
        <p:grpSpPr>
          <a:xfrm>
            <a:off x="2921591" y="1685151"/>
            <a:ext cx="8673534" cy="7578399"/>
            <a:chOff x="0" y="-2133533"/>
            <a:chExt cx="11564712" cy="10104532"/>
          </a:xfrm>
        </p:grpSpPr>
        <p:sp>
          <p:nvSpPr>
            <p:cNvPr id="123" name="Google Shape;123;p14"/>
            <p:cNvSpPr txBox="1"/>
            <p:nvPr/>
          </p:nvSpPr>
          <p:spPr>
            <a:xfrm>
              <a:off x="0" y="-2133533"/>
              <a:ext cx="11564700" cy="1641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cs-CZ" sz="8000">
                  <a:solidFill>
                    <a:srgbClr val="000000"/>
                  </a:solidFill>
                  <a:latin typeface="Arial"/>
                  <a:ea typeface="Arial"/>
                  <a:cs typeface="Arial"/>
                  <a:sym typeface="Arial"/>
                </a:rPr>
                <a:t>Today's agenda</a:t>
              </a:r>
              <a:endParaRPr/>
            </a:p>
          </p:txBody>
        </p:sp>
        <p:sp>
          <p:nvSpPr>
            <p:cNvPr id="124" name="Google Shape;124;p14"/>
            <p:cNvSpPr txBox="1"/>
            <p:nvPr/>
          </p:nvSpPr>
          <p:spPr>
            <a:xfrm>
              <a:off x="12" y="89999"/>
              <a:ext cx="11564700" cy="7881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cs-CZ" sz="4800">
                  <a:solidFill>
                    <a:srgbClr val="000000"/>
                  </a:solidFill>
                  <a:latin typeface="Calibri"/>
                  <a:ea typeface="Calibri"/>
                  <a:cs typeface="Calibri"/>
                  <a:sym typeface="Calibri"/>
                </a:rPr>
                <a:t>Project recap</a:t>
              </a:r>
              <a:endParaRPr sz="4800">
                <a:latin typeface="Calibri"/>
                <a:ea typeface="Calibri"/>
                <a:cs typeface="Calibri"/>
                <a:sym typeface="Calibri"/>
              </a:endParaRPr>
            </a:p>
            <a:p>
              <a:pPr indent="0" lvl="0" marL="0" marR="0" rtl="0" algn="l">
                <a:lnSpc>
                  <a:spcPct val="140000"/>
                </a:lnSpc>
                <a:spcBef>
                  <a:spcPts val="0"/>
                </a:spcBef>
                <a:spcAft>
                  <a:spcPts val="0"/>
                </a:spcAft>
                <a:buNone/>
              </a:pPr>
              <a:r>
                <a:rPr lang="cs-CZ" sz="4800">
                  <a:solidFill>
                    <a:srgbClr val="000000"/>
                  </a:solidFill>
                  <a:latin typeface="Calibri"/>
                  <a:ea typeface="Calibri"/>
                  <a:cs typeface="Calibri"/>
                  <a:sym typeface="Calibri"/>
                </a:rPr>
                <a:t>Problem</a:t>
              </a:r>
              <a:endParaRPr sz="4800">
                <a:latin typeface="Calibri"/>
                <a:ea typeface="Calibri"/>
                <a:cs typeface="Calibri"/>
                <a:sym typeface="Calibri"/>
              </a:endParaRPr>
            </a:p>
            <a:p>
              <a:pPr indent="0" lvl="0" marL="0" marR="0" rtl="0" algn="l">
                <a:lnSpc>
                  <a:spcPct val="140000"/>
                </a:lnSpc>
                <a:spcBef>
                  <a:spcPts val="0"/>
                </a:spcBef>
                <a:spcAft>
                  <a:spcPts val="0"/>
                </a:spcAft>
                <a:buNone/>
              </a:pPr>
              <a:r>
                <a:rPr lang="cs-CZ" sz="4800">
                  <a:solidFill>
                    <a:srgbClr val="000000"/>
                  </a:solidFill>
                  <a:latin typeface="Calibri"/>
                  <a:ea typeface="Calibri"/>
                  <a:cs typeface="Calibri"/>
                  <a:sym typeface="Calibri"/>
                </a:rPr>
                <a:t>The Analytics team</a:t>
              </a:r>
              <a:endParaRPr sz="4800">
                <a:latin typeface="Calibri"/>
                <a:ea typeface="Calibri"/>
                <a:cs typeface="Calibri"/>
                <a:sym typeface="Calibri"/>
              </a:endParaRPr>
            </a:p>
            <a:p>
              <a:pPr indent="0" lvl="0" marL="0" marR="0" rtl="0" algn="l">
                <a:lnSpc>
                  <a:spcPct val="140000"/>
                </a:lnSpc>
                <a:spcBef>
                  <a:spcPts val="0"/>
                </a:spcBef>
                <a:spcAft>
                  <a:spcPts val="0"/>
                </a:spcAft>
                <a:buNone/>
              </a:pPr>
              <a:r>
                <a:rPr lang="cs-CZ" sz="4800">
                  <a:solidFill>
                    <a:srgbClr val="000000"/>
                  </a:solidFill>
                  <a:latin typeface="Calibri"/>
                  <a:ea typeface="Calibri"/>
                  <a:cs typeface="Calibri"/>
                  <a:sym typeface="Calibri"/>
                </a:rPr>
                <a:t>Process</a:t>
              </a:r>
              <a:endParaRPr sz="4800">
                <a:latin typeface="Calibri"/>
                <a:ea typeface="Calibri"/>
                <a:cs typeface="Calibri"/>
                <a:sym typeface="Calibri"/>
              </a:endParaRPr>
            </a:p>
            <a:p>
              <a:pPr indent="0" lvl="0" marL="0" marR="0" rtl="0" algn="l">
                <a:lnSpc>
                  <a:spcPct val="140000"/>
                </a:lnSpc>
                <a:spcBef>
                  <a:spcPts val="0"/>
                </a:spcBef>
                <a:spcAft>
                  <a:spcPts val="0"/>
                </a:spcAft>
                <a:buNone/>
              </a:pPr>
              <a:r>
                <a:rPr lang="cs-CZ" sz="4800">
                  <a:solidFill>
                    <a:srgbClr val="000000"/>
                  </a:solidFill>
                  <a:latin typeface="Calibri"/>
                  <a:ea typeface="Calibri"/>
                  <a:cs typeface="Calibri"/>
                  <a:sym typeface="Calibri"/>
                </a:rPr>
                <a:t>Insights</a:t>
              </a:r>
              <a:endParaRPr sz="4800">
                <a:latin typeface="Calibri"/>
                <a:ea typeface="Calibri"/>
                <a:cs typeface="Calibri"/>
                <a:sym typeface="Calibri"/>
              </a:endParaRPr>
            </a:p>
            <a:p>
              <a:pPr indent="0" lvl="0" marL="0" marR="0" rtl="0" algn="l">
                <a:lnSpc>
                  <a:spcPct val="140000"/>
                </a:lnSpc>
                <a:spcBef>
                  <a:spcPts val="0"/>
                </a:spcBef>
                <a:spcAft>
                  <a:spcPts val="0"/>
                </a:spcAft>
                <a:buNone/>
              </a:pPr>
              <a:r>
                <a:rPr lang="cs-CZ" sz="4800">
                  <a:solidFill>
                    <a:srgbClr val="000000"/>
                  </a:solidFill>
                  <a:latin typeface="Calibri"/>
                  <a:ea typeface="Calibri"/>
                  <a:cs typeface="Calibri"/>
                  <a:sym typeface="Calibri"/>
                </a:rPr>
                <a:t>Summary</a:t>
              </a:r>
              <a:endParaRPr sz="4800">
                <a:latin typeface="Calibri"/>
                <a:ea typeface="Calibri"/>
                <a:cs typeface="Calibri"/>
                <a:sym typeface="Calibri"/>
              </a:endParaRPr>
            </a:p>
          </p:txBody>
        </p:sp>
      </p:grpSp>
      <p:grpSp>
        <p:nvGrpSpPr>
          <p:cNvPr id="125" name="Google Shape;125;p14"/>
          <p:cNvGrpSpPr/>
          <p:nvPr/>
        </p:nvGrpSpPr>
        <p:grpSpPr>
          <a:xfrm>
            <a:off x="15307242" y="-1685151"/>
            <a:ext cx="3545508" cy="3370302"/>
            <a:chOff x="0" y="0"/>
            <a:chExt cx="4727344" cy="4493736"/>
          </a:xfrm>
        </p:grpSpPr>
        <p:sp>
          <p:nvSpPr>
            <p:cNvPr id="126" name="Google Shape;126;p14"/>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14"/>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128" name="Google Shape;128;p14"/>
          <p:cNvGrpSpPr/>
          <p:nvPr/>
        </p:nvGrpSpPr>
        <p:grpSpPr>
          <a:xfrm>
            <a:off x="13610070" y="3458349"/>
            <a:ext cx="3545508" cy="3370302"/>
            <a:chOff x="0" y="0"/>
            <a:chExt cx="4727344" cy="4493736"/>
          </a:xfrm>
        </p:grpSpPr>
        <p:sp>
          <p:nvSpPr>
            <p:cNvPr id="129" name="Google Shape;129;p14"/>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 name="Google Shape;130;p14"/>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131" name="Google Shape;131;p14"/>
          <p:cNvGrpSpPr/>
          <p:nvPr/>
        </p:nvGrpSpPr>
        <p:grpSpPr>
          <a:xfrm>
            <a:off x="11912898" y="8601849"/>
            <a:ext cx="3545508" cy="3370302"/>
            <a:chOff x="0" y="0"/>
            <a:chExt cx="4727344" cy="4493736"/>
          </a:xfrm>
        </p:grpSpPr>
        <p:sp>
          <p:nvSpPr>
            <p:cNvPr id="132" name="Google Shape;132;p14"/>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14"/>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134" name="Google Shape;134;p14"/>
          <p:cNvGrpSpPr/>
          <p:nvPr/>
        </p:nvGrpSpPr>
        <p:grpSpPr>
          <a:xfrm>
            <a:off x="-927557" y="406153"/>
            <a:ext cx="2253799" cy="9474693"/>
            <a:chOff x="0" y="0"/>
            <a:chExt cx="3005065" cy="12632924"/>
          </a:xfrm>
        </p:grpSpPr>
        <p:pic>
          <p:nvPicPr>
            <p:cNvPr id="135" name="Google Shape;135;p14"/>
            <p:cNvPicPr preferRelativeResize="0"/>
            <p:nvPr/>
          </p:nvPicPr>
          <p:blipFill rotWithShape="1">
            <a:blip r:embed="rId4">
              <a:alphaModFix amt="80000"/>
            </a:blip>
            <a:srcRect b="0" l="0" r="0" t="0"/>
            <a:stretch/>
          </p:blipFill>
          <p:spPr>
            <a:xfrm>
              <a:off x="0" y="0"/>
              <a:ext cx="3005065" cy="2794710"/>
            </a:xfrm>
            <a:prstGeom prst="rect">
              <a:avLst/>
            </a:prstGeom>
            <a:noFill/>
            <a:ln>
              <a:noFill/>
            </a:ln>
          </p:spPr>
        </p:pic>
        <p:pic>
          <p:nvPicPr>
            <p:cNvPr id="136" name="Google Shape;136;p14"/>
            <p:cNvPicPr preferRelativeResize="0"/>
            <p:nvPr/>
          </p:nvPicPr>
          <p:blipFill rotWithShape="1">
            <a:blip r:embed="rId4">
              <a:alphaModFix amt="80000"/>
            </a:blip>
            <a:srcRect b="0" l="0" r="0" t="0"/>
            <a:stretch/>
          </p:blipFill>
          <p:spPr>
            <a:xfrm>
              <a:off x="0" y="3279405"/>
              <a:ext cx="3005065" cy="2794710"/>
            </a:xfrm>
            <a:prstGeom prst="rect">
              <a:avLst/>
            </a:prstGeom>
            <a:noFill/>
            <a:ln>
              <a:noFill/>
            </a:ln>
          </p:spPr>
        </p:pic>
        <p:pic>
          <p:nvPicPr>
            <p:cNvPr id="137" name="Google Shape;137;p14"/>
            <p:cNvPicPr preferRelativeResize="0"/>
            <p:nvPr/>
          </p:nvPicPr>
          <p:blipFill rotWithShape="1">
            <a:blip r:embed="rId4">
              <a:alphaModFix amt="80000"/>
            </a:blip>
            <a:srcRect b="0" l="0" r="0" t="0"/>
            <a:stretch/>
          </p:blipFill>
          <p:spPr>
            <a:xfrm>
              <a:off x="0" y="6558809"/>
              <a:ext cx="3005065" cy="2794710"/>
            </a:xfrm>
            <a:prstGeom prst="rect">
              <a:avLst/>
            </a:prstGeom>
            <a:noFill/>
            <a:ln>
              <a:noFill/>
            </a:ln>
          </p:spPr>
        </p:pic>
        <p:pic>
          <p:nvPicPr>
            <p:cNvPr id="138" name="Google Shape;138;p14"/>
            <p:cNvPicPr preferRelativeResize="0"/>
            <p:nvPr/>
          </p:nvPicPr>
          <p:blipFill rotWithShape="1">
            <a:blip r:embed="rId4">
              <a:alphaModFix amt="80000"/>
            </a:blip>
            <a:srcRect b="0" l="0" r="0" t="0"/>
            <a:stretch/>
          </p:blipFill>
          <p:spPr>
            <a:xfrm>
              <a:off x="0" y="9838214"/>
              <a:ext cx="3005065" cy="279471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146" name="Shape 146"/>
        <p:cNvGrpSpPr/>
        <p:nvPr/>
      </p:nvGrpSpPr>
      <p:grpSpPr>
        <a:xfrm>
          <a:off x="0" y="0"/>
          <a:ext cx="0" cy="0"/>
          <a:chOff x="0" y="0"/>
          <a:chExt cx="0" cy="0"/>
        </a:xfrm>
      </p:grpSpPr>
      <p:grpSp>
        <p:nvGrpSpPr>
          <p:cNvPr id="147" name="Google Shape;147;p15"/>
          <p:cNvGrpSpPr/>
          <p:nvPr/>
        </p:nvGrpSpPr>
        <p:grpSpPr>
          <a:xfrm>
            <a:off x="517113" y="584601"/>
            <a:ext cx="17253775" cy="9117799"/>
            <a:chOff x="0" y="0"/>
            <a:chExt cx="23005033" cy="12157065"/>
          </a:xfrm>
        </p:grpSpPr>
        <p:pic>
          <p:nvPicPr>
            <p:cNvPr id="148" name="Google Shape;148;p15"/>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149" name="Google Shape;149;p15"/>
            <p:cNvPicPr preferRelativeResize="0"/>
            <p:nvPr/>
          </p:nvPicPr>
          <p:blipFill rotWithShape="1">
            <a:blip r:embed="rId3">
              <a:alphaModFix amt="80000"/>
            </a:blip>
            <a:srcRect b="0" l="0" r="0" t="0"/>
            <a:stretch/>
          </p:blipFill>
          <p:spPr>
            <a:xfrm>
              <a:off x="16760969" y="3155875"/>
              <a:ext cx="2891870" cy="2689439"/>
            </a:xfrm>
            <a:prstGeom prst="rect">
              <a:avLst/>
            </a:prstGeom>
            <a:noFill/>
            <a:ln>
              <a:noFill/>
            </a:ln>
          </p:spPr>
        </p:pic>
        <p:pic>
          <p:nvPicPr>
            <p:cNvPr id="150" name="Google Shape;150;p15"/>
            <p:cNvPicPr preferRelativeResize="0"/>
            <p:nvPr/>
          </p:nvPicPr>
          <p:blipFill rotWithShape="1">
            <a:blip r:embed="rId3">
              <a:alphaModFix amt="80000"/>
            </a:blip>
            <a:srcRect b="0" l="0" r="0" t="0"/>
            <a:stretch/>
          </p:blipFill>
          <p:spPr>
            <a:xfrm>
              <a:off x="16760969" y="6311751"/>
              <a:ext cx="2891870" cy="2689439"/>
            </a:xfrm>
            <a:prstGeom prst="rect">
              <a:avLst/>
            </a:prstGeom>
            <a:noFill/>
            <a:ln>
              <a:noFill/>
            </a:ln>
          </p:spPr>
        </p:pic>
        <p:pic>
          <p:nvPicPr>
            <p:cNvPr id="151" name="Google Shape;151;p15"/>
            <p:cNvPicPr preferRelativeResize="0"/>
            <p:nvPr/>
          </p:nvPicPr>
          <p:blipFill rotWithShape="1">
            <a:blip r:embed="rId3">
              <a:alphaModFix amt="80000"/>
            </a:blip>
            <a:srcRect b="0" l="0" r="0" t="0"/>
            <a:stretch/>
          </p:blipFill>
          <p:spPr>
            <a:xfrm>
              <a:off x="16760969" y="9467626"/>
              <a:ext cx="2891870" cy="2689439"/>
            </a:xfrm>
            <a:prstGeom prst="rect">
              <a:avLst/>
            </a:prstGeom>
            <a:noFill/>
            <a:ln>
              <a:noFill/>
            </a:ln>
          </p:spPr>
        </p:pic>
        <p:pic>
          <p:nvPicPr>
            <p:cNvPr id="152" name="Google Shape;152;p15"/>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153" name="Google Shape;153;p15"/>
            <p:cNvPicPr preferRelativeResize="0"/>
            <p:nvPr/>
          </p:nvPicPr>
          <p:blipFill rotWithShape="1">
            <a:blip r:embed="rId3">
              <a:alphaModFix amt="80000"/>
            </a:blip>
            <a:srcRect b="0" l="0" r="0" t="0"/>
            <a:stretch/>
          </p:blipFill>
          <p:spPr>
            <a:xfrm>
              <a:off x="13408776" y="3155875"/>
              <a:ext cx="2891870" cy="2689439"/>
            </a:xfrm>
            <a:prstGeom prst="rect">
              <a:avLst/>
            </a:prstGeom>
            <a:noFill/>
            <a:ln>
              <a:noFill/>
            </a:ln>
          </p:spPr>
        </p:pic>
        <p:pic>
          <p:nvPicPr>
            <p:cNvPr id="154" name="Google Shape;154;p15"/>
            <p:cNvPicPr preferRelativeResize="0"/>
            <p:nvPr/>
          </p:nvPicPr>
          <p:blipFill rotWithShape="1">
            <a:blip r:embed="rId3">
              <a:alphaModFix amt="80000"/>
            </a:blip>
            <a:srcRect b="0" l="0" r="0" t="0"/>
            <a:stretch/>
          </p:blipFill>
          <p:spPr>
            <a:xfrm>
              <a:off x="13408776" y="6311751"/>
              <a:ext cx="2891870" cy="2689439"/>
            </a:xfrm>
            <a:prstGeom prst="rect">
              <a:avLst/>
            </a:prstGeom>
            <a:noFill/>
            <a:ln>
              <a:noFill/>
            </a:ln>
          </p:spPr>
        </p:pic>
        <p:pic>
          <p:nvPicPr>
            <p:cNvPr id="155" name="Google Shape;155;p15"/>
            <p:cNvPicPr preferRelativeResize="0"/>
            <p:nvPr/>
          </p:nvPicPr>
          <p:blipFill rotWithShape="1">
            <a:blip r:embed="rId3">
              <a:alphaModFix amt="80000"/>
            </a:blip>
            <a:srcRect b="0" l="0" r="0" t="0"/>
            <a:stretch/>
          </p:blipFill>
          <p:spPr>
            <a:xfrm>
              <a:off x="13408776" y="9467626"/>
              <a:ext cx="2891870" cy="2689439"/>
            </a:xfrm>
            <a:prstGeom prst="rect">
              <a:avLst/>
            </a:prstGeom>
            <a:noFill/>
            <a:ln>
              <a:noFill/>
            </a:ln>
          </p:spPr>
        </p:pic>
        <p:pic>
          <p:nvPicPr>
            <p:cNvPr id="156" name="Google Shape;156;p15"/>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157" name="Google Shape;157;p15"/>
            <p:cNvPicPr preferRelativeResize="0"/>
            <p:nvPr/>
          </p:nvPicPr>
          <p:blipFill rotWithShape="1">
            <a:blip r:embed="rId3">
              <a:alphaModFix amt="80000"/>
            </a:blip>
            <a:srcRect b="0" l="0" r="0" t="0"/>
            <a:stretch/>
          </p:blipFill>
          <p:spPr>
            <a:xfrm>
              <a:off x="10056582" y="3155875"/>
              <a:ext cx="2891870" cy="2689439"/>
            </a:xfrm>
            <a:prstGeom prst="rect">
              <a:avLst/>
            </a:prstGeom>
            <a:noFill/>
            <a:ln>
              <a:noFill/>
            </a:ln>
          </p:spPr>
        </p:pic>
        <p:pic>
          <p:nvPicPr>
            <p:cNvPr id="158" name="Google Shape;158;p15"/>
            <p:cNvPicPr preferRelativeResize="0"/>
            <p:nvPr/>
          </p:nvPicPr>
          <p:blipFill rotWithShape="1">
            <a:blip r:embed="rId3">
              <a:alphaModFix amt="80000"/>
            </a:blip>
            <a:srcRect b="0" l="0" r="0" t="0"/>
            <a:stretch/>
          </p:blipFill>
          <p:spPr>
            <a:xfrm>
              <a:off x="10056582" y="6311751"/>
              <a:ext cx="2891870" cy="2689439"/>
            </a:xfrm>
            <a:prstGeom prst="rect">
              <a:avLst/>
            </a:prstGeom>
            <a:noFill/>
            <a:ln>
              <a:noFill/>
            </a:ln>
          </p:spPr>
        </p:pic>
        <p:pic>
          <p:nvPicPr>
            <p:cNvPr id="159" name="Google Shape;159;p15"/>
            <p:cNvPicPr preferRelativeResize="0"/>
            <p:nvPr/>
          </p:nvPicPr>
          <p:blipFill rotWithShape="1">
            <a:blip r:embed="rId3">
              <a:alphaModFix amt="80000"/>
            </a:blip>
            <a:srcRect b="0" l="0" r="0" t="0"/>
            <a:stretch/>
          </p:blipFill>
          <p:spPr>
            <a:xfrm>
              <a:off x="10056582" y="9467626"/>
              <a:ext cx="2891870" cy="2689439"/>
            </a:xfrm>
            <a:prstGeom prst="rect">
              <a:avLst/>
            </a:prstGeom>
            <a:noFill/>
            <a:ln>
              <a:noFill/>
            </a:ln>
          </p:spPr>
        </p:pic>
        <p:pic>
          <p:nvPicPr>
            <p:cNvPr id="160" name="Google Shape;160;p15"/>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161" name="Google Shape;161;p15"/>
            <p:cNvPicPr preferRelativeResize="0"/>
            <p:nvPr/>
          </p:nvPicPr>
          <p:blipFill rotWithShape="1">
            <a:blip r:embed="rId3">
              <a:alphaModFix amt="80000"/>
            </a:blip>
            <a:srcRect b="0" l="0" r="0" t="0"/>
            <a:stretch/>
          </p:blipFill>
          <p:spPr>
            <a:xfrm>
              <a:off x="20113163" y="3155875"/>
              <a:ext cx="2891870" cy="2689439"/>
            </a:xfrm>
            <a:prstGeom prst="rect">
              <a:avLst/>
            </a:prstGeom>
            <a:noFill/>
            <a:ln>
              <a:noFill/>
            </a:ln>
          </p:spPr>
        </p:pic>
        <p:pic>
          <p:nvPicPr>
            <p:cNvPr id="162" name="Google Shape;162;p15"/>
            <p:cNvPicPr preferRelativeResize="0"/>
            <p:nvPr/>
          </p:nvPicPr>
          <p:blipFill rotWithShape="1">
            <a:blip r:embed="rId3">
              <a:alphaModFix amt="80000"/>
            </a:blip>
            <a:srcRect b="0" l="0" r="0" t="0"/>
            <a:stretch/>
          </p:blipFill>
          <p:spPr>
            <a:xfrm>
              <a:off x="20113163" y="6311751"/>
              <a:ext cx="2891870" cy="2689439"/>
            </a:xfrm>
            <a:prstGeom prst="rect">
              <a:avLst/>
            </a:prstGeom>
            <a:noFill/>
            <a:ln>
              <a:noFill/>
            </a:ln>
          </p:spPr>
        </p:pic>
        <p:pic>
          <p:nvPicPr>
            <p:cNvPr id="163" name="Google Shape;163;p15"/>
            <p:cNvPicPr preferRelativeResize="0"/>
            <p:nvPr/>
          </p:nvPicPr>
          <p:blipFill rotWithShape="1">
            <a:blip r:embed="rId3">
              <a:alphaModFix amt="80000"/>
            </a:blip>
            <a:srcRect b="0" l="0" r="0" t="0"/>
            <a:stretch/>
          </p:blipFill>
          <p:spPr>
            <a:xfrm>
              <a:off x="20113163" y="9467626"/>
              <a:ext cx="2891870" cy="2689439"/>
            </a:xfrm>
            <a:prstGeom prst="rect">
              <a:avLst/>
            </a:prstGeom>
            <a:noFill/>
            <a:ln>
              <a:noFill/>
            </a:ln>
          </p:spPr>
        </p:pic>
        <p:pic>
          <p:nvPicPr>
            <p:cNvPr id="164" name="Google Shape;164;p15"/>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165" name="Google Shape;165;p15"/>
            <p:cNvPicPr preferRelativeResize="0"/>
            <p:nvPr/>
          </p:nvPicPr>
          <p:blipFill rotWithShape="1">
            <a:blip r:embed="rId3">
              <a:alphaModFix amt="80000"/>
            </a:blip>
            <a:srcRect b="0" l="0" r="0" t="0"/>
            <a:stretch/>
          </p:blipFill>
          <p:spPr>
            <a:xfrm>
              <a:off x="6704388" y="3155875"/>
              <a:ext cx="2891870" cy="2689439"/>
            </a:xfrm>
            <a:prstGeom prst="rect">
              <a:avLst/>
            </a:prstGeom>
            <a:noFill/>
            <a:ln>
              <a:noFill/>
            </a:ln>
          </p:spPr>
        </p:pic>
        <p:pic>
          <p:nvPicPr>
            <p:cNvPr id="166" name="Google Shape;166;p15"/>
            <p:cNvPicPr preferRelativeResize="0"/>
            <p:nvPr/>
          </p:nvPicPr>
          <p:blipFill rotWithShape="1">
            <a:blip r:embed="rId3">
              <a:alphaModFix amt="80000"/>
            </a:blip>
            <a:srcRect b="0" l="0" r="0" t="0"/>
            <a:stretch/>
          </p:blipFill>
          <p:spPr>
            <a:xfrm>
              <a:off x="6704388" y="6311751"/>
              <a:ext cx="2891870" cy="2689439"/>
            </a:xfrm>
            <a:prstGeom prst="rect">
              <a:avLst/>
            </a:prstGeom>
            <a:noFill/>
            <a:ln>
              <a:noFill/>
            </a:ln>
          </p:spPr>
        </p:pic>
        <p:pic>
          <p:nvPicPr>
            <p:cNvPr id="167" name="Google Shape;167;p15"/>
            <p:cNvPicPr preferRelativeResize="0"/>
            <p:nvPr/>
          </p:nvPicPr>
          <p:blipFill rotWithShape="1">
            <a:blip r:embed="rId3">
              <a:alphaModFix amt="80000"/>
            </a:blip>
            <a:srcRect b="0" l="0" r="0" t="0"/>
            <a:stretch/>
          </p:blipFill>
          <p:spPr>
            <a:xfrm>
              <a:off x="6704388" y="9467626"/>
              <a:ext cx="2891870" cy="2689439"/>
            </a:xfrm>
            <a:prstGeom prst="rect">
              <a:avLst/>
            </a:prstGeom>
            <a:noFill/>
            <a:ln>
              <a:noFill/>
            </a:ln>
          </p:spPr>
        </p:pic>
        <p:pic>
          <p:nvPicPr>
            <p:cNvPr id="168" name="Google Shape;168;p15"/>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169" name="Google Shape;169;p15"/>
            <p:cNvPicPr preferRelativeResize="0"/>
            <p:nvPr/>
          </p:nvPicPr>
          <p:blipFill rotWithShape="1">
            <a:blip r:embed="rId3">
              <a:alphaModFix amt="80000"/>
            </a:blip>
            <a:srcRect b="0" l="0" r="0" t="0"/>
            <a:stretch/>
          </p:blipFill>
          <p:spPr>
            <a:xfrm>
              <a:off x="3352194" y="3155875"/>
              <a:ext cx="2891870" cy="2689439"/>
            </a:xfrm>
            <a:prstGeom prst="rect">
              <a:avLst/>
            </a:prstGeom>
            <a:noFill/>
            <a:ln>
              <a:noFill/>
            </a:ln>
          </p:spPr>
        </p:pic>
        <p:pic>
          <p:nvPicPr>
            <p:cNvPr id="170" name="Google Shape;170;p15"/>
            <p:cNvPicPr preferRelativeResize="0"/>
            <p:nvPr/>
          </p:nvPicPr>
          <p:blipFill rotWithShape="1">
            <a:blip r:embed="rId3">
              <a:alphaModFix amt="80000"/>
            </a:blip>
            <a:srcRect b="0" l="0" r="0" t="0"/>
            <a:stretch/>
          </p:blipFill>
          <p:spPr>
            <a:xfrm>
              <a:off x="3352194" y="6311751"/>
              <a:ext cx="2891870" cy="2689439"/>
            </a:xfrm>
            <a:prstGeom prst="rect">
              <a:avLst/>
            </a:prstGeom>
            <a:noFill/>
            <a:ln>
              <a:noFill/>
            </a:ln>
          </p:spPr>
        </p:pic>
        <p:pic>
          <p:nvPicPr>
            <p:cNvPr id="171" name="Google Shape;171;p15"/>
            <p:cNvPicPr preferRelativeResize="0"/>
            <p:nvPr/>
          </p:nvPicPr>
          <p:blipFill rotWithShape="1">
            <a:blip r:embed="rId3">
              <a:alphaModFix amt="80000"/>
            </a:blip>
            <a:srcRect b="0" l="0" r="0" t="0"/>
            <a:stretch/>
          </p:blipFill>
          <p:spPr>
            <a:xfrm>
              <a:off x="3352194" y="9467626"/>
              <a:ext cx="2891870" cy="2689439"/>
            </a:xfrm>
            <a:prstGeom prst="rect">
              <a:avLst/>
            </a:prstGeom>
            <a:noFill/>
            <a:ln>
              <a:noFill/>
            </a:ln>
          </p:spPr>
        </p:pic>
        <p:pic>
          <p:nvPicPr>
            <p:cNvPr id="172" name="Google Shape;172;p15"/>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pic>
          <p:nvPicPr>
            <p:cNvPr id="173" name="Google Shape;173;p15"/>
            <p:cNvPicPr preferRelativeResize="0"/>
            <p:nvPr/>
          </p:nvPicPr>
          <p:blipFill rotWithShape="1">
            <a:blip r:embed="rId3">
              <a:alphaModFix amt="80000"/>
            </a:blip>
            <a:srcRect b="0" l="0" r="0" t="0"/>
            <a:stretch/>
          </p:blipFill>
          <p:spPr>
            <a:xfrm>
              <a:off x="0" y="3155875"/>
              <a:ext cx="2891870" cy="2689439"/>
            </a:xfrm>
            <a:prstGeom prst="rect">
              <a:avLst/>
            </a:prstGeom>
            <a:noFill/>
            <a:ln>
              <a:noFill/>
            </a:ln>
          </p:spPr>
        </p:pic>
        <p:pic>
          <p:nvPicPr>
            <p:cNvPr id="174" name="Google Shape;174;p15"/>
            <p:cNvPicPr preferRelativeResize="0"/>
            <p:nvPr/>
          </p:nvPicPr>
          <p:blipFill rotWithShape="1">
            <a:blip r:embed="rId3">
              <a:alphaModFix amt="80000"/>
            </a:blip>
            <a:srcRect b="0" l="0" r="0" t="0"/>
            <a:stretch/>
          </p:blipFill>
          <p:spPr>
            <a:xfrm>
              <a:off x="0" y="6311751"/>
              <a:ext cx="2891870" cy="2689439"/>
            </a:xfrm>
            <a:prstGeom prst="rect">
              <a:avLst/>
            </a:prstGeom>
            <a:noFill/>
            <a:ln>
              <a:noFill/>
            </a:ln>
          </p:spPr>
        </p:pic>
        <p:pic>
          <p:nvPicPr>
            <p:cNvPr id="175" name="Google Shape;175;p15"/>
            <p:cNvPicPr preferRelativeResize="0"/>
            <p:nvPr/>
          </p:nvPicPr>
          <p:blipFill rotWithShape="1">
            <a:blip r:embed="rId3">
              <a:alphaModFix amt="80000"/>
            </a:blip>
            <a:srcRect b="0" l="0" r="0" t="0"/>
            <a:stretch/>
          </p:blipFill>
          <p:spPr>
            <a:xfrm>
              <a:off x="0" y="9467626"/>
              <a:ext cx="2891870" cy="2689439"/>
            </a:xfrm>
            <a:prstGeom prst="rect">
              <a:avLst/>
            </a:prstGeom>
            <a:noFill/>
            <a:ln>
              <a:noFill/>
            </a:ln>
          </p:spPr>
        </p:pic>
      </p:grpSp>
      <p:sp>
        <p:nvSpPr>
          <p:cNvPr id="176" name="Google Shape;176;p15"/>
          <p:cNvSpPr/>
          <p:nvPr/>
        </p:nvSpPr>
        <p:spPr>
          <a:xfrm>
            <a:off x="4946896" y="2005584"/>
            <a:ext cx="11342283" cy="6275832"/>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cs-CZ"/>
              <a:t>A</a:t>
            </a:r>
            <a:endParaRPr/>
          </a:p>
        </p:txBody>
      </p:sp>
      <p:pic>
        <p:nvPicPr>
          <p:cNvPr id="177" name="Google Shape;177;p15"/>
          <p:cNvPicPr preferRelativeResize="0"/>
          <p:nvPr/>
        </p:nvPicPr>
        <p:blipFill rotWithShape="1">
          <a:blip r:embed="rId4">
            <a:alphaModFix/>
          </a:blip>
          <a:srcRect b="320" l="0" r="0" t="0"/>
          <a:stretch/>
        </p:blipFill>
        <p:spPr>
          <a:xfrm rot="10799998">
            <a:off x="763847" y="1909668"/>
            <a:ext cx="6453903" cy="6467664"/>
          </a:xfrm>
          <a:prstGeom prst="rect">
            <a:avLst/>
          </a:prstGeom>
          <a:noFill/>
          <a:ln>
            <a:noFill/>
          </a:ln>
        </p:spPr>
      </p:pic>
      <p:sp>
        <p:nvSpPr>
          <p:cNvPr id="178" name="Google Shape;178;p15"/>
          <p:cNvSpPr txBox="1"/>
          <p:nvPr/>
        </p:nvSpPr>
        <p:spPr>
          <a:xfrm>
            <a:off x="1292613" y="3707100"/>
            <a:ext cx="4482000" cy="27090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cs-CZ" sz="8000">
                <a:solidFill>
                  <a:srgbClr val="FFFFFF"/>
                </a:solidFill>
                <a:latin typeface="Arial"/>
                <a:ea typeface="Arial"/>
                <a:cs typeface="Arial"/>
                <a:sym typeface="Arial"/>
              </a:rPr>
              <a:t>Project Recap</a:t>
            </a:r>
            <a:endParaRPr/>
          </a:p>
        </p:txBody>
      </p:sp>
      <p:sp>
        <p:nvSpPr>
          <p:cNvPr id="179" name="Google Shape;179;p15"/>
          <p:cNvSpPr txBox="1"/>
          <p:nvPr/>
        </p:nvSpPr>
        <p:spPr>
          <a:xfrm>
            <a:off x="7293950" y="5876550"/>
            <a:ext cx="8995200" cy="1911000"/>
          </a:xfrm>
          <a:prstGeom prst="rect">
            <a:avLst/>
          </a:prstGeom>
          <a:noFill/>
          <a:ln>
            <a:noFill/>
          </a:ln>
        </p:spPr>
        <p:txBody>
          <a:bodyPr anchorCtr="0" anchor="t" bIns="91425" lIns="91425" spcFirstLastPara="1" rIns="91425" wrap="square" tIns="91425">
            <a:noAutofit/>
          </a:bodyPr>
          <a:lstStyle/>
          <a:p>
            <a:pPr indent="-482600" lvl="0" marL="457200" rtl="0" algn="l">
              <a:spcBef>
                <a:spcPts val="0"/>
              </a:spcBef>
              <a:spcAft>
                <a:spcPts val="0"/>
              </a:spcAft>
              <a:buClr>
                <a:schemeClr val="dk1"/>
              </a:buClr>
              <a:buSzPts val="4000"/>
              <a:buFont typeface="Calibri"/>
              <a:buChar char="●"/>
            </a:pPr>
            <a:r>
              <a:rPr lang="cs-CZ" sz="4000">
                <a:solidFill>
                  <a:schemeClr val="dk1"/>
                </a:solidFill>
                <a:latin typeface="Calibri"/>
                <a:ea typeface="Calibri"/>
                <a:cs typeface="Calibri"/>
                <a:sym typeface="Calibri"/>
              </a:rPr>
              <a:t>An analysis of Social buzz's content data showing the top 5 most popular categories.</a:t>
            </a:r>
            <a:endParaRPr sz="4000">
              <a:solidFill>
                <a:schemeClr val="dk1"/>
              </a:solidFill>
              <a:latin typeface="Calibri"/>
              <a:ea typeface="Calibri"/>
              <a:cs typeface="Calibri"/>
              <a:sym typeface="Calibri"/>
            </a:endParaRPr>
          </a:p>
          <a:p>
            <a:pPr indent="0" lvl="0" marL="0" rtl="0" algn="l">
              <a:spcBef>
                <a:spcPts val="0"/>
              </a:spcBef>
              <a:spcAft>
                <a:spcPts val="0"/>
              </a:spcAft>
              <a:buNone/>
            </a:pPr>
            <a:r>
              <a:t/>
            </a:r>
            <a:endParaRPr sz="4800">
              <a:latin typeface="Calibri"/>
              <a:ea typeface="Calibri"/>
              <a:cs typeface="Calibri"/>
              <a:sym typeface="Calibri"/>
            </a:endParaRPr>
          </a:p>
          <a:p>
            <a:pPr indent="0" lvl="0" marL="0" rtl="0" algn="l">
              <a:spcBef>
                <a:spcPts val="1000"/>
              </a:spcBef>
              <a:spcAft>
                <a:spcPts val="0"/>
              </a:spcAft>
              <a:buNone/>
            </a:pPr>
            <a:r>
              <a:t/>
            </a:r>
            <a:endParaRPr sz="4800">
              <a:latin typeface="Calibri"/>
              <a:ea typeface="Calibri"/>
              <a:cs typeface="Calibri"/>
              <a:sym typeface="Calibri"/>
            </a:endParaRPr>
          </a:p>
        </p:txBody>
      </p:sp>
      <p:sp>
        <p:nvSpPr>
          <p:cNvPr id="180" name="Google Shape;180;p15"/>
          <p:cNvSpPr txBox="1"/>
          <p:nvPr/>
        </p:nvSpPr>
        <p:spPr>
          <a:xfrm>
            <a:off x="7379500" y="2556700"/>
            <a:ext cx="8433300" cy="1416000"/>
          </a:xfrm>
          <a:prstGeom prst="rect">
            <a:avLst/>
          </a:prstGeom>
          <a:noFill/>
          <a:ln>
            <a:noFill/>
          </a:ln>
        </p:spPr>
        <p:txBody>
          <a:bodyPr anchorCtr="0" anchor="t" bIns="91425" lIns="91425" spcFirstLastPara="1" rIns="91425" wrap="square" tIns="91425">
            <a:spAutoFit/>
          </a:bodyPr>
          <a:lstStyle/>
          <a:p>
            <a:pPr indent="-482600" lvl="0" marL="457200" rtl="0" algn="l">
              <a:spcBef>
                <a:spcPts val="0"/>
              </a:spcBef>
              <a:spcAft>
                <a:spcPts val="1000"/>
              </a:spcAft>
              <a:buClr>
                <a:schemeClr val="dk1"/>
              </a:buClr>
              <a:buSzPts val="4000"/>
              <a:buFont typeface="Calibri"/>
              <a:buChar char="●"/>
            </a:pPr>
            <a:r>
              <a:rPr lang="cs-CZ" sz="4000">
                <a:solidFill>
                  <a:schemeClr val="dk1"/>
                </a:solidFill>
                <a:latin typeface="Calibri"/>
                <a:ea typeface="Calibri"/>
                <a:cs typeface="Calibri"/>
                <a:sym typeface="Calibri"/>
              </a:rPr>
              <a:t>An audit of Social buzz big data practice.</a:t>
            </a:r>
            <a:endParaRPr sz="4000">
              <a:latin typeface="Calibri"/>
              <a:ea typeface="Calibri"/>
              <a:cs typeface="Calibri"/>
              <a:sym typeface="Calibri"/>
            </a:endParaRPr>
          </a:p>
        </p:txBody>
      </p:sp>
      <p:sp>
        <p:nvSpPr>
          <p:cNvPr id="181" name="Google Shape;181;p15"/>
          <p:cNvSpPr txBox="1"/>
          <p:nvPr/>
        </p:nvSpPr>
        <p:spPr>
          <a:xfrm>
            <a:off x="7350850" y="4163100"/>
            <a:ext cx="8033400" cy="1416000"/>
          </a:xfrm>
          <a:prstGeom prst="rect">
            <a:avLst/>
          </a:prstGeom>
          <a:noFill/>
          <a:ln>
            <a:noFill/>
          </a:ln>
        </p:spPr>
        <p:txBody>
          <a:bodyPr anchorCtr="0" anchor="t" bIns="91425" lIns="91425" spcFirstLastPara="1" rIns="91425" wrap="square" tIns="91425">
            <a:spAutoFit/>
          </a:bodyPr>
          <a:lstStyle/>
          <a:p>
            <a:pPr indent="-482600" lvl="0" marL="457200" rtl="0" algn="l">
              <a:spcBef>
                <a:spcPts val="0"/>
              </a:spcBef>
              <a:spcAft>
                <a:spcPts val="0"/>
              </a:spcAft>
              <a:buClr>
                <a:schemeClr val="dk1"/>
              </a:buClr>
              <a:buSzPts val="4000"/>
              <a:buFont typeface="Calibri"/>
              <a:buChar char="●"/>
            </a:pPr>
            <a:r>
              <a:rPr lang="cs-CZ" sz="4000">
                <a:solidFill>
                  <a:schemeClr val="dk1"/>
                </a:solidFill>
                <a:latin typeface="Calibri"/>
                <a:ea typeface="Calibri"/>
                <a:cs typeface="Calibri"/>
                <a:sym typeface="Calibri"/>
              </a:rPr>
              <a:t>Recommendations for a successful IPO</a:t>
            </a:r>
            <a:endParaRPr sz="4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grpSp>
        <p:nvGrpSpPr>
          <p:cNvPr id="190" name="Google Shape;190;p16"/>
          <p:cNvGrpSpPr/>
          <p:nvPr/>
        </p:nvGrpSpPr>
        <p:grpSpPr>
          <a:xfrm>
            <a:off x="9144000" y="8195696"/>
            <a:ext cx="3545508" cy="3370302"/>
            <a:chOff x="0" y="0"/>
            <a:chExt cx="4727344" cy="4493736"/>
          </a:xfrm>
        </p:grpSpPr>
        <p:sp>
          <p:nvSpPr>
            <p:cNvPr id="191" name="Google Shape;191;p16"/>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2" name="Google Shape;192;p16"/>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sp>
        <p:nvSpPr>
          <p:cNvPr id="193" name="Google Shape;193;p16"/>
          <p:cNvSpPr/>
          <p:nvPr/>
        </p:nvSpPr>
        <p:spPr>
          <a:xfrm>
            <a:off x="0" y="0"/>
            <a:ext cx="10869000" cy="10287000"/>
          </a:xfrm>
          <a:prstGeom prst="rect">
            <a:avLst/>
          </a:prstGeom>
          <a:solidFill>
            <a:srgbClr val="A100FF"/>
          </a:solidFill>
          <a:ln cap="flat" cmpd="sng" w="9525">
            <a:solidFill>
              <a:srgbClr val="A1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94" name="Google Shape;194;p16"/>
          <p:cNvGrpSpPr/>
          <p:nvPr/>
        </p:nvGrpSpPr>
        <p:grpSpPr>
          <a:xfrm>
            <a:off x="-146279" y="406153"/>
            <a:ext cx="2253799" cy="9474693"/>
            <a:chOff x="0" y="0"/>
            <a:chExt cx="3005065" cy="12632924"/>
          </a:xfrm>
        </p:grpSpPr>
        <p:pic>
          <p:nvPicPr>
            <p:cNvPr id="195" name="Google Shape;195;p16"/>
            <p:cNvPicPr preferRelativeResize="0"/>
            <p:nvPr/>
          </p:nvPicPr>
          <p:blipFill rotWithShape="1">
            <a:blip r:embed="rId4">
              <a:alphaModFix amt="80000"/>
            </a:blip>
            <a:srcRect b="0" l="0" r="0" t="0"/>
            <a:stretch/>
          </p:blipFill>
          <p:spPr>
            <a:xfrm>
              <a:off x="0" y="0"/>
              <a:ext cx="3005065" cy="2794710"/>
            </a:xfrm>
            <a:prstGeom prst="rect">
              <a:avLst/>
            </a:prstGeom>
            <a:noFill/>
            <a:ln>
              <a:noFill/>
            </a:ln>
          </p:spPr>
        </p:pic>
        <p:pic>
          <p:nvPicPr>
            <p:cNvPr id="196" name="Google Shape;196;p16"/>
            <p:cNvPicPr preferRelativeResize="0"/>
            <p:nvPr/>
          </p:nvPicPr>
          <p:blipFill rotWithShape="1">
            <a:blip r:embed="rId4">
              <a:alphaModFix amt="80000"/>
            </a:blip>
            <a:srcRect b="0" l="0" r="0" t="0"/>
            <a:stretch/>
          </p:blipFill>
          <p:spPr>
            <a:xfrm>
              <a:off x="0" y="3279405"/>
              <a:ext cx="3005065" cy="2794710"/>
            </a:xfrm>
            <a:prstGeom prst="rect">
              <a:avLst/>
            </a:prstGeom>
            <a:noFill/>
            <a:ln>
              <a:noFill/>
            </a:ln>
          </p:spPr>
        </p:pic>
        <p:pic>
          <p:nvPicPr>
            <p:cNvPr id="197" name="Google Shape;197;p16"/>
            <p:cNvPicPr preferRelativeResize="0"/>
            <p:nvPr/>
          </p:nvPicPr>
          <p:blipFill rotWithShape="1">
            <a:blip r:embed="rId4">
              <a:alphaModFix amt="80000"/>
            </a:blip>
            <a:srcRect b="0" l="0" r="0" t="0"/>
            <a:stretch/>
          </p:blipFill>
          <p:spPr>
            <a:xfrm>
              <a:off x="0" y="6558809"/>
              <a:ext cx="3005065" cy="2794710"/>
            </a:xfrm>
            <a:prstGeom prst="rect">
              <a:avLst/>
            </a:prstGeom>
            <a:noFill/>
            <a:ln>
              <a:noFill/>
            </a:ln>
          </p:spPr>
        </p:pic>
        <p:pic>
          <p:nvPicPr>
            <p:cNvPr id="198" name="Google Shape;198;p16"/>
            <p:cNvPicPr preferRelativeResize="0"/>
            <p:nvPr/>
          </p:nvPicPr>
          <p:blipFill rotWithShape="1">
            <a:blip r:embed="rId4">
              <a:alphaModFix amt="80000"/>
            </a:blip>
            <a:srcRect b="0" l="0" r="0" t="0"/>
            <a:stretch/>
          </p:blipFill>
          <p:spPr>
            <a:xfrm>
              <a:off x="0" y="9838214"/>
              <a:ext cx="3005065" cy="2794710"/>
            </a:xfrm>
            <a:prstGeom prst="rect">
              <a:avLst/>
            </a:prstGeom>
            <a:noFill/>
            <a:ln>
              <a:noFill/>
            </a:ln>
          </p:spPr>
        </p:pic>
      </p:grpSp>
      <p:grpSp>
        <p:nvGrpSpPr>
          <p:cNvPr id="199" name="Google Shape;199;p16"/>
          <p:cNvGrpSpPr/>
          <p:nvPr/>
        </p:nvGrpSpPr>
        <p:grpSpPr>
          <a:xfrm>
            <a:off x="1298688" y="129361"/>
            <a:ext cx="3554343" cy="3413099"/>
            <a:chOff x="0" y="-1"/>
            <a:chExt cx="4739124" cy="4550798"/>
          </a:xfrm>
        </p:grpSpPr>
        <p:sp>
          <p:nvSpPr>
            <p:cNvPr id="200" name="Google Shape;200;p16"/>
            <p:cNvSpPr/>
            <p:nvPr/>
          </p:nvSpPr>
          <p:spPr>
            <a:xfrm>
              <a:off x="0" y="656398"/>
              <a:ext cx="3894399" cy="3894399"/>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1" name="Google Shape;201;p16"/>
            <p:cNvPicPr preferRelativeResize="0"/>
            <p:nvPr/>
          </p:nvPicPr>
          <p:blipFill rotWithShape="1">
            <a:blip r:embed="rId5">
              <a:alphaModFix/>
            </a:blip>
            <a:srcRect b="320" l="0" r="0" t="0"/>
            <a:stretch/>
          </p:blipFill>
          <p:spPr>
            <a:xfrm rot="-5115457">
              <a:off x="686267" y="150511"/>
              <a:ext cx="3894400" cy="3902702"/>
            </a:xfrm>
            <a:prstGeom prst="rect">
              <a:avLst/>
            </a:prstGeom>
            <a:noFill/>
            <a:ln>
              <a:noFill/>
            </a:ln>
          </p:spPr>
        </p:pic>
      </p:grpSp>
      <p:grpSp>
        <p:nvGrpSpPr>
          <p:cNvPr id="202" name="Google Shape;202;p16"/>
          <p:cNvGrpSpPr/>
          <p:nvPr/>
        </p:nvGrpSpPr>
        <p:grpSpPr>
          <a:xfrm>
            <a:off x="15986267" y="-1061348"/>
            <a:ext cx="3545508" cy="3370302"/>
            <a:chOff x="0" y="0"/>
            <a:chExt cx="4727344" cy="4493736"/>
          </a:xfrm>
        </p:grpSpPr>
        <p:sp>
          <p:nvSpPr>
            <p:cNvPr id="203" name="Google Shape;203;p16"/>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4" name="Google Shape;204;p16"/>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sp>
        <p:nvSpPr>
          <p:cNvPr id="205" name="Google Shape;205;p16"/>
          <p:cNvSpPr txBox="1"/>
          <p:nvPr/>
        </p:nvSpPr>
        <p:spPr>
          <a:xfrm>
            <a:off x="3069738" y="1165953"/>
            <a:ext cx="5787000" cy="1231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cs-CZ" sz="8000">
                <a:solidFill>
                  <a:srgbClr val="FFFFFF"/>
                </a:solidFill>
                <a:latin typeface="Arial"/>
                <a:ea typeface="Arial"/>
                <a:cs typeface="Arial"/>
                <a:sym typeface="Arial"/>
              </a:rPr>
              <a:t>Problem</a:t>
            </a:r>
            <a:endParaRPr/>
          </a:p>
        </p:txBody>
      </p:sp>
      <p:pic>
        <p:nvPicPr>
          <p:cNvPr id="206" name="Google Shape;206;p16"/>
          <p:cNvPicPr preferRelativeResize="0"/>
          <p:nvPr/>
        </p:nvPicPr>
        <p:blipFill rotWithShape="1">
          <a:blip r:embed="rId6">
            <a:alphaModFix/>
          </a:blip>
          <a:srcRect b="0" l="24695" r="24689" t="0"/>
          <a:stretch/>
        </p:blipFill>
        <p:spPr>
          <a:xfrm>
            <a:off x="11596075" y="876300"/>
            <a:ext cx="5587026" cy="8229600"/>
          </a:xfrm>
          <a:prstGeom prst="rect">
            <a:avLst/>
          </a:prstGeom>
          <a:noFill/>
          <a:ln>
            <a:noFill/>
          </a:ln>
        </p:spPr>
      </p:pic>
      <p:sp>
        <p:nvSpPr>
          <p:cNvPr id="207" name="Google Shape;207;p16"/>
          <p:cNvSpPr txBox="1"/>
          <p:nvPr/>
        </p:nvSpPr>
        <p:spPr>
          <a:xfrm>
            <a:off x="509375" y="3602775"/>
            <a:ext cx="9923400" cy="800400"/>
          </a:xfrm>
          <a:prstGeom prst="rect">
            <a:avLst/>
          </a:prstGeom>
          <a:noFill/>
          <a:ln>
            <a:noFill/>
          </a:ln>
        </p:spPr>
        <p:txBody>
          <a:bodyPr anchorCtr="0" anchor="t" bIns="91425" lIns="91425" spcFirstLastPara="1" rIns="91425" wrap="square" tIns="91425">
            <a:spAutoFit/>
          </a:bodyPr>
          <a:lstStyle/>
          <a:p>
            <a:pPr indent="-482600" lvl="0" marL="457200" rtl="0" algn="l">
              <a:spcBef>
                <a:spcPts val="0"/>
              </a:spcBef>
              <a:spcAft>
                <a:spcPts val="0"/>
              </a:spcAft>
              <a:buClr>
                <a:schemeClr val="lt1"/>
              </a:buClr>
              <a:buSzPts val="4000"/>
              <a:buFont typeface="Calibri"/>
              <a:buChar char="●"/>
            </a:pPr>
            <a:r>
              <a:rPr lang="cs-CZ" sz="4000">
                <a:solidFill>
                  <a:schemeClr val="lt1"/>
                </a:solidFill>
                <a:latin typeface="Calibri"/>
                <a:ea typeface="Calibri"/>
                <a:cs typeface="Calibri"/>
                <a:sym typeface="Calibri"/>
              </a:rPr>
              <a:t>Over 500 million active users each month.</a:t>
            </a:r>
            <a:endParaRPr sz="4000">
              <a:latin typeface="Calibri"/>
              <a:ea typeface="Calibri"/>
              <a:cs typeface="Calibri"/>
              <a:sym typeface="Calibri"/>
            </a:endParaRPr>
          </a:p>
        </p:txBody>
      </p:sp>
      <p:sp>
        <p:nvSpPr>
          <p:cNvPr id="208" name="Google Shape;208;p16"/>
          <p:cNvSpPr txBox="1"/>
          <p:nvPr/>
        </p:nvSpPr>
        <p:spPr>
          <a:xfrm>
            <a:off x="509375" y="4898175"/>
            <a:ext cx="9923400" cy="1416000"/>
          </a:xfrm>
          <a:prstGeom prst="rect">
            <a:avLst/>
          </a:prstGeom>
          <a:noFill/>
          <a:ln>
            <a:noFill/>
          </a:ln>
        </p:spPr>
        <p:txBody>
          <a:bodyPr anchorCtr="0" anchor="t" bIns="91425" lIns="91425" spcFirstLastPara="1" rIns="91425" wrap="square" tIns="91425">
            <a:spAutoFit/>
          </a:bodyPr>
          <a:lstStyle/>
          <a:p>
            <a:pPr indent="-482600" lvl="0" marL="457200" rtl="0" algn="l">
              <a:spcBef>
                <a:spcPts val="0"/>
              </a:spcBef>
              <a:spcAft>
                <a:spcPts val="0"/>
              </a:spcAft>
              <a:buClr>
                <a:schemeClr val="lt1"/>
              </a:buClr>
              <a:buSzPts val="4000"/>
              <a:buFont typeface="Calibri"/>
              <a:buChar char="●"/>
            </a:pPr>
            <a:r>
              <a:rPr lang="cs-CZ" sz="4000">
                <a:solidFill>
                  <a:schemeClr val="lt1"/>
                </a:solidFill>
                <a:latin typeface="Calibri"/>
                <a:ea typeface="Calibri"/>
                <a:cs typeface="Calibri"/>
                <a:sym typeface="Calibri"/>
              </a:rPr>
              <a:t>Over 100, 000 pieces of highly unstructured content everyday.</a:t>
            </a:r>
            <a:endParaRPr sz="4000">
              <a:latin typeface="Calibri"/>
              <a:ea typeface="Calibri"/>
              <a:cs typeface="Calibri"/>
              <a:sym typeface="Calibri"/>
            </a:endParaRPr>
          </a:p>
        </p:txBody>
      </p:sp>
      <p:sp>
        <p:nvSpPr>
          <p:cNvPr id="209" name="Google Shape;209;p16"/>
          <p:cNvSpPr txBox="1"/>
          <p:nvPr/>
        </p:nvSpPr>
        <p:spPr>
          <a:xfrm>
            <a:off x="509375" y="6574575"/>
            <a:ext cx="9923400" cy="2647500"/>
          </a:xfrm>
          <a:prstGeom prst="rect">
            <a:avLst/>
          </a:prstGeom>
          <a:noFill/>
          <a:ln>
            <a:noFill/>
          </a:ln>
        </p:spPr>
        <p:txBody>
          <a:bodyPr anchorCtr="0" anchor="t" bIns="91425" lIns="91425" spcFirstLastPara="1" rIns="91425" wrap="square" tIns="91425">
            <a:spAutoFit/>
          </a:bodyPr>
          <a:lstStyle/>
          <a:p>
            <a:pPr indent="-482600" lvl="0" marL="457200" rtl="0" algn="l">
              <a:spcBef>
                <a:spcPts val="0"/>
              </a:spcBef>
              <a:spcAft>
                <a:spcPts val="0"/>
              </a:spcAft>
              <a:buClr>
                <a:schemeClr val="lt1"/>
              </a:buClr>
              <a:buSzPts val="4000"/>
              <a:buFont typeface="Calibri"/>
              <a:buChar char="●"/>
            </a:pPr>
            <a:r>
              <a:rPr lang="cs-CZ" sz="4000">
                <a:solidFill>
                  <a:schemeClr val="lt1"/>
                </a:solidFill>
                <a:latin typeface="Calibri"/>
                <a:ea typeface="Calibri"/>
                <a:cs typeface="Calibri"/>
                <a:sym typeface="Calibri"/>
              </a:rPr>
              <a:t>Socialbuzz needs more robust resources to draw insights from these data; one of such insights is; to find out their top 5 most popular content categories.</a:t>
            </a:r>
            <a:endParaRPr sz="4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7"/>
          <p:cNvSpPr/>
          <p:nvPr/>
        </p:nvSpPr>
        <p:spPr>
          <a:xfrm>
            <a:off x="11292397" y="7173163"/>
            <a:ext cx="2079625" cy="2079625"/>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19" name="Google Shape;219;p17"/>
          <p:cNvGrpSpPr/>
          <p:nvPr/>
        </p:nvGrpSpPr>
        <p:grpSpPr>
          <a:xfrm>
            <a:off x="506723" y="406153"/>
            <a:ext cx="9939844" cy="9474693"/>
            <a:chOff x="0" y="0"/>
            <a:chExt cx="13253125" cy="12632925"/>
          </a:xfrm>
        </p:grpSpPr>
        <p:pic>
          <p:nvPicPr>
            <p:cNvPr id="220" name="Google Shape;220;p17"/>
            <p:cNvPicPr preferRelativeResize="0"/>
            <p:nvPr/>
          </p:nvPicPr>
          <p:blipFill rotWithShape="1">
            <a:blip r:embed="rId3">
              <a:alphaModFix amt="80000"/>
            </a:blip>
            <a:srcRect b="0" l="0" r="0" t="0"/>
            <a:stretch/>
          </p:blipFill>
          <p:spPr>
            <a:xfrm>
              <a:off x="3416020" y="0"/>
              <a:ext cx="3005065" cy="2794710"/>
            </a:xfrm>
            <a:prstGeom prst="rect">
              <a:avLst/>
            </a:prstGeom>
            <a:noFill/>
            <a:ln>
              <a:noFill/>
            </a:ln>
          </p:spPr>
        </p:pic>
        <p:pic>
          <p:nvPicPr>
            <p:cNvPr id="221" name="Google Shape;221;p17"/>
            <p:cNvPicPr preferRelativeResize="0"/>
            <p:nvPr/>
          </p:nvPicPr>
          <p:blipFill rotWithShape="1">
            <a:blip r:embed="rId3">
              <a:alphaModFix amt="80000"/>
            </a:blip>
            <a:srcRect b="0" l="0" r="0" t="0"/>
            <a:stretch/>
          </p:blipFill>
          <p:spPr>
            <a:xfrm>
              <a:off x="3416020" y="9838214"/>
              <a:ext cx="3005065" cy="2794710"/>
            </a:xfrm>
            <a:prstGeom prst="rect">
              <a:avLst/>
            </a:prstGeom>
            <a:noFill/>
            <a:ln>
              <a:noFill/>
            </a:ln>
          </p:spPr>
        </p:pic>
        <p:pic>
          <p:nvPicPr>
            <p:cNvPr id="222" name="Google Shape;222;p17"/>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223" name="Google Shape;223;p17"/>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224" name="Google Shape;224;p17"/>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225" name="Google Shape;225;p17"/>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226" name="Google Shape;226;p17"/>
            <p:cNvPicPr preferRelativeResize="0"/>
            <p:nvPr/>
          </p:nvPicPr>
          <p:blipFill rotWithShape="1">
            <a:blip r:embed="rId3">
              <a:alphaModFix amt="80000"/>
            </a:blip>
            <a:srcRect b="0" l="0" r="0" t="0"/>
            <a:stretch/>
          </p:blipFill>
          <p:spPr>
            <a:xfrm>
              <a:off x="6832040" y="0"/>
              <a:ext cx="3005065" cy="2794710"/>
            </a:xfrm>
            <a:prstGeom prst="rect">
              <a:avLst/>
            </a:prstGeom>
            <a:noFill/>
            <a:ln>
              <a:noFill/>
            </a:ln>
          </p:spPr>
        </p:pic>
        <p:pic>
          <p:nvPicPr>
            <p:cNvPr id="227" name="Google Shape;227;p17"/>
            <p:cNvPicPr preferRelativeResize="0"/>
            <p:nvPr/>
          </p:nvPicPr>
          <p:blipFill rotWithShape="1">
            <a:blip r:embed="rId3">
              <a:alphaModFix amt="80000"/>
            </a:blip>
            <a:srcRect b="0" l="0" r="0" t="0"/>
            <a:stretch/>
          </p:blipFill>
          <p:spPr>
            <a:xfrm>
              <a:off x="6832040" y="9838214"/>
              <a:ext cx="3005065" cy="2794710"/>
            </a:xfrm>
            <a:prstGeom prst="rect">
              <a:avLst/>
            </a:prstGeom>
            <a:noFill/>
            <a:ln>
              <a:noFill/>
            </a:ln>
          </p:spPr>
        </p:pic>
        <p:pic>
          <p:nvPicPr>
            <p:cNvPr id="228" name="Google Shape;228;p17"/>
            <p:cNvPicPr preferRelativeResize="0"/>
            <p:nvPr/>
          </p:nvPicPr>
          <p:blipFill rotWithShape="1">
            <a:blip r:embed="rId3">
              <a:alphaModFix amt="80000"/>
            </a:blip>
            <a:srcRect b="0" l="0" r="0" t="0"/>
            <a:stretch/>
          </p:blipFill>
          <p:spPr>
            <a:xfrm>
              <a:off x="10248060" y="0"/>
              <a:ext cx="3005065" cy="2794711"/>
            </a:xfrm>
            <a:prstGeom prst="rect">
              <a:avLst/>
            </a:prstGeom>
            <a:noFill/>
            <a:ln>
              <a:noFill/>
            </a:ln>
          </p:spPr>
        </p:pic>
        <p:pic>
          <p:nvPicPr>
            <p:cNvPr id="229" name="Google Shape;229;p17"/>
            <p:cNvPicPr preferRelativeResize="0"/>
            <p:nvPr/>
          </p:nvPicPr>
          <p:blipFill rotWithShape="1">
            <a:blip r:embed="rId3">
              <a:alphaModFix amt="80000"/>
            </a:blip>
            <a:srcRect b="0" l="0" r="0" t="0"/>
            <a:stretch/>
          </p:blipFill>
          <p:spPr>
            <a:xfrm>
              <a:off x="10248060" y="3279405"/>
              <a:ext cx="3005065" cy="2794711"/>
            </a:xfrm>
            <a:prstGeom prst="rect">
              <a:avLst/>
            </a:prstGeom>
            <a:noFill/>
            <a:ln>
              <a:noFill/>
            </a:ln>
          </p:spPr>
        </p:pic>
        <p:pic>
          <p:nvPicPr>
            <p:cNvPr id="230" name="Google Shape;230;p17"/>
            <p:cNvPicPr preferRelativeResize="0"/>
            <p:nvPr/>
          </p:nvPicPr>
          <p:blipFill rotWithShape="1">
            <a:blip r:embed="rId3">
              <a:alphaModFix amt="80000"/>
            </a:blip>
            <a:srcRect b="0" l="0" r="0" t="0"/>
            <a:stretch/>
          </p:blipFill>
          <p:spPr>
            <a:xfrm>
              <a:off x="10248060" y="6558809"/>
              <a:ext cx="3005065" cy="2794711"/>
            </a:xfrm>
            <a:prstGeom prst="rect">
              <a:avLst/>
            </a:prstGeom>
            <a:noFill/>
            <a:ln>
              <a:noFill/>
            </a:ln>
          </p:spPr>
        </p:pic>
        <p:pic>
          <p:nvPicPr>
            <p:cNvPr id="231" name="Google Shape;231;p17"/>
            <p:cNvPicPr preferRelativeResize="0"/>
            <p:nvPr/>
          </p:nvPicPr>
          <p:blipFill rotWithShape="1">
            <a:blip r:embed="rId3">
              <a:alphaModFix amt="80000"/>
            </a:blip>
            <a:srcRect b="0" l="0" r="0" t="0"/>
            <a:stretch/>
          </p:blipFill>
          <p:spPr>
            <a:xfrm>
              <a:off x="10248060" y="9838214"/>
              <a:ext cx="3005065" cy="2794711"/>
            </a:xfrm>
            <a:prstGeom prst="rect">
              <a:avLst/>
            </a:prstGeom>
            <a:noFill/>
            <a:ln>
              <a:noFill/>
            </a:ln>
          </p:spPr>
        </p:pic>
      </p:grpSp>
      <p:sp>
        <p:nvSpPr>
          <p:cNvPr id="232" name="Google Shape;232;p17"/>
          <p:cNvSpPr/>
          <p:nvPr/>
        </p:nvSpPr>
        <p:spPr>
          <a:xfrm>
            <a:off x="2110745" y="1825527"/>
            <a:ext cx="6750900" cy="6636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11368597" y="1270731"/>
            <a:ext cx="2079625" cy="2079625"/>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
          <p:cNvSpPr/>
          <p:nvPr/>
        </p:nvSpPr>
        <p:spPr>
          <a:xfrm>
            <a:off x="11292397" y="4221947"/>
            <a:ext cx="2079625" cy="2079625"/>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35" name="Google Shape;235;p17"/>
          <p:cNvGrpSpPr/>
          <p:nvPr/>
        </p:nvGrpSpPr>
        <p:grpSpPr>
          <a:xfrm>
            <a:off x="10954316" y="4002070"/>
            <a:ext cx="2187043" cy="2122801"/>
            <a:chOff x="-23042" y="66269"/>
            <a:chExt cx="6542158" cy="6349987"/>
          </a:xfrm>
        </p:grpSpPr>
        <p:sp>
          <p:nvSpPr>
            <p:cNvPr id="236" name="Google Shape;236;p17"/>
            <p:cNvSpPr/>
            <p:nvPr/>
          </p:nvSpPr>
          <p:spPr>
            <a:xfrm>
              <a:off x="-23042" y="119185"/>
              <a:ext cx="6542158" cy="6244242"/>
            </a:xfrm>
            <a:custGeom>
              <a:rect b="b" l="l" r="r" t="t"/>
              <a:pathLst>
                <a:path extrusionOk="0"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4">
                <a:alphaModFix/>
              </a:blip>
              <a:stretch>
                <a:fillRect b="-166616" l="-162887" r="-160680" t="-16677"/>
              </a:stretch>
            </a:blipFill>
            <a:ln cap="flat" cmpd="sng" w="9525">
              <a:solidFill>
                <a:srgbClr val="00BA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p:nvPr/>
          </p:nvSpPr>
          <p:spPr>
            <a:xfrm>
              <a:off x="73038" y="66269"/>
              <a:ext cx="6350000" cy="6349987"/>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17"/>
          <p:cNvGrpSpPr/>
          <p:nvPr/>
        </p:nvGrpSpPr>
        <p:grpSpPr>
          <a:xfrm>
            <a:off x="11030516" y="1069211"/>
            <a:ext cx="2187044" cy="2122801"/>
            <a:chOff x="-23042" y="66269"/>
            <a:chExt cx="6542159" cy="6349987"/>
          </a:xfrm>
        </p:grpSpPr>
        <p:sp>
          <p:nvSpPr>
            <p:cNvPr id="239" name="Google Shape;239;p17"/>
            <p:cNvSpPr/>
            <p:nvPr/>
          </p:nvSpPr>
          <p:spPr>
            <a:xfrm>
              <a:off x="-23042" y="119185"/>
              <a:ext cx="6542159" cy="6244242"/>
            </a:xfrm>
            <a:custGeom>
              <a:rect b="b" l="l" r="r" t="t"/>
              <a:pathLst>
                <a:path extrusionOk="0"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5">
                <a:alphaModFix/>
              </a:blip>
              <a:stretch>
                <a:fillRect b="-93991" l="-164249" r="-22900" t="1916"/>
              </a:stretch>
            </a:blipFill>
            <a:ln cap="flat" cmpd="sng" w="9525">
              <a:solidFill>
                <a:srgbClr val="00BA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17"/>
            <p:cNvSpPr/>
            <p:nvPr/>
          </p:nvSpPr>
          <p:spPr>
            <a:xfrm>
              <a:off x="73038" y="66269"/>
              <a:ext cx="6350000" cy="6349987"/>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17"/>
          <p:cNvSpPr txBox="1"/>
          <p:nvPr/>
        </p:nvSpPr>
        <p:spPr>
          <a:xfrm>
            <a:off x="2670508" y="3331799"/>
            <a:ext cx="5612400" cy="36933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cs-CZ" sz="8000">
                <a:solidFill>
                  <a:srgbClr val="000000"/>
                </a:solidFill>
                <a:latin typeface="Arial"/>
                <a:ea typeface="Arial"/>
                <a:cs typeface="Arial"/>
                <a:sym typeface="Arial"/>
              </a:rPr>
              <a:t>The Analytics team</a:t>
            </a:r>
            <a:endParaRPr/>
          </a:p>
        </p:txBody>
      </p:sp>
      <p:sp>
        <p:nvSpPr>
          <p:cNvPr id="242" name="Google Shape;242;p17"/>
          <p:cNvSpPr txBox="1"/>
          <p:nvPr/>
        </p:nvSpPr>
        <p:spPr>
          <a:xfrm>
            <a:off x="14213275" y="4763550"/>
            <a:ext cx="3598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4000">
              <a:latin typeface="Calibri"/>
              <a:ea typeface="Calibri"/>
              <a:cs typeface="Calibri"/>
              <a:sym typeface="Calibri"/>
            </a:endParaRPr>
          </a:p>
        </p:txBody>
      </p:sp>
      <p:sp>
        <p:nvSpPr>
          <p:cNvPr id="243" name="Google Shape;243;p17"/>
          <p:cNvSpPr txBox="1"/>
          <p:nvPr/>
        </p:nvSpPr>
        <p:spPr>
          <a:xfrm>
            <a:off x="13524425" y="1522800"/>
            <a:ext cx="4839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cs-CZ" sz="3000">
                <a:solidFill>
                  <a:srgbClr val="333333"/>
                </a:solidFill>
                <a:highlight>
                  <a:srgbClr val="FAFAFA"/>
                </a:highlight>
                <a:latin typeface="Times New Roman"/>
                <a:ea typeface="Times New Roman"/>
                <a:cs typeface="Times New Roman"/>
                <a:sym typeface="Times New Roman"/>
              </a:rPr>
              <a:t>Andrew Fleming </a:t>
            </a:r>
            <a:endParaRPr b="1" sz="3000">
              <a:solidFill>
                <a:srgbClr val="333333"/>
              </a:solidFill>
              <a:highlight>
                <a:srgbClr val="FAFAFA"/>
              </a:highlight>
              <a:latin typeface="Times New Roman"/>
              <a:ea typeface="Times New Roman"/>
              <a:cs typeface="Times New Roman"/>
              <a:sym typeface="Times New Roman"/>
            </a:endParaRPr>
          </a:p>
          <a:p>
            <a:pPr indent="0" lvl="0" marL="0" rtl="0" algn="l">
              <a:spcBef>
                <a:spcPts val="0"/>
              </a:spcBef>
              <a:spcAft>
                <a:spcPts val="0"/>
              </a:spcAft>
              <a:buNone/>
            </a:pPr>
            <a:r>
              <a:rPr lang="cs-CZ" sz="3000">
                <a:solidFill>
                  <a:srgbClr val="333333"/>
                </a:solidFill>
                <a:highlight>
                  <a:srgbClr val="FAFAFA"/>
                </a:highlight>
                <a:latin typeface="Times New Roman"/>
                <a:ea typeface="Times New Roman"/>
                <a:cs typeface="Times New Roman"/>
                <a:sym typeface="Times New Roman"/>
              </a:rPr>
              <a:t>Chief Technical Architect</a:t>
            </a:r>
            <a:endParaRPr sz="3000">
              <a:latin typeface="Calibri"/>
              <a:ea typeface="Calibri"/>
              <a:cs typeface="Calibri"/>
              <a:sym typeface="Calibri"/>
            </a:endParaRPr>
          </a:p>
        </p:txBody>
      </p:sp>
      <p:sp>
        <p:nvSpPr>
          <p:cNvPr id="244" name="Google Shape;244;p17"/>
          <p:cNvSpPr txBox="1"/>
          <p:nvPr/>
        </p:nvSpPr>
        <p:spPr>
          <a:xfrm>
            <a:off x="13524425" y="4665600"/>
            <a:ext cx="4839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cs-CZ" sz="3000">
                <a:solidFill>
                  <a:srgbClr val="333333"/>
                </a:solidFill>
                <a:highlight>
                  <a:srgbClr val="FAFAFA"/>
                </a:highlight>
                <a:latin typeface="Times New Roman"/>
                <a:ea typeface="Times New Roman"/>
                <a:cs typeface="Times New Roman"/>
                <a:sym typeface="Times New Roman"/>
              </a:rPr>
              <a:t>Marcus Rompton </a:t>
            </a:r>
            <a:endParaRPr b="1" sz="3000">
              <a:solidFill>
                <a:srgbClr val="333333"/>
              </a:solidFill>
              <a:highlight>
                <a:srgbClr val="FAFAFA"/>
              </a:highlight>
              <a:latin typeface="Times New Roman"/>
              <a:ea typeface="Times New Roman"/>
              <a:cs typeface="Times New Roman"/>
              <a:sym typeface="Times New Roman"/>
            </a:endParaRPr>
          </a:p>
          <a:p>
            <a:pPr indent="0" lvl="0" marL="0" rtl="0" algn="l">
              <a:spcBef>
                <a:spcPts val="0"/>
              </a:spcBef>
              <a:spcAft>
                <a:spcPts val="0"/>
              </a:spcAft>
              <a:buNone/>
            </a:pPr>
            <a:r>
              <a:rPr lang="cs-CZ" sz="3000">
                <a:solidFill>
                  <a:srgbClr val="333333"/>
                </a:solidFill>
                <a:highlight>
                  <a:srgbClr val="FAFAFA"/>
                </a:highlight>
                <a:latin typeface="Times New Roman"/>
                <a:ea typeface="Times New Roman"/>
                <a:cs typeface="Times New Roman"/>
                <a:sym typeface="Times New Roman"/>
              </a:rPr>
              <a:t>Senior Principle</a:t>
            </a:r>
            <a:endParaRPr sz="3000">
              <a:latin typeface="Calibri"/>
              <a:ea typeface="Calibri"/>
              <a:cs typeface="Calibri"/>
              <a:sym typeface="Calibri"/>
            </a:endParaRPr>
          </a:p>
        </p:txBody>
      </p:sp>
      <p:sp>
        <p:nvSpPr>
          <p:cNvPr id="245" name="Google Shape;245;p17"/>
          <p:cNvSpPr txBox="1"/>
          <p:nvPr/>
        </p:nvSpPr>
        <p:spPr>
          <a:xfrm>
            <a:off x="13524425" y="7656000"/>
            <a:ext cx="4839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cs-CZ" sz="3000">
                <a:solidFill>
                  <a:srgbClr val="333333"/>
                </a:solidFill>
                <a:highlight>
                  <a:srgbClr val="FAFAFA"/>
                </a:highlight>
                <a:latin typeface="Times New Roman"/>
                <a:ea typeface="Times New Roman"/>
                <a:cs typeface="Times New Roman"/>
                <a:sym typeface="Times New Roman"/>
              </a:rPr>
              <a:t>Paulina John</a:t>
            </a:r>
            <a:endParaRPr b="1" sz="3000">
              <a:solidFill>
                <a:srgbClr val="333333"/>
              </a:solidFill>
              <a:highlight>
                <a:srgbClr val="FAFAFA"/>
              </a:highlight>
              <a:latin typeface="Times New Roman"/>
              <a:ea typeface="Times New Roman"/>
              <a:cs typeface="Times New Roman"/>
              <a:sym typeface="Times New Roman"/>
            </a:endParaRPr>
          </a:p>
          <a:p>
            <a:pPr indent="0" lvl="0" marL="0" rtl="0" algn="l">
              <a:spcBef>
                <a:spcPts val="0"/>
              </a:spcBef>
              <a:spcAft>
                <a:spcPts val="0"/>
              </a:spcAft>
              <a:buNone/>
            </a:pPr>
            <a:r>
              <a:rPr lang="cs-CZ" sz="3000">
                <a:solidFill>
                  <a:srgbClr val="333333"/>
                </a:solidFill>
                <a:highlight>
                  <a:srgbClr val="FAFAFA"/>
                </a:highlight>
                <a:latin typeface="Times New Roman"/>
                <a:ea typeface="Times New Roman"/>
                <a:cs typeface="Times New Roman"/>
                <a:sym typeface="Times New Roman"/>
              </a:rPr>
              <a:t>Data Analyst</a:t>
            </a:r>
            <a:endParaRPr sz="3000">
              <a:latin typeface="Calibri"/>
              <a:ea typeface="Calibri"/>
              <a:cs typeface="Calibri"/>
              <a:sym typeface="Calibri"/>
            </a:endParaRPr>
          </a:p>
        </p:txBody>
      </p:sp>
      <p:pic>
        <p:nvPicPr>
          <p:cNvPr id="246" name="Google Shape;246;p17"/>
          <p:cNvPicPr preferRelativeResize="0"/>
          <p:nvPr/>
        </p:nvPicPr>
        <p:blipFill rotWithShape="1">
          <a:blip r:embed="rId6">
            <a:alphaModFix/>
          </a:blip>
          <a:srcRect b="10581" l="0" r="0" t="10573"/>
          <a:stretch/>
        </p:blipFill>
        <p:spPr>
          <a:xfrm>
            <a:off x="10907601" y="6982637"/>
            <a:ext cx="2187000" cy="213180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254" name="Shape 254"/>
        <p:cNvGrpSpPr/>
        <p:nvPr/>
      </p:nvGrpSpPr>
      <p:grpSpPr>
        <a:xfrm>
          <a:off x="0" y="0"/>
          <a:ext cx="0" cy="0"/>
          <a:chOff x="0" y="0"/>
          <a:chExt cx="0" cy="0"/>
        </a:xfrm>
      </p:grpSpPr>
      <p:grpSp>
        <p:nvGrpSpPr>
          <p:cNvPr id="255" name="Google Shape;255;p18"/>
          <p:cNvGrpSpPr/>
          <p:nvPr/>
        </p:nvGrpSpPr>
        <p:grpSpPr>
          <a:xfrm>
            <a:off x="445296" y="406153"/>
            <a:ext cx="10042534" cy="9474693"/>
            <a:chOff x="0" y="0"/>
            <a:chExt cx="13390046" cy="12632924"/>
          </a:xfrm>
        </p:grpSpPr>
        <p:pic>
          <p:nvPicPr>
            <p:cNvPr id="256" name="Google Shape;256;p18"/>
            <p:cNvPicPr preferRelativeResize="0"/>
            <p:nvPr/>
          </p:nvPicPr>
          <p:blipFill rotWithShape="1">
            <a:blip r:embed="rId3">
              <a:alphaModFix amt="80000"/>
            </a:blip>
            <a:srcRect b="0" l="0" r="10231" t="0"/>
            <a:stretch/>
          </p:blipFill>
          <p:spPr>
            <a:xfrm>
              <a:off x="6923321" y="6558809"/>
              <a:ext cx="2697587" cy="2794710"/>
            </a:xfrm>
            <a:prstGeom prst="rect">
              <a:avLst/>
            </a:prstGeom>
            <a:noFill/>
            <a:ln>
              <a:noFill/>
            </a:ln>
          </p:spPr>
        </p:pic>
        <p:pic>
          <p:nvPicPr>
            <p:cNvPr id="257" name="Google Shape;257;p18"/>
            <p:cNvPicPr preferRelativeResize="0"/>
            <p:nvPr/>
          </p:nvPicPr>
          <p:blipFill rotWithShape="1">
            <a:blip r:embed="rId3">
              <a:alphaModFix amt="80000"/>
            </a:blip>
            <a:srcRect b="0" l="0" r="0" t="0"/>
            <a:stretch/>
          </p:blipFill>
          <p:spPr>
            <a:xfrm>
              <a:off x="6923321" y="9838214"/>
              <a:ext cx="3005065" cy="2794710"/>
            </a:xfrm>
            <a:prstGeom prst="rect">
              <a:avLst/>
            </a:prstGeom>
            <a:noFill/>
            <a:ln>
              <a:noFill/>
            </a:ln>
          </p:spPr>
        </p:pic>
        <p:pic>
          <p:nvPicPr>
            <p:cNvPr id="258" name="Google Shape;258;p18"/>
            <p:cNvPicPr preferRelativeResize="0"/>
            <p:nvPr/>
          </p:nvPicPr>
          <p:blipFill rotWithShape="1">
            <a:blip r:embed="rId3">
              <a:alphaModFix amt="80000"/>
            </a:blip>
            <a:srcRect b="0" l="0" r="0" t="0"/>
            <a:stretch/>
          </p:blipFill>
          <p:spPr>
            <a:xfrm>
              <a:off x="3461660" y="3279405"/>
              <a:ext cx="3005065" cy="2794710"/>
            </a:xfrm>
            <a:prstGeom prst="rect">
              <a:avLst/>
            </a:prstGeom>
            <a:noFill/>
            <a:ln>
              <a:noFill/>
            </a:ln>
          </p:spPr>
        </p:pic>
        <p:pic>
          <p:nvPicPr>
            <p:cNvPr id="259" name="Google Shape;259;p18"/>
            <p:cNvPicPr preferRelativeResize="0"/>
            <p:nvPr/>
          </p:nvPicPr>
          <p:blipFill rotWithShape="1">
            <a:blip r:embed="rId3">
              <a:alphaModFix amt="80000"/>
            </a:blip>
            <a:srcRect b="0" l="0" r="0" t="0"/>
            <a:stretch/>
          </p:blipFill>
          <p:spPr>
            <a:xfrm>
              <a:off x="3461660" y="6558809"/>
              <a:ext cx="3005065" cy="2794710"/>
            </a:xfrm>
            <a:prstGeom prst="rect">
              <a:avLst/>
            </a:prstGeom>
            <a:noFill/>
            <a:ln>
              <a:noFill/>
            </a:ln>
          </p:spPr>
        </p:pic>
        <p:pic>
          <p:nvPicPr>
            <p:cNvPr id="260" name="Google Shape;260;p18"/>
            <p:cNvPicPr preferRelativeResize="0"/>
            <p:nvPr/>
          </p:nvPicPr>
          <p:blipFill rotWithShape="1">
            <a:blip r:embed="rId3">
              <a:alphaModFix amt="80000"/>
            </a:blip>
            <a:srcRect b="0" l="0" r="0" t="0"/>
            <a:stretch/>
          </p:blipFill>
          <p:spPr>
            <a:xfrm>
              <a:off x="3461660" y="9838214"/>
              <a:ext cx="3005065" cy="2794710"/>
            </a:xfrm>
            <a:prstGeom prst="rect">
              <a:avLst/>
            </a:prstGeom>
            <a:noFill/>
            <a:ln>
              <a:noFill/>
            </a:ln>
          </p:spPr>
        </p:pic>
        <p:pic>
          <p:nvPicPr>
            <p:cNvPr id="261" name="Google Shape;261;p18"/>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262" name="Google Shape;262;p18"/>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263" name="Google Shape;263;p18"/>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264" name="Google Shape;264;p18"/>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265" name="Google Shape;265;p18"/>
            <p:cNvPicPr preferRelativeResize="0"/>
            <p:nvPr/>
          </p:nvPicPr>
          <p:blipFill rotWithShape="1">
            <a:blip r:embed="rId3">
              <a:alphaModFix amt="80000"/>
            </a:blip>
            <a:srcRect b="0" l="0" r="0" t="0"/>
            <a:stretch/>
          </p:blipFill>
          <p:spPr>
            <a:xfrm>
              <a:off x="10384981" y="9838214"/>
              <a:ext cx="3005065" cy="2794710"/>
            </a:xfrm>
            <a:prstGeom prst="rect">
              <a:avLst/>
            </a:prstGeom>
            <a:noFill/>
            <a:ln>
              <a:noFill/>
            </a:ln>
          </p:spPr>
        </p:pic>
      </p:grpSp>
      <p:grpSp>
        <p:nvGrpSpPr>
          <p:cNvPr id="266" name="Google Shape;266;p18"/>
          <p:cNvGrpSpPr/>
          <p:nvPr/>
        </p:nvGrpSpPr>
        <p:grpSpPr>
          <a:xfrm>
            <a:off x="1903391" y="1027892"/>
            <a:ext cx="1854962" cy="1781248"/>
            <a:chOff x="0" y="0"/>
            <a:chExt cx="2473282" cy="2374997"/>
          </a:xfrm>
        </p:grpSpPr>
        <p:sp>
          <p:nvSpPr>
            <p:cNvPr id="267" name="Google Shape;267;p18"/>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8" name="Google Shape;268;p18"/>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269" name="Google Shape;269;p18"/>
          <p:cNvGrpSpPr/>
          <p:nvPr/>
        </p:nvGrpSpPr>
        <p:grpSpPr>
          <a:xfrm>
            <a:off x="3758754" y="2639980"/>
            <a:ext cx="1854962" cy="1781248"/>
            <a:chOff x="0" y="0"/>
            <a:chExt cx="2473282" cy="2374997"/>
          </a:xfrm>
        </p:grpSpPr>
        <p:sp>
          <p:nvSpPr>
            <p:cNvPr id="270" name="Google Shape;270;p18"/>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1" name="Google Shape;271;p18"/>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272" name="Google Shape;272;p18"/>
          <p:cNvGrpSpPr/>
          <p:nvPr/>
        </p:nvGrpSpPr>
        <p:grpSpPr>
          <a:xfrm>
            <a:off x="5614117" y="4252068"/>
            <a:ext cx="1854962" cy="1781248"/>
            <a:chOff x="0" y="0"/>
            <a:chExt cx="2473282" cy="2374997"/>
          </a:xfrm>
        </p:grpSpPr>
        <p:sp>
          <p:nvSpPr>
            <p:cNvPr id="273" name="Google Shape;273;p18"/>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4" name="Google Shape;274;p18"/>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275" name="Google Shape;275;p18"/>
          <p:cNvGrpSpPr/>
          <p:nvPr/>
        </p:nvGrpSpPr>
        <p:grpSpPr>
          <a:xfrm>
            <a:off x="7469480" y="5864156"/>
            <a:ext cx="1854962" cy="1781248"/>
            <a:chOff x="0" y="0"/>
            <a:chExt cx="2473282" cy="2374997"/>
          </a:xfrm>
        </p:grpSpPr>
        <p:sp>
          <p:nvSpPr>
            <p:cNvPr id="276" name="Google Shape;276;p18"/>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7" name="Google Shape;277;p18"/>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278" name="Google Shape;278;p18"/>
          <p:cNvGrpSpPr/>
          <p:nvPr/>
        </p:nvGrpSpPr>
        <p:grpSpPr>
          <a:xfrm>
            <a:off x="9324843" y="7476244"/>
            <a:ext cx="1854962" cy="1781248"/>
            <a:chOff x="0" y="0"/>
            <a:chExt cx="2473282" cy="2374997"/>
          </a:xfrm>
        </p:grpSpPr>
        <p:sp>
          <p:nvSpPr>
            <p:cNvPr id="279" name="Google Shape;279;p18"/>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0" name="Google Shape;280;p18"/>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sp>
        <p:nvSpPr>
          <p:cNvPr id="281" name="Google Shape;281;p18"/>
          <p:cNvSpPr txBox="1"/>
          <p:nvPr/>
        </p:nvSpPr>
        <p:spPr>
          <a:xfrm>
            <a:off x="10667818" y="1028700"/>
            <a:ext cx="6642545" cy="1231106"/>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lang="cs-CZ" sz="8000">
                <a:solidFill>
                  <a:srgbClr val="FFFFFF"/>
                </a:solidFill>
                <a:latin typeface="Arial"/>
                <a:ea typeface="Arial"/>
                <a:cs typeface="Arial"/>
                <a:sym typeface="Arial"/>
              </a:rPr>
              <a:t>Process</a:t>
            </a:r>
            <a:endParaRPr/>
          </a:p>
        </p:txBody>
      </p:sp>
      <p:sp>
        <p:nvSpPr>
          <p:cNvPr id="282" name="Google Shape;282;p18"/>
          <p:cNvSpPr txBox="1"/>
          <p:nvPr/>
        </p:nvSpPr>
        <p:spPr>
          <a:xfrm>
            <a:off x="2630944" y="1372359"/>
            <a:ext cx="1229400" cy="1107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cs-CZ" sz="7192">
                <a:solidFill>
                  <a:srgbClr val="FFFFFF"/>
                </a:solidFill>
                <a:latin typeface="Arial"/>
                <a:ea typeface="Arial"/>
                <a:cs typeface="Arial"/>
                <a:sym typeface="Arial"/>
              </a:rPr>
              <a:t>1</a:t>
            </a:r>
            <a:endParaRPr/>
          </a:p>
        </p:txBody>
      </p:sp>
      <p:sp>
        <p:nvSpPr>
          <p:cNvPr id="283" name="Google Shape;283;p18"/>
          <p:cNvSpPr txBox="1"/>
          <p:nvPr/>
        </p:nvSpPr>
        <p:spPr>
          <a:xfrm>
            <a:off x="4534646" y="2984043"/>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cs-CZ" sz="7192">
                <a:solidFill>
                  <a:srgbClr val="FFFFFF"/>
                </a:solidFill>
                <a:latin typeface="Arial"/>
                <a:ea typeface="Arial"/>
                <a:cs typeface="Arial"/>
                <a:sym typeface="Arial"/>
              </a:rPr>
              <a:t>2</a:t>
            </a:r>
            <a:endParaRPr/>
          </a:p>
        </p:txBody>
      </p:sp>
      <p:sp>
        <p:nvSpPr>
          <p:cNvPr id="284" name="Google Shape;284;p18"/>
          <p:cNvSpPr txBox="1"/>
          <p:nvPr/>
        </p:nvSpPr>
        <p:spPr>
          <a:xfrm>
            <a:off x="10108223" y="7828620"/>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cs-CZ" sz="7192">
                <a:solidFill>
                  <a:srgbClr val="FFFFFF"/>
                </a:solidFill>
                <a:latin typeface="Arial"/>
                <a:ea typeface="Arial"/>
                <a:cs typeface="Arial"/>
                <a:sym typeface="Arial"/>
              </a:rPr>
              <a:t>5</a:t>
            </a:r>
            <a:endParaRPr/>
          </a:p>
        </p:txBody>
      </p:sp>
      <p:sp>
        <p:nvSpPr>
          <p:cNvPr id="285" name="Google Shape;285;p18"/>
          <p:cNvSpPr txBox="1"/>
          <p:nvPr/>
        </p:nvSpPr>
        <p:spPr>
          <a:xfrm>
            <a:off x="8193880" y="6204766"/>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cs-CZ" sz="7192">
                <a:solidFill>
                  <a:srgbClr val="FFFFFF"/>
                </a:solidFill>
                <a:latin typeface="Arial"/>
                <a:ea typeface="Arial"/>
                <a:cs typeface="Arial"/>
                <a:sym typeface="Arial"/>
              </a:rPr>
              <a:t>4</a:t>
            </a:r>
            <a:endParaRPr/>
          </a:p>
        </p:txBody>
      </p:sp>
      <p:sp>
        <p:nvSpPr>
          <p:cNvPr id="286" name="Google Shape;286;p18"/>
          <p:cNvSpPr txBox="1"/>
          <p:nvPr/>
        </p:nvSpPr>
        <p:spPr>
          <a:xfrm>
            <a:off x="6396750" y="4605252"/>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cs-CZ" sz="7192">
                <a:solidFill>
                  <a:srgbClr val="FFFFFF"/>
                </a:solidFill>
                <a:latin typeface="Arial"/>
                <a:ea typeface="Arial"/>
                <a:cs typeface="Arial"/>
                <a:sym typeface="Arial"/>
              </a:rPr>
              <a:t>3</a:t>
            </a:r>
            <a:endParaRPr/>
          </a:p>
        </p:txBody>
      </p:sp>
      <p:sp>
        <p:nvSpPr>
          <p:cNvPr id="287" name="Google Shape;287;p18"/>
          <p:cNvSpPr txBox="1"/>
          <p:nvPr/>
        </p:nvSpPr>
        <p:spPr>
          <a:xfrm>
            <a:off x="4081025" y="921875"/>
            <a:ext cx="90489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s-CZ" sz="4800">
                <a:solidFill>
                  <a:schemeClr val="lt1"/>
                </a:solidFill>
                <a:latin typeface="Calibri"/>
                <a:ea typeface="Calibri"/>
                <a:cs typeface="Calibri"/>
                <a:sym typeface="Calibri"/>
              </a:rPr>
              <a:t>Understanding the business problem</a:t>
            </a:r>
            <a:endParaRPr sz="4800">
              <a:solidFill>
                <a:schemeClr val="lt1"/>
              </a:solidFill>
              <a:latin typeface="Calibri"/>
              <a:ea typeface="Calibri"/>
              <a:cs typeface="Calibri"/>
              <a:sym typeface="Calibri"/>
            </a:endParaRPr>
          </a:p>
        </p:txBody>
      </p:sp>
      <p:sp>
        <p:nvSpPr>
          <p:cNvPr id="288" name="Google Shape;288;p18"/>
          <p:cNvSpPr txBox="1"/>
          <p:nvPr/>
        </p:nvSpPr>
        <p:spPr>
          <a:xfrm>
            <a:off x="6183850" y="2857413"/>
            <a:ext cx="10755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s-CZ" sz="4800">
                <a:solidFill>
                  <a:schemeClr val="lt1"/>
                </a:solidFill>
                <a:latin typeface="Calibri"/>
                <a:ea typeface="Calibri"/>
                <a:cs typeface="Calibri"/>
                <a:sym typeface="Calibri"/>
              </a:rPr>
              <a:t>Data Cleaning</a:t>
            </a:r>
            <a:endParaRPr sz="4800">
              <a:solidFill>
                <a:schemeClr val="lt1"/>
              </a:solidFill>
              <a:latin typeface="Calibri"/>
              <a:ea typeface="Calibri"/>
              <a:cs typeface="Calibri"/>
              <a:sym typeface="Calibri"/>
            </a:endParaRPr>
          </a:p>
        </p:txBody>
      </p:sp>
      <p:sp>
        <p:nvSpPr>
          <p:cNvPr id="289" name="Google Shape;289;p18"/>
          <p:cNvSpPr txBox="1"/>
          <p:nvPr/>
        </p:nvSpPr>
        <p:spPr>
          <a:xfrm>
            <a:off x="8061225" y="4487025"/>
            <a:ext cx="5922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s-CZ" sz="4800">
                <a:solidFill>
                  <a:schemeClr val="lt1"/>
                </a:solidFill>
                <a:latin typeface="Calibri"/>
                <a:ea typeface="Calibri"/>
                <a:cs typeface="Calibri"/>
                <a:sym typeface="Calibri"/>
              </a:rPr>
              <a:t>Data Modeling</a:t>
            </a:r>
            <a:endParaRPr sz="4800">
              <a:solidFill>
                <a:schemeClr val="lt1"/>
              </a:solidFill>
              <a:latin typeface="Calibri"/>
              <a:ea typeface="Calibri"/>
              <a:cs typeface="Calibri"/>
              <a:sym typeface="Calibri"/>
            </a:endParaRPr>
          </a:p>
        </p:txBody>
      </p:sp>
      <p:sp>
        <p:nvSpPr>
          <p:cNvPr id="290" name="Google Shape;290;p18"/>
          <p:cNvSpPr txBox="1"/>
          <p:nvPr/>
        </p:nvSpPr>
        <p:spPr>
          <a:xfrm>
            <a:off x="9726225" y="6172138"/>
            <a:ext cx="6642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cs-CZ" sz="4800">
                <a:solidFill>
                  <a:schemeClr val="lt1"/>
                </a:solidFill>
                <a:latin typeface="Calibri"/>
                <a:ea typeface="Calibri"/>
                <a:cs typeface="Calibri"/>
                <a:sym typeface="Calibri"/>
              </a:rPr>
              <a:t>Data Analysis</a:t>
            </a:r>
            <a:endParaRPr sz="4800">
              <a:solidFill>
                <a:schemeClr val="lt1"/>
              </a:solidFill>
              <a:latin typeface="Calibri"/>
              <a:ea typeface="Calibri"/>
              <a:cs typeface="Calibri"/>
              <a:sym typeface="Calibri"/>
            </a:endParaRPr>
          </a:p>
        </p:txBody>
      </p:sp>
      <p:sp>
        <p:nvSpPr>
          <p:cNvPr id="291" name="Google Shape;291;p18"/>
          <p:cNvSpPr txBox="1"/>
          <p:nvPr/>
        </p:nvSpPr>
        <p:spPr>
          <a:xfrm>
            <a:off x="11484275" y="7858625"/>
            <a:ext cx="5922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s-CZ" sz="4800">
                <a:solidFill>
                  <a:schemeClr val="lt1"/>
                </a:solidFill>
                <a:latin typeface="Calibri"/>
                <a:ea typeface="Calibri"/>
                <a:cs typeface="Calibri"/>
                <a:sym typeface="Calibri"/>
              </a:rPr>
              <a:t>Sharing Insights</a:t>
            </a:r>
            <a:endParaRPr sz="4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19"/>
          <p:cNvPicPr preferRelativeResize="0"/>
          <p:nvPr/>
        </p:nvPicPr>
        <p:blipFill rotWithShape="1">
          <a:blip r:embed="rId3">
            <a:alphaModFix/>
          </a:blip>
          <a:srcRect b="0" l="0" r="0" t="0"/>
          <a:stretch/>
        </p:blipFill>
        <p:spPr>
          <a:xfrm>
            <a:off x="2127159" y="6480806"/>
            <a:ext cx="2972219" cy="881758"/>
          </a:xfrm>
          <a:prstGeom prst="rect">
            <a:avLst/>
          </a:prstGeom>
          <a:noFill/>
          <a:ln>
            <a:noFill/>
          </a:ln>
        </p:spPr>
      </p:pic>
      <p:sp>
        <p:nvSpPr>
          <p:cNvPr id="301" name="Google Shape;301;p19"/>
          <p:cNvSpPr txBox="1"/>
          <p:nvPr/>
        </p:nvSpPr>
        <p:spPr>
          <a:xfrm>
            <a:off x="1028700" y="556115"/>
            <a:ext cx="4636200" cy="1231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cs-CZ" sz="8000">
                <a:solidFill>
                  <a:srgbClr val="000000"/>
                </a:solidFill>
                <a:latin typeface="Arial"/>
                <a:ea typeface="Arial"/>
                <a:cs typeface="Arial"/>
                <a:sym typeface="Arial"/>
              </a:rPr>
              <a:t>Insights</a:t>
            </a:r>
            <a:endParaRPr/>
          </a:p>
        </p:txBody>
      </p:sp>
      <p:grpSp>
        <p:nvGrpSpPr>
          <p:cNvPr id="302" name="Google Shape;302;p19"/>
          <p:cNvGrpSpPr/>
          <p:nvPr/>
        </p:nvGrpSpPr>
        <p:grpSpPr>
          <a:xfrm>
            <a:off x="517112" y="7810500"/>
            <a:ext cx="17253775" cy="2017079"/>
            <a:chOff x="0" y="0"/>
            <a:chExt cx="23005033" cy="2689439"/>
          </a:xfrm>
        </p:grpSpPr>
        <p:pic>
          <p:nvPicPr>
            <p:cNvPr id="303" name="Google Shape;303;p19"/>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304" name="Google Shape;304;p19"/>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305" name="Google Shape;305;p19"/>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306" name="Google Shape;306;p19"/>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307" name="Google Shape;307;p19"/>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308" name="Google Shape;308;p19"/>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309" name="Google Shape;309;p19"/>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pic>
        <p:nvPicPr>
          <p:cNvPr id="310" name="Google Shape;310;p19"/>
          <p:cNvPicPr preferRelativeResize="0"/>
          <p:nvPr/>
        </p:nvPicPr>
        <p:blipFill rotWithShape="1">
          <a:blip r:embed="rId3">
            <a:alphaModFix/>
          </a:blip>
          <a:srcRect b="0" l="0" r="0" t="0"/>
          <a:stretch/>
        </p:blipFill>
        <p:spPr>
          <a:xfrm>
            <a:off x="7272183" y="6480309"/>
            <a:ext cx="2972219" cy="881758"/>
          </a:xfrm>
          <a:prstGeom prst="rect">
            <a:avLst/>
          </a:prstGeom>
          <a:noFill/>
          <a:ln>
            <a:noFill/>
          </a:ln>
        </p:spPr>
      </p:pic>
      <p:pic>
        <p:nvPicPr>
          <p:cNvPr id="311" name="Google Shape;311;p19"/>
          <p:cNvPicPr preferRelativeResize="0"/>
          <p:nvPr/>
        </p:nvPicPr>
        <p:blipFill rotWithShape="1">
          <a:blip r:embed="rId3">
            <a:alphaModFix/>
          </a:blip>
          <a:srcRect b="0" l="0" r="0" t="0"/>
          <a:stretch/>
        </p:blipFill>
        <p:spPr>
          <a:xfrm>
            <a:off x="12670342" y="6480309"/>
            <a:ext cx="2972219" cy="881758"/>
          </a:xfrm>
          <a:prstGeom prst="rect">
            <a:avLst/>
          </a:prstGeom>
          <a:noFill/>
          <a:ln>
            <a:noFill/>
          </a:ln>
        </p:spPr>
      </p:pic>
      <p:pic>
        <p:nvPicPr>
          <p:cNvPr id="312" name="Google Shape;312;p19"/>
          <p:cNvPicPr preferRelativeResize="0"/>
          <p:nvPr/>
        </p:nvPicPr>
        <p:blipFill>
          <a:blip r:embed="rId5">
            <a:alphaModFix/>
          </a:blip>
          <a:stretch>
            <a:fillRect/>
          </a:stretch>
        </p:blipFill>
        <p:spPr>
          <a:xfrm>
            <a:off x="6891175" y="2349750"/>
            <a:ext cx="4276800" cy="3682125"/>
          </a:xfrm>
          <a:prstGeom prst="rect">
            <a:avLst/>
          </a:prstGeom>
          <a:noFill/>
          <a:ln>
            <a:noFill/>
          </a:ln>
        </p:spPr>
      </p:pic>
      <p:pic>
        <p:nvPicPr>
          <p:cNvPr id="313" name="Google Shape;313;p19"/>
          <p:cNvPicPr preferRelativeResize="0"/>
          <p:nvPr/>
        </p:nvPicPr>
        <p:blipFill>
          <a:blip r:embed="rId6">
            <a:alphaModFix/>
          </a:blip>
          <a:stretch>
            <a:fillRect/>
          </a:stretch>
        </p:blipFill>
        <p:spPr>
          <a:xfrm>
            <a:off x="1550742" y="2369160"/>
            <a:ext cx="4277425" cy="3682113"/>
          </a:xfrm>
          <a:prstGeom prst="rect">
            <a:avLst/>
          </a:prstGeom>
          <a:noFill/>
          <a:ln>
            <a:noFill/>
          </a:ln>
        </p:spPr>
      </p:pic>
      <p:pic>
        <p:nvPicPr>
          <p:cNvPr id="314" name="Google Shape;314;p19"/>
          <p:cNvPicPr preferRelativeResize="0"/>
          <p:nvPr/>
        </p:nvPicPr>
        <p:blipFill>
          <a:blip r:embed="rId7">
            <a:alphaModFix/>
          </a:blip>
          <a:stretch>
            <a:fillRect/>
          </a:stretch>
        </p:blipFill>
        <p:spPr>
          <a:xfrm>
            <a:off x="12136950" y="2357689"/>
            <a:ext cx="4276800" cy="3682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grpSp>
        <p:nvGrpSpPr>
          <p:cNvPr id="323" name="Google Shape;323;p20"/>
          <p:cNvGrpSpPr/>
          <p:nvPr/>
        </p:nvGrpSpPr>
        <p:grpSpPr>
          <a:xfrm>
            <a:off x="555213" y="9490985"/>
            <a:ext cx="17253775" cy="2017079"/>
            <a:chOff x="0" y="0"/>
            <a:chExt cx="23005033" cy="2689439"/>
          </a:xfrm>
        </p:grpSpPr>
        <p:pic>
          <p:nvPicPr>
            <p:cNvPr id="324" name="Google Shape;324;p20"/>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325" name="Google Shape;325;p20"/>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326" name="Google Shape;326;p20"/>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327" name="Google Shape;327;p20"/>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328" name="Google Shape;328;p20"/>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329" name="Google Shape;329;p20"/>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330" name="Google Shape;330;p20"/>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grpSp>
        <p:nvGrpSpPr>
          <p:cNvPr id="331" name="Google Shape;331;p20"/>
          <p:cNvGrpSpPr/>
          <p:nvPr/>
        </p:nvGrpSpPr>
        <p:grpSpPr>
          <a:xfrm rot="1153642">
            <a:off x="979455" y="8814373"/>
            <a:ext cx="3545508" cy="3370302"/>
            <a:chOff x="0" y="0"/>
            <a:chExt cx="4727344" cy="4493736"/>
          </a:xfrm>
        </p:grpSpPr>
        <p:sp>
          <p:nvSpPr>
            <p:cNvPr id="332" name="Google Shape;332;p20"/>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3" name="Google Shape;333;p20"/>
            <p:cNvPicPr preferRelativeResize="0"/>
            <p:nvPr/>
          </p:nvPicPr>
          <p:blipFill rotWithShape="1">
            <a:blip r:embed="rId4">
              <a:alphaModFix/>
            </a:blip>
            <a:srcRect b="320" l="0" r="0" t="0"/>
            <a:stretch/>
          </p:blipFill>
          <p:spPr>
            <a:xfrm>
              <a:off x="0" y="0"/>
              <a:ext cx="4083272" cy="4091977"/>
            </a:xfrm>
            <a:prstGeom prst="rect">
              <a:avLst/>
            </a:prstGeom>
            <a:noFill/>
            <a:ln>
              <a:noFill/>
            </a:ln>
          </p:spPr>
        </p:pic>
      </p:grpSp>
      <p:grpSp>
        <p:nvGrpSpPr>
          <p:cNvPr id="334" name="Google Shape;334;p20"/>
          <p:cNvGrpSpPr/>
          <p:nvPr/>
        </p:nvGrpSpPr>
        <p:grpSpPr>
          <a:xfrm>
            <a:off x="655751" y="-710238"/>
            <a:ext cx="17253775" cy="2017079"/>
            <a:chOff x="0" y="0"/>
            <a:chExt cx="23005033" cy="2689439"/>
          </a:xfrm>
        </p:grpSpPr>
        <p:pic>
          <p:nvPicPr>
            <p:cNvPr id="335" name="Google Shape;335;p20"/>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336" name="Google Shape;336;p20"/>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337" name="Google Shape;337;p20"/>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338" name="Google Shape;338;p20"/>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339" name="Google Shape;339;p20"/>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340" name="Google Shape;340;p20"/>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341" name="Google Shape;341;p20"/>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sp>
        <p:nvSpPr>
          <p:cNvPr id="342" name="Google Shape;342;p20"/>
          <p:cNvSpPr/>
          <p:nvPr/>
        </p:nvSpPr>
        <p:spPr>
          <a:xfrm>
            <a:off x="0" y="0"/>
            <a:ext cx="2386482" cy="10287000"/>
          </a:xfrm>
          <a:prstGeom prst="rect">
            <a:avLst/>
          </a:pr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20"/>
          <p:cNvGrpSpPr/>
          <p:nvPr/>
        </p:nvGrpSpPr>
        <p:grpSpPr>
          <a:xfrm>
            <a:off x="16515246" y="-1685151"/>
            <a:ext cx="3545508" cy="3370302"/>
            <a:chOff x="0" y="0"/>
            <a:chExt cx="4727344" cy="4493736"/>
          </a:xfrm>
        </p:grpSpPr>
        <p:sp>
          <p:nvSpPr>
            <p:cNvPr id="344" name="Google Shape;344;p20"/>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5" name="Google Shape;345;p20"/>
            <p:cNvPicPr preferRelativeResize="0"/>
            <p:nvPr/>
          </p:nvPicPr>
          <p:blipFill rotWithShape="1">
            <a:blip r:embed="rId4">
              <a:alphaModFix/>
            </a:blip>
            <a:srcRect b="320" l="0" r="0" t="0"/>
            <a:stretch/>
          </p:blipFill>
          <p:spPr>
            <a:xfrm>
              <a:off x="0" y="0"/>
              <a:ext cx="4083272" cy="4091977"/>
            </a:xfrm>
            <a:prstGeom prst="rect">
              <a:avLst/>
            </a:prstGeom>
            <a:noFill/>
            <a:ln>
              <a:noFill/>
            </a:ln>
          </p:spPr>
        </p:pic>
      </p:grpSp>
      <p:sp>
        <p:nvSpPr>
          <p:cNvPr id="346" name="Google Shape;346;p20"/>
          <p:cNvSpPr txBox="1"/>
          <p:nvPr/>
        </p:nvSpPr>
        <p:spPr>
          <a:xfrm>
            <a:off x="2526550" y="1739175"/>
            <a:ext cx="6006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4000">
              <a:latin typeface="Calibri"/>
              <a:ea typeface="Calibri"/>
              <a:cs typeface="Calibri"/>
              <a:sym typeface="Calibri"/>
            </a:endParaRPr>
          </a:p>
        </p:txBody>
      </p:sp>
      <p:pic>
        <p:nvPicPr>
          <p:cNvPr id="347" name="Google Shape;347;p20"/>
          <p:cNvPicPr preferRelativeResize="0"/>
          <p:nvPr/>
        </p:nvPicPr>
        <p:blipFill>
          <a:blip r:embed="rId5">
            <a:alphaModFix/>
          </a:blip>
          <a:stretch>
            <a:fillRect/>
          </a:stretch>
        </p:blipFill>
        <p:spPr>
          <a:xfrm>
            <a:off x="2526550" y="179750"/>
            <a:ext cx="15761450" cy="99159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grpSp>
        <p:nvGrpSpPr>
          <p:cNvPr id="356" name="Google Shape;356;p21"/>
          <p:cNvGrpSpPr/>
          <p:nvPr/>
        </p:nvGrpSpPr>
        <p:grpSpPr>
          <a:xfrm>
            <a:off x="555213" y="9490985"/>
            <a:ext cx="17253775" cy="2017079"/>
            <a:chOff x="0" y="0"/>
            <a:chExt cx="23005033" cy="2689439"/>
          </a:xfrm>
        </p:grpSpPr>
        <p:pic>
          <p:nvPicPr>
            <p:cNvPr id="357" name="Google Shape;357;p21"/>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358" name="Google Shape;358;p21"/>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359" name="Google Shape;359;p21"/>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360" name="Google Shape;360;p21"/>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361" name="Google Shape;361;p21"/>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362" name="Google Shape;362;p21"/>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363" name="Google Shape;363;p21"/>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grpSp>
        <p:nvGrpSpPr>
          <p:cNvPr id="364" name="Google Shape;364;p21"/>
          <p:cNvGrpSpPr/>
          <p:nvPr/>
        </p:nvGrpSpPr>
        <p:grpSpPr>
          <a:xfrm rot="1153642">
            <a:off x="979455" y="8814373"/>
            <a:ext cx="3545508" cy="3370302"/>
            <a:chOff x="0" y="0"/>
            <a:chExt cx="4727344" cy="4493736"/>
          </a:xfrm>
        </p:grpSpPr>
        <p:sp>
          <p:nvSpPr>
            <p:cNvPr id="365" name="Google Shape;365;p21"/>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6" name="Google Shape;366;p21"/>
            <p:cNvPicPr preferRelativeResize="0"/>
            <p:nvPr/>
          </p:nvPicPr>
          <p:blipFill rotWithShape="1">
            <a:blip r:embed="rId4">
              <a:alphaModFix/>
            </a:blip>
            <a:srcRect b="320" l="0" r="0" t="0"/>
            <a:stretch/>
          </p:blipFill>
          <p:spPr>
            <a:xfrm>
              <a:off x="0" y="0"/>
              <a:ext cx="4083272" cy="4091977"/>
            </a:xfrm>
            <a:prstGeom prst="rect">
              <a:avLst/>
            </a:prstGeom>
            <a:noFill/>
            <a:ln>
              <a:noFill/>
            </a:ln>
          </p:spPr>
        </p:pic>
      </p:grpSp>
      <p:grpSp>
        <p:nvGrpSpPr>
          <p:cNvPr id="367" name="Google Shape;367;p21"/>
          <p:cNvGrpSpPr/>
          <p:nvPr/>
        </p:nvGrpSpPr>
        <p:grpSpPr>
          <a:xfrm>
            <a:off x="655752" y="-1235382"/>
            <a:ext cx="17253775" cy="2017079"/>
            <a:chOff x="0" y="0"/>
            <a:chExt cx="23005033" cy="2689439"/>
          </a:xfrm>
        </p:grpSpPr>
        <p:pic>
          <p:nvPicPr>
            <p:cNvPr id="368" name="Google Shape;368;p21"/>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369" name="Google Shape;369;p21"/>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370" name="Google Shape;370;p21"/>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371" name="Google Shape;371;p21"/>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372" name="Google Shape;372;p21"/>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373" name="Google Shape;373;p21"/>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374" name="Google Shape;374;p21"/>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sp>
        <p:nvSpPr>
          <p:cNvPr id="375" name="Google Shape;375;p21"/>
          <p:cNvSpPr/>
          <p:nvPr/>
        </p:nvSpPr>
        <p:spPr>
          <a:xfrm>
            <a:off x="0" y="0"/>
            <a:ext cx="2386482" cy="10287000"/>
          </a:xfrm>
          <a:prstGeom prst="rect">
            <a:avLst/>
          </a:pr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6" name="Google Shape;376;p21"/>
          <p:cNvGrpSpPr/>
          <p:nvPr/>
        </p:nvGrpSpPr>
        <p:grpSpPr>
          <a:xfrm>
            <a:off x="16515246" y="-1685151"/>
            <a:ext cx="3545508" cy="3370302"/>
            <a:chOff x="0" y="0"/>
            <a:chExt cx="4727344" cy="4493736"/>
          </a:xfrm>
        </p:grpSpPr>
        <p:sp>
          <p:nvSpPr>
            <p:cNvPr id="377" name="Google Shape;377;p21"/>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8" name="Google Shape;378;p21"/>
            <p:cNvPicPr preferRelativeResize="0"/>
            <p:nvPr/>
          </p:nvPicPr>
          <p:blipFill rotWithShape="1">
            <a:blip r:embed="rId4">
              <a:alphaModFix/>
            </a:blip>
            <a:srcRect b="320" l="0" r="0" t="0"/>
            <a:stretch/>
          </p:blipFill>
          <p:spPr>
            <a:xfrm>
              <a:off x="0" y="0"/>
              <a:ext cx="4083272" cy="4091977"/>
            </a:xfrm>
            <a:prstGeom prst="rect">
              <a:avLst/>
            </a:prstGeom>
            <a:noFill/>
            <a:ln>
              <a:noFill/>
            </a:ln>
          </p:spPr>
        </p:pic>
      </p:grpSp>
      <p:pic>
        <p:nvPicPr>
          <p:cNvPr id="379" name="Google Shape;379;p21"/>
          <p:cNvPicPr preferRelativeResize="0"/>
          <p:nvPr/>
        </p:nvPicPr>
        <p:blipFill>
          <a:blip r:embed="rId5">
            <a:alphaModFix/>
          </a:blip>
          <a:stretch>
            <a:fillRect/>
          </a:stretch>
        </p:blipFill>
        <p:spPr>
          <a:xfrm>
            <a:off x="2462675" y="103550"/>
            <a:ext cx="15825325" cy="10107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