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906000" cy="17610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D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36" d="100"/>
          <a:sy n="36" d="100"/>
        </p:scale>
        <p:origin x="2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882031"/>
            <a:ext cx="8420100" cy="613093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9249400"/>
            <a:ext cx="7429500" cy="4251706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81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25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937577"/>
            <a:ext cx="2135981" cy="149237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937577"/>
            <a:ext cx="6284119" cy="14923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591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4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4390310"/>
            <a:ext cx="8543925" cy="732532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11784938"/>
            <a:ext cx="8543925" cy="3852216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15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4687884"/>
            <a:ext cx="4210050" cy="111734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4687884"/>
            <a:ext cx="4210050" cy="111734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78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37580"/>
            <a:ext cx="8543925" cy="34038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4316931"/>
            <a:ext cx="4190702" cy="211566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6432592"/>
            <a:ext cx="4190702" cy="9461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4316931"/>
            <a:ext cx="4211340" cy="211566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6432592"/>
            <a:ext cx="4211340" cy="9461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37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39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828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1174009"/>
            <a:ext cx="3194943" cy="4109032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2535538"/>
            <a:ext cx="5014913" cy="12514612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5283041"/>
            <a:ext cx="3194943" cy="97874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1174009"/>
            <a:ext cx="3194943" cy="4109032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2535538"/>
            <a:ext cx="5014913" cy="12514612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5283041"/>
            <a:ext cx="3194943" cy="97874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1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937580"/>
            <a:ext cx="8543925" cy="340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4687884"/>
            <a:ext cx="8543925" cy="1117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6321993"/>
            <a:ext cx="2228850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06B-7774-46BE-BAC2-366BC56B177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6321993"/>
            <a:ext cx="3343275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6321993"/>
            <a:ext cx="2228850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A388-67EF-4DA2-B124-166A89372A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690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01727-0D68-4863-BD10-ABE2C3D16B4A}"/>
              </a:ext>
            </a:extLst>
          </p:cNvPr>
          <p:cNvSpPr/>
          <p:nvPr/>
        </p:nvSpPr>
        <p:spPr>
          <a:xfrm>
            <a:off x="-26712" y="502"/>
            <a:ext cx="9906000" cy="1371591"/>
          </a:xfrm>
          <a:prstGeom prst="rect">
            <a:avLst/>
          </a:prstGeom>
          <a:solidFill>
            <a:srgbClr val="3FDC14"/>
          </a:solidFill>
          <a:ln>
            <a:solidFill>
              <a:srgbClr val="3FD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sz="1013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1EB8D8-388E-47B3-A1AC-E44BF62AC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75" y="163404"/>
            <a:ext cx="1837554" cy="452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DEF800-6630-4F55-8089-ED2081F2BE70}"/>
              </a:ext>
            </a:extLst>
          </p:cNvPr>
          <p:cNvSpPr/>
          <p:nvPr/>
        </p:nvSpPr>
        <p:spPr>
          <a:xfrm>
            <a:off x="101493" y="35354"/>
            <a:ext cx="4059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Electronic Braille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13996-9C98-4821-946B-F6E4699A62DD}"/>
              </a:ext>
            </a:extLst>
          </p:cNvPr>
          <p:cNvSpPr/>
          <p:nvPr/>
        </p:nvSpPr>
        <p:spPr>
          <a:xfrm>
            <a:off x="97559" y="497019"/>
            <a:ext cx="59302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  <a:latin typeface="Bembo" panose="02020502050201020203" pitchFamily="18" charset="0"/>
              </a:rPr>
              <a:t>By Paulina Osikoya</a:t>
            </a:r>
          </a:p>
          <a:p>
            <a:r>
              <a:rPr lang="en-IE" sz="1400" dirty="0">
                <a:solidFill>
                  <a:schemeClr val="bg1"/>
                </a:solidFill>
                <a:latin typeface="Bembo" panose="02020502050201020203" pitchFamily="18" charset="0"/>
              </a:rPr>
              <a:t>Internet of </a:t>
            </a:r>
            <a:r>
              <a:rPr lang="en-IE" sz="1400" dirty="0">
                <a:solidFill>
                  <a:schemeClr val="bg1"/>
                </a:solidFill>
                <a:latin typeface="Bembo" panose="02020502050201020203" pitchFamily="18" charset="0"/>
                <a:cs typeface="Arial" panose="020B0604020202020204" pitchFamily="34" charset="0"/>
              </a:rPr>
              <a:t>Things</a:t>
            </a:r>
            <a:r>
              <a:rPr lang="en-IE" sz="1400" dirty="0">
                <a:solidFill>
                  <a:schemeClr val="bg1"/>
                </a:solidFill>
                <a:latin typeface="Bembo" panose="02020502050201020203" pitchFamily="18" charset="0"/>
              </a:rPr>
              <a:t> (IOT)</a:t>
            </a:r>
          </a:p>
          <a:p>
            <a:r>
              <a:rPr lang="en-IE" sz="1400" dirty="0">
                <a:solidFill>
                  <a:schemeClr val="bg1"/>
                </a:solidFill>
                <a:latin typeface="Bembo" panose="02020502050201020203" pitchFamily="18" charset="0"/>
              </a:rPr>
              <a:t>BEng. Of Electronic and Software Engineering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4FF88F-C86C-4AB4-8FF6-0C3357369B5C}"/>
              </a:ext>
            </a:extLst>
          </p:cNvPr>
          <p:cNvCxnSpPr>
            <a:cxnSpLocks/>
          </p:cNvCxnSpPr>
          <p:nvPr/>
        </p:nvCxnSpPr>
        <p:spPr>
          <a:xfrm>
            <a:off x="-26712" y="1408110"/>
            <a:ext cx="99060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E476213-A346-4F59-AD6E-8E586B54FC75}"/>
              </a:ext>
            </a:extLst>
          </p:cNvPr>
          <p:cNvSpPr/>
          <p:nvPr/>
        </p:nvSpPr>
        <p:spPr>
          <a:xfrm>
            <a:off x="7698904" y="13615621"/>
            <a:ext cx="2057400" cy="38311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610" tIns="17805" rIns="35610" bIns="17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IE" sz="1400" dirty="0">
                <a:latin typeface="Bembo" panose="02020502050201020203" pitchFamily="18" charset="0"/>
              </a:rPr>
              <a:t> </a:t>
            </a:r>
          </a:p>
          <a:p>
            <a:r>
              <a:rPr lang="en-IE" sz="1400" b="1" dirty="0">
                <a:latin typeface="Bembo" panose="02020502050201020203" pitchFamily="18" charset="0"/>
              </a:rPr>
              <a:t>Software and hardware</a:t>
            </a:r>
            <a:endParaRPr lang="en-IE" sz="1400" dirty="0">
              <a:latin typeface="Bembo" panose="02020502050201020203" pitchFamily="18" charset="0"/>
            </a:endParaRP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Data analysis 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Digital Circuit Design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Circuit architecture analysis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Hardware build and test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C++/C programming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HTML and CSS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Networking: Wi-Fi, 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Agile project management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User stories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Embedding architectures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Serial interfacing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Speech Synthesizer platform </a:t>
            </a:r>
          </a:p>
          <a:p>
            <a:pPr lvl="0"/>
            <a:r>
              <a:rPr lang="en-IE" sz="1400" dirty="0">
                <a:latin typeface="Bembo" panose="02020502050201020203" pitchFamily="18" charset="0"/>
              </a:rPr>
              <a:t>Project planning </a:t>
            </a:r>
          </a:p>
          <a:p>
            <a:pPr algn="ctr"/>
            <a:endParaRPr lang="en-IE" sz="350" dirty="0">
              <a:latin typeface="Bembo" panose="020205020502010202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87561C-4BE0-4FD2-B629-96502D772FE9}"/>
              </a:ext>
            </a:extLst>
          </p:cNvPr>
          <p:cNvSpPr/>
          <p:nvPr/>
        </p:nvSpPr>
        <p:spPr>
          <a:xfrm>
            <a:off x="7349242" y="7528380"/>
            <a:ext cx="2391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latin typeface="Arial Black" panose="020B0A04020102020204" pitchFamily="34" charset="0"/>
              </a:rPr>
              <a:t>Circuit Diagram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6EFA1B-F423-431D-BF63-6070F35E3135}"/>
              </a:ext>
            </a:extLst>
          </p:cNvPr>
          <p:cNvSpPr/>
          <p:nvPr/>
        </p:nvSpPr>
        <p:spPr>
          <a:xfrm>
            <a:off x="299593" y="13551972"/>
            <a:ext cx="1974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latin typeface="Arial Black" panose="020B0A04020102020204" pitchFamily="34" charset="0"/>
              </a:rPr>
              <a:t>FLOWVCHART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676195-CA22-4627-B9A1-A1742A3C051F}"/>
              </a:ext>
            </a:extLst>
          </p:cNvPr>
          <p:cNvSpPr/>
          <p:nvPr/>
        </p:nvSpPr>
        <p:spPr>
          <a:xfrm>
            <a:off x="274023" y="2245613"/>
            <a:ext cx="37588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latin typeface="Bembo" panose="02020502050201020203" pitchFamily="18" charset="0"/>
              </a:rPr>
              <a:t>My Project is an electronic braille device which aids visually impaired individuals in learning Braille. My device is composed of an Arduino Microcontroller which is interfaced with a speech recognizer and synthesizer. The speech synthesizer allows the user to say a sentence which correlates to one of the letters in the alphabet and the synthesizer responds accordingly by activating a six sequence pattern represented by six D-frame push-pull solenoids, which represent the six braille cell, to produce an alphabet equivalent. My device is also integrated and networked with serial communications such as Serial terminal and Wi-Fi for added functionality and view my details of  my project via a developed website using HTML and CSS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0D8A98-FA94-4AFF-B5B7-5E33F011600D}"/>
              </a:ext>
            </a:extLst>
          </p:cNvPr>
          <p:cNvSpPr/>
          <p:nvPr/>
        </p:nvSpPr>
        <p:spPr>
          <a:xfrm>
            <a:off x="274022" y="1833758"/>
            <a:ext cx="2490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latin typeface="Arial Black" panose="020B0A04020102020204" pitchFamily="34" charset="0"/>
              </a:rPr>
              <a:t>Project Summary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96496E-FD43-4750-8D81-7C6A62245710}"/>
              </a:ext>
            </a:extLst>
          </p:cNvPr>
          <p:cNvCxnSpPr/>
          <p:nvPr/>
        </p:nvCxnSpPr>
        <p:spPr>
          <a:xfrm>
            <a:off x="299593" y="10852954"/>
            <a:ext cx="935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close up of a map&#10;&#10;Description generated with high confidence">
            <a:extLst>
              <a:ext uri="{FF2B5EF4-FFF2-40B4-BE49-F238E27FC236}">
                <a16:creationId xmlns:a16="http://schemas.microsoft.com/office/drawing/2014/main" id="{0EAE73FD-3C5E-4CE3-B85C-A51E0B587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3" y="13979584"/>
            <a:ext cx="4824903" cy="3350670"/>
          </a:xfrm>
          <a:prstGeom prst="rect">
            <a:avLst/>
          </a:prstGeom>
        </p:spPr>
      </p:pic>
      <p:pic>
        <p:nvPicPr>
          <p:cNvPr id="35" name="Picture 34" descr="A circuit board&#10;&#10;Description generated with high confidence">
            <a:extLst>
              <a:ext uri="{FF2B5EF4-FFF2-40B4-BE49-F238E27FC236}">
                <a16:creationId xmlns:a16="http://schemas.microsoft.com/office/drawing/2014/main" id="{A802B537-4BB7-4F96-A9D6-A7300075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93" y="7959610"/>
            <a:ext cx="2610399" cy="2831446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8924675C-5E8E-4D9B-B176-7D8BA211F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90" y="2441238"/>
            <a:ext cx="4551885" cy="3473721"/>
          </a:xfrm>
          <a:prstGeom prst="rect">
            <a:avLst/>
          </a:prstGeom>
        </p:spPr>
      </p:pic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848F0FE0-52AE-47DB-82DC-7FA8B92AD311}"/>
              </a:ext>
            </a:extLst>
          </p:cNvPr>
          <p:cNvSpPr/>
          <p:nvPr/>
        </p:nvSpPr>
        <p:spPr>
          <a:xfrm>
            <a:off x="299593" y="8081913"/>
            <a:ext cx="3538439" cy="2529139"/>
          </a:xfrm>
          <a:prstGeom prst="flowChartTerminator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610" tIns="17805" rIns="35610" bIns="17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467" b="1" dirty="0">
                <a:solidFill>
                  <a:schemeClr val="tx1"/>
                </a:solidFill>
              </a:rPr>
              <a:t>                </a:t>
            </a:r>
            <a:r>
              <a:rPr lang="en-IE" sz="1600" b="1" dirty="0">
                <a:solidFill>
                  <a:schemeClr val="tx1"/>
                </a:solidFill>
              </a:rPr>
              <a:t>Features</a:t>
            </a:r>
            <a:endParaRPr lang="en-IE" sz="1600" dirty="0">
              <a:solidFill>
                <a:schemeClr val="tx1"/>
              </a:solidFill>
            </a:endParaRPr>
          </a:p>
          <a:p>
            <a:pPr lvl="0"/>
            <a:r>
              <a:rPr lang="en-IE" sz="1600" dirty="0">
                <a:solidFill>
                  <a:schemeClr val="tx1"/>
                </a:solidFill>
              </a:rPr>
              <a:t> Two modes to play in.</a:t>
            </a:r>
          </a:p>
          <a:p>
            <a:pPr lvl="0"/>
            <a:r>
              <a:rPr lang="en-IE" sz="1600" dirty="0">
                <a:solidFill>
                  <a:schemeClr val="tx1"/>
                </a:solidFill>
              </a:rPr>
              <a:t> Plug and play.</a:t>
            </a:r>
          </a:p>
          <a:p>
            <a:pPr lvl="0"/>
            <a:r>
              <a:rPr lang="en-IE" sz="1600" dirty="0">
                <a:solidFill>
                  <a:schemeClr val="tx1"/>
                </a:solidFill>
              </a:rPr>
              <a:t> Endless of hours of learning and fun.</a:t>
            </a:r>
          </a:p>
          <a:p>
            <a:pPr lvl="0"/>
            <a:r>
              <a:rPr lang="en-IE" sz="1600" dirty="0">
                <a:solidFill>
                  <a:schemeClr val="tx1"/>
                </a:solidFill>
              </a:rPr>
              <a:t>Vocal Recognition and Quick response.</a:t>
            </a:r>
          </a:p>
          <a:p>
            <a:pPr lvl="0"/>
            <a:r>
              <a:rPr lang="en-IE" sz="1600" dirty="0">
                <a:solidFill>
                  <a:schemeClr val="tx1"/>
                </a:solidFill>
              </a:rPr>
              <a:t>Can be connected over WIFI</a:t>
            </a:r>
          </a:p>
          <a:p>
            <a:pPr lvl="0"/>
            <a:r>
              <a:rPr lang="en-IE" sz="1600" dirty="0">
                <a:solidFill>
                  <a:schemeClr val="tx1"/>
                </a:solidFill>
              </a:rPr>
              <a:t>Additional User Manual to understand working of the device</a:t>
            </a:r>
          </a:p>
          <a:p>
            <a:pPr algn="ctr"/>
            <a:endParaRPr lang="en-IE" sz="467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EE36BF-2B5F-4665-BD72-858536880115}"/>
              </a:ext>
            </a:extLst>
          </p:cNvPr>
          <p:cNvSpPr txBox="1"/>
          <p:nvPr/>
        </p:nvSpPr>
        <p:spPr>
          <a:xfrm>
            <a:off x="4599802" y="1833679"/>
            <a:ext cx="306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Arial Black" panose="020B0A04020102020204" pitchFamily="34" charset="0"/>
              </a:rPr>
              <a:t>Architectural Diagram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8EFD7D-5649-462E-9177-918F84799EAD}"/>
              </a:ext>
            </a:extLst>
          </p:cNvPr>
          <p:cNvGrpSpPr/>
          <p:nvPr/>
        </p:nvGrpSpPr>
        <p:grpSpPr>
          <a:xfrm>
            <a:off x="3651145" y="6647807"/>
            <a:ext cx="3396004" cy="2205706"/>
            <a:chOff x="5251783" y="6202834"/>
            <a:chExt cx="3396004" cy="220570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DBB4A5B-FFB9-49D1-8473-85F09476C85C}"/>
                </a:ext>
              </a:extLst>
            </p:cNvPr>
            <p:cNvGrpSpPr/>
            <p:nvPr/>
          </p:nvGrpSpPr>
          <p:grpSpPr>
            <a:xfrm>
              <a:off x="5251783" y="6202834"/>
              <a:ext cx="3396004" cy="1115366"/>
              <a:chOff x="5298463" y="6587123"/>
              <a:chExt cx="3396004" cy="1115366"/>
            </a:xfrm>
          </p:grpSpPr>
          <p:pic>
            <p:nvPicPr>
              <p:cNvPr id="47" name="Graphic 46" descr="Eye">
                <a:extLst>
                  <a:ext uri="{FF2B5EF4-FFF2-40B4-BE49-F238E27FC236}">
                    <a16:creationId xmlns:a16="http://schemas.microsoft.com/office/drawing/2014/main" id="{A5161C19-242D-48D9-B617-BA20B1BA1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39265" y="67880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8F2B85-DF6A-4C4A-BE1B-B31E9B5A3A61}"/>
                  </a:ext>
                </a:extLst>
              </p:cNvPr>
              <p:cNvSpPr txBox="1"/>
              <p:nvPr/>
            </p:nvSpPr>
            <p:spPr>
              <a:xfrm>
                <a:off x="5298463" y="6587123"/>
                <a:ext cx="339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sz="2400" dirty="0">
                    <a:solidFill>
                      <a:srgbClr val="3FDC14"/>
                    </a:solidFill>
                    <a:latin typeface="Arial Black" panose="020B0A04020102020204" pitchFamily="34" charset="0"/>
                  </a:rPr>
                  <a:t>FACT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A3393C-2D3E-4CAF-968C-4C058479DE7E}"/>
                </a:ext>
              </a:extLst>
            </p:cNvPr>
            <p:cNvSpPr txBox="1"/>
            <p:nvPr/>
          </p:nvSpPr>
          <p:spPr>
            <a:xfrm>
              <a:off x="5912984" y="7208211"/>
              <a:ext cx="27348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Around 36 million people of the earths population are somewhat visually impaired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59CB1F1C-27F9-4479-BB08-23B8CFBD4451}"/>
              </a:ext>
            </a:extLst>
          </p:cNvPr>
          <p:cNvSpPr/>
          <p:nvPr/>
        </p:nvSpPr>
        <p:spPr>
          <a:xfrm>
            <a:off x="3847265" y="6350552"/>
            <a:ext cx="3003765" cy="3024781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1F7656-63CC-4383-9EFC-FF133B0AD152}"/>
              </a:ext>
            </a:extLst>
          </p:cNvPr>
          <p:cNvGrpSpPr/>
          <p:nvPr/>
        </p:nvGrpSpPr>
        <p:grpSpPr>
          <a:xfrm>
            <a:off x="299593" y="10948117"/>
            <a:ext cx="9501279" cy="2483922"/>
            <a:chOff x="-2266749" y="8098859"/>
            <a:chExt cx="9501279" cy="24839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D8F5CB-C068-40D1-8E4A-13D2C30F0036}"/>
                </a:ext>
              </a:extLst>
            </p:cNvPr>
            <p:cNvSpPr txBox="1"/>
            <p:nvPr/>
          </p:nvSpPr>
          <p:spPr>
            <a:xfrm>
              <a:off x="265812" y="8098859"/>
              <a:ext cx="3538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>
                  <a:latin typeface="Arial Black" panose="020B0A04020102020204" pitchFamily="34" charset="0"/>
                </a:rPr>
                <a:t>Why I choose my Project?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00FEC-F7D9-487D-854D-2CDCB09570AA}"/>
                </a:ext>
              </a:extLst>
            </p:cNvPr>
            <p:cNvSpPr txBox="1"/>
            <p:nvPr/>
          </p:nvSpPr>
          <p:spPr>
            <a:xfrm>
              <a:off x="-2266749" y="8551456"/>
              <a:ext cx="95012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I choose my project  simply because I wanted to give back to my community in a different way and the way I did this was by constructing a braille teacher for the blind community in my locality. Amidst the known technological developments implemented in my area I noticed that not many improvements  were being amended to the blind community premised on the fact that braille was  still being taught in rudimentary ways. So, I honed in on this area and decided to mesh electronics and technology into how braille  was being taught to help the user enhance their learning and learn braille with ease</a:t>
              </a:r>
            </a:p>
          </p:txBody>
        </p:sp>
      </p:grpSp>
      <p:pic>
        <p:nvPicPr>
          <p:cNvPr id="59" name="Graphic 58" descr="Users">
            <a:extLst>
              <a:ext uri="{FF2B5EF4-FFF2-40B4-BE49-F238E27FC236}">
                <a16:creationId xmlns:a16="http://schemas.microsoft.com/office/drawing/2014/main" id="{79FD3194-E59C-429A-BF84-21E1EEE2B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7304" y="14294058"/>
            <a:ext cx="1758393" cy="126773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1342BAD-50B2-4A5B-9F98-588DECD68C36}"/>
              </a:ext>
            </a:extLst>
          </p:cNvPr>
          <p:cNvSpPr txBox="1"/>
          <p:nvPr/>
        </p:nvSpPr>
        <p:spPr>
          <a:xfrm>
            <a:off x="5124496" y="15453321"/>
            <a:ext cx="2224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To yield the best experience with the device, it is recommended to use it with another individual</a:t>
            </a:r>
          </a:p>
        </p:txBody>
      </p:sp>
    </p:spTree>
    <p:extLst>
      <p:ext uri="{BB962C8B-B14F-4D97-AF65-F5344CB8AC3E}">
        <p14:creationId xmlns:p14="http://schemas.microsoft.com/office/powerpoint/2010/main" val="264146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4382</TotalTime>
  <Words>332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Bembo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PAULINA OSIKOYA - STUDENT</dc:creator>
  <cp:lastModifiedBy>PAULINA OSIKOYA - STUDENT</cp:lastModifiedBy>
  <cp:revision>14</cp:revision>
  <dcterms:created xsi:type="dcterms:W3CDTF">2018-03-11T23:25:51Z</dcterms:created>
  <dcterms:modified xsi:type="dcterms:W3CDTF">2018-04-26T21:20:29Z</dcterms:modified>
</cp:coreProperties>
</file>