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7" r:id="rId8"/>
    <p:sldId id="286" r:id="rId9"/>
    <p:sldId id="262" r:id="rId10"/>
    <p:sldId id="288" r:id="rId11"/>
    <p:sldId id="289" r:id="rId12"/>
    <p:sldId id="261" r:id="rId13"/>
    <p:sldId id="269"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00" d="100"/>
          <a:sy n="100" d="100"/>
        </p:scale>
        <p:origin x="108" y="34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6/30/2024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7"/>
            <a:ext cx="8036214" cy="1538097"/>
          </a:xfrm>
        </p:spPr>
        <p:txBody>
          <a:bodyPr/>
          <a:lstStyle/>
          <a:p>
            <a:br>
              <a:rPr lang="en-US" dirty="0"/>
            </a:br>
            <a:br>
              <a:rPr lang="en-US" dirty="0"/>
            </a:br>
            <a:r>
              <a:rPr lang="en-US" dirty="0"/>
              <a:t>CS250</a:t>
            </a:r>
            <a:br>
              <a:rPr lang="en-US" dirty="0"/>
            </a:br>
            <a:r>
              <a:rPr lang="en-US" dirty="0"/>
              <a:t>Agile Presentation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007358"/>
            <a:ext cx="7077456" cy="1040892"/>
          </a:xfrm>
        </p:spPr>
        <p:txBody>
          <a:bodyPr/>
          <a:lstStyle/>
          <a:p>
            <a:pPr marL="0" indent="0">
              <a:buNone/>
            </a:pPr>
            <a:r>
              <a:rPr lang="en-US" dirty="0"/>
              <a:t>By Paulina Weaver</a:t>
            </a:r>
          </a:p>
        </p:txBody>
      </p:sp>
      <p:pic>
        <p:nvPicPr>
          <p:cNvPr id="5" name="Picture 4" descr="A logo for a computer&#10;&#10;Description automatically generated">
            <a:extLst>
              <a:ext uri="{FF2B5EF4-FFF2-40B4-BE49-F238E27FC236}">
                <a16:creationId xmlns:a16="http://schemas.microsoft.com/office/drawing/2014/main" id="{50A52640-728C-3EC3-A7DE-25AC51410AD0}"/>
              </a:ext>
            </a:extLst>
          </p:cNvPr>
          <p:cNvPicPr>
            <a:picLocks noChangeAspect="1"/>
          </p:cNvPicPr>
          <p:nvPr/>
        </p:nvPicPr>
        <p:blipFill>
          <a:blip r:embed="rId2"/>
          <a:stretch>
            <a:fillRect/>
          </a:stretch>
        </p:blipFill>
        <p:spPr>
          <a:xfrm>
            <a:off x="5933313" y="866776"/>
            <a:ext cx="2631637" cy="1944210"/>
          </a:xfrm>
          <a:prstGeom prst="rect">
            <a:avLst/>
          </a:prstGeom>
          <a:ln>
            <a:noFill/>
          </a:ln>
          <a:effectLst>
            <a:softEdge rad="112500"/>
          </a:effec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410635" y="2764177"/>
            <a:ext cx="6863379" cy="2732980"/>
          </a:xfrm>
        </p:spPr>
        <p:txBody>
          <a:bodyPr/>
          <a:lstStyle/>
          <a:p>
            <a:pPr>
              <a:lnSpc>
                <a:spcPct val="150000"/>
              </a:lnSpc>
            </a:pPr>
            <a:r>
              <a:rPr lang="en-US" sz="1800" dirty="0"/>
              <a:t>Agile isn't just a methodology; it's a strategic advantage in today's dynamic market. Embracing Agile means faster adaptation, higher client satisfaction, and staying ahead of the competition. The time to innovate and deliver value is now—choose Agile for a future-ready approach to project success.</a:t>
            </a:r>
            <a:endParaRPr lang="en-GB" sz="18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dirty="0"/>
              <a:t>References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301214" y="1749570"/>
            <a:ext cx="11037346" cy="4285470"/>
          </a:xfrm>
        </p:spPr>
        <p:txBody>
          <a:bodyPr>
            <a:normAutofit lnSpcReduction="10000"/>
          </a:bodyPr>
          <a:lstStyle/>
          <a:p>
            <a:pPr marL="360045" indent="-360045" algn="l">
              <a:lnSpc>
                <a:spcPct val="200000"/>
              </a:lnSpc>
              <a:spcBef>
                <a:spcPts val="0"/>
              </a:spcBef>
              <a:spcAft>
                <a:spcPts val="800"/>
              </a:spcAft>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45" indent="-360045" algn="l">
              <a:lnSpc>
                <a:spcPct val="200000"/>
              </a:lnSpc>
              <a:spcBef>
                <a:spcPts val="0"/>
              </a:spcBef>
              <a:spcAft>
                <a:spcPts val="800"/>
              </a:spcAft>
            </a:pPr>
            <a:r>
              <a:rPr lang="en-US" sz="1500" kern="100" dirty="0" err="1">
                <a:effectLst/>
                <a:latin typeface="Times New Roman" panose="02020603050405020304" pitchFamily="18" charset="0"/>
                <a:ea typeface="Aptos" panose="020B0004020202020204" pitchFamily="34" charset="0"/>
                <a:cs typeface="Times New Roman" panose="02020603050405020304" pitchFamily="18" charset="0"/>
              </a:rPr>
              <a:t>Hoory</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L., &amp; Bottorff, C. (2024, May 31). </a:t>
            </a:r>
            <a:r>
              <a:rPr lang="en-US" sz="1500" i="1" kern="100" dirty="0">
                <a:effectLst/>
                <a:latin typeface="Times New Roman" panose="02020603050405020304" pitchFamily="18" charset="0"/>
                <a:ea typeface="Aptos" panose="020B0004020202020204" pitchFamily="34" charset="0"/>
                <a:cs typeface="Times New Roman" panose="02020603050405020304" pitchFamily="18" charset="0"/>
              </a:rPr>
              <a:t>Agile vs. waterfall: Which project management methodology is best for you?. </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Forbes. https://www.forbes.com/advisor/business/agile-vs-waterfall-methodology/ </a:t>
            </a:r>
          </a:p>
          <a:p>
            <a:pPr marL="360045" indent="-360045" algn="l">
              <a:lnSpc>
                <a:spcPct val="200000"/>
              </a:lnSpc>
              <a:spcBef>
                <a:spcPts val="0"/>
              </a:spcBef>
              <a:spcAft>
                <a:spcPts val="80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Raheja, S. (2023, March 28).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6 phases of SDLC: Key stages in software development life cycle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Taazaa</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https://www.taazaa.com/6-stages-of-software-development-life-cycle/ </a:t>
            </a:r>
            <a:endPar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45" indent="-360045" algn="l">
              <a:lnSpc>
                <a:spcPct val="200000"/>
              </a:lnSpc>
              <a:spcBef>
                <a:spcPts val="0"/>
              </a:spcBef>
              <a:spcAft>
                <a:spcPts val="800"/>
              </a:spcAft>
            </a:pPr>
            <a:r>
              <a:rPr lang="en-US" sz="1500" kern="0" dirty="0" err="1">
                <a:effectLst/>
                <a:latin typeface="Times New Roman" panose="02020603050405020304" pitchFamily="18" charset="0"/>
                <a:ea typeface="Times New Roman" panose="02020603050405020304" pitchFamily="18" charset="0"/>
                <a:cs typeface="Times New Roman" panose="02020603050405020304" pitchFamily="18" charset="0"/>
              </a:rPr>
              <a:t>Schwaber</a:t>
            </a: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 K., &amp; Sutherland, J. (2020, November). </a:t>
            </a:r>
            <a:r>
              <a:rPr lang="en-US" sz="1500" i="1" kern="0" dirty="0">
                <a:effectLst/>
                <a:latin typeface="Times New Roman" panose="02020603050405020304" pitchFamily="18" charset="0"/>
                <a:ea typeface="Times New Roman" panose="02020603050405020304" pitchFamily="18" charset="0"/>
                <a:cs typeface="Times New Roman" panose="02020603050405020304" pitchFamily="18" charset="0"/>
              </a:rPr>
              <a:t>The 2020 Scrum Guide TM. </a:t>
            </a: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Scrum Guides. https://scrumguides.org/scrum-guide.html </a:t>
            </a:r>
          </a:p>
          <a:p>
            <a:pPr marL="360045" indent="-360045" algn="l">
              <a:lnSpc>
                <a:spcPct val="200000"/>
              </a:lnSpc>
              <a:spcBef>
                <a:spcPts val="0"/>
              </a:spcBef>
              <a:spcAft>
                <a:spcPts val="800"/>
              </a:spcAft>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TestDel</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(2021, September 27).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The Tester Role in an Agile World</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Medium. https://testdel.medium.com/the-tester-role-in-an-agile-world-434acfd8d36 </a:t>
            </a:r>
          </a:p>
          <a:p>
            <a:pPr marL="360045" marR="0" indent="-360045" algn="l">
              <a:lnSpc>
                <a:spcPct val="200000"/>
              </a:lnSpc>
              <a:spcBef>
                <a:spcPts val="0"/>
              </a:spcBef>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sz="1600"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65760" y="1084634"/>
            <a:ext cx="8247634" cy="859055"/>
          </a:xfrm>
        </p:spPr>
        <p:txBody>
          <a:bodyPr>
            <a:normAutofit/>
          </a:bodyPr>
          <a:lstStyle/>
          <a:p>
            <a:r>
              <a:rPr lang="en-US" dirty="0"/>
              <a:t>Scrum Master</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65760" y="1943689"/>
            <a:ext cx="8247634" cy="4736511"/>
          </a:xfrm>
        </p:spPr>
        <p:txBody>
          <a:bodyPr>
            <a:normAutofit/>
          </a:bodyPr>
          <a:lstStyle/>
          <a:p>
            <a:r>
              <a:rPr lang="en-US" spc="0" dirty="0">
                <a:latin typeface="Times New Roman" panose="02020603050405020304" pitchFamily="18" charset="0"/>
                <a:cs typeface="Times New Roman" panose="02020603050405020304" pitchFamily="18" charset="0"/>
              </a:rPr>
              <a:t>The Scrum Master is responsible for ensuring that the Scrum framework is followed. They facilitate all Scrum events, including Sprint Planning, Daily Stand-ups, Sprint Reviews, and Sprint Retrospectives. Their primary focus is on removing obstacles that hinder the team's progress, thereby enabling the team to deliver high-quality products. </a:t>
            </a:r>
          </a:p>
          <a:p>
            <a:r>
              <a:rPr lang="en-US" spc="0" dirty="0">
                <a:latin typeface="Times New Roman" panose="02020603050405020304" pitchFamily="18" charset="0"/>
                <a:cs typeface="Times New Roman" panose="02020603050405020304" pitchFamily="18" charset="0"/>
              </a:rPr>
              <a:t>Importance:</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Facilitates Agile Practices: By guiding the team through Scrum ceremonies, the Scrum Master ensures that Agile principles such as transparency, inspection, and adaptation are upheld. </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Supports Team Collaboration: Acts as a buffer between the team and external distractions, allowing developers and testers to focus on their tasks without interruptions. </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Promotes Continuous Improvement: Helps the team identify areas for improvement during retrospectives and encourages them to implement changes that enhance productivity and quality.</a:t>
            </a:r>
          </a:p>
          <a:p>
            <a:r>
              <a:rPr lang="en-US" spc="0" dirty="0">
                <a:latin typeface="Times New Roman" panose="02020603050405020304" pitchFamily="18" charset="0"/>
                <a:cs typeface="Times New Roman" panose="02020603050405020304" pitchFamily="18" charset="0"/>
              </a:rPr>
              <a:t>Why This Structure is Better:</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Empowers Self-Organization: Unlike traditional project managers who direct tasks, Scrum Masters empower teams to self-organize and make decisions collaboratively. </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Fosters Iterative Development: Facilitates iterative development cycles where teams can adapt quickly to changes in requirements or market conditions.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0C85744B-A9D9-641C-8772-6F7D9ABA9401}"/>
              </a:ext>
            </a:extLst>
          </p:cNvPr>
          <p:cNvSpPr txBox="1"/>
          <p:nvPr/>
        </p:nvSpPr>
        <p:spPr>
          <a:xfrm>
            <a:off x="7632176" y="6417891"/>
            <a:ext cx="3121367"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Schwaber</a:t>
            </a:r>
            <a:r>
              <a:rPr lang="en-US" spc="0" dirty="0">
                <a:solidFill>
                  <a:schemeClr val="bg1"/>
                </a:solidFill>
                <a:latin typeface="Times New Roman" panose="02020603050405020304" pitchFamily="18" charset="0"/>
                <a:cs typeface="Times New Roman" panose="02020603050405020304" pitchFamily="18" charset="0"/>
              </a:rPr>
              <a:t> &amp; Sutherland, 2020)</a:t>
            </a:r>
            <a:endParaRPr lang="en-US"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5585" y="1121484"/>
            <a:ext cx="7781544" cy="859055"/>
          </a:xfrm>
        </p:spPr>
        <p:txBody>
          <a:bodyPr/>
          <a:lstStyle/>
          <a:p>
            <a:r>
              <a:rPr lang="en-US" dirty="0"/>
              <a:t>Product Owner</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5585" y="2140772"/>
            <a:ext cx="8591595" cy="4539427"/>
          </a:xfrm>
        </p:spPr>
        <p:txBody>
          <a:bodyPr>
            <a:normAutofit/>
          </a:bodyPr>
          <a:lstStyle/>
          <a:p>
            <a:r>
              <a:rPr lang="en-US" spc="0" dirty="0">
                <a:latin typeface="Times New Roman" panose="02020603050405020304" pitchFamily="18" charset="0"/>
                <a:cs typeface="Times New Roman" panose="02020603050405020304" pitchFamily="18" charset="0"/>
              </a:rPr>
              <a:t>The Product Owner represents the voice of the customer and is responsible for maximizing the value of the product by managing the product backlog. They prioritize user stories based on business value and ensure that the team delivers the highest possible value in each sprint.</a:t>
            </a:r>
          </a:p>
          <a:p>
            <a:r>
              <a:rPr lang="en-US" spc="0" dirty="0">
                <a:latin typeface="Times New Roman" panose="02020603050405020304" pitchFamily="18" charset="0"/>
                <a:cs typeface="Times New Roman" panose="02020603050405020304" pitchFamily="18" charset="0"/>
              </a:rPr>
              <a:t>Importance:</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Defines Product Vision: Communicates the product vision and goals to the development team, ensuring alignment with business objectives.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Prioritizes Backlog Items: Determines which features or enhancements should be implemented first, based on customer needs and market demands.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Makes Decisions: Acts as the primary decision-maker regarding product features, providing clarity and direction to the development team throughout the project. </a:t>
            </a:r>
          </a:p>
          <a:p>
            <a:r>
              <a:rPr lang="en-US" spc="0" dirty="0">
                <a:latin typeface="Times New Roman" panose="02020603050405020304" pitchFamily="18" charset="0"/>
                <a:cs typeface="Times New Roman" panose="02020603050405020304" pitchFamily="18" charset="0"/>
              </a:rPr>
              <a:t>Why Train as a Product Owner:</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Direct Customer Interaction: Unlike traditional business analysts, Product Owners engage directly with stakeholders and customers to gather feedback and refine requirements.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Ensures Return On Investment : By prioritizing backlog items that deliver maximum business value, Product Owners optimize return on investment for the organization.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A62DCF43-E263-E5F2-037D-6CC69632DBC4}"/>
              </a:ext>
            </a:extLst>
          </p:cNvPr>
          <p:cNvSpPr txBox="1"/>
          <p:nvPr/>
        </p:nvSpPr>
        <p:spPr>
          <a:xfrm>
            <a:off x="6676445" y="6400800"/>
            <a:ext cx="3121367"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Schwaber</a:t>
            </a:r>
            <a:r>
              <a:rPr lang="en-US" spc="0" dirty="0">
                <a:solidFill>
                  <a:schemeClr val="bg1"/>
                </a:solidFill>
                <a:latin typeface="Times New Roman" panose="02020603050405020304" pitchFamily="18" charset="0"/>
                <a:cs typeface="Times New Roman" panose="02020603050405020304" pitchFamily="18" charset="0"/>
              </a:rPr>
              <a:t> &amp; Sutherland, 2020)</a:t>
            </a:r>
            <a:endParaRPr lang="en-US"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65760" y="1084634"/>
            <a:ext cx="8247634" cy="859055"/>
          </a:xfrm>
        </p:spPr>
        <p:txBody>
          <a:bodyPr>
            <a:normAutofit/>
          </a:bodyPr>
          <a:lstStyle/>
          <a:p>
            <a:r>
              <a:rPr lang="en-US" dirty="0"/>
              <a:t>Developer</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65760" y="1943689"/>
            <a:ext cx="8247634" cy="4573843"/>
          </a:xfrm>
        </p:spPr>
        <p:txBody>
          <a:bodyPr>
            <a:normAutofit/>
          </a:bodyPr>
          <a:lstStyle/>
          <a:p>
            <a:r>
              <a:rPr lang="en-US" spc="0" dirty="0">
                <a:latin typeface="Times New Roman" panose="02020603050405020304" pitchFamily="18" charset="0"/>
                <a:cs typeface="Times New Roman" panose="02020603050405020304" pitchFamily="18" charset="0"/>
              </a:rPr>
              <a:t>Developers are responsible for implementing the features and functionalities defined in user stories. They collaborate closely with testers and the Product Owner to ensure that each increment of work meets the acceptance criteria.</a:t>
            </a:r>
          </a:p>
          <a:p>
            <a:r>
              <a:rPr lang="en-US" spc="0" dirty="0">
                <a:latin typeface="Times New Roman" panose="02020603050405020304" pitchFamily="18" charset="0"/>
                <a:cs typeface="Times New Roman" panose="02020603050405020304" pitchFamily="18" charset="0"/>
              </a:rPr>
              <a:t>Importance:</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Technical Expertise: Developers bring technical skills in programming languages, frameworks, and software design principles to build robust and scalable solutions.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Collaborative Development: Work closely with testers to identify and resolve defects early in the development process, ensuring high-quality deliverables.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Continuous Integration: Participate in continuous integration practices to merge code changes into a shared repository frequently, facilitating rapid feedback and integration testing.</a:t>
            </a:r>
          </a:p>
          <a:p>
            <a:r>
              <a:rPr lang="en-US" spc="0" dirty="0">
                <a:latin typeface="Times New Roman" panose="02020603050405020304" pitchFamily="18" charset="0"/>
                <a:cs typeface="Times New Roman" panose="02020603050405020304" pitchFamily="18" charset="0"/>
              </a:rPr>
              <a:t>Why this Team Structure is Better:</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Cross-functional Collaboration: Agile teams consist of cross-functional members who collectively possess the skills needed to deliver a complete product increment.</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Adaptive Skills: Developers are adaptable to changing requirements and can pivot quickly to address emerging challenges or opportunities.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Box 2">
            <a:extLst>
              <a:ext uri="{FF2B5EF4-FFF2-40B4-BE49-F238E27FC236}">
                <a16:creationId xmlns:a16="http://schemas.microsoft.com/office/drawing/2014/main" id="{1473738E-51E4-AB04-B83E-D6E053BA065A}"/>
              </a:ext>
            </a:extLst>
          </p:cNvPr>
          <p:cNvSpPr txBox="1"/>
          <p:nvPr/>
        </p:nvSpPr>
        <p:spPr>
          <a:xfrm>
            <a:off x="7589448" y="6332866"/>
            <a:ext cx="3121367"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Schwaber</a:t>
            </a:r>
            <a:r>
              <a:rPr lang="en-US" spc="0" dirty="0">
                <a:solidFill>
                  <a:schemeClr val="bg1"/>
                </a:solidFill>
                <a:latin typeface="Times New Roman" panose="02020603050405020304" pitchFamily="18" charset="0"/>
                <a:cs typeface="Times New Roman" panose="02020603050405020304" pitchFamily="18" charset="0"/>
              </a:rPr>
              <a:t> &amp; Sutherland, 2020)</a:t>
            </a:r>
            <a:endParaRPr lang="en-US" dirty="0">
              <a:solidFill>
                <a:schemeClr val="bg1"/>
              </a:solidFill>
            </a:endParaRPr>
          </a:p>
        </p:txBody>
      </p:sp>
    </p:spTree>
    <p:extLst>
      <p:ext uri="{BB962C8B-B14F-4D97-AF65-F5344CB8AC3E}">
        <p14:creationId xmlns:p14="http://schemas.microsoft.com/office/powerpoint/2010/main" val="24436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5585" y="1121484"/>
            <a:ext cx="7781544" cy="859055"/>
          </a:xfrm>
        </p:spPr>
        <p:txBody>
          <a:bodyPr/>
          <a:lstStyle/>
          <a:p>
            <a:r>
              <a:rPr lang="en-US" dirty="0"/>
              <a:t>Tester</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5585" y="2140772"/>
            <a:ext cx="8591595" cy="4539427"/>
          </a:xfrm>
        </p:spPr>
        <p:txBody>
          <a:bodyPr>
            <a:normAutofit/>
          </a:bodyPr>
          <a:lstStyle/>
          <a:p>
            <a:r>
              <a:rPr lang="en-US" spc="0" dirty="0">
                <a:latin typeface="Times New Roman" panose="02020603050405020304" pitchFamily="18" charset="0"/>
                <a:cs typeface="Times New Roman" panose="02020603050405020304" pitchFamily="18" charset="0"/>
              </a:rPr>
              <a:t>Testers ensure the quality of the product by testing each increment of work against predefined acceptance criteria. They collaborate with developers and the Product Owner to validate user stories and identify defects.</a:t>
            </a:r>
          </a:p>
          <a:p>
            <a:r>
              <a:rPr lang="en-US" spc="0" dirty="0">
                <a:latin typeface="Times New Roman" panose="02020603050405020304" pitchFamily="18" charset="0"/>
                <a:cs typeface="Times New Roman" panose="02020603050405020304" pitchFamily="18" charset="0"/>
              </a:rPr>
              <a:t>Importance:</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Quality Assurance: Testers verify that the product meets functional and non-functional requirements, ensuring it behaves as expected under various conditions.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Early Defect Detection: Identify and report defects early in the development process, reducing rework and improving overall product quality.</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Test Automation: Implement automated testing frameworks and scripts to streamline testing efforts and increase test coverage.</a:t>
            </a:r>
          </a:p>
          <a:p>
            <a:r>
              <a:rPr lang="en-US" spc="0" dirty="0">
                <a:latin typeface="Times New Roman" panose="02020603050405020304" pitchFamily="18" charset="0"/>
                <a:cs typeface="Times New Roman" panose="02020603050405020304" pitchFamily="18" charset="0"/>
              </a:rPr>
              <a:t>Why Dedicated Testers:</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Specialized Expertise: Testers bring specialized skills in testing methodologies, tools, and techniques that ensure thorough validation of software functionality.</a:t>
            </a:r>
          </a:p>
          <a:p>
            <a:pPr marL="285750" indent="-285750">
              <a:buFont typeface="Arial" panose="020B0604020202020204" pitchFamily="34" charset="0"/>
              <a:buChar char="•"/>
            </a:pPr>
            <a:r>
              <a:rPr lang="en-US" spc="0" dirty="0">
                <a:latin typeface="Times New Roman" panose="02020603050405020304" pitchFamily="18" charset="0"/>
                <a:cs typeface="Times New Roman" panose="02020603050405020304" pitchFamily="18" charset="0"/>
              </a:rPr>
              <a:t>Risk Mitigation: By conducting comprehensive testing, testers mitigate risks associated with product defects and ensure a positive user experience.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Box 2">
            <a:extLst>
              <a:ext uri="{FF2B5EF4-FFF2-40B4-BE49-F238E27FC236}">
                <a16:creationId xmlns:a16="http://schemas.microsoft.com/office/drawing/2014/main" id="{2E6C02D9-9CA5-2686-831A-96D3B799B40A}"/>
              </a:ext>
            </a:extLst>
          </p:cNvPr>
          <p:cNvSpPr txBox="1"/>
          <p:nvPr/>
        </p:nvSpPr>
        <p:spPr>
          <a:xfrm>
            <a:off x="8237129" y="6383709"/>
            <a:ext cx="1579215"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Testdel</a:t>
            </a:r>
            <a:r>
              <a:rPr lang="en-US" spc="0" dirty="0">
                <a:solidFill>
                  <a:schemeClr val="bg1"/>
                </a:solidFill>
                <a:latin typeface="Times New Roman" panose="02020603050405020304" pitchFamily="18" charset="0"/>
                <a:cs typeface="Times New Roman" panose="02020603050405020304" pitchFamily="18" charset="0"/>
              </a:rPr>
              <a:t>, 2021)</a:t>
            </a:r>
            <a:endParaRPr lang="en-US" dirty="0">
              <a:solidFill>
                <a:schemeClr val="bg1"/>
              </a:solidFill>
            </a:endParaRPr>
          </a:p>
        </p:txBody>
      </p:sp>
    </p:spTree>
    <p:extLst>
      <p:ext uri="{BB962C8B-B14F-4D97-AF65-F5344CB8AC3E}">
        <p14:creationId xmlns:p14="http://schemas.microsoft.com/office/powerpoint/2010/main" val="176834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90456" y="559680"/>
            <a:ext cx="11214100" cy="535531"/>
          </a:xfrm>
        </p:spPr>
        <p:txBody>
          <a:bodyPr/>
          <a:lstStyle/>
          <a:p>
            <a:r>
              <a:rPr lang="en-US" dirty="0"/>
              <a:t>6 Phases of SDLC in Agile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18"/>
          </p:nvPr>
        </p:nvSpPr>
        <p:spPr>
          <a:xfrm>
            <a:off x="229496" y="1376660"/>
            <a:ext cx="11733007" cy="5221052"/>
          </a:xfrm>
        </p:spPr>
        <p:txBody>
          <a:bodyPr/>
          <a:lstStyle/>
          <a:p>
            <a:pPr marL="342900" indent="-342900">
              <a:buFont typeface="+mj-lt"/>
              <a:buAutoNum type="arabicPeriod"/>
            </a:pPr>
            <a:r>
              <a:rPr lang="en-US" sz="1200" dirty="0">
                <a:latin typeface="Times New Roman" panose="02020603050405020304" pitchFamily="18" charset="0"/>
                <a:cs typeface="Times New Roman" panose="02020603050405020304" pitchFamily="18" charset="0"/>
              </a:rPr>
              <a:t>Defining the Requirements</a:t>
            </a:r>
          </a:p>
          <a:p>
            <a:pPr lvl="1" indent="0">
              <a:buNone/>
            </a:pPr>
            <a:r>
              <a:rPr lang="en-US" sz="1200" dirty="0">
                <a:latin typeface="Times New Roman" panose="02020603050405020304" pitchFamily="18" charset="0"/>
                <a:cs typeface="Times New Roman" panose="02020603050405020304" pitchFamily="18" charset="0"/>
              </a:rPr>
              <a:t>In Agile, defining requirements is a continuous process where the product team collaborates with stakeholders to </a:t>
            </a:r>
          </a:p>
          <a:p>
            <a:pPr lvl="1" indent="0">
              <a:buNone/>
            </a:pPr>
            <a:r>
              <a:rPr lang="en-US" sz="1200" dirty="0">
                <a:latin typeface="Times New Roman" panose="02020603050405020304" pitchFamily="18" charset="0"/>
                <a:cs typeface="Times New Roman" panose="02020603050405020304" pitchFamily="18" charset="0"/>
              </a:rPr>
              <a:t>create and prioritize user stories based on business value and customer needs.</a:t>
            </a:r>
          </a:p>
          <a:p>
            <a:pPr marL="971550" lvl="1" indent="-285750"/>
            <a:r>
              <a:rPr lang="en-US" sz="1200" dirty="0">
                <a:latin typeface="Times New Roman" panose="02020603050405020304" pitchFamily="18" charset="0"/>
                <a:cs typeface="Times New Roman" panose="02020603050405020304" pitchFamily="18" charset="0"/>
              </a:rPr>
              <a:t>Importance:</a:t>
            </a:r>
          </a:p>
          <a:p>
            <a:pPr marL="1428750" lvl="2" indent="-285750"/>
            <a:r>
              <a:rPr lang="en-US" sz="1200" dirty="0">
                <a:latin typeface="Times New Roman" panose="02020603050405020304" pitchFamily="18" charset="0"/>
                <a:cs typeface="Times New Roman" panose="02020603050405020304" pitchFamily="18" charset="0"/>
              </a:rPr>
              <a:t>Customer-Centric: Ensures that the development team focuses on delivering features that provide the most value to the end-users.</a:t>
            </a:r>
          </a:p>
          <a:p>
            <a:pPr marL="1428750" lvl="2" indent="-285750"/>
            <a:r>
              <a:rPr lang="en-US" sz="1200" dirty="0">
                <a:latin typeface="Times New Roman" panose="02020603050405020304" pitchFamily="18" charset="0"/>
                <a:cs typeface="Times New Roman" panose="02020603050405020304" pitchFamily="18" charset="0"/>
              </a:rPr>
              <a:t>Flexibility: Allows for requirements to evolve as the project progresses, accommodating changes based on feedback and market conditions.</a:t>
            </a:r>
          </a:p>
          <a:p>
            <a:pPr marL="342900" indent="-342900">
              <a:buFont typeface="+mj-lt"/>
              <a:buAutoNum type="arabicPeriod"/>
            </a:pPr>
            <a:r>
              <a:rPr lang="en-US" sz="1200" dirty="0">
                <a:latin typeface="Times New Roman" panose="02020603050405020304" pitchFamily="18" charset="0"/>
                <a:cs typeface="Times New Roman" panose="02020603050405020304" pitchFamily="18" charset="0"/>
              </a:rPr>
              <a:t>Design </a:t>
            </a:r>
          </a:p>
          <a:p>
            <a:pPr lvl="1" indent="0">
              <a:buNone/>
            </a:pPr>
            <a:r>
              <a:rPr lang="en-US" sz="1200" dirty="0">
                <a:latin typeface="Times New Roman" panose="02020603050405020304" pitchFamily="18" charset="0"/>
                <a:cs typeface="Times New Roman" panose="02020603050405020304" pitchFamily="18" charset="0"/>
              </a:rPr>
              <a:t>The design phase in Agile is iterative, with initial high-level architecture defined at the beginning, followed by detailed design work within each sprint as user stories are selected for development.</a:t>
            </a:r>
          </a:p>
          <a:p>
            <a:pPr marL="857250" lvl="1" indent="-171450"/>
            <a:r>
              <a:rPr lang="en-US" sz="1200" dirty="0">
                <a:latin typeface="Times New Roman" panose="02020603050405020304" pitchFamily="18" charset="0"/>
                <a:cs typeface="Times New Roman" panose="02020603050405020304" pitchFamily="18" charset="0"/>
              </a:rPr>
              <a:t>Importance:</a:t>
            </a:r>
          </a:p>
          <a:p>
            <a:pPr marL="1428750" lvl="2" indent="-285750"/>
            <a:r>
              <a:rPr lang="en-US" sz="1200" dirty="0">
                <a:latin typeface="Times New Roman" panose="02020603050405020304" pitchFamily="18" charset="0"/>
                <a:cs typeface="Times New Roman" panose="02020603050405020304" pitchFamily="18" charset="0"/>
              </a:rPr>
              <a:t>Adaptability: Enables the team to adjust the design as new insights are gained and requirements evolve.</a:t>
            </a:r>
          </a:p>
          <a:p>
            <a:pPr marL="1428750" lvl="2" indent="-285750"/>
            <a:r>
              <a:rPr lang="en-US" sz="1200" dirty="0">
                <a:latin typeface="Times New Roman" panose="02020603050405020304" pitchFamily="18" charset="0"/>
                <a:cs typeface="Times New Roman" panose="02020603050405020304" pitchFamily="18" charset="0"/>
              </a:rPr>
              <a:t>Collaboration: Promotes continuous interaction between developers, designers, and stakeholders to ensure the design meets user needs and technical constraints.</a:t>
            </a:r>
          </a:p>
          <a:p>
            <a:pPr marL="342900" indent="-342900">
              <a:buFont typeface="+mj-lt"/>
              <a:buAutoNum type="arabicPeriod"/>
            </a:pPr>
            <a:r>
              <a:rPr lang="en-US" sz="1200" dirty="0">
                <a:latin typeface="Times New Roman" panose="02020603050405020304" pitchFamily="18" charset="0"/>
                <a:cs typeface="Times New Roman" panose="02020603050405020304" pitchFamily="18" charset="0"/>
              </a:rPr>
              <a:t>Development </a:t>
            </a:r>
          </a:p>
          <a:p>
            <a:pPr lvl="1" indent="0">
              <a:buNone/>
            </a:pPr>
            <a:r>
              <a:rPr lang="en-US" sz="1200" dirty="0">
                <a:latin typeface="Times New Roman" panose="02020603050405020304" pitchFamily="18" charset="0"/>
                <a:cs typeface="Times New Roman" panose="02020603050405020304" pitchFamily="18" charset="0"/>
              </a:rPr>
              <a:t>Coding in Agile is done in short, iterative cycles called sprints, where developers implement user stories prioritized for each sprint. Code is frequently integrated and reviewed.</a:t>
            </a:r>
          </a:p>
          <a:p>
            <a:pPr marL="857250" lvl="1" indent="-171450"/>
            <a:r>
              <a:rPr lang="en-US" sz="1200" dirty="0">
                <a:latin typeface="Times New Roman" panose="02020603050405020304" pitchFamily="18" charset="0"/>
                <a:cs typeface="Times New Roman" panose="02020603050405020304" pitchFamily="18" charset="0"/>
              </a:rPr>
              <a:t>Importance:</a:t>
            </a:r>
          </a:p>
          <a:p>
            <a:pPr marL="1314450" lvl="2" indent="-171450"/>
            <a:r>
              <a:rPr lang="en-US" sz="1200" dirty="0">
                <a:latin typeface="Times New Roman" panose="02020603050405020304" pitchFamily="18" charset="0"/>
                <a:cs typeface="Times New Roman" panose="02020603050405020304" pitchFamily="18" charset="0"/>
              </a:rPr>
              <a:t>Quality Focus: Encourages practices like pair programming, code reviews, and continuous integration to maintain high code quality.</a:t>
            </a:r>
          </a:p>
          <a:p>
            <a:pPr marL="1314450" lvl="2" indent="-171450"/>
            <a:r>
              <a:rPr lang="en-US" sz="1200" dirty="0">
                <a:latin typeface="Times New Roman" panose="02020603050405020304" pitchFamily="18" charset="0"/>
                <a:cs typeface="Times New Roman" panose="02020603050405020304" pitchFamily="18" charset="0"/>
              </a:rPr>
              <a:t>Incremental Progress: Delivers working software frequently, allowing for early validation and feedback.</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7" name="Picture Placeholder 36" descr="A diagram of a software development process&#10;&#10;Description automatically generated">
            <a:extLst>
              <a:ext uri="{FF2B5EF4-FFF2-40B4-BE49-F238E27FC236}">
                <a16:creationId xmlns:a16="http://schemas.microsoft.com/office/drawing/2014/main" id="{CF70DA18-0AF2-8A8F-1D8B-C675F1F1CBCC}"/>
              </a:ext>
            </a:extLst>
          </p:cNvPr>
          <p:cNvPicPr>
            <a:picLocks noGrp="1" noChangeAspect="1"/>
          </p:cNvPicPr>
          <p:nvPr>
            <p:ph type="pic" sz="quarter" idx="19"/>
          </p:nvPr>
        </p:nvPicPr>
        <p:blipFill>
          <a:blip r:embed="rId2"/>
          <a:srcRect l="4987" r="4987"/>
          <a:stretch>
            <a:fillRect/>
          </a:stretch>
        </p:blipFill>
        <p:spPr>
          <a:xfrm>
            <a:off x="8922572" y="260288"/>
            <a:ext cx="2736028" cy="2017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 name="TextBox 37">
            <a:extLst>
              <a:ext uri="{FF2B5EF4-FFF2-40B4-BE49-F238E27FC236}">
                <a16:creationId xmlns:a16="http://schemas.microsoft.com/office/drawing/2014/main" id="{2ADF7413-3895-5594-6CFF-C2D456952F0A}"/>
              </a:ext>
            </a:extLst>
          </p:cNvPr>
          <p:cNvSpPr txBox="1"/>
          <p:nvPr/>
        </p:nvSpPr>
        <p:spPr>
          <a:xfrm>
            <a:off x="9387791" y="6454290"/>
            <a:ext cx="1556836"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(Raheja, 2023)</a:t>
            </a:r>
            <a:endParaRPr lang="en-US" dirty="0">
              <a:solidFill>
                <a:schemeClr val="bg1"/>
              </a:solidFill>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68941" y="542925"/>
            <a:ext cx="11214100" cy="535531"/>
          </a:xfrm>
        </p:spPr>
        <p:txBody>
          <a:bodyPr/>
          <a:lstStyle/>
          <a:p>
            <a:r>
              <a:rPr lang="en-US" dirty="0"/>
              <a:t>6 Phases of SDLC in Agile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18"/>
          </p:nvPr>
        </p:nvSpPr>
        <p:spPr>
          <a:xfrm>
            <a:off x="268941" y="1455832"/>
            <a:ext cx="11654118" cy="5514826"/>
          </a:xfrm>
        </p:spPr>
        <p:txBody>
          <a:bodyPr/>
          <a:lstStyle/>
          <a:p>
            <a:pPr marL="342900" indent="-342900">
              <a:buFont typeface="+mj-lt"/>
              <a:buAutoNum type="arabicPeriod" startAt="4"/>
            </a:pPr>
            <a:r>
              <a:rPr lang="en-US" sz="1200" dirty="0">
                <a:latin typeface="Times New Roman" panose="02020603050405020304" pitchFamily="18" charset="0"/>
                <a:cs typeface="Times New Roman" panose="02020603050405020304" pitchFamily="18" charset="0"/>
              </a:rPr>
              <a:t>Testing</a:t>
            </a:r>
          </a:p>
          <a:p>
            <a:pPr lvl="1" indent="0">
              <a:buNone/>
            </a:pPr>
            <a:r>
              <a:rPr lang="en-US" sz="1200" dirty="0">
                <a:latin typeface="Times New Roman" panose="02020603050405020304" pitchFamily="18" charset="0"/>
                <a:cs typeface="Times New Roman" panose="02020603050405020304" pitchFamily="18" charset="0"/>
              </a:rPr>
              <a:t>Testing in Agile occurs throughout the development cycle. Each iteration includes testing to ensure that the software </a:t>
            </a:r>
          </a:p>
          <a:p>
            <a:pPr lvl="1" indent="0">
              <a:buNone/>
            </a:pPr>
            <a:r>
              <a:rPr lang="en-US" sz="1200" dirty="0">
                <a:latin typeface="Times New Roman" panose="02020603050405020304" pitchFamily="18" charset="0"/>
                <a:cs typeface="Times New Roman" panose="02020603050405020304" pitchFamily="18" charset="0"/>
              </a:rPr>
              <a:t>meets the defined requirements and functions correctly.</a:t>
            </a:r>
          </a:p>
          <a:p>
            <a:pPr marL="857250" lvl="1" indent="-171450"/>
            <a:r>
              <a:rPr lang="en-US" sz="1200" dirty="0">
                <a:latin typeface="Times New Roman" panose="02020603050405020304" pitchFamily="18" charset="0"/>
                <a:cs typeface="Times New Roman" panose="02020603050405020304" pitchFamily="18" charset="0"/>
              </a:rPr>
              <a:t>Importance:</a:t>
            </a:r>
          </a:p>
          <a:p>
            <a:pPr marL="1485900" lvl="2" indent="-342900"/>
            <a:r>
              <a:rPr lang="en-US" sz="1200" dirty="0">
                <a:latin typeface="Times New Roman" panose="02020603050405020304" pitchFamily="18" charset="0"/>
                <a:cs typeface="Times New Roman" panose="02020603050405020304" pitchFamily="18" charset="0"/>
              </a:rPr>
              <a:t>Continuous Quality Assurance: Ensures that defects are identified and addressed early, reducing the risk of major issues later.</a:t>
            </a:r>
          </a:p>
          <a:p>
            <a:pPr marL="1485900" lvl="2" indent="-342900"/>
            <a:r>
              <a:rPr lang="en-US" sz="1200" dirty="0">
                <a:latin typeface="Times New Roman" panose="02020603050405020304" pitchFamily="18" charset="0"/>
                <a:cs typeface="Times New Roman" panose="02020603050405020304" pitchFamily="18" charset="0"/>
              </a:rPr>
              <a:t>User Feedback Integration: Allows for rapid response to user feedback and changing requirements.</a:t>
            </a:r>
          </a:p>
          <a:p>
            <a:pPr marL="342900" indent="-342900">
              <a:buFont typeface="+mj-lt"/>
              <a:buAutoNum type="arabicPeriod" startAt="5"/>
            </a:pPr>
            <a:r>
              <a:rPr lang="en-US" sz="1200" dirty="0">
                <a:latin typeface="Times New Roman" panose="02020603050405020304" pitchFamily="18" charset="0"/>
                <a:cs typeface="Times New Roman" panose="02020603050405020304" pitchFamily="18" charset="0"/>
              </a:rPr>
              <a:t> Deployment</a:t>
            </a:r>
          </a:p>
          <a:p>
            <a:pPr lvl="1" indent="0">
              <a:buNone/>
            </a:pPr>
            <a:r>
              <a:rPr lang="en-US" sz="1200" dirty="0">
                <a:latin typeface="Times New Roman" panose="02020603050405020304" pitchFamily="18" charset="0"/>
                <a:cs typeface="Times New Roman" panose="02020603050405020304" pitchFamily="18" charset="0"/>
              </a:rPr>
              <a:t>Agile emphasizes frequent releases of software increments. Each release is a potentially shippable product, providing value to the customer.</a:t>
            </a:r>
          </a:p>
          <a:p>
            <a:pPr marL="857250" lvl="1" indent="-171450"/>
            <a:r>
              <a:rPr lang="en-US" sz="1200" dirty="0">
                <a:latin typeface="Times New Roman" panose="02020603050405020304" pitchFamily="18" charset="0"/>
                <a:cs typeface="Times New Roman" panose="02020603050405020304" pitchFamily="18" charset="0"/>
              </a:rPr>
              <a:t>Importance:</a:t>
            </a:r>
          </a:p>
          <a:p>
            <a:pPr marL="1485900" lvl="2" indent="-342900"/>
            <a:r>
              <a:rPr lang="en-US" sz="1200" dirty="0">
                <a:latin typeface="Times New Roman" panose="02020603050405020304" pitchFamily="18" charset="0"/>
                <a:cs typeface="Times New Roman" panose="02020603050405020304" pitchFamily="18" charset="0"/>
              </a:rPr>
              <a:t>Frequent Delivery: Ensures that the customer receives regular updates and new features, improving satisfaction and engagement.</a:t>
            </a:r>
          </a:p>
          <a:p>
            <a:pPr marL="1485900" lvl="2" indent="-342900"/>
            <a:r>
              <a:rPr lang="en-US" sz="1200" dirty="0">
                <a:latin typeface="Times New Roman" panose="02020603050405020304" pitchFamily="18" charset="0"/>
                <a:cs typeface="Times New Roman" panose="02020603050405020304" pitchFamily="18" charset="0"/>
              </a:rPr>
              <a:t>Risk Mitigation: Smaller, incremental releases reduce the risk of major issues compared to large, infrequent releases.</a:t>
            </a:r>
          </a:p>
          <a:p>
            <a:pPr marL="342900" indent="-342900">
              <a:buFont typeface="+mj-lt"/>
              <a:buAutoNum type="arabicPeriod" startAt="5"/>
            </a:pPr>
            <a:r>
              <a:rPr lang="en-US" sz="1200" dirty="0">
                <a:latin typeface="Times New Roman" panose="02020603050405020304" pitchFamily="18" charset="0"/>
                <a:cs typeface="Times New Roman" panose="02020603050405020304" pitchFamily="18" charset="0"/>
              </a:rPr>
              <a:t>Maintenance</a:t>
            </a:r>
          </a:p>
          <a:p>
            <a:pPr marL="457200" lvl="1" indent="0">
              <a:buNone/>
            </a:pPr>
            <a:r>
              <a:rPr lang="en-US" sz="1200" dirty="0">
                <a:latin typeface="Times New Roman" panose="02020603050405020304" pitchFamily="18" charset="0"/>
                <a:cs typeface="Times New Roman" panose="02020603050405020304" pitchFamily="18" charset="0"/>
              </a:rPr>
              <a:t>Post-release, Agile teams continue to support and enhance the software based on user feedback and evolving requirements. Maintenance includes bug fixes, updates, and new feature development.</a:t>
            </a:r>
          </a:p>
          <a:p>
            <a:pPr lvl="1"/>
            <a:r>
              <a:rPr lang="en-US" sz="1200" dirty="0">
                <a:latin typeface="Times New Roman" panose="02020603050405020304" pitchFamily="18" charset="0"/>
                <a:cs typeface="Times New Roman" panose="02020603050405020304" pitchFamily="18" charset="0"/>
              </a:rPr>
              <a:t>Importance:</a:t>
            </a:r>
          </a:p>
          <a:p>
            <a:pPr lvl="2"/>
            <a:r>
              <a:rPr lang="en-US" sz="1200" dirty="0">
                <a:latin typeface="Times New Roman" panose="02020603050405020304" pitchFamily="18" charset="0"/>
                <a:cs typeface="Times New Roman" panose="02020603050405020304" pitchFamily="18" charset="0"/>
              </a:rPr>
              <a:t>Continuous Improvement: Ensures the product remains relevant and valuable to users over time.</a:t>
            </a:r>
          </a:p>
          <a:p>
            <a:pPr lvl="2"/>
            <a:r>
              <a:rPr lang="en-US" sz="1200" dirty="0">
                <a:latin typeface="Times New Roman" panose="02020603050405020304" pitchFamily="18" charset="0"/>
                <a:cs typeface="Times New Roman" panose="02020603050405020304" pitchFamily="18" charset="0"/>
              </a:rPr>
              <a:t>Stakeholder Engagement: Keeps the lines of communication open between the development team and stakeholders, fostering a collaborative approach to long-term software success.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7" name="Picture Placeholder 36" descr="A diagram of a software development process&#10;&#10;Description automatically generated">
            <a:extLst>
              <a:ext uri="{FF2B5EF4-FFF2-40B4-BE49-F238E27FC236}">
                <a16:creationId xmlns:a16="http://schemas.microsoft.com/office/drawing/2014/main" id="{CF70DA18-0AF2-8A8F-1D8B-C675F1F1CBCC}"/>
              </a:ext>
            </a:extLst>
          </p:cNvPr>
          <p:cNvPicPr>
            <a:picLocks noGrp="1" noChangeAspect="1"/>
          </p:cNvPicPr>
          <p:nvPr>
            <p:ph type="pic" sz="quarter" idx="19"/>
          </p:nvPr>
        </p:nvPicPr>
        <p:blipFill>
          <a:blip r:embed="rId2"/>
          <a:srcRect l="4987" r="4987"/>
          <a:stretch>
            <a:fillRect/>
          </a:stretch>
        </p:blipFill>
        <p:spPr>
          <a:xfrm>
            <a:off x="8964916" y="177801"/>
            <a:ext cx="2807535" cy="2069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83E4C0F-F830-868D-92C4-617D31B67FD3}"/>
              </a:ext>
            </a:extLst>
          </p:cNvPr>
          <p:cNvSpPr txBox="1"/>
          <p:nvPr/>
        </p:nvSpPr>
        <p:spPr>
          <a:xfrm>
            <a:off x="9196057" y="6409346"/>
            <a:ext cx="1556836"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(Raheja, 2023)</a:t>
            </a:r>
            <a:endParaRPr lang="en-US" dirty="0">
              <a:solidFill>
                <a:schemeClr val="bg1"/>
              </a:solidFill>
            </a:endParaRPr>
          </a:p>
        </p:txBody>
      </p:sp>
    </p:spTree>
    <p:extLst>
      <p:ext uri="{BB962C8B-B14F-4D97-AF65-F5344CB8AC3E}">
        <p14:creationId xmlns:p14="http://schemas.microsoft.com/office/powerpoint/2010/main" val="178195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68941" y="542925"/>
            <a:ext cx="11214100" cy="535531"/>
          </a:xfrm>
        </p:spPr>
        <p:txBody>
          <a:bodyPr/>
          <a:lstStyle/>
          <a:p>
            <a:r>
              <a:rPr lang="en-US" dirty="0"/>
              <a:t>If a Waterfall Approach was used</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18"/>
          </p:nvPr>
        </p:nvSpPr>
        <p:spPr>
          <a:xfrm>
            <a:off x="268941" y="1670985"/>
            <a:ext cx="11389659" cy="4644090"/>
          </a:xfrm>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 Waterfall, requirements are typically defined upfront and assumed to be static throughout the project lifecycle. This rigid approach could have led to challenges as the project progressed and requirements inevitably evolved. It might have caused delays and increased the likelihood of rework due to changes not being easily accommodated.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Waterfall model follows a linear and sequential order of phases (requirements, design, implementation, testing, deployment, maintenance). This strict sequence means that each phase must be completed before moving on to the next. Issues or changes identified late in the process would have necessitated revisiting earlier stages, potentially causing delays and impacting project timelines.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Unlike Agile, which allows for flexibility and iterative development, Waterfall does not easily accommodate changes once a phase is completed. This lack of adaptability could have hindered the project’s ability to respond to changing market conditions, customer feedback, or emerging requirements.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Waterfall typically involves less frequent stakeholder involvement after the initial requirements phase. Limited ongoing communication with stakeholders could lead to misunderstandings or misalignments between the delivered product and stakeholder expectations. This might result in a final product that does not fully meet client needs or lacks critical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sequential nature of Waterfall increases the risk of delays and budget overruns. Issues or changes identified late in the development process would require significant rework, impacting project costs and potentially leading to missed deadlines.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rigid structure and limited feedback loops in Waterfall could have compromised client satisfaction. Without ongoing validation and feedback, there’s a higher risk that the delivered product might not meet current market needs or client expectations, leading to reduced satisfaction and potential business impacts.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193E8D6F-3399-870B-2E29-D8632FF2DBD7}"/>
              </a:ext>
            </a:extLst>
          </p:cNvPr>
          <p:cNvSpPr txBox="1"/>
          <p:nvPr/>
        </p:nvSpPr>
        <p:spPr>
          <a:xfrm>
            <a:off x="8401298" y="6312972"/>
            <a:ext cx="2540119"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Hoory</a:t>
            </a:r>
            <a:r>
              <a:rPr lang="en-US" spc="0" dirty="0">
                <a:solidFill>
                  <a:schemeClr val="bg1"/>
                </a:solidFill>
                <a:latin typeface="Times New Roman" panose="02020603050405020304" pitchFamily="18" charset="0"/>
                <a:cs typeface="Times New Roman" panose="02020603050405020304" pitchFamily="18" charset="0"/>
              </a:rPr>
              <a:t> &amp; Bottorff, 2024)</a:t>
            </a:r>
            <a:endParaRPr lang="en-US" dirty="0">
              <a:solidFill>
                <a:schemeClr val="bg1"/>
              </a:solidFill>
            </a:endParaRPr>
          </a:p>
        </p:txBody>
      </p:sp>
    </p:spTree>
    <p:extLst>
      <p:ext uri="{BB962C8B-B14F-4D97-AF65-F5344CB8AC3E}">
        <p14:creationId xmlns:p14="http://schemas.microsoft.com/office/powerpoint/2010/main" val="21885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Factors to Consider: Agile vs. Waterfall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382721" y="1404515"/>
            <a:ext cx="5157787" cy="535531"/>
          </a:xfrm>
        </p:spPr>
        <p:txBody>
          <a:bodyPr/>
          <a:lstStyle/>
          <a:p>
            <a:r>
              <a:rPr lang="en-US" dirty="0"/>
              <a:t>Waterfall</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590261" y="1418942"/>
            <a:ext cx="5157788" cy="823912"/>
          </a:xfrm>
        </p:spPr>
        <p:txBody>
          <a:bodyPr/>
          <a:lstStyle/>
          <a:p>
            <a:r>
              <a:rPr lang="en-US" dirty="0"/>
              <a:t>Agile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500813" y="2038182"/>
            <a:ext cx="5157787" cy="4136706"/>
          </a:xfrm>
        </p:spPr>
        <p:txBody>
          <a:bodyPr>
            <a:normAutofit lnSpcReduction="10000"/>
          </a:bodyPr>
          <a:lstStyle/>
          <a:p>
            <a:r>
              <a:rPr lang="en-US" dirty="0">
                <a:latin typeface="Times New Roman" panose="02020603050405020304" pitchFamily="18" charset="0"/>
                <a:cs typeface="Times New Roman" panose="02020603050405020304" pitchFamily="18" charset="0"/>
              </a:rPr>
              <a:t>Ideal for organizations with structured processes and clear hierarchies.</a:t>
            </a:r>
          </a:p>
          <a:p>
            <a:r>
              <a:rPr lang="en-US" dirty="0">
                <a:latin typeface="Times New Roman" panose="02020603050405020304" pitchFamily="18" charset="0"/>
                <a:cs typeface="Times New Roman" panose="02020603050405020304" pitchFamily="18" charset="0"/>
              </a:rPr>
              <a:t>Clients engage primarily during initial and final phases, with less involvement during development.</a:t>
            </a:r>
          </a:p>
          <a:p>
            <a:r>
              <a:rPr lang="en-US" dirty="0">
                <a:latin typeface="Times New Roman" panose="02020603050405020304" pitchFamily="18" charset="0"/>
                <a:cs typeface="Times New Roman" panose="02020603050405020304" pitchFamily="18" charset="0"/>
              </a:rPr>
              <a:t>Effective when requirements are stable and well-defined upfront, minimizing changes.</a:t>
            </a:r>
          </a:p>
          <a:p>
            <a:r>
              <a:rPr lang="en-US" dirty="0">
                <a:latin typeface="Times New Roman" panose="02020603050405020304" pitchFamily="18" charset="0"/>
                <a:cs typeface="Times New Roman" panose="02020603050405020304" pitchFamily="18" charset="0"/>
              </a:rPr>
              <a:t>Less adaptable once development begins, as changes can impact project timelines and costs.</a:t>
            </a:r>
          </a:p>
          <a:p>
            <a:r>
              <a:rPr lang="en-US" dirty="0">
                <a:latin typeface="Times New Roman" panose="02020603050405020304" pitchFamily="18" charset="0"/>
                <a:cs typeface="Times New Roman" panose="02020603050405020304" pitchFamily="18" charset="0"/>
              </a:rPr>
              <a:t>Focuses on upfront planning and risk identification to manage throughout the project lifecycle.</a:t>
            </a:r>
          </a:p>
          <a:p>
            <a:r>
              <a:rPr lang="en-US" dirty="0">
                <a:latin typeface="Times New Roman" panose="02020603050405020304" pitchFamily="18" charset="0"/>
                <a:cs typeface="Times New Roman" panose="02020603050405020304" pitchFamily="18" charset="0"/>
              </a:rPr>
              <a:t>Typically follows a sequential approach with less interaction between different project phases, potentially hindering communication and collaboration.</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590261" y="2038181"/>
            <a:ext cx="5183188" cy="4136707"/>
          </a:xfrm>
        </p:spPr>
        <p:txBody>
          <a:bodyPr>
            <a:normAutofit/>
          </a:bodyPr>
          <a:lstStyle/>
          <a:p>
            <a:r>
              <a:rPr lang="en-US" sz="1700" dirty="0">
                <a:latin typeface="Times New Roman" panose="02020603050405020304" pitchFamily="18" charset="0"/>
                <a:cs typeface="Times New Roman" panose="02020603050405020304" pitchFamily="18" charset="0"/>
              </a:rPr>
              <a:t>Requires a cultural shift and training for teams accustomed to traditional project management.</a:t>
            </a:r>
          </a:p>
          <a:p>
            <a:r>
              <a:rPr lang="en-US" sz="1700" dirty="0">
                <a:latin typeface="Times New Roman" panose="02020603050405020304" pitchFamily="18" charset="0"/>
                <a:cs typeface="Times New Roman" panose="02020603050405020304" pitchFamily="18" charset="0"/>
              </a:rPr>
              <a:t>Involves continuous client feedback, suitable for projects requiring flexibility and iterative development.</a:t>
            </a:r>
          </a:p>
          <a:p>
            <a:r>
              <a:rPr lang="en-US" sz="1700" dirty="0">
                <a:latin typeface="Times New Roman" panose="02020603050405020304" pitchFamily="18" charset="0"/>
                <a:cs typeface="Times New Roman" panose="02020603050405020304" pitchFamily="18" charset="0"/>
              </a:rPr>
              <a:t>Best for projects with evolving requirements, allowing adjustments throughout development.</a:t>
            </a:r>
          </a:p>
          <a:p>
            <a:r>
              <a:rPr lang="en-US" sz="1700" dirty="0">
                <a:latin typeface="Times New Roman" panose="02020603050405020304" pitchFamily="18" charset="0"/>
                <a:cs typeface="Times New Roman" panose="02020603050405020304" pitchFamily="18" charset="0"/>
              </a:rPr>
              <a:t>Offers flexibility to adapt to changing priorities and market conditions.</a:t>
            </a:r>
          </a:p>
          <a:p>
            <a:r>
              <a:rPr lang="en-US" sz="1700" dirty="0">
                <a:latin typeface="Times New Roman" panose="02020603050405020304" pitchFamily="18" charset="0"/>
                <a:cs typeface="Times New Roman" panose="02020603050405020304" pitchFamily="18" charset="0"/>
              </a:rPr>
              <a:t>Mitigates risks through iterative deliveries and continuous risk reassessment.</a:t>
            </a:r>
          </a:p>
          <a:p>
            <a:r>
              <a:rPr lang="en-US" sz="1700" dirty="0">
                <a:latin typeface="Times New Roman" panose="02020603050405020304" pitchFamily="18" charset="0"/>
                <a:cs typeface="Times New Roman" panose="02020603050405020304" pitchFamily="18" charset="0"/>
              </a:rPr>
              <a:t>Promotes cross-functional collaboration throughout the project, enhancing innovation and problem-solving.</a:t>
            </a:r>
          </a:p>
        </p:txBody>
      </p:sp>
      <p:sp>
        <p:nvSpPr>
          <p:cNvPr id="3" name="TextBox 2">
            <a:extLst>
              <a:ext uri="{FF2B5EF4-FFF2-40B4-BE49-F238E27FC236}">
                <a16:creationId xmlns:a16="http://schemas.microsoft.com/office/drawing/2014/main" id="{37856AD2-665A-5BD3-AB65-605AEA618B7E}"/>
              </a:ext>
            </a:extLst>
          </p:cNvPr>
          <p:cNvSpPr txBox="1"/>
          <p:nvPr/>
        </p:nvSpPr>
        <p:spPr>
          <a:xfrm>
            <a:off x="8384207" y="6315075"/>
            <a:ext cx="2540119" cy="369332"/>
          </a:xfrm>
          <a:prstGeom prst="rect">
            <a:avLst/>
          </a:prstGeom>
          <a:noFill/>
        </p:spPr>
        <p:txBody>
          <a:bodyPr wrap="none" rtlCol="0">
            <a:spAutoFit/>
          </a:bodyPr>
          <a:lstStyle/>
          <a:p>
            <a:r>
              <a:rPr lang="en-US" spc="0" dirty="0">
                <a:solidFill>
                  <a:schemeClr val="bg1"/>
                </a:solidFill>
                <a:latin typeface="Times New Roman" panose="02020603050405020304" pitchFamily="18" charset="0"/>
                <a:cs typeface="Times New Roman" panose="02020603050405020304" pitchFamily="18" charset="0"/>
              </a:rPr>
              <a:t>(</a:t>
            </a:r>
            <a:r>
              <a:rPr lang="en-US" spc="0" dirty="0" err="1">
                <a:solidFill>
                  <a:schemeClr val="bg1"/>
                </a:solidFill>
                <a:latin typeface="Times New Roman" panose="02020603050405020304" pitchFamily="18" charset="0"/>
                <a:cs typeface="Times New Roman" panose="02020603050405020304" pitchFamily="18" charset="0"/>
              </a:rPr>
              <a:t>Hoory</a:t>
            </a:r>
            <a:r>
              <a:rPr lang="en-US" spc="0" dirty="0">
                <a:solidFill>
                  <a:schemeClr val="bg1"/>
                </a:solidFill>
                <a:latin typeface="Times New Roman" panose="02020603050405020304" pitchFamily="18" charset="0"/>
                <a:cs typeface="Times New Roman" panose="02020603050405020304" pitchFamily="18" charset="0"/>
              </a:rPr>
              <a:t> &amp; Bottorff, 2024)</a:t>
            </a:r>
            <a:endParaRPr lang="en-US"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306</TotalTime>
  <Words>1846</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Times New Roman</vt:lpstr>
      <vt:lpstr>Trade Gothic LT Pro</vt:lpstr>
      <vt:lpstr>Trebuchet MS</vt:lpstr>
      <vt:lpstr>Office Theme</vt:lpstr>
      <vt:lpstr>  CS250 Agile Presentation</vt:lpstr>
      <vt:lpstr>Scrum Master</vt:lpstr>
      <vt:lpstr>Product Owner</vt:lpstr>
      <vt:lpstr>Developer</vt:lpstr>
      <vt:lpstr>Tester</vt:lpstr>
      <vt:lpstr>6 Phases of SDLC in Agile</vt:lpstr>
      <vt:lpstr>6 Phases of SDLC in Agile</vt:lpstr>
      <vt:lpstr>If a Waterfall Approach was used</vt:lpstr>
      <vt:lpstr>Factors to Consider: Agile vs. Waterfall</vt:lpstr>
      <vt:lpstr>Agile isn't just a methodology; it's a strategic advantage in today's dynamic market. Embracing Agile means faster adaptation, higher client satisfaction, and staying ahead of the competition. The time to innovate and deliver value is now—choose Agile for a future-ready approach to project success.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Weaver, Paulina</dc:creator>
  <cp:lastModifiedBy>Weaver, Paulina</cp:lastModifiedBy>
  <cp:revision>3</cp:revision>
  <dcterms:created xsi:type="dcterms:W3CDTF">2024-06-30T22:03:00Z</dcterms:created>
  <dcterms:modified xsi:type="dcterms:W3CDTF">2024-07-01T03:09:20Z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