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c43b62d5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c43b62d5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c43b62d5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c43b62d5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c43b62d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1c43b62d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b271a3e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b271a3e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b271a3e3b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b271a3e3b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b271a3e3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b271a3e3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b271a3e3b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b271a3e3b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b271a3e3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b271a3e3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c43b62d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c43b62d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b271a3e3b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b271a3e3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c43b62d5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c43b62d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6675" y="628650"/>
            <a:ext cx="3817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572000" y="125"/>
            <a:ext cx="45720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76400" y="0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61925" y="381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09650" y="1123950"/>
            <a:ext cx="7534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Programmation</a:t>
            </a:r>
            <a:r>
              <a:rPr lang="fr" sz="2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2600">
                <a:solidFill>
                  <a:srgbClr val="86FF86"/>
                </a:solidFill>
                <a:latin typeface="Courier New"/>
                <a:ea typeface="Courier New"/>
                <a:cs typeface="Courier New"/>
                <a:sym typeface="Courier New"/>
              </a:rPr>
              <a:t>‘VPN’</a:t>
            </a:r>
            <a:r>
              <a:rPr lang="fr" sz="2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" sz="2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2600">
                <a:solidFill>
                  <a:srgbClr val="FFA8F2"/>
                </a:solidFill>
                <a:latin typeface="Courier New"/>
                <a:ea typeface="Courier New"/>
                <a:cs typeface="Courier New"/>
                <a:sym typeface="Courier New"/>
              </a:rPr>
              <a:t>Pour Projet de Licence</a:t>
            </a:r>
            <a:r>
              <a:rPr lang="fr" sz="2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26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2022-2023</a:t>
            </a:r>
            <a:r>
              <a:rPr lang="fr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fr" sz="2600">
                <a:solidFill>
                  <a:srgbClr val="91F2F2"/>
                </a:solidFill>
                <a:latin typeface="Courier New"/>
                <a:ea typeface="Courier New"/>
                <a:cs typeface="Courier New"/>
                <a:sym typeface="Courier New"/>
              </a:rPr>
              <a:t>Université Picardie Jules Verne</a:t>
            </a:r>
            <a:r>
              <a:rPr lang="fr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&lt;Réalisé</a:t>
            </a:r>
            <a:r>
              <a:rPr lang="fr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par Pauline DEHORS&gt;			}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0" name="Google Shape;60;p13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</a:t>
            </a: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/>
          <p:nvPr/>
        </p:nvSpPr>
        <p:spPr>
          <a:xfrm>
            <a:off x="4937925" y="2544525"/>
            <a:ext cx="1624800" cy="235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 txBox="1"/>
          <p:nvPr/>
        </p:nvSpPr>
        <p:spPr>
          <a:xfrm>
            <a:off x="66675" y="628650"/>
            <a:ext cx="67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6848400" y="12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0" y="13875"/>
            <a:ext cx="2436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161925" y="35825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 flipH="1">
            <a:off x="676275" y="847950"/>
            <a:ext cx="813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Planification des tâches {Développement}</a:t>
            </a:r>
            <a:endParaRPr sz="2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4" name="Google Shape;314;p22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2317575" y="1387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1123950" y="1964175"/>
            <a:ext cx="7229400" cy="2484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22"/>
          <p:cNvCxnSpPr/>
          <p:nvPr/>
        </p:nvCxnSpPr>
        <p:spPr>
          <a:xfrm>
            <a:off x="1106775" y="2229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2"/>
          <p:cNvCxnSpPr/>
          <p:nvPr/>
        </p:nvCxnSpPr>
        <p:spPr>
          <a:xfrm>
            <a:off x="2438400" y="1981200"/>
            <a:ext cx="9600" cy="248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2"/>
          <p:cNvSpPr/>
          <p:nvPr/>
        </p:nvSpPr>
        <p:spPr>
          <a:xfrm>
            <a:off x="1121025" y="1964175"/>
            <a:ext cx="7248600" cy="435300"/>
          </a:xfrm>
          <a:prstGeom prst="rect">
            <a:avLst/>
          </a:prstGeom>
          <a:solidFill>
            <a:srgbClr val="9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22"/>
          <p:cNvCxnSpPr/>
          <p:nvPr/>
        </p:nvCxnSpPr>
        <p:spPr>
          <a:xfrm>
            <a:off x="1112475" y="23992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2"/>
          <p:cNvCxnSpPr/>
          <p:nvPr/>
        </p:nvCxnSpPr>
        <p:spPr>
          <a:xfrm>
            <a:off x="1112475" y="2910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2"/>
          <p:cNvCxnSpPr/>
          <p:nvPr/>
        </p:nvCxnSpPr>
        <p:spPr>
          <a:xfrm>
            <a:off x="1112475" y="34207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2"/>
          <p:cNvCxnSpPr/>
          <p:nvPr/>
        </p:nvCxnSpPr>
        <p:spPr>
          <a:xfrm>
            <a:off x="1112475" y="39315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2"/>
          <p:cNvSpPr txBox="1"/>
          <p:nvPr/>
        </p:nvSpPr>
        <p:spPr>
          <a:xfrm>
            <a:off x="1266825" y="2439200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6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1266825" y="2952075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A8F2"/>
                </a:solidFill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600">
              <a:solidFill>
                <a:srgbClr val="FFA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1266825" y="3462813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Tests</a:t>
            </a:r>
            <a:endParaRPr sz="1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1123950" y="3973575"/>
            <a:ext cx="132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86FF86"/>
                </a:solidFill>
                <a:latin typeface="Courier New"/>
                <a:ea typeface="Courier New"/>
                <a:cs typeface="Courier New"/>
                <a:sym typeface="Courier New"/>
              </a:rPr>
              <a:t>Rédaction</a:t>
            </a:r>
            <a:endParaRPr sz="1600">
              <a:solidFill>
                <a:srgbClr val="86FF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2701425" y="19776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JANVIER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6787650" y="1952850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MARS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4744538" y="19528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FÉVRIER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4494075" y="3560625"/>
            <a:ext cx="2743200" cy="235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6322875" y="4053150"/>
            <a:ext cx="1485600" cy="235500"/>
          </a:xfrm>
          <a:prstGeom prst="rect">
            <a:avLst/>
          </a:prstGeom>
          <a:solidFill>
            <a:srgbClr val="86FF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6" name="Google Shape;336;p22"/>
          <p:cNvCxnSpPr/>
          <p:nvPr/>
        </p:nvCxnSpPr>
        <p:spPr>
          <a:xfrm>
            <a:off x="6224788" y="25188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2"/>
          <p:cNvCxnSpPr/>
          <p:nvPr/>
        </p:nvCxnSpPr>
        <p:spPr>
          <a:xfrm flipH="1">
            <a:off x="6224788" y="25188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2"/>
          <p:cNvSpPr/>
          <p:nvPr/>
        </p:nvSpPr>
        <p:spPr>
          <a:xfrm>
            <a:off x="5625400" y="1599863"/>
            <a:ext cx="2295600" cy="796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CCCCC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Mise en place de la signature avec l’algo de RSA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3817575" y="3049875"/>
            <a:ext cx="2505300" cy="235500"/>
          </a:xfrm>
          <a:prstGeom prst="rect">
            <a:avLst/>
          </a:prstGeom>
          <a:solidFill>
            <a:srgbClr val="FFA8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2581275" y="2533650"/>
            <a:ext cx="1236300" cy="235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22"/>
          <p:cNvCxnSpPr/>
          <p:nvPr/>
        </p:nvCxnSpPr>
        <p:spPr>
          <a:xfrm>
            <a:off x="5502350" y="25242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2"/>
          <p:cNvCxnSpPr/>
          <p:nvPr/>
        </p:nvCxnSpPr>
        <p:spPr>
          <a:xfrm flipH="1">
            <a:off x="5502350" y="25242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/>
          <p:nvPr/>
        </p:nvSpPr>
        <p:spPr>
          <a:xfrm>
            <a:off x="4937925" y="2544525"/>
            <a:ext cx="1624800" cy="235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 txBox="1"/>
          <p:nvPr/>
        </p:nvSpPr>
        <p:spPr>
          <a:xfrm>
            <a:off x="66675" y="628650"/>
            <a:ext cx="67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6848400" y="12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0" y="13875"/>
            <a:ext cx="2436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 txBox="1"/>
          <p:nvPr/>
        </p:nvSpPr>
        <p:spPr>
          <a:xfrm>
            <a:off x="161925" y="35825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 flipH="1">
            <a:off x="676275" y="847950"/>
            <a:ext cx="813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Planification des tâches {Développement}</a:t>
            </a:r>
            <a:endParaRPr sz="2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54" name="Google Shape;354;p23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2317575" y="1387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1123950" y="1964175"/>
            <a:ext cx="7229400" cy="2484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23"/>
          <p:cNvCxnSpPr/>
          <p:nvPr/>
        </p:nvCxnSpPr>
        <p:spPr>
          <a:xfrm>
            <a:off x="1106775" y="2229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3"/>
          <p:cNvCxnSpPr/>
          <p:nvPr/>
        </p:nvCxnSpPr>
        <p:spPr>
          <a:xfrm>
            <a:off x="2438400" y="1981200"/>
            <a:ext cx="9600" cy="248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3"/>
          <p:cNvSpPr/>
          <p:nvPr/>
        </p:nvSpPr>
        <p:spPr>
          <a:xfrm>
            <a:off x="1121025" y="1964175"/>
            <a:ext cx="7248600" cy="435300"/>
          </a:xfrm>
          <a:prstGeom prst="rect">
            <a:avLst/>
          </a:prstGeom>
          <a:solidFill>
            <a:srgbClr val="9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2" name="Google Shape;362;p23"/>
          <p:cNvCxnSpPr/>
          <p:nvPr/>
        </p:nvCxnSpPr>
        <p:spPr>
          <a:xfrm>
            <a:off x="1112475" y="23992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3"/>
          <p:cNvCxnSpPr/>
          <p:nvPr/>
        </p:nvCxnSpPr>
        <p:spPr>
          <a:xfrm>
            <a:off x="1112475" y="2910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3"/>
          <p:cNvCxnSpPr/>
          <p:nvPr/>
        </p:nvCxnSpPr>
        <p:spPr>
          <a:xfrm>
            <a:off x="1112475" y="34207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1112475" y="39315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3"/>
          <p:cNvSpPr txBox="1"/>
          <p:nvPr/>
        </p:nvSpPr>
        <p:spPr>
          <a:xfrm>
            <a:off x="1266825" y="2439200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6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1266825" y="2952075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A8F2"/>
                </a:solidFill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600">
              <a:solidFill>
                <a:srgbClr val="FFA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1266825" y="3462813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Tests</a:t>
            </a:r>
            <a:endParaRPr sz="1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1123950" y="3973575"/>
            <a:ext cx="132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86FF86"/>
                </a:solidFill>
                <a:latin typeface="Courier New"/>
                <a:ea typeface="Courier New"/>
                <a:cs typeface="Courier New"/>
                <a:sym typeface="Courier New"/>
              </a:rPr>
              <a:t>Rédaction</a:t>
            </a:r>
            <a:endParaRPr sz="1600">
              <a:solidFill>
                <a:srgbClr val="86FF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2701425" y="19776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JANVIER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6787650" y="1952850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MARS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4744538" y="19528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FÉVRIER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5408475" y="3049875"/>
            <a:ext cx="914400" cy="235500"/>
          </a:xfrm>
          <a:prstGeom prst="rect">
            <a:avLst/>
          </a:prstGeom>
          <a:solidFill>
            <a:srgbClr val="FFA8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4494075" y="3560625"/>
            <a:ext cx="2743200" cy="235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6322875" y="4053150"/>
            <a:ext cx="1485600" cy="235500"/>
          </a:xfrm>
          <a:prstGeom prst="rect">
            <a:avLst/>
          </a:prstGeom>
          <a:solidFill>
            <a:srgbClr val="86FF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7" name="Google Shape;377;p23"/>
          <p:cNvCxnSpPr/>
          <p:nvPr/>
        </p:nvCxnSpPr>
        <p:spPr>
          <a:xfrm>
            <a:off x="6630750" y="35403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3"/>
          <p:cNvCxnSpPr/>
          <p:nvPr/>
        </p:nvCxnSpPr>
        <p:spPr>
          <a:xfrm flipH="1">
            <a:off x="6630750" y="35403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23"/>
          <p:cNvSpPr/>
          <p:nvPr/>
        </p:nvSpPr>
        <p:spPr>
          <a:xfrm>
            <a:off x="3817575" y="3049875"/>
            <a:ext cx="2505300" cy="235500"/>
          </a:xfrm>
          <a:prstGeom prst="rect">
            <a:avLst/>
          </a:prstGeom>
          <a:solidFill>
            <a:srgbClr val="FFA8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2581275" y="2533650"/>
            <a:ext cx="1236300" cy="235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23"/>
          <p:cNvCxnSpPr/>
          <p:nvPr/>
        </p:nvCxnSpPr>
        <p:spPr>
          <a:xfrm>
            <a:off x="6224788" y="25188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3"/>
          <p:cNvCxnSpPr/>
          <p:nvPr/>
        </p:nvCxnSpPr>
        <p:spPr>
          <a:xfrm flipH="1">
            <a:off x="6224788" y="25188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3"/>
          <p:cNvSpPr/>
          <p:nvPr/>
        </p:nvSpPr>
        <p:spPr>
          <a:xfrm rot="10800000">
            <a:off x="5124075" y="3990763"/>
            <a:ext cx="2295600" cy="796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CCCCC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4" name="Google Shape;384;p23"/>
          <p:cNvCxnSpPr/>
          <p:nvPr/>
        </p:nvCxnSpPr>
        <p:spPr>
          <a:xfrm>
            <a:off x="5502350" y="25242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3"/>
          <p:cNvCxnSpPr/>
          <p:nvPr/>
        </p:nvCxnSpPr>
        <p:spPr>
          <a:xfrm flipH="1">
            <a:off x="5502350" y="25242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23"/>
          <p:cNvSpPr txBox="1"/>
          <p:nvPr/>
        </p:nvSpPr>
        <p:spPr>
          <a:xfrm>
            <a:off x="5199250" y="3990775"/>
            <a:ext cx="220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Encodage de certains caractères chiffré en utf-8 impossible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/>
          <p:nvPr/>
        </p:nvSpPr>
        <p:spPr>
          <a:xfrm>
            <a:off x="6854175" y="11925"/>
            <a:ext cx="2295600" cy="4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2295600" y="0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"/>
          <p:cNvSpPr txBox="1"/>
          <p:nvPr/>
        </p:nvSpPr>
        <p:spPr>
          <a:xfrm>
            <a:off x="66675" y="628650"/>
            <a:ext cx="67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4572000" y="12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0" y="0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"/>
          <p:cNvSpPr txBox="1"/>
          <p:nvPr/>
        </p:nvSpPr>
        <p:spPr>
          <a:xfrm>
            <a:off x="161925" y="381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24"/>
          <p:cNvSpPr txBox="1"/>
          <p:nvPr/>
        </p:nvSpPr>
        <p:spPr>
          <a:xfrm>
            <a:off x="975525" y="847950"/>
            <a:ext cx="78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Retour d’expérience</a:t>
            </a: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{Développement}</a:t>
            </a:r>
            <a:endParaRPr sz="2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99" name="Google Shape;399;p24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24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24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2" name="Google Shape;402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050" y="1723025"/>
            <a:ext cx="4960674" cy="30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66675" y="628650"/>
            <a:ext cx="67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572000" y="125"/>
            <a:ext cx="45720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0" y="0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61925" y="381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975525" y="847950"/>
            <a:ext cx="78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Connaissances requises {Développement}</a:t>
            </a:r>
            <a:endParaRPr sz="2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73" name="Google Shape;73;p14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</a:t>
            </a: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076575" y="1828800"/>
            <a:ext cx="1247700" cy="11811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228975" y="1976400"/>
            <a:ext cx="942900" cy="885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076575" y="1828800"/>
            <a:ext cx="1247700" cy="1181100"/>
          </a:xfrm>
          <a:prstGeom prst="blockArc">
            <a:avLst>
              <a:gd fmla="val 6926546" name="adj1"/>
              <a:gd fmla="val 16200361" name="adj2"/>
              <a:gd fmla="val 11830" name="adj3"/>
            </a:avLst>
          </a:prstGeom>
          <a:solidFill>
            <a:srgbClr val="FFA8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742875" y="1818375"/>
            <a:ext cx="196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45%</a:t>
            </a:r>
            <a:endParaRPr sz="17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A8F2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sz="1700">
              <a:solidFill>
                <a:srgbClr val="FFA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Langage de programmation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452175" y="2133825"/>
            <a:ext cx="59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🐍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66675" y="628650"/>
            <a:ext cx="67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572000" y="125"/>
            <a:ext cx="45720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0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61925" y="381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975525" y="847950"/>
            <a:ext cx="78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Connaissances requises {Développement}</a:t>
            </a:r>
            <a:endParaRPr sz="2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91" name="Google Shape;91;p15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076575" y="1828800"/>
            <a:ext cx="1247700" cy="11811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228975" y="1976400"/>
            <a:ext cx="942900" cy="885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3076575" y="1828800"/>
            <a:ext cx="1247700" cy="1181100"/>
          </a:xfrm>
          <a:prstGeom prst="blockArc">
            <a:avLst>
              <a:gd fmla="val 6926546" name="adj1"/>
              <a:gd fmla="val 16200361" name="adj2"/>
              <a:gd fmla="val 11830" name="adj3"/>
            </a:avLst>
          </a:prstGeom>
          <a:solidFill>
            <a:srgbClr val="FFA8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4886325" y="1828800"/>
            <a:ext cx="1247700" cy="11811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5038725" y="1976400"/>
            <a:ext cx="942900" cy="885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flipH="1">
            <a:off x="4886325" y="1828800"/>
            <a:ext cx="1247700" cy="1181100"/>
          </a:xfrm>
          <a:prstGeom prst="blockArc">
            <a:avLst>
              <a:gd fmla="val 10563302" name="adj1"/>
              <a:gd fmla="val 16200361" name="adj2"/>
              <a:gd fmla="val 11830" name="adj3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42875" y="1818375"/>
            <a:ext cx="196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45%</a:t>
            </a:r>
            <a:endParaRPr sz="17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A8F2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sz="1700">
              <a:solidFill>
                <a:srgbClr val="FFA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Langage de programmation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657975" y="1818375"/>
            <a:ext cx="196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25%</a:t>
            </a:r>
            <a:endParaRPr sz="17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Réseau</a:t>
            </a:r>
            <a:endParaRPr sz="17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Transfert de données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452175" y="2133825"/>
            <a:ext cx="59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🐍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240925" y="2147575"/>
            <a:ext cx="5940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700">
                <a:solidFill>
                  <a:schemeClr val="dk1"/>
                </a:solidFill>
              </a:rPr>
              <a:t>🌐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66675" y="628650"/>
            <a:ext cx="67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572000" y="125"/>
            <a:ext cx="45720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0" y="0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161925" y="381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975525" y="847950"/>
            <a:ext cx="78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Connaissances requises {Développement}</a:t>
            </a:r>
            <a:endParaRPr sz="2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4" name="Google Shape;114;p16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076575" y="1828800"/>
            <a:ext cx="1247700" cy="11811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228975" y="1976400"/>
            <a:ext cx="942900" cy="885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076575" y="1828800"/>
            <a:ext cx="1247700" cy="1181100"/>
          </a:xfrm>
          <a:prstGeom prst="blockArc">
            <a:avLst>
              <a:gd fmla="val 6926546" name="adj1"/>
              <a:gd fmla="val 16200361" name="adj2"/>
              <a:gd fmla="val 11830" name="adj3"/>
            </a:avLst>
          </a:prstGeom>
          <a:solidFill>
            <a:srgbClr val="FFA8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886325" y="1828800"/>
            <a:ext cx="1247700" cy="11811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flipH="1">
            <a:off x="5038725" y="1976400"/>
            <a:ext cx="942900" cy="885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4886325" y="1828800"/>
            <a:ext cx="1247700" cy="1181100"/>
          </a:xfrm>
          <a:prstGeom prst="blockArc">
            <a:avLst>
              <a:gd fmla="val 10563302" name="adj1"/>
              <a:gd fmla="val 16200361" name="adj2"/>
              <a:gd fmla="val 11830" name="adj3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076575" y="3324225"/>
            <a:ext cx="1247700" cy="11811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228975" y="3471825"/>
            <a:ext cx="942900" cy="885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🔐</a:t>
            </a:r>
            <a:endParaRPr sz="2900"/>
          </a:p>
        </p:txBody>
      </p:sp>
      <p:sp>
        <p:nvSpPr>
          <p:cNvPr id="123" name="Google Shape;123;p16"/>
          <p:cNvSpPr/>
          <p:nvPr/>
        </p:nvSpPr>
        <p:spPr>
          <a:xfrm flipH="1">
            <a:off x="3076575" y="3324225"/>
            <a:ext cx="1247700" cy="1181100"/>
          </a:xfrm>
          <a:prstGeom prst="blockArc">
            <a:avLst>
              <a:gd fmla="val 5529951" name="adj1"/>
              <a:gd fmla="val 10661188" name="adj2"/>
              <a:gd fmla="val 12178" name="adj3"/>
            </a:avLst>
          </a:prstGeom>
          <a:solidFill>
            <a:srgbClr val="9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742875" y="1818375"/>
            <a:ext cx="196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45%</a:t>
            </a:r>
            <a:endParaRPr sz="17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A8F2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sz="1700">
              <a:solidFill>
                <a:srgbClr val="FFA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Langage de programmation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657975" y="1818375"/>
            <a:ext cx="196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25%</a:t>
            </a:r>
            <a:endParaRPr sz="17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Réseau</a:t>
            </a:r>
            <a:endParaRPr sz="17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Transfert de données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742875" y="3445275"/>
            <a:ext cx="1962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25%</a:t>
            </a:r>
            <a:endParaRPr sz="17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91F2F2"/>
                </a:solidFill>
                <a:latin typeface="Courier New"/>
                <a:ea typeface="Courier New"/>
                <a:cs typeface="Courier New"/>
                <a:sym typeface="Courier New"/>
              </a:rPr>
              <a:t>Cryptographie</a:t>
            </a:r>
            <a:endParaRPr sz="1700">
              <a:solidFill>
                <a:srgbClr val="91F2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Algorithmes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452175" y="2133825"/>
            <a:ext cx="59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🐍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240925" y="2147575"/>
            <a:ext cx="5940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700">
                <a:solidFill>
                  <a:schemeClr val="dk1"/>
                </a:solidFill>
              </a:rPr>
              <a:t>🌐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66675" y="628650"/>
            <a:ext cx="67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4572000" y="125"/>
            <a:ext cx="45720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0" y="0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61925" y="381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975525" y="847950"/>
            <a:ext cx="78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Connaissances requises {Développement}</a:t>
            </a:r>
            <a:endParaRPr sz="2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1" name="Google Shape;141;p17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3076575" y="1828800"/>
            <a:ext cx="1247700" cy="11811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3228975" y="1976400"/>
            <a:ext cx="942900" cy="885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076575" y="1828800"/>
            <a:ext cx="1247700" cy="1181100"/>
          </a:xfrm>
          <a:prstGeom prst="blockArc">
            <a:avLst>
              <a:gd fmla="val 6926546" name="adj1"/>
              <a:gd fmla="val 16200361" name="adj2"/>
              <a:gd fmla="val 11830" name="adj3"/>
            </a:avLst>
          </a:prstGeom>
          <a:solidFill>
            <a:srgbClr val="FFA8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4886325" y="1828800"/>
            <a:ext cx="1247700" cy="11811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flipH="1">
            <a:off x="5038725" y="1976400"/>
            <a:ext cx="942900" cy="885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flipH="1">
            <a:off x="4886325" y="1828800"/>
            <a:ext cx="1247700" cy="1181100"/>
          </a:xfrm>
          <a:prstGeom prst="blockArc">
            <a:avLst>
              <a:gd fmla="val 10563302" name="adj1"/>
              <a:gd fmla="val 16200361" name="adj2"/>
              <a:gd fmla="val 11830" name="adj3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3076575" y="3324225"/>
            <a:ext cx="1247700" cy="11811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3228975" y="3471825"/>
            <a:ext cx="942900" cy="885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🔐</a:t>
            </a:r>
            <a:endParaRPr sz="2900"/>
          </a:p>
        </p:txBody>
      </p:sp>
      <p:sp>
        <p:nvSpPr>
          <p:cNvPr id="150" name="Google Shape;150;p17"/>
          <p:cNvSpPr/>
          <p:nvPr/>
        </p:nvSpPr>
        <p:spPr>
          <a:xfrm flipH="1">
            <a:off x="3076575" y="3324225"/>
            <a:ext cx="1247700" cy="1181100"/>
          </a:xfrm>
          <a:prstGeom prst="blockArc">
            <a:avLst>
              <a:gd fmla="val 5529951" name="adj1"/>
              <a:gd fmla="val 10661188" name="adj2"/>
              <a:gd fmla="val 12178" name="adj3"/>
            </a:avLst>
          </a:prstGeom>
          <a:solidFill>
            <a:srgbClr val="9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4886325" y="3324225"/>
            <a:ext cx="1247700" cy="11811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5038725" y="3471825"/>
            <a:ext cx="942900" cy="885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/>
              <a:t>☁️</a:t>
            </a:r>
            <a:endParaRPr sz="3300"/>
          </a:p>
        </p:txBody>
      </p:sp>
      <p:sp>
        <p:nvSpPr>
          <p:cNvPr id="153" name="Google Shape;153;p17"/>
          <p:cNvSpPr/>
          <p:nvPr/>
        </p:nvSpPr>
        <p:spPr>
          <a:xfrm>
            <a:off x="4886325" y="3324225"/>
            <a:ext cx="1247700" cy="1181100"/>
          </a:xfrm>
          <a:prstGeom prst="blockArc">
            <a:avLst>
              <a:gd fmla="val 5529951" name="adj1"/>
              <a:gd fmla="val 7275588" name="adj2"/>
              <a:gd fmla="val 12492" name="adj3"/>
            </a:avLst>
          </a:prstGeom>
          <a:solidFill>
            <a:srgbClr val="86FF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742875" y="1818375"/>
            <a:ext cx="196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45%</a:t>
            </a:r>
            <a:endParaRPr sz="17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A8F2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sz="1700">
              <a:solidFill>
                <a:srgbClr val="FFA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Langage de programmation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6657975" y="1818375"/>
            <a:ext cx="196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25%</a:t>
            </a:r>
            <a:endParaRPr sz="17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Réseau</a:t>
            </a:r>
            <a:endParaRPr sz="17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Transfert de données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742875" y="3445275"/>
            <a:ext cx="1962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25%</a:t>
            </a:r>
            <a:endParaRPr sz="17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91F2F2"/>
                </a:solidFill>
                <a:latin typeface="Courier New"/>
                <a:ea typeface="Courier New"/>
                <a:cs typeface="Courier New"/>
                <a:sym typeface="Courier New"/>
              </a:rPr>
              <a:t>Cryptographie</a:t>
            </a:r>
            <a:endParaRPr sz="1700">
              <a:solidFill>
                <a:srgbClr val="91F2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Algorithmes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562725" y="3329925"/>
            <a:ext cx="2156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5%</a:t>
            </a:r>
            <a:endParaRPr sz="17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86FF86"/>
                </a:solidFill>
                <a:latin typeface="Courier New"/>
                <a:ea typeface="Courier New"/>
                <a:cs typeface="Courier New"/>
                <a:sym typeface="Courier New"/>
              </a:rPr>
              <a:t>Base de données</a:t>
            </a:r>
            <a:endParaRPr sz="1700">
              <a:solidFill>
                <a:srgbClr val="86FF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 Stockage de données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452175" y="2133825"/>
            <a:ext cx="59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300">
                <a:solidFill>
                  <a:schemeClr val="dk1"/>
                </a:solidFill>
              </a:rPr>
              <a:t>🐍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5240925" y="2147575"/>
            <a:ext cx="5940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fr" sz="2700">
                <a:solidFill>
                  <a:schemeClr val="dk1"/>
                </a:solidFill>
              </a:rPr>
              <a:t>🌐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66675" y="628650"/>
            <a:ext cx="67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848400" y="12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0" y="13875"/>
            <a:ext cx="2436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161925" y="35825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676275" y="847950"/>
            <a:ext cx="813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Planification des tâches {Développement}</a:t>
            </a:r>
            <a:endParaRPr sz="2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2" name="Google Shape;172;p18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2317575" y="1387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1123950" y="1964175"/>
            <a:ext cx="7229400" cy="2484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18"/>
          <p:cNvCxnSpPr/>
          <p:nvPr/>
        </p:nvCxnSpPr>
        <p:spPr>
          <a:xfrm>
            <a:off x="1106775" y="2229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2438400" y="1981200"/>
            <a:ext cx="9600" cy="248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8"/>
          <p:cNvSpPr/>
          <p:nvPr/>
        </p:nvSpPr>
        <p:spPr>
          <a:xfrm>
            <a:off x="1121025" y="1964175"/>
            <a:ext cx="7248600" cy="435300"/>
          </a:xfrm>
          <a:prstGeom prst="rect">
            <a:avLst/>
          </a:prstGeom>
          <a:solidFill>
            <a:srgbClr val="9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18"/>
          <p:cNvCxnSpPr/>
          <p:nvPr/>
        </p:nvCxnSpPr>
        <p:spPr>
          <a:xfrm>
            <a:off x="1112475" y="23992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/>
          <p:nvPr/>
        </p:nvCxnSpPr>
        <p:spPr>
          <a:xfrm>
            <a:off x="1112475" y="2910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1112475" y="34207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1112475" y="39315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8"/>
          <p:cNvSpPr txBox="1"/>
          <p:nvPr/>
        </p:nvSpPr>
        <p:spPr>
          <a:xfrm>
            <a:off x="1266825" y="2439200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6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1266825" y="2952075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A8F2"/>
                </a:solidFill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600">
              <a:solidFill>
                <a:srgbClr val="FFA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1266825" y="3462813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Tests</a:t>
            </a:r>
            <a:endParaRPr sz="1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1123950" y="3973575"/>
            <a:ext cx="132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86FF86"/>
                </a:solidFill>
                <a:latin typeface="Courier New"/>
                <a:ea typeface="Courier New"/>
                <a:cs typeface="Courier New"/>
                <a:sym typeface="Courier New"/>
              </a:rPr>
              <a:t>Rédaction</a:t>
            </a:r>
            <a:endParaRPr sz="1600">
              <a:solidFill>
                <a:srgbClr val="86FF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2581275" y="2533650"/>
            <a:ext cx="4206300" cy="235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2701425" y="19776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JANVIER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787650" y="1952850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MARS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4744538" y="19528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FÉVRIER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3657600" y="3049875"/>
            <a:ext cx="3130200" cy="235500"/>
          </a:xfrm>
          <a:prstGeom prst="rect">
            <a:avLst/>
          </a:prstGeom>
          <a:solidFill>
            <a:srgbClr val="FFA8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5136500" y="3560625"/>
            <a:ext cx="2088900" cy="235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6827775" y="4053150"/>
            <a:ext cx="1323900" cy="235500"/>
          </a:xfrm>
          <a:prstGeom prst="rect">
            <a:avLst/>
          </a:prstGeom>
          <a:solidFill>
            <a:srgbClr val="86FF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/>
        </p:nvSpPr>
        <p:spPr>
          <a:xfrm>
            <a:off x="66675" y="628650"/>
            <a:ext cx="67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6848400" y="12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0" y="13875"/>
            <a:ext cx="2436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161925" y="35825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676275" y="847950"/>
            <a:ext cx="813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Planification des tâches {Développement}</a:t>
            </a:r>
            <a:endParaRPr sz="2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06" name="Google Shape;206;p19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2317575" y="1387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1123950" y="1964175"/>
            <a:ext cx="7229400" cy="2484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>
            <a:off x="1106775" y="2229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9"/>
          <p:cNvCxnSpPr/>
          <p:nvPr/>
        </p:nvCxnSpPr>
        <p:spPr>
          <a:xfrm>
            <a:off x="2438400" y="1981200"/>
            <a:ext cx="9600" cy="248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9"/>
          <p:cNvSpPr/>
          <p:nvPr/>
        </p:nvSpPr>
        <p:spPr>
          <a:xfrm>
            <a:off x="1121025" y="1964175"/>
            <a:ext cx="7248600" cy="435300"/>
          </a:xfrm>
          <a:prstGeom prst="rect">
            <a:avLst/>
          </a:prstGeom>
          <a:solidFill>
            <a:srgbClr val="9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19"/>
          <p:cNvCxnSpPr/>
          <p:nvPr/>
        </p:nvCxnSpPr>
        <p:spPr>
          <a:xfrm>
            <a:off x="1112475" y="23992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1112475" y="2910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/>
          <p:nvPr/>
        </p:nvCxnSpPr>
        <p:spPr>
          <a:xfrm>
            <a:off x="1112475" y="34207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9"/>
          <p:cNvCxnSpPr/>
          <p:nvPr/>
        </p:nvCxnSpPr>
        <p:spPr>
          <a:xfrm>
            <a:off x="1112475" y="39315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9"/>
          <p:cNvSpPr txBox="1"/>
          <p:nvPr/>
        </p:nvSpPr>
        <p:spPr>
          <a:xfrm>
            <a:off x="1266825" y="2439200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6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266825" y="2952075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A8F2"/>
                </a:solidFill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600">
              <a:solidFill>
                <a:srgbClr val="FFA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1266825" y="3462813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Tests</a:t>
            </a:r>
            <a:endParaRPr sz="1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1123950" y="3973575"/>
            <a:ext cx="132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86FF86"/>
                </a:solidFill>
                <a:latin typeface="Courier New"/>
                <a:ea typeface="Courier New"/>
                <a:cs typeface="Courier New"/>
                <a:sym typeface="Courier New"/>
              </a:rPr>
              <a:t>Rédaction</a:t>
            </a:r>
            <a:endParaRPr sz="1600">
              <a:solidFill>
                <a:srgbClr val="86FF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2701425" y="19776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JANVIER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6787650" y="1952850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MARS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4744538" y="19528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FÉVRIER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495675" y="3049875"/>
            <a:ext cx="1485600" cy="235500"/>
          </a:xfrm>
          <a:prstGeom prst="rect">
            <a:avLst/>
          </a:prstGeom>
          <a:solidFill>
            <a:srgbClr val="FFA8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4494075" y="3560625"/>
            <a:ext cx="2743200" cy="235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6322875" y="4053150"/>
            <a:ext cx="1485600" cy="235500"/>
          </a:xfrm>
          <a:prstGeom prst="rect">
            <a:avLst/>
          </a:prstGeom>
          <a:solidFill>
            <a:srgbClr val="86FF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2581275" y="2533650"/>
            <a:ext cx="1236300" cy="235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/>
        </p:nvSpPr>
        <p:spPr>
          <a:xfrm>
            <a:off x="66675" y="628650"/>
            <a:ext cx="67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6848400" y="12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0" y="13875"/>
            <a:ext cx="2436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161925" y="35825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 flipH="1">
            <a:off x="676275" y="847950"/>
            <a:ext cx="813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Planification des tâches {Développement}</a:t>
            </a:r>
            <a:endParaRPr sz="2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40" name="Google Shape;240;p20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2317575" y="1387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1123950" y="1964175"/>
            <a:ext cx="7229400" cy="2484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0"/>
          <p:cNvCxnSpPr/>
          <p:nvPr/>
        </p:nvCxnSpPr>
        <p:spPr>
          <a:xfrm>
            <a:off x="1106775" y="2229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0"/>
          <p:cNvCxnSpPr/>
          <p:nvPr/>
        </p:nvCxnSpPr>
        <p:spPr>
          <a:xfrm>
            <a:off x="2438400" y="1981200"/>
            <a:ext cx="9600" cy="248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0"/>
          <p:cNvSpPr/>
          <p:nvPr/>
        </p:nvSpPr>
        <p:spPr>
          <a:xfrm>
            <a:off x="1121025" y="1964175"/>
            <a:ext cx="7248600" cy="435300"/>
          </a:xfrm>
          <a:prstGeom prst="rect">
            <a:avLst/>
          </a:prstGeom>
          <a:solidFill>
            <a:srgbClr val="9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0"/>
          <p:cNvCxnSpPr/>
          <p:nvPr/>
        </p:nvCxnSpPr>
        <p:spPr>
          <a:xfrm>
            <a:off x="1112475" y="23992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0"/>
          <p:cNvCxnSpPr/>
          <p:nvPr/>
        </p:nvCxnSpPr>
        <p:spPr>
          <a:xfrm>
            <a:off x="1112475" y="2910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0"/>
          <p:cNvCxnSpPr/>
          <p:nvPr/>
        </p:nvCxnSpPr>
        <p:spPr>
          <a:xfrm>
            <a:off x="1112475" y="34207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0"/>
          <p:cNvCxnSpPr/>
          <p:nvPr/>
        </p:nvCxnSpPr>
        <p:spPr>
          <a:xfrm>
            <a:off x="1112475" y="39315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0"/>
          <p:cNvSpPr txBox="1"/>
          <p:nvPr/>
        </p:nvSpPr>
        <p:spPr>
          <a:xfrm>
            <a:off x="1266825" y="2439200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6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1266825" y="2952075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A8F2"/>
                </a:solidFill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600">
              <a:solidFill>
                <a:srgbClr val="FFA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1266825" y="3462813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Tests</a:t>
            </a:r>
            <a:endParaRPr sz="1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1123950" y="3973575"/>
            <a:ext cx="132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86FF86"/>
                </a:solidFill>
                <a:latin typeface="Courier New"/>
                <a:ea typeface="Courier New"/>
                <a:cs typeface="Courier New"/>
                <a:sym typeface="Courier New"/>
              </a:rPr>
              <a:t>Rédaction</a:t>
            </a:r>
            <a:endParaRPr sz="1600">
              <a:solidFill>
                <a:srgbClr val="86FF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2581275" y="2533650"/>
            <a:ext cx="1236300" cy="235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2701425" y="19776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JANVIER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6787650" y="1952850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MARS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4744538" y="19528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FÉVRIER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4937925" y="2544525"/>
            <a:ext cx="1624800" cy="235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3817575" y="3049875"/>
            <a:ext cx="2505300" cy="235500"/>
          </a:xfrm>
          <a:prstGeom prst="rect">
            <a:avLst/>
          </a:prstGeom>
          <a:solidFill>
            <a:srgbClr val="FFA8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4494075" y="3560625"/>
            <a:ext cx="2743200" cy="235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6322875" y="4053150"/>
            <a:ext cx="1485600" cy="235500"/>
          </a:xfrm>
          <a:prstGeom prst="rect">
            <a:avLst/>
          </a:prstGeom>
          <a:solidFill>
            <a:srgbClr val="86FF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/>
        </p:nvSpPr>
        <p:spPr>
          <a:xfrm>
            <a:off x="66675" y="628650"/>
            <a:ext cx="676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6848400" y="12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676275" y="47625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0" y="13875"/>
            <a:ext cx="2436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161925" y="35825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 flipH="1">
            <a:off x="676275" y="847950"/>
            <a:ext cx="813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Planification des tâches {Développement}</a:t>
            </a:r>
            <a:endParaRPr sz="2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75" name="Google Shape;275;p21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493792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Planning.html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2317575" y="13875"/>
            <a:ext cx="2295600" cy="47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 txBox="1"/>
          <p:nvPr/>
        </p:nvSpPr>
        <p:spPr>
          <a:xfrm>
            <a:off x="2436663" y="357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Connaissance.html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1123950" y="1964175"/>
            <a:ext cx="7229400" cy="2484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21"/>
          <p:cNvCxnSpPr/>
          <p:nvPr/>
        </p:nvCxnSpPr>
        <p:spPr>
          <a:xfrm>
            <a:off x="1106775" y="2229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1"/>
          <p:cNvCxnSpPr/>
          <p:nvPr/>
        </p:nvCxnSpPr>
        <p:spPr>
          <a:xfrm>
            <a:off x="2438400" y="1981200"/>
            <a:ext cx="9600" cy="2486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1"/>
          <p:cNvSpPr/>
          <p:nvPr/>
        </p:nvSpPr>
        <p:spPr>
          <a:xfrm>
            <a:off x="1121025" y="1964175"/>
            <a:ext cx="7248600" cy="435300"/>
          </a:xfrm>
          <a:prstGeom prst="rect">
            <a:avLst/>
          </a:prstGeom>
          <a:solidFill>
            <a:srgbClr val="9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21"/>
          <p:cNvCxnSpPr/>
          <p:nvPr/>
        </p:nvCxnSpPr>
        <p:spPr>
          <a:xfrm>
            <a:off x="1112475" y="23992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1"/>
          <p:cNvCxnSpPr/>
          <p:nvPr/>
        </p:nvCxnSpPr>
        <p:spPr>
          <a:xfrm>
            <a:off x="1112475" y="29100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1"/>
          <p:cNvCxnSpPr/>
          <p:nvPr/>
        </p:nvCxnSpPr>
        <p:spPr>
          <a:xfrm>
            <a:off x="1112475" y="342075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1"/>
          <p:cNvCxnSpPr/>
          <p:nvPr/>
        </p:nvCxnSpPr>
        <p:spPr>
          <a:xfrm>
            <a:off x="1112475" y="3931500"/>
            <a:ext cx="7265700" cy="4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1"/>
          <p:cNvSpPr txBox="1"/>
          <p:nvPr/>
        </p:nvSpPr>
        <p:spPr>
          <a:xfrm>
            <a:off x="1266825" y="2439200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6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1266825" y="2952075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A8F2"/>
                </a:solidFill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600">
              <a:solidFill>
                <a:srgbClr val="FFA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1266825" y="3462813"/>
            <a:ext cx="11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Tests</a:t>
            </a:r>
            <a:endParaRPr sz="16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1123950" y="3973575"/>
            <a:ext cx="132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86FF86"/>
                </a:solidFill>
                <a:latin typeface="Courier New"/>
                <a:ea typeface="Courier New"/>
                <a:cs typeface="Courier New"/>
                <a:sym typeface="Courier New"/>
              </a:rPr>
              <a:t>Rédaction</a:t>
            </a:r>
            <a:endParaRPr sz="1600">
              <a:solidFill>
                <a:srgbClr val="86FF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2701425" y="19776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JANVIER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6787650" y="1952850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MARS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4744538" y="1952838"/>
            <a:ext cx="12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FÉVRIER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4494075" y="3560625"/>
            <a:ext cx="2743200" cy="235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6322875" y="4053150"/>
            <a:ext cx="1485600" cy="235500"/>
          </a:xfrm>
          <a:prstGeom prst="rect">
            <a:avLst/>
          </a:prstGeom>
          <a:solidFill>
            <a:srgbClr val="86FF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7189575" y="35700"/>
            <a:ext cx="16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Résultat.html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4937925" y="2544525"/>
            <a:ext cx="1624800" cy="235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21"/>
          <p:cNvCxnSpPr/>
          <p:nvPr/>
        </p:nvCxnSpPr>
        <p:spPr>
          <a:xfrm>
            <a:off x="5502350" y="25242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1"/>
          <p:cNvCxnSpPr/>
          <p:nvPr/>
        </p:nvCxnSpPr>
        <p:spPr>
          <a:xfrm flipH="1">
            <a:off x="5502350" y="2524275"/>
            <a:ext cx="1569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1"/>
          <p:cNvSpPr/>
          <p:nvPr/>
        </p:nvSpPr>
        <p:spPr>
          <a:xfrm>
            <a:off x="4893975" y="1573875"/>
            <a:ext cx="2295600" cy="796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CCCCCC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Adaptation de </a:t>
            </a: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la structure</a:t>
            </a: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 des échanges pour supporter les fonctions d’AES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2581275" y="2533650"/>
            <a:ext cx="1236300" cy="235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3817575" y="3049875"/>
            <a:ext cx="2505300" cy="235500"/>
          </a:xfrm>
          <a:prstGeom prst="rect">
            <a:avLst/>
          </a:prstGeom>
          <a:solidFill>
            <a:srgbClr val="FFA8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