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76813" autoAdjust="0"/>
  </p:normalViewPr>
  <p:slideViewPr>
    <p:cSldViewPr snapToGrid="0">
      <p:cViewPr varScale="1">
        <p:scale>
          <a:sx n="53" d="100"/>
          <a:sy n="53" d="100"/>
        </p:scale>
        <p:origin x="5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512AE6-D52C-42CA-BC78-E506BB6FFE92}"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D3B7E7E9-DDD9-4269-AE58-4F9ABDFFE962}">
      <dgm:prSet/>
      <dgm:spPr/>
      <dgm:t>
        <a:bodyPr/>
        <a:lstStyle/>
        <a:p>
          <a:r>
            <a:rPr lang="en-GB" b="0" i="0"/>
            <a:t>Moroto has the most food shortage due to low crop area allocation and low productivity and low average crop yields for both sorghum and Maize. as a result, Moroto should be considered a priority for support by the NGO’s.</a:t>
          </a:r>
          <a:endParaRPr lang="en-US"/>
        </a:p>
      </dgm:t>
    </dgm:pt>
    <dgm:pt modelId="{93178406-BA40-4BE2-A530-6A0AABB74AFA}" type="parTrans" cxnId="{E49E2554-0B9C-48F6-B778-0B8872D20930}">
      <dgm:prSet/>
      <dgm:spPr/>
      <dgm:t>
        <a:bodyPr/>
        <a:lstStyle/>
        <a:p>
          <a:endParaRPr lang="en-US"/>
        </a:p>
      </dgm:t>
    </dgm:pt>
    <dgm:pt modelId="{2180D682-F1D5-4606-8A68-94E69E24A912}" type="sibTrans" cxnId="{E49E2554-0B9C-48F6-B778-0B8872D20930}">
      <dgm:prSet/>
      <dgm:spPr/>
      <dgm:t>
        <a:bodyPr/>
        <a:lstStyle/>
        <a:p>
          <a:endParaRPr lang="en-US"/>
        </a:p>
      </dgm:t>
    </dgm:pt>
    <dgm:pt modelId="{2687405E-C3F4-4A97-8BE5-C87F4F1CE43A}">
      <dgm:prSet/>
      <dgm:spPr/>
      <dgm:t>
        <a:bodyPr/>
        <a:lstStyle/>
        <a:p>
          <a:r>
            <a:rPr lang="en-GB" b="0" i="0"/>
            <a:t>Future region planning should access the major cause of low productivity in Moroto such as pest outbreak and draught intensity to help increase the subcounty yield.</a:t>
          </a:r>
          <a:endParaRPr lang="en-US"/>
        </a:p>
      </dgm:t>
    </dgm:pt>
    <dgm:pt modelId="{42068F61-BC7B-419E-A6EC-0ECE077BFA9E}" type="parTrans" cxnId="{10F6B8D2-29ED-4462-831E-69634FCADA84}">
      <dgm:prSet/>
      <dgm:spPr/>
      <dgm:t>
        <a:bodyPr/>
        <a:lstStyle/>
        <a:p>
          <a:endParaRPr lang="en-US"/>
        </a:p>
      </dgm:t>
    </dgm:pt>
    <dgm:pt modelId="{FF5BE889-F845-44D1-9162-B72F985C2FE1}" type="sibTrans" cxnId="{10F6B8D2-29ED-4462-831E-69634FCADA84}">
      <dgm:prSet/>
      <dgm:spPr/>
      <dgm:t>
        <a:bodyPr/>
        <a:lstStyle/>
        <a:p>
          <a:endParaRPr lang="en-US"/>
        </a:p>
      </dgm:t>
    </dgm:pt>
    <dgm:pt modelId="{EF43F5FF-6E53-4095-A1DB-82A6AC5E462F}">
      <dgm:prSet/>
      <dgm:spPr/>
      <dgm:t>
        <a:bodyPr/>
        <a:lstStyle/>
        <a:p>
          <a:r>
            <a:rPr lang="en-GB" b="0" i="0"/>
            <a:t>Compared to the crop area available, sorghum has the largest crop allocation compared to maize. however, the average production and total yield of sorghum is less than that of maize. As such, the NGO's can advice farmers to revise the crop allocation to ensure high average yields in the area.</a:t>
          </a:r>
          <a:endParaRPr lang="en-US"/>
        </a:p>
      </dgm:t>
    </dgm:pt>
    <dgm:pt modelId="{C3C1968A-A5E1-4F6F-802C-6058EA85A754}" type="parTrans" cxnId="{11208AE1-24E9-46B8-AA81-E3E5BFB5FF69}">
      <dgm:prSet/>
      <dgm:spPr/>
      <dgm:t>
        <a:bodyPr/>
        <a:lstStyle/>
        <a:p>
          <a:endParaRPr lang="en-US"/>
        </a:p>
      </dgm:t>
    </dgm:pt>
    <dgm:pt modelId="{50435167-D22D-41E5-AF99-A0FCA62DFE4D}" type="sibTrans" cxnId="{11208AE1-24E9-46B8-AA81-E3E5BFB5FF69}">
      <dgm:prSet/>
      <dgm:spPr/>
      <dgm:t>
        <a:bodyPr/>
        <a:lstStyle/>
        <a:p>
          <a:endParaRPr lang="en-US"/>
        </a:p>
      </dgm:t>
    </dgm:pt>
    <dgm:pt modelId="{4B63985F-0A95-4A9A-86F9-B4DDCF03F572}" type="pres">
      <dgm:prSet presAssocID="{56512AE6-D52C-42CA-BC78-E506BB6FFE92}" presName="Name0" presStyleCnt="0">
        <dgm:presLayoutVars>
          <dgm:dir/>
          <dgm:resizeHandles val="exact"/>
        </dgm:presLayoutVars>
      </dgm:prSet>
      <dgm:spPr/>
    </dgm:pt>
    <dgm:pt modelId="{082648B9-49B7-4CE8-BFD7-77BDDEFFC9E4}" type="pres">
      <dgm:prSet presAssocID="{D3B7E7E9-DDD9-4269-AE58-4F9ABDFFE962}" presName="node" presStyleLbl="node1" presStyleIdx="0" presStyleCnt="3">
        <dgm:presLayoutVars>
          <dgm:bulletEnabled val="1"/>
        </dgm:presLayoutVars>
      </dgm:prSet>
      <dgm:spPr/>
    </dgm:pt>
    <dgm:pt modelId="{F592E522-09BF-4013-ABE2-193504FF0D50}" type="pres">
      <dgm:prSet presAssocID="{2180D682-F1D5-4606-8A68-94E69E24A912}" presName="sibTrans" presStyleLbl="sibTrans2D1" presStyleIdx="0" presStyleCnt="2"/>
      <dgm:spPr/>
    </dgm:pt>
    <dgm:pt modelId="{E48358D4-ED95-4C91-92CE-D2A32DD78E58}" type="pres">
      <dgm:prSet presAssocID="{2180D682-F1D5-4606-8A68-94E69E24A912}" presName="connectorText" presStyleLbl="sibTrans2D1" presStyleIdx="0" presStyleCnt="2"/>
      <dgm:spPr/>
    </dgm:pt>
    <dgm:pt modelId="{FF6E4758-3B09-4239-9365-084695F2F46A}" type="pres">
      <dgm:prSet presAssocID="{2687405E-C3F4-4A97-8BE5-C87F4F1CE43A}" presName="node" presStyleLbl="node1" presStyleIdx="1" presStyleCnt="3">
        <dgm:presLayoutVars>
          <dgm:bulletEnabled val="1"/>
        </dgm:presLayoutVars>
      </dgm:prSet>
      <dgm:spPr/>
    </dgm:pt>
    <dgm:pt modelId="{DC607A24-190D-4608-8598-E542A0F1DCBA}" type="pres">
      <dgm:prSet presAssocID="{FF5BE889-F845-44D1-9162-B72F985C2FE1}" presName="sibTrans" presStyleLbl="sibTrans2D1" presStyleIdx="1" presStyleCnt="2"/>
      <dgm:spPr/>
    </dgm:pt>
    <dgm:pt modelId="{CE6A3763-07F6-4A5A-BB2D-86F139CC7C2E}" type="pres">
      <dgm:prSet presAssocID="{FF5BE889-F845-44D1-9162-B72F985C2FE1}" presName="connectorText" presStyleLbl="sibTrans2D1" presStyleIdx="1" presStyleCnt="2"/>
      <dgm:spPr/>
    </dgm:pt>
    <dgm:pt modelId="{5FE1AEC6-2599-487F-92BE-972D6E93A0E2}" type="pres">
      <dgm:prSet presAssocID="{EF43F5FF-6E53-4095-A1DB-82A6AC5E462F}" presName="node" presStyleLbl="node1" presStyleIdx="2" presStyleCnt="3">
        <dgm:presLayoutVars>
          <dgm:bulletEnabled val="1"/>
        </dgm:presLayoutVars>
      </dgm:prSet>
      <dgm:spPr/>
    </dgm:pt>
  </dgm:ptLst>
  <dgm:cxnLst>
    <dgm:cxn modelId="{67D55B1D-9E4B-4E9E-917B-B5E10B02AF07}" type="presOf" srcId="{2180D682-F1D5-4606-8A68-94E69E24A912}" destId="{E48358D4-ED95-4C91-92CE-D2A32DD78E58}" srcOrd="1" destOrd="0" presId="urn:microsoft.com/office/officeart/2005/8/layout/process1"/>
    <dgm:cxn modelId="{20BE7668-6EE9-4619-B022-912F4784C6B8}" type="presOf" srcId="{EF43F5FF-6E53-4095-A1DB-82A6AC5E462F}" destId="{5FE1AEC6-2599-487F-92BE-972D6E93A0E2}" srcOrd="0" destOrd="0" presId="urn:microsoft.com/office/officeart/2005/8/layout/process1"/>
    <dgm:cxn modelId="{D07F6F6F-F7AA-4774-913B-0FAD3AED6659}" type="presOf" srcId="{FF5BE889-F845-44D1-9162-B72F985C2FE1}" destId="{CE6A3763-07F6-4A5A-BB2D-86F139CC7C2E}" srcOrd="1" destOrd="0" presId="urn:microsoft.com/office/officeart/2005/8/layout/process1"/>
    <dgm:cxn modelId="{E49E2554-0B9C-48F6-B778-0B8872D20930}" srcId="{56512AE6-D52C-42CA-BC78-E506BB6FFE92}" destId="{D3B7E7E9-DDD9-4269-AE58-4F9ABDFFE962}" srcOrd="0" destOrd="0" parTransId="{93178406-BA40-4BE2-A530-6A0AABB74AFA}" sibTransId="{2180D682-F1D5-4606-8A68-94E69E24A912}"/>
    <dgm:cxn modelId="{56738085-AC89-48EC-A182-7D1305BA8CD6}" type="presOf" srcId="{FF5BE889-F845-44D1-9162-B72F985C2FE1}" destId="{DC607A24-190D-4608-8598-E542A0F1DCBA}" srcOrd="0" destOrd="0" presId="urn:microsoft.com/office/officeart/2005/8/layout/process1"/>
    <dgm:cxn modelId="{ED50E3A6-4882-462C-9490-E8368215961C}" type="presOf" srcId="{2180D682-F1D5-4606-8A68-94E69E24A912}" destId="{F592E522-09BF-4013-ABE2-193504FF0D50}" srcOrd="0" destOrd="0" presId="urn:microsoft.com/office/officeart/2005/8/layout/process1"/>
    <dgm:cxn modelId="{4E39ACA8-E2CB-4ABE-A61D-6D6A708D2C09}" type="presOf" srcId="{D3B7E7E9-DDD9-4269-AE58-4F9ABDFFE962}" destId="{082648B9-49B7-4CE8-BFD7-77BDDEFFC9E4}" srcOrd="0" destOrd="0" presId="urn:microsoft.com/office/officeart/2005/8/layout/process1"/>
    <dgm:cxn modelId="{C83C7FCE-3573-41E9-A7B3-B8175F629A56}" type="presOf" srcId="{2687405E-C3F4-4A97-8BE5-C87F4F1CE43A}" destId="{FF6E4758-3B09-4239-9365-084695F2F46A}" srcOrd="0" destOrd="0" presId="urn:microsoft.com/office/officeart/2005/8/layout/process1"/>
    <dgm:cxn modelId="{10F6B8D2-29ED-4462-831E-69634FCADA84}" srcId="{56512AE6-D52C-42CA-BC78-E506BB6FFE92}" destId="{2687405E-C3F4-4A97-8BE5-C87F4F1CE43A}" srcOrd="1" destOrd="0" parTransId="{42068F61-BC7B-419E-A6EC-0ECE077BFA9E}" sibTransId="{FF5BE889-F845-44D1-9162-B72F985C2FE1}"/>
    <dgm:cxn modelId="{11208AE1-24E9-46B8-AA81-E3E5BFB5FF69}" srcId="{56512AE6-D52C-42CA-BC78-E506BB6FFE92}" destId="{EF43F5FF-6E53-4095-A1DB-82A6AC5E462F}" srcOrd="2" destOrd="0" parTransId="{C3C1968A-A5E1-4F6F-802C-6058EA85A754}" sibTransId="{50435167-D22D-41E5-AF99-A0FCA62DFE4D}"/>
    <dgm:cxn modelId="{CC6AEDEC-FCF0-44B0-A4DD-57594CA33476}" type="presOf" srcId="{56512AE6-D52C-42CA-BC78-E506BB6FFE92}" destId="{4B63985F-0A95-4A9A-86F9-B4DDCF03F572}" srcOrd="0" destOrd="0" presId="urn:microsoft.com/office/officeart/2005/8/layout/process1"/>
    <dgm:cxn modelId="{92D0897D-B006-432B-8C9C-1EDD5CEC00A8}" type="presParOf" srcId="{4B63985F-0A95-4A9A-86F9-B4DDCF03F572}" destId="{082648B9-49B7-4CE8-BFD7-77BDDEFFC9E4}" srcOrd="0" destOrd="0" presId="urn:microsoft.com/office/officeart/2005/8/layout/process1"/>
    <dgm:cxn modelId="{34B73E51-88AC-4453-84B4-F98E675C6118}" type="presParOf" srcId="{4B63985F-0A95-4A9A-86F9-B4DDCF03F572}" destId="{F592E522-09BF-4013-ABE2-193504FF0D50}" srcOrd="1" destOrd="0" presId="urn:microsoft.com/office/officeart/2005/8/layout/process1"/>
    <dgm:cxn modelId="{BE3D6140-5AB7-4550-86DB-52617403806F}" type="presParOf" srcId="{F592E522-09BF-4013-ABE2-193504FF0D50}" destId="{E48358D4-ED95-4C91-92CE-D2A32DD78E58}" srcOrd="0" destOrd="0" presId="urn:microsoft.com/office/officeart/2005/8/layout/process1"/>
    <dgm:cxn modelId="{8D247EF1-B3C6-46CD-B7CD-1A37D7FCD727}" type="presParOf" srcId="{4B63985F-0A95-4A9A-86F9-B4DDCF03F572}" destId="{FF6E4758-3B09-4239-9365-084695F2F46A}" srcOrd="2" destOrd="0" presId="urn:microsoft.com/office/officeart/2005/8/layout/process1"/>
    <dgm:cxn modelId="{E26B6E2C-F251-42A1-B408-340756FE4636}" type="presParOf" srcId="{4B63985F-0A95-4A9A-86F9-B4DDCF03F572}" destId="{DC607A24-190D-4608-8598-E542A0F1DCBA}" srcOrd="3" destOrd="0" presId="urn:microsoft.com/office/officeart/2005/8/layout/process1"/>
    <dgm:cxn modelId="{CACA9E61-0DA1-4A61-A472-AA057257F8AF}" type="presParOf" srcId="{DC607A24-190D-4608-8598-E542A0F1DCBA}" destId="{CE6A3763-07F6-4A5A-BB2D-86F139CC7C2E}" srcOrd="0" destOrd="0" presId="urn:microsoft.com/office/officeart/2005/8/layout/process1"/>
    <dgm:cxn modelId="{EB8530DB-103A-420D-BB91-59E67C35CD8F}" type="presParOf" srcId="{4B63985F-0A95-4A9A-86F9-B4DDCF03F572}" destId="{5FE1AEC6-2599-487F-92BE-972D6E93A0E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648B9-49B7-4CE8-BFD7-77BDDEFFC9E4}">
      <dsp:nvSpPr>
        <dsp:cNvPr id="0" name=""/>
        <dsp:cNvSpPr/>
      </dsp:nvSpPr>
      <dsp:spPr>
        <a:xfrm>
          <a:off x="9242" y="392788"/>
          <a:ext cx="2762398" cy="35657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i="0" kern="1200"/>
            <a:t>Moroto has the most food shortage due to low crop area allocation and low productivity and low average crop yields for both sorghum and Maize. as a result, Moroto should be considered a priority for support by the NGO’s.</a:t>
          </a:r>
          <a:endParaRPr lang="en-US" sz="1800" kern="1200"/>
        </a:p>
      </dsp:txBody>
      <dsp:txXfrm>
        <a:off x="90150" y="473696"/>
        <a:ext cx="2600582" cy="3403944"/>
      </dsp:txXfrm>
    </dsp:sp>
    <dsp:sp modelId="{F592E522-09BF-4013-ABE2-193504FF0D50}">
      <dsp:nvSpPr>
        <dsp:cNvPr id="0" name=""/>
        <dsp:cNvSpPr/>
      </dsp:nvSpPr>
      <dsp:spPr>
        <a:xfrm>
          <a:off x="3047880"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0146"/>
        <a:ext cx="409940" cy="411044"/>
      </dsp:txXfrm>
    </dsp:sp>
    <dsp:sp modelId="{FF6E4758-3B09-4239-9365-084695F2F46A}">
      <dsp:nvSpPr>
        <dsp:cNvPr id="0" name=""/>
        <dsp:cNvSpPr/>
      </dsp:nvSpPr>
      <dsp:spPr>
        <a:xfrm>
          <a:off x="3876600" y="392788"/>
          <a:ext cx="2762398" cy="35657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i="0" kern="1200"/>
            <a:t>Future region planning should access the major cause of low productivity in Moroto such as pest outbreak and draught intensity to help increase the subcounty yield.</a:t>
          </a:r>
          <a:endParaRPr lang="en-US" sz="1800" kern="1200"/>
        </a:p>
      </dsp:txBody>
      <dsp:txXfrm>
        <a:off x="3957508" y="473696"/>
        <a:ext cx="2600582" cy="3403944"/>
      </dsp:txXfrm>
    </dsp:sp>
    <dsp:sp modelId="{DC607A24-190D-4608-8598-E542A0F1DCBA}">
      <dsp:nvSpPr>
        <dsp:cNvPr id="0" name=""/>
        <dsp:cNvSpPr/>
      </dsp:nvSpPr>
      <dsp:spPr>
        <a:xfrm>
          <a:off x="6915239"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0146"/>
        <a:ext cx="409940" cy="411044"/>
      </dsp:txXfrm>
    </dsp:sp>
    <dsp:sp modelId="{5FE1AEC6-2599-487F-92BE-972D6E93A0E2}">
      <dsp:nvSpPr>
        <dsp:cNvPr id="0" name=""/>
        <dsp:cNvSpPr/>
      </dsp:nvSpPr>
      <dsp:spPr>
        <a:xfrm>
          <a:off x="7743958" y="392788"/>
          <a:ext cx="2762398" cy="35657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i="0" kern="1200"/>
            <a:t>Compared to the crop area available, sorghum has the largest crop allocation compared to maize. however, the average production and total yield of sorghum is less than that of maize. As such, the NGO's can advice farmers to revise the crop allocation to ensure high average yields in the area.</a:t>
          </a:r>
          <a:endParaRPr lang="en-US" sz="1800" kern="1200"/>
        </a:p>
      </dsp:txBody>
      <dsp:txXfrm>
        <a:off x="7824866" y="473696"/>
        <a:ext cx="2600582" cy="34039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FDB7D-7BD2-44E2-A9AC-76B5F4C8EFF4}" type="datetimeFigureOut">
              <a:rPr lang="en-GB" smtClean="0"/>
              <a:t>09/02/2025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AA149-1554-49E3-84BB-618A460E3AD6}" type="slidenum">
              <a:rPr lang="en-GB" smtClean="0"/>
              <a:t>‹#›</a:t>
            </a:fld>
            <a:endParaRPr lang="en-GB"/>
          </a:p>
        </p:txBody>
      </p:sp>
    </p:spTree>
    <p:extLst>
      <p:ext uri="{BB962C8B-B14F-4D97-AF65-F5344CB8AC3E}">
        <p14:creationId xmlns:p14="http://schemas.microsoft.com/office/powerpoint/2010/main" val="299647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3AA149-1554-49E3-84BB-618A460E3AD6}" type="slidenum">
              <a:rPr lang="en-GB" smtClean="0"/>
              <a:t>1</a:t>
            </a:fld>
            <a:endParaRPr lang="en-GB"/>
          </a:p>
        </p:txBody>
      </p:sp>
    </p:spTree>
    <p:extLst>
      <p:ext uri="{BB962C8B-B14F-4D97-AF65-F5344CB8AC3E}">
        <p14:creationId xmlns:p14="http://schemas.microsoft.com/office/powerpoint/2010/main" val="379369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3AA149-1554-49E3-84BB-618A460E3AD6}" type="slidenum">
              <a:rPr lang="en-GB" smtClean="0"/>
              <a:t>6</a:t>
            </a:fld>
            <a:endParaRPr lang="en-GB"/>
          </a:p>
        </p:txBody>
      </p:sp>
    </p:spTree>
    <p:extLst>
      <p:ext uri="{BB962C8B-B14F-4D97-AF65-F5344CB8AC3E}">
        <p14:creationId xmlns:p14="http://schemas.microsoft.com/office/powerpoint/2010/main" val="332319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3AA149-1554-49E3-84BB-618A460E3AD6}" type="slidenum">
              <a:rPr lang="en-GB" smtClean="0"/>
              <a:t>9</a:t>
            </a:fld>
            <a:endParaRPr lang="en-GB"/>
          </a:p>
        </p:txBody>
      </p:sp>
    </p:spTree>
    <p:extLst>
      <p:ext uri="{BB962C8B-B14F-4D97-AF65-F5344CB8AC3E}">
        <p14:creationId xmlns:p14="http://schemas.microsoft.com/office/powerpoint/2010/main" val="384910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F82D-5BA6-5DF5-B721-A52CFBCEC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CDABC00-FF08-C8C1-D7EA-F3642A1B3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B9B1B9-63B0-1B1C-E61B-3964024955AC}"/>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5" name="Footer Placeholder 4">
            <a:extLst>
              <a:ext uri="{FF2B5EF4-FFF2-40B4-BE49-F238E27FC236}">
                <a16:creationId xmlns:a16="http://schemas.microsoft.com/office/drawing/2014/main" id="{25A569D0-D949-FD3B-688F-9CA0A7431B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54D649-743D-E3E5-F78C-F6D132B8B648}"/>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70167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973D-9BAE-9E51-92D4-7DCC422E97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FAD1E0-6522-77A1-C13D-B4B1AD1585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036224-853B-4D82-0A19-EF0D7B4421FF}"/>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5" name="Footer Placeholder 4">
            <a:extLst>
              <a:ext uri="{FF2B5EF4-FFF2-40B4-BE49-F238E27FC236}">
                <a16:creationId xmlns:a16="http://schemas.microsoft.com/office/drawing/2014/main" id="{63AFC5CC-07D2-2EF9-8CC1-B2ABEBED02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09D652-ABCF-EF0F-6450-7DF5879988C8}"/>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283210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375D0-8BAA-AF00-B313-9D67EE28A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928B1F-B132-9EAF-A4B3-E0C17E903C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753BA4-6712-5F47-B072-4E9D678249F9}"/>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5" name="Footer Placeholder 4">
            <a:extLst>
              <a:ext uri="{FF2B5EF4-FFF2-40B4-BE49-F238E27FC236}">
                <a16:creationId xmlns:a16="http://schemas.microsoft.com/office/drawing/2014/main" id="{320787A4-945F-DA65-D3F4-82622DEF8E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D6EFCC-6545-4757-3890-750EE6AD0435}"/>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142169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ECD0-BF8D-DF6F-E75B-10FE1B15933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C36EE8-B200-680D-A39A-34B9E172B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AABC82-D351-8499-19EA-0FA28A0866A9}"/>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5" name="Footer Placeholder 4">
            <a:extLst>
              <a:ext uri="{FF2B5EF4-FFF2-40B4-BE49-F238E27FC236}">
                <a16:creationId xmlns:a16="http://schemas.microsoft.com/office/drawing/2014/main" id="{2F65FCD5-27E4-9F52-5699-DD55D59BE0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482AD5-31BB-44DC-5815-BDAF7E62CFBE}"/>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22833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1F67-3436-A2D1-94B9-23D3B69E6F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D51B3DE-669B-AB9E-D94B-C5E9DADD2F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9FA4B7-FCDD-0FCF-8C57-59990059F895}"/>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5" name="Footer Placeholder 4">
            <a:extLst>
              <a:ext uri="{FF2B5EF4-FFF2-40B4-BE49-F238E27FC236}">
                <a16:creationId xmlns:a16="http://schemas.microsoft.com/office/drawing/2014/main" id="{4AA8D3DD-5D72-3025-8653-19D0C1F83B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9F40F8-F9B9-B7BD-00E1-1959BCC2958D}"/>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283847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AD86-14BC-E405-A832-E21F4C7C1C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29303F-21E5-850B-33D8-A361F6F21C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56A721-A5DC-8ED8-2596-92C5FEE8B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61D31D3-38D7-7F9D-FBE7-DD00F46B899C}"/>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6" name="Footer Placeholder 5">
            <a:extLst>
              <a:ext uri="{FF2B5EF4-FFF2-40B4-BE49-F238E27FC236}">
                <a16:creationId xmlns:a16="http://schemas.microsoft.com/office/drawing/2014/main" id="{0731E0D2-F03B-E52B-AABC-B5F080AF00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1A5397-3A64-7C66-F2A2-63EADF4A387D}"/>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305860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7971-3F1B-68D8-D8CE-42B30169443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AE5A6A-44F3-F7AD-BCB6-B74A1D033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7E7CE-C093-4FD0-C0F8-1D8795E341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5F5FE2-AF8D-0B46-2FD9-D2901BF3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0A3FB-7D30-7F59-3DAB-D43403836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8794068-4DC1-729E-6B58-2F7D1AE81B8F}"/>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8" name="Footer Placeholder 7">
            <a:extLst>
              <a:ext uri="{FF2B5EF4-FFF2-40B4-BE49-F238E27FC236}">
                <a16:creationId xmlns:a16="http://schemas.microsoft.com/office/drawing/2014/main" id="{8DDBB94E-3DF3-1F6D-2BB0-6411F7522B2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7DAB1F-79B8-301D-3E44-53A7ECEB4369}"/>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193181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66F8-C0BD-E9C7-F891-27FBC8A6844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81DB26-D2D1-AD37-74D8-EB67EF9B5D4C}"/>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4" name="Footer Placeholder 3">
            <a:extLst>
              <a:ext uri="{FF2B5EF4-FFF2-40B4-BE49-F238E27FC236}">
                <a16:creationId xmlns:a16="http://schemas.microsoft.com/office/drawing/2014/main" id="{8C52A471-9C48-9992-F9DA-52C416BBA3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24D5C23-3A05-990C-F8DC-AE903D2AC9EA}"/>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162204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A7ED6E-CFB5-B063-406D-F1C049AC8868}"/>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3" name="Footer Placeholder 2">
            <a:extLst>
              <a:ext uri="{FF2B5EF4-FFF2-40B4-BE49-F238E27FC236}">
                <a16:creationId xmlns:a16="http://schemas.microsoft.com/office/drawing/2014/main" id="{8671D57D-8BBC-9ECA-273C-6C0F4D7019E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52097B-1279-4967-4BF6-3F4F435F1AD4}"/>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366141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7363-BA63-7A70-1C5C-95DB0302D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A230F73-F84D-BC88-70B1-6945724E7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7CB430-FA20-450D-28B2-C80FE5018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5396B-FC79-B1F1-BD6C-8A271229F582}"/>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6" name="Footer Placeholder 5">
            <a:extLst>
              <a:ext uri="{FF2B5EF4-FFF2-40B4-BE49-F238E27FC236}">
                <a16:creationId xmlns:a16="http://schemas.microsoft.com/office/drawing/2014/main" id="{E783211B-72EB-2280-63CB-26B87890F0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DDCB65-03A9-FBAA-F985-DE074837E885}"/>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153439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1B8B-3AEB-EF2E-0698-45CF5ADAD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9EE3-CDBE-4E38-AE57-2DD02584B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E50A742-52CF-9CE4-14AF-20046C695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CCC8C-CEF2-FC1F-4FC3-C441B1DB3F71}"/>
              </a:ext>
            </a:extLst>
          </p:cNvPr>
          <p:cNvSpPr>
            <a:spLocks noGrp="1"/>
          </p:cNvSpPr>
          <p:nvPr>
            <p:ph type="dt" sz="half" idx="10"/>
          </p:nvPr>
        </p:nvSpPr>
        <p:spPr/>
        <p:txBody>
          <a:bodyPr/>
          <a:lstStyle/>
          <a:p>
            <a:fld id="{0BD9151E-6525-4FD7-B55C-24745245A4C1}" type="datetimeFigureOut">
              <a:rPr lang="en-GB" smtClean="0"/>
              <a:t>09/02/2025</a:t>
            </a:fld>
            <a:endParaRPr lang="en-GB"/>
          </a:p>
        </p:txBody>
      </p:sp>
      <p:sp>
        <p:nvSpPr>
          <p:cNvPr id="6" name="Footer Placeholder 5">
            <a:extLst>
              <a:ext uri="{FF2B5EF4-FFF2-40B4-BE49-F238E27FC236}">
                <a16:creationId xmlns:a16="http://schemas.microsoft.com/office/drawing/2014/main" id="{60BFAC4B-5298-61CB-6E29-8CACC7F674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6CA606-0FB8-6193-7E57-DA7CEEE8D8A9}"/>
              </a:ext>
            </a:extLst>
          </p:cNvPr>
          <p:cNvSpPr>
            <a:spLocks noGrp="1"/>
          </p:cNvSpPr>
          <p:nvPr>
            <p:ph type="sldNum" sz="quarter" idx="12"/>
          </p:nvPr>
        </p:nvSpPr>
        <p:spPr/>
        <p:txBody>
          <a:bodyPr/>
          <a:lstStyle/>
          <a:p>
            <a:fld id="{AE176324-BF44-43B0-B57B-B9F8C74C9DA9}" type="slidenum">
              <a:rPr lang="en-GB" smtClean="0"/>
              <a:t>‹#›</a:t>
            </a:fld>
            <a:endParaRPr lang="en-GB"/>
          </a:p>
        </p:txBody>
      </p:sp>
    </p:spTree>
    <p:extLst>
      <p:ext uri="{BB962C8B-B14F-4D97-AF65-F5344CB8AC3E}">
        <p14:creationId xmlns:p14="http://schemas.microsoft.com/office/powerpoint/2010/main" val="342456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7312C0-6456-52D7-0779-35B961014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B55373-F0EB-E2B4-2FD8-DFB30CA78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48AE18-3555-C34F-7DE8-A62D2FFC0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D9151E-6525-4FD7-B55C-24745245A4C1}" type="datetimeFigureOut">
              <a:rPr lang="en-GB" smtClean="0"/>
              <a:t>09/02/2025</a:t>
            </a:fld>
            <a:endParaRPr lang="en-GB"/>
          </a:p>
        </p:txBody>
      </p:sp>
      <p:sp>
        <p:nvSpPr>
          <p:cNvPr id="5" name="Footer Placeholder 4">
            <a:extLst>
              <a:ext uri="{FF2B5EF4-FFF2-40B4-BE49-F238E27FC236}">
                <a16:creationId xmlns:a16="http://schemas.microsoft.com/office/drawing/2014/main" id="{397A7CD6-0818-9635-5C69-A89451D9D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9FB8B6A-337C-EB88-B57B-3B46112BE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176324-BF44-43B0-B57B-B9F8C74C9DA9}" type="slidenum">
              <a:rPr lang="en-GB" smtClean="0"/>
              <a:t>‹#›</a:t>
            </a:fld>
            <a:endParaRPr lang="en-GB"/>
          </a:p>
        </p:txBody>
      </p:sp>
      <p:sp>
        <p:nvSpPr>
          <p:cNvPr id="8" name="TextBox 7">
            <a:extLst>
              <a:ext uri="{FF2B5EF4-FFF2-40B4-BE49-F238E27FC236}">
                <a16:creationId xmlns:a16="http://schemas.microsoft.com/office/drawing/2014/main" id="{6D370A91-8EED-723D-C0D7-2793F641AFC8}"/>
              </a:ext>
            </a:extLst>
          </p:cNvPr>
          <p:cNvSpPr txBox="1"/>
          <p:nvPr>
            <p:extLst>
              <p:ext uri="{1162E1C5-73C7-4A58-AE30-91384D911F3F}">
                <p184:classification xmlns:p184="http://schemas.microsoft.com/office/powerpoint/2018/4/main" val="ftr"/>
              </p:ext>
            </p:extLst>
          </p:nvPr>
        </p:nvSpPr>
        <p:spPr>
          <a:xfrm>
            <a:off x="63500" y="6642100"/>
            <a:ext cx="1373188"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Classified as Non-Business</a:t>
            </a:r>
          </a:p>
        </p:txBody>
      </p:sp>
    </p:spTree>
    <p:extLst>
      <p:ext uri="{BB962C8B-B14F-4D97-AF65-F5344CB8AC3E}">
        <p14:creationId xmlns:p14="http://schemas.microsoft.com/office/powerpoint/2010/main" val="2108403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ngled shot of pen on a graph">
            <a:extLst>
              <a:ext uri="{FF2B5EF4-FFF2-40B4-BE49-F238E27FC236}">
                <a16:creationId xmlns:a16="http://schemas.microsoft.com/office/drawing/2014/main" id="{9C4FF723-2033-B9C1-7E27-1D23D57FF0F5}"/>
              </a:ext>
            </a:extLst>
          </p:cNvPr>
          <p:cNvPicPr>
            <a:picLocks noChangeAspect="1"/>
          </p:cNvPicPr>
          <p:nvPr/>
        </p:nvPicPr>
        <p:blipFill>
          <a:blip r:embed="rId3">
            <a:alphaModFix amt="50000"/>
          </a:blip>
          <a:srcRect t="8851" r="-1" b="6857"/>
          <a:stretch/>
        </p:blipFill>
        <p:spPr>
          <a:xfrm>
            <a:off x="20" y="10"/>
            <a:ext cx="12188930" cy="6857990"/>
          </a:xfrm>
          <a:prstGeom prst="rect">
            <a:avLst/>
          </a:prstGeom>
        </p:spPr>
      </p:pic>
      <p:sp>
        <p:nvSpPr>
          <p:cNvPr id="2" name="Title 1">
            <a:extLst>
              <a:ext uri="{FF2B5EF4-FFF2-40B4-BE49-F238E27FC236}">
                <a16:creationId xmlns:a16="http://schemas.microsoft.com/office/drawing/2014/main" id="{3A4FF54A-FB40-CF36-B59D-7F99CF108B58}"/>
              </a:ext>
            </a:extLst>
          </p:cNvPr>
          <p:cNvSpPr>
            <a:spLocks noGrp="1"/>
          </p:cNvSpPr>
          <p:nvPr>
            <p:ph type="ctrTitle"/>
          </p:nvPr>
        </p:nvSpPr>
        <p:spPr>
          <a:xfrm>
            <a:off x="1524000" y="1122363"/>
            <a:ext cx="9144000" cy="3063240"/>
          </a:xfrm>
        </p:spPr>
        <p:txBody>
          <a:bodyPr>
            <a:normAutofit fontScale="90000"/>
          </a:bodyPr>
          <a:lstStyle/>
          <a:p>
            <a:br>
              <a:rPr lang="en-GB" sz="6600" dirty="0">
                <a:solidFill>
                  <a:schemeClr val="bg1"/>
                </a:solidFill>
              </a:rPr>
            </a:br>
            <a:r>
              <a:rPr lang="en-GB" sz="6600" dirty="0">
                <a:solidFill>
                  <a:schemeClr val="bg1"/>
                </a:solidFill>
              </a:rPr>
              <a:t>Project 2: Karamoja Region  Productivity Report</a:t>
            </a:r>
          </a:p>
        </p:txBody>
      </p:sp>
      <p:sp>
        <p:nvSpPr>
          <p:cNvPr id="3" name="Subtitle 2">
            <a:extLst>
              <a:ext uri="{FF2B5EF4-FFF2-40B4-BE49-F238E27FC236}">
                <a16:creationId xmlns:a16="http://schemas.microsoft.com/office/drawing/2014/main" id="{195FEADD-71C3-209E-AA6A-022B2CFD8F52}"/>
              </a:ext>
            </a:extLst>
          </p:cNvPr>
          <p:cNvSpPr>
            <a:spLocks noGrp="1"/>
          </p:cNvSpPr>
          <p:nvPr>
            <p:ph type="subTitle" idx="1"/>
          </p:nvPr>
        </p:nvSpPr>
        <p:spPr>
          <a:xfrm>
            <a:off x="1527048" y="4599432"/>
            <a:ext cx="9144000" cy="1536192"/>
          </a:xfrm>
        </p:spPr>
        <p:txBody>
          <a:bodyPr>
            <a:normAutofit/>
          </a:bodyPr>
          <a:lstStyle/>
          <a:p>
            <a:r>
              <a:rPr lang="en-GB" dirty="0">
                <a:solidFill>
                  <a:schemeClr val="bg1"/>
                </a:solidFill>
              </a:rPr>
              <a:t>Presented by :  Pauline Mueni</a:t>
            </a:r>
          </a:p>
        </p:txBody>
      </p:sp>
      <p:sp>
        <p:nvSpPr>
          <p:cNvPr id="3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56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09110-CB92-FF43-6FE4-D0C928A6AF46}"/>
              </a:ext>
            </a:extLst>
          </p:cNvPr>
          <p:cNvSpPr>
            <a:spLocks noGrp="1"/>
          </p:cNvSpPr>
          <p:nvPr>
            <p:ph type="title"/>
          </p:nvPr>
        </p:nvSpPr>
        <p:spPr>
          <a:xfrm>
            <a:off x="237744" y="325369"/>
            <a:ext cx="4770938" cy="1956841"/>
          </a:xfrm>
        </p:spPr>
        <p:txBody>
          <a:bodyPr anchor="b">
            <a:normAutofit/>
          </a:bodyPr>
          <a:lstStyle/>
          <a:p>
            <a:r>
              <a:rPr lang="en-GB" sz="5400" dirty="0"/>
              <a:t>Business Understanding</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D2D93-BB66-5233-48E3-C9CA28BC5308}"/>
              </a:ext>
            </a:extLst>
          </p:cNvPr>
          <p:cNvSpPr>
            <a:spLocks noGrp="1"/>
          </p:cNvSpPr>
          <p:nvPr>
            <p:ph idx="1"/>
          </p:nvPr>
        </p:nvSpPr>
        <p:spPr>
          <a:xfrm>
            <a:off x="-1525" y="2872899"/>
            <a:ext cx="6097525" cy="3659732"/>
          </a:xfrm>
        </p:spPr>
        <p:txBody>
          <a:bodyPr>
            <a:noAutofit/>
          </a:bodyPr>
          <a:lstStyle/>
          <a:p>
            <a:pPr>
              <a:lnSpc>
                <a:spcPct val="100000"/>
              </a:lnSpc>
            </a:pPr>
            <a:r>
              <a:rPr lang="en-GB" sz="2000" b="0" dirty="0">
                <a:solidFill>
                  <a:srgbClr val="3B3B3B"/>
                </a:solidFill>
                <a:effectLst/>
                <a:latin typeface="Times New Roman" panose="02020603050405020304" pitchFamily="18" charset="0"/>
                <a:cs typeface="Times New Roman" panose="02020603050405020304" pitchFamily="18" charset="0"/>
              </a:rPr>
              <a:t>Karamoja is a region in Uganda facing Food insecurity.</a:t>
            </a:r>
          </a:p>
          <a:p>
            <a:pPr>
              <a:lnSpc>
                <a:spcPct val="100000"/>
              </a:lnSpc>
            </a:pPr>
            <a:r>
              <a:rPr lang="en-GB" sz="2000" b="1" dirty="0">
                <a:solidFill>
                  <a:srgbClr val="3B3B3B"/>
                </a:solidFill>
                <a:effectLst/>
                <a:latin typeface="Times New Roman" panose="02020603050405020304" pitchFamily="18" charset="0"/>
                <a:cs typeface="Times New Roman" panose="02020603050405020304" pitchFamily="18" charset="0"/>
              </a:rPr>
              <a:t>Reasons for food insecurity :</a:t>
            </a:r>
          </a:p>
          <a:p>
            <a:pPr lvl="1">
              <a:lnSpc>
                <a:spcPct val="100000"/>
              </a:lnSpc>
            </a:pPr>
            <a:r>
              <a:rPr lang="en-GB" sz="1800" b="0" dirty="0">
                <a:solidFill>
                  <a:srgbClr val="3B3B3B"/>
                </a:solidFill>
                <a:effectLst/>
                <a:latin typeface="Times New Roman" panose="02020603050405020304" pitchFamily="18" charset="0"/>
                <a:cs typeface="Times New Roman" panose="02020603050405020304" pitchFamily="18" charset="0"/>
              </a:rPr>
              <a:t>Low production due to intense droughts.</a:t>
            </a:r>
          </a:p>
          <a:p>
            <a:pPr lvl="1">
              <a:lnSpc>
                <a:spcPct val="100000"/>
              </a:lnSpc>
            </a:pPr>
            <a:r>
              <a:rPr lang="en-GB" sz="1800" b="0" dirty="0">
                <a:solidFill>
                  <a:srgbClr val="3B3B3B"/>
                </a:solidFill>
                <a:effectLst/>
                <a:latin typeface="Times New Roman" panose="02020603050405020304" pitchFamily="18" charset="0"/>
                <a:cs typeface="Times New Roman" panose="02020603050405020304" pitchFamily="18" charset="0"/>
              </a:rPr>
              <a:t>Low production due to Pest and disease outbreaks.</a:t>
            </a:r>
          </a:p>
          <a:p>
            <a:pPr lvl="1">
              <a:lnSpc>
                <a:spcPct val="100000"/>
              </a:lnSpc>
            </a:pPr>
            <a:r>
              <a:rPr lang="en-GB" sz="1800" b="0" dirty="0">
                <a:solidFill>
                  <a:srgbClr val="3B3B3B"/>
                </a:solidFill>
                <a:effectLst/>
                <a:latin typeface="Times New Roman" panose="02020603050405020304" pitchFamily="18" charset="0"/>
                <a:cs typeface="Times New Roman" panose="02020603050405020304" pitchFamily="18" charset="0"/>
              </a:rPr>
              <a:t>Lack of proper visibility in the state of the region by NGO's and reliance on inadequate information to prioritize help.</a:t>
            </a:r>
          </a:p>
          <a:p>
            <a:pPr lvl="1">
              <a:lnSpc>
                <a:spcPct val="100000"/>
              </a:lnSpc>
            </a:pPr>
            <a:endParaRPr lang="en-GB" sz="1600" b="0" dirty="0">
              <a:solidFill>
                <a:srgbClr val="3B3B3B"/>
              </a:solidFill>
              <a:effectLst/>
              <a:latin typeface="Times New Roman" panose="02020603050405020304" pitchFamily="18" charset="0"/>
              <a:cs typeface="Times New Roman" panose="02020603050405020304" pitchFamily="18" charset="0"/>
            </a:endParaRPr>
          </a:p>
          <a:p>
            <a:pPr>
              <a:lnSpc>
                <a:spcPct val="100000"/>
              </a:lnSpc>
            </a:pPr>
            <a:r>
              <a:rPr lang="en-GB" sz="2000" b="1" dirty="0">
                <a:solidFill>
                  <a:srgbClr val="3B3B3B"/>
                </a:solidFill>
                <a:effectLst/>
                <a:latin typeface="Times New Roman" panose="02020603050405020304" pitchFamily="18" charset="0"/>
                <a:cs typeface="Times New Roman" panose="02020603050405020304" pitchFamily="18" charset="0"/>
              </a:rPr>
              <a:t>Business Need: </a:t>
            </a:r>
            <a:r>
              <a:rPr lang="en-GB" sz="2000" b="0" dirty="0">
                <a:solidFill>
                  <a:srgbClr val="3B3B3B"/>
                </a:solidFill>
                <a:effectLst/>
                <a:latin typeface="Times New Roman" panose="02020603050405020304" pitchFamily="18" charset="0"/>
                <a:cs typeface="Times New Roman" panose="02020603050405020304" pitchFamily="18" charset="0"/>
              </a:rPr>
              <a:t>Visibility of the overall state of the Karamoja Region.</a:t>
            </a:r>
            <a:br>
              <a:rPr lang="en-GB" sz="2000" b="0" dirty="0">
                <a:solidFill>
                  <a:srgbClr val="3B3B3B"/>
                </a:solidFill>
                <a:effectLst/>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p:txBody>
      </p:sp>
      <p:pic>
        <p:nvPicPr>
          <p:cNvPr id="5" name="Picture 4" descr="Calculator, pen, compass, money and a paper with graphs printed on it">
            <a:extLst>
              <a:ext uri="{FF2B5EF4-FFF2-40B4-BE49-F238E27FC236}">
                <a16:creationId xmlns:a16="http://schemas.microsoft.com/office/drawing/2014/main" id="{26882BD4-27ED-1D91-EB24-6BF934B199F6}"/>
              </a:ext>
            </a:extLst>
          </p:cNvPr>
          <p:cNvPicPr>
            <a:picLocks noChangeAspect="1"/>
          </p:cNvPicPr>
          <p:nvPr/>
        </p:nvPicPr>
        <p:blipFill>
          <a:blip r:embed="rId2"/>
          <a:srcRect l="21640" r="17927" b="-1"/>
          <a:stretch/>
        </p:blipFill>
        <p:spPr>
          <a:xfrm>
            <a:off x="6254496" y="10"/>
            <a:ext cx="59359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0529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2BCA5-85BA-820B-38EA-F2CC11AD61E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Research Objective 1: T</a:t>
            </a:r>
            <a:r>
              <a:rPr lang="en-US" sz="2200" b="0" i="0" kern="1200">
                <a:solidFill>
                  <a:schemeClr val="bg1"/>
                </a:solidFill>
                <a:effectLst/>
                <a:latin typeface="+mj-lt"/>
                <a:ea typeface="+mj-ea"/>
                <a:cs typeface="+mj-cs"/>
              </a:rPr>
              <a:t>op 2 district with the lowest sorghum and maize average yield in Karamoja district</a:t>
            </a:r>
            <a:endParaRPr lang="en-US" sz="2200" kern="120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E4DAFCA3-92BD-0237-1D5E-EC41C83188CD}"/>
              </a:ext>
            </a:extLst>
          </p:cNvPr>
          <p:cNvPicPr>
            <a:picLocks noGrp="1" noChangeAspect="1"/>
          </p:cNvPicPr>
          <p:nvPr>
            <p:ph idx="1"/>
          </p:nvPr>
        </p:nvPicPr>
        <p:blipFill>
          <a:blip r:embed="rId2"/>
          <a:stretch>
            <a:fillRect/>
          </a:stretch>
        </p:blipFill>
        <p:spPr>
          <a:xfrm>
            <a:off x="26560" y="1675227"/>
            <a:ext cx="11952079" cy="5182773"/>
          </a:xfrm>
          <a:prstGeom prst="rect">
            <a:avLst/>
          </a:prstGeom>
        </p:spPr>
      </p:pic>
    </p:spTree>
    <p:extLst>
      <p:ext uri="{BB962C8B-B14F-4D97-AF65-F5344CB8AC3E}">
        <p14:creationId xmlns:p14="http://schemas.microsoft.com/office/powerpoint/2010/main" val="377142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A8056-AE3B-383C-1B6D-C673F71787E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Research Objective 2: </a:t>
            </a:r>
            <a:r>
              <a:rPr lang="en-US" sz="2200" b="0" i="0" kern="1200">
                <a:solidFill>
                  <a:schemeClr val="bg1"/>
                </a:solidFill>
                <a:effectLst/>
                <a:latin typeface="+mj-lt"/>
                <a:ea typeface="+mj-ea"/>
                <a:cs typeface="+mj-cs"/>
              </a:rPr>
              <a:t>To find the bottom 6 subcounties have the lowest maize yields relative to their population size.</a:t>
            </a:r>
            <a:endParaRPr lang="en-US" sz="2200" kern="120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18376141-D225-340B-9842-6D1A1C9845E4}"/>
              </a:ext>
            </a:extLst>
          </p:cNvPr>
          <p:cNvPicPr>
            <a:picLocks noGrp="1" noChangeAspect="1"/>
          </p:cNvPicPr>
          <p:nvPr>
            <p:ph idx="1"/>
          </p:nvPr>
        </p:nvPicPr>
        <p:blipFill>
          <a:blip r:embed="rId2"/>
          <a:stretch>
            <a:fillRect/>
          </a:stretch>
        </p:blipFill>
        <p:spPr>
          <a:xfrm>
            <a:off x="1371054" y="1675227"/>
            <a:ext cx="9449892" cy="4394199"/>
          </a:xfrm>
          <a:prstGeom prst="rect">
            <a:avLst/>
          </a:prstGeom>
        </p:spPr>
      </p:pic>
    </p:spTree>
    <p:extLst>
      <p:ext uri="{BB962C8B-B14F-4D97-AF65-F5344CB8AC3E}">
        <p14:creationId xmlns:p14="http://schemas.microsoft.com/office/powerpoint/2010/main" val="158917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177DB-D8EB-02AE-9B0F-9C04BACF9E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Research Objective 3: </a:t>
            </a:r>
            <a:r>
              <a:rPr lang="en-US" sz="2200" b="0" i="0" kern="1200">
                <a:solidFill>
                  <a:schemeClr val="bg1"/>
                </a:solidFill>
                <a:effectLst/>
                <a:latin typeface="+mj-lt"/>
                <a:ea typeface="+mj-ea"/>
                <a:cs typeface="+mj-cs"/>
              </a:rPr>
              <a:t>To find out the top 2 district with the lowest productivity of maize and sorghum.</a:t>
            </a:r>
            <a:endParaRPr lang="en-US" sz="2200" kern="1200">
              <a:solidFill>
                <a:schemeClr val="bg1"/>
              </a:solidFill>
              <a:latin typeface="+mj-lt"/>
              <a:ea typeface="+mj-ea"/>
              <a:cs typeface="+mj-cs"/>
            </a:endParaRPr>
          </a:p>
        </p:txBody>
      </p:sp>
      <p:pic>
        <p:nvPicPr>
          <p:cNvPr id="9" name="Picture 8">
            <a:extLst>
              <a:ext uri="{FF2B5EF4-FFF2-40B4-BE49-F238E27FC236}">
                <a16:creationId xmlns:a16="http://schemas.microsoft.com/office/drawing/2014/main" id="{A9C45C88-B1DF-F001-FCAB-409C4D8DB3FE}"/>
              </a:ext>
            </a:extLst>
          </p:cNvPr>
          <p:cNvPicPr>
            <a:picLocks noChangeAspect="1"/>
          </p:cNvPicPr>
          <p:nvPr/>
        </p:nvPicPr>
        <p:blipFill>
          <a:blip r:embed="rId2"/>
          <a:stretch>
            <a:fillRect/>
          </a:stretch>
        </p:blipFill>
        <p:spPr>
          <a:xfrm>
            <a:off x="0" y="1388302"/>
            <a:ext cx="12192000" cy="5268529"/>
          </a:xfrm>
          <a:prstGeom prst="rect">
            <a:avLst/>
          </a:prstGeom>
        </p:spPr>
      </p:pic>
    </p:spTree>
    <p:extLst>
      <p:ext uri="{BB962C8B-B14F-4D97-AF65-F5344CB8AC3E}">
        <p14:creationId xmlns:p14="http://schemas.microsoft.com/office/powerpoint/2010/main" val="34420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082D8-B10B-9E8E-C3AF-DAB93F9D996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Research Question 4: </a:t>
            </a:r>
            <a:r>
              <a:rPr lang="en-US" sz="2200" b="0" i="0" kern="1200">
                <a:solidFill>
                  <a:schemeClr val="bg1"/>
                </a:solidFill>
                <a:effectLst/>
                <a:latin typeface="+mj-lt"/>
                <a:ea typeface="+mj-ea"/>
                <a:cs typeface="+mj-cs"/>
              </a:rPr>
              <a:t>To find out the district with the highest crop area allocation for sorghum and maize in Karamoja</a:t>
            </a:r>
            <a:endParaRPr lang="en-US" sz="2200" kern="1200">
              <a:solidFill>
                <a:schemeClr val="bg1"/>
              </a:solidFill>
              <a:latin typeface="+mj-lt"/>
              <a:ea typeface="+mj-ea"/>
              <a:cs typeface="+mj-cs"/>
            </a:endParaRPr>
          </a:p>
        </p:txBody>
      </p:sp>
      <p:pic>
        <p:nvPicPr>
          <p:cNvPr id="6" name="Content Placeholder 5">
            <a:extLst>
              <a:ext uri="{FF2B5EF4-FFF2-40B4-BE49-F238E27FC236}">
                <a16:creationId xmlns:a16="http://schemas.microsoft.com/office/drawing/2014/main" id="{2A79C81E-6741-56DC-5208-3E6E3E40529C}"/>
              </a:ext>
            </a:extLst>
          </p:cNvPr>
          <p:cNvPicPr>
            <a:picLocks noGrp="1" noChangeAspect="1"/>
          </p:cNvPicPr>
          <p:nvPr>
            <p:ph idx="1"/>
          </p:nvPr>
        </p:nvPicPr>
        <p:blipFill>
          <a:blip r:embed="rId3"/>
          <a:stretch>
            <a:fillRect/>
          </a:stretch>
        </p:blipFill>
        <p:spPr>
          <a:xfrm>
            <a:off x="0" y="1675227"/>
            <a:ext cx="11942064" cy="5182773"/>
          </a:xfrm>
          <a:prstGeom prst="rect">
            <a:avLst/>
          </a:prstGeom>
        </p:spPr>
      </p:pic>
    </p:spTree>
    <p:extLst>
      <p:ext uri="{BB962C8B-B14F-4D97-AF65-F5344CB8AC3E}">
        <p14:creationId xmlns:p14="http://schemas.microsoft.com/office/powerpoint/2010/main" val="200537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CDF9-67B9-34B1-7CFE-E33C3F3A441A}"/>
              </a:ext>
            </a:extLst>
          </p:cNvPr>
          <p:cNvSpPr>
            <a:spLocks noGrp="1"/>
          </p:cNvSpPr>
          <p:nvPr>
            <p:ph type="title"/>
          </p:nvPr>
        </p:nvSpPr>
        <p:spPr/>
        <p:txBody>
          <a:bodyPr/>
          <a:lstStyle/>
          <a:p>
            <a:r>
              <a:rPr lang="en-GB"/>
              <a:t>Conclusion and Recommendations</a:t>
            </a:r>
            <a:endParaRPr lang="en-GB" dirty="0"/>
          </a:p>
        </p:txBody>
      </p:sp>
      <p:graphicFrame>
        <p:nvGraphicFramePr>
          <p:cNvPr id="7" name="Content Placeholder 2">
            <a:extLst>
              <a:ext uri="{FF2B5EF4-FFF2-40B4-BE49-F238E27FC236}">
                <a16:creationId xmlns:a16="http://schemas.microsoft.com/office/drawing/2014/main" id="{C5D53649-0EE6-4A9D-7E0E-710F2252967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44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ECE81-B510-DC2A-1F36-BEEDA3424B3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 for your time and attention.</a:t>
            </a:r>
          </a:p>
        </p:txBody>
      </p:sp>
      <p:pic>
        <p:nvPicPr>
          <p:cNvPr id="12" name="Graphic 11" descr="Handshake">
            <a:extLst>
              <a:ext uri="{FF2B5EF4-FFF2-40B4-BE49-F238E27FC236}">
                <a16:creationId xmlns:a16="http://schemas.microsoft.com/office/drawing/2014/main" id="{6C57C2E3-59E4-0FBF-EF67-57C2170FC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1" name="Group 3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2" name="Freeform: Shape 31">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078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ood human figure">
            <a:extLst>
              <a:ext uri="{FF2B5EF4-FFF2-40B4-BE49-F238E27FC236}">
                <a16:creationId xmlns:a16="http://schemas.microsoft.com/office/drawing/2014/main" id="{897EDBAA-4B05-BFB9-F58A-52A30B81991A}"/>
              </a:ext>
            </a:extLst>
          </p:cNvPr>
          <p:cNvPicPr>
            <a:picLocks noChangeAspect="1"/>
          </p:cNvPicPr>
          <p:nvPr/>
        </p:nvPicPr>
        <p:blipFill>
          <a:blip r:embed="rId3">
            <a:alphaModFix/>
          </a:blip>
          <a:srcRect b="1573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6CC20-9BA7-9E6F-9207-16EEAAAA33DE}"/>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dirty="0">
                <a:solidFill>
                  <a:srgbClr val="FFFFFF"/>
                </a:solidFill>
              </a:rPr>
              <a:t>Question and Answer Session</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745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ee4dd83-25df-40bb-bcc8-a3eca24f123e}" enabled="1" method="Privileged" siteId="{52a038f0-1b3f-49f8-af54-d46018d67cee}" contentBits="2" removed="0"/>
</clbl:labelList>
</file>

<file path=docProps/app.xml><?xml version="1.0" encoding="utf-8"?>
<Properties xmlns="http://schemas.openxmlformats.org/officeDocument/2006/extended-properties" xmlns:vt="http://schemas.openxmlformats.org/officeDocument/2006/docPropsVTypes">
  <TotalTime>34</TotalTime>
  <Words>304</Words>
  <Application>Microsoft Office PowerPoint</Application>
  <PresentationFormat>Widescreen</PresentationFormat>
  <Paragraphs>23</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Times New Roman</vt:lpstr>
      <vt:lpstr>Office Theme</vt:lpstr>
      <vt:lpstr> Project 2: Karamoja Region  Productivity Report</vt:lpstr>
      <vt:lpstr>Business Understanding</vt:lpstr>
      <vt:lpstr>Research Objective 1: Top 2 district with the lowest sorghum and maize average yield in Karamoja district</vt:lpstr>
      <vt:lpstr>Research Objective 2: To find the bottom 6 subcounties have the lowest maize yields relative to their population size.</vt:lpstr>
      <vt:lpstr>Research Objective 3: To find out the top 2 district with the lowest productivity of maize and sorghum.</vt:lpstr>
      <vt:lpstr>Research Question 4: To find out the district with the highest crop area allocation for sorghum and maize in Karamoja</vt:lpstr>
      <vt:lpstr>Conclusion and Recommendations</vt:lpstr>
      <vt:lpstr>Thank you for your time and attention.</vt:lpstr>
      <vt:lpstr>Question and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Mueni Pauline</dc:creator>
  <cp:lastModifiedBy>Mueni Pauline</cp:lastModifiedBy>
  <cp:revision>4</cp:revision>
  <dcterms:created xsi:type="dcterms:W3CDTF">2025-01-24T17:13:32Z</dcterms:created>
  <dcterms:modified xsi:type="dcterms:W3CDTF">2025-02-09T07:08:03Z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Classified as Non-Business</vt:lpwstr>
  </property>
</Properties>
</file>