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Glacial Indifference" panose="020B0604020202020204" charset="0"/>
      <p:regular r:id="rId10"/>
      <p:bold r:id="rId11"/>
      <p:italic r:id="rId12"/>
    </p:embeddedFont>
    <p:embeddedFont>
      <p:font typeface="Arimo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eague Spartan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87612"/>
            <a:ext cx="5208785" cy="10462224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6803339" y="3229610"/>
            <a:ext cx="10455961" cy="191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079"/>
              </a:lnSpc>
            </a:pPr>
            <a:r>
              <a:rPr lang="en-US" sz="13000" b="0" i="1" spc="-130">
                <a:solidFill>
                  <a:srgbClr val="348DDB"/>
                </a:solidFill>
                <a:latin typeface="League Spartan"/>
              </a:rPr>
              <a:t>AquaPure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435443" y="8849995"/>
            <a:ext cx="8823857" cy="42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34"/>
              </a:lnSpc>
            </a:pPr>
            <a:r>
              <a:rPr lang="en-US" sz="2900" b="0" i="0" spc="203">
                <a:solidFill>
                  <a:srgbClr val="348DDB"/>
                </a:solidFill>
                <a:latin typeface="Glacial Indifference"/>
              </a:rPr>
              <a:t>BILHA MUTURI, NAIMA HASSAN, PAULINE BROWN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11790" b="11790"/>
          <a:stretch>
            <a:fillRect/>
          </a:stretch>
        </p:blipFill>
        <p:spPr>
          <a:xfrm>
            <a:off x="-6459355" y="1489024"/>
            <a:ext cx="22170326" cy="15538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88836" y="9594158"/>
            <a:ext cx="13310329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0" i="0" spc="495">
                <a:solidFill>
                  <a:srgbClr val="FFFFFF"/>
                </a:solidFill>
                <a:latin typeface="Glacial Indifference"/>
              </a:rPr>
              <a:t>LENDING ONE'S SELF COMPLETELY IN THE MOMENT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7830" b="783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3436"/>
          <a:stretch>
            <a:fillRect/>
          </a:stretch>
        </p:blipFill>
        <p:spPr>
          <a:xfrm>
            <a:off x="-262423" y="0"/>
            <a:ext cx="9933482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977340" y="1866268"/>
            <a:ext cx="7983256" cy="7136687"/>
            <a:chOff x="0" y="-142875"/>
            <a:chExt cx="10644341" cy="9515582"/>
          </a:xfrm>
        </p:grpSpPr>
        <p:sp>
          <p:nvSpPr>
            <p:cNvPr id="4" name="TextBox 4"/>
            <p:cNvSpPr txBox="1"/>
            <p:nvPr/>
          </p:nvSpPr>
          <p:spPr>
            <a:xfrm>
              <a:off x="0" y="6294942"/>
              <a:ext cx="10587634" cy="3077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b="0" i="0" spc="30" dirty="0">
                  <a:solidFill>
                    <a:srgbClr val="348DDB"/>
                  </a:solidFill>
                  <a:latin typeface="Glacial Indifference"/>
                </a:rPr>
                <a:t>Watering the garden</a:t>
              </a:r>
            </a:p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b="0" i="0" spc="30" dirty="0">
                  <a:solidFill>
                    <a:srgbClr val="348DDB"/>
                  </a:solidFill>
                  <a:latin typeface="Glacial Indifference"/>
                </a:rPr>
                <a:t>Flushing the toilet</a:t>
              </a:r>
            </a:p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b="0" i="0" spc="30" dirty="0">
                  <a:solidFill>
                    <a:srgbClr val="348DDB"/>
                  </a:solidFill>
                  <a:latin typeface="Glacial Indifference"/>
                </a:rPr>
                <a:t>Washing </a:t>
              </a:r>
              <a:r>
                <a:rPr lang="en-US" sz="3000" b="0" i="0" spc="30" dirty="0" smtClean="0">
                  <a:solidFill>
                    <a:srgbClr val="348DDB"/>
                  </a:solidFill>
                  <a:latin typeface="Glacial Indifference"/>
                </a:rPr>
                <a:t>cars</a:t>
              </a:r>
            </a:p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spc="30" dirty="0" smtClean="0">
                  <a:solidFill>
                    <a:srgbClr val="348DDB"/>
                  </a:solidFill>
                  <a:latin typeface="Glacial Indifference"/>
                </a:rPr>
                <a:t>General cleaning</a:t>
              </a:r>
              <a:endParaRPr lang="en-US" sz="3000" b="0" i="0" spc="30" dirty="0">
                <a:solidFill>
                  <a:srgbClr val="348DDB"/>
                </a:solidFill>
                <a:latin typeface="Glacial Indifference"/>
              </a:endParaRP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5628478"/>
              <a:ext cx="10637825" cy="82870"/>
            </a:xfrm>
            <a:prstGeom prst="rect">
              <a:avLst/>
            </a:prstGeom>
            <a:solidFill>
              <a:srgbClr val="348DD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42875"/>
              <a:ext cx="10644341" cy="5222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b="0" i="1" spc="825">
                  <a:solidFill>
                    <a:srgbClr val="348DDB"/>
                  </a:solidFill>
                  <a:latin typeface="League Spartan"/>
                </a:rPr>
                <a:t>USES OF THE RECYCLED WATER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3475" y="0"/>
            <a:ext cx="1428105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272976" y="4799991"/>
            <a:ext cx="1742049" cy="575126"/>
            <a:chOff x="0" y="0"/>
            <a:chExt cx="1538724" cy="508000"/>
          </a:xfrm>
        </p:grpSpPr>
        <p:sp>
          <p:nvSpPr>
            <p:cNvPr id="3" name="Freeform 3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l="l" t="t" r="r" b="b"/>
              <a:pathLst>
                <a:path w="1538724" h="408940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2729116" y="4799991"/>
            <a:ext cx="1742049" cy="575126"/>
            <a:chOff x="0" y="0"/>
            <a:chExt cx="1538724" cy="508000"/>
          </a:xfrm>
        </p:grpSpPr>
        <p:sp>
          <p:nvSpPr>
            <p:cNvPr id="5" name="Freeform 5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l="l" t="t" r="r" b="b"/>
              <a:pathLst>
                <a:path w="1538724" h="408940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3816835" y="4799991"/>
            <a:ext cx="1742049" cy="575126"/>
            <a:chOff x="0" y="0"/>
            <a:chExt cx="1538724" cy="508000"/>
          </a:xfrm>
        </p:grpSpPr>
        <p:sp>
          <p:nvSpPr>
            <p:cNvPr id="7" name="Freeform 7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l="l" t="t" r="r" b="b"/>
              <a:pathLst>
                <a:path w="1538724" h="408940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0" y="-367400"/>
            <a:ext cx="18649045" cy="4753489"/>
          </a:xfrm>
          <a:prstGeom prst="rect">
            <a:avLst/>
          </a:prstGeom>
          <a:solidFill>
            <a:srgbClr val="1E3653"/>
          </a:solidFill>
        </p:spPr>
      </p:sp>
      <p:sp>
        <p:nvSpPr>
          <p:cNvPr id="9" name="TextBox 9"/>
          <p:cNvSpPr txBox="1"/>
          <p:nvPr/>
        </p:nvSpPr>
        <p:spPr>
          <a:xfrm>
            <a:off x="1859958" y="995620"/>
            <a:ext cx="14568084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0" i="1" spc="825">
                <a:solidFill>
                  <a:srgbClr val="348DDB"/>
                </a:solidFill>
                <a:latin typeface="League Spartan"/>
              </a:rPr>
              <a:t>WHY CHOOSE AQUAPURE?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600821" y="7010639"/>
            <a:ext cx="5086359" cy="1199911"/>
            <a:chOff x="0" y="0"/>
            <a:chExt cx="6781812" cy="159988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6781812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b="0" i="0" spc="495">
                  <a:solidFill>
                    <a:srgbClr val="1E3653"/>
                  </a:solidFill>
                  <a:latin typeface="Glacial Indifference"/>
                </a:rPr>
                <a:t>SAVE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28381"/>
              <a:ext cx="6781812" cy="57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144680" y="7010639"/>
            <a:ext cx="5086359" cy="1780936"/>
            <a:chOff x="0" y="0"/>
            <a:chExt cx="6781812" cy="237458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6781812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b="0" i="0" spc="495">
                  <a:solidFill>
                    <a:srgbClr val="1E3653"/>
                  </a:solidFill>
                  <a:latin typeface="Glacial Indifference"/>
                </a:rPr>
                <a:t>ENVIRONMENT CONSERVATION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803081"/>
              <a:ext cx="6781812" cy="57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56961" y="7010639"/>
            <a:ext cx="5086359" cy="1780936"/>
            <a:chOff x="0" y="0"/>
            <a:chExt cx="6781812" cy="237458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6781812" cy="15043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b="0" i="0" spc="495">
                  <a:solidFill>
                    <a:srgbClr val="1E3653"/>
                  </a:solidFill>
                  <a:latin typeface="Glacial Indifference"/>
                </a:rPr>
                <a:t>CUSTOMERS' FREEDOM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803081"/>
              <a:ext cx="6781812" cy="57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50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53109" y="0"/>
            <a:ext cx="8034891" cy="10490485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id="3" name="Group 3"/>
          <p:cNvGrpSpPr/>
          <p:nvPr/>
        </p:nvGrpSpPr>
        <p:grpSpPr>
          <a:xfrm>
            <a:off x="11313585" y="1587357"/>
            <a:ext cx="5899164" cy="6954263"/>
            <a:chOff x="0" y="0"/>
            <a:chExt cx="7865552" cy="9272351"/>
          </a:xfrm>
        </p:grpSpPr>
        <p:sp>
          <p:nvSpPr>
            <p:cNvPr id="4" name="TextBox 4"/>
            <p:cNvSpPr txBox="1"/>
            <p:nvPr/>
          </p:nvSpPr>
          <p:spPr>
            <a:xfrm rot="-2700000">
              <a:off x="-49138" y="8510998"/>
              <a:ext cx="978892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 rot="-2700000">
              <a:off x="576110" y="8510998"/>
              <a:ext cx="978892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2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 rot="-2700000">
              <a:off x="1201357" y="8510998"/>
              <a:ext cx="978892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3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 rot="-2700000">
              <a:off x="1826605" y="8510998"/>
              <a:ext cx="978892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 rot="-2700000">
              <a:off x="2451852" y="8510998"/>
              <a:ext cx="978892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5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 rot="-2700000">
              <a:off x="3077100" y="8510998"/>
              <a:ext cx="978892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6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 rot="-2700000">
              <a:off x="3702347" y="8510998"/>
              <a:ext cx="978892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7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 rot="-2700000">
              <a:off x="4327594" y="8510998"/>
              <a:ext cx="978892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8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 rot="-2700000">
              <a:off x="4952842" y="8510998"/>
              <a:ext cx="978892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9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 rot="-2700000">
              <a:off x="5449532" y="8564248"/>
              <a:ext cx="1129506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10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2700000">
              <a:off x="6074779" y="8564248"/>
              <a:ext cx="1129506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11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 rot="-2700000">
              <a:off x="6700027" y="8564248"/>
              <a:ext cx="1129506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12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396533" y="157057"/>
              <a:ext cx="7469019" cy="8048500"/>
              <a:chOff x="0" y="0"/>
              <a:chExt cx="7469019" cy="80485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-6350"/>
                <a:ext cx="7469019" cy="8061200"/>
              </a:xfrm>
              <a:custGeom>
                <a:avLst/>
                <a:gdLst/>
                <a:ahLst/>
                <a:cxnLst/>
                <a:rect l="l" t="t" r="r" b="b"/>
                <a:pathLst>
                  <a:path w="7469019" h="8061200">
                    <a:moveTo>
                      <a:pt x="0" y="0"/>
                    </a:moveTo>
                    <a:lnTo>
                      <a:pt x="7469019" y="0"/>
                    </a:lnTo>
                    <a:lnTo>
                      <a:pt x="7469019" y="12700"/>
                    </a:lnTo>
                    <a:lnTo>
                      <a:pt x="0" y="12700"/>
                    </a:lnTo>
                    <a:close/>
                    <a:moveTo>
                      <a:pt x="0" y="2012125"/>
                    </a:moveTo>
                    <a:lnTo>
                      <a:pt x="7469019" y="2012125"/>
                    </a:lnTo>
                    <a:lnTo>
                      <a:pt x="7469019" y="2024825"/>
                    </a:lnTo>
                    <a:lnTo>
                      <a:pt x="0" y="2024825"/>
                    </a:lnTo>
                    <a:close/>
                    <a:moveTo>
                      <a:pt x="0" y="4024250"/>
                    </a:moveTo>
                    <a:lnTo>
                      <a:pt x="7469019" y="4024250"/>
                    </a:lnTo>
                    <a:lnTo>
                      <a:pt x="7469019" y="4036950"/>
                    </a:lnTo>
                    <a:lnTo>
                      <a:pt x="0" y="4036950"/>
                    </a:lnTo>
                    <a:close/>
                    <a:moveTo>
                      <a:pt x="0" y="6036375"/>
                    </a:moveTo>
                    <a:lnTo>
                      <a:pt x="7469019" y="6036375"/>
                    </a:lnTo>
                    <a:lnTo>
                      <a:pt x="7469019" y="6049075"/>
                    </a:lnTo>
                    <a:lnTo>
                      <a:pt x="0" y="6049075"/>
                    </a:lnTo>
                    <a:close/>
                    <a:moveTo>
                      <a:pt x="0" y="8048500"/>
                    </a:moveTo>
                    <a:lnTo>
                      <a:pt x="7469019" y="8048500"/>
                    </a:lnTo>
                    <a:lnTo>
                      <a:pt x="7469019" y="8061200"/>
                    </a:lnTo>
                    <a:lnTo>
                      <a:pt x="0" y="8061200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9700" y="-47625"/>
              <a:ext cx="376833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40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9700" y="1964500"/>
              <a:ext cx="376833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30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9700" y="3976625"/>
              <a:ext cx="376833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20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9700" y="5988750"/>
              <a:ext cx="376833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10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70314" y="8000875"/>
              <a:ext cx="226219" cy="361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396533" y="157057"/>
              <a:ext cx="7469019" cy="8048500"/>
              <a:chOff x="0" y="0"/>
              <a:chExt cx="7469019" cy="80485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7036088"/>
                <a:ext cx="591298" cy="1012413"/>
              </a:xfrm>
              <a:custGeom>
                <a:avLst/>
                <a:gdLst/>
                <a:ahLst/>
                <a:cxnLst/>
                <a:rect l="l" t="t" r="r" b="b"/>
                <a:pathLst>
                  <a:path w="591298" h="1012413">
                    <a:moveTo>
                      <a:pt x="0" y="1012412"/>
                    </a:moveTo>
                    <a:lnTo>
                      <a:pt x="0" y="47304"/>
                    </a:ln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5"/>
                    </a:cubicBezTo>
                    <a:cubicBezTo>
                      <a:pt x="22726" y="4984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4" y="22726"/>
                      <a:pt x="591297" y="34758"/>
                      <a:pt x="591297" y="47304"/>
                    </a:cubicBezTo>
                    <a:lnTo>
                      <a:pt x="591297" y="101241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625247" y="6030025"/>
                <a:ext cx="591297" cy="2018475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2018475">
                    <a:moveTo>
                      <a:pt x="0" y="2018475"/>
                    </a:moveTo>
                    <a:lnTo>
                      <a:pt x="0" y="47304"/>
                    </a:lnTo>
                    <a:cubicBezTo>
                      <a:pt x="0" y="21179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8" y="21179"/>
                      <a:pt x="591298" y="47304"/>
                    </a:cubicBezTo>
                    <a:lnTo>
                      <a:pt x="591298" y="201847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1250495" y="5426388"/>
                <a:ext cx="591297" cy="2622112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2622112">
                    <a:moveTo>
                      <a:pt x="0" y="2622112"/>
                    </a:moveTo>
                    <a:lnTo>
                      <a:pt x="0" y="47303"/>
                    </a:lnTo>
                    <a:cubicBezTo>
                      <a:pt x="0" y="21178"/>
                      <a:pt x="21179" y="0"/>
                      <a:pt x="47304" y="0"/>
                    </a:cubicBezTo>
                    <a:lnTo>
                      <a:pt x="543993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6"/>
                      <a:pt x="591297" y="34758"/>
                      <a:pt x="591297" y="47303"/>
                    </a:cubicBezTo>
                    <a:lnTo>
                      <a:pt x="591297" y="262211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1875742" y="4420325"/>
                <a:ext cx="591297" cy="3628175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3628175">
                    <a:moveTo>
                      <a:pt x="0" y="3628175"/>
                    </a:moveTo>
                    <a:lnTo>
                      <a:pt x="0" y="47304"/>
                    </a:lnTo>
                    <a:cubicBezTo>
                      <a:pt x="0" y="21179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8" y="21179"/>
                      <a:pt x="591298" y="47304"/>
                    </a:cubicBezTo>
                    <a:lnTo>
                      <a:pt x="591298" y="362817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2500990" y="4219113"/>
                <a:ext cx="591297" cy="3829388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3829388">
                    <a:moveTo>
                      <a:pt x="0" y="3829387"/>
                    </a:moveTo>
                    <a:lnTo>
                      <a:pt x="0" y="47303"/>
                    </a:lnTo>
                    <a:cubicBezTo>
                      <a:pt x="0" y="21178"/>
                      <a:pt x="21178" y="0"/>
                      <a:pt x="47303" y="0"/>
                    </a:cubicBezTo>
                    <a:lnTo>
                      <a:pt x="543993" y="0"/>
                    </a:lnTo>
                    <a:cubicBezTo>
                      <a:pt x="570118" y="0"/>
                      <a:pt x="591297" y="21178"/>
                      <a:pt x="591297" y="47303"/>
                    </a:cubicBezTo>
                    <a:lnTo>
                      <a:pt x="591297" y="382938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3126237" y="3414263"/>
                <a:ext cx="591297" cy="4634238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4634238">
                    <a:moveTo>
                      <a:pt x="0" y="4634237"/>
                    </a:move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4"/>
                    </a:cubicBezTo>
                    <a:cubicBezTo>
                      <a:pt x="22726" y="4983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56539" y="0"/>
                      <a:pt x="568571" y="4983"/>
                      <a:pt x="577442" y="13854"/>
                    </a:cubicBezTo>
                    <a:cubicBezTo>
                      <a:pt x="586314" y="22726"/>
                      <a:pt x="591297" y="34758"/>
                      <a:pt x="591297" y="47304"/>
                    </a:cubicBezTo>
                    <a:lnTo>
                      <a:pt x="591297" y="463423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3751485" y="3011838"/>
                <a:ext cx="591297" cy="5036663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5036663">
                    <a:moveTo>
                      <a:pt x="0" y="5036662"/>
                    </a:moveTo>
                    <a:lnTo>
                      <a:pt x="0" y="47303"/>
                    </a:lnTo>
                    <a:cubicBezTo>
                      <a:pt x="0" y="21178"/>
                      <a:pt x="21178" y="0"/>
                      <a:pt x="47303" y="0"/>
                    </a:cubicBezTo>
                    <a:lnTo>
                      <a:pt x="543993" y="0"/>
                    </a:lnTo>
                    <a:cubicBezTo>
                      <a:pt x="570118" y="0"/>
                      <a:pt x="591297" y="21178"/>
                      <a:pt x="591297" y="47303"/>
                    </a:cubicBezTo>
                    <a:lnTo>
                      <a:pt x="591297" y="503666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4376732" y="2609413"/>
                <a:ext cx="591297" cy="5439088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5439088">
                    <a:moveTo>
                      <a:pt x="0" y="5439087"/>
                    </a:moveTo>
                    <a:lnTo>
                      <a:pt x="0" y="47303"/>
                    </a:lnTo>
                    <a:cubicBezTo>
                      <a:pt x="0" y="21178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7" y="21178"/>
                      <a:pt x="591297" y="47303"/>
                    </a:cubicBezTo>
                    <a:lnTo>
                      <a:pt x="591297" y="543908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5001980" y="2005775"/>
                <a:ext cx="591297" cy="6042725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6042725">
                    <a:moveTo>
                      <a:pt x="0" y="6042725"/>
                    </a:moveTo>
                    <a:lnTo>
                      <a:pt x="0" y="47304"/>
                    </a:lnTo>
                    <a:cubicBezTo>
                      <a:pt x="0" y="34758"/>
                      <a:pt x="4983" y="22726"/>
                      <a:pt x="13855" y="13855"/>
                    </a:cubicBezTo>
                    <a:cubicBezTo>
                      <a:pt x="22726" y="4984"/>
                      <a:pt x="34758" y="0"/>
                      <a:pt x="47303" y="0"/>
                    </a:cubicBezTo>
                    <a:lnTo>
                      <a:pt x="543993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6"/>
                      <a:pt x="591297" y="34758"/>
                      <a:pt x="591297" y="47304"/>
                    </a:cubicBezTo>
                    <a:lnTo>
                      <a:pt x="591297" y="604272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5627227" y="1804563"/>
                <a:ext cx="591298" cy="6243938"/>
              </a:xfrm>
              <a:custGeom>
                <a:avLst/>
                <a:gdLst/>
                <a:ahLst/>
                <a:cxnLst/>
                <a:rect l="l" t="t" r="r" b="b"/>
                <a:pathLst>
                  <a:path w="591298" h="6243938">
                    <a:moveTo>
                      <a:pt x="0" y="6243937"/>
                    </a:moveTo>
                    <a:lnTo>
                      <a:pt x="0" y="47303"/>
                    </a:lnTo>
                    <a:cubicBezTo>
                      <a:pt x="0" y="34758"/>
                      <a:pt x="4983" y="22726"/>
                      <a:pt x="13855" y="13854"/>
                    </a:cubicBezTo>
                    <a:cubicBezTo>
                      <a:pt x="22726" y="4983"/>
                      <a:pt x="34758" y="0"/>
                      <a:pt x="47304" y="0"/>
                    </a:cubicBezTo>
                    <a:lnTo>
                      <a:pt x="543993" y="0"/>
                    </a:lnTo>
                    <a:cubicBezTo>
                      <a:pt x="556539" y="0"/>
                      <a:pt x="568571" y="4983"/>
                      <a:pt x="577442" y="13854"/>
                    </a:cubicBezTo>
                    <a:cubicBezTo>
                      <a:pt x="586313" y="22726"/>
                      <a:pt x="591297" y="34758"/>
                      <a:pt x="591297" y="47303"/>
                    </a:cubicBezTo>
                    <a:lnTo>
                      <a:pt x="591297" y="624393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6252474" y="2005775"/>
                <a:ext cx="591297" cy="6042725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6042725">
                    <a:moveTo>
                      <a:pt x="0" y="6042725"/>
                    </a:move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5"/>
                    </a:cubicBezTo>
                    <a:cubicBezTo>
                      <a:pt x="22726" y="4984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7" y="21179"/>
                      <a:pt x="591297" y="47304"/>
                    </a:cubicBezTo>
                    <a:lnTo>
                      <a:pt x="591297" y="604272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id="35" name="Freeform 35"/>
              <p:cNvSpPr/>
              <p:nvPr/>
            </p:nvSpPr>
            <p:spPr>
              <a:xfrm>
                <a:off x="6877722" y="1402137"/>
                <a:ext cx="591297" cy="6646363"/>
              </a:xfrm>
              <a:custGeom>
                <a:avLst/>
                <a:gdLst/>
                <a:ahLst/>
                <a:cxnLst/>
                <a:rect l="l" t="t" r="r" b="b"/>
                <a:pathLst>
                  <a:path w="591297" h="6646363">
                    <a:moveTo>
                      <a:pt x="0" y="6646363"/>
                    </a:moveTo>
                    <a:lnTo>
                      <a:pt x="0" y="47304"/>
                    </a:lnTo>
                    <a:cubicBezTo>
                      <a:pt x="0" y="21179"/>
                      <a:pt x="21179" y="1"/>
                      <a:pt x="47303" y="1"/>
                    </a:cubicBezTo>
                    <a:lnTo>
                      <a:pt x="543993" y="1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7"/>
                      <a:pt x="591297" y="34759"/>
                      <a:pt x="591297" y="47304"/>
                    </a:cubicBezTo>
                    <a:lnTo>
                      <a:pt x="591297" y="6646363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</p:grpSp>
      </p:grpSp>
      <p:grpSp>
        <p:nvGrpSpPr>
          <p:cNvPr id="36" name="Group 36"/>
          <p:cNvGrpSpPr/>
          <p:nvPr/>
        </p:nvGrpSpPr>
        <p:grpSpPr>
          <a:xfrm>
            <a:off x="1028700" y="1028700"/>
            <a:ext cx="7983256" cy="7535845"/>
            <a:chOff x="0" y="0"/>
            <a:chExt cx="10644341" cy="10047793"/>
          </a:xfrm>
        </p:grpSpPr>
        <p:sp>
          <p:nvSpPr>
            <p:cNvPr id="37" name="TextBox 37"/>
            <p:cNvSpPr txBox="1"/>
            <p:nvPr/>
          </p:nvSpPr>
          <p:spPr>
            <a:xfrm>
              <a:off x="0" y="6294943"/>
              <a:ext cx="10587635" cy="3752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b="0" i="0" spc="30">
                  <a:solidFill>
                    <a:srgbClr val="FFFFFF"/>
                  </a:solidFill>
                  <a:latin typeface="Glacial Indifference"/>
                </a:rPr>
                <a:t>Word of mouth</a:t>
              </a:r>
            </a:p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b="0" i="0" spc="30">
                  <a:solidFill>
                    <a:srgbClr val="FFFFFF"/>
                  </a:solidFill>
                  <a:latin typeface="Glacial Indifference"/>
                </a:rPr>
                <a:t>Website</a:t>
              </a:r>
            </a:p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b="0" i="0" spc="30">
                  <a:solidFill>
                    <a:srgbClr val="FFFFFF"/>
                  </a:solidFill>
                  <a:latin typeface="Glacial Indifference"/>
                </a:rPr>
                <a:t>Flyers</a:t>
              </a:r>
            </a:p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b="0" i="0" spc="30">
                  <a:solidFill>
                    <a:srgbClr val="FFFFFF"/>
                  </a:solidFill>
                  <a:latin typeface="Glacial Indifference"/>
                </a:rPr>
                <a:t>Brochures</a:t>
              </a:r>
            </a:p>
            <a:p>
              <a:pPr marL="495300" lvl="1" indent="-247650">
                <a:lnSpc>
                  <a:spcPts val="4500"/>
                </a:lnSpc>
                <a:buFont typeface="Arial"/>
                <a:buChar char="•"/>
              </a:pPr>
              <a:r>
                <a:rPr lang="en-US" sz="3000" b="0" i="0" spc="30">
                  <a:solidFill>
                    <a:srgbClr val="FFFFFF"/>
                  </a:solidFill>
                  <a:latin typeface="Glacial Indifference"/>
                </a:rPr>
                <a:t>Social media</a:t>
              </a:r>
            </a:p>
          </p:txBody>
        </p:sp>
        <p:sp>
          <p:nvSpPr>
            <p:cNvPr id="38" name="AutoShape 38"/>
            <p:cNvSpPr/>
            <p:nvPr/>
          </p:nvSpPr>
          <p:spPr>
            <a:xfrm>
              <a:off x="0" y="5628478"/>
              <a:ext cx="10637825" cy="82870"/>
            </a:xfrm>
            <a:prstGeom prst="rect">
              <a:avLst/>
            </a:prstGeom>
            <a:solidFill>
              <a:srgbClr val="1E3653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142875"/>
              <a:ext cx="10644341" cy="5222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b="0" i="1" spc="825">
                  <a:solidFill>
                    <a:srgbClr val="1E3653"/>
                  </a:solidFill>
                  <a:latin typeface="League Spartan"/>
                </a:rPr>
                <a:t>EXPECTED CUSTOMER GROWTH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546582"/>
            <a:ext cx="18858879" cy="740418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id="3" name="Group 3"/>
          <p:cNvGrpSpPr/>
          <p:nvPr/>
        </p:nvGrpSpPr>
        <p:grpSpPr>
          <a:xfrm>
            <a:off x="2114308" y="2697718"/>
            <a:ext cx="14059385" cy="4891563"/>
            <a:chOff x="0" y="0"/>
            <a:chExt cx="18745846" cy="6522085"/>
          </a:xfrm>
        </p:grpSpPr>
        <p:sp>
          <p:nvSpPr>
            <p:cNvPr id="4" name="TextBox 4"/>
            <p:cNvSpPr txBox="1"/>
            <p:nvPr/>
          </p:nvSpPr>
          <p:spPr>
            <a:xfrm>
              <a:off x="0" y="-142875"/>
              <a:ext cx="18745846" cy="5222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00"/>
                </a:lnSpc>
              </a:pPr>
              <a:r>
                <a:rPr lang="en-US" sz="7500" b="0" i="1" spc="825">
                  <a:solidFill>
                    <a:srgbClr val="1E3653"/>
                  </a:solidFill>
                  <a:latin typeface="League Spartan"/>
                </a:rPr>
                <a:t>NEEDED FUNDING </a:t>
              </a:r>
            </a:p>
            <a:p>
              <a:pPr algn="ctr">
                <a:lnSpc>
                  <a:spcPts val="10500"/>
                </a:lnSpc>
              </a:pPr>
              <a:r>
                <a:rPr lang="en-US" sz="7500" b="0" i="1" spc="825">
                  <a:solidFill>
                    <a:srgbClr val="1E3653"/>
                  </a:solidFill>
                  <a:latin typeface="League Spartan"/>
                </a:rPr>
                <a:t>(4 MONTHS)</a:t>
              </a:r>
            </a:p>
            <a:p>
              <a:pPr algn="ctr">
                <a:lnSpc>
                  <a:spcPts val="10500"/>
                </a:lnSpc>
              </a:pPr>
              <a:r>
                <a:rPr lang="en-US" sz="7500" b="0" i="1" spc="825">
                  <a:solidFill>
                    <a:srgbClr val="1E3653"/>
                  </a:solidFill>
                  <a:latin typeface="League Spartan"/>
                </a:rPr>
                <a:t>KSH 2,215,672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5792470"/>
              <a:ext cx="17747105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b="0" i="0" spc="495">
                  <a:solidFill>
                    <a:srgbClr val="FFFFFF"/>
                  </a:solidFill>
                  <a:latin typeface="Glacial Indifference"/>
                </a:rPr>
                <a:t>KSH 50,000 PER PRODUCT AND FREE INSTALLATION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711821" y="-87612"/>
            <a:ext cx="5576179" cy="1046222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7795" t="6559" r="15731" b="2551"/>
          <a:stretch>
            <a:fillRect/>
          </a:stretch>
        </p:blipFill>
        <p:spPr>
          <a:xfrm>
            <a:off x="12711821" y="4912867"/>
            <a:ext cx="5575764" cy="539512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2166620"/>
            <a:ext cx="10569005" cy="5810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295"/>
              </a:lnSpc>
            </a:pPr>
            <a:r>
              <a:rPr lang="en-US" sz="6500" b="0" i="1" spc="65">
                <a:solidFill>
                  <a:srgbClr val="1E3653"/>
                </a:solidFill>
                <a:latin typeface="League Spartan"/>
              </a:rPr>
              <a:t>Value proposition: Trust</a:t>
            </a:r>
          </a:p>
          <a:p>
            <a:pPr marL="1073150" lvl="1" indent="-536575">
              <a:lnSpc>
                <a:spcPts val="9295"/>
              </a:lnSpc>
              <a:buFont typeface="Arial"/>
              <a:buChar char="•"/>
            </a:pPr>
            <a:r>
              <a:rPr lang="en-US" sz="6500" b="0" i="1" spc="65">
                <a:solidFill>
                  <a:srgbClr val="1E3653"/>
                </a:solidFill>
                <a:latin typeface="League Spartan"/>
              </a:rPr>
              <a:t>Grey water</a:t>
            </a:r>
          </a:p>
          <a:p>
            <a:pPr marL="1073150" lvl="1" indent="-536575">
              <a:lnSpc>
                <a:spcPts val="9295"/>
              </a:lnSpc>
              <a:buFont typeface="Arial"/>
              <a:buChar char="•"/>
            </a:pPr>
            <a:r>
              <a:rPr lang="en-US" sz="6500" b="0" i="1" spc="65">
                <a:solidFill>
                  <a:srgbClr val="1E3653"/>
                </a:solidFill>
                <a:latin typeface="League Spartan"/>
              </a:rPr>
              <a:t>Zero chemicals</a:t>
            </a:r>
          </a:p>
          <a:p>
            <a:pPr marL="1073150" lvl="1" indent="-536575">
              <a:lnSpc>
                <a:spcPts val="9295"/>
              </a:lnSpc>
              <a:buFont typeface="Arial"/>
              <a:buChar char="•"/>
            </a:pPr>
            <a:r>
              <a:rPr lang="en-US" sz="6500" b="0" i="1" spc="65">
                <a:solidFill>
                  <a:srgbClr val="1E3653"/>
                </a:solidFill>
                <a:latin typeface="League Spartan"/>
              </a:rPr>
              <a:t>Customer education</a:t>
            </a:r>
          </a:p>
          <a:p>
            <a:pPr marL="1073150" lvl="1" indent="-536575">
              <a:lnSpc>
                <a:spcPts val="9295"/>
              </a:lnSpc>
              <a:buFont typeface="Arial"/>
              <a:buChar char="•"/>
            </a:pPr>
            <a:r>
              <a:rPr lang="en-US" sz="6500" b="0" i="1" spc="65">
                <a:solidFill>
                  <a:srgbClr val="1E3653"/>
                </a:solidFill>
                <a:latin typeface="League Spartan"/>
              </a:rPr>
              <a:t>Customer freedom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108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Glacial Indifference</vt:lpstr>
      <vt:lpstr>Arimo</vt:lpstr>
      <vt:lpstr>Calibri</vt:lpstr>
      <vt:lpstr>League Spartan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AquaPure</dc:title>
  <cp:lastModifiedBy>student</cp:lastModifiedBy>
  <cp:revision>3</cp:revision>
  <dcterms:created xsi:type="dcterms:W3CDTF">2006-08-16T00:00:00Z</dcterms:created>
  <dcterms:modified xsi:type="dcterms:W3CDTF">2019-11-11T07:01:56Z</dcterms:modified>
  <dc:identifier>DADq0i2BiEI</dc:identifier>
</cp:coreProperties>
</file>