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803339" y="3229610"/>
            <a:ext cx="10455961" cy="191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079"/>
              </a:lnSpc>
            </a:pPr>
            <a:r>
              <a:rPr lang="en-US" b="false" sz="13000" i="true" spc="-130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35443" y="8849995"/>
            <a:ext cx="8823857" cy="42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b="false" sz="2900" i="false" spc="203">
                <a:solidFill>
                  <a:srgbClr val="348DDB"/>
                </a:solidFill>
                <a:latin typeface="Glacial Indifference"/>
              </a:rPr>
              <a:t>BILHA MUTURI, NAIMA HASSAN, PAULINE BROWN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1790" r="0" b="11790"/>
          <a:stretch>
            <a:fillRect/>
          </a:stretch>
        </p:blipFill>
        <p:spPr>
          <a:xfrm flipH="false" flipV="false" rot="0">
            <a:off x="-6564327" y="2328795"/>
            <a:ext cx="22170326" cy="1553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436" b="0"/>
          <a:stretch>
            <a:fillRect/>
          </a:stretch>
        </p:blipFill>
        <p:spPr>
          <a:xfrm flipH="false" flipV="false" rot="0">
            <a:off x="-262423" y="0"/>
            <a:ext cx="99334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977340" y="1973424"/>
            <a:ext cx="7983256" cy="6964345"/>
            <a:chOff x="0" y="0"/>
            <a:chExt cx="10644341" cy="92857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94943"/>
              <a:ext cx="10587635" cy="299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Watering the garden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Flushing the toilet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Washing cars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General cleaning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348DDB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348DDB"/>
                  </a:solidFill>
                  <a:latin typeface="League Spartan"/>
                </a:rPr>
                <a:t>USES OF THE RECYCLED WATER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3985" y="179725"/>
            <a:ext cx="14215831" cy="1008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72976" y="4799991"/>
            <a:ext cx="1742049" cy="575126"/>
            <a:chOff x="0" y="0"/>
            <a:chExt cx="1538724" cy="508000"/>
          </a:xfrm>
        </p:grpSpPr>
        <p:sp>
          <p:nvSpPr>
            <p:cNvPr name="Freeform 3" id="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2729116" y="4799991"/>
            <a:ext cx="1742049" cy="575126"/>
            <a:chOff x="0" y="0"/>
            <a:chExt cx="1538724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816835" y="4799991"/>
            <a:ext cx="1742049" cy="575126"/>
            <a:chOff x="0" y="0"/>
            <a:chExt cx="1538724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-367400"/>
            <a:ext cx="18649045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859958" y="995620"/>
            <a:ext cx="14568084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false" sz="7500" i="true" spc="825">
                <a:solidFill>
                  <a:srgbClr val="348DDB"/>
                </a:solidFill>
                <a:latin typeface="League Spartan"/>
              </a:rPr>
              <a:t>WHY CHOOSE AQUAPURE?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00821" y="7010639"/>
            <a:ext cx="5086359" cy="1199911"/>
            <a:chOff x="0" y="0"/>
            <a:chExt cx="6781812" cy="159988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78181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SAVE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283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44680" y="7010639"/>
            <a:ext cx="5086359" cy="1780936"/>
            <a:chOff x="0" y="0"/>
            <a:chExt cx="6781812" cy="237458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ENVIRONMENT CONSERVATION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56961" y="7010639"/>
            <a:ext cx="5086359" cy="1780936"/>
            <a:chOff x="0" y="0"/>
            <a:chExt cx="6781812" cy="237458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CUSTOMERS' FREEDOM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53109" y="0"/>
            <a:ext cx="8034891" cy="10490485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313585" y="1587357"/>
            <a:ext cx="5899164" cy="6954263"/>
            <a:chOff x="0" y="0"/>
            <a:chExt cx="7865552" cy="9272351"/>
          </a:xfrm>
        </p:grpSpPr>
        <p:sp>
          <p:nvSpPr>
            <p:cNvPr name="TextBox 4" id="4"/>
            <p:cNvSpPr txBox="true"/>
            <p:nvPr/>
          </p:nvSpPr>
          <p:spPr>
            <a:xfrm rot="-2700000">
              <a:off x="-49138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2700000">
              <a:off x="57611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2700000">
              <a:off x="120135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1826605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245185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307710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370234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7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4327594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8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495284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9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2700000">
              <a:off x="5449532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700000">
              <a:off x="6074779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700000">
              <a:off x="6700027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12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-6350"/>
                <a:ext cx="7469019" cy="8061200"/>
              </a:xfrm>
              <a:custGeom>
                <a:avLst/>
                <a:gdLst/>
                <a:ahLst/>
                <a:cxnLst/>
                <a:rect r="r" b="b" t="t" l="l"/>
                <a:pathLst>
                  <a:path h="8061200" w="7469019">
                    <a:moveTo>
                      <a:pt x="0" y="0"/>
                    </a:moveTo>
                    <a:lnTo>
                      <a:pt x="7469019" y="0"/>
                    </a:lnTo>
                    <a:lnTo>
                      <a:pt x="7469019" y="12700"/>
                    </a:lnTo>
                    <a:lnTo>
                      <a:pt x="0" y="12700"/>
                    </a:lnTo>
                    <a:close/>
                    <a:moveTo>
                      <a:pt x="0" y="2012125"/>
                    </a:moveTo>
                    <a:lnTo>
                      <a:pt x="7469019" y="2012125"/>
                    </a:lnTo>
                    <a:lnTo>
                      <a:pt x="7469019" y="2024825"/>
                    </a:lnTo>
                    <a:lnTo>
                      <a:pt x="0" y="2024825"/>
                    </a:lnTo>
                    <a:close/>
                    <a:moveTo>
                      <a:pt x="0" y="4024250"/>
                    </a:moveTo>
                    <a:lnTo>
                      <a:pt x="7469019" y="4024250"/>
                    </a:lnTo>
                    <a:lnTo>
                      <a:pt x="7469019" y="4036950"/>
                    </a:lnTo>
                    <a:lnTo>
                      <a:pt x="0" y="4036950"/>
                    </a:lnTo>
                    <a:close/>
                    <a:moveTo>
                      <a:pt x="0" y="6036375"/>
                    </a:moveTo>
                    <a:lnTo>
                      <a:pt x="7469019" y="6036375"/>
                    </a:lnTo>
                    <a:lnTo>
                      <a:pt x="7469019" y="6049075"/>
                    </a:lnTo>
                    <a:lnTo>
                      <a:pt x="0" y="6049075"/>
                    </a:lnTo>
                    <a:close/>
                    <a:moveTo>
                      <a:pt x="0" y="8048500"/>
                    </a:moveTo>
                    <a:lnTo>
                      <a:pt x="7469019" y="8048500"/>
                    </a:lnTo>
                    <a:lnTo>
                      <a:pt x="7469019" y="8061200"/>
                    </a:lnTo>
                    <a:lnTo>
                      <a:pt x="0" y="8061200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9700" y="-47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9700" y="196450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9700" y="3976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9700" y="598875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0314" y="8000875"/>
              <a:ext cx="226219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7036088"/>
                <a:ext cx="591298" cy="1012413"/>
              </a:xfrm>
              <a:custGeom>
                <a:avLst/>
                <a:gdLst/>
                <a:ahLst/>
                <a:cxnLst/>
                <a:rect r="r" b="b" t="t" l="l"/>
                <a:pathLst>
                  <a:path h="1012413" w="591298">
                    <a:moveTo>
                      <a:pt x="0" y="1012412"/>
                    </a:moveTo>
                    <a:lnTo>
                      <a:pt x="0" y="47304"/>
                    </a:ln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10124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625247" y="6030025"/>
                <a:ext cx="591297" cy="2018475"/>
              </a:xfrm>
              <a:custGeom>
                <a:avLst/>
                <a:gdLst/>
                <a:ahLst/>
                <a:cxnLst/>
                <a:rect r="r" b="b" t="t" l="l"/>
                <a:pathLst>
                  <a:path h="2018475" w="591297">
                    <a:moveTo>
                      <a:pt x="0" y="20184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20184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1250495" y="5426388"/>
                <a:ext cx="591297" cy="2622112"/>
              </a:xfrm>
              <a:custGeom>
                <a:avLst/>
                <a:gdLst/>
                <a:ahLst/>
                <a:cxnLst/>
                <a:rect r="r" b="b" t="t" l="l"/>
                <a:pathLst>
                  <a:path h="2622112" w="591297">
                    <a:moveTo>
                      <a:pt x="0" y="2622112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26221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1875742" y="4420325"/>
                <a:ext cx="591297" cy="3628175"/>
              </a:xfrm>
              <a:custGeom>
                <a:avLst/>
                <a:gdLst/>
                <a:ahLst/>
                <a:cxnLst/>
                <a:rect r="r" b="b" t="t" l="l"/>
                <a:pathLst>
                  <a:path h="3628175" w="591297">
                    <a:moveTo>
                      <a:pt x="0" y="36281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36281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2500990" y="4219113"/>
                <a:ext cx="591297" cy="3829388"/>
              </a:xfrm>
              <a:custGeom>
                <a:avLst/>
                <a:gdLst/>
                <a:ahLst/>
                <a:cxnLst/>
                <a:rect r="r" b="b" t="t" l="l"/>
                <a:pathLst>
                  <a:path h="3829388" w="591297">
                    <a:moveTo>
                      <a:pt x="0" y="3829387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38293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3126237" y="3414263"/>
                <a:ext cx="591297" cy="4634238"/>
              </a:xfrm>
              <a:custGeom>
                <a:avLst/>
                <a:gdLst/>
                <a:ahLst/>
                <a:cxnLst/>
                <a:rect r="r" b="b" t="t" l="l"/>
                <a:pathLst>
                  <a:path h="4634238" w="591297">
                    <a:moveTo>
                      <a:pt x="0" y="4634237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46342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3751485" y="3011838"/>
                <a:ext cx="591297" cy="5036663"/>
              </a:xfrm>
              <a:custGeom>
                <a:avLst/>
                <a:gdLst/>
                <a:ahLst/>
                <a:cxnLst/>
                <a:rect r="r" b="b" t="t" l="l"/>
                <a:pathLst>
                  <a:path h="5036663" w="591297">
                    <a:moveTo>
                      <a:pt x="0" y="5036662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503666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4376732" y="2609413"/>
                <a:ext cx="591297" cy="5439088"/>
              </a:xfrm>
              <a:custGeom>
                <a:avLst/>
                <a:gdLst/>
                <a:ahLst/>
                <a:cxnLst/>
                <a:rect r="r" b="b" t="t" l="l"/>
                <a:pathLst>
                  <a:path h="5439088" w="591297">
                    <a:moveTo>
                      <a:pt x="0" y="5439087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8"/>
                      <a:pt x="591297" y="47303"/>
                    </a:cubicBezTo>
                    <a:lnTo>
                      <a:pt x="591297" y="54390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5001980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3" y="22726"/>
                      <a:pt x="13855" y="13855"/>
                    </a:cubicBezTo>
                    <a:cubicBezTo>
                      <a:pt x="22726" y="4984"/>
                      <a:pt x="34758" y="0"/>
                      <a:pt x="47303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5627227" y="1804563"/>
                <a:ext cx="591298" cy="6243938"/>
              </a:xfrm>
              <a:custGeom>
                <a:avLst/>
                <a:gdLst/>
                <a:ahLst/>
                <a:cxnLst/>
                <a:rect r="r" b="b" t="t" l="l"/>
                <a:pathLst>
                  <a:path h="6243938" w="591298">
                    <a:moveTo>
                      <a:pt x="0" y="6243937"/>
                    </a:moveTo>
                    <a:lnTo>
                      <a:pt x="0" y="47303"/>
                    </a:lnTo>
                    <a:cubicBezTo>
                      <a:pt x="0" y="34758"/>
                      <a:pt x="4983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62439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6252474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9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6877722" y="1402137"/>
                <a:ext cx="591297" cy="6646363"/>
              </a:xfrm>
              <a:custGeom>
                <a:avLst/>
                <a:gdLst/>
                <a:ahLst/>
                <a:cxnLst/>
                <a:rect r="r" b="b" t="t" l="l"/>
                <a:pathLst>
                  <a:path h="6646363" w="591297">
                    <a:moveTo>
                      <a:pt x="0" y="6646363"/>
                    </a:moveTo>
                    <a:lnTo>
                      <a:pt x="0" y="47304"/>
                    </a:lnTo>
                    <a:cubicBezTo>
                      <a:pt x="0" y="21179"/>
                      <a:pt x="21179" y="1"/>
                      <a:pt x="47303" y="1"/>
                    </a:cubicBezTo>
                    <a:lnTo>
                      <a:pt x="543993" y="1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7"/>
                      <a:pt x="591297" y="34759"/>
                      <a:pt x="591297" y="47304"/>
                    </a:cubicBezTo>
                    <a:lnTo>
                      <a:pt x="591297" y="6646363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1028700"/>
            <a:ext cx="7983256" cy="7535845"/>
            <a:chOff x="0" y="0"/>
            <a:chExt cx="10644341" cy="10047793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6294943"/>
              <a:ext cx="10587635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Word of mouth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Website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Flyers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Brochures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Social media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EXPECTED CUSTOMER GROWTH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4875833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(4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2,215,672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348DDB"/>
                  </a:solidFill>
                  <a:latin typeface="Glacial Indifference"/>
                </a:rPr>
                <a:t>KSH 50,000 PER PRODUCT AND FREE INSTALLATION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472372"/>
            <a:ext cx="16230600" cy="3649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166620"/>
            <a:ext cx="10569005" cy="581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5"/>
              </a:lnSpc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Value proposition: Trust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Grey water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Zero chemicals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Customer education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Customer freedom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764" t="0" r="5236" b="0"/>
          <a:stretch>
            <a:fillRect/>
          </a:stretch>
        </p:blipFill>
        <p:spPr>
          <a:xfrm flipH="false" flipV="false" rot="0">
            <a:off x="3057014" y="0"/>
            <a:ext cx="12501215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