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Glacial Indifference" charset="1" panose="00000000000000000000"/>
      <p:regular r:id="rId6"/>
      <p:bold r:id="rId7"/>
      <p:italic r:id="rId8"/>
    </p:embeddedFont>
    <p:embeddedFont>
      <p:font typeface="Arimo" charset="1" panose="020B0604020202020204"/>
      <p:regular r:id="rId9"/>
      <p:bold r:id="rId10"/>
      <p:italic r:id="rId11"/>
      <p:boldItalic r:id="rId12"/>
    </p:embeddedFont>
    <p:embeddedFont>
      <p:font typeface="League Spartan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87612"/>
            <a:ext cx="5208785" cy="10462224"/>
          </a:xfrm>
          <a:prstGeom prst="rect">
            <a:avLst/>
          </a:prstGeom>
          <a:solidFill>
            <a:srgbClr val="348DD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803339" y="3229610"/>
            <a:ext cx="10455961" cy="191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079"/>
              </a:lnSpc>
            </a:pPr>
            <a:r>
              <a:rPr lang="en-US" b="false" sz="13000" i="true" spc="-130">
                <a:solidFill>
                  <a:srgbClr val="348DDB"/>
                </a:solidFill>
                <a:latin typeface="League Spartan"/>
              </a:rPr>
              <a:t>AquaPure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35443" y="8849995"/>
            <a:ext cx="8823857" cy="42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34"/>
              </a:lnSpc>
            </a:pPr>
            <a:r>
              <a:rPr lang="en-US" b="false" sz="2900" i="false" spc="203">
                <a:solidFill>
                  <a:srgbClr val="348DDB"/>
                </a:solidFill>
                <a:latin typeface="Glacial Indifference"/>
              </a:rPr>
              <a:t>BILHA MUTURI, NAIMA HASSAN, PAULINE BROWN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11790" r="0" b="11790"/>
          <a:stretch>
            <a:fillRect/>
          </a:stretch>
        </p:blipFill>
        <p:spPr>
          <a:xfrm flipH="false" flipV="false" rot="0">
            <a:off x="-6564327" y="2328795"/>
            <a:ext cx="22170326" cy="15538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89848"/>
            <a:ext cx="9268996" cy="5107305"/>
            <a:chOff x="0" y="0"/>
            <a:chExt cx="12358662" cy="68097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2358662" cy="4569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79"/>
                </a:lnSpc>
              </a:pPr>
              <a:r>
                <a:rPr lang="en-US" b="false" sz="23000" i="true" spc="-230">
                  <a:solidFill>
                    <a:srgbClr val="348DDB"/>
                  </a:solidFill>
                  <a:latin typeface="League Spartan"/>
                </a:rPr>
                <a:t>40%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305425"/>
              <a:ext cx="12132573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FFFFFF"/>
                  </a:solidFill>
                  <a:latin typeface="Glacial Indifference"/>
                </a:rPr>
                <a:t>NAIROBIANS AFFECTED BY WATER SCARCITY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99875" y="3009725"/>
            <a:ext cx="5086359" cy="1607581"/>
            <a:chOff x="0" y="0"/>
            <a:chExt cx="6781812" cy="21434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6781812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DEMAND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56651"/>
              <a:ext cx="6781812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790000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99875" y="5563378"/>
            <a:ext cx="5322545" cy="1607581"/>
            <a:chOff x="0" y="0"/>
            <a:chExt cx="7096726" cy="21434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85725"/>
              <a:ext cx="7096726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SUPPLIED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56651"/>
              <a:ext cx="7096726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526000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3436" b="0"/>
          <a:stretch>
            <a:fillRect/>
          </a:stretch>
        </p:blipFill>
        <p:spPr>
          <a:xfrm flipH="false" flipV="false" rot="0">
            <a:off x="-262423" y="0"/>
            <a:ext cx="99334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977340" y="1973424"/>
            <a:ext cx="7983256" cy="6964345"/>
            <a:chOff x="0" y="0"/>
            <a:chExt cx="10644341" cy="928579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294943"/>
              <a:ext cx="10587635" cy="299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Watering the garden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Flushing the toilet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Washing cars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General cleaning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5628478"/>
              <a:ext cx="10637825" cy="82870"/>
            </a:xfrm>
            <a:prstGeom prst="rect">
              <a:avLst/>
            </a:prstGeom>
            <a:solidFill>
              <a:srgbClr val="348DDB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-142875"/>
              <a:ext cx="10644341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348DDB"/>
                  </a:solidFill>
                  <a:latin typeface="League Spartan"/>
                </a:rPr>
                <a:t>USES OF THE RECYCLED WATER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31245" y="-29992"/>
            <a:ext cx="14548571" cy="10316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272976" y="4799991"/>
            <a:ext cx="1742049" cy="575126"/>
            <a:chOff x="0" y="0"/>
            <a:chExt cx="1538724" cy="508000"/>
          </a:xfrm>
        </p:grpSpPr>
        <p:sp>
          <p:nvSpPr>
            <p:cNvPr name="Freeform 3" id="3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2729116" y="4799991"/>
            <a:ext cx="1742049" cy="575126"/>
            <a:chOff x="0" y="0"/>
            <a:chExt cx="1538724" cy="508000"/>
          </a:xfrm>
        </p:grpSpPr>
        <p:sp>
          <p:nvSpPr>
            <p:cNvPr name="Freeform 5" id="5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816835" y="4799991"/>
            <a:ext cx="1742049" cy="575126"/>
            <a:chOff x="0" y="0"/>
            <a:chExt cx="1538724" cy="508000"/>
          </a:xfrm>
        </p:grpSpPr>
        <p:sp>
          <p:nvSpPr>
            <p:cNvPr name="Freeform 7" id="7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-367400"/>
            <a:ext cx="18649045" cy="4753489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859958" y="995620"/>
            <a:ext cx="14568084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false" sz="7500" i="true" spc="825">
                <a:solidFill>
                  <a:srgbClr val="348DDB"/>
                </a:solidFill>
                <a:latin typeface="League Spartan"/>
              </a:rPr>
              <a:t>WHY CHOOSE AQUAPURE?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00821" y="7010639"/>
            <a:ext cx="5086359" cy="1199911"/>
            <a:chOff x="0" y="0"/>
            <a:chExt cx="6781812" cy="159988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6781812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1E3653"/>
                  </a:solidFill>
                  <a:latin typeface="Glacial Indifference"/>
                </a:rPr>
                <a:t>SAVE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28381"/>
              <a:ext cx="678181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44680" y="7010639"/>
            <a:ext cx="5086359" cy="1780936"/>
            <a:chOff x="0" y="0"/>
            <a:chExt cx="6781812" cy="237458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678181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1E3653"/>
                  </a:solidFill>
                  <a:latin typeface="Glacial Indifference"/>
                </a:rPr>
                <a:t>ENVIRONMENT CONSERVATION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803081"/>
              <a:ext cx="678181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56961" y="7010639"/>
            <a:ext cx="5086359" cy="1780936"/>
            <a:chOff x="0" y="0"/>
            <a:chExt cx="6781812" cy="237458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678181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1E3653"/>
                  </a:solidFill>
                  <a:latin typeface="Glacial Indifference"/>
                </a:rPr>
                <a:t>CUSTOMERS' FREEDOM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03081"/>
              <a:ext cx="678181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53109" y="0"/>
            <a:ext cx="8034891" cy="10490485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1313585" y="1587357"/>
            <a:ext cx="5899164" cy="6954263"/>
            <a:chOff x="0" y="0"/>
            <a:chExt cx="7865552" cy="9272351"/>
          </a:xfrm>
        </p:grpSpPr>
        <p:sp>
          <p:nvSpPr>
            <p:cNvPr name="TextBox 4" id="4"/>
            <p:cNvSpPr txBox="true"/>
            <p:nvPr/>
          </p:nvSpPr>
          <p:spPr>
            <a:xfrm rot="-2700000">
              <a:off x="-49138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-2700000">
              <a:off x="576110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2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-2700000">
              <a:off x="1201357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-2700000">
              <a:off x="1826605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2700000">
              <a:off x="2451852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5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2700000">
              <a:off x="3077100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6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2700000">
              <a:off x="3702347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7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2700000">
              <a:off x="4327594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8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-2700000">
              <a:off x="4952842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9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-2700000">
              <a:off x="5449532" y="8564248"/>
              <a:ext cx="1129506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-2700000">
              <a:off x="6074779" y="8564248"/>
              <a:ext cx="1129506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-2700000">
              <a:off x="6700027" y="8564248"/>
              <a:ext cx="1129506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12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396533" y="157057"/>
              <a:ext cx="7469019" cy="8048500"/>
              <a:chOff x="0" y="0"/>
              <a:chExt cx="7469019" cy="80485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-6350"/>
                <a:ext cx="7469019" cy="8061200"/>
              </a:xfrm>
              <a:custGeom>
                <a:avLst/>
                <a:gdLst/>
                <a:ahLst/>
                <a:cxnLst/>
                <a:rect r="r" b="b" t="t" l="l"/>
                <a:pathLst>
                  <a:path h="8061200" w="7469019">
                    <a:moveTo>
                      <a:pt x="0" y="0"/>
                    </a:moveTo>
                    <a:lnTo>
                      <a:pt x="7469019" y="0"/>
                    </a:lnTo>
                    <a:lnTo>
                      <a:pt x="7469019" y="12700"/>
                    </a:lnTo>
                    <a:lnTo>
                      <a:pt x="0" y="12700"/>
                    </a:lnTo>
                    <a:close/>
                    <a:moveTo>
                      <a:pt x="0" y="2012125"/>
                    </a:moveTo>
                    <a:lnTo>
                      <a:pt x="7469019" y="2012125"/>
                    </a:lnTo>
                    <a:lnTo>
                      <a:pt x="7469019" y="2024825"/>
                    </a:lnTo>
                    <a:lnTo>
                      <a:pt x="0" y="2024825"/>
                    </a:lnTo>
                    <a:close/>
                    <a:moveTo>
                      <a:pt x="0" y="4024250"/>
                    </a:moveTo>
                    <a:lnTo>
                      <a:pt x="7469019" y="4024250"/>
                    </a:lnTo>
                    <a:lnTo>
                      <a:pt x="7469019" y="4036950"/>
                    </a:lnTo>
                    <a:lnTo>
                      <a:pt x="0" y="4036950"/>
                    </a:lnTo>
                    <a:close/>
                    <a:moveTo>
                      <a:pt x="0" y="6036375"/>
                    </a:moveTo>
                    <a:lnTo>
                      <a:pt x="7469019" y="6036375"/>
                    </a:lnTo>
                    <a:lnTo>
                      <a:pt x="7469019" y="6049075"/>
                    </a:lnTo>
                    <a:lnTo>
                      <a:pt x="0" y="6049075"/>
                    </a:lnTo>
                    <a:close/>
                    <a:moveTo>
                      <a:pt x="0" y="8048500"/>
                    </a:moveTo>
                    <a:lnTo>
                      <a:pt x="7469019" y="8048500"/>
                    </a:lnTo>
                    <a:lnTo>
                      <a:pt x="7469019" y="8061200"/>
                    </a:lnTo>
                    <a:lnTo>
                      <a:pt x="0" y="8061200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9700" y="-47625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40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9700" y="1964500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30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9700" y="3976625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20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9700" y="5988750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10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70314" y="8000875"/>
              <a:ext cx="226219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0 </a:t>
              </a:r>
            </a:p>
          </p:txBody>
        </p: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396533" y="157057"/>
              <a:ext cx="7469019" cy="8048500"/>
              <a:chOff x="0" y="0"/>
              <a:chExt cx="7469019" cy="80485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7036088"/>
                <a:ext cx="591298" cy="1012413"/>
              </a:xfrm>
              <a:custGeom>
                <a:avLst/>
                <a:gdLst/>
                <a:ahLst/>
                <a:cxnLst/>
                <a:rect r="r" b="b" t="t" l="l"/>
                <a:pathLst>
                  <a:path h="1012413" w="591298">
                    <a:moveTo>
                      <a:pt x="0" y="1012412"/>
                    </a:moveTo>
                    <a:lnTo>
                      <a:pt x="0" y="47304"/>
                    </a:ln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5"/>
                    </a:cubicBezTo>
                    <a:cubicBezTo>
                      <a:pt x="22726" y="4984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4" y="22726"/>
                      <a:pt x="591297" y="34758"/>
                      <a:pt x="591297" y="47304"/>
                    </a:cubicBezTo>
                    <a:lnTo>
                      <a:pt x="591297" y="101241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625247" y="6030025"/>
                <a:ext cx="591297" cy="2018475"/>
              </a:xfrm>
              <a:custGeom>
                <a:avLst/>
                <a:gdLst/>
                <a:ahLst/>
                <a:cxnLst/>
                <a:rect r="r" b="b" t="t" l="l"/>
                <a:pathLst>
                  <a:path h="2018475" w="591297">
                    <a:moveTo>
                      <a:pt x="0" y="2018475"/>
                    </a:moveTo>
                    <a:lnTo>
                      <a:pt x="0" y="47304"/>
                    </a:lnTo>
                    <a:cubicBezTo>
                      <a:pt x="0" y="21179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8" y="21179"/>
                      <a:pt x="591298" y="47304"/>
                    </a:cubicBezTo>
                    <a:lnTo>
                      <a:pt x="591298" y="201847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1250495" y="5426388"/>
                <a:ext cx="591297" cy="2622112"/>
              </a:xfrm>
              <a:custGeom>
                <a:avLst/>
                <a:gdLst/>
                <a:ahLst/>
                <a:cxnLst/>
                <a:rect r="r" b="b" t="t" l="l"/>
                <a:pathLst>
                  <a:path h="2622112" w="591297">
                    <a:moveTo>
                      <a:pt x="0" y="2622112"/>
                    </a:moveTo>
                    <a:lnTo>
                      <a:pt x="0" y="47303"/>
                    </a:lnTo>
                    <a:cubicBezTo>
                      <a:pt x="0" y="21178"/>
                      <a:pt x="21179" y="0"/>
                      <a:pt x="47304" y="0"/>
                    </a:cubicBezTo>
                    <a:lnTo>
                      <a:pt x="543993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6"/>
                      <a:pt x="591297" y="34758"/>
                      <a:pt x="591297" y="47303"/>
                    </a:cubicBezTo>
                    <a:lnTo>
                      <a:pt x="591297" y="262211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1875742" y="4420325"/>
                <a:ext cx="591297" cy="3628175"/>
              </a:xfrm>
              <a:custGeom>
                <a:avLst/>
                <a:gdLst/>
                <a:ahLst/>
                <a:cxnLst/>
                <a:rect r="r" b="b" t="t" l="l"/>
                <a:pathLst>
                  <a:path h="3628175" w="591297">
                    <a:moveTo>
                      <a:pt x="0" y="3628175"/>
                    </a:moveTo>
                    <a:lnTo>
                      <a:pt x="0" y="47304"/>
                    </a:lnTo>
                    <a:cubicBezTo>
                      <a:pt x="0" y="21179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8" y="21179"/>
                      <a:pt x="591298" y="47304"/>
                    </a:cubicBezTo>
                    <a:lnTo>
                      <a:pt x="591298" y="362817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2500990" y="4219113"/>
                <a:ext cx="591297" cy="3829388"/>
              </a:xfrm>
              <a:custGeom>
                <a:avLst/>
                <a:gdLst/>
                <a:ahLst/>
                <a:cxnLst/>
                <a:rect r="r" b="b" t="t" l="l"/>
                <a:pathLst>
                  <a:path h="3829388" w="591297">
                    <a:moveTo>
                      <a:pt x="0" y="3829387"/>
                    </a:moveTo>
                    <a:lnTo>
                      <a:pt x="0" y="47303"/>
                    </a:lnTo>
                    <a:cubicBezTo>
                      <a:pt x="0" y="21178"/>
                      <a:pt x="21178" y="0"/>
                      <a:pt x="47303" y="0"/>
                    </a:cubicBezTo>
                    <a:lnTo>
                      <a:pt x="543993" y="0"/>
                    </a:lnTo>
                    <a:cubicBezTo>
                      <a:pt x="570118" y="0"/>
                      <a:pt x="591297" y="21178"/>
                      <a:pt x="591297" y="47303"/>
                    </a:cubicBezTo>
                    <a:lnTo>
                      <a:pt x="591297" y="382938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3126237" y="3414263"/>
                <a:ext cx="591297" cy="4634238"/>
              </a:xfrm>
              <a:custGeom>
                <a:avLst/>
                <a:gdLst/>
                <a:ahLst/>
                <a:cxnLst/>
                <a:rect r="r" b="b" t="t" l="l"/>
                <a:pathLst>
                  <a:path h="4634238" w="591297">
                    <a:moveTo>
                      <a:pt x="0" y="4634237"/>
                    </a:move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4"/>
                    </a:cubicBezTo>
                    <a:cubicBezTo>
                      <a:pt x="22726" y="4983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56539" y="0"/>
                      <a:pt x="568571" y="4983"/>
                      <a:pt x="577442" y="13854"/>
                    </a:cubicBezTo>
                    <a:cubicBezTo>
                      <a:pt x="586314" y="22726"/>
                      <a:pt x="591297" y="34758"/>
                      <a:pt x="591297" y="47304"/>
                    </a:cubicBezTo>
                    <a:lnTo>
                      <a:pt x="591297" y="463423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3751485" y="3011838"/>
                <a:ext cx="591297" cy="5036663"/>
              </a:xfrm>
              <a:custGeom>
                <a:avLst/>
                <a:gdLst/>
                <a:ahLst/>
                <a:cxnLst/>
                <a:rect r="r" b="b" t="t" l="l"/>
                <a:pathLst>
                  <a:path h="5036663" w="591297">
                    <a:moveTo>
                      <a:pt x="0" y="5036662"/>
                    </a:moveTo>
                    <a:lnTo>
                      <a:pt x="0" y="47303"/>
                    </a:lnTo>
                    <a:cubicBezTo>
                      <a:pt x="0" y="21178"/>
                      <a:pt x="21178" y="0"/>
                      <a:pt x="47303" y="0"/>
                    </a:cubicBezTo>
                    <a:lnTo>
                      <a:pt x="543993" y="0"/>
                    </a:lnTo>
                    <a:cubicBezTo>
                      <a:pt x="570118" y="0"/>
                      <a:pt x="591297" y="21178"/>
                      <a:pt x="591297" y="47303"/>
                    </a:cubicBezTo>
                    <a:lnTo>
                      <a:pt x="591297" y="503666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4376732" y="2609413"/>
                <a:ext cx="591297" cy="5439088"/>
              </a:xfrm>
              <a:custGeom>
                <a:avLst/>
                <a:gdLst/>
                <a:ahLst/>
                <a:cxnLst/>
                <a:rect r="r" b="b" t="t" l="l"/>
                <a:pathLst>
                  <a:path h="5439088" w="591297">
                    <a:moveTo>
                      <a:pt x="0" y="5439087"/>
                    </a:moveTo>
                    <a:lnTo>
                      <a:pt x="0" y="47303"/>
                    </a:lnTo>
                    <a:cubicBezTo>
                      <a:pt x="0" y="21178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7" y="21178"/>
                      <a:pt x="591297" y="47303"/>
                    </a:cubicBezTo>
                    <a:lnTo>
                      <a:pt x="591297" y="543908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5001980" y="2005775"/>
                <a:ext cx="591297" cy="6042725"/>
              </a:xfrm>
              <a:custGeom>
                <a:avLst/>
                <a:gdLst/>
                <a:ahLst/>
                <a:cxnLst/>
                <a:rect r="r" b="b" t="t" l="l"/>
                <a:pathLst>
                  <a:path h="6042725" w="591297">
                    <a:moveTo>
                      <a:pt x="0" y="6042725"/>
                    </a:moveTo>
                    <a:lnTo>
                      <a:pt x="0" y="47304"/>
                    </a:lnTo>
                    <a:cubicBezTo>
                      <a:pt x="0" y="34758"/>
                      <a:pt x="4983" y="22726"/>
                      <a:pt x="13855" y="13855"/>
                    </a:cubicBezTo>
                    <a:cubicBezTo>
                      <a:pt x="22726" y="4984"/>
                      <a:pt x="34758" y="0"/>
                      <a:pt x="47303" y="0"/>
                    </a:cubicBezTo>
                    <a:lnTo>
                      <a:pt x="543993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6"/>
                      <a:pt x="591297" y="34758"/>
                      <a:pt x="591297" y="47304"/>
                    </a:cubicBezTo>
                    <a:lnTo>
                      <a:pt x="591297" y="604272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5627227" y="1804563"/>
                <a:ext cx="591298" cy="6243938"/>
              </a:xfrm>
              <a:custGeom>
                <a:avLst/>
                <a:gdLst/>
                <a:ahLst/>
                <a:cxnLst/>
                <a:rect r="r" b="b" t="t" l="l"/>
                <a:pathLst>
                  <a:path h="6243938" w="591298">
                    <a:moveTo>
                      <a:pt x="0" y="6243937"/>
                    </a:moveTo>
                    <a:lnTo>
                      <a:pt x="0" y="47303"/>
                    </a:lnTo>
                    <a:cubicBezTo>
                      <a:pt x="0" y="34758"/>
                      <a:pt x="4983" y="22726"/>
                      <a:pt x="13855" y="13854"/>
                    </a:cubicBezTo>
                    <a:cubicBezTo>
                      <a:pt x="22726" y="4983"/>
                      <a:pt x="34758" y="0"/>
                      <a:pt x="47304" y="0"/>
                    </a:cubicBezTo>
                    <a:lnTo>
                      <a:pt x="543993" y="0"/>
                    </a:lnTo>
                    <a:cubicBezTo>
                      <a:pt x="556539" y="0"/>
                      <a:pt x="568571" y="4983"/>
                      <a:pt x="577442" y="13854"/>
                    </a:cubicBezTo>
                    <a:cubicBezTo>
                      <a:pt x="586313" y="22726"/>
                      <a:pt x="591297" y="34758"/>
                      <a:pt x="591297" y="47303"/>
                    </a:cubicBezTo>
                    <a:lnTo>
                      <a:pt x="591297" y="624393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6252474" y="2005775"/>
                <a:ext cx="591297" cy="6042725"/>
              </a:xfrm>
              <a:custGeom>
                <a:avLst/>
                <a:gdLst/>
                <a:ahLst/>
                <a:cxnLst/>
                <a:rect r="r" b="b" t="t" l="l"/>
                <a:pathLst>
                  <a:path h="6042725" w="591297">
                    <a:moveTo>
                      <a:pt x="0" y="6042725"/>
                    </a:move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5"/>
                    </a:cubicBezTo>
                    <a:cubicBezTo>
                      <a:pt x="22726" y="4984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7" y="21179"/>
                      <a:pt x="591297" y="47304"/>
                    </a:cubicBezTo>
                    <a:lnTo>
                      <a:pt x="591297" y="604272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6877722" y="1402137"/>
                <a:ext cx="591297" cy="6646363"/>
              </a:xfrm>
              <a:custGeom>
                <a:avLst/>
                <a:gdLst/>
                <a:ahLst/>
                <a:cxnLst/>
                <a:rect r="r" b="b" t="t" l="l"/>
                <a:pathLst>
                  <a:path h="6646363" w="591297">
                    <a:moveTo>
                      <a:pt x="0" y="6646363"/>
                    </a:moveTo>
                    <a:lnTo>
                      <a:pt x="0" y="47304"/>
                    </a:lnTo>
                    <a:cubicBezTo>
                      <a:pt x="0" y="21179"/>
                      <a:pt x="21179" y="1"/>
                      <a:pt x="47303" y="1"/>
                    </a:cubicBezTo>
                    <a:lnTo>
                      <a:pt x="543993" y="1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7"/>
                      <a:pt x="591297" y="34759"/>
                      <a:pt x="591297" y="47304"/>
                    </a:cubicBezTo>
                    <a:lnTo>
                      <a:pt x="591297" y="6646363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</p:grpSp>
      </p:grpSp>
      <p:grpSp>
        <p:nvGrpSpPr>
          <p:cNvPr name="Group 36" id="36"/>
          <p:cNvGrpSpPr/>
          <p:nvPr/>
        </p:nvGrpSpPr>
        <p:grpSpPr>
          <a:xfrm rot="0">
            <a:off x="1028700" y="1028700"/>
            <a:ext cx="7983256" cy="7535845"/>
            <a:chOff x="0" y="0"/>
            <a:chExt cx="10644341" cy="10047793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6294943"/>
              <a:ext cx="10587635" cy="375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Word of mouth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Website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Flyers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Brochures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Social media</a:t>
              </a:r>
            </a:p>
          </p:txBody>
        </p:sp>
        <p:sp>
          <p:nvSpPr>
            <p:cNvPr name="AutoShape 38" id="38"/>
            <p:cNvSpPr/>
            <p:nvPr/>
          </p:nvSpPr>
          <p:spPr>
            <a:xfrm rot="0">
              <a:off x="0" y="5628478"/>
              <a:ext cx="10637825" cy="82870"/>
            </a:xfrm>
            <a:prstGeom prst="rect">
              <a:avLst/>
            </a:prstGeom>
            <a:solidFill>
              <a:srgbClr val="1E3653"/>
            </a:solid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0" y="-142875"/>
              <a:ext cx="10644341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EXPECTED CUSTOMER GROWTH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4308" y="4875833"/>
            <a:ext cx="14059385" cy="4891563"/>
            <a:chOff x="0" y="0"/>
            <a:chExt cx="18745846" cy="65220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42875"/>
              <a:ext cx="18745846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NEEDED FUNDING 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(4 MONTHS)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KSH 2,215,672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99371" y="5792470"/>
              <a:ext cx="17747105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true" sz="3300" i="false" spc="495">
                  <a:solidFill>
                    <a:srgbClr val="348DDB"/>
                  </a:solidFill>
                  <a:latin typeface="Glacial Indifference"/>
                </a:rPr>
                <a:t>KSH 50,000 PER PRODUCT AND FREE INSTALLATION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472372"/>
            <a:ext cx="16230600" cy="36494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711821" y="-87612"/>
            <a:ext cx="5576179" cy="10462224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166620"/>
            <a:ext cx="10569005" cy="581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95"/>
              </a:lnSpc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Value proposition: Trust</a:t>
            </a:r>
          </a:p>
          <a:p>
            <a:pPr marL="1073150" indent="-536575" lvl="1">
              <a:lnSpc>
                <a:spcPts val="9295"/>
              </a:lnSpc>
              <a:buFont typeface="Arial"/>
              <a:buChar char="•"/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Grey water</a:t>
            </a:r>
          </a:p>
          <a:p>
            <a:pPr marL="1073150" indent="-536575" lvl="1">
              <a:lnSpc>
                <a:spcPts val="9295"/>
              </a:lnSpc>
              <a:buFont typeface="Arial"/>
              <a:buChar char="•"/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Zero chemicals</a:t>
            </a:r>
          </a:p>
          <a:p>
            <a:pPr marL="1073150" indent="-536575" lvl="1">
              <a:lnSpc>
                <a:spcPts val="9295"/>
              </a:lnSpc>
              <a:buFont typeface="Arial"/>
              <a:buChar char="•"/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Customer education</a:t>
            </a:r>
          </a:p>
          <a:p>
            <a:pPr marL="1073150" indent="-536575" lvl="1">
              <a:lnSpc>
                <a:spcPts val="9295"/>
              </a:lnSpc>
              <a:buFont typeface="Arial"/>
              <a:buChar char="•"/>
            </a:pPr>
            <a:r>
              <a:rPr lang="en-US" b="false" sz="6500" i="true" spc="65">
                <a:solidFill>
                  <a:srgbClr val="1E3653"/>
                </a:solidFill>
                <a:latin typeface="League Spartan"/>
              </a:rPr>
              <a:t>Customer freedom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764" t="0" r="5236" b="0"/>
          <a:stretch>
            <a:fillRect/>
          </a:stretch>
        </p:blipFill>
        <p:spPr>
          <a:xfrm flipH="false" flipV="false" rot="0">
            <a:off x="3057014" y="0"/>
            <a:ext cx="12501215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DADq0i2BiEI</dc:identifier>
  <dcterms:modified xsi:type="dcterms:W3CDTF">2011-08-01T06:04:30Z</dcterms:modified>
  <cp:revision>1</cp:revision>
  <dc:title>AquaPure</dc:title>
</cp:coreProperties>
</file>