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8288000" cy="10287000"/>
  <p:notesSz cx="6858000" cy="9144000"/>
  <p:embeddedFontLst>
    <p:embeddedFont>
      <p:font typeface="Glacial Indifference" charset="1" panose="00000000000000000000"/>
      <p:regular r:id="rId6"/>
      <p:bold r:id="rId7"/>
      <p:italic r:id="rId8"/>
    </p:embeddedFont>
    <p:embeddedFont>
      <p:font typeface="Arimo" charset="1" panose="020B0604020202020204"/>
      <p:regular r:id="rId9"/>
      <p:bold r:id="rId10"/>
      <p:italic r:id="rId11"/>
      <p:boldItalic r:id="rId12"/>
    </p:embeddedFont>
    <p:embeddedFont>
      <p:font typeface="League Spartan" charset="1" panose="00000800000000000000"/>
      <p:regular r:id="rId13"/>
    </p:embeddedFont>
    <p:embeddedFont>
      <p:font typeface="Abhaya Libre ExtraBold" charset="1" panose="0200080300000000000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87612"/>
            <a:ext cx="5208785" cy="10462224"/>
          </a:xfrm>
          <a:prstGeom prst="rect">
            <a:avLst/>
          </a:prstGeom>
          <a:solidFill>
            <a:srgbClr val="348DD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604392" y="271424"/>
            <a:ext cx="15415021" cy="2829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232"/>
              </a:lnSpc>
            </a:pPr>
            <a:r>
              <a:rPr lang="en-US" b="false" sz="19165" i="true" spc="-191">
                <a:solidFill>
                  <a:srgbClr val="348DDB"/>
                </a:solidFill>
                <a:latin typeface="League Spartan"/>
              </a:rPr>
              <a:t>AquaPure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14442" r="0" b="14442"/>
          <a:stretch>
            <a:fillRect/>
          </a:stretch>
        </p:blipFill>
        <p:spPr>
          <a:xfrm flipH="false" flipV="false" rot="0">
            <a:off x="-7121760" y="1923389"/>
            <a:ext cx="23823627" cy="1553855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393538" y="4316118"/>
            <a:ext cx="614716" cy="111361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228659" y="5911145"/>
            <a:ext cx="1127572" cy="112757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704597" y="4644142"/>
            <a:ext cx="7137545" cy="499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9"/>
              </a:lnSpc>
            </a:pPr>
            <a:r>
              <a:rPr lang="en-US" b="true" sz="3095" spc="619">
                <a:solidFill>
                  <a:srgbClr val="FFFFFF"/>
                </a:solidFill>
                <a:latin typeface="Arimo"/>
              </a:rPr>
              <a:t>KILIMANI,MURINGA RD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04597" y="6091184"/>
            <a:ext cx="6023483" cy="729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1"/>
              </a:lnSpc>
            </a:pPr>
            <a:r>
              <a:rPr lang="en-US" b="true" sz="4545" spc="909">
                <a:solidFill>
                  <a:srgbClr val="FFFFFF"/>
                </a:solidFill>
                <a:latin typeface="Arimo"/>
              </a:rPr>
              <a:t>0</a:t>
            </a:r>
            <a:r>
              <a:rPr lang="en-US" b="true" sz="4545" spc="909">
                <a:solidFill>
                  <a:srgbClr val="FFFFFF"/>
                </a:solidFill>
                <a:latin typeface="Arimo"/>
              </a:rPr>
              <a:t>700 000 000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16097" y="9090243"/>
            <a:ext cx="12871903" cy="482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</a:pPr>
            <a:r>
              <a:rPr lang="en-US" sz="3600" spc="288">
                <a:solidFill>
                  <a:srgbClr val="FFFFFF"/>
                </a:solidFill>
                <a:latin typeface="Abhaya Libre ExtraBold"/>
              </a:rPr>
              <a:t>BILHA WANJIKU | NAIMA HASSAN |PAULINE BROWN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4308" y="2697718"/>
            <a:ext cx="14059385" cy="4891563"/>
            <a:chOff x="0" y="0"/>
            <a:chExt cx="18745846" cy="65220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42875"/>
              <a:ext cx="18745846" cy="522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NEEDED FUNDING 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(5 MONTHS)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KSH 2.5M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99371" y="5792470"/>
              <a:ext cx="17747105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true" sz="3300" i="false" spc="495">
                  <a:solidFill>
                    <a:srgbClr val="FFFFFF"/>
                  </a:solidFill>
                  <a:latin typeface="Glacial Indifference"/>
                </a:rPr>
                <a:t>KSH 80,000 PER PRODUCT AND FREE INSTALLATION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528" b="1299"/>
          <a:stretch>
            <a:fillRect/>
          </a:stretch>
        </p:blipFill>
        <p:spPr>
          <a:xfrm flipH="false" flipV="false" rot="0">
            <a:off x="1830221" y="0"/>
            <a:ext cx="1462755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89848"/>
            <a:ext cx="9268996" cy="5107305"/>
            <a:chOff x="0" y="0"/>
            <a:chExt cx="12358662" cy="68097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2358662" cy="45690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79"/>
                </a:lnSpc>
              </a:pPr>
              <a:r>
                <a:rPr lang="en-US" b="false" sz="23000" i="true" spc="-230">
                  <a:solidFill>
                    <a:srgbClr val="348DDB"/>
                  </a:solidFill>
                  <a:latin typeface="League Spartan"/>
                </a:rPr>
                <a:t>40%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305425"/>
              <a:ext cx="12132573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FFFFFF"/>
                  </a:solidFill>
                  <a:latin typeface="Glacial Indifference"/>
                </a:rPr>
                <a:t>NAIROBIANS AFFECTED BY WATER SCARCITY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99875" y="3009725"/>
            <a:ext cx="5086359" cy="1607581"/>
            <a:chOff x="0" y="0"/>
            <a:chExt cx="6781812" cy="214344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6781812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DEMAND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56651"/>
              <a:ext cx="6781812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790000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99875" y="5563378"/>
            <a:ext cx="5322545" cy="1607581"/>
            <a:chOff x="0" y="0"/>
            <a:chExt cx="7096726" cy="214344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85725"/>
              <a:ext cx="7096726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SUPPLIED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56651"/>
              <a:ext cx="7096726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526000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711821" y="-87612"/>
            <a:ext cx="5576179" cy="10462224"/>
          </a:xfrm>
          <a:prstGeom prst="rect">
            <a:avLst/>
          </a:prstGeom>
          <a:solidFill>
            <a:srgbClr val="1E3653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9362" t="0" r="19362" b="0"/>
          <a:stretch>
            <a:fillRect/>
          </a:stretch>
        </p:blipFill>
        <p:spPr>
          <a:xfrm flipH="false" flipV="false" rot="0">
            <a:off x="-273868" y="-87612"/>
            <a:ext cx="13137714" cy="1037461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2711821" y="3443335"/>
            <a:ext cx="5424154" cy="245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55700" indent="-577850" lvl="1">
              <a:lnSpc>
                <a:spcPts val="9800"/>
              </a:lnSpc>
              <a:buFont typeface="Arial"/>
              <a:buChar char="•"/>
            </a:pPr>
            <a:r>
              <a:rPr lang="en-US" sz="7000">
                <a:solidFill>
                  <a:srgbClr val="FFFFFF"/>
                </a:solidFill>
                <a:latin typeface="League Spartan"/>
              </a:rPr>
              <a:t>Freedom</a:t>
            </a:r>
          </a:p>
          <a:p>
            <a:pPr algn="l" marL="1155700" indent="-577850" lvl="1">
              <a:lnSpc>
                <a:spcPts val="9800"/>
              </a:lnSpc>
              <a:buFont typeface="Arial"/>
              <a:buChar char="•"/>
            </a:pPr>
            <a:r>
              <a:rPr lang="en-US" sz="7000">
                <a:solidFill>
                  <a:srgbClr val="FFFFFF"/>
                </a:solidFill>
                <a:latin typeface="League Spartan"/>
              </a:rPr>
              <a:t>Trust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963985" y="179725"/>
            <a:ext cx="14215831" cy="100810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03" y="512392"/>
            <a:ext cx="18288000" cy="1119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5"/>
              </a:lnSpc>
            </a:pPr>
            <a:r>
              <a:rPr lang="en-US" b="false" sz="7600" i="true" spc="-76">
                <a:solidFill>
                  <a:srgbClr val="348DDB"/>
                </a:solidFill>
                <a:latin typeface="League Spartan"/>
              </a:rPr>
              <a:t>DISTRIBUTION MODEL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6503" t="29880" r="0" b="18008"/>
          <a:stretch>
            <a:fillRect/>
          </a:stretch>
        </p:blipFill>
        <p:spPr>
          <a:xfrm flipH="false" flipV="false" rot="0">
            <a:off x="0" y="2868144"/>
            <a:ext cx="18339007" cy="7729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367400"/>
            <a:ext cx="18649045" cy="10654400"/>
          </a:xfrm>
          <a:prstGeom prst="rect">
            <a:avLst/>
          </a:prstGeom>
          <a:solidFill>
            <a:srgbClr val="1E3653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859958" y="307724"/>
            <a:ext cx="12583222" cy="129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1"/>
              </a:lnSpc>
            </a:pPr>
            <a:r>
              <a:rPr lang="en-US" b="false" sz="7601" i="true" spc="836">
                <a:solidFill>
                  <a:srgbClr val="348DDB"/>
                </a:solidFill>
                <a:latin typeface="League Spartan"/>
              </a:rPr>
              <a:t>MARKET PLAN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18844" y="9136072"/>
            <a:ext cx="6143320" cy="54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9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25455" t="0" r="12649" b="19248"/>
          <a:stretch>
            <a:fillRect/>
          </a:stretch>
        </p:blipFill>
        <p:spPr>
          <a:xfrm flipH="false" flipV="false" rot="0">
            <a:off x="4265329" y="1727571"/>
            <a:ext cx="8672218" cy="8559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571" t="0" r="2571" b="0"/>
          <a:stretch>
            <a:fillRect/>
          </a:stretch>
        </p:blipFill>
        <p:spPr>
          <a:xfrm flipH="false" flipV="false" rot="0">
            <a:off x="12496419" y="1611271"/>
            <a:ext cx="5791581" cy="86757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8227" t="5275" r="16361" b="12312"/>
          <a:stretch>
            <a:fillRect/>
          </a:stretch>
        </p:blipFill>
        <p:spPr>
          <a:xfrm flipH="false" flipV="false" rot="0">
            <a:off x="4921816" y="2515515"/>
            <a:ext cx="7058978" cy="722714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40701" t="0" r="24295" b="0"/>
          <a:stretch>
            <a:fillRect/>
          </a:stretch>
        </p:blipFill>
        <p:spPr>
          <a:xfrm flipH="false" flipV="false" rot="0">
            <a:off x="0" y="1611271"/>
            <a:ext cx="4545683" cy="8657759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0"/>
            <a:ext cx="18288000" cy="2031157"/>
            <a:chOff x="0" y="0"/>
            <a:chExt cx="4253089" cy="4723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253089" cy="472369"/>
            </a:xfrm>
            <a:custGeom>
              <a:avLst/>
              <a:gdLst/>
              <a:ahLst/>
              <a:cxnLst/>
              <a:rect r="r" b="b" t="t" l="l"/>
              <a:pathLst>
                <a:path h="472369" w="4253089">
                  <a:moveTo>
                    <a:pt x="0" y="0"/>
                  </a:moveTo>
                  <a:lnTo>
                    <a:pt x="4253089" y="0"/>
                  </a:lnTo>
                  <a:lnTo>
                    <a:pt x="4253089" y="472369"/>
                  </a:lnTo>
                  <a:lnTo>
                    <a:pt x="0" y="47236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0" y="245641"/>
            <a:ext cx="18288000" cy="13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false" sz="8000" i="true" spc="880">
                <a:solidFill>
                  <a:srgbClr val="348DDB"/>
                </a:solidFill>
                <a:latin typeface="League Spartan"/>
              </a:rPr>
              <a:t>COMPETITIVE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272976" y="4745991"/>
            <a:ext cx="1742049" cy="575126"/>
            <a:chOff x="0" y="0"/>
            <a:chExt cx="1538724" cy="508000"/>
          </a:xfrm>
        </p:grpSpPr>
        <p:sp>
          <p:nvSpPr>
            <p:cNvPr name="Freeform 3" id="3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2729116" y="4745991"/>
            <a:ext cx="1742049" cy="575126"/>
            <a:chOff x="0" y="0"/>
            <a:chExt cx="1538724" cy="508000"/>
          </a:xfrm>
        </p:grpSpPr>
        <p:sp>
          <p:nvSpPr>
            <p:cNvPr name="Freeform 5" id="5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3816835" y="4745991"/>
            <a:ext cx="1742049" cy="575126"/>
            <a:chOff x="0" y="0"/>
            <a:chExt cx="1538724" cy="508000"/>
          </a:xfrm>
        </p:grpSpPr>
        <p:sp>
          <p:nvSpPr>
            <p:cNvPr name="Freeform 7" id="7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0" y="0"/>
            <a:ext cx="18756086" cy="4753489"/>
          </a:xfrm>
          <a:prstGeom prst="rect">
            <a:avLst/>
          </a:prstGeom>
          <a:solidFill>
            <a:srgbClr val="1E3653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859958" y="1536005"/>
            <a:ext cx="14568084" cy="151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b="false" sz="8800" i="true" spc="968">
                <a:solidFill>
                  <a:srgbClr val="FFFFFF"/>
                </a:solidFill>
                <a:latin typeface="League Spartan"/>
              </a:rPr>
              <a:t>TEAM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502172" y="8230737"/>
            <a:ext cx="6695082" cy="1471493"/>
            <a:chOff x="0" y="0"/>
            <a:chExt cx="8926777" cy="196199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76200"/>
              <a:ext cx="8926777" cy="889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65"/>
                </a:lnSpc>
              </a:pPr>
              <a:r>
                <a:rPr lang="en-US" b="false" sz="4046" i="false" spc="607">
                  <a:solidFill>
                    <a:srgbClr val="1E3653"/>
                  </a:solidFill>
                  <a:latin typeface="Glacial Indifference"/>
                </a:rPr>
                <a:t>PAULINE BROWN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268861"/>
              <a:ext cx="8926777" cy="6931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98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718844" y="8230735"/>
            <a:ext cx="6143320" cy="1459128"/>
            <a:chOff x="0" y="0"/>
            <a:chExt cx="8191093" cy="194550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76200"/>
              <a:ext cx="8191093" cy="890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70"/>
                </a:lnSpc>
              </a:pPr>
              <a:r>
                <a:rPr lang="en-US" b="false" sz="4050" i="false" spc="607">
                  <a:solidFill>
                    <a:srgbClr val="1E3653"/>
                  </a:solidFill>
                  <a:latin typeface="Glacial Indifference"/>
                </a:rPr>
                <a:t>BILHA WANJIKU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252029"/>
              <a:ext cx="8191093" cy="693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2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62699" y="8230737"/>
            <a:ext cx="5899757" cy="3057286"/>
            <a:chOff x="0" y="0"/>
            <a:chExt cx="7866342" cy="407638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76200"/>
              <a:ext cx="7866342" cy="3215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70"/>
                </a:lnSpc>
              </a:pPr>
              <a:r>
                <a:rPr lang="en-US" b="false" sz="4050" i="false" spc="607">
                  <a:solidFill>
                    <a:srgbClr val="1E3653"/>
                  </a:solidFill>
                  <a:latin typeface="Glacial Indifference"/>
                </a:rPr>
                <a:t>NAIMA HASSAN</a:t>
              </a:r>
            </a:p>
            <a:p>
              <a:pPr algn="ctr">
                <a:lnSpc>
                  <a:spcPts val="4620"/>
                </a:lnSpc>
              </a:pPr>
            </a:p>
            <a:p>
              <a:pPr algn="ctr">
                <a:lnSpc>
                  <a:spcPts val="4620"/>
                </a:lnSpc>
              </a:pPr>
            </a:p>
            <a:p>
              <a:pPr algn="ctr">
                <a:lnSpc>
                  <a:spcPts val="4620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3504881"/>
              <a:ext cx="786634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185" r="0" b="2731"/>
          <a:stretch>
            <a:fillRect/>
          </a:stretch>
        </p:blipFill>
        <p:spPr>
          <a:xfrm flipH="false" flipV="false" rot="0">
            <a:off x="486526" y="0"/>
            <a:ext cx="17314948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DADq0i2BiEI</dc:identifier>
  <dcterms:modified xsi:type="dcterms:W3CDTF">2011-08-01T06:04:30Z</dcterms:modified>
  <cp:revision>1</cp:revision>
  <dc:title>AquaPure</dc:title>
</cp:coreProperties>
</file>