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</p:sldIdLst>
  <p:sldSz cx="18288000" cy="10287000"/>
  <p:notesSz cx="6858000" cy="9144000"/>
  <p:embeddedFontLst>
    <p:embeddedFont>
      <p:font typeface="Glacial Indifference" charset="1" panose="00000000000000000000"/>
      <p:regular r:id="rId6"/>
      <p:bold r:id="rId7"/>
      <p:italic r:id="rId8"/>
    </p:embeddedFont>
    <p:embeddedFont>
      <p:font typeface="Arimo" charset="1" panose="020B0604020202020204"/>
      <p:regular r:id="rId9"/>
      <p:bold r:id="rId10"/>
      <p:italic r:id="rId11"/>
      <p:boldItalic r:id="rId12"/>
    </p:embeddedFont>
    <p:embeddedFont>
      <p:font typeface="League Spartan" charset="1" panose="000008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3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87612"/>
            <a:ext cx="5208785" cy="10462224"/>
          </a:xfrm>
          <a:prstGeom prst="rect">
            <a:avLst/>
          </a:prstGeom>
          <a:solidFill>
            <a:srgbClr val="348DDB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6803339" y="3229610"/>
            <a:ext cx="10455961" cy="1913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079"/>
              </a:lnSpc>
            </a:pPr>
            <a:r>
              <a:rPr lang="en-US" b="false" sz="13000" i="true" spc="-130">
                <a:solidFill>
                  <a:srgbClr val="348DDB"/>
                </a:solidFill>
                <a:latin typeface="League Spartan"/>
              </a:rPr>
              <a:t>AquaPure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35443" y="8849995"/>
            <a:ext cx="8823857" cy="427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34"/>
              </a:lnSpc>
            </a:pPr>
            <a:r>
              <a:rPr lang="en-US" b="false" sz="2900" i="false" spc="203">
                <a:solidFill>
                  <a:srgbClr val="348DDB"/>
                </a:solidFill>
                <a:latin typeface="Glacial Indifference"/>
              </a:rPr>
              <a:t>BILHA MUTURI, NAIMA HASSAN, PAULINE BROWN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11790" r="0" b="11790"/>
          <a:stretch>
            <a:fillRect/>
          </a:stretch>
        </p:blipFill>
        <p:spPr>
          <a:xfrm flipH="false" flipV="false" rot="0">
            <a:off x="-6564327" y="2328795"/>
            <a:ext cx="22170326" cy="155385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E3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589848"/>
            <a:ext cx="9268996" cy="5107305"/>
            <a:chOff x="0" y="0"/>
            <a:chExt cx="12358662" cy="680974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5250"/>
              <a:ext cx="12358662" cy="45690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79"/>
                </a:lnSpc>
              </a:pPr>
              <a:r>
                <a:rPr lang="en-US" b="false" sz="23000" i="true" spc="-230">
                  <a:solidFill>
                    <a:srgbClr val="348DDB"/>
                  </a:solidFill>
                  <a:latin typeface="League Spartan"/>
                </a:rPr>
                <a:t>40%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5305425"/>
              <a:ext cx="12132573" cy="1504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20"/>
                </a:lnSpc>
              </a:pPr>
              <a:r>
                <a:rPr lang="en-US" b="false" sz="3300" i="false" spc="495">
                  <a:solidFill>
                    <a:srgbClr val="FFFFFF"/>
                  </a:solidFill>
                  <a:latin typeface="Glacial Indifference"/>
                </a:rPr>
                <a:t>NAIROBIANS AFFECTED BY WATER SCARCITY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99875" y="3009725"/>
            <a:ext cx="5086359" cy="1607581"/>
            <a:chOff x="0" y="0"/>
            <a:chExt cx="6781812" cy="214344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85725"/>
              <a:ext cx="6781812" cy="934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</a:pPr>
              <a:r>
                <a:rPr lang="en-US" b="true" sz="4200" i="false" spc="630">
                  <a:solidFill>
                    <a:srgbClr val="348DDB"/>
                  </a:solidFill>
                  <a:latin typeface="Glacial Indifference"/>
                </a:rPr>
                <a:t>WATER DEMAND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156651"/>
              <a:ext cx="6781812" cy="986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b="false" sz="4200" i="false" spc="42">
                  <a:solidFill>
                    <a:srgbClr val="FFFFFF"/>
                  </a:solidFill>
                  <a:latin typeface="Glacial Indifference"/>
                </a:rPr>
                <a:t>790000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399875" y="5563378"/>
            <a:ext cx="5322545" cy="1607581"/>
            <a:chOff x="0" y="0"/>
            <a:chExt cx="7096726" cy="2143441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85725"/>
              <a:ext cx="7096726" cy="934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</a:pPr>
              <a:r>
                <a:rPr lang="en-US" b="true" sz="4200" i="false" spc="630">
                  <a:solidFill>
                    <a:srgbClr val="348DDB"/>
                  </a:solidFill>
                  <a:latin typeface="Glacial Indifference"/>
                </a:rPr>
                <a:t>WATER SUPPLIED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156651"/>
              <a:ext cx="7096726" cy="986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b="false" sz="4200" i="false" spc="42">
                  <a:solidFill>
                    <a:srgbClr val="FFFFFF"/>
                  </a:solidFill>
                  <a:latin typeface="Glacial Indifference"/>
                </a:rPr>
                <a:t>526000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3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3436" b="0"/>
          <a:stretch>
            <a:fillRect/>
          </a:stretch>
        </p:blipFill>
        <p:spPr>
          <a:xfrm flipH="false" flipV="false" rot="0">
            <a:off x="-262423" y="0"/>
            <a:ext cx="9933482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9977340" y="1973424"/>
            <a:ext cx="7983256" cy="6964345"/>
            <a:chOff x="0" y="0"/>
            <a:chExt cx="10644341" cy="928579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6294943"/>
              <a:ext cx="10587635" cy="2990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95300" indent="-247650" lvl="1">
                <a:lnSpc>
                  <a:spcPts val="4500"/>
                </a:lnSpc>
                <a:buFont typeface="Arial"/>
                <a:buChar char="•"/>
              </a:pPr>
              <a:r>
                <a:rPr lang="en-US" b="false" sz="3000" i="false" spc="30">
                  <a:solidFill>
                    <a:srgbClr val="348DDB"/>
                  </a:solidFill>
                  <a:latin typeface="Glacial Indifference"/>
                </a:rPr>
                <a:t>Watering the garden</a:t>
              </a:r>
            </a:p>
            <a:p>
              <a:pPr marL="495300" indent="-247650" lvl="1">
                <a:lnSpc>
                  <a:spcPts val="4500"/>
                </a:lnSpc>
                <a:buFont typeface="Arial"/>
                <a:buChar char="•"/>
              </a:pPr>
              <a:r>
                <a:rPr lang="en-US" b="false" sz="3000" i="false" spc="30">
                  <a:solidFill>
                    <a:srgbClr val="348DDB"/>
                  </a:solidFill>
                  <a:latin typeface="Glacial Indifference"/>
                </a:rPr>
                <a:t>Flushing the toilet</a:t>
              </a:r>
            </a:p>
            <a:p>
              <a:pPr marL="495300" indent="-247650" lvl="1">
                <a:lnSpc>
                  <a:spcPts val="4500"/>
                </a:lnSpc>
                <a:buFont typeface="Arial"/>
                <a:buChar char="•"/>
              </a:pPr>
              <a:r>
                <a:rPr lang="en-US" b="false" sz="3000" i="false" spc="30">
                  <a:solidFill>
                    <a:srgbClr val="348DDB"/>
                  </a:solidFill>
                  <a:latin typeface="Glacial Indifference"/>
                </a:rPr>
                <a:t>Washing cars</a:t>
              </a:r>
            </a:p>
            <a:p>
              <a:pPr marL="495300" indent="-247650" lvl="1">
                <a:lnSpc>
                  <a:spcPts val="4500"/>
                </a:lnSpc>
                <a:buFont typeface="Arial"/>
                <a:buChar char="•"/>
              </a:pPr>
              <a:r>
                <a:rPr lang="en-US" b="false" sz="3000" i="false" spc="30">
                  <a:solidFill>
                    <a:srgbClr val="348DDB"/>
                  </a:solidFill>
                  <a:latin typeface="Glacial Indifference"/>
                </a:rPr>
                <a:t>General cleaning</a:t>
              </a:r>
            </a:p>
          </p:txBody>
        </p:sp>
        <p:sp>
          <p:nvSpPr>
            <p:cNvPr name="AutoShape 5" id="5"/>
            <p:cNvSpPr/>
            <p:nvPr/>
          </p:nvSpPr>
          <p:spPr>
            <a:xfrm rot="0">
              <a:off x="0" y="5628478"/>
              <a:ext cx="10637825" cy="82870"/>
            </a:xfrm>
            <a:prstGeom prst="rect">
              <a:avLst/>
            </a:prstGeom>
            <a:solidFill>
              <a:srgbClr val="348DDB"/>
            </a:solidFill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-142875"/>
              <a:ext cx="10644341" cy="5222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b="false" sz="7500" i="true" spc="825">
                  <a:solidFill>
                    <a:srgbClr val="348DDB"/>
                  </a:solidFill>
                  <a:latin typeface="League Spartan"/>
                </a:rPr>
                <a:t>USES OF THE RECYCLED WATER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963985" y="179725"/>
            <a:ext cx="14215831" cy="100810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348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272976" y="4799991"/>
            <a:ext cx="1742049" cy="575126"/>
            <a:chOff x="0" y="0"/>
            <a:chExt cx="1538724" cy="508000"/>
          </a:xfrm>
        </p:grpSpPr>
        <p:sp>
          <p:nvSpPr>
            <p:cNvPr name="Freeform 3" id="3"/>
            <p:cNvSpPr/>
            <p:nvPr/>
          </p:nvSpPr>
          <p:spPr>
            <a:xfrm>
              <a:off x="0" y="49530"/>
              <a:ext cx="1538724" cy="408940"/>
            </a:xfrm>
            <a:custGeom>
              <a:avLst/>
              <a:gdLst/>
              <a:ahLst/>
              <a:cxnLst/>
              <a:rect r="r" b="b" t="t" l="l"/>
              <a:pathLst>
                <a:path h="408940" w="1538724">
                  <a:moveTo>
                    <a:pt x="1332984" y="0"/>
                  </a:moveTo>
                  <a:cubicBezTo>
                    <a:pt x="1232654" y="0"/>
                    <a:pt x="1150104" y="72390"/>
                    <a:pt x="1131054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132324" y="242570"/>
                  </a:lnTo>
                  <a:cubicBezTo>
                    <a:pt x="1150104" y="337820"/>
                    <a:pt x="1233924" y="408940"/>
                    <a:pt x="1334254" y="408940"/>
                  </a:cubicBezTo>
                  <a:cubicBezTo>
                    <a:pt x="1447284" y="408940"/>
                    <a:pt x="1538724" y="317500"/>
                    <a:pt x="1538724" y="204470"/>
                  </a:cubicBezTo>
                  <a:cubicBezTo>
                    <a:pt x="1538724" y="91440"/>
                    <a:pt x="1447284" y="0"/>
                    <a:pt x="1332984" y="0"/>
                  </a:cubicBezTo>
                  <a:close/>
                </a:path>
              </a:pathLst>
            </a:custGeom>
            <a:solidFill>
              <a:srgbClr val="1E3653"/>
            </a:soli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2729116" y="4799991"/>
            <a:ext cx="1742049" cy="575126"/>
            <a:chOff x="0" y="0"/>
            <a:chExt cx="1538724" cy="508000"/>
          </a:xfrm>
        </p:grpSpPr>
        <p:sp>
          <p:nvSpPr>
            <p:cNvPr name="Freeform 5" id="5"/>
            <p:cNvSpPr/>
            <p:nvPr/>
          </p:nvSpPr>
          <p:spPr>
            <a:xfrm>
              <a:off x="0" y="49530"/>
              <a:ext cx="1538724" cy="408940"/>
            </a:xfrm>
            <a:custGeom>
              <a:avLst/>
              <a:gdLst/>
              <a:ahLst/>
              <a:cxnLst/>
              <a:rect r="r" b="b" t="t" l="l"/>
              <a:pathLst>
                <a:path h="408940" w="1538724">
                  <a:moveTo>
                    <a:pt x="1332984" y="0"/>
                  </a:moveTo>
                  <a:cubicBezTo>
                    <a:pt x="1232654" y="0"/>
                    <a:pt x="1150104" y="72390"/>
                    <a:pt x="1131054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132324" y="242570"/>
                  </a:lnTo>
                  <a:cubicBezTo>
                    <a:pt x="1150104" y="337820"/>
                    <a:pt x="1233924" y="408940"/>
                    <a:pt x="1334254" y="408940"/>
                  </a:cubicBezTo>
                  <a:cubicBezTo>
                    <a:pt x="1447284" y="408940"/>
                    <a:pt x="1538724" y="317500"/>
                    <a:pt x="1538724" y="204470"/>
                  </a:cubicBezTo>
                  <a:cubicBezTo>
                    <a:pt x="1538724" y="91440"/>
                    <a:pt x="1447284" y="0"/>
                    <a:pt x="1332984" y="0"/>
                  </a:cubicBezTo>
                  <a:close/>
                </a:path>
              </a:pathLst>
            </a:custGeom>
            <a:solidFill>
              <a:srgbClr val="1E3653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3816835" y="4799991"/>
            <a:ext cx="1742049" cy="575126"/>
            <a:chOff x="0" y="0"/>
            <a:chExt cx="1538724" cy="508000"/>
          </a:xfrm>
        </p:grpSpPr>
        <p:sp>
          <p:nvSpPr>
            <p:cNvPr name="Freeform 7" id="7"/>
            <p:cNvSpPr/>
            <p:nvPr/>
          </p:nvSpPr>
          <p:spPr>
            <a:xfrm>
              <a:off x="0" y="49530"/>
              <a:ext cx="1538724" cy="408940"/>
            </a:xfrm>
            <a:custGeom>
              <a:avLst/>
              <a:gdLst/>
              <a:ahLst/>
              <a:cxnLst/>
              <a:rect r="r" b="b" t="t" l="l"/>
              <a:pathLst>
                <a:path h="408940" w="1538724">
                  <a:moveTo>
                    <a:pt x="1332984" y="0"/>
                  </a:moveTo>
                  <a:cubicBezTo>
                    <a:pt x="1232654" y="0"/>
                    <a:pt x="1150104" y="72390"/>
                    <a:pt x="1131054" y="166370"/>
                  </a:cubicBezTo>
                  <a:lnTo>
                    <a:pt x="0" y="166370"/>
                  </a:lnTo>
                  <a:lnTo>
                    <a:pt x="0" y="242570"/>
                  </a:lnTo>
                  <a:lnTo>
                    <a:pt x="1132324" y="242570"/>
                  </a:lnTo>
                  <a:cubicBezTo>
                    <a:pt x="1150104" y="337820"/>
                    <a:pt x="1233924" y="408940"/>
                    <a:pt x="1334254" y="408940"/>
                  </a:cubicBezTo>
                  <a:cubicBezTo>
                    <a:pt x="1447284" y="408940"/>
                    <a:pt x="1538724" y="317500"/>
                    <a:pt x="1538724" y="204470"/>
                  </a:cubicBezTo>
                  <a:cubicBezTo>
                    <a:pt x="1538724" y="91440"/>
                    <a:pt x="1447284" y="0"/>
                    <a:pt x="1332984" y="0"/>
                  </a:cubicBezTo>
                  <a:close/>
                </a:path>
              </a:pathLst>
            </a:custGeom>
            <a:solidFill>
              <a:srgbClr val="1E3653"/>
            </a:solidFill>
          </p:spPr>
        </p:sp>
      </p:grpSp>
      <p:sp>
        <p:nvSpPr>
          <p:cNvPr name="AutoShape 8" id="8"/>
          <p:cNvSpPr/>
          <p:nvPr/>
        </p:nvSpPr>
        <p:spPr>
          <a:xfrm rot="0">
            <a:off x="0" y="-367400"/>
            <a:ext cx="18649045" cy="4753489"/>
          </a:xfrm>
          <a:prstGeom prst="rect">
            <a:avLst/>
          </a:prstGeom>
          <a:solidFill>
            <a:srgbClr val="1E3653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859958" y="995620"/>
            <a:ext cx="14568084" cy="261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false" sz="7500" i="true" spc="825">
                <a:solidFill>
                  <a:srgbClr val="348DDB"/>
                </a:solidFill>
                <a:latin typeface="League Spartan"/>
              </a:rPr>
              <a:t>WHY CHOOSE AQUAPURE?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600821" y="7010639"/>
            <a:ext cx="5086359" cy="1199911"/>
            <a:chOff x="0" y="0"/>
            <a:chExt cx="6781812" cy="1599881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66675"/>
              <a:ext cx="6781812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b="false" sz="3300" i="false" spc="495">
                  <a:solidFill>
                    <a:srgbClr val="1E3653"/>
                  </a:solidFill>
                  <a:latin typeface="Glacial Indifference"/>
                </a:rPr>
                <a:t>SAVE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028381"/>
              <a:ext cx="6781812" cy="571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5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144680" y="7010639"/>
            <a:ext cx="5086359" cy="1780936"/>
            <a:chOff x="0" y="0"/>
            <a:chExt cx="6781812" cy="2374581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66675"/>
              <a:ext cx="6781812" cy="1504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b="false" sz="3300" i="false" spc="495">
                  <a:solidFill>
                    <a:srgbClr val="1E3653"/>
                  </a:solidFill>
                  <a:latin typeface="Glacial Indifference"/>
                </a:rPr>
                <a:t>ENVIRONMENT CONSERVATION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803081"/>
              <a:ext cx="6781812" cy="571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5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56961" y="7010639"/>
            <a:ext cx="5086359" cy="1780936"/>
            <a:chOff x="0" y="0"/>
            <a:chExt cx="6781812" cy="2374581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66675"/>
              <a:ext cx="6781812" cy="1504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b="false" sz="3300" i="false" spc="495">
                  <a:solidFill>
                    <a:srgbClr val="1E3653"/>
                  </a:solidFill>
                  <a:latin typeface="Glacial Indifference"/>
                </a:rPr>
                <a:t>CUSTOMERS' FREEDOM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803081"/>
              <a:ext cx="6781812" cy="571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5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348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2711821" y="-87612"/>
            <a:ext cx="5576179" cy="10462224"/>
          </a:xfrm>
          <a:prstGeom prst="rect">
            <a:avLst/>
          </a:prstGeom>
          <a:solidFill>
            <a:srgbClr val="1E3653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2166620"/>
            <a:ext cx="10569005" cy="5673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08"/>
              </a:lnSpc>
            </a:pPr>
            <a:r>
              <a:rPr lang="en-US" b="false" sz="6300" i="true" spc="63">
                <a:solidFill>
                  <a:srgbClr val="1E3653"/>
                </a:solidFill>
                <a:latin typeface="League Spartan"/>
              </a:rPr>
              <a:t>Winning customers' trust</a:t>
            </a:r>
          </a:p>
          <a:p>
            <a:pPr marL="1040130" indent="-520065" lvl="1">
              <a:lnSpc>
                <a:spcPts val="9008"/>
              </a:lnSpc>
              <a:buFont typeface="Arial"/>
              <a:buChar char="•"/>
            </a:pPr>
            <a:r>
              <a:rPr lang="en-US" b="false" sz="6300" i="true" spc="63">
                <a:solidFill>
                  <a:srgbClr val="1E3653"/>
                </a:solidFill>
                <a:latin typeface="League Spartan"/>
              </a:rPr>
              <a:t>Grey water</a:t>
            </a:r>
          </a:p>
          <a:p>
            <a:pPr marL="1040130" indent="-520065" lvl="1">
              <a:lnSpc>
                <a:spcPts val="9008"/>
              </a:lnSpc>
              <a:buFont typeface="Arial"/>
              <a:buChar char="•"/>
            </a:pPr>
            <a:r>
              <a:rPr lang="en-US" b="false" sz="6300" i="true" spc="63">
                <a:solidFill>
                  <a:srgbClr val="1E3653"/>
                </a:solidFill>
                <a:latin typeface="League Spartan"/>
              </a:rPr>
              <a:t>Zero chemicals</a:t>
            </a:r>
          </a:p>
          <a:p>
            <a:pPr marL="1040130" indent="-520065" lvl="1">
              <a:lnSpc>
                <a:spcPts val="9008"/>
              </a:lnSpc>
              <a:buFont typeface="Arial"/>
              <a:buChar char="•"/>
            </a:pPr>
            <a:r>
              <a:rPr lang="en-US" b="false" sz="6300" i="true" spc="63">
                <a:solidFill>
                  <a:srgbClr val="1E3653"/>
                </a:solidFill>
                <a:latin typeface="League Spartan"/>
              </a:rPr>
              <a:t>Customer education</a:t>
            </a:r>
          </a:p>
          <a:p>
            <a:pPr marL="1040130" indent="-520065" lvl="1">
              <a:lnSpc>
                <a:spcPts val="9008"/>
              </a:lnSpc>
              <a:buFont typeface="Arial"/>
              <a:buChar char="•"/>
            </a:pPr>
            <a:r>
              <a:rPr lang="en-US" b="false" sz="6300" i="true" spc="63">
                <a:solidFill>
                  <a:srgbClr val="1E3653"/>
                </a:solidFill>
                <a:latin typeface="League Spartan"/>
              </a:rPr>
              <a:t>Customer freedom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348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53109" y="0"/>
            <a:ext cx="8034891" cy="10490485"/>
          </a:xfrm>
          <a:prstGeom prst="rect">
            <a:avLst/>
          </a:prstGeom>
          <a:solidFill>
            <a:srgbClr val="1E3653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1313585" y="1587357"/>
            <a:ext cx="5899164" cy="6954263"/>
            <a:chOff x="0" y="0"/>
            <a:chExt cx="7865552" cy="9272351"/>
          </a:xfrm>
        </p:grpSpPr>
        <p:sp>
          <p:nvSpPr>
            <p:cNvPr name="TextBox 4" id="4"/>
            <p:cNvSpPr txBox="true"/>
            <p:nvPr/>
          </p:nvSpPr>
          <p:spPr>
            <a:xfrm rot="-2700000">
              <a:off x="-49138" y="8510998"/>
              <a:ext cx="978892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1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-2700000">
              <a:off x="576110" y="8510998"/>
              <a:ext cx="978892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2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-2700000">
              <a:off x="1201357" y="8510998"/>
              <a:ext cx="978892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3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-2700000">
              <a:off x="1826605" y="8510998"/>
              <a:ext cx="978892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4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-2700000">
              <a:off x="2451852" y="8510998"/>
              <a:ext cx="978892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5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-2700000">
              <a:off x="3077100" y="8510998"/>
              <a:ext cx="978892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6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-2700000">
              <a:off x="3702347" y="8510998"/>
              <a:ext cx="978892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7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-2700000">
              <a:off x="4327594" y="8510998"/>
              <a:ext cx="978892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8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-2700000">
              <a:off x="4952842" y="8510998"/>
              <a:ext cx="978892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9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-2700000">
              <a:off x="5449532" y="8564248"/>
              <a:ext cx="1129506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10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-2700000">
              <a:off x="6074779" y="8564248"/>
              <a:ext cx="1129506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11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-2700000">
              <a:off x="6700027" y="8564248"/>
              <a:ext cx="1129506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Month 12</a:t>
              </a:r>
            </a:p>
          </p:txBody>
        </p:sp>
        <p:grpSp>
          <p:nvGrpSpPr>
            <p:cNvPr name="Group 16" id="16"/>
            <p:cNvGrpSpPr>
              <a:grpSpLocks noChangeAspect="true"/>
            </p:cNvGrpSpPr>
            <p:nvPr/>
          </p:nvGrpSpPr>
          <p:grpSpPr>
            <a:xfrm rot="0">
              <a:off x="396533" y="157057"/>
              <a:ext cx="7469019" cy="8048500"/>
              <a:chOff x="0" y="0"/>
              <a:chExt cx="7469019" cy="8048500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0" y="-6350"/>
                <a:ext cx="7469019" cy="8061200"/>
              </a:xfrm>
              <a:custGeom>
                <a:avLst/>
                <a:gdLst/>
                <a:ahLst/>
                <a:cxnLst/>
                <a:rect r="r" b="b" t="t" l="l"/>
                <a:pathLst>
                  <a:path h="8061200" w="7469019">
                    <a:moveTo>
                      <a:pt x="0" y="0"/>
                    </a:moveTo>
                    <a:lnTo>
                      <a:pt x="7469019" y="0"/>
                    </a:lnTo>
                    <a:lnTo>
                      <a:pt x="7469019" y="12700"/>
                    </a:lnTo>
                    <a:lnTo>
                      <a:pt x="0" y="12700"/>
                    </a:lnTo>
                    <a:close/>
                    <a:moveTo>
                      <a:pt x="0" y="2012125"/>
                    </a:moveTo>
                    <a:lnTo>
                      <a:pt x="7469019" y="2012125"/>
                    </a:lnTo>
                    <a:lnTo>
                      <a:pt x="7469019" y="2024825"/>
                    </a:lnTo>
                    <a:lnTo>
                      <a:pt x="0" y="2024825"/>
                    </a:lnTo>
                    <a:close/>
                    <a:moveTo>
                      <a:pt x="0" y="4024250"/>
                    </a:moveTo>
                    <a:lnTo>
                      <a:pt x="7469019" y="4024250"/>
                    </a:lnTo>
                    <a:lnTo>
                      <a:pt x="7469019" y="4036950"/>
                    </a:lnTo>
                    <a:lnTo>
                      <a:pt x="0" y="4036950"/>
                    </a:lnTo>
                    <a:close/>
                    <a:moveTo>
                      <a:pt x="0" y="6036375"/>
                    </a:moveTo>
                    <a:lnTo>
                      <a:pt x="7469019" y="6036375"/>
                    </a:lnTo>
                    <a:lnTo>
                      <a:pt x="7469019" y="6049075"/>
                    </a:lnTo>
                    <a:lnTo>
                      <a:pt x="0" y="6049075"/>
                    </a:lnTo>
                    <a:close/>
                    <a:moveTo>
                      <a:pt x="0" y="8048500"/>
                    </a:moveTo>
                    <a:lnTo>
                      <a:pt x="7469019" y="8048500"/>
                    </a:lnTo>
                    <a:lnTo>
                      <a:pt x="7469019" y="8061200"/>
                    </a:lnTo>
                    <a:lnTo>
                      <a:pt x="0" y="8061200"/>
                    </a:lnTo>
                    <a:close/>
                  </a:path>
                </a:pathLst>
              </a:custGeom>
              <a:solidFill>
                <a:srgbClr val="222222">
                  <a:alpha val="24705"/>
                </a:srgbClr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19700" y="-47625"/>
              <a:ext cx="376833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40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9700" y="1964500"/>
              <a:ext cx="376833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30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9700" y="3976625"/>
              <a:ext cx="376833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20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9700" y="5988750"/>
              <a:ext cx="376833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10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70314" y="8000875"/>
              <a:ext cx="226219" cy="361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348DDB"/>
                  </a:solidFill>
                  <a:latin typeface="Arimo"/>
                </a:rPr>
                <a:t>0 </a:t>
              </a:r>
            </a:p>
          </p:txBody>
        </p:sp>
        <p:grpSp>
          <p:nvGrpSpPr>
            <p:cNvPr name="Group 23" id="23"/>
            <p:cNvGrpSpPr>
              <a:grpSpLocks noChangeAspect="true"/>
            </p:cNvGrpSpPr>
            <p:nvPr/>
          </p:nvGrpSpPr>
          <p:grpSpPr>
            <a:xfrm rot="0">
              <a:off x="396533" y="157057"/>
              <a:ext cx="7469019" cy="8048500"/>
              <a:chOff x="0" y="0"/>
              <a:chExt cx="7469019" cy="8048500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0" y="7036088"/>
                <a:ext cx="591298" cy="1012413"/>
              </a:xfrm>
              <a:custGeom>
                <a:avLst/>
                <a:gdLst/>
                <a:ahLst/>
                <a:cxnLst/>
                <a:rect r="r" b="b" t="t" l="l"/>
                <a:pathLst>
                  <a:path h="1012413" w="591298">
                    <a:moveTo>
                      <a:pt x="0" y="1012412"/>
                    </a:moveTo>
                    <a:lnTo>
                      <a:pt x="0" y="47304"/>
                    </a:lnTo>
                    <a:lnTo>
                      <a:pt x="0" y="47304"/>
                    </a:lnTo>
                    <a:cubicBezTo>
                      <a:pt x="0" y="34758"/>
                      <a:pt x="4984" y="22726"/>
                      <a:pt x="13855" y="13855"/>
                    </a:cubicBezTo>
                    <a:cubicBezTo>
                      <a:pt x="22726" y="4984"/>
                      <a:pt x="34758" y="0"/>
                      <a:pt x="47304" y="0"/>
                    </a:cubicBezTo>
                    <a:lnTo>
                      <a:pt x="543994" y="0"/>
                    </a:lnTo>
                    <a:cubicBezTo>
                      <a:pt x="556539" y="0"/>
                      <a:pt x="568571" y="4984"/>
                      <a:pt x="577442" y="13855"/>
                    </a:cubicBezTo>
                    <a:cubicBezTo>
                      <a:pt x="586314" y="22726"/>
                      <a:pt x="591297" y="34758"/>
                      <a:pt x="591297" y="47304"/>
                    </a:cubicBezTo>
                    <a:lnTo>
                      <a:pt x="591297" y="1012412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>
                <a:off x="625247" y="6030025"/>
                <a:ext cx="591297" cy="2018475"/>
              </a:xfrm>
              <a:custGeom>
                <a:avLst/>
                <a:gdLst/>
                <a:ahLst/>
                <a:cxnLst/>
                <a:rect r="r" b="b" t="t" l="l"/>
                <a:pathLst>
                  <a:path h="2018475" w="591297">
                    <a:moveTo>
                      <a:pt x="0" y="2018475"/>
                    </a:moveTo>
                    <a:lnTo>
                      <a:pt x="0" y="47304"/>
                    </a:lnTo>
                    <a:cubicBezTo>
                      <a:pt x="0" y="21179"/>
                      <a:pt x="21179" y="0"/>
                      <a:pt x="47304" y="0"/>
                    </a:cubicBezTo>
                    <a:lnTo>
                      <a:pt x="543994" y="0"/>
                    </a:lnTo>
                    <a:cubicBezTo>
                      <a:pt x="570119" y="0"/>
                      <a:pt x="591298" y="21179"/>
                      <a:pt x="591298" y="47304"/>
                    </a:cubicBezTo>
                    <a:lnTo>
                      <a:pt x="591298" y="2018475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>
                <a:off x="1250495" y="5426388"/>
                <a:ext cx="591297" cy="2622112"/>
              </a:xfrm>
              <a:custGeom>
                <a:avLst/>
                <a:gdLst/>
                <a:ahLst/>
                <a:cxnLst/>
                <a:rect r="r" b="b" t="t" l="l"/>
                <a:pathLst>
                  <a:path h="2622112" w="591297">
                    <a:moveTo>
                      <a:pt x="0" y="2622112"/>
                    </a:moveTo>
                    <a:lnTo>
                      <a:pt x="0" y="47303"/>
                    </a:lnTo>
                    <a:cubicBezTo>
                      <a:pt x="0" y="21178"/>
                      <a:pt x="21179" y="0"/>
                      <a:pt x="47304" y="0"/>
                    </a:cubicBezTo>
                    <a:lnTo>
                      <a:pt x="543993" y="0"/>
                    </a:lnTo>
                    <a:cubicBezTo>
                      <a:pt x="556539" y="0"/>
                      <a:pt x="568571" y="4984"/>
                      <a:pt x="577442" y="13855"/>
                    </a:cubicBezTo>
                    <a:cubicBezTo>
                      <a:pt x="586313" y="22726"/>
                      <a:pt x="591297" y="34758"/>
                      <a:pt x="591297" y="47303"/>
                    </a:cubicBezTo>
                    <a:lnTo>
                      <a:pt x="591297" y="2622112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1875742" y="4420325"/>
                <a:ext cx="591297" cy="3628175"/>
              </a:xfrm>
              <a:custGeom>
                <a:avLst/>
                <a:gdLst/>
                <a:ahLst/>
                <a:cxnLst/>
                <a:rect r="r" b="b" t="t" l="l"/>
                <a:pathLst>
                  <a:path h="3628175" w="591297">
                    <a:moveTo>
                      <a:pt x="0" y="3628175"/>
                    </a:moveTo>
                    <a:lnTo>
                      <a:pt x="0" y="47304"/>
                    </a:lnTo>
                    <a:cubicBezTo>
                      <a:pt x="0" y="21179"/>
                      <a:pt x="21179" y="0"/>
                      <a:pt x="47304" y="0"/>
                    </a:cubicBezTo>
                    <a:lnTo>
                      <a:pt x="543994" y="0"/>
                    </a:lnTo>
                    <a:cubicBezTo>
                      <a:pt x="570119" y="0"/>
                      <a:pt x="591298" y="21179"/>
                      <a:pt x="591298" y="47304"/>
                    </a:cubicBezTo>
                    <a:lnTo>
                      <a:pt x="591298" y="3628175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>
                <a:off x="2500990" y="4219113"/>
                <a:ext cx="591297" cy="3829388"/>
              </a:xfrm>
              <a:custGeom>
                <a:avLst/>
                <a:gdLst/>
                <a:ahLst/>
                <a:cxnLst/>
                <a:rect r="r" b="b" t="t" l="l"/>
                <a:pathLst>
                  <a:path h="3829388" w="591297">
                    <a:moveTo>
                      <a:pt x="0" y="3829387"/>
                    </a:moveTo>
                    <a:lnTo>
                      <a:pt x="0" y="47303"/>
                    </a:lnTo>
                    <a:cubicBezTo>
                      <a:pt x="0" y="21178"/>
                      <a:pt x="21178" y="0"/>
                      <a:pt x="47303" y="0"/>
                    </a:cubicBezTo>
                    <a:lnTo>
                      <a:pt x="543993" y="0"/>
                    </a:lnTo>
                    <a:cubicBezTo>
                      <a:pt x="570118" y="0"/>
                      <a:pt x="591297" y="21178"/>
                      <a:pt x="591297" y="47303"/>
                    </a:cubicBezTo>
                    <a:lnTo>
                      <a:pt x="591297" y="3829387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>
                <a:off x="3126237" y="3414263"/>
                <a:ext cx="591297" cy="4634238"/>
              </a:xfrm>
              <a:custGeom>
                <a:avLst/>
                <a:gdLst/>
                <a:ahLst/>
                <a:cxnLst/>
                <a:rect r="r" b="b" t="t" l="l"/>
                <a:pathLst>
                  <a:path h="4634238" w="591297">
                    <a:moveTo>
                      <a:pt x="0" y="4634237"/>
                    </a:moveTo>
                    <a:lnTo>
                      <a:pt x="0" y="47304"/>
                    </a:lnTo>
                    <a:cubicBezTo>
                      <a:pt x="0" y="34758"/>
                      <a:pt x="4984" y="22726"/>
                      <a:pt x="13855" y="13854"/>
                    </a:cubicBezTo>
                    <a:cubicBezTo>
                      <a:pt x="22726" y="4983"/>
                      <a:pt x="34758" y="0"/>
                      <a:pt x="47304" y="0"/>
                    </a:cubicBezTo>
                    <a:lnTo>
                      <a:pt x="543994" y="0"/>
                    </a:lnTo>
                    <a:cubicBezTo>
                      <a:pt x="556539" y="0"/>
                      <a:pt x="568571" y="4983"/>
                      <a:pt x="577442" y="13854"/>
                    </a:cubicBezTo>
                    <a:cubicBezTo>
                      <a:pt x="586314" y="22726"/>
                      <a:pt x="591297" y="34758"/>
                      <a:pt x="591297" y="47304"/>
                    </a:cubicBezTo>
                    <a:lnTo>
                      <a:pt x="591297" y="4634237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>
                <a:off x="3751485" y="3011838"/>
                <a:ext cx="591297" cy="5036663"/>
              </a:xfrm>
              <a:custGeom>
                <a:avLst/>
                <a:gdLst/>
                <a:ahLst/>
                <a:cxnLst/>
                <a:rect r="r" b="b" t="t" l="l"/>
                <a:pathLst>
                  <a:path h="5036663" w="591297">
                    <a:moveTo>
                      <a:pt x="0" y="5036662"/>
                    </a:moveTo>
                    <a:lnTo>
                      <a:pt x="0" y="47303"/>
                    </a:lnTo>
                    <a:cubicBezTo>
                      <a:pt x="0" y="21178"/>
                      <a:pt x="21178" y="0"/>
                      <a:pt x="47303" y="0"/>
                    </a:cubicBezTo>
                    <a:lnTo>
                      <a:pt x="543993" y="0"/>
                    </a:lnTo>
                    <a:cubicBezTo>
                      <a:pt x="570118" y="0"/>
                      <a:pt x="591297" y="21178"/>
                      <a:pt x="591297" y="47303"/>
                    </a:cubicBezTo>
                    <a:lnTo>
                      <a:pt x="591297" y="5036662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>
                <a:off x="4376732" y="2609413"/>
                <a:ext cx="591297" cy="5439088"/>
              </a:xfrm>
              <a:custGeom>
                <a:avLst/>
                <a:gdLst/>
                <a:ahLst/>
                <a:cxnLst/>
                <a:rect r="r" b="b" t="t" l="l"/>
                <a:pathLst>
                  <a:path h="5439088" w="591297">
                    <a:moveTo>
                      <a:pt x="0" y="5439087"/>
                    </a:moveTo>
                    <a:lnTo>
                      <a:pt x="0" y="47303"/>
                    </a:lnTo>
                    <a:cubicBezTo>
                      <a:pt x="0" y="21178"/>
                      <a:pt x="21179" y="0"/>
                      <a:pt x="47304" y="0"/>
                    </a:cubicBezTo>
                    <a:lnTo>
                      <a:pt x="543994" y="0"/>
                    </a:lnTo>
                    <a:cubicBezTo>
                      <a:pt x="570119" y="0"/>
                      <a:pt x="591297" y="21178"/>
                      <a:pt x="591297" y="47303"/>
                    </a:cubicBezTo>
                    <a:lnTo>
                      <a:pt x="591297" y="5439087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32" id="32"/>
              <p:cNvSpPr/>
              <p:nvPr/>
            </p:nvSpPr>
            <p:spPr>
              <a:xfrm>
                <a:off x="5001980" y="2005775"/>
                <a:ext cx="591297" cy="6042725"/>
              </a:xfrm>
              <a:custGeom>
                <a:avLst/>
                <a:gdLst/>
                <a:ahLst/>
                <a:cxnLst/>
                <a:rect r="r" b="b" t="t" l="l"/>
                <a:pathLst>
                  <a:path h="6042725" w="591297">
                    <a:moveTo>
                      <a:pt x="0" y="6042725"/>
                    </a:moveTo>
                    <a:lnTo>
                      <a:pt x="0" y="47304"/>
                    </a:lnTo>
                    <a:cubicBezTo>
                      <a:pt x="0" y="34758"/>
                      <a:pt x="4983" y="22726"/>
                      <a:pt x="13855" y="13855"/>
                    </a:cubicBezTo>
                    <a:cubicBezTo>
                      <a:pt x="22726" y="4984"/>
                      <a:pt x="34758" y="0"/>
                      <a:pt x="47303" y="0"/>
                    </a:cubicBezTo>
                    <a:lnTo>
                      <a:pt x="543993" y="0"/>
                    </a:lnTo>
                    <a:cubicBezTo>
                      <a:pt x="556539" y="0"/>
                      <a:pt x="568571" y="4984"/>
                      <a:pt x="577442" y="13855"/>
                    </a:cubicBezTo>
                    <a:cubicBezTo>
                      <a:pt x="586313" y="22726"/>
                      <a:pt x="591297" y="34758"/>
                      <a:pt x="591297" y="47304"/>
                    </a:cubicBezTo>
                    <a:lnTo>
                      <a:pt x="591297" y="6042725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>
                <a:off x="5627227" y="1804563"/>
                <a:ext cx="591298" cy="6243938"/>
              </a:xfrm>
              <a:custGeom>
                <a:avLst/>
                <a:gdLst/>
                <a:ahLst/>
                <a:cxnLst/>
                <a:rect r="r" b="b" t="t" l="l"/>
                <a:pathLst>
                  <a:path h="6243938" w="591298">
                    <a:moveTo>
                      <a:pt x="0" y="6243937"/>
                    </a:moveTo>
                    <a:lnTo>
                      <a:pt x="0" y="47303"/>
                    </a:lnTo>
                    <a:cubicBezTo>
                      <a:pt x="0" y="34758"/>
                      <a:pt x="4983" y="22726"/>
                      <a:pt x="13855" y="13854"/>
                    </a:cubicBezTo>
                    <a:cubicBezTo>
                      <a:pt x="22726" y="4983"/>
                      <a:pt x="34758" y="0"/>
                      <a:pt x="47304" y="0"/>
                    </a:cubicBezTo>
                    <a:lnTo>
                      <a:pt x="543993" y="0"/>
                    </a:lnTo>
                    <a:cubicBezTo>
                      <a:pt x="556539" y="0"/>
                      <a:pt x="568571" y="4983"/>
                      <a:pt x="577442" y="13854"/>
                    </a:cubicBezTo>
                    <a:cubicBezTo>
                      <a:pt x="586313" y="22726"/>
                      <a:pt x="591297" y="34758"/>
                      <a:pt x="591297" y="47303"/>
                    </a:cubicBezTo>
                    <a:lnTo>
                      <a:pt x="591297" y="6243937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34" id="34"/>
              <p:cNvSpPr/>
              <p:nvPr/>
            </p:nvSpPr>
            <p:spPr>
              <a:xfrm>
                <a:off x="6252474" y="2005775"/>
                <a:ext cx="591297" cy="6042725"/>
              </a:xfrm>
              <a:custGeom>
                <a:avLst/>
                <a:gdLst/>
                <a:ahLst/>
                <a:cxnLst/>
                <a:rect r="r" b="b" t="t" l="l"/>
                <a:pathLst>
                  <a:path h="6042725" w="591297">
                    <a:moveTo>
                      <a:pt x="0" y="6042725"/>
                    </a:moveTo>
                    <a:lnTo>
                      <a:pt x="0" y="47304"/>
                    </a:lnTo>
                    <a:cubicBezTo>
                      <a:pt x="0" y="34758"/>
                      <a:pt x="4984" y="22726"/>
                      <a:pt x="13855" y="13855"/>
                    </a:cubicBezTo>
                    <a:cubicBezTo>
                      <a:pt x="22726" y="4984"/>
                      <a:pt x="34758" y="0"/>
                      <a:pt x="47304" y="0"/>
                    </a:cubicBezTo>
                    <a:lnTo>
                      <a:pt x="543994" y="0"/>
                    </a:lnTo>
                    <a:cubicBezTo>
                      <a:pt x="570119" y="0"/>
                      <a:pt x="591297" y="21179"/>
                      <a:pt x="591297" y="47304"/>
                    </a:cubicBezTo>
                    <a:lnTo>
                      <a:pt x="591297" y="6042725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  <p:sp>
            <p:nvSpPr>
              <p:cNvPr name="Freeform 35" id="35"/>
              <p:cNvSpPr/>
              <p:nvPr/>
            </p:nvSpPr>
            <p:spPr>
              <a:xfrm>
                <a:off x="6877722" y="1402137"/>
                <a:ext cx="591297" cy="6646363"/>
              </a:xfrm>
              <a:custGeom>
                <a:avLst/>
                <a:gdLst/>
                <a:ahLst/>
                <a:cxnLst/>
                <a:rect r="r" b="b" t="t" l="l"/>
                <a:pathLst>
                  <a:path h="6646363" w="591297">
                    <a:moveTo>
                      <a:pt x="0" y="6646363"/>
                    </a:moveTo>
                    <a:lnTo>
                      <a:pt x="0" y="47304"/>
                    </a:lnTo>
                    <a:cubicBezTo>
                      <a:pt x="0" y="21179"/>
                      <a:pt x="21179" y="1"/>
                      <a:pt x="47303" y="1"/>
                    </a:cubicBezTo>
                    <a:lnTo>
                      <a:pt x="543993" y="1"/>
                    </a:lnTo>
                    <a:cubicBezTo>
                      <a:pt x="556539" y="0"/>
                      <a:pt x="568571" y="4984"/>
                      <a:pt x="577442" y="13855"/>
                    </a:cubicBezTo>
                    <a:cubicBezTo>
                      <a:pt x="586313" y="22727"/>
                      <a:pt x="591297" y="34759"/>
                      <a:pt x="591297" y="47304"/>
                    </a:cubicBezTo>
                    <a:lnTo>
                      <a:pt x="591297" y="6646363"/>
                    </a:lnTo>
                    <a:close/>
                  </a:path>
                </a:pathLst>
              </a:custGeom>
              <a:solidFill>
                <a:srgbClr val="348DDB"/>
              </a:solidFill>
            </p:spPr>
          </p:sp>
        </p:grpSp>
      </p:grpSp>
      <p:grpSp>
        <p:nvGrpSpPr>
          <p:cNvPr name="Group 36" id="36"/>
          <p:cNvGrpSpPr/>
          <p:nvPr/>
        </p:nvGrpSpPr>
        <p:grpSpPr>
          <a:xfrm rot="0">
            <a:off x="1028700" y="1028700"/>
            <a:ext cx="7983256" cy="7535845"/>
            <a:chOff x="0" y="0"/>
            <a:chExt cx="10644341" cy="10047793"/>
          </a:xfrm>
        </p:grpSpPr>
        <p:sp>
          <p:nvSpPr>
            <p:cNvPr name="TextBox 37" id="37"/>
            <p:cNvSpPr txBox="true"/>
            <p:nvPr/>
          </p:nvSpPr>
          <p:spPr>
            <a:xfrm rot="0">
              <a:off x="0" y="6294943"/>
              <a:ext cx="10587635" cy="3752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95300" indent="-247650" lvl="1">
                <a:lnSpc>
                  <a:spcPts val="4500"/>
                </a:lnSpc>
                <a:buFont typeface="Arial"/>
                <a:buChar char="•"/>
              </a:pPr>
              <a:r>
                <a:rPr lang="en-US" b="false" sz="3000" i="false" spc="30">
                  <a:solidFill>
                    <a:srgbClr val="FFFFFF"/>
                  </a:solidFill>
                  <a:latin typeface="Glacial Indifference"/>
                </a:rPr>
                <a:t>Word of mouth</a:t>
              </a:r>
            </a:p>
            <a:p>
              <a:pPr marL="495300" indent="-247650" lvl="1">
                <a:lnSpc>
                  <a:spcPts val="4500"/>
                </a:lnSpc>
                <a:buFont typeface="Arial"/>
                <a:buChar char="•"/>
              </a:pPr>
              <a:r>
                <a:rPr lang="en-US" b="false" sz="3000" i="false" spc="30">
                  <a:solidFill>
                    <a:srgbClr val="FFFFFF"/>
                  </a:solidFill>
                  <a:latin typeface="Glacial Indifference"/>
                </a:rPr>
                <a:t>Website</a:t>
              </a:r>
            </a:p>
            <a:p>
              <a:pPr marL="495300" indent="-247650" lvl="1">
                <a:lnSpc>
                  <a:spcPts val="4500"/>
                </a:lnSpc>
                <a:buFont typeface="Arial"/>
                <a:buChar char="•"/>
              </a:pPr>
              <a:r>
                <a:rPr lang="en-US" b="false" sz="3000" i="false" spc="30">
                  <a:solidFill>
                    <a:srgbClr val="FFFFFF"/>
                  </a:solidFill>
                  <a:latin typeface="Glacial Indifference"/>
                </a:rPr>
                <a:t>Flyers</a:t>
              </a:r>
            </a:p>
            <a:p>
              <a:pPr marL="495300" indent="-247650" lvl="1">
                <a:lnSpc>
                  <a:spcPts val="4500"/>
                </a:lnSpc>
                <a:buFont typeface="Arial"/>
                <a:buChar char="•"/>
              </a:pPr>
              <a:r>
                <a:rPr lang="en-US" b="false" sz="3000" i="false" spc="30">
                  <a:solidFill>
                    <a:srgbClr val="FFFFFF"/>
                  </a:solidFill>
                  <a:latin typeface="Glacial Indifference"/>
                </a:rPr>
                <a:t>Brochures</a:t>
              </a:r>
            </a:p>
            <a:p>
              <a:pPr marL="495300" indent="-247650" lvl="1">
                <a:lnSpc>
                  <a:spcPts val="4500"/>
                </a:lnSpc>
                <a:buFont typeface="Arial"/>
                <a:buChar char="•"/>
              </a:pPr>
              <a:r>
                <a:rPr lang="en-US" b="false" sz="3000" i="false" spc="30">
                  <a:solidFill>
                    <a:srgbClr val="FFFFFF"/>
                  </a:solidFill>
                  <a:latin typeface="Glacial Indifference"/>
                </a:rPr>
                <a:t>Social media</a:t>
              </a:r>
            </a:p>
          </p:txBody>
        </p:sp>
        <p:sp>
          <p:nvSpPr>
            <p:cNvPr name="AutoShape 38" id="38"/>
            <p:cNvSpPr/>
            <p:nvPr/>
          </p:nvSpPr>
          <p:spPr>
            <a:xfrm rot="0">
              <a:off x="0" y="5628478"/>
              <a:ext cx="10637825" cy="82870"/>
            </a:xfrm>
            <a:prstGeom prst="rect">
              <a:avLst/>
            </a:prstGeom>
            <a:solidFill>
              <a:srgbClr val="1E3653"/>
            </a:solidFill>
          </p:spPr>
        </p:sp>
        <p:sp>
          <p:nvSpPr>
            <p:cNvPr name="TextBox 39" id="39"/>
            <p:cNvSpPr txBox="true"/>
            <p:nvPr/>
          </p:nvSpPr>
          <p:spPr>
            <a:xfrm rot="0">
              <a:off x="0" y="-142875"/>
              <a:ext cx="10644341" cy="5222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b="false" sz="7500" i="true" spc="825">
                  <a:solidFill>
                    <a:srgbClr val="1E3653"/>
                  </a:solidFill>
                  <a:latin typeface="League Spartan"/>
                </a:rPr>
                <a:t>EXPECTED CUSTOMER GROWTH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14308" y="4875833"/>
            <a:ext cx="14059385" cy="4891563"/>
            <a:chOff x="0" y="0"/>
            <a:chExt cx="18745846" cy="652208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42875"/>
              <a:ext cx="18745846" cy="5222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500"/>
                </a:lnSpc>
              </a:pPr>
              <a:r>
                <a:rPr lang="en-US" b="false" sz="7500" i="true" spc="825">
                  <a:solidFill>
                    <a:srgbClr val="1E3653"/>
                  </a:solidFill>
                  <a:latin typeface="League Spartan"/>
                </a:rPr>
                <a:t>NEEDED FUNDING </a:t>
              </a:r>
            </a:p>
            <a:p>
              <a:pPr algn="ctr">
                <a:lnSpc>
                  <a:spcPts val="10500"/>
                </a:lnSpc>
              </a:pPr>
              <a:r>
                <a:rPr lang="en-US" b="false" sz="7500" i="true" spc="825">
                  <a:solidFill>
                    <a:srgbClr val="1E3653"/>
                  </a:solidFill>
                  <a:latin typeface="League Spartan"/>
                </a:rPr>
                <a:t>(4 MONTHS)</a:t>
              </a:r>
            </a:p>
            <a:p>
              <a:pPr algn="ctr">
                <a:lnSpc>
                  <a:spcPts val="10500"/>
                </a:lnSpc>
              </a:pPr>
              <a:r>
                <a:rPr lang="en-US" b="false" sz="7500" i="true" spc="825">
                  <a:solidFill>
                    <a:srgbClr val="1E3653"/>
                  </a:solidFill>
                  <a:latin typeface="League Spartan"/>
                </a:rPr>
                <a:t>KSH 2,215,672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499371" y="5792470"/>
              <a:ext cx="17747105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b="true" sz="3300" i="false" spc="495">
                  <a:solidFill>
                    <a:srgbClr val="348DDB"/>
                  </a:solidFill>
                  <a:latin typeface="Glacial Indifference"/>
                </a:rPr>
                <a:t>KSH 50,000 PER PRODUCT AND FREE INSTALLATION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472372"/>
            <a:ext cx="16230600" cy="36494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8764" t="0" r="5236" b="0"/>
          <a:stretch>
            <a:fillRect/>
          </a:stretch>
        </p:blipFill>
        <p:spPr>
          <a:xfrm flipH="false" flipV="false" rot="0">
            <a:off x="3057014" y="0"/>
            <a:ext cx="12501215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DADq0i2BiEI</dc:identifier>
  <dcterms:modified xsi:type="dcterms:W3CDTF">2011-08-01T06:04:30Z</dcterms:modified>
  <cp:revision>1</cp:revision>
  <dc:title>AquaPure</dc:title>
</cp:coreProperties>
</file>