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5" r:id="rId3"/>
    <p:sldId id="271" r:id="rId4"/>
    <p:sldId id="278" r:id="rId5"/>
    <p:sldId id="276" r:id="rId6"/>
    <p:sldId id="273" r:id="rId7"/>
    <p:sldId id="277" r:id="rId8"/>
    <p:sldId id="263" r:id="rId9"/>
    <p:sldId id="279" r:id="rId10"/>
    <p:sldId id="274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9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4/3/2019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Philice, Gaya, Stella and Pauline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People don’t buy what you do; they buy why you do 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Hire people who believe in what you believe in; not those in need of jobs.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Do business with people who believe in what you believe in.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Leaders hold a position of authority; those who lead inspire us, </a:t>
            </a:r>
            <a:r>
              <a:rPr lang="en-US" dirty="0"/>
              <a:t>w</a:t>
            </a:r>
            <a:r>
              <a:rPr lang="en-US" dirty="0" smtClean="0"/>
              <a:t>e follow them because we want to; not have to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42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WHY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Being driven by: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Purpose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Cause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Belief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92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51212" y="1138707"/>
            <a:ext cx="5486400" cy="5715000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84589" y="2012766"/>
            <a:ext cx="3819646" cy="3899647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83242" y="2785972"/>
            <a:ext cx="2222339" cy="2353235"/>
          </a:xfrm>
          <a:prstGeom prst="ellipse">
            <a:avLst/>
          </a:prstGeom>
          <a:solidFill>
            <a:srgbClr val="7030A0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8012" y="165216"/>
            <a:ext cx="1097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lgerian" panose="04020705040A02060702" pitchFamily="82" charset="0"/>
              </a:rPr>
              <a:t>THE GOLDEN CIRCLE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6711" y="3677910"/>
            <a:ext cx="1295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WHY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84812" y="2279687"/>
            <a:ext cx="11430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HOW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4812" y="1447800"/>
            <a:ext cx="16764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WHAT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6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RELATIONSHIP BETWEEN THE GOLDEN CIRCLE AND THE HUMAN BRAIN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90101"/>
              </p:ext>
            </p:extLst>
          </p:nvPr>
        </p:nvGraphicFramePr>
        <p:xfrm>
          <a:off x="1522413" y="1905000"/>
          <a:ext cx="9144000" cy="4119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72000"/>
                <a:gridCol w="457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GOLDEN CIRCLE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HUMAN BRAIN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why and how part consists of: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Beliefs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Cause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Reason for existence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Why anyone should care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Methods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limbic</a:t>
                      </a:r>
                      <a:r>
                        <a:rPr lang="en-US" baseline="0" dirty="0" smtClean="0"/>
                        <a:t> brains responsible for: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Feelings like trust and loyalty.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Human behavior.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Decision making.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Has no capacity for languages.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 what part entails: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Data and figures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Detailed explanations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List of products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Functions of products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neocortex responsible for: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Rational thought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Analytical</a:t>
                      </a:r>
                      <a:r>
                        <a:rPr lang="en-US" baseline="0" dirty="0" smtClean="0"/>
                        <a:t> thought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Language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28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MOST PEOPLE THINK IN RELATION TO THE GOLDEN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OUTSIDE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They mainly pursue fame and money.</a:t>
            </a:r>
          </a:p>
          <a:p>
            <a:pPr marL="0" indent="0">
              <a:buNone/>
            </a:pPr>
            <a:r>
              <a:rPr lang="en-US" dirty="0"/>
              <a:t>They focus on giving vast information on features, benefits, facts and figures omitting the ‘why’ part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This captures the neo-cortex which neither drives the behavior of customers nor affects their decision-making; thus they fail.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ight Arrow 4"/>
          <p:cNvSpPr/>
          <p:nvPr/>
        </p:nvSpPr>
        <p:spPr>
          <a:xfrm rot="5400000">
            <a:off x="1751012" y="2438400"/>
            <a:ext cx="381000" cy="3810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1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FAILURES FROM THE UN-WHY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Samuel Langley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Gateway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TiVo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7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INSPIRED PEOPLE THINK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</a:t>
            </a:r>
          </a:p>
          <a:p>
            <a:pPr marL="0" indent="0">
              <a:buNone/>
            </a:pPr>
            <a:r>
              <a:rPr lang="en-US" dirty="0" smtClean="0"/>
              <a:t>Focus on communicating their beliefs and purpose of existence to people.</a:t>
            </a:r>
          </a:p>
          <a:p>
            <a:pPr marL="0" indent="0">
              <a:buNone/>
            </a:pPr>
            <a:r>
              <a:rPr lang="en-US" dirty="0" smtClean="0"/>
              <a:t>They are unlimited by lack of money or connections.</a:t>
            </a:r>
          </a:p>
          <a:p>
            <a:pPr marL="0" indent="0">
              <a:buNone/>
            </a:pPr>
            <a:r>
              <a:rPr lang="en-US" dirty="0" smtClean="0"/>
              <a:t>They communicate directly to the limbic brain by expressing their beliefs then give facts and figures for the neocortex to rationalize thus affecting people’s decisions.</a:t>
            </a:r>
          </a:p>
        </p:txBody>
      </p:sp>
      <p:sp>
        <p:nvSpPr>
          <p:cNvPr id="4" name="Right Arrow 3"/>
          <p:cNvSpPr/>
          <p:nvPr/>
        </p:nvSpPr>
        <p:spPr>
          <a:xfrm rot="5400000">
            <a:off x="1751012" y="2438400"/>
            <a:ext cx="381000" cy="381000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SUCCESSES FROM STARTING WITH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Apple Company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Dr. Martin Luther 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The Wright Brothers- Orville and Wilbur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LAW OF DIFFUSION OF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If you want mass-market success or mass-market acceptance of an idea, you can’t have it until you can achieve the tipping point between 15% and 18% market penetration.</a:t>
            </a:r>
          </a:p>
          <a:p>
            <a:pPr marL="0" indent="0">
              <a:buNone/>
            </a:pPr>
            <a:r>
              <a:rPr lang="en-US" dirty="0" smtClean="0"/>
              <a:t>0-18% is a combination of the innovators, early adopters and a small part of your early majority. They believe in what you believe in.</a:t>
            </a:r>
          </a:p>
          <a:p>
            <a:pPr marL="0" indent="0">
              <a:buNone/>
            </a:pPr>
            <a:r>
              <a:rPr lang="en-US" dirty="0" smtClean="0"/>
              <a:t>All the rest buy influenced by this 18%.</a:t>
            </a:r>
          </a:p>
        </p:txBody>
      </p:sp>
    </p:spTree>
    <p:extLst>
      <p:ext uri="{BB962C8B-B14F-4D97-AF65-F5344CB8AC3E}">
        <p14:creationId xmlns:p14="http://schemas.microsoft.com/office/powerpoint/2010/main" val="51435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149</TotalTime>
  <Words>395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Consolas</vt:lpstr>
      <vt:lpstr>Corbel</vt:lpstr>
      <vt:lpstr>Wingdings</vt:lpstr>
      <vt:lpstr>Chalkboard 16x9</vt:lpstr>
      <vt:lpstr>WHY?</vt:lpstr>
      <vt:lpstr>THE WHY CONCEPT</vt:lpstr>
      <vt:lpstr>PowerPoint Presentation</vt:lpstr>
      <vt:lpstr>RELATIONSHIP BETWEEN THE GOLDEN CIRCLE AND THE HUMAN BRAIN</vt:lpstr>
      <vt:lpstr>HOW MOST PEOPLE THINK IN RELATION TO THE GOLDEN CIRCLE</vt:lpstr>
      <vt:lpstr>FAILURES FROM THE UN-WHY APPROACH</vt:lpstr>
      <vt:lpstr>HOW INSPIRED PEOPLE THINK</vt:lpstr>
      <vt:lpstr>SUCCESSES FROM STARTING WITH WHY</vt:lpstr>
      <vt:lpstr>LAW OF DIFFUSION OF INNOVATION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WHY?</dc:title>
  <dc:creator>student</dc:creator>
  <cp:lastModifiedBy>student</cp:lastModifiedBy>
  <cp:revision>15</cp:revision>
  <dcterms:created xsi:type="dcterms:W3CDTF">2019-03-14T07:10:05Z</dcterms:created>
  <dcterms:modified xsi:type="dcterms:W3CDTF">2019-04-03T12:09:50Z</dcterms:modified>
</cp:coreProperties>
</file>