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26"/>
  </p:notesMasterIdLst>
  <p:handoutMasterIdLst>
    <p:handoutMasterId r:id="rId27"/>
  </p:handoutMasterIdLst>
  <p:sldIdLst>
    <p:sldId id="256" r:id="rId3"/>
    <p:sldId id="305" r:id="rId4"/>
    <p:sldId id="315" r:id="rId5"/>
    <p:sldId id="302" r:id="rId6"/>
    <p:sldId id="301" r:id="rId7"/>
    <p:sldId id="291" r:id="rId8"/>
    <p:sldId id="289" r:id="rId9"/>
    <p:sldId id="316" r:id="rId10"/>
    <p:sldId id="317" r:id="rId11"/>
    <p:sldId id="296" r:id="rId12"/>
    <p:sldId id="297" r:id="rId13"/>
    <p:sldId id="306" r:id="rId14"/>
    <p:sldId id="307" r:id="rId15"/>
    <p:sldId id="310" r:id="rId16"/>
    <p:sldId id="308" r:id="rId17"/>
    <p:sldId id="309" r:id="rId18"/>
    <p:sldId id="270" r:id="rId19"/>
    <p:sldId id="313" r:id="rId20"/>
    <p:sldId id="312" r:id="rId21"/>
    <p:sldId id="311" r:id="rId22"/>
    <p:sldId id="271" r:id="rId23"/>
    <p:sldId id="300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Thoo" initials="LT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FFD579"/>
    <a:srgbClr val="FF1C26"/>
    <a:srgbClr val="FF2600"/>
    <a:srgbClr val="DA1313"/>
    <a:srgbClr val="FF9300"/>
    <a:srgbClr val="FF181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85180" autoAdjust="0"/>
  </p:normalViewPr>
  <p:slideViewPr>
    <p:cSldViewPr snapToGrid="0">
      <p:cViewPr>
        <p:scale>
          <a:sx n="86" d="100"/>
          <a:sy n="86" d="100"/>
        </p:scale>
        <p:origin x="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 </a:t>
          </a:r>
        </a:p>
        <a:p>
          <a:r>
            <a:rPr lang="fr-FR" dirty="0">
              <a:solidFill>
                <a:schemeClr val="tx1"/>
              </a:solidFill>
            </a:rPr>
            <a:t>[1]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 [2]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Photogrammetry</a:t>
          </a:r>
          <a:endParaRPr lang="fr-FR" dirty="0">
            <a:solidFill>
              <a:schemeClr val="tx1"/>
            </a:solidFill>
          </a:endParaRPr>
        </a:p>
        <a:p>
          <a:r>
            <a:rPr lang="fr-FR" dirty="0">
              <a:solidFill>
                <a:schemeClr val="tx1"/>
              </a:solidFill>
            </a:rPr>
            <a:t>[3]</a:t>
          </a: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 custScaleX="118629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 custScaleX="118629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 custScaleX="118629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 custScaleX="118629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 custScaleX="118629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 [4]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 [4]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  [5]</a:t>
          </a:r>
          <a:endParaRPr lang="fr-FR" sz="1600" dirty="0">
            <a:solidFill>
              <a:schemeClr val="tx1"/>
            </a:solidFill>
          </a:endParaRP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r>
            <a:rPr lang="fr-FR" sz="1600" dirty="0"/>
            <a:t> [6]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4th </a:t>
          </a:r>
          <a:r>
            <a:rPr lang="fr-FR" sz="1600" dirty="0" err="1"/>
            <a:t>Order</a:t>
          </a:r>
          <a:r>
            <a:rPr lang="fr-FR" sz="1600" dirty="0"/>
            <a:t> Polynomial</a:t>
          </a:r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 custLinFactNeighborY="0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1230E84-5EC9-194E-AFAD-7B517D2CFA6A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CH" sz="1700" b="1" u="sng" dirty="0" err="1">
              <a:solidFill>
                <a:schemeClr val="bg1"/>
              </a:solidFill>
              <a:latin typeface="+mn-lt"/>
            </a:rPr>
            <a:t>Step</a:t>
          </a:r>
          <a:r>
            <a:rPr lang="fr-CH" sz="1700" b="1" u="sng" baseline="0" dirty="0">
              <a:solidFill>
                <a:schemeClr val="bg1"/>
              </a:solidFill>
              <a:latin typeface="+mn-lt"/>
            </a:rPr>
            <a:t> 4 :</a:t>
          </a:r>
          <a:r>
            <a:rPr lang="fr-CH" sz="1700" b="1" u="none" baseline="0" dirty="0">
              <a:solidFill>
                <a:schemeClr val="bg1"/>
              </a:solidFill>
              <a:latin typeface="+mn-lt"/>
            </a:rPr>
            <a:t> </a:t>
          </a:r>
          <a:br>
            <a:rPr lang="fr-CH" sz="1700" b="1" u="none" dirty="0">
              <a:solidFill>
                <a:schemeClr val="bg1"/>
              </a:solidFill>
              <a:latin typeface="+mn-lt"/>
            </a:rPr>
          </a:br>
          <a:r>
            <a:rPr lang="fr-CH" sz="1700" b="1" u="none" dirty="0" err="1">
              <a:solidFill>
                <a:schemeClr val="bg1"/>
              </a:solidFill>
              <a:latin typeface="+mn-lt"/>
            </a:rPr>
            <a:t>Curves</a:t>
          </a:r>
          <a:r>
            <a:rPr lang="fr-CH" sz="1700" b="1" u="none" dirty="0">
              <a:solidFill>
                <a:schemeClr val="bg1"/>
              </a:solidFill>
              <a:latin typeface="+mn-lt"/>
            </a:rPr>
            <a:t> interpolation</a:t>
          </a:r>
        </a:p>
        <a:p>
          <a:r>
            <a:rPr lang="fr-FR" sz="1700" dirty="0">
              <a:solidFill>
                <a:schemeClr val="bg1"/>
              </a:solidFill>
              <a:latin typeface="+mn-lt"/>
            </a:rPr>
            <a:t>(4th </a:t>
          </a:r>
          <a:r>
            <a:rPr lang="fr-FR" sz="1700" dirty="0" err="1">
              <a:solidFill>
                <a:schemeClr val="bg1"/>
              </a:solidFill>
              <a:latin typeface="+mn-lt"/>
            </a:rPr>
            <a:t>order</a:t>
          </a:r>
          <a:r>
            <a:rPr lang="fr-FR" sz="1700" dirty="0">
              <a:solidFill>
                <a:schemeClr val="bg1"/>
              </a:solidFill>
              <a:latin typeface="+mn-lt"/>
            </a:rPr>
            <a:t> polynomial)</a:t>
          </a:r>
        </a:p>
      </dgm:t>
    </dgm:pt>
    <dgm:pt modelId="{ADC1A38C-AC4A-A04D-9FB9-B03E45C9FB9B}" type="par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BC547B16-9DA1-AE4F-A64A-A9DFA9D886D8}" type="sib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25023883-D64C-4981-9E8A-3C7ED51486CE}">
      <dgm:prSet phldrT="[Texte]" custT="1"/>
      <dgm:spPr>
        <a:gradFill rotWithShape="0">
          <a:gsLst>
            <a:gs pos="36000">
              <a:srgbClr val="FFC000"/>
            </a:gs>
            <a:gs pos="93640">
              <a:srgbClr val="92D050"/>
            </a:gs>
            <a:gs pos="82000">
              <a:srgbClr val="92D050"/>
            </a:gs>
            <a:gs pos="100000">
              <a:schemeClr val="accent1"/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sng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 5: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aerodynamic</a:t>
          </a:r>
          <a:r>
            <a:rPr lang="fr-CH" sz="1700" b="1" u="none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 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gm:t>
    </dgm:pt>
    <dgm:pt modelId="{7222F856-3432-4581-BD6B-658F0B6F0131}" type="par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58C15DE7-BFD4-4361-9A48-4E4EA12B322C}" type="sib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D140C05D-1758-4AE5-961C-F1E8B4E93692}">
      <dgm:prSet custT="1"/>
      <dgm:spPr>
        <a:solidFill>
          <a:schemeClr val="accent2"/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3:</a:t>
          </a:r>
          <a:r>
            <a:rPr lang="fr-CH" sz="1700" b="1" dirty="0"/>
            <a:t>  </a:t>
          </a:r>
        </a:p>
        <a:p>
          <a:r>
            <a:rPr lang="fr-CH" sz="1700" b="1" dirty="0" err="1"/>
            <a:t>Aerofoil</a:t>
          </a:r>
          <a:br>
            <a:rPr lang="fr-CH" sz="1700" b="1" dirty="0"/>
          </a:br>
          <a:r>
            <a:rPr lang="fr-CH" sz="1700" b="1" dirty="0" err="1"/>
            <a:t>Side</a:t>
          </a:r>
          <a:r>
            <a:rPr lang="fr-CH" sz="1700" b="1" dirty="0"/>
            <a:t> </a:t>
          </a:r>
          <a:r>
            <a:rPr lang="fr-CH" sz="1700" b="1" dirty="0" err="1"/>
            <a:t>assignment</a:t>
          </a:r>
          <a:endParaRPr lang="fr-FR" sz="1700" dirty="0">
            <a:solidFill>
              <a:schemeClr val="tx1"/>
            </a:solidFill>
            <a:latin typeface="+mn-lt"/>
          </a:endParaRPr>
        </a:p>
      </dgm:t>
    </dgm:pt>
    <dgm:pt modelId="{F68D2D24-831B-463F-860B-0C68F3E6D2E2}" type="parTrans" cxnId="{4EEA0273-BBAD-402D-94B7-8D3758C79E64}">
      <dgm:prSet/>
      <dgm:spPr/>
      <dgm:t>
        <a:bodyPr/>
        <a:lstStyle/>
        <a:p>
          <a:endParaRPr lang="fr-CH"/>
        </a:p>
      </dgm:t>
    </dgm:pt>
    <dgm:pt modelId="{9E45AF1B-57B3-4060-ADC5-6E24F07480F6}" type="sibTrans" cxnId="{4EEA0273-BBAD-402D-94B7-8D3758C79E64}">
      <dgm:prSet/>
      <dgm:spPr/>
      <dgm:t>
        <a:bodyPr/>
        <a:lstStyle/>
        <a:p>
          <a:endParaRPr lang="fr-CH"/>
        </a:p>
      </dgm:t>
    </dgm:pt>
    <dgm:pt modelId="{CAA4867F-67E0-48DC-B21A-6B362EA686FA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sz="1700" b="1" u="sng"/>
            <a:t>Step 2:</a:t>
          </a:r>
          <a:r>
            <a:rPr lang="fr-CH" sz="1700" b="1"/>
            <a:t> </a:t>
          </a:r>
        </a:p>
        <a:p>
          <a:r>
            <a:rPr lang="fr-CH" sz="1700" b="1"/>
            <a:t>Aerofoil </a:t>
          </a:r>
          <a:br>
            <a:rPr lang="fr-CH" sz="1700" b="1"/>
          </a:br>
          <a:r>
            <a:rPr lang="fr-CH" sz="1700" b="1"/>
            <a:t>Points selection</a:t>
          </a:r>
          <a:endParaRPr lang="fr-FR" sz="1700" dirty="0">
            <a:solidFill>
              <a:schemeClr val="tx1"/>
            </a:solidFill>
            <a:latin typeface="+mn-lt"/>
          </a:endParaRPr>
        </a:p>
      </dgm:t>
    </dgm:pt>
    <dgm:pt modelId="{AEF3922D-9525-45EA-A02D-0C14B8B192DE}" type="parTrans" cxnId="{EE559A51-A36C-4FE7-8C78-2341A064A946}">
      <dgm:prSet/>
      <dgm:spPr/>
      <dgm:t>
        <a:bodyPr/>
        <a:lstStyle/>
        <a:p>
          <a:endParaRPr lang="en-GB"/>
        </a:p>
      </dgm:t>
    </dgm:pt>
    <dgm:pt modelId="{65EB46EA-5E6D-4A76-B138-84436A660F54}" type="sibTrans" cxnId="{EE559A51-A36C-4FE7-8C78-2341A064A946}">
      <dgm:prSet/>
      <dgm:spPr/>
      <dgm:t>
        <a:bodyPr/>
        <a:lstStyle/>
        <a:p>
          <a:endParaRPr lang="en-GB"/>
        </a:p>
      </dgm:t>
    </dgm:pt>
    <dgm:pt modelId="{2C32B068-BB9E-0048-88DF-50C52C4E01A5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7271550E-E546-4F94-B0F4-532CDE273827}" type="pres">
      <dgm:prSet presAssocID="{CAA4867F-67E0-48DC-B21A-6B362EA686F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16BDD8-4B55-4B42-BDE9-08042D35908D}" type="pres">
      <dgm:prSet presAssocID="{65EB46EA-5E6D-4A76-B138-84436A660F54}" presName="parTxOnlySpace" presStyleCnt="0"/>
      <dgm:spPr/>
    </dgm:pt>
    <dgm:pt modelId="{4837DEC1-9DB8-46F4-A550-2B9D2A8CB6BC}" type="pres">
      <dgm:prSet presAssocID="{D140C05D-1758-4AE5-961C-F1E8B4E93692}" presName="parTxOnly" presStyleLbl="node1" presStyleIdx="1" presStyleCnt="4" custLinFactNeighborX="821" custLinFactNeighborY="0">
        <dgm:presLayoutVars>
          <dgm:chMax val="0"/>
          <dgm:chPref val="0"/>
          <dgm:bulletEnabled val="1"/>
        </dgm:presLayoutVars>
      </dgm:prSet>
      <dgm:spPr/>
    </dgm:pt>
    <dgm:pt modelId="{6A398717-FA1A-406D-AA5E-1A4092CA94C8}" type="pres">
      <dgm:prSet presAssocID="{9E45AF1B-57B3-4060-ADC5-6E24F07480F6}" presName="parTxOnlySpace" presStyleCnt="0"/>
      <dgm:spPr/>
    </dgm:pt>
    <dgm:pt modelId="{167F9B8E-C7A9-1548-A63E-80935E649891}" type="pres">
      <dgm:prSet presAssocID="{51230E84-5EC9-194E-AFAD-7B517D2CFA6A}" presName="parTxOnly" presStyleLbl="node1" presStyleIdx="2" presStyleCnt="4" custLinFactNeighborX="20105" custLinFactNeighborY="-255">
        <dgm:presLayoutVars>
          <dgm:chMax val="0"/>
          <dgm:chPref val="0"/>
          <dgm:bulletEnabled val="1"/>
        </dgm:presLayoutVars>
      </dgm:prSet>
      <dgm:spPr/>
    </dgm:pt>
    <dgm:pt modelId="{783C944D-88C3-4037-9AC7-5F5479E4FF29}" type="pres">
      <dgm:prSet presAssocID="{BC547B16-9DA1-AE4F-A64A-A9DFA9D886D8}" presName="parTxOnlySpace" presStyleCnt="0"/>
      <dgm:spPr/>
    </dgm:pt>
    <dgm:pt modelId="{E6606C97-AA77-4A99-8440-0D6CF7D3014B}" type="pres">
      <dgm:prSet presAssocID="{25023883-D64C-4981-9E8A-3C7ED51486CE}" presName="parTxOnly" presStyleLbl="node1" presStyleIdx="3" presStyleCnt="4" custLinFactNeighborX="8869" custLinFactNeighborY="-1542">
        <dgm:presLayoutVars>
          <dgm:chMax val="0"/>
          <dgm:chPref val="0"/>
          <dgm:bulletEnabled val="1"/>
        </dgm:presLayoutVars>
      </dgm:prSet>
      <dgm:spPr>
        <a:xfrm>
          <a:off x="6422501" y="0"/>
          <a:ext cx="3572624" cy="1174233"/>
        </a:xfrm>
        <a:prstGeom prst="chevron">
          <a:avLst/>
        </a:prstGeom>
      </dgm:spPr>
    </dgm:pt>
  </dgm:ptLst>
  <dgm:cxnLst>
    <dgm:cxn modelId="{CEB16A19-1AA3-E64F-AB93-DC6AB2EC204F}" srcId="{C1DAE939-AD74-944C-B25C-C7A5B5B427E5}" destId="{51230E84-5EC9-194E-AFAD-7B517D2CFA6A}" srcOrd="2" destOrd="0" parTransId="{ADC1A38C-AC4A-A04D-9FB9-B03E45C9FB9B}" sibTransId="{BC547B16-9DA1-AE4F-A64A-A9DFA9D886D8}"/>
    <dgm:cxn modelId="{7556A12D-0276-45D6-9482-D29FEA2F0ED3}" type="presOf" srcId="{D140C05D-1758-4AE5-961C-F1E8B4E93692}" destId="{4837DEC1-9DB8-46F4-A550-2B9D2A8CB6BC}" srcOrd="0" destOrd="0" presId="urn:microsoft.com/office/officeart/2005/8/layout/chevron1"/>
    <dgm:cxn modelId="{EE559A51-A36C-4FE7-8C78-2341A064A946}" srcId="{C1DAE939-AD74-944C-B25C-C7A5B5B427E5}" destId="{CAA4867F-67E0-48DC-B21A-6B362EA686FA}" srcOrd="0" destOrd="0" parTransId="{AEF3922D-9525-45EA-A02D-0C14B8B192DE}" sibTransId="{65EB46EA-5E6D-4A76-B138-84436A660F54}"/>
    <dgm:cxn modelId="{4EEA0273-BBAD-402D-94B7-8D3758C79E64}" srcId="{C1DAE939-AD74-944C-B25C-C7A5B5B427E5}" destId="{D140C05D-1758-4AE5-961C-F1E8B4E93692}" srcOrd="1" destOrd="0" parTransId="{F68D2D24-831B-463F-860B-0C68F3E6D2E2}" sibTransId="{9E45AF1B-57B3-4060-ADC5-6E24F07480F6}"/>
    <dgm:cxn modelId="{47E1C788-41CC-2745-96BD-98A3DD66159B}" type="presOf" srcId="{C1DAE939-AD74-944C-B25C-C7A5B5B427E5}" destId="{2C32B068-BB9E-0048-88DF-50C52C4E01A5}" srcOrd="0" destOrd="0" presId="urn:microsoft.com/office/officeart/2005/8/layout/chevron1"/>
    <dgm:cxn modelId="{36840A8A-426F-4FCE-823E-73C39D983744}" type="presOf" srcId="{25023883-D64C-4981-9E8A-3C7ED51486CE}" destId="{E6606C97-AA77-4A99-8440-0D6CF7D3014B}" srcOrd="0" destOrd="0" presId="urn:microsoft.com/office/officeart/2005/8/layout/chevron1"/>
    <dgm:cxn modelId="{B3E0678B-F4A6-42F7-AA13-F1BEDE7DAE70}" srcId="{C1DAE939-AD74-944C-B25C-C7A5B5B427E5}" destId="{25023883-D64C-4981-9E8A-3C7ED51486CE}" srcOrd="3" destOrd="0" parTransId="{7222F856-3432-4581-BD6B-658F0B6F0131}" sibTransId="{58C15DE7-BFD4-4361-9A48-4E4EA12B322C}"/>
    <dgm:cxn modelId="{AA22A5C9-1434-A44F-A394-D53D6BE3AE26}" type="presOf" srcId="{51230E84-5EC9-194E-AFAD-7B517D2CFA6A}" destId="{167F9B8E-C7A9-1548-A63E-80935E649891}" srcOrd="0" destOrd="0" presId="urn:microsoft.com/office/officeart/2005/8/layout/chevron1"/>
    <dgm:cxn modelId="{31F426D8-F82A-4D67-9471-26744FEEE854}" type="presOf" srcId="{CAA4867F-67E0-48DC-B21A-6B362EA686FA}" destId="{7271550E-E546-4F94-B0F4-532CDE273827}" srcOrd="0" destOrd="0" presId="urn:microsoft.com/office/officeart/2005/8/layout/chevron1"/>
    <dgm:cxn modelId="{4B8A98AA-A84B-4AEB-9F70-070BDF83ABA1}" type="presParOf" srcId="{2C32B068-BB9E-0048-88DF-50C52C4E01A5}" destId="{7271550E-E546-4F94-B0F4-532CDE273827}" srcOrd="0" destOrd="0" presId="urn:microsoft.com/office/officeart/2005/8/layout/chevron1"/>
    <dgm:cxn modelId="{3DC0AF0E-DAE1-447E-8CB7-F4E1594CF2E4}" type="presParOf" srcId="{2C32B068-BB9E-0048-88DF-50C52C4E01A5}" destId="{FC16BDD8-4B55-4B42-BDE9-08042D35908D}" srcOrd="1" destOrd="0" presId="urn:microsoft.com/office/officeart/2005/8/layout/chevron1"/>
    <dgm:cxn modelId="{5FAFCFEB-600D-46D2-BAEB-15DAF96996CA}" type="presParOf" srcId="{2C32B068-BB9E-0048-88DF-50C52C4E01A5}" destId="{4837DEC1-9DB8-46F4-A550-2B9D2A8CB6BC}" srcOrd="2" destOrd="0" presId="urn:microsoft.com/office/officeart/2005/8/layout/chevron1"/>
    <dgm:cxn modelId="{7B86B2A5-EB58-492B-828B-25DAF072E6D4}" type="presParOf" srcId="{2C32B068-BB9E-0048-88DF-50C52C4E01A5}" destId="{6A398717-FA1A-406D-AA5E-1A4092CA94C8}" srcOrd="3" destOrd="0" presId="urn:microsoft.com/office/officeart/2005/8/layout/chevron1"/>
    <dgm:cxn modelId="{D8A28A2A-71CE-A541-9FE0-6C2CFBCC2658}" type="presParOf" srcId="{2C32B068-BB9E-0048-88DF-50C52C4E01A5}" destId="{167F9B8E-C7A9-1548-A63E-80935E649891}" srcOrd="4" destOrd="0" presId="urn:microsoft.com/office/officeart/2005/8/layout/chevron1"/>
    <dgm:cxn modelId="{8A0A9675-8617-4F9C-9361-F3A3E37CC38A}" type="presParOf" srcId="{2C32B068-BB9E-0048-88DF-50C52C4E01A5}" destId="{783C944D-88C3-4037-9AC7-5F5479E4FF29}" srcOrd="5" destOrd="0" presId="urn:microsoft.com/office/officeart/2005/8/layout/chevron1"/>
    <dgm:cxn modelId="{71A38B0D-6138-4C11-90C5-AEB03BEE50AB}" type="presParOf" srcId="{2C32B068-BB9E-0048-88DF-50C52C4E01A5}" destId="{E6606C97-AA77-4A99-8440-0D6CF7D3014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</dgm:pt>
    <dgm:pt modelId="{47487F49-87A0-AA47-8FB6-411784A31E58}">
      <dgm:prSet phldrT="[Texte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0:</a:t>
          </a:r>
          <a:r>
            <a:rPr lang="fr-CH" sz="1700" b="1" dirty="0"/>
            <a:t> </a:t>
          </a:r>
        </a:p>
        <a:p>
          <a:r>
            <a:rPr lang="fr-CH" sz="1700" b="1" dirty="0"/>
            <a:t>3D scanning</a:t>
          </a:r>
        </a:p>
        <a:p>
          <a:r>
            <a:rPr lang="fr-CH" sz="1700" b="0" u="none" dirty="0"/>
            <a:t>(</a:t>
          </a:r>
          <a:r>
            <a:rPr lang="fr-CH" sz="1700" b="0" u="none" dirty="0" err="1"/>
            <a:t>Photogrammetry</a:t>
          </a:r>
          <a:r>
            <a:rPr lang="fr-CH" sz="1700" b="0" u="none" dirty="0"/>
            <a:t>)</a:t>
          </a:r>
        </a:p>
      </dgm:t>
    </dgm:pt>
    <dgm:pt modelId="{EE15E8ED-8F52-9742-B960-6A43A74C78F4}" type="par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4643B89F-36BF-B042-82F8-0970EFF837F0}" type="sib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43D1262B-3BC5-4FCC-8990-1D9AE9DB8326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62F2AA23-6FB7-4432-9CF7-B4A0B34C4D86}" type="pres">
      <dgm:prSet presAssocID="{47487F49-87A0-AA47-8FB6-411784A31E58}" presName="parTxOnly" presStyleLbl="node1" presStyleIdx="0" presStyleCnt="1" custScaleX="97235" custScaleY="100371" custLinFactNeighborX="30803" custLinFactNeighborY="4765">
        <dgm:presLayoutVars>
          <dgm:chMax val="0"/>
          <dgm:chPref val="0"/>
          <dgm:bulletEnabled val="1"/>
        </dgm:presLayoutVars>
      </dgm:prSet>
      <dgm:spPr/>
    </dgm:pt>
  </dgm:ptLst>
  <dgm:cxnLst>
    <dgm:cxn modelId="{B52EB82E-C193-44B6-98B8-72393F8757DA}" type="presOf" srcId="{C1DAE939-AD74-944C-B25C-C7A5B5B427E5}" destId="{43D1262B-3BC5-4FCC-8990-1D9AE9DB8326}" srcOrd="0" destOrd="0" presId="urn:microsoft.com/office/officeart/2005/8/layout/chevron1"/>
    <dgm:cxn modelId="{5122BB98-FB2C-4A6B-AC0C-8D2A1A8A6E10}" type="presOf" srcId="{47487F49-87A0-AA47-8FB6-411784A31E58}" destId="{62F2AA23-6FB7-4432-9CF7-B4A0B34C4D86}" srcOrd="0" destOrd="0" presId="urn:microsoft.com/office/officeart/2005/8/layout/chevron1"/>
    <dgm:cxn modelId="{F0DE7ABF-BE3F-BA44-9FAA-C0CABD218B67}" srcId="{C1DAE939-AD74-944C-B25C-C7A5B5B427E5}" destId="{47487F49-87A0-AA47-8FB6-411784A31E58}" srcOrd="0" destOrd="0" parTransId="{EE15E8ED-8F52-9742-B960-6A43A74C78F4}" sibTransId="{4643B89F-36BF-B042-82F8-0970EFF837F0}"/>
    <dgm:cxn modelId="{914CB064-4B0E-4D97-8DD2-323E56546DD8}" type="presParOf" srcId="{43D1262B-3BC5-4FCC-8990-1D9AE9DB8326}" destId="{62F2AA23-6FB7-4432-9CF7-B4A0B34C4D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1866133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1889130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79453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064615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1. Contact</a:t>
          </a:r>
        </a:p>
      </dsp:txBody>
      <dsp:txXfrm>
        <a:off x="4087612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63495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263097" y="1288"/>
          <a:ext cx="1862883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CMM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[1]</a:t>
          </a:r>
        </a:p>
      </dsp:txBody>
      <dsp:txXfrm>
        <a:off x="6286094" y="24285"/>
        <a:ext cx="1816889" cy="739178"/>
      </dsp:txXfrm>
    </dsp:sp>
    <dsp:sp modelId="{C041F119-71F1-2245-9B94-B74488D324E5}">
      <dsp:nvSpPr>
        <dsp:cNvPr id="0" name=""/>
        <dsp:cNvSpPr/>
      </dsp:nvSpPr>
      <dsp:spPr>
        <a:xfrm>
          <a:off x="343647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3484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064615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2. Non Contact Active</a:t>
          </a:r>
        </a:p>
      </dsp:txBody>
      <dsp:txXfrm>
        <a:off x="4087612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39905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263097" y="904236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Structured</a:t>
          </a:r>
          <a:r>
            <a:rPr lang="fr-FR" sz="1700" kern="1200" dirty="0">
              <a:solidFill>
                <a:schemeClr val="tx1"/>
              </a:solidFill>
            </a:rPr>
            <a:t> 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927233"/>
        <a:ext cx="1816889" cy="739178"/>
      </dsp:txXfrm>
    </dsp:sp>
    <dsp:sp modelId="{62419DCE-0E87-5841-AA16-9197A639CF5C}">
      <dsp:nvSpPr>
        <dsp:cNvPr id="0" name=""/>
        <dsp:cNvSpPr/>
      </dsp:nvSpPr>
      <dsp:spPr>
        <a:xfrm>
          <a:off x="563495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263097" y="1807184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Time of flight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1830181"/>
        <a:ext cx="1816889" cy="739178"/>
      </dsp:txXfrm>
    </dsp:sp>
    <dsp:sp modelId="{7F81E7F6-FD25-7C48-A579-D2D5F5FFAC16}">
      <dsp:nvSpPr>
        <dsp:cNvPr id="0" name=""/>
        <dsp:cNvSpPr/>
      </dsp:nvSpPr>
      <dsp:spPr>
        <a:xfrm rot="3310531">
          <a:off x="539905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263097" y="2710132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Laser triangulation [2]</a:t>
          </a:r>
        </a:p>
      </dsp:txBody>
      <dsp:txXfrm>
        <a:off x="6286094" y="2733129"/>
        <a:ext cx="1816889" cy="739178"/>
      </dsp:txXfrm>
    </dsp:sp>
    <dsp:sp modelId="{3DB9E1BF-B214-AE45-9965-B7C81A8D3C2C}">
      <dsp:nvSpPr>
        <dsp:cNvPr id="0" name=""/>
        <dsp:cNvSpPr/>
      </dsp:nvSpPr>
      <dsp:spPr>
        <a:xfrm rot="4249260">
          <a:off x="279453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064615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3. Non Contact Passive</a:t>
          </a:r>
        </a:p>
      </dsp:txBody>
      <dsp:txXfrm>
        <a:off x="4087612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63495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263097" y="3613080"/>
          <a:ext cx="1862883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Photogrammetry</a:t>
          </a:r>
          <a:endParaRPr lang="fr-FR" sz="1700" kern="1200" dirty="0">
            <a:solidFill>
              <a:schemeClr val="tx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[3]</a:t>
          </a:r>
        </a:p>
      </dsp:txBody>
      <dsp:txXfrm>
        <a:off x="6286094" y="3636077"/>
        <a:ext cx="1816889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2331965" y="-50983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 [4]</a:t>
          </a:r>
        </a:p>
      </dsp:txBody>
      <dsp:txXfrm rot="-5400000">
        <a:off x="2154573" y="164105"/>
        <a:ext cx="1333639" cy="652570"/>
      </dsp:txXfrm>
    </dsp:sp>
    <dsp:sp modelId="{D14A32DA-095F-B843-AAFF-44A999845383}">
      <dsp:nvSpPr>
        <dsp:cNvPr id="0" name=""/>
        <dsp:cNvSpPr/>
      </dsp:nvSpPr>
      <dsp:spPr>
        <a:xfrm>
          <a:off x="3273036" y="196734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1412233" y="64588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53501"/>
        <a:ext cx="586187" cy="673778"/>
      </dsp:txXfrm>
    </dsp:sp>
    <dsp:sp modelId="{19D8D332-5135-5A49-AA0E-68CA42C9867C}">
      <dsp:nvSpPr>
        <dsp:cNvPr id="0" name=""/>
        <dsp:cNvSpPr/>
      </dsp:nvSpPr>
      <dsp:spPr>
        <a:xfrm rot="5400000">
          <a:off x="1870337" y="321012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 [4]</a:t>
          </a:r>
        </a:p>
      </dsp:txBody>
      <dsp:txXfrm rot="-5400000">
        <a:off x="1692945" y="994956"/>
        <a:ext cx="1333639" cy="652570"/>
      </dsp:txXfrm>
    </dsp:sp>
    <dsp:sp modelId="{DE881C27-3559-8941-BF98-080498031A53}">
      <dsp:nvSpPr>
        <dsp:cNvPr id="0" name=""/>
        <dsp:cNvSpPr/>
      </dsp:nvSpPr>
      <dsp:spPr>
        <a:xfrm>
          <a:off x="841561" y="1027586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2790069" y="895440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984353"/>
        <a:ext cx="586187" cy="673778"/>
      </dsp:txXfrm>
    </dsp:sp>
    <dsp:sp modelId="{8C2E8604-5C5A-054C-8202-7DFDA10EAF40}">
      <dsp:nvSpPr>
        <dsp:cNvPr id="0" name=""/>
        <dsp:cNvSpPr/>
      </dsp:nvSpPr>
      <dsp:spPr>
        <a:xfrm rot="5400000">
          <a:off x="2331965" y="1151865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  [5]</a:t>
          </a:r>
          <a:endParaRPr lang="fr-FR" sz="1600" kern="1200" dirty="0">
            <a:solidFill>
              <a:schemeClr val="tx1"/>
            </a:solidFill>
          </a:endParaRPr>
        </a:p>
      </dsp:txBody>
      <dsp:txXfrm rot="-5400000">
        <a:off x="2154573" y="1825809"/>
        <a:ext cx="1333639" cy="652570"/>
      </dsp:txXfrm>
    </dsp:sp>
    <dsp:sp modelId="{7FC76795-249C-E44F-B9D5-98C8A525528D}">
      <dsp:nvSpPr>
        <dsp:cNvPr id="0" name=""/>
        <dsp:cNvSpPr/>
      </dsp:nvSpPr>
      <dsp:spPr>
        <a:xfrm>
          <a:off x="3273036" y="1858438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1412233" y="1726293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815206"/>
        <a:ext cx="586187" cy="673778"/>
      </dsp:txXfrm>
    </dsp:sp>
    <dsp:sp modelId="{3AA0828C-DDB0-904E-9D09-4529DCDEAB92}">
      <dsp:nvSpPr>
        <dsp:cNvPr id="0" name=""/>
        <dsp:cNvSpPr/>
      </dsp:nvSpPr>
      <dsp:spPr>
        <a:xfrm rot="5400000">
          <a:off x="1870337" y="1982717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r>
            <a:rPr lang="fr-FR" sz="1600" kern="1200" dirty="0"/>
            <a:t> [6]</a:t>
          </a:r>
        </a:p>
      </dsp:txBody>
      <dsp:txXfrm rot="-5400000">
        <a:off x="1692945" y="2656661"/>
        <a:ext cx="1333639" cy="652570"/>
      </dsp:txXfrm>
    </dsp:sp>
    <dsp:sp modelId="{5EAA7813-9B08-0541-A524-4F5AF314EB6B}">
      <dsp:nvSpPr>
        <dsp:cNvPr id="0" name=""/>
        <dsp:cNvSpPr/>
      </dsp:nvSpPr>
      <dsp:spPr>
        <a:xfrm>
          <a:off x="841561" y="2689290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2790069" y="2557145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2646058"/>
        <a:ext cx="586187" cy="673778"/>
      </dsp:txXfrm>
    </dsp:sp>
    <dsp:sp modelId="{A6491345-9ACB-1049-9B82-E6B0FCAAAFA0}">
      <dsp:nvSpPr>
        <dsp:cNvPr id="0" name=""/>
        <dsp:cNvSpPr/>
      </dsp:nvSpPr>
      <dsp:spPr>
        <a:xfrm rot="5400000">
          <a:off x="2331965" y="281356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4th </a:t>
          </a:r>
          <a:r>
            <a:rPr lang="fr-FR" sz="1600" kern="1200" dirty="0" err="1"/>
            <a:t>Order</a:t>
          </a:r>
          <a:r>
            <a:rPr lang="fr-FR" sz="1600" kern="1200" dirty="0"/>
            <a:t> Polynomial</a:t>
          </a:r>
        </a:p>
      </dsp:txBody>
      <dsp:txXfrm rot="-5400000">
        <a:off x="2154573" y="3487513"/>
        <a:ext cx="1333639" cy="652570"/>
      </dsp:txXfrm>
    </dsp:sp>
    <dsp:sp modelId="{B56FB5F8-4342-7D42-A235-FE9F19AC8447}">
      <dsp:nvSpPr>
        <dsp:cNvPr id="0" name=""/>
        <dsp:cNvSpPr/>
      </dsp:nvSpPr>
      <dsp:spPr>
        <a:xfrm>
          <a:off x="3273036" y="3520142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1412233" y="3387997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3476910"/>
        <a:ext cx="586187" cy="673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1550E-E546-4F94-B0F4-532CDE273827}">
      <dsp:nvSpPr>
        <dsp:cNvPr id="0" name=""/>
        <dsp:cNvSpPr/>
      </dsp:nvSpPr>
      <dsp:spPr>
        <a:xfrm>
          <a:off x="5564" y="72187"/>
          <a:ext cx="3239063" cy="1295625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/>
            <a:t>Step 2:</a:t>
          </a:r>
          <a:r>
            <a:rPr lang="fr-CH" sz="1700" b="1" kern="120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/>
            <a:t>Aerofoil </a:t>
          </a:r>
          <a:br>
            <a:rPr lang="fr-CH" sz="1700" b="1" kern="1200"/>
          </a:br>
          <a:r>
            <a:rPr lang="fr-CH" sz="1700" b="1" kern="1200"/>
            <a:t>Points selection</a:t>
          </a:r>
          <a:endParaRPr lang="fr-FR" sz="1700" kern="1200" dirty="0">
            <a:solidFill>
              <a:schemeClr val="tx1"/>
            </a:solidFill>
            <a:latin typeface="+mn-lt"/>
          </a:endParaRPr>
        </a:p>
      </dsp:txBody>
      <dsp:txXfrm>
        <a:off x="653377" y="72187"/>
        <a:ext cx="1943438" cy="1295625"/>
      </dsp:txXfrm>
    </dsp:sp>
    <dsp:sp modelId="{4837DEC1-9DB8-46F4-A550-2B9D2A8CB6BC}">
      <dsp:nvSpPr>
        <dsp:cNvPr id="0" name=""/>
        <dsp:cNvSpPr/>
      </dsp:nvSpPr>
      <dsp:spPr>
        <a:xfrm>
          <a:off x="2923381" y="72187"/>
          <a:ext cx="3239063" cy="1295625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3:</a:t>
          </a:r>
          <a:r>
            <a:rPr lang="fr-CH" sz="1700" b="1" kern="1200" dirty="0"/>
            <a:t> 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 err="1"/>
            <a:t>Aerofoil</a:t>
          </a:r>
          <a:br>
            <a:rPr lang="fr-CH" sz="1700" b="1" kern="1200" dirty="0"/>
          </a:br>
          <a:r>
            <a:rPr lang="fr-CH" sz="1700" b="1" kern="1200" dirty="0" err="1"/>
            <a:t>Side</a:t>
          </a:r>
          <a:r>
            <a:rPr lang="fr-CH" sz="1700" b="1" kern="1200" dirty="0"/>
            <a:t> </a:t>
          </a:r>
          <a:r>
            <a:rPr lang="fr-CH" sz="1700" b="1" kern="1200" dirty="0" err="1"/>
            <a:t>assignment</a:t>
          </a:r>
          <a:endParaRPr lang="fr-FR" sz="1700" kern="1200" dirty="0">
            <a:solidFill>
              <a:schemeClr val="tx1"/>
            </a:solidFill>
            <a:latin typeface="+mn-lt"/>
          </a:endParaRPr>
        </a:p>
      </dsp:txBody>
      <dsp:txXfrm>
        <a:off x="3571194" y="72187"/>
        <a:ext cx="1943438" cy="1295625"/>
      </dsp:txXfrm>
    </dsp:sp>
    <dsp:sp modelId="{167F9B8E-C7A9-1548-A63E-80935E649891}">
      <dsp:nvSpPr>
        <dsp:cNvPr id="0" name=""/>
        <dsp:cNvSpPr/>
      </dsp:nvSpPr>
      <dsp:spPr>
        <a:xfrm>
          <a:off x="5901000" y="68883"/>
          <a:ext cx="3239063" cy="1295625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bg1"/>
              </a:solidFill>
              <a:latin typeface="+mn-lt"/>
            </a:rPr>
            <a:t>Step</a:t>
          </a:r>
          <a:r>
            <a:rPr lang="fr-CH" sz="1700" b="1" u="sng" kern="1200" baseline="0" dirty="0">
              <a:solidFill>
                <a:schemeClr val="bg1"/>
              </a:solidFill>
              <a:latin typeface="+mn-lt"/>
            </a:rPr>
            <a:t> 4 :</a:t>
          </a:r>
          <a:r>
            <a:rPr lang="fr-CH" sz="1700" b="1" u="none" kern="1200" baseline="0" dirty="0">
              <a:solidFill>
                <a:schemeClr val="bg1"/>
              </a:solidFill>
              <a:latin typeface="+mn-lt"/>
            </a:rPr>
            <a:t> </a:t>
          </a:r>
          <a:br>
            <a:rPr lang="fr-CH" sz="1700" b="1" u="none" kern="1200" dirty="0">
              <a:solidFill>
                <a:schemeClr val="bg1"/>
              </a:solidFill>
              <a:latin typeface="+mn-lt"/>
            </a:rPr>
          </a:br>
          <a:r>
            <a:rPr lang="fr-CH" sz="1700" b="1" u="none" kern="1200" dirty="0" err="1">
              <a:solidFill>
                <a:schemeClr val="bg1"/>
              </a:solidFill>
              <a:latin typeface="+mn-lt"/>
            </a:rPr>
            <a:t>Curves</a:t>
          </a:r>
          <a:r>
            <a:rPr lang="fr-CH" sz="1700" b="1" u="none" kern="1200" dirty="0">
              <a:solidFill>
                <a:schemeClr val="bg1"/>
              </a:solidFill>
              <a:latin typeface="+mn-lt"/>
            </a:rPr>
            <a:t> interpolation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bg1"/>
              </a:solidFill>
              <a:latin typeface="+mn-lt"/>
            </a:rPr>
            <a:t>(4th </a:t>
          </a:r>
          <a:r>
            <a:rPr lang="fr-FR" sz="1700" kern="1200" dirty="0" err="1">
              <a:solidFill>
                <a:schemeClr val="bg1"/>
              </a:solidFill>
              <a:latin typeface="+mn-lt"/>
            </a:rPr>
            <a:t>order</a:t>
          </a:r>
          <a:r>
            <a:rPr lang="fr-FR" sz="1700" kern="1200" dirty="0">
              <a:solidFill>
                <a:schemeClr val="bg1"/>
              </a:solidFill>
              <a:latin typeface="+mn-lt"/>
            </a:rPr>
            <a:t> polynomial)</a:t>
          </a:r>
        </a:p>
      </dsp:txBody>
      <dsp:txXfrm>
        <a:off x="6548813" y="68883"/>
        <a:ext cx="1943438" cy="1295625"/>
      </dsp:txXfrm>
    </dsp:sp>
    <dsp:sp modelId="{E6606C97-AA77-4A99-8440-0D6CF7D3014B}">
      <dsp:nvSpPr>
        <dsp:cNvPr id="0" name=""/>
        <dsp:cNvSpPr/>
      </dsp:nvSpPr>
      <dsp:spPr>
        <a:xfrm>
          <a:off x="8756601" y="52208"/>
          <a:ext cx="3239063" cy="1295625"/>
        </a:xfrm>
        <a:prstGeom prst="chevron">
          <a:avLst/>
        </a:prstGeom>
        <a:gradFill rotWithShape="0">
          <a:gsLst>
            <a:gs pos="36000">
              <a:srgbClr val="FFC000"/>
            </a:gs>
            <a:gs pos="93640">
              <a:srgbClr val="92D050"/>
            </a:gs>
            <a:gs pos="82000">
              <a:srgbClr val="92D050"/>
            </a:gs>
            <a:gs pos="100000">
              <a:schemeClr val="accent1"/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sng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 5: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aerodynamic</a:t>
          </a:r>
          <a:r>
            <a:rPr lang="fr-CH" sz="1700" b="1" u="none" kern="1200" dirty="0">
              <a:solidFill>
                <a:schemeClr val="bg1"/>
              </a:solidFill>
              <a:latin typeface="+mn-lt"/>
              <a:ea typeface="+mn-ea"/>
              <a:cs typeface="Calibri" panose="020F0502020204030204" pitchFamily="34" charset="0"/>
            </a:rPr>
            <a:t> 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sp:txBody>
      <dsp:txXfrm>
        <a:off x="9404414" y="52208"/>
        <a:ext cx="1943438" cy="129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AA23-6FB7-4432-9CF7-B4A0B34C4D86}">
      <dsp:nvSpPr>
        <dsp:cNvPr id="0" name=""/>
        <dsp:cNvSpPr/>
      </dsp:nvSpPr>
      <dsp:spPr>
        <a:xfrm>
          <a:off x="97006" y="0"/>
          <a:ext cx="3294864" cy="1296000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0: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/>
            <a:t>3D scanning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0" u="none" kern="1200" dirty="0"/>
            <a:t>(</a:t>
          </a:r>
          <a:r>
            <a:rPr lang="fr-CH" sz="1700" b="0" u="none" kern="1200" dirty="0" err="1"/>
            <a:t>Photogrammetry</a:t>
          </a:r>
          <a:r>
            <a:rPr lang="fr-CH" sz="1700" b="0" u="none" kern="1200" dirty="0"/>
            <a:t>)</a:t>
          </a:r>
        </a:p>
      </dsp:txBody>
      <dsp:txXfrm>
        <a:off x="745006" y="0"/>
        <a:ext cx="1998864" cy="12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14.01.2019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Automation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geometry</a:t>
            </a:r>
            <a:r>
              <a:rPr lang="fr-CH" dirty="0"/>
              <a:t> </a:t>
            </a:r>
            <a:r>
              <a:rPr lang="fr-CH" dirty="0" err="1"/>
              <a:t>measurement</a:t>
            </a:r>
            <a:endParaRPr lang="fr-CH" dirty="0"/>
          </a:p>
          <a:p>
            <a:r>
              <a:rPr lang="fr-CH" dirty="0" err="1"/>
              <a:t>From</a:t>
            </a:r>
            <a:r>
              <a:rPr lang="fr-CH" dirty="0"/>
              <a:t> 3D scanning data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Prepare</a:t>
            </a:r>
            <a:r>
              <a:rPr lang="fr-CH" dirty="0"/>
              <a:t> for the </a:t>
            </a:r>
            <a:r>
              <a:rPr lang="fr-CH" dirty="0" err="1"/>
              <a:t>following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Removing</a:t>
            </a:r>
            <a:r>
              <a:rPr lang="fr-CH" dirty="0"/>
              <a:t> </a:t>
            </a:r>
            <a:r>
              <a:rPr lang="fr-CH" dirty="0" err="1"/>
              <a:t>redundant</a:t>
            </a:r>
            <a:r>
              <a:rPr lang="fr-CH" dirty="0"/>
              <a:t>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6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STEP 2: Points </a:t>
            </a:r>
            <a:r>
              <a:rPr lang="fr-CH" dirty="0" err="1"/>
              <a:t>selection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points </a:t>
            </a:r>
            <a:r>
              <a:rPr lang="fr-CH" dirty="0" err="1"/>
              <a:t>belong</a:t>
            </a:r>
            <a:r>
              <a:rPr lang="fr-CH" dirty="0"/>
              <a:t>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?</a:t>
            </a:r>
          </a:p>
          <a:p>
            <a:endParaRPr lang="fr-CH" dirty="0"/>
          </a:p>
          <a:p>
            <a:r>
              <a:rPr lang="fr-CH" dirty="0"/>
              <a:t>At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step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use an </a:t>
            </a:r>
            <a:r>
              <a:rPr lang="fr-CH" dirty="0" err="1"/>
              <a:t>iterative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,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consists</a:t>
            </a:r>
            <a:r>
              <a:rPr lang="fr-CH" dirty="0"/>
              <a:t> of </a:t>
            </a:r>
            <a:r>
              <a:rPr lang="fr-CH" dirty="0" err="1"/>
              <a:t>moving</a:t>
            </a:r>
            <a:r>
              <a:rPr lang="fr-CH" dirty="0"/>
              <a:t> the plane </a:t>
            </a: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away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initial one.</a:t>
            </a:r>
          </a:p>
          <a:p>
            <a:r>
              <a:rPr lang="fr-CH" dirty="0"/>
              <a:t>And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selecting</a:t>
            </a:r>
            <a:r>
              <a:rPr lang="fr-CH" dirty="0"/>
              <a:t> points </a:t>
            </a:r>
            <a:r>
              <a:rPr lang="fr-CH" dirty="0" err="1"/>
              <a:t>only</a:t>
            </a:r>
            <a:r>
              <a:rPr lang="fr-CH" dirty="0"/>
              <a:t> if </a:t>
            </a:r>
            <a:r>
              <a:rPr lang="fr-CH" dirty="0" err="1"/>
              <a:t>they</a:t>
            </a:r>
            <a:r>
              <a:rPr lang="fr-CH" dirty="0"/>
              <a:t> are not to close to the </a:t>
            </a:r>
            <a:r>
              <a:rPr lang="fr-CH" dirty="0" err="1"/>
              <a:t>previously</a:t>
            </a:r>
            <a:r>
              <a:rPr lang="fr-CH" dirty="0"/>
              <a:t> </a:t>
            </a:r>
            <a:r>
              <a:rPr lang="fr-CH" dirty="0" err="1"/>
              <a:t>selected</a:t>
            </a:r>
            <a:r>
              <a:rPr lang="fr-CH" dirty="0"/>
              <a:t> </a:t>
            </a:r>
            <a:r>
              <a:rPr lang="fr-CH" dirty="0" err="1"/>
              <a:t>ones</a:t>
            </a:r>
            <a:r>
              <a:rPr lang="fr-CH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7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know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r>
              <a:rPr lang="fr-CH" dirty="0"/>
              <a:t> do the point </a:t>
            </a:r>
            <a:r>
              <a:rPr lang="fr-CH" dirty="0" err="1"/>
              <a:t>belong</a:t>
            </a:r>
            <a:r>
              <a:rPr lang="fr-CH" dirty="0"/>
              <a:t> to ?</a:t>
            </a:r>
          </a:p>
          <a:p>
            <a:endParaRPr lang="fr-CH" dirty="0"/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separation</a:t>
            </a:r>
            <a:r>
              <a:rPr lang="fr-CH" dirty="0"/>
              <a:t> </a:t>
            </a:r>
            <a:r>
              <a:rPr lang="fr-CH" dirty="0" err="1"/>
              <a:t>boundary</a:t>
            </a:r>
            <a:r>
              <a:rPr lang="fr-CH" dirty="0"/>
              <a:t> by </a:t>
            </a:r>
            <a:r>
              <a:rPr lang="fr-CH" dirty="0" err="1"/>
              <a:t>means</a:t>
            </a:r>
            <a:r>
              <a:rPr lang="fr-CH" dirty="0"/>
              <a:t> of a least squares approximation </a:t>
            </a:r>
            <a:r>
              <a:rPr lang="fr-CH" dirty="0" err="1"/>
              <a:t>which</a:t>
            </a:r>
            <a:r>
              <a:rPr lang="fr-CH" dirty="0"/>
              <a:t> enables us to </a:t>
            </a:r>
            <a:r>
              <a:rPr lang="fr-CH" dirty="0" err="1"/>
              <a:t>classify</a:t>
            </a:r>
            <a:r>
              <a:rPr lang="fr-CH" dirty="0"/>
              <a:t> the points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upper</a:t>
            </a:r>
            <a:r>
              <a:rPr lang="fr-CH" dirty="0"/>
              <a:t> and </a:t>
            </a:r>
            <a:r>
              <a:rPr lang="fr-CH" dirty="0" err="1"/>
              <a:t>lower</a:t>
            </a:r>
            <a:r>
              <a:rPr lang="fr-CH" dirty="0"/>
              <a:t> surface.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1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In </a:t>
            </a:r>
            <a:r>
              <a:rPr lang="fr-CH" dirty="0" err="1"/>
              <a:t>fourth</a:t>
            </a:r>
            <a:r>
              <a:rPr lang="fr-CH" dirty="0"/>
              <a:t> stage,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take</a:t>
            </a:r>
            <a:r>
              <a:rPr lang="fr-CH" dirty="0"/>
              <a:t> the points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both</a:t>
            </a:r>
            <a:r>
              <a:rPr lang="fr-CH" dirty="0"/>
              <a:t> the </a:t>
            </a:r>
            <a:r>
              <a:rPr lang="fr-CH" dirty="0" err="1"/>
              <a:t>upper</a:t>
            </a:r>
            <a:r>
              <a:rPr lang="fr-CH" dirty="0"/>
              <a:t> and </a:t>
            </a:r>
            <a:r>
              <a:rPr lang="fr-CH" dirty="0" err="1"/>
              <a:t>lower</a:t>
            </a:r>
            <a:r>
              <a:rPr lang="fr-CH" dirty="0"/>
              <a:t> surface to </a:t>
            </a:r>
            <a:r>
              <a:rPr lang="fr-CH" dirty="0" err="1"/>
              <a:t>find</a:t>
            </a:r>
            <a:r>
              <a:rPr lang="fr-CH" dirty="0"/>
              <a:t> the interpolation </a:t>
            </a:r>
            <a:r>
              <a:rPr lang="fr-CH" dirty="0" err="1"/>
              <a:t>curve</a:t>
            </a:r>
            <a:r>
              <a:rPr lang="fr-CH" dirty="0"/>
              <a:t> for the </a:t>
            </a:r>
            <a:r>
              <a:rPr lang="fr-CH" dirty="0" err="1"/>
              <a:t>upper</a:t>
            </a:r>
            <a:r>
              <a:rPr lang="fr-CH" dirty="0"/>
              <a:t> and </a:t>
            </a:r>
            <a:r>
              <a:rPr lang="fr-CH" dirty="0" err="1"/>
              <a:t>lower</a:t>
            </a:r>
            <a:r>
              <a:rPr lang="fr-CH" dirty="0"/>
              <a:t> surface. (LEFT)</a:t>
            </a:r>
          </a:p>
          <a:p>
            <a:endParaRPr lang="fr-CH" dirty="0"/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use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interpolated</a:t>
            </a:r>
            <a:r>
              <a:rPr lang="fr-CH" dirty="0"/>
              <a:t> </a:t>
            </a:r>
            <a:r>
              <a:rPr lang="fr-CH" dirty="0" err="1"/>
              <a:t>curves</a:t>
            </a:r>
            <a:r>
              <a:rPr lang="fr-CH" dirty="0"/>
              <a:t> to </a:t>
            </a:r>
            <a:r>
              <a:rPr lang="fr-CH" dirty="0" err="1"/>
              <a:t>generate</a:t>
            </a:r>
            <a:r>
              <a:rPr lang="fr-CH" dirty="0"/>
              <a:t> </a:t>
            </a:r>
            <a:r>
              <a:rPr lang="fr-CH" dirty="0" err="1"/>
              <a:t>additionnal</a:t>
            </a:r>
            <a:r>
              <a:rPr lang="fr-CH" dirty="0"/>
              <a:t> points as </a:t>
            </a:r>
            <a:r>
              <a:rPr lang="fr-CH" dirty="0" err="1"/>
              <a:t>aerodynamic</a:t>
            </a:r>
            <a:r>
              <a:rPr lang="fr-CH" dirty="0"/>
              <a:t> softwares </a:t>
            </a:r>
            <a:r>
              <a:rPr lang="fr-CH" dirty="0" err="1"/>
              <a:t>require</a:t>
            </a:r>
            <a:r>
              <a:rPr lang="fr-CH" dirty="0"/>
              <a:t> more points. (RIGHT)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3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4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55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2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Unfortunately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 convergence in </a:t>
            </a:r>
            <a:r>
              <a:rPr lang="fr-CH" dirty="0" err="1"/>
              <a:t>viscid</a:t>
            </a:r>
            <a:r>
              <a:rPr lang="fr-CH" dirty="0"/>
              <a:t> mode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parameters</a:t>
            </a:r>
            <a:r>
              <a:rPr lang="fr-CH" dirty="0"/>
              <a:t> can not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found</a:t>
            </a:r>
            <a:r>
              <a:rPr lang="fr-CH" dirty="0"/>
              <a:t> in </a:t>
            </a:r>
            <a:r>
              <a:rPr lang="fr-CH" dirty="0" err="1"/>
              <a:t>xfoil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145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Outcome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/>
              <a:t>STL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not the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appropriate</a:t>
            </a:r>
            <a:r>
              <a:rPr lang="fr-CH" dirty="0"/>
              <a:t> format as the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stores the </a:t>
            </a:r>
            <a:r>
              <a:rPr lang="fr-CH" dirty="0" err="1"/>
              <a:t>shape</a:t>
            </a:r>
            <a:r>
              <a:rPr lang="fr-CH" dirty="0"/>
              <a:t> of an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triangles. It leads to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parts are </a:t>
            </a:r>
            <a:r>
              <a:rPr lang="fr-CH" dirty="0" err="1"/>
              <a:t>way</a:t>
            </a:r>
            <a:r>
              <a:rPr lang="fr-CH" dirty="0"/>
              <a:t> more dense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others</a:t>
            </a:r>
            <a:r>
              <a:rPr lang="fr-CH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Want to compute performance of drones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Therefore: use the BEMT. Theory based on shape of propeller to determine its aerodynamics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Pb: Shape not given. No common global database for professional drone engineer.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 Difficult to obtain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dat</a:t>
            </a:r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9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State </a:t>
            </a:r>
            <a:r>
              <a:rPr lang="fr-CH" dirty="0" err="1"/>
              <a:t>what</a:t>
            </a:r>
            <a:r>
              <a:rPr lang="fr-CH" dirty="0"/>
              <a:t> have </a:t>
            </a:r>
            <a:r>
              <a:rPr lang="fr-CH" dirty="0" err="1"/>
              <a:t>changed</a:t>
            </a:r>
            <a:r>
              <a:rPr lang="fr-CH" dirty="0"/>
              <a:t> state of </a:t>
            </a:r>
            <a:r>
              <a:rPr lang="fr-CH" dirty="0" err="1"/>
              <a:t>filed</a:t>
            </a:r>
            <a:endParaRPr lang="fr-CH" dirty="0"/>
          </a:p>
          <a:p>
            <a:r>
              <a:rPr lang="fr-CH" dirty="0" err="1"/>
              <a:t>Without</a:t>
            </a:r>
            <a:r>
              <a:rPr lang="fr-CH" dirty="0"/>
              <a:t>: no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computing</a:t>
            </a:r>
            <a:r>
              <a:rPr lang="fr-CH" dirty="0"/>
              <a:t> </a:t>
            </a:r>
            <a:r>
              <a:rPr lang="fr-CH" dirty="0" err="1"/>
              <a:t>performnce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juste </a:t>
            </a:r>
            <a:r>
              <a:rPr lang="fr-CH" dirty="0" err="1"/>
              <a:t>oject</a:t>
            </a:r>
            <a:endParaRPr lang="fr-CH" dirty="0"/>
          </a:p>
          <a:p>
            <a:r>
              <a:rPr lang="fr-CH" dirty="0" err="1"/>
              <a:t>Premise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able to scan and </a:t>
            </a:r>
            <a:r>
              <a:rPr lang="fr-CH" dirty="0" err="1"/>
              <a:t>analyze</a:t>
            </a:r>
            <a:r>
              <a:rPr lang="fr-CH" dirty="0"/>
              <a:t>, </a:t>
            </a:r>
            <a:r>
              <a:rPr lang="fr-CH" dirty="0" err="1"/>
              <a:t>saving</a:t>
            </a:r>
            <a:r>
              <a:rPr lang="fr-CH" dirty="0"/>
              <a:t> time at design phase</a:t>
            </a:r>
          </a:p>
          <a:p>
            <a:endParaRPr lang="fr-CH" dirty="0"/>
          </a:p>
          <a:p>
            <a:r>
              <a:rPr lang="fr-CH" dirty="0"/>
              <a:t>To </a:t>
            </a:r>
            <a:r>
              <a:rPr lang="fr-CH" dirty="0" err="1"/>
              <a:t>conclude</a:t>
            </a:r>
            <a:r>
              <a:rPr lang="fr-CH" dirty="0"/>
              <a:t>,</a:t>
            </a:r>
          </a:p>
          <a:p>
            <a:r>
              <a:rPr lang="fr-CH" dirty="0"/>
              <a:t>Goal: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parameter</a:t>
            </a:r>
            <a:r>
              <a:rPr lang="fr-CH" dirty="0"/>
              <a:t> and </a:t>
            </a:r>
            <a:r>
              <a:rPr lang="fr-CH" dirty="0" err="1"/>
              <a:t>shape</a:t>
            </a:r>
            <a:r>
              <a:rPr lang="fr-CH" dirty="0"/>
              <a:t> information of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3D scanning data to </a:t>
            </a:r>
            <a:r>
              <a:rPr lang="fr-CH" dirty="0" err="1"/>
              <a:t>be</a:t>
            </a:r>
            <a:r>
              <a:rPr lang="fr-CH" dirty="0"/>
              <a:t> able to use BEMT on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Done</a:t>
            </a:r>
            <a:r>
              <a:rPr lang="fr-CH" dirty="0"/>
              <a:t>.</a:t>
            </a:r>
          </a:p>
          <a:p>
            <a:r>
              <a:rPr lang="fr-CH" dirty="0" err="1"/>
              <a:t>Still</a:t>
            </a:r>
            <a:r>
              <a:rPr lang="fr-CH" dirty="0"/>
              <a:t> projections</a:t>
            </a:r>
          </a:p>
          <a:p>
            <a:r>
              <a:rPr lang="fr-CH" dirty="0" err="1"/>
              <a:t>Then</a:t>
            </a:r>
            <a:r>
              <a:rPr lang="fr-CH" dirty="0"/>
              <a:t> Xfoil and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Optionnal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processes</a:t>
            </a:r>
            <a:r>
              <a:rPr lang="fr-CH" dirty="0"/>
              <a:t> to </a:t>
            </a:r>
            <a:r>
              <a:rPr lang="fr-CH" dirty="0" err="1"/>
              <a:t>further</a:t>
            </a:r>
            <a:r>
              <a:rPr lang="fr-CH" dirty="0"/>
              <a:t> automate the 3D scanning of the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examples</a:t>
            </a:r>
            <a:r>
              <a:rPr lang="fr-CH" dirty="0"/>
              <a:t> of </a:t>
            </a:r>
            <a:r>
              <a:rPr lang="fr-CH" dirty="0" err="1"/>
              <a:t>tools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 on the </a:t>
            </a:r>
            <a:r>
              <a:rPr lang="fr-CH" dirty="0" err="1"/>
              <a:t>market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2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8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95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MORE </a:t>
            </a:r>
            <a:r>
              <a:rPr lang="fr-CH" dirty="0" err="1"/>
              <a:t>professonial</a:t>
            </a:r>
            <a:r>
              <a:rPr lang="fr-CH" dirty="0"/>
              <a:t> drones</a:t>
            </a:r>
          </a:p>
          <a:p>
            <a:r>
              <a:rPr lang="fr-CH" dirty="0"/>
              <a:t>Point cloud </a:t>
            </a:r>
            <a:r>
              <a:rPr lang="fr-CH" dirty="0" err="1"/>
              <a:t>into</a:t>
            </a:r>
            <a:r>
              <a:rPr lang="fr-CH" dirty="0"/>
              <a:t> more </a:t>
            </a:r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parametrization</a:t>
            </a:r>
            <a:endParaRPr lang="fr-CH" dirty="0"/>
          </a:p>
          <a:p>
            <a:r>
              <a:rPr lang="fr-CH" dirty="0"/>
              <a:t>Output can </a:t>
            </a:r>
            <a:r>
              <a:rPr lang="fr-CH" dirty="0" err="1"/>
              <a:t>be</a:t>
            </a:r>
            <a:r>
              <a:rPr lang="fr-CH" dirty="0"/>
              <a:t> use for </a:t>
            </a:r>
            <a:r>
              <a:rPr lang="fr-CH" dirty="0" err="1"/>
              <a:t>other</a:t>
            </a:r>
            <a:r>
              <a:rPr lang="fr-CH" dirty="0"/>
              <a:t> programs drag..</a:t>
            </a:r>
            <a:r>
              <a:rPr lang="fr-CH" dirty="0" err="1"/>
              <a:t>accurate</a:t>
            </a:r>
            <a:r>
              <a:rPr lang="fr-CH" dirty="0"/>
              <a:t> </a:t>
            </a:r>
            <a:r>
              <a:rPr lang="fr-CH" dirty="0" err="1"/>
              <a:t>modelling</a:t>
            </a:r>
            <a:endParaRPr lang="fr-CH" dirty="0"/>
          </a:p>
          <a:p>
            <a:endParaRPr lang="fr-CH" dirty="0"/>
          </a:p>
          <a:p>
            <a:r>
              <a:rPr lang="fr-CH" dirty="0"/>
              <a:t>Goal of </a:t>
            </a:r>
            <a:r>
              <a:rPr lang="fr-CH" dirty="0" err="1"/>
              <a:t>project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mainly</a:t>
            </a:r>
            <a:r>
              <a:rPr lang="fr-CH" dirty="0"/>
              <a:t> to </a:t>
            </a:r>
            <a:r>
              <a:rPr lang="fr-CH" dirty="0" err="1"/>
              <a:t>analyze</a:t>
            </a:r>
            <a:r>
              <a:rPr lang="fr-CH" dirty="0"/>
              <a:t> </a:t>
            </a:r>
            <a:r>
              <a:rPr lang="fr-CH" dirty="0" err="1"/>
              <a:t>stl</a:t>
            </a:r>
            <a:r>
              <a:rPr lang="fr-CH" dirty="0"/>
              <a:t> file + </a:t>
            </a:r>
            <a:r>
              <a:rPr lang="fr-CH" dirty="0" err="1"/>
              <a:t>parameters</a:t>
            </a:r>
            <a:r>
              <a:rPr lang="fr-CH" dirty="0"/>
              <a:t> and if possible input in </a:t>
            </a:r>
            <a:r>
              <a:rPr lang="fr-CH" dirty="0" err="1"/>
              <a:t>external</a:t>
            </a:r>
            <a:r>
              <a:rPr lang="fr-CH" dirty="0"/>
              <a:t> software for </a:t>
            </a: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nalysis</a:t>
            </a:r>
            <a:endParaRPr lang="fr-CH" dirty="0"/>
          </a:p>
          <a:p>
            <a:r>
              <a:rPr lang="fr-CH" dirty="0" err="1"/>
              <a:t>Decode</a:t>
            </a:r>
            <a:r>
              <a:rPr lang="fr-CH" dirty="0"/>
              <a:t> </a:t>
            </a:r>
            <a:r>
              <a:rPr lang="fr-CH" dirty="0" err="1"/>
              <a:t>stl</a:t>
            </a:r>
            <a:endParaRPr lang="fr-CH" dirty="0"/>
          </a:p>
          <a:p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parmeters</a:t>
            </a:r>
            <a:endParaRPr lang="fr-CH" dirty="0"/>
          </a:p>
          <a:p>
            <a:r>
              <a:rPr lang="fr-CH" dirty="0"/>
              <a:t>Input for </a:t>
            </a:r>
            <a:r>
              <a:rPr lang="fr-CH" dirty="0" err="1"/>
              <a:t>others</a:t>
            </a:r>
            <a:r>
              <a:rPr lang="fr-CH" dirty="0"/>
              <a:t> software</a:t>
            </a:r>
          </a:p>
          <a:p>
            <a:r>
              <a:rPr lang="fr-CH" dirty="0" err="1"/>
              <a:t>Althiugh</a:t>
            </a:r>
            <a:r>
              <a:rPr lang="fr-CH" dirty="0"/>
              <a:t> </a:t>
            </a:r>
            <a:r>
              <a:rPr lang="fr-CH" dirty="0" err="1"/>
              <a:t>xfoil</a:t>
            </a:r>
            <a:r>
              <a:rPr lang="fr-CH" dirty="0"/>
              <a:t> </a:t>
            </a:r>
            <a:r>
              <a:rPr lang="fr-CH" dirty="0" err="1"/>
              <a:t>common</a:t>
            </a:r>
            <a:r>
              <a:rPr lang="fr-CH" dirty="0"/>
              <a:t>,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reason</a:t>
            </a:r>
            <a:r>
              <a:rPr lang="fr-CH" dirty="0"/>
              <a:t> input </a:t>
            </a:r>
            <a:r>
              <a:rPr lang="fr-CH" dirty="0" err="1"/>
              <a:t>doesnt</a:t>
            </a:r>
            <a:r>
              <a:rPr lang="fr-CH" dirty="0"/>
              <a:t> converge. </a:t>
            </a:r>
            <a:r>
              <a:rPr lang="fr-CH" dirty="0" err="1"/>
              <a:t>Accuracy</a:t>
            </a:r>
            <a:endParaRPr lang="fr-CH" dirty="0"/>
          </a:p>
          <a:p>
            <a:r>
              <a:rPr lang="fr-CH" dirty="0"/>
              <a:t>Strong </a:t>
            </a:r>
            <a:r>
              <a:rPr lang="fr-CH" dirty="0" err="1"/>
              <a:t>reason</a:t>
            </a:r>
            <a:endParaRPr lang="fr-CH" dirty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1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Possibility: 3D scan propeller and compute shape and parameters on it to then be able to use the BEMT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‘Reverse engineering’ project of the shape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Analyse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and process STL file to output geometric parameters the can be used afterwards as input in external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softwares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for aerodynamic studies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8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Basically, </a:t>
            </a:r>
          </a:p>
          <a:p>
            <a:r>
              <a:rPr lang="en-US" sz="1200" dirty="0"/>
              <a:t>BEMT is a theory that cuts the blade in segments along the radius</a:t>
            </a:r>
          </a:p>
          <a:p>
            <a:r>
              <a:rPr lang="en-US" sz="1200" dirty="0"/>
              <a:t>Computing relative air flow between air velocity and blade twist, get alpha parameter</a:t>
            </a:r>
          </a:p>
          <a:p>
            <a:endParaRPr lang="en-US" sz="1200" dirty="0"/>
          </a:p>
          <a:p>
            <a:r>
              <a:rPr lang="en-US" sz="1200" dirty="0"/>
              <a:t>Then lift and drag coefficients are a function of this alpha and Reynolds number</a:t>
            </a:r>
          </a:p>
          <a:p>
            <a:endParaRPr lang="en-US" sz="1200" dirty="0"/>
          </a:p>
          <a:p>
            <a:r>
              <a:rPr lang="en-US" sz="1200" dirty="0"/>
              <a:t>Compute propeller aerodynamic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Here</a:t>
            </a:r>
            <a:r>
              <a:rPr lang="fr-CH" dirty="0"/>
              <a:t> are the important </a:t>
            </a:r>
            <a:r>
              <a:rPr lang="fr-CH" dirty="0" err="1"/>
              <a:t>parameters</a:t>
            </a:r>
            <a:r>
              <a:rPr lang="fr-CH" dirty="0"/>
              <a:t> of a </a:t>
            </a:r>
            <a:r>
              <a:rPr lang="fr-CH" dirty="0" err="1"/>
              <a:t>blade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Aerofoil : cross section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cut</a:t>
            </a:r>
            <a:r>
              <a:rPr lang="fr-CH" dirty="0"/>
              <a:t> </a:t>
            </a:r>
            <a:r>
              <a:rPr lang="fr-CH" dirty="0" err="1"/>
              <a:t>blade</a:t>
            </a:r>
            <a:r>
              <a:rPr lang="fr-CH" dirty="0"/>
              <a:t> 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Chord</a:t>
            </a:r>
            <a:r>
              <a:rPr lang="fr-CH" dirty="0"/>
              <a:t> </a:t>
            </a:r>
            <a:r>
              <a:rPr lang="fr-CH" dirty="0" err="1"/>
              <a:t>length</a:t>
            </a:r>
            <a:r>
              <a:rPr lang="fr-CH" dirty="0"/>
              <a:t> : </a:t>
            </a:r>
            <a:r>
              <a:rPr lang="fr-CH" dirty="0" err="1"/>
              <a:t>length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tow</a:t>
            </a:r>
            <a:r>
              <a:rPr lang="fr-CH" dirty="0"/>
              <a:t> </a:t>
            </a:r>
            <a:r>
              <a:rPr lang="fr-CH" dirty="0" err="1"/>
              <a:t>extremities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Blade twist : angle </a:t>
            </a:r>
            <a:r>
              <a:rPr lang="fr-CH" dirty="0" err="1"/>
              <a:t>between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and plane of the hub of the </a:t>
            </a:r>
            <a:r>
              <a:rPr lang="fr-CH" dirty="0" err="1"/>
              <a:t>propeller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Tip radius: </a:t>
            </a:r>
            <a:r>
              <a:rPr lang="fr-CH" dirty="0" err="1"/>
              <a:t>length</a:t>
            </a:r>
            <a:r>
              <a:rPr lang="fr-CH" dirty="0"/>
              <a:t> of the </a:t>
            </a:r>
            <a:r>
              <a:rPr lang="fr-CH" dirty="0" err="1"/>
              <a:t>blade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Hub radius: radius of the central </a:t>
            </a:r>
            <a:r>
              <a:rPr lang="fr-CH" dirty="0" err="1"/>
              <a:t>hole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60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There </a:t>
            </a:r>
            <a:r>
              <a:rPr lang="fr-CH" dirty="0" err="1"/>
              <a:t>is</a:t>
            </a:r>
            <a:r>
              <a:rPr lang="fr-CH" dirty="0"/>
              <a:t> no datasheet </a:t>
            </a:r>
            <a:r>
              <a:rPr lang="fr-CH" dirty="0" err="1"/>
              <a:t>available</a:t>
            </a:r>
            <a:r>
              <a:rPr lang="fr-CH" dirty="0"/>
              <a:t> to point out one solution to scan</a:t>
            </a:r>
          </a:p>
          <a:p>
            <a:r>
              <a:rPr lang="fr-CH" dirty="0"/>
              <a:t>There are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methods</a:t>
            </a:r>
            <a:r>
              <a:rPr lang="fr-CH" dirty="0"/>
              <a:t> to </a:t>
            </a:r>
            <a:r>
              <a:rPr lang="fr-CH" dirty="0" err="1"/>
              <a:t>generate</a:t>
            </a:r>
            <a:r>
              <a:rPr lang="fr-CH" dirty="0"/>
              <a:t> point cloud</a:t>
            </a:r>
          </a:p>
          <a:p>
            <a:r>
              <a:rPr lang="fr-CH" dirty="0"/>
              <a:t>5 main techniques to </a:t>
            </a:r>
            <a:r>
              <a:rPr lang="fr-CH" dirty="0" err="1"/>
              <a:t>choose</a:t>
            </a:r>
            <a:r>
              <a:rPr lang="fr-CH" dirty="0"/>
              <a:t> </a:t>
            </a:r>
            <a:r>
              <a:rPr lang="fr-CH" dirty="0" err="1"/>
              <a:t>from</a:t>
            </a:r>
            <a:endParaRPr lang="fr-CH" dirty="0"/>
          </a:p>
          <a:p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Contact : CMM: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 physically touches a firmly fixed object at several points and samples the different positions of the surface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2. Non contact active  -----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 on the emission of radiation or light. </a:t>
            </a:r>
            <a:endParaRPr lang="fr-CH" dirty="0"/>
          </a:p>
          <a:p>
            <a:r>
              <a:rPr lang="fr-CH" dirty="0"/>
              <a:t>         </a:t>
            </a:r>
            <a:r>
              <a:rPr lang="fr-CH" dirty="0" err="1"/>
              <a:t>Structured</a:t>
            </a:r>
            <a:r>
              <a:rPr lang="fr-CH" dirty="0"/>
              <a:t> Light:      Emit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pattern of light. Deduce shape measuring deformation of the pattern on the object</a:t>
            </a:r>
            <a:endParaRPr lang="fr-CH" dirty="0"/>
          </a:p>
          <a:p>
            <a:r>
              <a:rPr lang="fr-CH" dirty="0"/>
              <a:t>         Time of flight:          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beam projected onto surface and collected by a sensor.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laser beam between its emission and reception provides geometrical information</a:t>
            </a:r>
            <a:endParaRPr lang="fr-CH" dirty="0"/>
          </a:p>
          <a:p>
            <a:r>
              <a:rPr lang="fr-CH" dirty="0"/>
              <a:t>         Laser triangulation: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distance object, reflected light falls at angle on receiving element. Determining spot position, distance object-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hence the shape is computed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3. Non contact Passive: </a:t>
            </a:r>
            <a:r>
              <a:rPr lang="fr-CH" dirty="0" err="1"/>
              <a:t>Photogrammetry</a:t>
            </a:r>
            <a:r>
              <a:rPr lang="fr-CH" dirty="0"/>
              <a:t>: 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econstructs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3D model object from 2D digital pictures taken at different angles. Reconstruct image with software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 best choice for future project as cheapest, dense point cloud and can adapt to any propeller size (just change camera lens)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8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scanning data, </a:t>
            </a:r>
            <a:r>
              <a:rPr lang="fr-CH" dirty="0" err="1"/>
              <a:t>need</a:t>
            </a:r>
            <a:r>
              <a:rPr lang="fr-CH" dirty="0"/>
              <a:t> to know how to </a:t>
            </a:r>
            <a:r>
              <a:rPr lang="fr-CH" dirty="0" err="1"/>
              <a:t>parametrize</a:t>
            </a:r>
            <a:r>
              <a:rPr lang="fr-CH" dirty="0"/>
              <a:t> </a:t>
            </a:r>
            <a:r>
              <a:rPr lang="fr-CH" dirty="0" err="1"/>
              <a:t>aerofoil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techniques </a:t>
            </a:r>
            <a:r>
              <a:rPr lang="fr-CH" dirty="0" err="1"/>
              <a:t>which</a:t>
            </a:r>
            <a:r>
              <a:rPr lang="fr-CH" dirty="0"/>
              <a:t> uses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Bezier</a:t>
            </a:r>
            <a:r>
              <a:rPr lang="fr-CH" dirty="0"/>
              <a:t>: </a:t>
            </a:r>
            <a:r>
              <a:rPr lang="fr-CH" dirty="0" err="1"/>
              <a:t>polynomials</a:t>
            </a:r>
            <a:r>
              <a:rPr lang="fr-CH" dirty="0"/>
              <a:t> </a:t>
            </a:r>
            <a:r>
              <a:rPr lang="fr-CH" dirty="0" err="1"/>
              <a:t>curves</a:t>
            </a:r>
            <a:endParaRPr lang="fr-CH" dirty="0"/>
          </a:p>
          <a:p>
            <a:r>
              <a:rPr lang="fr-CH" dirty="0"/>
              <a:t>    Parsec </a:t>
            </a:r>
            <a:r>
              <a:rPr lang="fr-CH" dirty="0" err="1"/>
              <a:t>parameters</a:t>
            </a:r>
            <a:r>
              <a:rPr lang="fr-CH" dirty="0"/>
              <a:t>  -- </a:t>
            </a:r>
            <a:r>
              <a:rPr lang="fr-CH" dirty="0" err="1"/>
              <a:t>improved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parameters</a:t>
            </a:r>
            <a:r>
              <a:rPr lang="fr-CH" dirty="0"/>
              <a:t>: IPG</a:t>
            </a:r>
          </a:p>
          <a:p>
            <a:r>
              <a:rPr lang="fr-CH" dirty="0"/>
              <a:t>   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project</a:t>
            </a:r>
            <a:r>
              <a:rPr lang="fr-CH" dirty="0"/>
              <a:t>: 4th </a:t>
            </a:r>
            <a:r>
              <a:rPr lang="fr-CH" dirty="0" err="1"/>
              <a:t>order</a:t>
            </a:r>
            <a:r>
              <a:rPr lang="fr-CH" dirty="0"/>
              <a:t> polynomial</a:t>
            </a:r>
          </a:p>
          <a:p>
            <a:endParaRPr lang="fr-CH" dirty="0"/>
          </a:p>
          <a:p>
            <a:r>
              <a:rPr lang="fr-CH" dirty="0"/>
              <a:t>Shape of </a:t>
            </a:r>
            <a:r>
              <a:rPr lang="fr-CH" dirty="0" err="1"/>
              <a:t>aerofoil</a:t>
            </a:r>
            <a:r>
              <a:rPr lang="fr-CH" dirty="0"/>
              <a:t> affects the lift and drag of the section as F1 and f2 </a:t>
            </a:r>
            <a:r>
              <a:rPr lang="fr-CH" dirty="0" err="1"/>
              <a:t>specific</a:t>
            </a:r>
            <a:r>
              <a:rPr lang="fr-CH" dirty="0"/>
              <a:t>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shape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5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Here</a:t>
            </a:r>
            <a:r>
              <a:rPr lang="fr-CH" dirty="0"/>
              <a:t> </a:t>
            </a:r>
            <a:r>
              <a:rPr lang="fr-CH" dirty="0" err="1"/>
              <a:t>parametrize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4th </a:t>
            </a:r>
            <a:r>
              <a:rPr lang="fr-CH" dirty="0" err="1"/>
              <a:t>order</a:t>
            </a:r>
            <a:r>
              <a:rPr lang="fr-CH" dirty="0"/>
              <a:t> polynomial</a:t>
            </a:r>
          </a:p>
          <a:p>
            <a:r>
              <a:rPr lang="fr-CH" dirty="0"/>
              <a:t>Computable on </a:t>
            </a:r>
            <a:r>
              <a:rPr lang="fr-CH" dirty="0" err="1"/>
              <a:t>datapoints</a:t>
            </a:r>
            <a:r>
              <a:rPr lang="fr-CH" dirty="0"/>
              <a:t> (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have first </a:t>
            </a:r>
            <a:r>
              <a:rPr lang="fr-CH" dirty="0" err="1"/>
              <a:t>needed</a:t>
            </a:r>
            <a:r>
              <a:rPr lang="fr-CH" dirty="0"/>
              <a:t> interpolation to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parameters</a:t>
            </a:r>
            <a:r>
              <a:rPr lang="fr-CH" dirty="0"/>
              <a:t> or control points)</a:t>
            </a:r>
          </a:p>
          <a:p>
            <a:r>
              <a:rPr lang="fr-CH" dirty="0"/>
              <a:t>Fit the </a:t>
            </a:r>
            <a:r>
              <a:rPr lang="fr-CH" dirty="0" err="1"/>
              <a:t>shape</a:t>
            </a:r>
            <a:r>
              <a:rPr lang="fr-CH" dirty="0"/>
              <a:t> </a:t>
            </a:r>
            <a:r>
              <a:rPr lang="fr-CH" dirty="0" err="1"/>
              <a:t>well</a:t>
            </a:r>
            <a:r>
              <a:rPr lang="fr-CH" dirty="0"/>
              <a:t> (2 to 3 </a:t>
            </a:r>
            <a:r>
              <a:rPr lang="fr-CH" dirty="0" err="1"/>
              <a:t>unflection</a:t>
            </a:r>
            <a:r>
              <a:rPr lang="fr-CH" dirty="0"/>
              <a:t> point)</a:t>
            </a:r>
          </a:p>
          <a:p>
            <a:endParaRPr lang="fr-CH" dirty="0"/>
          </a:p>
          <a:p>
            <a:r>
              <a:rPr lang="fr-CH" dirty="0" err="1"/>
              <a:t>Other</a:t>
            </a:r>
            <a:r>
              <a:rPr lang="fr-CH" dirty="0"/>
              <a:t> are more </a:t>
            </a: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optimizing</a:t>
            </a:r>
            <a:r>
              <a:rPr lang="fr-CH" dirty="0"/>
              <a:t> and </a:t>
            </a:r>
            <a:r>
              <a:rPr lang="fr-CH" dirty="0" err="1"/>
              <a:t>less</a:t>
            </a:r>
            <a:r>
              <a:rPr lang="fr-CH" dirty="0"/>
              <a:t> for reverse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4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consists</a:t>
            </a:r>
            <a:r>
              <a:rPr lang="fr-CH" dirty="0"/>
              <a:t> of  6 main </a:t>
            </a:r>
            <a:r>
              <a:rPr lang="fr-CH" dirty="0" err="1"/>
              <a:t>steps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I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explain</a:t>
            </a:r>
            <a:r>
              <a:rPr lang="fr-CH" dirty="0"/>
              <a:t> in the </a:t>
            </a:r>
            <a:r>
              <a:rPr lang="fr-CH" dirty="0" err="1"/>
              <a:t>following</a:t>
            </a:r>
            <a:r>
              <a:rPr lang="fr-CH" dirty="0"/>
              <a:t> slides. </a:t>
            </a:r>
          </a:p>
          <a:p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preceded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the </a:t>
            </a:r>
            <a:r>
              <a:rPr lang="fr-CH" dirty="0" err="1"/>
              <a:t>step</a:t>
            </a:r>
            <a:r>
              <a:rPr lang="fr-CH" dirty="0"/>
              <a:t> 0 </a:t>
            </a:r>
            <a:r>
              <a:rPr lang="fr-CH" dirty="0" err="1"/>
              <a:t>where</a:t>
            </a:r>
            <a:r>
              <a:rPr lang="fr-CH" dirty="0"/>
              <a:t> the </a:t>
            </a:r>
            <a:r>
              <a:rPr lang="fr-CH" dirty="0" err="1"/>
              <a:t>propelller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scanned</a:t>
            </a:r>
            <a:r>
              <a:rPr lang="fr-CH" dirty="0"/>
              <a:t> and the data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stored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a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pre-processing</a:t>
            </a:r>
            <a:endParaRPr lang="fr-CH" dirty="0"/>
          </a:p>
          <a:p>
            <a:r>
              <a:rPr lang="fr-CH" dirty="0"/>
              <a:t>4 </a:t>
            </a:r>
            <a:r>
              <a:rPr lang="fr-CH" dirty="0" err="1"/>
              <a:t>steps</a:t>
            </a:r>
            <a:r>
              <a:rPr lang="fr-CH" dirty="0"/>
              <a:t> to </a:t>
            </a:r>
            <a:r>
              <a:rPr lang="fr-CH" dirty="0" err="1"/>
              <a:t>compute</a:t>
            </a:r>
            <a:r>
              <a:rPr lang="fr-CH" dirty="0"/>
              <a:t> and output the </a:t>
            </a:r>
            <a:r>
              <a:rPr lang="fr-CH" dirty="0" err="1"/>
              <a:t>aerofoil</a:t>
            </a:r>
            <a:r>
              <a:rPr lang="fr-CH" dirty="0"/>
              <a:t> </a:t>
            </a:r>
            <a:r>
              <a:rPr lang="fr-CH" dirty="0" err="1"/>
              <a:t>shapes</a:t>
            </a:r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step</a:t>
            </a:r>
            <a:r>
              <a:rPr lang="fr-CH" dirty="0"/>
              <a:t> for the </a:t>
            </a:r>
            <a:r>
              <a:rPr lang="fr-CH" dirty="0" err="1"/>
              <a:t>parameters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14.01.2019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14.01.2019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14.01.2019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14.01.2019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14.01.2019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14.01.2019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14.01.2019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14.01.2019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440621561665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80.png"/><Relationship Id="rId4" Type="http://schemas.openxmlformats.org/officeDocument/2006/relationships/diagramData" Target="../diagrams/data2.xml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591"/>
            <a:ext cx="9144000" cy="1385048"/>
          </a:xfrm>
        </p:spPr>
        <p:txBody>
          <a:bodyPr>
            <a:noAutofit/>
          </a:bodyPr>
          <a:lstStyle/>
          <a:p>
            <a:pPr algn="ctr"/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Project </a:t>
            </a:r>
            <a:b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</a:b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Final </a:t>
            </a: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sz="54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639" y="3194653"/>
            <a:ext cx="11650721" cy="16120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9366390" y="4376197"/>
            <a:ext cx="277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Professor D.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Floreano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541589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0868"/>
            <a:ext cx="1312025" cy="365125"/>
          </a:xfrm>
        </p:spPr>
        <p:txBody>
          <a:bodyPr/>
          <a:lstStyle/>
          <a:p>
            <a:fld id="{C5BDCE95-9A2C-4CF6-AC2F-5E8F5B23B560}" type="slidenum">
              <a:rPr lang="fr-CH" sz="1800" smtClean="0"/>
              <a:t>1</a:t>
            </a:fld>
            <a:endParaRPr lang="fr-CH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770B-15B3-4C00-B09A-3474F7AD86A6}"/>
              </a:ext>
            </a:extLst>
          </p:cNvPr>
          <p:cNvSpPr/>
          <p:nvPr/>
        </p:nvSpPr>
        <p:spPr>
          <a:xfrm>
            <a:off x="1169581" y="4284921"/>
            <a:ext cx="10042902" cy="9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0BF72336-9AE3-4963-818A-29317F71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1026" name="Picture 2" descr="Image result for lis epfl logo">
            <a:extLst>
              <a:ext uri="{FF2B5EF4-FFF2-40B4-BE49-F238E27FC236}">
                <a16:creationId xmlns:a16="http://schemas.microsoft.com/office/drawing/2014/main" id="{07F0ABBC-66C3-46E3-A7A6-600A617F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49" y="4702141"/>
            <a:ext cx="14351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C1D51C-2AC3-45CA-BB80-6B9DBD551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5581" r="3646" b="4544"/>
          <a:stretch/>
        </p:blipFill>
        <p:spPr>
          <a:xfrm>
            <a:off x="6418053" y="1998123"/>
            <a:ext cx="5297324" cy="3969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F4BC-244F-4D7A-A7C8-298E98C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10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BC99EEE-8CEF-4FA8-A1F9-8D92D97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1: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D8100D07-3251-4F8D-8E96-8EAB381F464E}"/>
              </a:ext>
            </a:extLst>
          </p:cNvPr>
          <p:cNvSpPr txBox="1"/>
          <p:nvPr/>
        </p:nvSpPr>
        <p:spPr>
          <a:xfrm>
            <a:off x="1097280" y="2919429"/>
            <a:ext cx="85344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1: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pre-processing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STL to CSV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Principal direction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Centering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rotating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FCAF6B1F-93FE-4815-8591-D3D71EA6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9203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11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2: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6">
                <a:extLst>
                  <a:ext uri="{FF2B5EF4-FFF2-40B4-BE49-F238E27FC236}">
                    <a16:creationId xmlns:a16="http://schemas.microsoft.com/office/drawing/2014/main" id="{035AA849-8C8D-4CE8-87B5-AA496B724292}"/>
                  </a:ext>
                </a:extLst>
              </p:cNvPr>
              <p:cNvSpPr txBox="1"/>
              <p:nvPr/>
            </p:nvSpPr>
            <p:spPr>
              <a:xfrm>
                <a:off x="404625" y="2186351"/>
                <a:ext cx="5433303" cy="3981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b="1" u="sng" dirty="0">
                    <a:solidFill>
                      <a:schemeClr val="tx2"/>
                    </a:solidFill>
                    <a:ea typeface="Calibri Light" charset="0"/>
                    <a:cs typeface="Calibri Light" charset="0"/>
                  </a:rPr>
                  <a:t>Step 2: </a:t>
                </a:r>
                <a:r>
                  <a:rPr lang="fr-FR" sz="2400" b="1" dirty="0">
                    <a:solidFill>
                      <a:schemeClr val="tx2"/>
                    </a:solidFill>
                    <a:ea typeface="Calibri Light" charset="0"/>
                    <a:cs typeface="Calibri Light" charset="0"/>
                  </a:rPr>
                  <a:t>Points </a:t>
                </a:r>
                <a:r>
                  <a:rPr lang="fr-FR" sz="2400" b="1" dirty="0" err="1">
                    <a:solidFill>
                      <a:schemeClr val="tx2"/>
                    </a:solidFill>
                    <a:ea typeface="Calibri Light" charset="0"/>
                    <a:cs typeface="Calibri Light" charset="0"/>
                  </a:rPr>
                  <a:t>selection</a:t>
                </a:r>
                <a:endParaRPr lang="fr-FR" sz="2400" b="1" dirty="0">
                  <a:solidFill>
                    <a:schemeClr val="tx2"/>
                  </a:solidFill>
                  <a:ea typeface="Calibri Light" charset="0"/>
                  <a:cs typeface="Calibri Light" charset="0"/>
                </a:endParaRPr>
              </a:p>
              <a:p>
                <a:pPr marL="1028700" lvl="1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Iterative </a:t>
                </a: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algorithm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:</a:t>
                </a:r>
              </a:p>
              <a:p>
                <a:pPr lvl="2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l-G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further </a:t>
                </a: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from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plane</a:t>
                </a:r>
              </a:p>
              <a:p>
                <a:pPr lvl="2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Consider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all new points</a:t>
                </a:r>
              </a:p>
              <a:p>
                <a:pPr lvl="2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Add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point if not to </a:t>
                </a:r>
                <a:r>
                  <a:rPr lang="fr-FR" sz="2400" dirty="0">
                    <a:solidFill>
                      <a:schemeClr val="accent2"/>
                    </a:solidFill>
                    <a:cs typeface="Calibri Light" charset="0"/>
                  </a:rPr>
                  <a:t>close </a:t>
                </a:r>
                <a:r>
                  <a:rPr lang="fr-CH" sz="2400" dirty="0">
                    <a:solidFill>
                      <a:schemeClr val="accent2"/>
                    </a:solidFill>
                    <a:cs typeface="Calibri Light" charset="0"/>
                  </a:rPr>
                  <a:t>to </a:t>
                </a:r>
                <a:r>
                  <a:rPr lang="fr-CH" sz="2400" dirty="0" err="1">
                    <a:solidFill>
                      <a:schemeClr val="accent2"/>
                    </a:solidFill>
                    <a:cs typeface="Calibri Light" charset="0"/>
                  </a:rPr>
                  <a:t>previously</a:t>
                </a:r>
                <a:r>
                  <a:rPr lang="fr-CH" sz="2400" dirty="0">
                    <a:solidFill>
                      <a:schemeClr val="accent2"/>
                    </a:solidFill>
                    <a:cs typeface="Calibri Light" charset="0"/>
                  </a:rPr>
                  <a:t> </a:t>
                </a:r>
                <a:r>
                  <a:rPr lang="fr-CH" sz="2400" dirty="0" err="1">
                    <a:solidFill>
                      <a:schemeClr val="accent2"/>
                    </a:solidFill>
                    <a:cs typeface="Calibri Light" charset="0"/>
                  </a:rPr>
                  <a:t>selected</a:t>
                </a:r>
                <a:r>
                  <a:rPr lang="fr-CH" sz="2400" dirty="0">
                    <a:solidFill>
                      <a:schemeClr val="accent2"/>
                    </a:solidFill>
                    <a:cs typeface="Calibri Light" charset="0"/>
                  </a:rPr>
                  <a:t> </a:t>
                </a:r>
                <a:r>
                  <a:rPr lang="fr-CH" sz="2400" dirty="0" err="1">
                    <a:solidFill>
                      <a:schemeClr val="accent2"/>
                    </a:solidFill>
                    <a:cs typeface="Calibri Light" charset="0"/>
                  </a:rPr>
                  <a:t>ones</a:t>
                </a:r>
                <a:endParaRPr lang="fr-FR" sz="2400" dirty="0">
                  <a:solidFill>
                    <a:schemeClr val="accent2"/>
                  </a:solidFill>
                  <a:cs typeface="Calibri Light" charset="0"/>
                </a:endParaRPr>
              </a:p>
              <a:p>
                <a:pPr marL="1028700" lvl="1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Stopping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</a:t>
                </a: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criterion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:</a:t>
                </a:r>
              </a:p>
              <a:p>
                <a:pPr marL="1485900" lvl="2" indent="-5715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30 points</a:t>
                </a:r>
              </a:p>
              <a:p>
                <a:pPr marL="1485900" lvl="2" indent="-5715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CH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 = 5mm (100 </a:t>
                </a:r>
                <a:r>
                  <a:rPr lang="fr-FR" sz="2400" dirty="0" err="1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iterations</a:t>
                </a:r>
                <a:r>
                  <a:rPr lang="fr-FR" sz="2400" dirty="0">
                    <a:solidFill>
                      <a:schemeClr val="accent2"/>
                    </a:solidFill>
                    <a:ea typeface="Calibri Light" charset="0"/>
                    <a:cs typeface="Calibri Light" charset="0"/>
                  </a:rPr>
                  <a:t>)</a:t>
                </a:r>
              </a:p>
            </p:txBody>
          </p:sp>
        </mc:Choice>
        <mc:Fallback>
          <p:sp>
            <p:nvSpPr>
              <p:cNvPr id="9" name="ZoneTexte 6">
                <a:extLst>
                  <a:ext uri="{FF2B5EF4-FFF2-40B4-BE49-F238E27FC236}">
                    <a16:creationId xmlns:a16="http://schemas.microsoft.com/office/drawing/2014/main" id="{035AA849-8C8D-4CE8-87B5-AA496B72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25" y="2186351"/>
                <a:ext cx="5433303" cy="3981603"/>
              </a:xfrm>
              <a:prstGeom prst="rect">
                <a:avLst/>
              </a:prstGeom>
              <a:blipFill>
                <a:blip r:embed="rId3"/>
                <a:stretch>
                  <a:fillRect l="-1682" t="-2144" b="-26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8038208B-AC13-4424-B26D-EDFE89D9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71" y="2096175"/>
            <a:ext cx="1683411" cy="3881197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04761926-18EA-485F-BD75-42A8087BB5A8}"/>
              </a:ext>
            </a:extLst>
          </p:cNvPr>
          <p:cNvCxnSpPr>
            <a:cxnSpLocks/>
          </p:cNvCxnSpPr>
          <p:nvPr/>
        </p:nvCxnSpPr>
        <p:spPr>
          <a:xfrm>
            <a:off x="9787084" y="3168952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81A8E61B-1930-4152-8982-94B6B99F5AFF}"/>
              </a:ext>
            </a:extLst>
          </p:cNvPr>
          <p:cNvCxnSpPr>
            <a:cxnSpLocks/>
          </p:cNvCxnSpPr>
          <p:nvPr/>
        </p:nvCxnSpPr>
        <p:spPr>
          <a:xfrm>
            <a:off x="9835967" y="3338605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B2318F0F-833C-4C41-8D11-9C404BBFC022}"/>
              </a:ext>
            </a:extLst>
          </p:cNvPr>
          <p:cNvCxnSpPr>
            <a:cxnSpLocks/>
          </p:cNvCxnSpPr>
          <p:nvPr/>
        </p:nvCxnSpPr>
        <p:spPr>
          <a:xfrm>
            <a:off x="9787084" y="3007925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CA3BED-CADC-402F-9614-19092F54E08C}"/>
              </a:ext>
            </a:extLst>
          </p:cNvPr>
          <p:cNvCxnSpPr>
            <a:cxnSpLocks/>
          </p:cNvCxnSpPr>
          <p:nvPr/>
        </p:nvCxnSpPr>
        <p:spPr>
          <a:xfrm>
            <a:off x="9738201" y="2861277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2538945D-967C-4AA6-8594-6BEEABCF9881}"/>
              </a:ext>
            </a:extLst>
          </p:cNvPr>
          <p:cNvCxnSpPr>
            <a:cxnSpLocks/>
          </p:cNvCxnSpPr>
          <p:nvPr/>
        </p:nvCxnSpPr>
        <p:spPr>
          <a:xfrm>
            <a:off x="9890601" y="3491005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7255A1F-CC03-420B-935C-1385F9C4640A}"/>
              </a:ext>
            </a:extLst>
          </p:cNvPr>
          <p:cNvCxnSpPr/>
          <p:nvPr/>
        </p:nvCxnSpPr>
        <p:spPr>
          <a:xfrm>
            <a:off x="10619594" y="3007925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ADF6F9F-8EE2-4B7B-BCC0-A39214BA2BC7}"/>
              </a:ext>
            </a:extLst>
          </p:cNvPr>
          <p:cNvSpPr txBox="1"/>
          <p:nvPr/>
        </p:nvSpPr>
        <p:spPr>
          <a:xfrm>
            <a:off x="10656026" y="2901963"/>
            <a:ext cx="3680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en-GB" dirty="0"/>
          </a:p>
        </p:txBody>
      </p:sp>
      <p:sp>
        <p:nvSpPr>
          <p:cNvPr id="23" name="Espace réservé du pied de page 6">
            <a:extLst>
              <a:ext uri="{FF2B5EF4-FFF2-40B4-BE49-F238E27FC236}">
                <a16:creationId xmlns:a16="http://schemas.microsoft.com/office/drawing/2014/main" id="{278536E7-C664-41DB-B0F3-5D51AFF7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BC73BE2-2FA0-481D-8D1C-FAFF19DB6C04}"/>
              </a:ext>
            </a:extLst>
          </p:cNvPr>
          <p:cNvSpPr txBox="1"/>
          <p:nvPr/>
        </p:nvSpPr>
        <p:spPr>
          <a:xfrm>
            <a:off x="5648437" y="4609351"/>
            <a:ext cx="22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Goal: </a:t>
            </a:r>
          </a:p>
          <a:p>
            <a:pPr algn="ctr"/>
            <a:r>
              <a:rPr lang="en-GB" sz="1400" dirty="0"/>
              <a:t>projection on cross section</a:t>
            </a:r>
          </a:p>
        </p:txBody>
      </p:sp>
      <p:sp>
        <p:nvSpPr>
          <p:cNvPr id="37" name="ZoneTexte 21">
            <a:extLst>
              <a:ext uri="{FF2B5EF4-FFF2-40B4-BE49-F238E27FC236}">
                <a16:creationId xmlns:a16="http://schemas.microsoft.com/office/drawing/2014/main" id="{99D4D8C2-3E99-402F-B96C-83C11A9DF068}"/>
              </a:ext>
            </a:extLst>
          </p:cNvPr>
          <p:cNvSpPr txBox="1"/>
          <p:nvPr/>
        </p:nvSpPr>
        <p:spPr>
          <a:xfrm>
            <a:off x="6187075" y="2009702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Reality</a:t>
            </a:r>
          </a:p>
        </p:txBody>
      </p:sp>
      <p:pic>
        <p:nvPicPr>
          <p:cNvPr id="32" name="Graphique 31" descr="Ligne fléchée : courbe dans le sens inverse des aiguilles d’une montre">
            <a:extLst>
              <a:ext uri="{FF2B5EF4-FFF2-40B4-BE49-F238E27FC236}">
                <a16:creationId xmlns:a16="http://schemas.microsoft.com/office/drawing/2014/main" id="{46851FC7-AE07-4B13-AF36-BDB13737E3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V="1">
            <a:off x="775728" y="3273098"/>
            <a:ext cx="643104" cy="1166167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4EEC50-92C4-4AB3-A3D6-943484B4D7E4}"/>
              </a:ext>
            </a:extLst>
          </p:cNvPr>
          <p:cNvCxnSpPr/>
          <p:nvPr/>
        </p:nvCxnSpPr>
        <p:spPr>
          <a:xfrm>
            <a:off x="10619594" y="3168952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902315A1-401D-4321-A425-2189737855C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0F4AF346-A70B-4F4C-92F5-E232F6B75866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F2BB019-D498-4D8E-BF1A-2DB6584A2AC3}"/>
              </a:ext>
            </a:extLst>
          </p:cNvPr>
          <p:cNvGrpSpPr/>
          <p:nvPr/>
        </p:nvGrpSpPr>
        <p:grpSpPr>
          <a:xfrm>
            <a:off x="5862051" y="5151019"/>
            <a:ext cx="1887684" cy="537334"/>
            <a:chOff x="4768560" y="5637048"/>
            <a:chExt cx="2652281" cy="667626"/>
          </a:xfrm>
        </p:grpSpPr>
        <p:sp>
          <p:nvSpPr>
            <p:cNvPr id="36" name="Flowchart: Connector 57">
              <a:extLst>
                <a:ext uri="{FF2B5EF4-FFF2-40B4-BE49-F238E27FC236}">
                  <a16:creationId xmlns:a16="http://schemas.microsoft.com/office/drawing/2014/main" id="{498B8A58-E9F6-4E23-ADBE-37B10EBB41FB}"/>
                </a:ext>
              </a:extLst>
            </p:cNvPr>
            <p:cNvSpPr/>
            <p:nvPr/>
          </p:nvSpPr>
          <p:spPr>
            <a:xfrm>
              <a:off x="5265755" y="566630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Flowchart: Connector 58">
              <a:extLst>
                <a:ext uri="{FF2B5EF4-FFF2-40B4-BE49-F238E27FC236}">
                  <a16:creationId xmlns:a16="http://schemas.microsoft.com/office/drawing/2014/main" id="{046A09E8-BFA5-42CC-A4B8-F8472EF0B0D7}"/>
                </a:ext>
              </a:extLst>
            </p:cNvPr>
            <p:cNvSpPr/>
            <p:nvPr/>
          </p:nvSpPr>
          <p:spPr>
            <a:xfrm>
              <a:off x="5651688" y="5637048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Flowchart: Connector 59">
              <a:extLst>
                <a:ext uri="{FF2B5EF4-FFF2-40B4-BE49-F238E27FC236}">
                  <a16:creationId xmlns:a16="http://schemas.microsoft.com/office/drawing/2014/main" id="{9CCE186F-E908-4979-9DAD-307C5917E4C1}"/>
                </a:ext>
              </a:extLst>
            </p:cNvPr>
            <p:cNvSpPr/>
            <p:nvPr/>
          </p:nvSpPr>
          <p:spPr>
            <a:xfrm>
              <a:off x="6130568" y="570075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Flowchart: Connector 60">
              <a:extLst>
                <a:ext uri="{FF2B5EF4-FFF2-40B4-BE49-F238E27FC236}">
                  <a16:creationId xmlns:a16="http://schemas.microsoft.com/office/drawing/2014/main" id="{A2A862D0-2A8E-4163-B940-8D3F50105BBA}"/>
                </a:ext>
              </a:extLst>
            </p:cNvPr>
            <p:cNvSpPr/>
            <p:nvPr/>
          </p:nvSpPr>
          <p:spPr>
            <a:xfrm>
              <a:off x="6883038" y="574675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Flowchart: Connector 61">
              <a:extLst>
                <a:ext uri="{FF2B5EF4-FFF2-40B4-BE49-F238E27FC236}">
                  <a16:creationId xmlns:a16="http://schemas.microsoft.com/office/drawing/2014/main" id="{AB7EF628-A3F7-41E1-8F56-CF65F9FB302B}"/>
                </a:ext>
              </a:extLst>
            </p:cNvPr>
            <p:cNvSpPr/>
            <p:nvPr/>
          </p:nvSpPr>
          <p:spPr>
            <a:xfrm>
              <a:off x="6435410" y="571047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Flowchart: Connector 62">
              <a:extLst>
                <a:ext uri="{FF2B5EF4-FFF2-40B4-BE49-F238E27FC236}">
                  <a16:creationId xmlns:a16="http://schemas.microsoft.com/office/drawing/2014/main" id="{62FDA4C5-34AD-4E26-A863-0C6F002413E5}"/>
                </a:ext>
              </a:extLst>
            </p:cNvPr>
            <p:cNvSpPr/>
            <p:nvPr/>
          </p:nvSpPr>
          <p:spPr>
            <a:xfrm>
              <a:off x="6704312" y="571860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Flowchart: Connector 63">
              <a:extLst>
                <a:ext uri="{FF2B5EF4-FFF2-40B4-BE49-F238E27FC236}">
                  <a16:creationId xmlns:a16="http://schemas.microsoft.com/office/drawing/2014/main" id="{99FF0D19-021D-42B0-8E75-25946B2B6717}"/>
                </a:ext>
              </a:extLst>
            </p:cNvPr>
            <p:cNvSpPr/>
            <p:nvPr/>
          </p:nvSpPr>
          <p:spPr>
            <a:xfrm>
              <a:off x="4768561" y="594777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Flowchart: Connector 64">
              <a:extLst>
                <a:ext uri="{FF2B5EF4-FFF2-40B4-BE49-F238E27FC236}">
                  <a16:creationId xmlns:a16="http://schemas.microsoft.com/office/drawing/2014/main" id="{5D9D4061-A568-4DCA-91C9-283CAE8C0EA0}"/>
                </a:ext>
              </a:extLst>
            </p:cNvPr>
            <p:cNvSpPr/>
            <p:nvPr/>
          </p:nvSpPr>
          <p:spPr>
            <a:xfrm>
              <a:off x="5470779" y="564550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Flowchart: Connector 65">
              <a:extLst>
                <a:ext uri="{FF2B5EF4-FFF2-40B4-BE49-F238E27FC236}">
                  <a16:creationId xmlns:a16="http://schemas.microsoft.com/office/drawing/2014/main" id="{E174A4E3-D8B4-41B8-9C60-E1697584BECB}"/>
                </a:ext>
              </a:extLst>
            </p:cNvPr>
            <p:cNvSpPr/>
            <p:nvPr/>
          </p:nvSpPr>
          <p:spPr>
            <a:xfrm>
              <a:off x="5080598" y="568968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Flowchart: Connector 66">
              <a:extLst>
                <a:ext uri="{FF2B5EF4-FFF2-40B4-BE49-F238E27FC236}">
                  <a16:creationId xmlns:a16="http://schemas.microsoft.com/office/drawing/2014/main" id="{73E65488-4CC5-4B38-BC70-21620A2B1085}"/>
                </a:ext>
              </a:extLst>
            </p:cNvPr>
            <p:cNvSpPr/>
            <p:nvPr/>
          </p:nvSpPr>
          <p:spPr>
            <a:xfrm>
              <a:off x="7116600" y="576187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Flowchart: Connector 67">
              <a:extLst>
                <a:ext uri="{FF2B5EF4-FFF2-40B4-BE49-F238E27FC236}">
                  <a16:creationId xmlns:a16="http://schemas.microsoft.com/office/drawing/2014/main" id="{207C41C2-B9AB-4C6A-B5E0-10AB9F9DBAD9}"/>
                </a:ext>
              </a:extLst>
            </p:cNvPr>
            <p:cNvSpPr/>
            <p:nvPr/>
          </p:nvSpPr>
          <p:spPr>
            <a:xfrm>
              <a:off x="4899768" y="583357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Flowchart: Connector 68">
              <a:extLst>
                <a:ext uri="{FF2B5EF4-FFF2-40B4-BE49-F238E27FC236}">
                  <a16:creationId xmlns:a16="http://schemas.microsoft.com/office/drawing/2014/main" id="{A1213612-E3A5-4A67-8703-F15AE7104E12}"/>
                </a:ext>
              </a:extLst>
            </p:cNvPr>
            <p:cNvSpPr/>
            <p:nvPr/>
          </p:nvSpPr>
          <p:spPr>
            <a:xfrm>
              <a:off x="5843472" y="564550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Flowchart: Connector 69">
              <a:extLst>
                <a:ext uri="{FF2B5EF4-FFF2-40B4-BE49-F238E27FC236}">
                  <a16:creationId xmlns:a16="http://schemas.microsoft.com/office/drawing/2014/main" id="{0812D149-8D63-4FB0-86AD-CECF29F797F7}"/>
                </a:ext>
              </a:extLst>
            </p:cNvPr>
            <p:cNvSpPr/>
            <p:nvPr/>
          </p:nvSpPr>
          <p:spPr>
            <a:xfrm>
              <a:off x="4858689" y="606463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Flowchart: Connector 70">
              <a:extLst>
                <a:ext uri="{FF2B5EF4-FFF2-40B4-BE49-F238E27FC236}">
                  <a16:creationId xmlns:a16="http://schemas.microsoft.com/office/drawing/2014/main" id="{0490C648-A079-415F-986B-03948780CFB8}"/>
                </a:ext>
              </a:extLst>
            </p:cNvPr>
            <p:cNvSpPr/>
            <p:nvPr/>
          </p:nvSpPr>
          <p:spPr>
            <a:xfrm>
              <a:off x="5080597" y="615299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lowchart: Connector 71">
              <a:extLst>
                <a:ext uri="{FF2B5EF4-FFF2-40B4-BE49-F238E27FC236}">
                  <a16:creationId xmlns:a16="http://schemas.microsoft.com/office/drawing/2014/main" id="{2D2F1FA1-7B12-405C-A4CB-A0CFD236C809}"/>
                </a:ext>
              </a:extLst>
            </p:cNvPr>
            <p:cNvSpPr/>
            <p:nvPr/>
          </p:nvSpPr>
          <p:spPr>
            <a:xfrm>
              <a:off x="5444333" y="617573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Flowchart: Connector 72">
              <a:extLst>
                <a:ext uri="{FF2B5EF4-FFF2-40B4-BE49-F238E27FC236}">
                  <a16:creationId xmlns:a16="http://schemas.microsoft.com/office/drawing/2014/main" id="{150BA0DC-10BA-49D9-A062-C6B806FE4EC2}"/>
                </a:ext>
              </a:extLst>
            </p:cNvPr>
            <p:cNvSpPr/>
            <p:nvPr/>
          </p:nvSpPr>
          <p:spPr>
            <a:xfrm>
              <a:off x="6378230" y="611393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Flowchart: Connector 73">
              <a:extLst>
                <a:ext uri="{FF2B5EF4-FFF2-40B4-BE49-F238E27FC236}">
                  <a16:creationId xmlns:a16="http://schemas.microsoft.com/office/drawing/2014/main" id="{3BEA4132-E30F-40A8-BF29-98992A0A0CEF}"/>
                </a:ext>
              </a:extLst>
            </p:cNvPr>
            <p:cNvSpPr/>
            <p:nvPr/>
          </p:nvSpPr>
          <p:spPr>
            <a:xfrm>
              <a:off x="5694946" y="621631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Flowchart: Connector 74">
              <a:extLst>
                <a:ext uri="{FF2B5EF4-FFF2-40B4-BE49-F238E27FC236}">
                  <a16:creationId xmlns:a16="http://schemas.microsoft.com/office/drawing/2014/main" id="{59896081-138B-4A68-8DF8-BC533552C4DB}"/>
                </a:ext>
              </a:extLst>
            </p:cNvPr>
            <p:cNvSpPr/>
            <p:nvPr/>
          </p:nvSpPr>
          <p:spPr>
            <a:xfrm>
              <a:off x="6173826" y="616795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Flowchart: Connector 75">
              <a:extLst>
                <a:ext uri="{FF2B5EF4-FFF2-40B4-BE49-F238E27FC236}">
                  <a16:creationId xmlns:a16="http://schemas.microsoft.com/office/drawing/2014/main" id="{2D25FD7A-C165-46BC-B100-072950467573}"/>
                </a:ext>
              </a:extLst>
            </p:cNvPr>
            <p:cNvSpPr/>
            <p:nvPr/>
          </p:nvSpPr>
          <p:spPr>
            <a:xfrm>
              <a:off x="6973377" y="597628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Flowchart: Connector 77">
              <a:extLst>
                <a:ext uri="{FF2B5EF4-FFF2-40B4-BE49-F238E27FC236}">
                  <a16:creationId xmlns:a16="http://schemas.microsoft.com/office/drawing/2014/main" id="{A9FAE9E9-8FE0-40B8-8DF6-2F4ECD02316D}"/>
                </a:ext>
              </a:extLst>
            </p:cNvPr>
            <p:cNvSpPr/>
            <p:nvPr/>
          </p:nvSpPr>
          <p:spPr>
            <a:xfrm>
              <a:off x="4768560" y="601851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Flowchart: Connector 78">
              <a:extLst>
                <a:ext uri="{FF2B5EF4-FFF2-40B4-BE49-F238E27FC236}">
                  <a16:creationId xmlns:a16="http://schemas.microsoft.com/office/drawing/2014/main" id="{8211EFDD-4889-4D4D-92A7-44653C3792D3}"/>
                </a:ext>
              </a:extLst>
            </p:cNvPr>
            <p:cNvSpPr/>
            <p:nvPr/>
          </p:nvSpPr>
          <p:spPr>
            <a:xfrm>
              <a:off x="6534838" y="605577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Flowchart: Connector 79">
              <a:extLst>
                <a:ext uri="{FF2B5EF4-FFF2-40B4-BE49-F238E27FC236}">
                  <a16:creationId xmlns:a16="http://schemas.microsoft.com/office/drawing/2014/main" id="{38204982-EC28-44EF-A8FE-E1DE4CCE3FC1}"/>
                </a:ext>
              </a:extLst>
            </p:cNvPr>
            <p:cNvSpPr/>
            <p:nvPr/>
          </p:nvSpPr>
          <p:spPr>
            <a:xfrm>
              <a:off x="5954540" y="620229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Flowchart: Connector 80">
              <a:extLst>
                <a:ext uri="{FF2B5EF4-FFF2-40B4-BE49-F238E27FC236}">
                  <a16:creationId xmlns:a16="http://schemas.microsoft.com/office/drawing/2014/main" id="{750EEF4A-E3E3-467A-9036-CF09BEE37216}"/>
                </a:ext>
              </a:extLst>
            </p:cNvPr>
            <p:cNvSpPr/>
            <p:nvPr/>
          </p:nvSpPr>
          <p:spPr>
            <a:xfrm>
              <a:off x="6719203" y="6048988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Flowchart: Connector 112">
              <a:extLst>
                <a:ext uri="{FF2B5EF4-FFF2-40B4-BE49-F238E27FC236}">
                  <a16:creationId xmlns:a16="http://schemas.microsoft.com/office/drawing/2014/main" id="{8734806C-28A8-4829-A714-78D4D6235789}"/>
                </a:ext>
              </a:extLst>
            </p:cNvPr>
            <p:cNvSpPr/>
            <p:nvPr/>
          </p:nvSpPr>
          <p:spPr>
            <a:xfrm>
              <a:off x="7334324" y="579883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Flowchart: Connector 113">
              <a:extLst>
                <a:ext uri="{FF2B5EF4-FFF2-40B4-BE49-F238E27FC236}">
                  <a16:creationId xmlns:a16="http://schemas.microsoft.com/office/drawing/2014/main" id="{3CB6F37A-488B-49B5-A69B-2A7FC66F6FA5}"/>
                </a:ext>
              </a:extLst>
            </p:cNvPr>
            <p:cNvSpPr/>
            <p:nvPr/>
          </p:nvSpPr>
          <p:spPr>
            <a:xfrm>
              <a:off x="7203117" y="588622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E654CE44-81DB-4A78-B6E9-9FCF078011C9}"/>
              </a:ext>
            </a:extLst>
          </p:cNvPr>
          <p:cNvSpPr txBox="1"/>
          <p:nvPr/>
        </p:nvSpPr>
        <p:spPr>
          <a:xfrm>
            <a:off x="8309830" y="2896641"/>
            <a:ext cx="13336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1400" dirty="0"/>
              <a:t>Δ</a:t>
            </a:r>
            <a:r>
              <a:rPr lang="fr-CH" sz="1400" dirty="0"/>
              <a:t> = 0.05mm </a:t>
            </a:r>
            <a:endParaRPr lang="en-GB" sz="1400" dirty="0"/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0F82404A-0BE4-494C-AECE-3C45E053EF0A}"/>
              </a:ext>
            </a:extLst>
          </p:cNvPr>
          <p:cNvGrpSpPr/>
          <p:nvPr/>
        </p:nvGrpSpPr>
        <p:grpSpPr>
          <a:xfrm>
            <a:off x="5280588" y="2421308"/>
            <a:ext cx="3072370" cy="1515793"/>
            <a:chOff x="5526668" y="2410034"/>
            <a:chExt cx="2584888" cy="1279033"/>
          </a:xfrm>
        </p:grpSpPr>
        <p:cxnSp>
          <p:nvCxnSpPr>
            <p:cNvPr id="65" name="Straight Connector 14">
              <a:extLst>
                <a:ext uri="{FF2B5EF4-FFF2-40B4-BE49-F238E27FC236}">
                  <a16:creationId xmlns:a16="http://schemas.microsoft.com/office/drawing/2014/main" id="{678BAEFB-12BF-4937-8394-C3770BED96A0}"/>
                </a:ext>
              </a:extLst>
            </p:cNvPr>
            <p:cNvCxnSpPr>
              <a:cxnSpLocks/>
            </p:cNvCxnSpPr>
            <p:nvPr/>
          </p:nvCxnSpPr>
          <p:spPr>
            <a:xfrm>
              <a:off x="5526668" y="3026524"/>
              <a:ext cx="2538220" cy="2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14">
              <a:extLst>
                <a:ext uri="{FF2B5EF4-FFF2-40B4-BE49-F238E27FC236}">
                  <a16:creationId xmlns:a16="http://schemas.microsoft.com/office/drawing/2014/main" id="{AE3137F5-C216-45E8-BD22-FFA07AB4B1CC}"/>
                </a:ext>
              </a:extLst>
            </p:cNvPr>
            <p:cNvCxnSpPr>
              <a:cxnSpLocks/>
            </p:cNvCxnSpPr>
            <p:nvPr/>
          </p:nvCxnSpPr>
          <p:spPr>
            <a:xfrm>
              <a:off x="5575069" y="2808446"/>
              <a:ext cx="2513507" cy="10253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14">
              <a:extLst>
                <a:ext uri="{FF2B5EF4-FFF2-40B4-BE49-F238E27FC236}">
                  <a16:creationId xmlns:a16="http://schemas.microsoft.com/office/drawing/2014/main" id="{1457367F-B958-4DFF-9CE0-C743F7D53C78}"/>
                </a:ext>
              </a:extLst>
            </p:cNvPr>
            <p:cNvCxnSpPr>
              <a:cxnSpLocks/>
            </p:cNvCxnSpPr>
            <p:nvPr/>
          </p:nvCxnSpPr>
          <p:spPr>
            <a:xfrm>
              <a:off x="5575069" y="3249617"/>
              <a:ext cx="2522080" cy="924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0CCEF6BF-2F64-4233-92B1-AEA0C8BDA590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79" y="2808770"/>
              <a:ext cx="3929" cy="259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57">
              <a:extLst>
                <a:ext uri="{FF2B5EF4-FFF2-40B4-BE49-F238E27FC236}">
                  <a16:creationId xmlns:a16="http://schemas.microsoft.com/office/drawing/2014/main" id="{1D94AB52-8875-4C85-810C-FD9445504706}"/>
                </a:ext>
              </a:extLst>
            </p:cNvPr>
            <p:cNvSpPr/>
            <p:nvPr/>
          </p:nvSpPr>
          <p:spPr>
            <a:xfrm>
              <a:off x="5949271" y="279851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Flowchart: Connector 57">
              <a:extLst>
                <a:ext uri="{FF2B5EF4-FFF2-40B4-BE49-F238E27FC236}">
                  <a16:creationId xmlns:a16="http://schemas.microsoft.com/office/drawing/2014/main" id="{2EE8C303-402B-4E47-9D3E-50FA1CBFBE54}"/>
                </a:ext>
              </a:extLst>
            </p:cNvPr>
            <p:cNvSpPr/>
            <p:nvPr/>
          </p:nvSpPr>
          <p:spPr>
            <a:xfrm>
              <a:off x="5965778" y="272211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Flowchart: Connector 57">
              <a:extLst>
                <a:ext uri="{FF2B5EF4-FFF2-40B4-BE49-F238E27FC236}">
                  <a16:creationId xmlns:a16="http://schemas.microsoft.com/office/drawing/2014/main" id="{B309126F-C4E3-47D8-800B-92EC1BE889B2}"/>
                </a:ext>
              </a:extLst>
            </p:cNvPr>
            <p:cNvSpPr/>
            <p:nvPr/>
          </p:nvSpPr>
          <p:spPr>
            <a:xfrm>
              <a:off x="5975463" y="264499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Flowchart: Connector 57">
              <a:extLst>
                <a:ext uri="{FF2B5EF4-FFF2-40B4-BE49-F238E27FC236}">
                  <a16:creationId xmlns:a16="http://schemas.microsoft.com/office/drawing/2014/main" id="{5C990DA9-6C43-4BE1-BC55-9EF5CB7ED9C0}"/>
                </a:ext>
              </a:extLst>
            </p:cNvPr>
            <p:cNvSpPr/>
            <p:nvPr/>
          </p:nvSpPr>
          <p:spPr>
            <a:xfrm>
              <a:off x="5999114" y="258607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Flowchart: Connector 57">
              <a:extLst>
                <a:ext uri="{FF2B5EF4-FFF2-40B4-BE49-F238E27FC236}">
                  <a16:creationId xmlns:a16="http://schemas.microsoft.com/office/drawing/2014/main" id="{90254928-BA14-46B1-B52C-3CEDB51A1FC2}"/>
                </a:ext>
              </a:extLst>
            </p:cNvPr>
            <p:cNvSpPr/>
            <p:nvPr/>
          </p:nvSpPr>
          <p:spPr>
            <a:xfrm>
              <a:off x="5999906" y="254482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Flowchart: Connector 57">
              <a:extLst>
                <a:ext uri="{FF2B5EF4-FFF2-40B4-BE49-F238E27FC236}">
                  <a16:creationId xmlns:a16="http://schemas.microsoft.com/office/drawing/2014/main" id="{7ED43217-770E-4E00-81D1-3AA08DD1D83E}"/>
                </a:ext>
              </a:extLst>
            </p:cNvPr>
            <p:cNvSpPr/>
            <p:nvPr/>
          </p:nvSpPr>
          <p:spPr>
            <a:xfrm>
              <a:off x="6001341" y="246289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2" name="Flowchart: Connector 57">
              <a:extLst>
                <a:ext uri="{FF2B5EF4-FFF2-40B4-BE49-F238E27FC236}">
                  <a16:creationId xmlns:a16="http://schemas.microsoft.com/office/drawing/2014/main" id="{8A804464-568E-40F7-AF91-D1A55A65B4AA}"/>
                </a:ext>
              </a:extLst>
            </p:cNvPr>
            <p:cNvSpPr/>
            <p:nvPr/>
          </p:nvSpPr>
          <p:spPr>
            <a:xfrm>
              <a:off x="6003658" y="241740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Flowchart: Connector 57">
              <a:extLst>
                <a:ext uri="{FF2B5EF4-FFF2-40B4-BE49-F238E27FC236}">
                  <a16:creationId xmlns:a16="http://schemas.microsoft.com/office/drawing/2014/main" id="{50A6EE57-0D38-410A-ABE0-7837DE7BB868}"/>
                </a:ext>
              </a:extLst>
            </p:cNvPr>
            <p:cNvSpPr/>
            <p:nvPr/>
          </p:nvSpPr>
          <p:spPr>
            <a:xfrm>
              <a:off x="5957129" y="289042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Flowchart: Connector 57">
              <a:extLst>
                <a:ext uri="{FF2B5EF4-FFF2-40B4-BE49-F238E27FC236}">
                  <a16:creationId xmlns:a16="http://schemas.microsoft.com/office/drawing/2014/main" id="{A506F1E9-E9A8-449C-AD43-E27411339CEB}"/>
                </a:ext>
              </a:extLst>
            </p:cNvPr>
            <p:cNvSpPr/>
            <p:nvPr/>
          </p:nvSpPr>
          <p:spPr>
            <a:xfrm>
              <a:off x="5958206" y="294614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Flowchart: Connector 57">
              <a:extLst>
                <a:ext uri="{FF2B5EF4-FFF2-40B4-BE49-F238E27FC236}">
                  <a16:creationId xmlns:a16="http://schemas.microsoft.com/office/drawing/2014/main" id="{48DE5AA8-8600-4C7C-B0F6-075D94BA7112}"/>
                </a:ext>
              </a:extLst>
            </p:cNvPr>
            <p:cNvSpPr/>
            <p:nvPr/>
          </p:nvSpPr>
          <p:spPr>
            <a:xfrm>
              <a:off x="7437641" y="274031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Flowchart: Connector 57">
              <a:extLst>
                <a:ext uri="{FF2B5EF4-FFF2-40B4-BE49-F238E27FC236}">
                  <a16:creationId xmlns:a16="http://schemas.microsoft.com/office/drawing/2014/main" id="{62EFC8D5-ED42-4BEE-97C0-4CB6194A5D32}"/>
                </a:ext>
              </a:extLst>
            </p:cNvPr>
            <p:cNvSpPr/>
            <p:nvPr/>
          </p:nvSpPr>
          <p:spPr>
            <a:xfrm>
              <a:off x="7452351" y="265836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Flowchart: Connector 57">
              <a:extLst>
                <a:ext uri="{FF2B5EF4-FFF2-40B4-BE49-F238E27FC236}">
                  <a16:creationId xmlns:a16="http://schemas.microsoft.com/office/drawing/2014/main" id="{77D3B44F-E913-460D-8CF6-392AABB2D011}"/>
                </a:ext>
              </a:extLst>
            </p:cNvPr>
            <p:cNvSpPr/>
            <p:nvPr/>
          </p:nvSpPr>
          <p:spPr>
            <a:xfrm>
              <a:off x="7411805" y="263679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Flowchart: Connector 57">
              <a:extLst>
                <a:ext uri="{FF2B5EF4-FFF2-40B4-BE49-F238E27FC236}">
                  <a16:creationId xmlns:a16="http://schemas.microsoft.com/office/drawing/2014/main" id="{1DA36EAC-0325-4C98-9128-C7CA3CE81DE8}"/>
                </a:ext>
              </a:extLst>
            </p:cNvPr>
            <p:cNvSpPr/>
            <p:nvPr/>
          </p:nvSpPr>
          <p:spPr>
            <a:xfrm>
              <a:off x="7437498" y="254144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Flowchart: Connector 57">
              <a:extLst>
                <a:ext uri="{FF2B5EF4-FFF2-40B4-BE49-F238E27FC236}">
                  <a16:creationId xmlns:a16="http://schemas.microsoft.com/office/drawing/2014/main" id="{2F634D34-23A0-4AF5-861B-E22C5E1E6392}"/>
                </a:ext>
              </a:extLst>
            </p:cNvPr>
            <p:cNvSpPr/>
            <p:nvPr/>
          </p:nvSpPr>
          <p:spPr>
            <a:xfrm>
              <a:off x="7409092" y="241003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Flowchart: Connector 57">
              <a:extLst>
                <a:ext uri="{FF2B5EF4-FFF2-40B4-BE49-F238E27FC236}">
                  <a16:creationId xmlns:a16="http://schemas.microsoft.com/office/drawing/2014/main" id="{1AC51A0F-4A6E-473A-870C-CDDF6B64EE17}"/>
                </a:ext>
              </a:extLst>
            </p:cNvPr>
            <p:cNvSpPr/>
            <p:nvPr/>
          </p:nvSpPr>
          <p:spPr>
            <a:xfrm>
              <a:off x="7424880" y="245779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Flowchart: Connector 57">
              <a:extLst>
                <a:ext uri="{FF2B5EF4-FFF2-40B4-BE49-F238E27FC236}">
                  <a16:creationId xmlns:a16="http://schemas.microsoft.com/office/drawing/2014/main" id="{43966F79-2C1F-492A-A8BA-119282BF50D1}"/>
                </a:ext>
              </a:extLst>
            </p:cNvPr>
            <p:cNvSpPr/>
            <p:nvPr/>
          </p:nvSpPr>
          <p:spPr>
            <a:xfrm>
              <a:off x="7434371" y="283358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Flowchart: Connector 57">
              <a:extLst>
                <a:ext uri="{FF2B5EF4-FFF2-40B4-BE49-F238E27FC236}">
                  <a16:creationId xmlns:a16="http://schemas.microsoft.com/office/drawing/2014/main" id="{D45C052C-AC02-4586-9242-5A234844A45D}"/>
                </a:ext>
              </a:extLst>
            </p:cNvPr>
            <p:cNvSpPr/>
            <p:nvPr/>
          </p:nvSpPr>
          <p:spPr>
            <a:xfrm>
              <a:off x="7434371" y="2925518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7" name="Flowchart: Connector 57">
              <a:extLst>
                <a:ext uri="{FF2B5EF4-FFF2-40B4-BE49-F238E27FC236}">
                  <a16:creationId xmlns:a16="http://schemas.microsoft.com/office/drawing/2014/main" id="{BA23E36A-4E7C-4879-B349-E1355D73D099}"/>
                </a:ext>
              </a:extLst>
            </p:cNvPr>
            <p:cNvSpPr/>
            <p:nvPr/>
          </p:nvSpPr>
          <p:spPr>
            <a:xfrm>
              <a:off x="5906013" y="341198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8" name="Flowchart: Connector 57">
              <a:extLst>
                <a:ext uri="{FF2B5EF4-FFF2-40B4-BE49-F238E27FC236}">
                  <a16:creationId xmlns:a16="http://schemas.microsoft.com/office/drawing/2014/main" id="{DD0AE1B6-F159-4E9A-9EB1-4553CB11CE77}"/>
                </a:ext>
              </a:extLst>
            </p:cNvPr>
            <p:cNvSpPr/>
            <p:nvPr/>
          </p:nvSpPr>
          <p:spPr>
            <a:xfrm>
              <a:off x="5906013" y="335234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9" name="Flowchart: Connector 57">
              <a:extLst>
                <a:ext uri="{FF2B5EF4-FFF2-40B4-BE49-F238E27FC236}">
                  <a16:creationId xmlns:a16="http://schemas.microsoft.com/office/drawing/2014/main" id="{1020ACBE-C230-467D-BC6F-9E861FC30C46}"/>
                </a:ext>
              </a:extLst>
            </p:cNvPr>
            <p:cNvSpPr/>
            <p:nvPr/>
          </p:nvSpPr>
          <p:spPr>
            <a:xfrm>
              <a:off x="5915344" y="329770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0" name="Flowchart: Connector 57">
              <a:extLst>
                <a:ext uri="{FF2B5EF4-FFF2-40B4-BE49-F238E27FC236}">
                  <a16:creationId xmlns:a16="http://schemas.microsoft.com/office/drawing/2014/main" id="{D40F84D8-F202-4CAA-905F-CEEDF1DE2AB6}"/>
                </a:ext>
              </a:extLst>
            </p:cNvPr>
            <p:cNvSpPr/>
            <p:nvPr/>
          </p:nvSpPr>
          <p:spPr>
            <a:xfrm>
              <a:off x="5913668" y="327594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1" name="Flowchart: Connector 57">
              <a:extLst>
                <a:ext uri="{FF2B5EF4-FFF2-40B4-BE49-F238E27FC236}">
                  <a16:creationId xmlns:a16="http://schemas.microsoft.com/office/drawing/2014/main" id="{8C706675-BFF7-47CE-8C26-D21B65234699}"/>
                </a:ext>
              </a:extLst>
            </p:cNvPr>
            <p:cNvSpPr/>
            <p:nvPr/>
          </p:nvSpPr>
          <p:spPr>
            <a:xfrm>
              <a:off x="5939349" y="321630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2" name="Flowchart: Connector 57">
              <a:extLst>
                <a:ext uri="{FF2B5EF4-FFF2-40B4-BE49-F238E27FC236}">
                  <a16:creationId xmlns:a16="http://schemas.microsoft.com/office/drawing/2014/main" id="{76DF6D4B-0B7A-462D-B7C0-FD7E7A40B152}"/>
                </a:ext>
              </a:extLst>
            </p:cNvPr>
            <p:cNvSpPr/>
            <p:nvPr/>
          </p:nvSpPr>
          <p:spPr>
            <a:xfrm>
              <a:off x="5940141" y="317505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3" name="Flowchart: Connector 57">
              <a:extLst>
                <a:ext uri="{FF2B5EF4-FFF2-40B4-BE49-F238E27FC236}">
                  <a16:creationId xmlns:a16="http://schemas.microsoft.com/office/drawing/2014/main" id="{20EA086B-C49D-4E95-B22C-F8EA69CE9471}"/>
                </a:ext>
              </a:extLst>
            </p:cNvPr>
            <p:cNvSpPr/>
            <p:nvPr/>
          </p:nvSpPr>
          <p:spPr>
            <a:xfrm>
              <a:off x="5941576" y="309312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4" name="Flowchart: Connector 57">
              <a:extLst>
                <a:ext uri="{FF2B5EF4-FFF2-40B4-BE49-F238E27FC236}">
                  <a16:creationId xmlns:a16="http://schemas.microsoft.com/office/drawing/2014/main" id="{6C47E85C-F602-4677-BE41-B56556DE45EA}"/>
                </a:ext>
              </a:extLst>
            </p:cNvPr>
            <p:cNvSpPr/>
            <p:nvPr/>
          </p:nvSpPr>
          <p:spPr>
            <a:xfrm>
              <a:off x="5943893" y="3047632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5" name="Flowchart: Connector 57">
              <a:extLst>
                <a:ext uri="{FF2B5EF4-FFF2-40B4-BE49-F238E27FC236}">
                  <a16:creationId xmlns:a16="http://schemas.microsoft.com/office/drawing/2014/main" id="{58112C8E-5BD0-4BCD-B8B2-0420F35AFDF8}"/>
                </a:ext>
              </a:extLst>
            </p:cNvPr>
            <p:cNvSpPr/>
            <p:nvPr/>
          </p:nvSpPr>
          <p:spPr>
            <a:xfrm>
              <a:off x="5897364" y="347292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" name="Flowchart: Connector 57">
              <a:extLst>
                <a:ext uri="{FF2B5EF4-FFF2-40B4-BE49-F238E27FC236}">
                  <a16:creationId xmlns:a16="http://schemas.microsoft.com/office/drawing/2014/main" id="{3234B800-31C2-4ADA-A2FF-76DAC451BBE6}"/>
                </a:ext>
              </a:extLst>
            </p:cNvPr>
            <p:cNvSpPr/>
            <p:nvPr/>
          </p:nvSpPr>
          <p:spPr>
            <a:xfrm>
              <a:off x="5897364" y="352065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" name="Flowchart: Connector 57">
              <a:extLst>
                <a:ext uri="{FF2B5EF4-FFF2-40B4-BE49-F238E27FC236}">
                  <a16:creationId xmlns:a16="http://schemas.microsoft.com/office/drawing/2014/main" id="{34F3734D-6A17-46E6-AFCF-A3DAFD32B028}"/>
                </a:ext>
              </a:extLst>
            </p:cNvPr>
            <p:cNvSpPr/>
            <p:nvPr/>
          </p:nvSpPr>
          <p:spPr>
            <a:xfrm>
              <a:off x="5898441" y="357637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8" name="Flowchart: Connector 57">
              <a:extLst>
                <a:ext uri="{FF2B5EF4-FFF2-40B4-BE49-F238E27FC236}">
                  <a16:creationId xmlns:a16="http://schemas.microsoft.com/office/drawing/2014/main" id="{48455E50-DFC6-4A33-8145-5B1389E29289}"/>
                </a:ext>
              </a:extLst>
            </p:cNvPr>
            <p:cNvSpPr/>
            <p:nvPr/>
          </p:nvSpPr>
          <p:spPr>
            <a:xfrm rot="17567680">
              <a:off x="7515953" y="352342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0" name="Flowchart: Connector 57">
              <a:extLst>
                <a:ext uri="{FF2B5EF4-FFF2-40B4-BE49-F238E27FC236}">
                  <a16:creationId xmlns:a16="http://schemas.microsoft.com/office/drawing/2014/main" id="{50663EF4-EF22-4803-8508-B628610FC0CA}"/>
                </a:ext>
              </a:extLst>
            </p:cNvPr>
            <p:cNvSpPr/>
            <p:nvPr/>
          </p:nvSpPr>
          <p:spPr>
            <a:xfrm rot="17567680">
              <a:off x="7500506" y="337936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1" name="Flowchart: Connector 57">
              <a:extLst>
                <a:ext uri="{FF2B5EF4-FFF2-40B4-BE49-F238E27FC236}">
                  <a16:creationId xmlns:a16="http://schemas.microsoft.com/office/drawing/2014/main" id="{D7CB06FE-C034-4811-A525-19E6664E9DD9}"/>
                </a:ext>
              </a:extLst>
            </p:cNvPr>
            <p:cNvSpPr/>
            <p:nvPr/>
          </p:nvSpPr>
          <p:spPr>
            <a:xfrm rot="17567680">
              <a:off x="7485059" y="328579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2" name="Flowchart: Connector 57">
              <a:extLst>
                <a:ext uri="{FF2B5EF4-FFF2-40B4-BE49-F238E27FC236}">
                  <a16:creationId xmlns:a16="http://schemas.microsoft.com/office/drawing/2014/main" id="{5E74B447-D7F9-4EF1-912C-EA25FBDA6A5A}"/>
                </a:ext>
              </a:extLst>
            </p:cNvPr>
            <p:cNvSpPr/>
            <p:nvPr/>
          </p:nvSpPr>
          <p:spPr>
            <a:xfrm rot="17567680">
              <a:off x="7473856" y="3188985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4" name="Flowchart: Connector 57">
              <a:extLst>
                <a:ext uri="{FF2B5EF4-FFF2-40B4-BE49-F238E27FC236}">
                  <a16:creationId xmlns:a16="http://schemas.microsoft.com/office/drawing/2014/main" id="{CEED3067-A3BD-480F-B335-594FB0551F1E}"/>
                </a:ext>
              </a:extLst>
            </p:cNvPr>
            <p:cNvSpPr/>
            <p:nvPr/>
          </p:nvSpPr>
          <p:spPr>
            <a:xfrm rot="17567680">
              <a:off x="7473856" y="308829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5" name="Flowchart: Connector 57">
              <a:extLst>
                <a:ext uri="{FF2B5EF4-FFF2-40B4-BE49-F238E27FC236}">
                  <a16:creationId xmlns:a16="http://schemas.microsoft.com/office/drawing/2014/main" id="{CA859C25-CAB8-43AC-A87F-2544E4AED9EB}"/>
                </a:ext>
              </a:extLst>
            </p:cNvPr>
            <p:cNvSpPr/>
            <p:nvPr/>
          </p:nvSpPr>
          <p:spPr>
            <a:xfrm rot="17567680">
              <a:off x="7458962" y="304264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7" name="Flowchart: Connector 57">
              <a:extLst>
                <a:ext uri="{FF2B5EF4-FFF2-40B4-BE49-F238E27FC236}">
                  <a16:creationId xmlns:a16="http://schemas.microsoft.com/office/drawing/2014/main" id="{E70749B9-45FA-4B70-B824-0FCF3EEAD41F}"/>
                </a:ext>
              </a:extLst>
            </p:cNvPr>
            <p:cNvSpPr/>
            <p:nvPr/>
          </p:nvSpPr>
          <p:spPr>
            <a:xfrm rot="17567680">
              <a:off x="7515953" y="345782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8" name="Flowchart: Connector 57">
              <a:extLst>
                <a:ext uri="{FF2B5EF4-FFF2-40B4-BE49-F238E27FC236}">
                  <a16:creationId xmlns:a16="http://schemas.microsoft.com/office/drawing/2014/main" id="{FBB1F693-3891-4F56-A7A7-F9F536C57514}"/>
                </a:ext>
              </a:extLst>
            </p:cNvPr>
            <p:cNvSpPr/>
            <p:nvPr/>
          </p:nvSpPr>
          <p:spPr>
            <a:xfrm rot="17567680">
              <a:off x="7535121" y="360163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9" name="Flowchart: Connector 57">
              <a:extLst>
                <a:ext uri="{FF2B5EF4-FFF2-40B4-BE49-F238E27FC236}">
                  <a16:creationId xmlns:a16="http://schemas.microsoft.com/office/drawing/2014/main" id="{EF88B2A0-7EB7-4D68-86F2-CD803D253F85}"/>
                </a:ext>
              </a:extLst>
            </p:cNvPr>
            <p:cNvSpPr/>
            <p:nvPr/>
          </p:nvSpPr>
          <p:spPr>
            <a:xfrm>
              <a:off x="6041133" y="273335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0" name="Flowchart: Connector 57">
              <a:extLst>
                <a:ext uri="{FF2B5EF4-FFF2-40B4-BE49-F238E27FC236}">
                  <a16:creationId xmlns:a16="http://schemas.microsoft.com/office/drawing/2014/main" id="{D0BB4713-6236-4B6A-87FD-3CF589F0D762}"/>
                </a:ext>
              </a:extLst>
            </p:cNvPr>
            <p:cNvSpPr/>
            <p:nvPr/>
          </p:nvSpPr>
          <p:spPr>
            <a:xfrm>
              <a:off x="6118319" y="273499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2" name="Flowchart: Connector 57">
              <a:extLst>
                <a:ext uri="{FF2B5EF4-FFF2-40B4-BE49-F238E27FC236}">
                  <a16:creationId xmlns:a16="http://schemas.microsoft.com/office/drawing/2014/main" id="{D6D6A307-F822-40B3-86EE-55ED26ED0896}"/>
                </a:ext>
              </a:extLst>
            </p:cNvPr>
            <p:cNvSpPr/>
            <p:nvPr/>
          </p:nvSpPr>
          <p:spPr>
            <a:xfrm>
              <a:off x="7283498" y="262826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3" name="Flowchart: Connector 57">
              <a:extLst>
                <a:ext uri="{FF2B5EF4-FFF2-40B4-BE49-F238E27FC236}">
                  <a16:creationId xmlns:a16="http://schemas.microsoft.com/office/drawing/2014/main" id="{615D5D73-E7C5-4CFB-A053-FBA992EBDC71}"/>
                </a:ext>
              </a:extLst>
            </p:cNvPr>
            <p:cNvSpPr/>
            <p:nvPr/>
          </p:nvSpPr>
          <p:spPr>
            <a:xfrm>
              <a:off x="7175523" y="262826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4" name="Flowchart: Connector 57">
              <a:extLst>
                <a:ext uri="{FF2B5EF4-FFF2-40B4-BE49-F238E27FC236}">
                  <a16:creationId xmlns:a16="http://schemas.microsoft.com/office/drawing/2014/main" id="{9B7E367A-5C25-4C13-87C3-7E57688939A6}"/>
                </a:ext>
              </a:extLst>
            </p:cNvPr>
            <p:cNvSpPr/>
            <p:nvPr/>
          </p:nvSpPr>
          <p:spPr>
            <a:xfrm>
              <a:off x="7063258" y="262104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5" name="Flowchart: Connector 57">
              <a:extLst>
                <a:ext uri="{FF2B5EF4-FFF2-40B4-BE49-F238E27FC236}">
                  <a16:creationId xmlns:a16="http://schemas.microsoft.com/office/drawing/2014/main" id="{2196D2C3-CCAB-4C6D-A599-6CD8089D9D7F}"/>
                </a:ext>
              </a:extLst>
            </p:cNvPr>
            <p:cNvSpPr/>
            <p:nvPr/>
          </p:nvSpPr>
          <p:spPr>
            <a:xfrm>
              <a:off x="6938590" y="261418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6" name="Flowchart: Connector 57">
              <a:extLst>
                <a:ext uri="{FF2B5EF4-FFF2-40B4-BE49-F238E27FC236}">
                  <a16:creationId xmlns:a16="http://schemas.microsoft.com/office/drawing/2014/main" id="{79E99DCC-396A-4160-B690-0B744F022ACB}"/>
                </a:ext>
              </a:extLst>
            </p:cNvPr>
            <p:cNvSpPr/>
            <p:nvPr/>
          </p:nvSpPr>
          <p:spPr>
            <a:xfrm>
              <a:off x="6809615" y="261989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1" name="Flowchart: Connector 57">
              <a:extLst>
                <a:ext uri="{FF2B5EF4-FFF2-40B4-BE49-F238E27FC236}">
                  <a16:creationId xmlns:a16="http://schemas.microsoft.com/office/drawing/2014/main" id="{D95A09EE-87ED-4254-AFA3-E510DA242611}"/>
                </a:ext>
              </a:extLst>
            </p:cNvPr>
            <p:cNvSpPr/>
            <p:nvPr/>
          </p:nvSpPr>
          <p:spPr>
            <a:xfrm>
              <a:off x="7321424" y="283327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2" name="Flowchart: Connector 57">
              <a:extLst>
                <a:ext uri="{FF2B5EF4-FFF2-40B4-BE49-F238E27FC236}">
                  <a16:creationId xmlns:a16="http://schemas.microsoft.com/office/drawing/2014/main" id="{7D8E2B6B-15E2-4DA1-9553-C922C6BE4EC6}"/>
                </a:ext>
              </a:extLst>
            </p:cNvPr>
            <p:cNvSpPr/>
            <p:nvPr/>
          </p:nvSpPr>
          <p:spPr>
            <a:xfrm>
              <a:off x="7199828" y="283061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3" name="Flowchart: Connector 57">
              <a:extLst>
                <a:ext uri="{FF2B5EF4-FFF2-40B4-BE49-F238E27FC236}">
                  <a16:creationId xmlns:a16="http://schemas.microsoft.com/office/drawing/2014/main" id="{032A5526-A615-4B48-9098-642734A621BB}"/>
                </a:ext>
              </a:extLst>
            </p:cNvPr>
            <p:cNvSpPr/>
            <p:nvPr/>
          </p:nvSpPr>
          <p:spPr>
            <a:xfrm>
              <a:off x="7063258" y="283765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5" name="Flowchart: Connector 57">
              <a:extLst>
                <a:ext uri="{FF2B5EF4-FFF2-40B4-BE49-F238E27FC236}">
                  <a16:creationId xmlns:a16="http://schemas.microsoft.com/office/drawing/2014/main" id="{BB2CC45A-EAE3-454B-9C6C-C6E57EF03A73}"/>
                </a:ext>
              </a:extLst>
            </p:cNvPr>
            <p:cNvSpPr/>
            <p:nvPr/>
          </p:nvSpPr>
          <p:spPr>
            <a:xfrm>
              <a:off x="6043839" y="327584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6" name="Flowchart: Connector 57">
              <a:extLst>
                <a:ext uri="{FF2B5EF4-FFF2-40B4-BE49-F238E27FC236}">
                  <a16:creationId xmlns:a16="http://schemas.microsoft.com/office/drawing/2014/main" id="{5E484899-B1BA-466B-8F1A-4B4FD3E87E94}"/>
                </a:ext>
              </a:extLst>
            </p:cNvPr>
            <p:cNvSpPr/>
            <p:nvPr/>
          </p:nvSpPr>
          <p:spPr>
            <a:xfrm>
              <a:off x="7336629" y="329026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7" name="Flowchart: Connector 57">
              <a:extLst>
                <a:ext uri="{FF2B5EF4-FFF2-40B4-BE49-F238E27FC236}">
                  <a16:creationId xmlns:a16="http://schemas.microsoft.com/office/drawing/2014/main" id="{7ABF0DAE-BC1B-42A4-8CE7-D1DE0AA9CE2E}"/>
                </a:ext>
              </a:extLst>
            </p:cNvPr>
            <p:cNvSpPr/>
            <p:nvPr/>
          </p:nvSpPr>
          <p:spPr>
            <a:xfrm>
              <a:off x="7228654" y="329026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8" name="Flowchart: Connector 57">
              <a:extLst>
                <a:ext uri="{FF2B5EF4-FFF2-40B4-BE49-F238E27FC236}">
                  <a16:creationId xmlns:a16="http://schemas.microsoft.com/office/drawing/2014/main" id="{2F084CFD-159A-4F80-93BD-21BCA05FE144}"/>
                </a:ext>
              </a:extLst>
            </p:cNvPr>
            <p:cNvSpPr/>
            <p:nvPr/>
          </p:nvSpPr>
          <p:spPr>
            <a:xfrm>
              <a:off x="7116389" y="328304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9" name="Flowchart: Connector 57">
              <a:extLst>
                <a:ext uri="{FF2B5EF4-FFF2-40B4-BE49-F238E27FC236}">
                  <a16:creationId xmlns:a16="http://schemas.microsoft.com/office/drawing/2014/main" id="{8E3F7DF9-2B66-4384-8B3A-F2832F5F9CCA}"/>
                </a:ext>
              </a:extLst>
            </p:cNvPr>
            <p:cNvSpPr/>
            <p:nvPr/>
          </p:nvSpPr>
          <p:spPr>
            <a:xfrm>
              <a:off x="6991721" y="327619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0" name="Flowchart: Connector 57">
              <a:extLst>
                <a:ext uri="{FF2B5EF4-FFF2-40B4-BE49-F238E27FC236}">
                  <a16:creationId xmlns:a16="http://schemas.microsoft.com/office/drawing/2014/main" id="{CFE2B995-7AA5-4E33-B8E6-6FE02E93352D}"/>
                </a:ext>
              </a:extLst>
            </p:cNvPr>
            <p:cNvSpPr/>
            <p:nvPr/>
          </p:nvSpPr>
          <p:spPr>
            <a:xfrm>
              <a:off x="6862746" y="328190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1" name="Flowchart: Connector 57">
              <a:extLst>
                <a:ext uri="{FF2B5EF4-FFF2-40B4-BE49-F238E27FC236}">
                  <a16:creationId xmlns:a16="http://schemas.microsoft.com/office/drawing/2014/main" id="{94B9FE68-39F0-4211-A2D6-CAE6B04F6240}"/>
                </a:ext>
              </a:extLst>
            </p:cNvPr>
            <p:cNvSpPr/>
            <p:nvPr/>
          </p:nvSpPr>
          <p:spPr>
            <a:xfrm>
              <a:off x="6705330" y="327288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2" name="Flowchart: Connector 57">
              <a:extLst>
                <a:ext uri="{FF2B5EF4-FFF2-40B4-BE49-F238E27FC236}">
                  <a16:creationId xmlns:a16="http://schemas.microsoft.com/office/drawing/2014/main" id="{4FEF6212-CAE8-4C4F-B3E1-BCCA66140F01}"/>
                </a:ext>
              </a:extLst>
            </p:cNvPr>
            <p:cNvSpPr/>
            <p:nvPr/>
          </p:nvSpPr>
          <p:spPr>
            <a:xfrm>
              <a:off x="6455652" y="326625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3" name="Flowchart: Connector 57">
              <a:extLst>
                <a:ext uri="{FF2B5EF4-FFF2-40B4-BE49-F238E27FC236}">
                  <a16:creationId xmlns:a16="http://schemas.microsoft.com/office/drawing/2014/main" id="{1919DABB-197C-4D6C-9885-21BA9EBE490A}"/>
                </a:ext>
              </a:extLst>
            </p:cNvPr>
            <p:cNvSpPr/>
            <p:nvPr/>
          </p:nvSpPr>
          <p:spPr>
            <a:xfrm>
              <a:off x="6332327" y="327339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4" name="Flowchart: Connector 57">
              <a:extLst>
                <a:ext uri="{FF2B5EF4-FFF2-40B4-BE49-F238E27FC236}">
                  <a16:creationId xmlns:a16="http://schemas.microsoft.com/office/drawing/2014/main" id="{0FF53E0F-A227-4C25-9075-C432A105BFFF}"/>
                </a:ext>
              </a:extLst>
            </p:cNvPr>
            <p:cNvSpPr/>
            <p:nvPr/>
          </p:nvSpPr>
          <p:spPr>
            <a:xfrm>
              <a:off x="6177839" y="3268163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5" name="Flowchart: Connector 57">
              <a:extLst>
                <a:ext uri="{FF2B5EF4-FFF2-40B4-BE49-F238E27FC236}">
                  <a16:creationId xmlns:a16="http://schemas.microsoft.com/office/drawing/2014/main" id="{29337D5C-9FC1-4C42-9B87-DA463CAEC3A2}"/>
                </a:ext>
              </a:extLst>
            </p:cNvPr>
            <p:cNvSpPr/>
            <p:nvPr/>
          </p:nvSpPr>
          <p:spPr>
            <a:xfrm>
              <a:off x="7233191" y="3082729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6" name="Flowchart: Connector 57">
              <a:extLst>
                <a:ext uri="{FF2B5EF4-FFF2-40B4-BE49-F238E27FC236}">
                  <a16:creationId xmlns:a16="http://schemas.microsoft.com/office/drawing/2014/main" id="{495395AF-8424-4D52-9915-19F680DA6C9F}"/>
                </a:ext>
              </a:extLst>
            </p:cNvPr>
            <p:cNvSpPr/>
            <p:nvPr/>
          </p:nvSpPr>
          <p:spPr>
            <a:xfrm>
              <a:off x="7367394" y="307332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1" name="Flowchart: Connector 57">
              <a:extLst>
                <a:ext uri="{FF2B5EF4-FFF2-40B4-BE49-F238E27FC236}">
                  <a16:creationId xmlns:a16="http://schemas.microsoft.com/office/drawing/2014/main" id="{ACEA9837-996B-4028-8B50-0FD741B631AF}"/>
                </a:ext>
              </a:extLst>
            </p:cNvPr>
            <p:cNvSpPr/>
            <p:nvPr/>
          </p:nvSpPr>
          <p:spPr>
            <a:xfrm>
              <a:off x="6580997" y="326341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2" name="Flowchart: Connector 57">
              <a:extLst>
                <a:ext uri="{FF2B5EF4-FFF2-40B4-BE49-F238E27FC236}">
                  <a16:creationId xmlns:a16="http://schemas.microsoft.com/office/drawing/2014/main" id="{94C8AEF0-EA82-40D9-BB4E-90A752937CC1}"/>
                </a:ext>
              </a:extLst>
            </p:cNvPr>
            <p:cNvSpPr/>
            <p:nvPr/>
          </p:nvSpPr>
          <p:spPr>
            <a:xfrm>
              <a:off x="7412388" y="351129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3" name="Flowchart: Connector 57">
              <a:extLst>
                <a:ext uri="{FF2B5EF4-FFF2-40B4-BE49-F238E27FC236}">
                  <a16:creationId xmlns:a16="http://schemas.microsoft.com/office/drawing/2014/main" id="{CC497F0E-11B1-4C12-A611-14646C48E5C6}"/>
                </a:ext>
              </a:extLst>
            </p:cNvPr>
            <p:cNvSpPr/>
            <p:nvPr/>
          </p:nvSpPr>
          <p:spPr>
            <a:xfrm>
              <a:off x="7304413" y="351129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4" name="Flowchart: Connector 57">
              <a:extLst>
                <a:ext uri="{FF2B5EF4-FFF2-40B4-BE49-F238E27FC236}">
                  <a16:creationId xmlns:a16="http://schemas.microsoft.com/office/drawing/2014/main" id="{D724CE0A-805A-4F1D-A38B-D11B4F30C36D}"/>
                </a:ext>
              </a:extLst>
            </p:cNvPr>
            <p:cNvSpPr/>
            <p:nvPr/>
          </p:nvSpPr>
          <p:spPr>
            <a:xfrm>
              <a:off x="7192148" y="350407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5" name="Flowchart: Connector 57">
              <a:extLst>
                <a:ext uri="{FF2B5EF4-FFF2-40B4-BE49-F238E27FC236}">
                  <a16:creationId xmlns:a16="http://schemas.microsoft.com/office/drawing/2014/main" id="{1DF21798-C072-4705-847D-A9A8FBF73812}"/>
                </a:ext>
              </a:extLst>
            </p:cNvPr>
            <p:cNvSpPr/>
            <p:nvPr/>
          </p:nvSpPr>
          <p:spPr>
            <a:xfrm>
              <a:off x="7067480" y="3497221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6" name="Flowchart: Connector 57">
              <a:extLst>
                <a:ext uri="{FF2B5EF4-FFF2-40B4-BE49-F238E27FC236}">
                  <a16:creationId xmlns:a16="http://schemas.microsoft.com/office/drawing/2014/main" id="{BBAC5686-E73F-4C11-A4E2-933E9FF29403}"/>
                </a:ext>
              </a:extLst>
            </p:cNvPr>
            <p:cNvSpPr/>
            <p:nvPr/>
          </p:nvSpPr>
          <p:spPr>
            <a:xfrm>
              <a:off x="6938505" y="350293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7" name="Flowchart: Connector 57">
              <a:extLst>
                <a:ext uri="{FF2B5EF4-FFF2-40B4-BE49-F238E27FC236}">
                  <a16:creationId xmlns:a16="http://schemas.microsoft.com/office/drawing/2014/main" id="{436D8C4D-72CD-4AF2-8888-0358442F4D15}"/>
                </a:ext>
              </a:extLst>
            </p:cNvPr>
            <p:cNvSpPr/>
            <p:nvPr/>
          </p:nvSpPr>
          <p:spPr>
            <a:xfrm>
              <a:off x="6781089" y="349391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8" name="Flowchart: Connector 57">
              <a:extLst>
                <a:ext uri="{FF2B5EF4-FFF2-40B4-BE49-F238E27FC236}">
                  <a16:creationId xmlns:a16="http://schemas.microsoft.com/office/drawing/2014/main" id="{3421C395-1EDF-4950-B530-F72CF3413B54}"/>
                </a:ext>
              </a:extLst>
            </p:cNvPr>
            <p:cNvSpPr/>
            <p:nvPr/>
          </p:nvSpPr>
          <p:spPr>
            <a:xfrm>
              <a:off x="6531411" y="348728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9" name="Flowchart: Connector 57">
              <a:extLst>
                <a:ext uri="{FF2B5EF4-FFF2-40B4-BE49-F238E27FC236}">
                  <a16:creationId xmlns:a16="http://schemas.microsoft.com/office/drawing/2014/main" id="{84A3A296-FB67-4E60-BB33-60504677CCB8}"/>
                </a:ext>
              </a:extLst>
            </p:cNvPr>
            <p:cNvSpPr/>
            <p:nvPr/>
          </p:nvSpPr>
          <p:spPr>
            <a:xfrm>
              <a:off x="6408086" y="3494424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0" name="Flowchart: Connector 57">
              <a:extLst>
                <a:ext uri="{FF2B5EF4-FFF2-40B4-BE49-F238E27FC236}">
                  <a16:creationId xmlns:a16="http://schemas.microsoft.com/office/drawing/2014/main" id="{9B63DA67-D56B-4FF9-8EE5-88165BC71383}"/>
                </a:ext>
              </a:extLst>
            </p:cNvPr>
            <p:cNvSpPr/>
            <p:nvPr/>
          </p:nvSpPr>
          <p:spPr>
            <a:xfrm>
              <a:off x="6253598" y="3489190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1" name="Flowchart: Connector 57">
              <a:extLst>
                <a:ext uri="{FF2B5EF4-FFF2-40B4-BE49-F238E27FC236}">
                  <a16:creationId xmlns:a16="http://schemas.microsoft.com/office/drawing/2014/main" id="{5BFBE221-7AD3-49DF-8888-25F2FEF3E620}"/>
                </a:ext>
              </a:extLst>
            </p:cNvPr>
            <p:cNvSpPr/>
            <p:nvPr/>
          </p:nvSpPr>
          <p:spPr>
            <a:xfrm>
              <a:off x="6656756" y="3484437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2" name="Flowchart: Connector 57">
              <a:extLst>
                <a:ext uri="{FF2B5EF4-FFF2-40B4-BE49-F238E27FC236}">
                  <a16:creationId xmlns:a16="http://schemas.microsoft.com/office/drawing/2014/main" id="{AB027ED9-F425-4B31-82EE-9E8656302F6A}"/>
                </a:ext>
              </a:extLst>
            </p:cNvPr>
            <p:cNvSpPr/>
            <p:nvPr/>
          </p:nvSpPr>
          <p:spPr>
            <a:xfrm>
              <a:off x="6051715" y="3511046"/>
              <a:ext cx="86517" cy="88358"/>
            </a:xfrm>
            <a:prstGeom prst="flowChartConnec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5" name="Straight Connector 14">
              <a:extLst>
                <a:ext uri="{FF2B5EF4-FFF2-40B4-BE49-F238E27FC236}">
                  <a16:creationId xmlns:a16="http://schemas.microsoft.com/office/drawing/2014/main" id="{38258AF7-9E69-4B84-93C3-63F075D300D3}"/>
                </a:ext>
              </a:extLst>
            </p:cNvPr>
            <p:cNvCxnSpPr>
              <a:cxnSpLocks/>
            </p:cNvCxnSpPr>
            <p:nvPr/>
          </p:nvCxnSpPr>
          <p:spPr>
            <a:xfrm>
              <a:off x="5575069" y="3493916"/>
              <a:ext cx="2536487" cy="2210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8" name="Straight Connector 14">
              <a:extLst>
                <a:ext uri="{FF2B5EF4-FFF2-40B4-BE49-F238E27FC236}">
                  <a16:creationId xmlns:a16="http://schemas.microsoft.com/office/drawing/2014/main" id="{B3303251-F5DF-471F-8689-78B451BB5993}"/>
                </a:ext>
              </a:extLst>
            </p:cNvPr>
            <p:cNvCxnSpPr>
              <a:cxnSpLocks/>
            </p:cNvCxnSpPr>
            <p:nvPr/>
          </p:nvCxnSpPr>
          <p:spPr>
            <a:xfrm>
              <a:off x="5595347" y="2545266"/>
              <a:ext cx="2509207" cy="16964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D84AD75E-FEB6-412B-99A8-99EB58576752}"/>
                </a:ext>
              </a:extLst>
            </p:cNvPr>
            <p:cNvCxnSpPr>
              <a:cxnSpLocks/>
            </p:cNvCxnSpPr>
            <p:nvPr/>
          </p:nvCxnSpPr>
          <p:spPr>
            <a:xfrm>
              <a:off x="8081037" y="3001003"/>
              <a:ext cx="3929" cy="259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avec flèche 195">
              <a:extLst>
                <a:ext uri="{FF2B5EF4-FFF2-40B4-BE49-F238E27FC236}">
                  <a16:creationId xmlns:a16="http://schemas.microsoft.com/office/drawing/2014/main" id="{122EEEEC-F4F1-44F1-B525-B7D77677620C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44" y="3241423"/>
              <a:ext cx="3929" cy="259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avec flèche 196">
              <a:extLst>
                <a:ext uri="{FF2B5EF4-FFF2-40B4-BE49-F238E27FC236}">
                  <a16:creationId xmlns:a16="http://schemas.microsoft.com/office/drawing/2014/main" id="{F1624DF6-F8F2-4573-9584-E7050802F46A}"/>
                </a:ext>
              </a:extLst>
            </p:cNvPr>
            <p:cNvCxnSpPr>
              <a:cxnSpLocks/>
            </p:cNvCxnSpPr>
            <p:nvPr/>
          </p:nvCxnSpPr>
          <p:spPr>
            <a:xfrm>
              <a:off x="8064051" y="2562230"/>
              <a:ext cx="3929" cy="259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45">
            <a:extLst>
              <a:ext uri="{FF2B5EF4-FFF2-40B4-BE49-F238E27FC236}">
                <a16:creationId xmlns:a16="http://schemas.microsoft.com/office/drawing/2014/main" id="{84F27748-115E-4CBA-9DDD-BB23D1BF9B08}"/>
              </a:ext>
            </a:extLst>
          </p:cNvPr>
          <p:cNvSpPr txBox="1"/>
          <p:nvPr/>
        </p:nvSpPr>
        <p:spPr>
          <a:xfrm>
            <a:off x="4144533" y="2983975"/>
            <a:ext cx="12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Cross-section</a:t>
            </a:r>
          </a:p>
        </p:txBody>
      </p:sp>
    </p:spTree>
    <p:extLst>
      <p:ext uri="{BB962C8B-B14F-4D97-AF65-F5344CB8AC3E}">
        <p14:creationId xmlns:p14="http://schemas.microsoft.com/office/powerpoint/2010/main" val="181414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12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3: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3429000"/>
            <a:ext cx="420086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3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Surface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Separation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Least squares</a:t>
            </a: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EB884CE-3F7B-44BA-9AC8-1ED0D6EB03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20856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7C093F8D-0D8A-472A-869F-8CDE948A8BBF}"/>
              </a:ext>
            </a:extLst>
          </p:cNvPr>
          <p:cNvCxnSpPr>
            <a:cxnSpLocks/>
          </p:cNvCxnSpPr>
          <p:nvPr/>
        </p:nvCxnSpPr>
        <p:spPr>
          <a:xfrm>
            <a:off x="10625778" y="612055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A8107C40-C90F-4118-8AD2-B3F1135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EE53A-A5BF-4F3A-80E1-9E41FDAE934B}"/>
              </a:ext>
            </a:extLst>
          </p:cNvPr>
          <p:cNvGrpSpPr/>
          <p:nvPr/>
        </p:nvGrpSpPr>
        <p:grpSpPr>
          <a:xfrm>
            <a:off x="5565231" y="1941781"/>
            <a:ext cx="5596719" cy="4304164"/>
            <a:chOff x="5565231" y="1941781"/>
            <a:chExt cx="5596719" cy="4304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4AA29D8-8722-4FF4-B979-99C521403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5" t="6712" r="8916" b="3583"/>
            <a:stretch/>
          </p:blipFill>
          <p:spPr>
            <a:xfrm>
              <a:off x="5565231" y="1941781"/>
              <a:ext cx="5596719" cy="4304164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013A62C-7444-4B10-A70F-6EEF750A83EB}"/>
                </a:ext>
              </a:extLst>
            </p:cNvPr>
            <p:cNvSpPr txBox="1"/>
            <p:nvPr/>
          </p:nvSpPr>
          <p:spPr>
            <a:xfrm>
              <a:off x="6709894" y="2553442"/>
              <a:ext cx="18850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Lower surface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A053C57-AD3B-4F1A-AE2E-C4A0878D107B}"/>
                </a:ext>
              </a:extLst>
            </p:cNvPr>
            <p:cNvSpPr txBox="1"/>
            <p:nvPr/>
          </p:nvSpPr>
          <p:spPr>
            <a:xfrm>
              <a:off x="6709894" y="2869908"/>
              <a:ext cx="18850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Upper surface</a:t>
              </a:r>
            </a:p>
          </p:txBody>
        </p:sp>
        <p:sp>
          <p:nvSpPr>
            <p:cNvPr id="15" name="ZoneTexte 9">
              <a:extLst>
                <a:ext uri="{FF2B5EF4-FFF2-40B4-BE49-F238E27FC236}">
                  <a16:creationId xmlns:a16="http://schemas.microsoft.com/office/drawing/2014/main" id="{C5839D0E-D65E-4729-BB3E-DD4E56626FDE}"/>
                </a:ext>
              </a:extLst>
            </p:cNvPr>
            <p:cNvSpPr txBox="1"/>
            <p:nvPr/>
          </p:nvSpPr>
          <p:spPr>
            <a:xfrm>
              <a:off x="6709894" y="2261856"/>
              <a:ext cx="21521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Separation boundary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49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13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4: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1969997"/>
            <a:ext cx="99061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interpolation (4th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polynomial) +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continuity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604D7F5C-8D22-4B86-A77B-7CD15F561E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39A17C7D-9F98-41E2-A2C8-A3087EF56DDE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80A32CC8-8D8B-4715-9BFE-ED3EFB0C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EF210C-7B1E-4A82-BB6C-A5D25A776CEE}"/>
              </a:ext>
            </a:extLst>
          </p:cNvPr>
          <p:cNvGrpSpPr/>
          <p:nvPr/>
        </p:nvGrpSpPr>
        <p:grpSpPr>
          <a:xfrm>
            <a:off x="225997" y="2585051"/>
            <a:ext cx="5528079" cy="3685386"/>
            <a:chOff x="225997" y="2585051"/>
            <a:chExt cx="5528079" cy="368538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4DECA3-305B-4F40-97B5-AEE9D54A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97" y="2585051"/>
              <a:ext cx="5528079" cy="368538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83CF6F-CB6A-40C9-9417-49BDAB12F9E7}"/>
                </a:ext>
              </a:extLst>
            </p:cNvPr>
            <p:cNvSpPr txBox="1"/>
            <p:nvPr/>
          </p:nvSpPr>
          <p:spPr>
            <a:xfrm>
              <a:off x="1300765" y="3249707"/>
              <a:ext cx="25453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Interpolated</a:t>
              </a:r>
              <a:r>
                <a:rPr lang="fr-CH" sz="1100" dirty="0"/>
                <a:t> </a:t>
              </a:r>
              <a:r>
                <a:rPr lang="fr-CH" sz="1100" dirty="0" err="1"/>
                <a:t>curve</a:t>
              </a:r>
              <a:r>
                <a:rPr lang="fr-CH" sz="1100" dirty="0"/>
                <a:t> (</a:t>
              </a:r>
              <a:r>
                <a:rPr lang="fr-CH" sz="1100" dirty="0" err="1"/>
                <a:t>upper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D5F09B-A547-41CA-AFB5-2AAF9CB0A80A}"/>
                </a:ext>
              </a:extLst>
            </p:cNvPr>
            <p:cNvSpPr txBox="1"/>
            <p:nvPr/>
          </p:nvSpPr>
          <p:spPr>
            <a:xfrm>
              <a:off x="1300763" y="3668839"/>
              <a:ext cx="22924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upper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2A47B8-ACCA-40A5-A278-0C468F292036}"/>
                </a:ext>
              </a:extLst>
            </p:cNvPr>
            <p:cNvSpPr txBox="1"/>
            <p:nvPr/>
          </p:nvSpPr>
          <p:spPr>
            <a:xfrm>
              <a:off x="1300764" y="3459273"/>
              <a:ext cx="238542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55DBC-8267-472E-B1B6-3A15FFE734CC}"/>
                </a:ext>
              </a:extLst>
            </p:cNvPr>
            <p:cNvSpPr txBox="1"/>
            <p:nvPr/>
          </p:nvSpPr>
          <p:spPr>
            <a:xfrm>
              <a:off x="1300766" y="3061369"/>
              <a:ext cx="25453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Interpolated</a:t>
              </a:r>
              <a:r>
                <a:rPr lang="fr-CH" sz="1100" dirty="0"/>
                <a:t> </a:t>
              </a:r>
              <a:r>
                <a:rPr lang="fr-CH" sz="1100" dirty="0" err="1"/>
                <a:t>curve</a:t>
              </a:r>
              <a:r>
                <a:rPr lang="fr-CH" sz="1100" dirty="0"/>
                <a:t>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069DCF-5837-4A61-B8AE-64CDD172DA58}"/>
              </a:ext>
            </a:extLst>
          </p:cNvPr>
          <p:cNvGrpSpPr/>
          <p:nvPr/>
        </p:nvGrpSpPr>
        <p:grpSpPr>
          <a:xfrm>
            <a:off x="6353063" y="2528889"/>
            <a:ext cx="5528079" cy="3722807"/>
            <a:chOff x="6340622" y="2583974"/>
            <a:chExt cx="5528079" cy="372280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8EF2195-6293-4C4B-9754-E61DE2B4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622" y="2583974"/>
              <a:ext cx="5528079" cy="37228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54740C-FC31-4F6E-93BC-23D263BE0227}"/>
                </a:ext>
              </a:extLst>
            </p:cNvPr>
            <p:cNvSpPr txBox="1"/>
            <p:nvPr/>
          </p:nvSpPr>
          <p:spPr>
            <a:xfrm>
              <a:off x="7418851" y="3098654"/>
              <a:ext cx="236371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Generated</a:t>
              </a:r>
              <a:r>
                <a:rPr lang="fr-CH" sz="1100" dirty="0"/>
                <a:t> points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2A430A-A1FD-4B70-A3D8-A46C51610672}"/>
                </a:ext>
              </a:extLst>
            </p:cNvPr>
            <p:cNvSpPr txBox="1"/>
            <p:nvPr/>
          </p:nvSpPr>
          <p:spPr>
            <a:xfrm>
              <a:off x="7418851" y="3279938"/>
              <a:ext cx="21697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lower</a:t>
              </a:r>
              <a:r>
                <a:rPr lang="fr-CH" sz="1100" dirty="0"/>
                <a:t>  surface)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912FA-ABF4-4EF7-A6C8-E11E6FEA1680}"/>
                </a:ext>
              </a:extLst>
            </p:cNvPr>
            <p:cNvSpPr txBox="1"/>
            <p:nvPr/>
          </p:nvSpPr>
          <p:spPr>
            <a:xfrm>
              <a:off x="7418851" y="3658596"/>
              <a:ext cx="21559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upper</a:t>
              </a:r>
              <a:r>
                <a:rPr lang="fr-CH" sz="1100" dirty="0"/>
                <a:t>  surface)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1A2371-06B1-4973-84EB-A6E52CF7DCCE}"/>
                </a:ext>
              </a:extLst>
            </p:cNvPr>
            <p:cNvSpPr txBox="1"/>
            <p:nvPr/>
          </p:nvSpPr>
          <p:spPr>
            <a:xfrm>
              <a:off x="7418852" y="3461222"/>
              <a:ext cx="23046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Generated</a:t>
              </a:r>
              <a:r>
                <a:rPr lang="fr-CH" sz="1100" dirty="0"/>
                <a:t> points (</a:t>
              </a:r>
              <a:r>
                <a:rPr lang="fr-CH" sz="1100" dirty="0" err="1"/>
                <a:t>upper</a:t>
              </a:r>
              <a:r>
                <a:rPr lang="fr-CH" sz="1100" dirty="0"/>
                <a:t>  surface)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4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14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98" y="655964"/>
            <a:ext cx="10115203" cy="920245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5: </a:t>
            </a:r>
            <a:r>
              <a:rPr lang="fr-CH" i="1" dirty="0" err="1">
                <a:solidFill>
                  <a:schemeClr val="tx2"/>
                </a:solidFill>
              </a:rPr>
              <a:t>Algorithm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295617" y="4981235"/>
            <a:ext cx="6325877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4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4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X-Foil output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Align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mirror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(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normalize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), right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 Reynold and Mach</a:t>
            </a:r>
            <a:endParaRPr lang="fr-FR" sz="2400" b="1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2D30C16-F3AC-4617-84E7-D96788CB20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ED9965-958E-4A8E-91B4-31F85D5A4EE9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Espace réservé du pied de page 6">
            <a:extLst>
              <a:ext uri="{FF2B5EF4-FFF2-40B4-BE49-F238E27FC236}">
                <a16:creationId xmlns:a16="http://schemas.microsoft.com/office/drawing/2014/main" id="{CB5B5BE4-E47D-4340-8A57-639A4E8B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EF85E-9553-405D-853D-752A020DF17C}"/>
              </a:ext>
            </a:extLst>
          </p:cNvPr>
          <p:cNvGrpSpPr/>
          <p:nvPr/>
        </p:nvGrpSpPr>
        <p:grpSpPr>
          <a:xfrm>
            <a:off x="93339" y="1766990"/>
            <a:ext cx="4054132" cy="3023464"/>
            <a:chOff x="93339" y="1766990"/>
            <a:chExt cx="4054132" cy="30234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4C53600-293A-483C-9303-88EDFEB6A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" r="8291"/>
            <a:stretch/>
          </p:blipFill>
          <p:spPr>
            <a:xfrm>
              <a:off x="93339" y="1766990"/>
              <a:ext cx="4054132" cy="30234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A06CAA-3276-4933-B855-04657D36B867}"/>
                </a:ext>
              </a:extLst>
            </p:cNvPr>
            <p:cNvSpPr txBox="1"/>
            <p:nvPr/>
          </p:nvSpPr>
          <p:spPr>
            <a:xfrm>
              <a:off x="1202653" y="2526156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0E7E13-ABC1-4F34-8916-3C9CDD4272C8}"/>
                </a:ext>
              </a:extLst>
            </p:cNvPr>
            <p:cNvSpPr txBox="1"/>
            <p:nvPr/>
          </p:nvSpPr>
          <p:spPr>
            <a:xfrm>
              <a:off x="1202653" y="2216361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0F9F47-192C-432E-9973-EB6CF68B29F3}"/>
              </a:ext>
            </a:extLst>
          </p:cNvPr>
          <p:cNvGrpSpPr/>
          <p:nvPr/>
        </p:nvGrpSpPr>
        <p:grpSpPr>
          <a:xfrm>
            <a:off x="4116312" y="2416416"/>
            <a:ext cx="4028764" cy="3001998"/>
            <a:chOff x="4015767" y="2133800"/>
            <a:chExt cx="4028764" cy="300199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EEF34F5-5461-480F-9D58-4B19FC41E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" r="8601"/>
            <a:stretch/>
          </p:blipFill>
          <p:spPr>
            <a:xfrm>
              <a:off x="4015767" y="2133800"/>
              <a:ext cx="4028764" cy="300199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82885D-0118-45B8-A7B2-D851392D4A08}"/>
                </a:ext>
              </a:extLst>
            </p:cNvPr>
            <p:cNvSpPr txBox="1"/>
            <p:nvPr/>
          </p:nvSpPr>
          <p:spPr>
            <a:xfrm>
              <a:off x="5194130" y="2878612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5AFFBF-F89D-45FA-98D5-9DFB3AB5F839}"/>
                </a:ext>
              </a:extLst>
            </p:cNvPr>
            <p:cNvSpPr txBox="1"/>
            <p:nvPr/>
          </p:nvSpPr>
          <p:spPr>
            <a:xfrm>
              <a:off x="5194129" y="2582493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D108E5-0F45-427E-93EA-3F979BF44306}"/>
              </a:ext>
            </a:extLst>
          </p:cNvPr>
          <p:cNvGrpSpPr/>
          <p:nvPr/>
        </p:nvGrpSpPr>
        <p:grpSpPr>
          <a:xfrm>
            <a:off x="8139918" y="3248991"/>
            <a:ext cx="4062637" cy="3023464"/>
            <a:chOff x="7873764" y="2501173"/>
            <a:chExt cx="4062637" cy="302346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438665E-3ABA-4879-9A42-75C6C09F8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" r="8016"/>
            <a:stretch/>
          </p:blipFill>
          <p:spPr>
            <a:xfrm>
              <a:off x="7873764" y="2501173"/>
              <a:ext cx="4062637" cy="30234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8742C7-D398-46D4-8938-1CB125DDF08D}"/>
                </a:ext>
              </a:extLst>
            </p:cNvPr>
            <p:cNvSpPr txBox="1"/>
            <p:nvPr/>
          </p:nvSpPr>
          <p:spPr>
            <a:xfrm>
              <a:off x="9017230" y="3278722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F9E52B-6BB5-488C-85BE-1B90D6305F83}"/>
                </a:ext>
              </a:extLst>
            </p:cNvPr>
            <p:cNvSpPr txBox="1"/>
            <p:nvPr/>
          </p:nvSpPr>
          <p:spPr>
            <a:xfrm>
              <a:off x="9017229" y="2982603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2A6A39-75FA-47D7-BD95-6885F0DF8E87}"/>
              </a:ext>
            </a:extLst>
          </p:cNvPr>
          <p:cNvCxnSpPr>
            <a:cxnSpLocks/>
          </p:cNvCxnSpPr>
          <p:nvPr/>
        </p:nvCxnSpPr>
        <p:spPr>
          <a:xfrm>
            <a:off x="4116312" y="2214338"/>
            <a:ext cx="685726" cy="511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2611A4-F4D0-451A-9FDC-24F19182738F}"/>
              </a:ext>
            </a:extLst>
          </p:cNvPr>
          <p:cNvCxnSpPr>
            <a:cxnSpLocks/>
          </p:cNvCxnSpPr>
          <p:nvPr/>
        </p:nvCxnSpPr>
        <p:spPr>
          <a:xfrm>
            <a:off x="8163099" y="2926266"/>
            <a:ext cx="685726" cy="511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F717FBD-53D6-45E7-B753-3DB3A1853188}"/>
              </a:ext>
            </a:extLst>
          </p:cNvPr>
          <p:cNvSpPr txBox="1"/>
          <p:nvPr/>
        </p:nvSpPr>
        <p:spPr>
          <a:xfrm>
            <a:off x="4307116" y="2144616"/>
            <a:ext cx="1213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Align with y=0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C9B03C-E4A8-42D8-9FC8-6D20899F3CF5}"/>
              </a:ext>
            </a:extLst>
          </p:cNvPr>
          <p:cNvSpPr txBox="1"/>
          <p:nvPr/>
        </p:nvSpPr>
        <p:spPr>
          <a:xfrm>
            <a:off x="8353642" y="2839478"/>
            <a:ext cx="141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Mirror on y-axis</a:t>
            </a:r>
          </a:p>
        </p:txBody>
      </p:sp>
    </p:spTree>
    <p:extLst>
      <p:ext uri="{BB962C8B-B14F-4D97-AF65-F5344CB8AC3E}">
        <p14:creationId xmlns:p14="http://schemas.microsoft.com/office/powerpoint/2010/main" val="351042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15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6: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C83D0405-2751-4C19-AB19-F7084E938E9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4387181-1D5F-4D02-AF07-95F113A5C372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6C409D07-483A-4D98-80EE-F077725F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B7739-5122-483D-B7C2-36C0E2297E4D}"/>
              </a:ext>
            </a:extLst>
          </p:cNvPr>
          <p:cNvGrpSpPr/>
          <p:nvPr/>
        </p:nvGrpSpPr>
        <p:grpSpPr>
          <a:xfrm>
            <a:off x="5434447" y="1824930"/>
            <a:ext cx="6640149" cy="4426766"/>
            <a:chOff x="5498841" y="1831457"/>
            <a:chExt cx="6640149" cy="44267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0DA9C04-850A-4B41-B5EF-7FBBC8BE7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841" y="1831457"/>
              <a:ext cx="6640149" cy="4426766"/>
            </a:xfrm>
            <a:prstGeom prst="rect">
              <a:avLst/>
            </a:prstGeom>
          </p:spPr>
        </p:pic>
        <p:sp>
          <p:nvSpPr>
            <p:cNvPr id="2" name="Arc 1">
              <a:extLst>
                <a:ext uri="{FF2B5EF4-FFF2-40B4-BE49-F238E27FC236}">
                  <a16:creationId xmlns:a16="http://schemas.microsoft.com/office/drawing/2014/main" id="{765756DB-7933-4590-B167-2B5609717B92}"/>
                </a:ext>
              </a:extLst>
            </p:cNvPr>
            <p:cNvSpPr/>
            <p:nvPr/>
          </p:nvSpPr>
          <p:spPr>
            <a:xfrm>
              <a:off x="7881870" y="4816699"/>
              <a:ext cx="785611" cy="1210614"/>
            </a:xfrm>
            <a:prstGeom prst="arc">
              <a:avLst>
                <a:gd name="adj1" fmla="val 16200000"/>
                <a:gd name="adj2" fmla="val 558602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D300106-F9D7-41D4-BFB1-98FBEB3907C3}"/>
                </a:ext>
              </a:extLst>
            </p:cNvPr>
            <p:cNvSpPr/>
            <p:nvPr/>
          </p:nvSpPr>
          <p:spPr>
            <a:xfrm>
              <a:off x="6420480" y="3709989"/>
              <a:ext cx="295973" cy="34773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C68BA-EE00-4229-AF01-536CCEDEF49E}"/>
                </a:ext>
              </a:extLst>
            </p:cNvPr>
            <p:cNvSpPr txBox="1"/>
            <p:nvPr/>
          </p:nvSpPr>
          <p:spPr>
            <a:xfrm>
              <a:off x="6808738" y="3626715"/>
              <a:ext cx="1738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600" dirty="0"/>
                <a:t>Blade twist angle</a:t>
              </a:r>
            </a:p>
          </p:txBody>
        </p:sp>
      </p:grp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2087349"/>
            <a:ext cx="512984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Blade twist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34C52B-92A1-4D48-875A-7BDC103BA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87" y="3555135"/>
            <a:ext cx="2070346" cy="26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5C6224-9670-4007-B2EF-C6983555D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1" t="10621" r="10409" b="21098"/>
          <a:stretch/>
        </p:blipFill>
        <p:spPr>
          <a:xfrm>
            <a:off x="5434642" y="2017798"/>
            <a:ext cx="6676845" cy="41126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16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6: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2228979"/>
            <a:ext cx="4893384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Hub radius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95E8381A-443B-478D-A206-EC82C22A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BA3A20-B687-4424-B8A1-0E6304143768}"/>
              </a:ext>
            </a:extLst>
          </p:cNvPr>
          <p:cNvCxnSpPr>
            <a:cxnSpLocks/>
          </p:cNvCxnSpPr>
          <p:nvPr/>
        </p:nvCxnSpPr>
        <p:spPr>
          <a:xfrm>
            <a:off x="8279296" y="4353339"/>
            <a:ext cx="725556" cy="6957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DBA73-47F6-42AE-9E38-57B22BAF5F31}"/>
              </a:ext>
            </a:extLst>
          </p:cNvPr>
          <p:cNvCxnSpPr>
            <a:cxnSpLocks/>
          </p:cNvCxnSpPr>
          <p:nvPr/>
        </p:nvCxnSpPr>
        <p:spPr>
          <a:xfrm>
            <a:off x="4047519" y="3487431"/>
            <a:ext cx="45108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C67AF56D-2736-4AA0-B0EE-24265775E3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0"/>
          <a:stretch/>
        </p:blipFill>
        <p:spPr>
          <a:xfrm>
            <a:off x="2323505" y="3741188"/>
            <a:ext cx="1928398" cy="23892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6147A-13DA-474D-925D-723BE2F0AF63}"/>
              </a:ext>
            </a:extLst>
          </p:cNvPr>
          <p:cNvCxnSpPr>
            <a:cxnSpLocks/>
          </p:cNvCxnSpPr>
          <p:nvPr/>
        </p:nvCxnSpPr>
        <p:spPr>
          <a:xfrm>
            <a:off x="2679940" y="3818626"/>
            <a:ext cx="525029" cy="231186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5A7ED-88A4-4634-9706-734A1DBA848E}"/>
              </a:ext>
            </a:extLst>
          </p:cNvPr>
          <p:cNvCxnSpPr>
            <a:cxnSpLocks/>
          </p:cNvCxnSpPr>
          <p:nvPr/>
        </p:nvCxnSpPr>
        <p:spPr>
          <a:xfrm flipH="1">
            <a:off x="4012691" y="2985083"/>
            <a:ext cx="46357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C6549C0-4B7D-450C-A2F3-E8A764BDF1DE}"/>
              </a:ext>
            </a:extLst>
          </p:cNvPr>
          <p:cNvSpPr txBox="1"/>
          <p:nvPr/>
        </p:nvSpPr>
        <p:spPr>
          <a:xfrm>
            <a:off x="3204969" y="4054007"/>
            <a:ext cx="114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Tip radius</a:t>
            </a:r>
          </a:p>
        </p:txBody>
      </p:sp>
    </p:spTree>
    <p:extLst>
      <p:ext uri="{BB962C8B-B14F-4D97-AF65-F5344CB8AC3E}">
        <p14:creationId xmlns:p14="http://schemas.microsoft.com/office/powerpoint/2010/main" val="139668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470" y="278075"/>
            <a:ext cx="6223000" cy="1450757"/>
          </a:xfrm>
        </p:spPr>
        <p:txBody>
          <a:bodyPr/>
          <a:lstStyle/>
          <a:p>
            <a:pPr algn="r"/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 err="1">
                <a:solidFill>
                  <a:schemeClr val="tx2"/>
                </a:solidFill>
              </a:rPr>
              <a:t>Parameters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17</a:t>
            </a:fld>
            <a:endParaRPr lang="fr-CH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A3BA2B-7453-4778-A114-78D95F073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7"/>
          <a:stretch/>
        </p:blipFill>
        <p:spPr>
          <a:xfrm>
            <a:off x="0" y="0"/>
            <a:ext cx="4267189" cy="30810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7AEE1-8DC5-487F-885D-FD7D4EF2F2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"/>
          <a:stretch/>
        </p:blipFill>
        <p:spPr>
          <a:xfrm>
            <a:off x="0" y="3076748"/>
            <a:ext cx="4333470" cy="3143278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D96021D-C0D3-427D-A446-905D78F4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42421"/>
              </p:ext>
            </p:extLst>
          </p:nvPr>
        </p:nvGraphicFramePr>
        <p:xfrm>
          <a:off x="4710083" y="2356924"/>
          <a:ext cx="65024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8265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15796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146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058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Blade twist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Hub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Tip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0.06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8.76 </a:t>
                      </a:r>
                      <a:r>
                        <a:rPr lang="en-GB" dirty="0" err="1"/>
                        <a:t>deg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r>
                        <a:rPr lang="en-GB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6273"/>
                  </a:ext>
                </a:extLst>
              </a:tr>
            </a:tbl>
          </a:graphicData>
        </a:graphic>
      </p:graphicFrame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45E87D1-DB4D-4599-853D-97208C2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375FBE-688B-4BC1-9EE7-BFE155130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16056"/>
              </p:ext>
            </p:extLst>
          </p:nvPr>
        </p:nvGraphicFramePr>
        <p:xfrm>
          <a:off x="6627784" y="4187118"/>
          <a:ext cx="45846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8233">
                  <a:extLst>
                    <a:ext uri="{9D8B030D-6E8A-4147-A177-3AD203B41FA5}">
                      <a16:colId xmlns:a16="http://schemas.microsoft.com/office/drawing/2014/main" val="1071018386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3621865850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1356212685"/>
                    </a:ext>
                  </a:extLst>
                </a:gridCol>
              </a:tblGrid>
              <a:tr h="336389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Hub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Tip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95971"/>
                  </a:ext>
                </a:extLst>
              </a:tr>
              <a:tr h="336389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7.15mm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127mm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40338"/>
                  </a:ext>
                </a:extLst>
              </a:tr>
              <a:tr h="336389">
                <a:tc>
                  <a:txBody>
                    <a:bodyPr/>
                    <a:lstStyle/>
                    <a:p>
                      <a:pPr algn="ctr"/>
                      <a:r>
                        <a:rPr lang="fr-CH" dirty="0" err="1"/>
                        <a:t>Computed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6.54mm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126.08mm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3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 err="1">
                <a:solidFill>
                  <a:schemeClr val="tx2"/>
                </a:solidFill>
              </a:rPr>
              <a:t>Aerodynamic</a:t>
            </a:r>
            <a:r>
              <a:rPr lang="fr-CH" i="1" dirty="0">
                <a:solidFill>
                  <a:schemeClr val="tx2"/>
                </a:solidFill>
              </a:rPr>
              <a:t> Software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18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728096" y="1968266"/>
            <a:ext cx="10376811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Points output for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each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blade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twist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Reynolds and Mach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numbers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Blade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Tip radius, Hub radius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Applicable in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different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 programs 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E.g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 X-Foil but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did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not converge in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viscid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mode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07966C66-B24E-4E12-A521-691C7531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765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Outcome</a:t>
            </a:r>
            <a:r>
              <a:rPr lang="fr-CH" dirty="0">
                <a:solidFill>
                  <a:schemeClr val="accent2"/>
                </a:solidFill>
              </a:rPr>
              <a:t> of the </a:t>
            </a:r>
            <a:r>
              <a:rPr lang="fr-CH" dirty="0" err="1">
                <a:solidFill>
                  <a:schemeClr val="accent2"/>
                </a:solidFill>
              </a:rPr>
              <a:t>project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19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758190" y="1903990"/>
            <a:ext cx="10675620" cy="460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Ability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adapt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different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scanning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0)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And formats (STL not optimal)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Variable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accuracy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points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selection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2)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Customizable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polynomial interpolation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Ability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perform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detailed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external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X-Foil not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converging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continuity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both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Future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work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improve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X-Foil or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try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other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(Pablo [9],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JavaFoil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[10])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7158F27D-9626-43DE-B33A-DAACAB8A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34081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Project</a:t>
            </a:r>
            <a:endParaRPr lang="fr-FR" sz="40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678963" y="2488901"/>
            <a:ext cx="2895756" cy="9890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fr-FR" sz="2400" dirty="0" err="1">
                <a:solidFill>
                  <a:schemeClr val="tx1"/>
                </a:solidFill>
              </a:rPr>
              <a:t>analysis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260284" y="2490825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Blade </a:t>
            </a:r>
            <a:r>
              <a:rPr lang="fr-FR" sz="2400" dirty="0" err="1">
                <a:solidFill>
                  <a:schemeClr val="tx1"/>
                </a:solidFill>
              </a:rPr>
              <a:t>Element</a:t>
            </a:r>
            <a:r>
              <a:rPr lang="fr-FR" sz="2400" dirty="0">
                <a:solidFill>
                  <a:schemeClr val="tx1"/>
                </a:solidFill>
              </a:rPr>
              <a:t> Momentum Theory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841605" y="2490825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Shape</a:t>
            </a:r>
          </a:p>
        </p:txBody>
      </p:sp>
      <p:cxnSp>
        <p:nvCxnSpPr>
          <p:cNvPr id="10" name="Connecteur droit avec flèche 9"/>
          <p:cNvCxnSpPr>
            <a:stCxn id="13" idx="1"/>
            <a:endCxn id="11" idx="3"/>
          </p:cNvCxnSpPr>
          <p:nvPr/>
        </p:nvCxnSpPr>
        <p:spPr>
          <a:xfrm flipH="1">
            <a:off x="7156042" y="2988847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588948" y="2983431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82214" y="4069116"/>
            <a:ext cx="3531479" cy="13973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7E79"/>
                </a:solidFill>
              </a:rPr>
              <a:t>Problem</a:t>
            </a:r>
            <a:r>
              <a:rPr lang="fr-FR" sz="2400" b="1" dirty="0">
                <a:solidFill>
                  <a:srgbClr val="FF7E79"/>
                </a:solidFill>
              </a:rPr>
              <a:t>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- Shape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not </a:t>
            </a:r>
            <a:r>
              <a:rPr lang="fr-FR" sz="2400" dirty="0" err="1">
                <a:solidFill>
                  <a:schemeClr val="tx1"/>
                </a:solidFill>
              </a:rPr>
              <a:t>given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- No </a:t>
            </a:r>
            <a:r>
              <a:rPr lang="fr-FR" sz="2400" dirty="0" err="1">
                <a:solidFill>
                  <a:schemeClr val="tx1"/>
                </a:solidFill>
              </a:rPr>
              <a:t>common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database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0" name="Espace réservé du pied de page 6">
            <a:extLst>
              <a:ext uri="{FF2B5EF4-FFF2-40B4-BE49-F238E27FC236}">
                <a16:creationId xmlns:a16="http://schemas.microsoft.com/office/drawing/2014/main" id="{7D7BDAEA-8E24-4884-9D72-64B34C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DB82840-8C10-4B67-B495-6ACAB2F78223}"/>
              </a:ext>
            </a:extLst>
          </p:cNvPr>
          <p:cNvSpPr/>
          <p:nvPr/>
        </p:nvSpPr>
        <p:spPr>
          <a:xfrm>
            <a:off x="11214898" y="2670899"/>
            <a:ext cx="646176" cy="6459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36076-8683-479B-BAD5-EA2CADBFCB5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0737363" y="2988847"/>
            <a:ext cx="5628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0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000A09-EDFA-4B38-9205-4279815E1C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/>
          <a:stretch/>
        </p:blipFill>
        <p:spPr>
          <a:xfrm>
            <a:off x="6717890" y="3239278"/>
            <a:ext cx="5368592" cy="30356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20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751268" y="2108146"/>
            <a:ext cx="10115203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Reverse engineering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algorithm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drone performance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New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possibilities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scan and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analyze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</a:rPr>
              <a:t>Compute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</a:rPr>
              <a:t> performance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</a:rPr>
              <a:t>Reduce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</a:rPr>
              <a:t> time at design phase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accent2"/>
              </a:solidFill>
              <a:latin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B03A7A94-7B3E-4F1A-9444-B9136A3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74662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12" y="3429000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Thank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you</a:t>
            </a:r>
            <a:r>
              <a:rPr lang="fr-CH" dirty="0">
                <a:solidFill>
                  <a:schemeClr val="accent2"/>
                </a:solidFill>
              </a:rPr>
              <a:t> for </a:t>
            </a:r>
            <a:r>
              <a:rPr lang="fr-CH" dirty="0" err="1">
                <a:solidFill>
                  <a:schemeClr val="accent2"/>
                </a:solidFill>
              </a:rPr>
              <a:t>your</a:t>
            </a:r>
            <a:r>
              <a:rPr lang="fr-CH" dirty="0">
                <a:solidFill>
                  <a:schemeClr val="accent2"/>
                </a:solidFill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21</a:t>
            </a:fld>
            <a:endParaRPr lang="fr-CH" sz="1800" dirty="0"/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41346752-1635-4745-B934-2B91D991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22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E9EFD9-0254-4CE0-BBA1-FF854196DC2A}"/>
              </a:ext>
            </a:extLst>
          </p:cNvPr>
          <p:cNvSpPr txBox="1">
            <a:spLocks/>
          </p:cNvSpPr>
          <p:nvPr/>
        </p:nvSpPr>
        <p:spPr>
          <a:xfrm>
            <a:off x="1066800" y="23979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>
                <a:solidFill>
                  <a:schemeClr val="accent2"/>
                </a:solidFill>
              </a:rPr>
              <a:t>References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554C2D-30B8-41F7-9658-B2D0927B4AAC}"/>
              </a:ext>
            </a:extLst>
          </p:cNvPr>
          <p:cNvSpPr txBox="1"/>
          <p:nvPr/>
        </p:nvSpPr>
        <p:spPr>
          <a:xfrm>
            <a:off x="381000" y="1786987"/>
            <a:ext cx="11430000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[1]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A.W.L. Yao </a:t>
            </a: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Applications of 3D scanning and reverse engineering techniques for quality control of quick response products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Received: 2 October 2003 / Accepted: 27 January 2004 / Published online: 16 June 2004 © Springer-Verlag London Limited 2004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[2]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Morteza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Daneshmand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Ahmed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Helmi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Egils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Avots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Fatemeh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Noroozi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Fatih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Alisinanoglu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Hasan Sait Arslan, Jelena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Gorbova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Rain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Eric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Haamer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Cagri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Ozcinar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Gholamreza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Anbarjafari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 «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3D Scanning: A Comprehensive Survey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.» arXiv:1801.08863v1 [cs.CV] 24 Jan 2018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[3]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Emmanuel P.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Baltsavias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. </a:t>
            </a: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 comparison between photogrammetry and laser scanning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Institute of Geodesy and Photogrammetry, Swiss Federal Institute of Technology, ETH-</a:t>
            </a:r>
            <a:r>
              <a:rPr lang="en-US" sz="1400" dirty="0" err="1">
                <a:solidFill>
                  <a:schemeClr val="accent2"/>
                </a:solidFill>
                <a:latin typeface="Calibri Light" charset="0"/>
              </a:rPr>
              <a:t>Hoenggerberg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, CH-8093 Zurich, Switzerland Received 22 October 1998; accepted 17 March 1999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[4]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Salunke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Nilesh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P.,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Juned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Ahamad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R. A., and S.A.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Channiwala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 "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Airfoil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Parameterization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Techniques: A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Review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." American Journal of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Mechanical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Engineering2.4 (2014): 99-102.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[5]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Ava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Shahroki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Alireza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Jahangirian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Airfoil shape parameterization for optimum </a:t>
            </a:r>
            <a:r>
              <a:rPr lang="en-US" sz="1400" dirty="0" err="1">
                <a:solidFill>
                  <a:schemeClr val="accent2"/>
                </a:solidFill>
                <a:latin typeface="Calibri Light" charset="0"/>
              </a:rPr>
              <a:t>Navier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–Stokes design with genetic algorithm.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« Aerospace Science and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Technology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», Volume 11, septembre 2017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[6] 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Lu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Xiaoqiang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Huang Jun Song Lei Li Jing «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An improved geometric parameter airfoil parameterization method.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« Aerospace Science and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Technology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Volume 78, July 2018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[7]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from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https://i.stack.imgur.com/Wo8E2.jpg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[8]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from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Ghassemi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, H., &amp;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Zakerdoost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, H. (2017). Ship hull–propeller system optimization based on the multi-objective evolutionary algorithm. Proceedings of the Institution of Mechanical Engineers, Part C: Journal of Mechanical Engineering Science, 231(1), 175–192. 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  <a:hlinkClick r:id="rId3"/>
              </a:rPr>
              <a:t>https://doi.org/10.1177/0954406215616655</a:t>
            </a:r>
            <a:endParaRPr lang="en-US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[9] Pablo software: http://www.pdas.com/pablo.html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[10]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JavaFoil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 Software: http://www.mh-aerotools.de/airfoils/javafoil.htm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963554F-93D3-4FD1-9275-A848EC9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5708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5D0E-17A7-4363-96C8-C73745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5BDCE95-9A2C-4CF6-AC2F-5E8F5B23B560}" type="slidenum">
              <a:rPr lang="fr-CH" sz="1800"/>
              <a:pPr/>
              <a:t>23</a:t>
            </a:fld>
            <a:endParaRPr lang="fr-CH" sz="180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8166369-C6E7-4C97-AB7E-963E380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Gantt Chart</a:t>
            </a:r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0C7DA9C7-7EBE-4CD0-8879-B9F0565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18CE2A4-C27B-4C29-B357-14EA6B4C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8" y="1841139"/>
            <a:ext cx="11324929" cy="41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3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Project</a:t>
            </a:r>
            <a:endParaRPr lang="fr-FR" sz="4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8634433" y="2134661"/>
            <a:ext cx="2713902" cy="1027947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3D scanning</a:t>
            </a:r>
          </a:p>
        </p:txBody>
      </p:sp>
      <p:cxnSp>
        <p:nvCxnSpPr>
          <p:cNvPr id="24" name="Connecteur droit avec flèche 23"/>
          <p:cNvCxnSpPr>
            <a:cxnSpLocks/>
            <a:stCxn id="22" idx="1"/>
            <a:endCxn id="23" idx="3"/>
          </p:cNvCxnSpPr>
          <p:nvPr/>
        </p:nvCxnSpPr>
        <p:spPr>
          <a:xfrm flipH="1">
            <a:off x="7743101" y="2648635"/>
            <a:ext cx="891332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97671" y="3387331"/>
            <a:ext cx="3602787" cy="11707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Solution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/>
                </a:solidFill>
              </a:rPr>
              <a:t>Reverse </a:t>
            </a:r>
            <a:r>
              <a:rPr lang="fr-FR" sz="2400" dirty="0" err="1">
                <a:solidFill>
                  <a:schemeClr val="tx1"/>
                </a:solidFill>
              </a:rPr>
              <a:t>engineer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shape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0" name="Espace réservé du pied de page 6">
            <a:extLst>
              <a:ext uri="{FF2B5EF4-FFF2-40B4-BE49-F238E27FC236}">
                <a16:creationId xmlns:a16="http://schemas.microsoft.com/office/drawing/2014/main" id="{7D7BDAEA-8E24-4884-9D72-64B34C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23" name="Rectangle à coins arrondis 12">
            <a:extLst>
              <a:ext uri="{FF2B5EF4-FFF2-40B4-BE49-F238E27FC236}">
                <a16:creationId xmlns:a16="http://schemas.microsoft.com/office/drawing/2014/main" id="{35E7E740-D54D-4B60-A76C-F1BD11794A9B}"/>
              </a:ext>
            </a:extLst>
          </p:cNvPr>
          <p:cNvSpPr/>
          <p:nvPr/>
        </p:nvSpPr>
        <p:spPr>
          <a:xfrm>
            <a:off x="5029199" y="2154105"/>
            <a:ext cx="2713902" cy="98906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Shape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CDB379C-5D11-4890-BB60-15A2B6EB6B2B}"/>
              </a:ext>
            </a:extLst>
          </p:cNvPr>
          <p:cNvCxnSpPr>
            <a:cxnSpLocks/>
            <a:stCxn id="23" idx="1"/>
            <a:endCxn id="17" idx="3"/>
          </p:cNvCxnSpPr>
          <p:nvPr/>
        </p:nvCxnSpPr>
        <p:spPr>
          <a:xfrm flipH="1" flipV="1">
            <a:off x="4137867" y="2648634"/>
            <a:ext cx="891332" cy="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2">
            <a:extLst>
              <a:ext uri="{FF2B5EF4-FFF2-40B4-BE49-F238E27FC236}">
                <a16:creationId xmlns:a16="http://schemas.microsoft.com/office/drawing/2014/main" id="{E73C36A7-E1D0-419E-87FE-D21A7501AF57}"/>
              </a:ext>
            </a:extLst>
          </p:cNvPr>
          <p:cNvSpPr/>
          <p:nvPr/>
        </p:nvSpPr>
        <p:spPr>
          <a:xfrm>
            <a:off x="1423965" y="2154104"/>
            <a:ext cx="2713902" cy="98906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Blade </a:t>
            </a:r>
            <a:r>
              <a:rPr lang="fr-FR" sz="2400" dirty="0" err="1">
                <a:solidFill>
                  <a:schemeClr val="tx1"/>
                </a:solidFill>
              </a:rPr>
              <a:t>Element</a:t>
            </a:r>
            <a:r>
              <a:rPr lang="fr-FR" sz="2400" dirty="0">
                <a:solidFill>
                  <a:schemeClr val="tx1"/>
                </a:solidFill>
              </a:rPr>
              <a:t> Momentum Theory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191B0-F0DD-4606-8173-E8AEB80C49A0}"/>
              </a:ext>
            </a:extLst>
          </p:cNvPr>
          <p:cNvSpPr txBox="1"/>
          <p:nvPr/>
        </p:nvSpPr>
        <p:spPr>
          <a:xfrm>
            <a:off x="678159" y="4558085"/>
            <a:ext cx="6919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Calibri Light" charset="0"/>
                <a:cs typeface="Calibri Light" charset="0"/>
              </a:rPr>
              <a:t>Project:</a:t>
            </a:r>
          </a:p>
          <a:p>
            <a:pPr marL="800100" lvl="1" indent="-342900">
              <a:buFontTx/>
              <a:buChar char="-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Analyze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STL file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Output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geometric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Input for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external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softwares for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further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9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4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/>
              <p:nvPr/>
            </p:nvSpPr>
            <p:spPr>
              <a:xfrm>
                <a:off x="1154083" y="2206140"/>
                <a:ext cx="5837312" cy="3465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</a:t>
                </a:r>
                <a:r>
                  <a:rPr lang="fr-FR" sz="2400" b="1" dirty="0" err="1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Element</a:t>
                </a: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Momentum Theory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Cut in segments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Relative flow angle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Parameters</a:t>
                </a: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: 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Radius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twist </a:t>
                </a:r>
                <a:r>
                  <a:rPr lang="el-GR" sz="2400" dirty="0">
                    <a:solidFill>
                      <a:schemeClr val="accent2"/>
                    </a:solidFill>
                    <a:latin typeface="Calibri Light" charset="0"/>
                    <a:cs typeface="Calibri Light" charset="0"/>
                  </a:rPr>
                  <a:t>β</a:t>
                </a:r>
                <a:endParaRPr lang="fr-FR" sz="2400" dirty="0">
                  <a:solidFill>
                    <a:schemeClr val="accent2"/>
                  </a:solidFill>
                  <a:latin typeface="Calibri Light" charset="0"/>
                  <a:cs typeface="Calibri Light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</a:pPr>
                <a:endParaRPr lang="fr-FR" sz="2400" b="1" dirty="0">
                  <a:solidFill>
                    <a:schemeClr val="accent2">
                      <a:lumMod val="75000"/>
                    </a:schemeClr>
                  </a:solidFill>
                  <a:latin typeface="Calibri Light" charset="0"/>
                  <a:ea typeface="Calibri Light" charset="0"/>
                  <a:cs typeface="Calibri Light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C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83" y="2206140"/>
                <a:ext cx="5837312" cy="3465564"/>
              </a:xfrm>
              <a:prstGeom prst="rect">
                <a:avLst/>
              </a:prstGeom>
              <a:blipFill>
                <a:blip r:embed="rId3"/>
                <a:stretch>
                  <a:fillRect l="-1566" t="-2465" b="-1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9F50D7BC-1844-47D0-92D3-F540F9C415C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A0A6DBDB-8A8F-49BD-8399-D8C73BCE11C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381AA92F-369E-45FF-A802-130271FB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D97EA1-3476-42F5-93B4-CE3C944D8402}"/>
              </a:ext>
            </a:extLst>
          </p:cNvPr>
          <p:cNvSpPr txBox="1"/>
          <p:nvPr/>
        </p:nvSpPr>
        <p:spPr>
          <a:xfrm>
            <a:off x="9579683" y="3236553"/>
            <a:ext cx="15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Air velocity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D01ADB-7BE3-4313-9FE8-228437242734}"/>
              </a:ext>
            </a:extLst>
          </p:cNvPr>
          <p:cNvCxnSpPr>
            <a:cxnSpLocks/>
          </p:cNvCxnSpPr>
          <p:nvPr/>
        </p:nvCxnSpPr>
        <p:spPr>
          <a:xfrm>
            <a:off x="6221572" y="4872796"/>
            <a:ext cx="2714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F8C2B3-384C-494B-B534-BDFF97B94A87}"/>
              </a:ext>
            </a:extLst>
          </p:cNvPr>
          <p:cNvCxnSpPr>
            <a:cxnSpLocks/>
          </p:cNvCxnSpPr>
          <p:nvPr/>
        </p:nvCxnSpPr>
        <p:spPr>
          <a:xfrm flipV="1">
            <a:off x="6221572" y="3177875"/>
            <a:ext cx="2607421" cy="16949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24F8FB1-7F4F-4518-BD62-59803305A033}"/>
              </a:ext>
            </a:extLst>
          </p:cNvPr>
          <p:cNvCxnSpPr>
            <a:cxnSpLocks/>
          </p:cNvCxnSpPr>
          <p:nvPr/>
        </p:nvCxnSpPr>
        <p:spPr>
          <a:xfrm flipH="1">
            <a:off x="7353742" y="3578929"/>
            <a:ext cx="2232054" cy="1090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6857D84-5492-4FE8-BA7D-9746EE9C80F3}"/>
              </a:ext>
            </a:extLst>
          </p:cNvPr>
          <p:cNvSpPr/>
          <p:nvPr/>
        </p:nvSpPr>
        <p:spPr>
          <a:xfrm>
            <a:off x="6435308" y="4521610"/>
            <a:ext cx="486033" cy="822841"/>
          </a:xfrm>
          <a:prstGeom prst="arc">
            <a:avLst>
              <a:gd name="adj1" fmla="val 16802209"/>
              <a:gd name="adj2" fmla="val 2091022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2382C2D-27ED-445D-B9F0-75C2CC98C172}"/>
              </a:ext>
            </a:extLst>
          </p:cNvPr>
          <p:cNvSpPr/>
          <p:nvPr/>
        </p:nvSpPr>
        <p:spPr>
          <a:xfrm>
            <a:off x="7578426" y="4436764"/>
            <a:ext cx="486033" cy="872064"/>
          </a:xfrm>
          <a:prstGeom prst="arc">
            <a:avLst>
              <a:gd name="adj1" fmla="val 16327176"/>
              <a:gd name="adj2" fmla="val 6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602A10-AFB8-44D5-9683-042F98BA65E6}"/>
              </a:ext>
            </a:extLst>
          </p:cNvPr>
          <p:cNvSpPr txBox="1"/>
          <p:nvPr/>
        </p:nvSpPr>
        <p:spPr>
          <a:xfrm>
            <a:off x="6844079" y="4470381"/>
            <a:ext cx="5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 Light" charset="0"/>
                <a:cs typeface="Calibri Light" charset="0"/>
              </a:rPr>
              <a:t>β</a:t>
            </a:r>
            <a:endParaRPr lang="en-GB" dirty="0">
              <a:solidFill>
                <a:schemeClr val="accent2"/>
              </a:solidFill>
              <a:latin typeface="Calibri Light" charset="0"/>
              <a:cs typeface="Calibri Light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2F96E2-5B12-4ACC-A791-A6BC5AA2667B}"/>
              </a:ext>
            </a:extLst>
          </p:cNvPr>
          <p:cNvSpPr txBox="1"/>
          <p:nvPr/>
        </p:nvSpPr>
        <p:spPr>
          <a:xfrm>
            <a:off x="8027658" y="4396029"/>
            <a:ext cx="41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22B39C-CFC9-414E-AB8A-62CB44D98388}"/>
              </a:ext>
            </a:extLst>
          </p:cNvPr>
          <p:cNvSpPr txBox="1"/>
          <p:nvPr/>
        </p:nvSpPr>
        <p:spPr>
          <a:xfrm>
            <a:off x="9453491" y="4148776"/>
            <a:ext cx="142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fr-CH" dirty="0"/>
              <a:t> =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fr-CH" dirty="0"/>
              <a:t>-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3" name="Picture 2" descr="aerofoil - definition - What is ?">
            <a:extLst>
              <a:ext uri="{FF2B5EF4-FFF2-40B4-BE49-F238E27FC236}">
                <a16:creationId xmlns:a16="http://schemas.microsoft.com/office/drawing/2014/main" id="{19D6343E-3631-4EB2-9FE8-4A56C098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905" flipH="1">
            <a:off x="6867209" y="3623264"/>
            <a:ext cx="1608672" cy="4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000C39A-B83D-4FF5-9BD1-6E97B8D66378}"/>
              </a:ext>
            </a:extLst>
          </p:cNvPr>
          <p:cNvSpPr txBox="1"/>
          <p:nvPr/>
        </p:nvSpPr>
        <p:spPr>
          <a:xfrm>
            <a:off x="6850488" y="4955571"/>
            <a:ext cx="11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Rotation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5FE7C12-10C0-4AD8-8E5C-D60B606BC74C}"/>
              </a:ext>
            </a:extLst>
          </p:cNvPr>
          <p:cNvCxnSpPr>
            <a:cxnSpLocks/>
          </p:cNvCxnSpPr>
          <p:nvPr/>
        </p:nvCxnSpPr>
        <p:spPr>
          <a:xfrm flipH="1" flipV="1">
            <a:off x="6730718" y="2869737"/>
            <a:ext cx="428041" cy="512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C87571-E045-4AB5-886A-F527805108D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700970" y="3382713"/>
            <a:ext cx="457789" cy="33982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AF2DEDF-5F72-4A51-BBC1-A92E8B106C59}"/>
              </a:ext>
            </a:extLst>
          </p:cNvPr>
          <p:cNvSpPr txBox="1"/>
          <p:nvPr/>
        </p:nvSpPr>
        <p:spPr>
          <a:xfrm>
            <a:off x="6471782" y="2549747"/>
            <a:ext cx="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489217-0D1D-4147-AADB-517A7F115038}"/>
              </a:ext>
            </a:extLst>
          </p:cNvPr>
          <p:cNvSpPr txBox="1"/>
          <p:nvPr/>
        </p:nvSpPr>
        <p:spPr>
          <a:xfrm>
            <a:off x="6335594" y="3722537"/>
            <a:ext cx="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380860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5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DD73BA8E-8F66-4A87-988F-068D1E41EDDB}"/>
              </a:ext>
            </a:extLst>
          </p:cNvPr>
          <p:cNvSpPr txBox="1"/>
          <p:nvPr/>
        </p:nvSpPr>
        <p:spPr>
          <a:xfrm>
            <a:off x="6596122" y="2563884"/>
            <a:ext cx="5064725" cy="272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+mj-lt"/>
                <a:ea typeface="Calibri Light" charset="0"/>
                <a:cs typeface="Calibri Light" charset="0"/>
              </a:rPr>
              <a:t>Important </a:t>
            </a:r>
            <a:r>
              <a:rPr lang="fr-FR" sz="2400" dirty="0" err="1">
                <a:solidFill>
                  <a:schemeClr val="tx2"/>
                </a:solidFill>
                <a:latin typeface="+mj-lt"/>
                <a:ea typeface="Calibri Light" charset="0"/>
                <a:cs typeface="Calibri Light" charset="0"/>
              </a:rPr>
              <a:t>geometric</a:t>
            </a:r>
            <a:r>
              <a:rPr lang="fr-FR" sz="2400" dirty="0">
                <a:solidFill>
                  <a:schemeClr val="tx2"/>
                </a:solidFill>
                <a:latin typeface="+mj-lt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tx2"/>
              </a:solidFill>
              <a:latin typeface="+mj-lt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Aerofoil</a:t>
            </a:r>
            <a:endParaRPr lang="fr-FR" sz="2400" dirty="0">
              <a:solidFill>
                <a:schemeClr val="accent2"/>
              </a:solidFill>
              <a:latin typeface="+mj-lt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Chord</a:t>
            </a:r>
            <a:r>
              <a:rPr lang="fr-FR" sz="2400" dirty="0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length</a:t>
            </a:r>
            <a:endParaRPr lang="fr-FR" sz="2400" dirty="0">
              <a:solidFill>
                <a:schemeClr val="accent2"/>
              </a:solidFill>
              <a:latin typeface="+mj-lt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Blade twist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+mj-lt"/>
                <a:ea typeface="Calibri Light" charset="0"/>
                <a:cs typeface="Calibri Light" charset="0"/>
              </a:rPr>
              <a:t>Hub radius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C1A7-A834-4B75-81E0-BC112F19F663}"/>
              </a:ext>
            </a:extLst>
          </p:cNvPr>
          <p:cNvSpPr txBox="1"/>
          <p:nvPr/>
        </p:nvSpPr>
        <p:spPr>
          <a:xfrm>
            <a:off x="2137961" y="5794476"/>
            <a:ext cx="151918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400" dirty="0" err="1"/>
              <a:t>Aerofoil</a:t>
            </a:r>
            <a:r>
              <a:rPr lang="fr-CH" sz="1400" dirty="0"/>
              <a:t> </a:t>
            </a:r>
          </a:p>
          <a:p>
            <a:r>
              <a:rPr lang="fr-CH" sz="1400" dirty="0"/>
              <a:t>cross-section</a:t>
            </a:r>
          </a:p>
        </p:txBody>
      </p:sp>
      <p:pic>
        <p:nvPicPr>
          <p:cNvPr id="9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D7DEA4FC-2E2A-40EF-ACDA-00DCEBA4B0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2233594"/>
            <a:ext cx="1519188" cy="3502572"/>
          </a:xfrm>
          <a:prstGeom prst="rect">
            <a:avLst/>
          </a:prstGeom>
        </p:spPr>
      </p:pic>
      <p:pic>
        <p:nvPicPr>
          <p:cNvPr id="10" name="Picture 9" descr="A close up of a knife&#10;&#10;Description generated with high confidence">
            <a:extLst>
              <a:ext uri="{FF2B5EF4-FFF2-40B4-BE49-F238E27FC236}">
                <a16:creationId xmlns:a16="http://schemas.microsoft.com/office/drawing/2014/main" id="{42742418-8782-4084-8F53-13624143BD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6" y="2233596"/>
            <a:ext cx="787621" cy="35025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2704966" y="3242602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341073" y="3242602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431948" y="6028284"/>
            <a:ext cx="6441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E47CFC1-3A73-4B08-9D73-11FB6000B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34" y="2119534"/>
            <a:ext cx="2240666" cy="3616626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9566160-BDDA-43A0-ACE1-B3B83D6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2122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6</a:t>
            </a:fld>
            <a:endParaRPr lang="fr-CH" sz="1800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99035567"/>
              </p:ext>
            </p:extLst>
          </p:nvPr>
        </p:nvGraphicFramePr>
        <p:xfrm>
          <a:off x="3012565" y="1813918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212828" y="3655549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CFB96DE-1CC3-4BED-A34C-AD564A3C4315}"/>
              </a:ext>
            </a:extLst>
          </p:cNvPr>
          <p:cNvSpPr txBox="1"/>
          <p:nvPr/>
        </p:nvSpPr>
        <p:spPr>
          <a:xfrm>
            <a:off x="1220369" y="1813918"/>
            <a:ext cx="8534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Choices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3D Scanning:</a:t>
            </a:r>
          </a:p>
        </p:txBody>
      </p: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05AA481E-AACC-4637-8F2D-DB2CEF2E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08120-7778-4889-B558-68B8B59E4154}"/>
              </a:ext>
            </a:extLst>
          </p:cNvPr>
          <p:cNvSpPr/>
          <p:nvPr/>
        </p:nvSpPr>
        <p:spPr>
          <a:xfrm>
            <a:off x="9283700" y="5410200"/>
            <a:ext cx="1875079" cy="803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9" y="2871597"/>
            <a:ext cx="4863423" cy="21242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25929" y="6488458"/>
            <a:ext cx="453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>
                <a:solidFill>
                  <a:schemeClr val="bg1"/>
                </a:solidFill>
              </a:rPr>
              <a:t>Fig</a:t>
            </a:r>
            <a:r>
              <a:rPr lang="fr-CH" sz="1400" b="1" dirty="0">
                <a:solidFill>
                  <a:schemeClr val="bg1"/>
                </a:solidFill>
              </a:rPr>
              <a:t> 5: </a:t>
            </a:r>
            <a:r>
              <a:rPr lang="fr-CH" sz="1400" dirty="0">
                <a:solidFill>
                  <a:schemeClr val="bg1"/>
                </a:solidFill>
              </a:rPr>
              <a:t>PARSEC </a:t>
            </a:r>
            <a:r>
              <a:rPr lang="fr-CH" sz="1400" dirty="0" err="1">
                <a:solidFill>
                  <a:schemeClr val="bg1"/>
                </a:solidFill>
              </a:rPr>
              <a:t>parametrisation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parameters</a:t>
            </a:r>
            <a:r>
              <a:rPr lang="fr-CH" sz="1400" dirty="0">
                <a:solidFill>
                  <a:schemeClr val="bg1"/>
                </a:solidFill>
              </a:rPr>
              <a:t> [4]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7</a:t>
            </a:fld>
            <a:endParaRPr lang="fr-CH" sz="1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084356986"/>
              </p:ext>
            </p:extLst>
          </p:nvPr>
        </p:nvGraphicFramePr>
        <p:xfrm>
          <a:off x="7390081" y="1898642"/>
          <a:ext cx="5207000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5D05C3-37E1-4832-B4CA-6AD232714105}"/>
              </a:ext>
            </a:extLst>
          </p:cNvPr>
          <p:cNvSpPr txBox="1"/>
          <p:nvPr/>
        </p:nvSpPr>
        <p:spPr>
          <a:xfrm>
            <a:off x="1120089" y="2486552"/>
            <a:ext cx="3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>
                <a:solidFill>
                  <a:schemeClr val="tx2"/>
                </a:solidFill>
              </a:rPr>
              <a:t>Exemple : </a:t>
            </a:r>
            <a:r>
              <a:rPr lang="fr-CH" dirty="0">
                <a:solidFill>
                  <a:schemeClr val="tx2"/>
                </a:solidFill>
              </a:rPr>
              <a:t>Parsec </a:t>
            </a:r>
            <a:r>
              <a:rPr lang="fr-CH" dirty="0" err="1">
                <a:solidFill>
                  <a:schemeClr val="tx2"/>
                </a:solidFill>
              </a:rPr>
              <a:t>parametrisation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AAE08AF8-3FB8-49BA-B990-E8F02A12B926}"/>
              </a:ext>
            </a:extLst>
          </p:cNvPr>
          <p:cNvSpPr txBox="1"/>
          <p:nvPr/>
        </p:nvSpPr>
        <p:spPr>
          <a:xfrm>
            <a:off x="1220369" y="1777886"/>
            <a:ext cx="7990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Cross section 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(=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)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parametrisation</a:t>
            </a:r>
            <a:endParaRPr lang="fr-FR" sz="32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2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53035E29-828F-48ED-88E9-89649E7EC3C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9277A4E7-FB62-4F8B-828A-F53B79EA004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D0A7EF71-DF72-4B2F-B17F-3A67774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36CC5F-470C-4636-8E67-4E524682501A}"/>
                  </a:ext>
                </a:extLst>
              </p:cNvPr>
              <p:cNvSpPr txBox="1"/>
              <p:nvPr/>
            </p:nvSpPr>
            <p:spPr>
              <a:xfrm>
                <a:off x="1220369" y="5396608"/>
                <a:ext cx="5776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dirty="0"/>
              </a:p>
              <a:p>
                <a:r>
                  <a:rPr lang="fr-CH" dirty="0"/>
                  <a:t>	</a:t>
                </a:r>
                <a:r>
                  <a:rPr lang="fr-CH" dirty="0" err="1"/>
                  <a:t>with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CH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specific</a:t>
                </a:r>
                <a:r>
                  <a:rPr lang="fr-CH" dirty="0"/>
                  <a:t> for </a:t>
                </a:r>
                <a:r>
                  <a:rPr lang="fr-CH" dirty="0" err="1"/>
                  <a:t>each</a:t>
                </a:r>
                <a:r>
                  <a:rPr lang="fr-CH" dirty="0"/>
                  <a:t> </a:t>
                </a:r>
                <a:r>
                  <a:rPr lang="fr-CH" dirty="0" err="1"/>
                  <a:t>aerofoil</a:t>
                </a:r>
                <a:r>
                  <a:rPr lang="fr-CH" dirty="0"/>
                  <a:t> </a:t>
                </a:r>
                <a:r>
                  <a:rPr lang="fr-CH" dirty="0" err="1"/>
                  <a:t>shape</a:t>
                </a:r>
                <a:endParaRPr lang="fr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36CC5F-470C-4636-8E67-4E524682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69" y="5396608"/>
                <a:ext cx="5776727" cy="646331"/>
              </a:xfrm>
              <a:prstGeom prst="rect">
                <a:avLst/>
              </a:prstGeom>
              <a:blipFill>
                <a:blip r:embed="rId10"/>
                <a:stretch>
                  <a:fillRect t="-6604" b="-1415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exagone 15">
            <a:extLst>
              <a:ext uri="{FF2B5EF4-FFF2-40B4-BE49-F238E27FC236}">
                <a16:creationId xmlns:a16="http://schemas.microsoft.com/office/drawing/2014/main" id="{AFD449D0-701D-42A3-B048-26EFDEFC6462}"/>
              </a:ext>
            </a:extLst>
          </p:cNvPr>
          <p:cNvSpPr/>
          <p:nvPr/>
        </p:nvSpPr>
        <p:spPr>
          <a:xfrm rot="5400000">
            <a:off x="9725959" y="4716311"/>
            <a:ext cx="971472" cy="2001576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8</a:t>
            </a:fld>
            <a:endParaRPr lang="fr-CH" sz="1800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AAE08AF8-3FB8-49BA-B990-E8F02A12B926}"/>
              </a:ext>
            </a:extLst>
          </p:cNvPr>
          <p:cNvSpPr txBox="1"/>
          <p:nvPr/>
        </p:nvSpPr>
        <p:spPr>
          <a:xfrm>
            <a:off x="1220369" y="1777886"/>
            <a:ext cx="7990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Comparison</a:t>
            </a: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table for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parametrisation</a:t>
            </a:r>
            <a:endParaRPr lang="fr-FR" sz="32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D0A7EF71-DF72-4B2F-B17F-3A67774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92F441-2572-4F34-91C8-DF9A6A6A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44011"/>
              </p:ext>
            </p:extLst>
          </p:nvPr>
        </p:nvGraphicFramePr>
        <p:xfrm>
          <a:off x="511834" y="2959487"/>
          <a:ext cx="1116581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66">
                  <a:extLst>
                    <a:ext uri="{9D8B030D-6E8A-4147-A177-3AD203B41FA5}">
                      <a16:colId xmlns:a16="http://schemas.microsoft.com/office/drawing/2014/main" val="2177299418"/>
                    </a:ext>
                  </a:extLst>
                </a:gridCol>
                <a:gridCol w="1367063">
                  <a:extLst>
                    <a:ext uri="{9D8B030D-6E8A-4147-A177-3AD203B41FA5}">
                      <a16:colId xmlns:a16="http://schemas.microsoft.com/office/drawing/2014/main" val="4097528365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691750979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4137481553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792456201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281505263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92996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Bézier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Parsec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Sobieczky</a:t>
                      </a:r>
                      <a:endParaRPr lang="fr-FR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(</a:t>
                      </a:r>
                      <a:r>
                        <a:rPr lang="fr-FR" sz="1800" dirty="0" err="1"/>
                        <a:t>with</a:t>
                      </a:r>
                      <a:r>
                        <a:rPr lang="fr-FR" sz="1800" dirty="0"/>
                        <a:t> Parsec)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IGP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Polynomial 4th </a:t>
                      </a:r>
                      <a:r>
                        <a:rPr lang="fr-CH" dirty="0" err="1"/>
                        <a:t>order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Polynomial </a:t>
                      </a:r>
                      <a:r>
                        <a:rPr lang="fr-CH" dirty="0" err="1"/>
                        <a:t>other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order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4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Computable on </a:t>
                      </a:r>
                      <a:r>
                        <a:rPr lang="fr-CH" dirty="0" err="1"/>
                        <a:t>datapoints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Good fit of </a:t>
                      </a:r>
                    </a:p>
                    <a:p>
                      <a:r>
                        <a:rPr lang="fr-CH" dirty="0"/>
                        <a:t> </a:t>
                      </a:r>
                      <a:r>
                        <a:rPr lang="fr-CH" dirty="0" err="1"/>
                        <a:t>aerofoil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shape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682"/>
                  </a:ext>
                </a:extLst>
              </a:tr>
            </a:tbl>
          </a:graphicData>
        </a:graphic>
      </p:graphicFrame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4A974FA1-F985-4766-A94C-876BB0E2F29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3850" y="4265613"/>
            <a:ext cx="614114" cy="614114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228AD970-5F25-49D2-B8A0-3459D883DB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3850" y="3651499"/>
            <a:ext cx="614114" cy="614114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CA311B07-5503-4658-B1CB-DB8BB5ED51E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7972" y="3628073"/>
            <a:ext cx="614114" cy="614114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E86B8D6-ACF1-4C62-B9EB-AB881B0F19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263" y="4290693"/>
            <a:ext cx="614114" cy="614114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15CB0287-DD9C-478E-94F2-B84615572A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355" y="4290693"/>
            <a:ext cx="614114" cy="614114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1B95D099-D371-44F5-ACD6-09E4442068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2517" y="4290693"/>
            <a:ext cx="614114" cy="614114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173147E9-4638-4CC0-90A0-1000ED7D37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854" y="4265613"/>
            <a:ext cx="614114" cy="6141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9B79D0-DEFE-4274-95E7-F4FAA7E49C2B}"/>
              </a:ext>
            </a:extLst>
          </p:cNvPr>
          <p:cNvSpPr/>
          <p:nvPr/>
        </p:nvSpPr>
        <p:spPr>
          <a:xfrm>
            <a:off x="8508989" y="2959488"/>
            <a:ext cx="1560508" cy="1920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83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9</a:t>
            </a:fld>
            <a:endParaRPr lang="fr-CH" sz="180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r>
              <a:rPr lang="fr-CH" sz="3600" i="1" dirty="0">
                <a:solidFill>
                  <a:schemeClr val="tx2"/>
                </a:solidFill>
              </a:rPr>
              <a:t> </a:t>
            </a:r>
            <a:r>
              <a:rPr lang="fr-CH" sz="3600" i="1" dirty="0" err="1">
                <a:solidFill>
                  <a:schemeClr val="tx2"/>
                </a:solidFill>
              </a:rPr>
              <a:t>Overview</a:t>
            </a:r>
            <a:endParaRPr lang="fr-CH" sz="36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74924653"/>
              </p:ext>
            </p:extLst>
          </p:nvPr>
        </p:nvGraphicFramePr>
        <p:xfrm>
          <a:off x="157048" y="3303513"/>
          <a:ext cx="11995665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2FE229-6BF7-48B7-BCDF-2EBB0309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E32681D5-2145-420F-BC1B-10D6859C9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958623"/>
              </p:ext>
            </p:extLst>
          </p:nvPr>
        </p:nvGraphicFramePr>
        <p:xfrm>
          <a:off x="2943908" y="1884236"/>
          <a:ext cx="3391871" cy="12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868D0F-1CA3-4284-A873-1714B955430B}"/>
              </a:ext>
            </a:extLst>
          </p:cNvPr>
          <p:cNvGrpSpPr/>
          <p:nvPr/>
        </p:nvGrpSpPr>
        <p:grpSpPr>
          <a:xfrm>
            <a:off x="6017968" y="1884236"/>
            <a:ext cx="3391871" cy="1296000"/>
            <a:chOff x="2560070" y="51276"/>
            <a:chExt cx="2839245" cy="1135698"/>
          </a:xfrm>
        </p:grpSpPr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9A4FDA8E-E0B6-4A74-AED5-6F6200735476}"/>
                </a:ext>
              </a:extLst>
            </p:cNvPr>
            <p:cNvSpPr/>
            <p:nvPr/>
          </p:nvSpPr>
          <p:spPr>
            <a:xfrm>
              <a:off x="2560070" y="51276"/>
              <a:ext cx="2839245" cy="1135698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lèche : chevron 4">
              <a:extLst>
                <a:ext uri="{FF2B5EF4-FFF2-40B4-BE49-F238E27FC236}">
                  <a16:creationId xmlns:a16="http://schemas.microsoft.com/office/drawing/2014/main" id="{9D92842F-CF0A-473F-A12F-156C5A657E9B}"/>
                </a:ext>
              </a:extLst>
            </p:cNvPr>
            <p:cNvSpPr txBox="1"/>
            <p:nvPr/>
          </p:nvSpPr>
          <p:spPr>
            <a:xfrm>
              <a:off x="3127919" y="51276"/>
              <a:ext cx="1703547" cy="1135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700" b="1" u="sng" kern="1200" dirty="0" err="1"/>
                <a:t>Step</a:t>
              </a:r>
              <a:r>
                <a:rPr lang="fr-CH" sz="1700" b="1" u="sng" kern="1200" dirty="0"/>
                <a:t> 1:</a:t>
              </a:r>
              <a:r>
                <a:rPr lang="fr-CH" sz="1700" b="1" kern="1200" dirty="0"/>
                <a:t> 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700" b="1" kern="1200" dirty="0" err="1"/>
                <a:t>Propeller</a:t>
              </a:r>
              <a:br>
                <a:rPr lang="fr-CH" sz="1700" b="1" kern="1200" dirty="0"/>
              </a:br>
              <a:r>
                <a:rPr lang="fr-CH" sz="1700" b="1" kern="1200" dirty="0"/>
                <a:t>Pre-</a:t>
              </a:r>
              <a:r>
                <a:rPr lang="fr-CH" sz="1700" b="1" kern="1200" dirty="0" err="1"/>
                <a:t>processing</a:t>
              </a:r>
              <a:endParaRPr lang="fr-CH" sz="1700" b="1" kern="12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4A3F97-57FC-46E2-AB52-DC41AF08B7DC}"/>
              </a:ext>
            </a:extLst>
          </p:cNvPr>
          <p:cNvGrpSpPr/>
          <p:nvPr/>
        </p:nvGrpSpPr>
        <p:grpSpPr>
          <a:xfrm>
            <a:off x="4452387" y="4866790"/>
            <a:ext cx="3287225" cy="1296000"/>
            <a:chOff x="7457357" y="831720"/>
            <a:chExt cx="2606479" cy="104259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1F920032-AF67-4687-B66D-6BA244664B60}"/>
                </a:ext>
              </a:extLst>
            </p:cNvPr>
            <p:cNvSpPr/>
            <p:nvPr/>
          </p:nvSpPr>
          <p:spPr>
            <a:xfrm>
              <a:off x="7457357" y="831720"/>
              <a:ext cx="2606479" cy="104259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Flèche : chevron 4">
              <a:extLst>
                <a:ext uri="{FF2B5EF4-FFF2-40B4-BE49-F238E27FC236}">
                  <a16:creationId xmlns:a16="http://schemas.microsoft.com/office/drawing/2014/main" id="{328C935E-9021-4865-B13D-B64B7FB2A07A}"/>
                </a:ext>
              </a:extLst>
            </p:cNvPr>
            <p:cNvSpPr txBox="1"/>
            <p:nvPr/>
          </p:nvSpPr>
          <p:spPr>
            <a:xfrm>
              <a:off x="7978653" y="831720"/>
              <a:ext cx="1563888" cy="10425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700" b="1" u="sng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Step</a:t>
              </a:r>
              <a:r>
                <a:rPr lang="fr-CH" sz="1700" b="1" u="sng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6:</a:t>
              </a:r>
              <a:r>
                <a:rPr lang="fr-CH" sz="1700" b="1" u="none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700" b="1" u="none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Parameters</a:t>
              </a:r>
              <a:r>
                <a:rPr lang="fr-CH" sz="1700" b="1" u="none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211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</TotalTime>
  <Words>1846</Words>
  <Application>Microsoft Office PowerPoint</Application>
  <PresentationFormat>Grand écran</PresentationFormat>
  <Paragraphs>411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Rétrospection</vt:lpstr>
      <vt:lpstr>Semester Project  Final Presentation</vt:lpstr>
      <vt:lpstr>Introduction: Goal of the Project</vt:lpstr>
      <vt:lpstr>Introduction: Goal of the Project</vt:lpstr>
      <vt:lpstr>Présentation PowerPoint</vt:lpstr>
      <vt:lpstr>Présentation PowerPoint</vt:lpstr>
      <vt:lpstr>Introduction: State of the art </vt:lpstr>
      <vt:lpstr>Introduction: State of the art </vt:lpstr>
      <vt:lpstr>Introduction: State of the art </vt:lpstr>
      <vt:lpstr>Methodology : Algorithm Overview</vt:lpstr>
      <vt:lpstr>Methodology Step 1: Algorithm</vt:lpstr>
      <vt:lpstr>Methodology Step 2: Algorithm</vt:lpstr>
      <vt:lpstr>Methodology Step 3: Algorithm</vt:lpstr>
      <vt:lpstr>Methodology Step 4: Algorithm</vt:lpstr>
      <vt:lpstr>Methodology Step 5: Algorithm </vt:lpstr>
      <vt:lpstr>Methodology Step 6: Algorithm</vt:lpstr>
      <vt:lpstr>Methodology Step 6: Algorithm</vt:lpstr>
      <vt:lpstr>Results: Parameters</vt:lpstr>
      <vt:lpstr>Results: Aerodynamic Software</vt:lpstr>
      <vt:lpstr>Outcome of the project</vt:lpstr>
      <vt:lpstr>Conclusion</vt:lpstr>
      <vt:lpstr>Thank you for your attention</vt:lpstr>
      <vt:lpstr>Présentation PowerPoint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Pauline Maury</cp:lastModifiedBy>
  <cp:revision>701</cp:revision>
  <dcterms:created xsi:type="dcterms:W3CDTF">2018-03-29T08:04:53Z</dcterms:created>
  <dcterms:modified xsi:type="dcterms:W3CDTF">2019-01-14T10:14:31Z</dcterms:modified>
</cp:coreProperties>
</file>