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25"/>
  </p:notesMasterIdLst>
  <p:handoutMasterIdLst>
    <p:handoutMasterId r:id="rId26"/>
  </p:handoutMasterIdLst>
  <p:sldIdLst>
    <p:sldId id="256" r:id="rId3"/>
    <p:sldId id="292" r:id="rId4"/>
    <p:sldId id="301" r:id="rId5"/>
    <p:sldId id="302" r:id="rId6"/>
    <p:sldId id="305" r:id="rId7"/>
    <p:sldId id="291" r:id="rId8"/>
    <p:sldId id="289" r:id="rId9"/>
    <p:sldId id="293" r:id="rId10"/>
    <p:sldId id="296" r:id="rId11"/>
    <p:sldId id="297" r:id="rId12"/>
    <p:sldId id="306" r:id="rId13"/>
    <p:sldId id="307" r:id="rId14"/>
    <p:sldId id="308" r:id="rId15"/>
    <p:sldId id="309" r:id="rId16"/>
    <p:sldId id="310" r:id="rId17"/>
    <p:sldId id="270" r:id="rId18"/>
    <p:sldId id="313" r:id="rId19"/>
    <p:sldId id="312" r:id="rId20"/>
    <p:sldId id="311" r:id="rId21"/>
    <p:sldId id="271" r:id="rId22"/>
    <p:sldId id="300"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313"/>
    <a:srgbClr val="FF9300"/>
    <a:srgbClr val="FF7E79"/>
    <a:srgbClr val="FF1817"/>
    <a:srgbClr val="FF2600"/>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p:scale>
          <a:sx n="83" d="100"/>
          <a:sy n="83" d="100"/>
        </p:scale>
        <p:origin x="4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a:t>
          </a:r>
        </a:p>
        <a:p>
          <a:r>
            <a:rPr lang="fr-FR" dirty="0">
              <a:solidFill>
                <a:schemeClr val="tx1"/>
              </a:solidFill>
            </a:rPr>
            <a:t>[1]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a:t>
          </a:r>
        </a:p>
        <a:p>
          <a:r>
            <a:rPr lang="fr-FR" dirty="0">
              <a:solidFill>
                <a:schemeClr val="tx1"/>
              </a:solidFill>
            </a:rPr>
            <a:t>[2]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a:t>
          </a:r>
        </a:p>
        <a:p>
          <a:r>
            <a:rPr lang="fr-FR" dirty="0">
              <a:solidFill>
                <a:schemeClr val="tx1"/>
              </a:solidFill>
            </a:rPr>
            <a:t>[2]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endParaRPr lang="fr-FR" dirty="0">
            <a:solidFill>
              <a:schemeClr val="tx1"/>
            </a:solidFill>
          </a:endParaRPr>
        </a:p>
        <a:p>
          <a:r>
            <a:rPr lang="fr-FR" dirty="0">
              <a:solidFill>
                <a:schemeClr val="tx1"/>
              </a:solidFill>
            </a:rPr>
            <a:t>[3]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0_3" csCatId="mainScheme" phldr="1"/>
      <dgm:spPr/>
      <dgm:t>
        <a:bodyPr/>
        <a:lstStyle/>
        <a:p>
          <a:endParaRPr lang="en-GB"/>
        </a:p>
      </dgm:t>
    </dgm:pt>
    <dgm:pt modelId="{51230E84-5EC9-194E-AFAD-7B517D2CFA6A}">
      <dgm:prSet phldrT="[Texte]" custT="1"/>
      <dgm:spPr>
        <a:solidFill>
          <a:schemeClr val="accent1"/>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4 :</a:t>
          </a:r>
          <a:r>
            <a:rPr lang="fr-CH" sz="1700" b="1" u="none" baseline="0" dirty="0">
              <a:solidFill>
                <a:schemeClr val="tx1"/>
              </a:solidFill>
              <a:latin typeface="+mn-lt"/>
            </a:rPr>
            <a:t> </a:t>
          </a:r>
        </a:p>
        <a:p>
          <a:r>
            <a:rPr lang="fr-CH" sz="1700" b="1" u="none" dirty="0" err="1">
              <a:solidFill>
                <a:schemeClr val="tx1"/>
              </a:solidFill>
              <a:latin typeface="+mn-lt"/>
            </a:rPr>
            <a:t>Curves</a:t>
          </a:r>
          <a:r>
            <a:rPr lang="fr-CH" sz="1700" b="1" u="none" dirty="0">
              <a:solidFill>
                <a:schemeClr val="tx1"/>
              </a:solidFill>
              <a:latin typeface="+mn-lt"/>
            </a:rPr>
            <a:t> interpolation</a:t>
          </a:r>
        </a:p>
        <a:p>
          <a:endParaRPr lang="fr-CH" sz="1700" b="1" u="none" dirty="0">
            <a:solidFill>
              <a:schemeClr val="tx1"/>
            </a:solidFill>
            <a:latin typeface="+mn-lt"/>
          </a:endParaRPr>
        </a:p>
        <a:p>
          <a:endParaRPr lang="fr-FR" sz="1700" dirty="0">
            <a:solidFill>
              <a:schemeClr val="tx1"/>
            </a:solidFill>
            <a:latin typeface="+mn-lt"/>
          </a:endParaRPr>
        </a:p>
      </dgm:t>
    </dgm:pt>
    <dgm:pt modelId="{ADC1A38C-AC4A-A04D-9FB9-B03E45C9FB9B}" type="parTrans" cxnId="{CEB16A19-1AA3-E64F-AB93-DC6AB2EC204F}">
      <dgm:prSet/>
      <dgm:spPr/>
      <dgm:t>
        <a:bodyPr/>
        <a:lstStyle/>
        <a:p>
          <a:endParaRPr lang="fr-FR" sz="1700">
            <a:latin typeface="+mn-lt"/>
          </a:endParaRPr>
        </a:p>
      </dgm:t>
    </dgm:pt>
    <dgm:pt modelId="{BC547B16-9DA1-AE4F-A64A-A9DFA9D886D8}" type="sibTrans" cxnId="{CEB16A19-1AA3-E64F-AB93-DC6AB2EC204F}">
      <dgm:prSet/>
      <dgm:spPr/>
      <dgm:t>
        <a:bodyPr/>
        <a:lstStyle/>
        <a:p>
          <a:endParaRPr lang="fr-FR" sz="1700">
            <a:latin typeface="+mn-lt"/>
          </a:endParaRPr>
        </a:p>
      </dgm:t>
    </dgm:pt>
    <dgm:pt modelId="{2CDB2F0E-8618-4E9D-B982-B9AD30D9C8D8}">
      <dgm:prSet phldrT="[Texte]" custT="1"/>
      <dgm:spPr>
        <a:solidFill>
          <a:schemeClr val="accent1">
            <a:lumMod val="60000"/>
            <a:lumOff val="40000"/>
          </a:schemeClr>
        </a:solidFill>
        <a:ln>
          <a:noFill/>
        </a:ln>
        <a:effectLst>
          <a:outerShdw blurRad="38100" dist="25400" dir="2700000" algn="br" rotWithShape="0">
            <a:srgbClr val="000000">
              <a:alpha val="60000"/>
            </a:srgbClr>
          </a:outerShdw>
        </a:effectLst>
      </dgm:spPr>
      <dgm:t>
        <a:bodyPr spcFirstLastPara="0" vert="horz" wrap="square" lIns="68009" tIns="22670" rIns="22670" bIns="22670" numCol="1" spcCol="1270" anchor="ctr" anchorCtr="0"/>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mn-cs"/>
            </a:rPr>
            <a:t>Step</a:t>
          </a:r>
          <a:r>
            <a:rPr lang="fr-CH" sz="1700" b="1" u="sng" kern="1200" dirty="0">
              <a:solidFill>
                <a:schemeClr val="tx1"/>
              </a:solidFill>
              <a:latin typeface="+mn-lt"/>
              <a:ea typeface="+mn-ea"/>
              <a:cs typeface="+mn-cs"/>
            </a:rPr>
            <a:t> 5:</a:t>
          </a:r>
          <a:r>
            <a:rPr lang="fr-CH" sz="1700" b="1" u="none" kern="1200" dirty="0">
              <a:solidFill>
                <a:schemeClr val="tx1"/>
              </a:solidFill>
              <a:latin typeface="+mn-lt"/>
              <a:ea typeface="+mn-ea"/>
              <a:cs typeface="+mn-cs"/>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mn-cs"/>
            </a:rPr>
            <a:t>Parameters</a:t>
          </a:r>
          <a:r>
            <a:rPr lang="fr-CH" sz="1700" b="1" u="none" kern="1200" dirty="0">
              <a:solidFill>
                <a:schemeClr val="tx1"/>
              </a:solidFill>
              <a:latin typeface="+mn-lt"/>
              <a:ea typeface="+mn-ea"/>
              <a:cs typeface="+mn-cs"/>
            </a:rPr>
            <a:t> computation</a:t>
          </a:r>
        </a:p>
        <a:p>
          <a:pPr marL="0" lvl="0" indent="0" algn="ctr" defTabSz="755650">
            <a:lnSpc>
              <a:spcPct val="90000"/>
            </a:lnSpc>
            <a:spcBef>
              <a:spcPct val="0"/>
            </a:spcBef>
            <a:spcAft>
              <a:spcPct val="35000"/>
            </a:spcAft>
            <a:buNone/>
          </a:pPr>
          <a:endParaRPr lang="fr-FR" sz="1700" b="1" u="none" kern="1200" dirty="0">
            <a:solidFill>
              <a:schemeClr val="tx1"/>
            </a:solidFill>
            <a:latin typeface="+mn-lt"/>
            <a:ea typeface="+mn-ea"/>
            <a:cs typeface="+mn-cs"/>
          </a:endParaRPr>
        </a:p>
      </dgm:t>
    </dgm:pt>
    <dgm:pt modelId="{138A5793-CAB2-4C8C-9DED-C0F4533E965F}" type="parTrans" cxnId="{F22903C6-050D-477A-ABEE-9DF17C12C155}">
      <dgm:prSet/>
      <dgm:spPr/>
      <dgm:t>
        <a:bodyPr/>
        <a:lstStyle/>
        <a:p>
          <a:endParaRPr lang="en-GB" sz="1700">
            <a:latin typeface="+mn-lt"/>
          </a:endParaRPr>
        </a:p>
      </dgm:t>
    </dgm:pt>
    <dgm:pt modelId="{548829F9-CBB5-40D2-909A-6491C3397FC5}" type="sibTrans" cxnId="{F22903C6-050D-477A-ABEE-9DF17C12C155}">
      <dgm:prSet/>
      <dgm:spPr/>
      <dgm:t>
        <a:bodyPr/>
        <a:lstStyle/>
        <a:p>
          <a:endParaRPr lang="en-GB" sz="1700">
            <a:latin typeface="+mn-lt"/>
          </a:endParaRPr>
        </a:p>
      </dgm:t>
    </dgm:pt>
    <dgm:pt modelId="{25023883-D64C-4981-9E8A-3C7ED51486CE}">
      <dgm:prSet phldrT="[Texte]" custT="1"/>
      <dgm:spPr>
        <a:gradFill rotWithShape="0">
          <a:gsLst>
            <a:gs pos="36000">
              <a:srgbClr val="FF9300"/>
            </a:gs>
            <a:gs pos="93640">
              <a:schemeClr val="accent1">
                <a:lumMod val="60000"/>
                <a:lumOff val="40000"/>
              </a:schemeClr>
            </a:gs>
            <a:gs pos="89000">
              <a:schemeClr val="accent1">
                <a:lumMod val="60000"/>
                <a:lumOff val="40000"/>
              </a:schemeClr>
            </a:gs>
            <a:gs pos="100000">
              <a:schemeClr val="accent1">
                <a:lumMod val="60000"/>
                <a:lumOff val="40000"/>
              </a:schemeClr>
            </a:gs>
          </a:gsLst>
          <a:path path="circle">
            <a:fillToRect l="100000" t="100000" r="100000" b="100000"/>
          </a:path>
        </a:gradFill>
        <a:ln>
          <a:noFill/>
        </a:ln>
        <a:effectLst>
          <a:outerShdw blurRad="38100" dist="25400" dir="2700000" algn="br" rotWithShape="0">
            <a:srgbClr val="000000">
              <a:alpha val="60000"/>
            </a:srgbClr>
          </a:outerShdw>
        </a:effectLst>
      </dgm:spPr>
      <dgm:t>
        <a:bodyPr spcFirstLastPara="0" vert="horz" wrap="square" lIns="68009" tIns="22670" rIns="22670" bIns="22670" numCol="1" spcCol="1270" anchor="ctr" anchorCtr="0"/>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Calibri" panose="020F0502020204030204" pitchFamily="34" charset="0"/>
            </a:rPr>
            <a:t>Step</a:t>
          </a:r>
          <a:r>
            <a:rPr lang="fr-CH" sz="1700" b="1" u="sng" kern="1200" dirty="0">
              <a:solidFill>
                <a:schemeClr val="tx1"/>
              </a:solidFill>
              <a:latin typeface="+mn-lt"/>
              <a:ea typeface="+mn-ea"/>
              <a:cs typeface="Calibri" panose="020F0502020204030204" pitchFamily="34" charset="0"/>
            </a:rPr>
            <a:t> 6: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Calibri" panose="020F0502020204030204" pitchFamily="34" charset="0"/>
            </a:rPr>
            <a:t>Xfoil</a:t>
          </a:r>
          <a:endParaRPr lang="fr-CH" sz="1700" b="1"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Point output for </a:t>
          </a:r>
          <a:r>
            <a:rPr lang="fr-FR" sz="1700" b="0" u="none" kern="1200" dirty="0" err="1">
              <a:solidFill>
                <a:schemeClr val="tx1"/>
              </a:solidFill>
              <a:latin typeface="+mn-lt"/>
              <a:ea typeface="+mn-ea"/>
              <a:cs typeface="Calibri" panose="020F0502020204030204" pitchFamily="34" charset="0"/>
            </a:rPr>
            <a:t>Xfoil</a:t>
          </a:r>
          <a:endParaRPr lang="fr-FR" sz="1700" b="0"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Reynold and Mach</a:t>
          </a:r>
        </a:p>
      </dgm:t>
    </dgm:pt>
    <dgm:pt modelId="{7222F856-3432-4581-BD6B-658F0B6F0131}" type="parTrans" cxnId="{B3E0678B-F4A6-42F7-AA13-F1BEDE7DAE70}">
      <dgm:prSet/>
      <dgm:spPr/>
      <dgm:t>
        <a:bodyPr/>
        <a:lstStyle/>
        <a:p>
          <a:endParaRPr lang="en-GB" sz="1700">
            <a:latin typeface="+mn-lt"/>
          </a:endParaRPr>
        </a:p>
      </dgm:t>
    </dgm:pt>
    <dgm:pt modelId="{58C15DE7-BFD4-4361-9A48-4E4EA12B322C}" type="sibTrans" cxnId="{B3E0678B-F4A6-42F7-AA13-F1BEDE7DAE70}">
      <dgm:prSet/>
      <dgm:spPr/>
      <dgm:t>
        <a:bodyPr/>
        <a:lstStyle/>
        <a:p>
          <a:endParaRPr lang="en-GB" sz="1700">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3" custLinFactNeighborX="20105" custLinFactNeighborY="-255">
        <dgm:presLayoutVars>
          <dgm:chMax val="0"/>
          <dgm:chPref val="0"/>
          <dgm:bulletEnabled val="1"/>
        </dgm:presLayoutVars>
      </dgm:prSet>
      <dgm:spPr/>
    </dgm:pt>
    <dgm:pt modelId="{783C944D-88C3-4037-9AC7-5F5479E4FF29}" type="pres">
      <dgm:prSet presAssocID="{BC547B16-9DA1-AE4F-A64A-A9DFA9D886D8}" presName="parTxOnlySpace" presStyleCnt="0"/>
      <dgm:spPr/>
    </dgm:pt>
    <dgm:pt modelId="{2E4B1183-B8F4-4761-B794-348C2765A306}" type="pres">
      <dgm:prSet presAssocID="{2CDB2F0E-8618-4E9D-B982-B9AD30D9C8D8}" presName="parTxOnly" presStyleLbl="node1" presStyleIdx="1" presStyleCnt="3" custLinFactNeighborX="68">
        <dgm:presLayoutVars>
          <dgm:chMax val="0"/>
          <dgm:chPref val="0"/>
          <dgm:bulletEnabled val="1"/>
        </dgm:presLayoutVars>
      </dgm:prSet>
      <dgm:spPr>
        <a:xfrm>
          <a:off x="3218536" y="0"/>
          <a:ext cx="3572624" cy="1174233"/>
        </a:xfrm>
        <a:prstGeom prst="chevron">
          <a:avLst/>
        </a:prstGeom>
      </dgm:spPr>
    </dgm:pt>
    <dgm:pt modelId="{CCB12101-8FDA-41AD-A288-7FD88A572129}" type="pres">
      <dgm:prSet presAssocID="{548829F9-CBB5-40D2-909A-6491C3397FC5}" presName="parTxOnlySpace" presStyleCnt="0"/>
      <dgm:spPr/>
    </dgm:pt>
    <dgm:pt modelId="{E6606C97-AA77-4A99-8440-0D6CF7D3014B}" type="pres">
      <dgm:prSet presAssocID="{25023883-D64C-4981-9E8A-3C7ED51486CE}" presName="parTxOnly" presStyleLbl="node1" presStyleIdx="2" presStyleCnt="3" custLinFactNeighborX="8869" custLinFactNeighborY="-1542">
        <dgm:presLayoutVars>
          <dgm:chMax val="0"/>
          <dgm:chPref val="0"/>
          <dgm:bulletEnabled val="1"/>
        </dgm:presLayoutVars>
      </dgm:prSet>
      <dgm:spPr>
        <a:xfrm>
          <a:off x="6422501" y="0"/>
          <a:ext cx="3572624" cy="1174233"/>
        </a:xfrm>
        <a:prstGeom prst="chevron">
          <a:avLst/>
        </a:prstGeom>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36840A8A-426F-4FCE-823E-73C39D983744}" type="presOf" srcId="{25023883-D64C-4981-9E8A-3C7ED51486CE}" destId="{E6606C97-AA77-4A99-8440-0D6CF7D3014B}" srcOrd="0" destOrd="0" presId="urn:microsoft.com/office/officeart/2005/8/layout/chevron1"/>
    <dgm:cxn modelId="{B3E0678B-F4A6-42F7-AA13-F1BEDE7DAE70}" srcId="{C1DAE939-AD74-944C-B25C-C7A5B5B427E5}" destId="{25023883-D64C-4981-9E8A-3C7ED51486CE}" srcOrd="2" destOrd="0" parTransId="{7222F856-3432-4581-BD6B-658F0B6F0131}" sibTransId="{58C15DE7-BFD4-4361-9A48-4E4EA12B322C}"/>
    <dgm:cxn modelId="{148F6A95-5E7C-47B9-B918-79A37C57AC1A}" type="presOf" srcId="{2CDB2F0E-8618-4E9D-B982-B9AD30D9C8D8}" destId="{2E4B1183-B8F4-4761-B794-348C2765A306}" srcOrd="0" destOrd="0" presId="urn:microsoft.com/office/officeart/2005/8/layout/chevron1"/>
    <dgm:cxn modelId="{F22903C6-050D-477A-ABEE-9DF17C12C155}" srcId="{C1DAE939-AD74-944C-B25C-C7A5B5B427E5}" destId="{2CDB2F0E-8618-4E9D-B982-B9AD30D9C8D8}" srcOrd="1" destOrd="0" parTransId="{138A5793-CAB2-4C8C-9DED-C0F4533E965F}" sibTransId="{548829F9-CBB5-40D2-909A-6491C3397FC5}"/>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 modelId="{8A0A9675-8617-4F9C-9361-F3A3E37CC38A}" type="presParOf" srcId="{2C32B068-BB9E-0048-88DF-50C52C4E01A5}" destId="{783C944D-88C3-4037-9AC7-5F5479E4FF29}" srcOrd="1" destOrd="0" presId="urn:microsoft.com/office/officeart/2005/8/layout/chevron1"/>
    <dgm:cxn modelId="{58D4E607-1A50-4EDF-A8EF-FB9A913C9575}" type="presParOf" srcId="{2C32B068-BB9E-0048-88DF-50C52C4E01A5}" destId="{2E4B1183-B8F4-4761-B794-348C2765A306}" srcOrd="2" destOrd="0" presId="urn:microsoft.com/office/officeart/2005/8/layout/chevron1"/>
    <dgm:cxn modelId="{0399B7DF-C00E-49A0-B494-6616F9A51481}" type="presParOf" srcId="{2C32B068-BB9E-0048-88DF-50C52C4E01A5}" destId="{CCB12101-8FDA-41AD-A288-7FD88A572129}" srcOrd="3" destOrd="0" presId="urn:microsoft.com/office/officeart/2005/8/layout/chevron1"/>
    <dgm:cxn modelId="{71A38B0D-6138-4C11-90C5-AEB03BEE50AB}" type="presParOf" srcId="{2C32B068-BB9E-0048-88DF-50C52C4E01A5}" destId="{E6606C97-AA77-4A99-8440-0D6CF7D3014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0_3" csCatId="mainScheme" phldr="1"/>
      <dgm:spPr/>
    </dgm:pt>
    <dgm:pt modelId="{47487F49-87A0-AA47-8FB6-411784A31E58}">
      <dgm:prSet phldrT="[Texte]" custT="1"/>
      <dgm:spPr>
        <a:solidFill>
          <a:schemeClr val="accent2">
            <a:lumMod val="50000"/>
          </a:schemeClr>
        </a:solidFill>
      </dgm:spPr>
      <dgm:t>
        <a:bodyPr/>
        <a:lstStyle/>
        <a:p>
          <a:r>
            <a:rPr lang="fr-CH" sz="1700" b="1" u="sng" dirty="0" err="1"/>
            <a:t>Step</a:t>
          </a:r>
          <a:r>
            <a:rPr lang="fr-CH" sz="1700" b="1" u="sng" dirty="0"/>
            <a:t> 1:</a:t>
          </a:r>
          <a:r>
            <a:rPr lang="fr-CH" sz="1700" b="1" dirty="0"/>
            <a:t> </a:t>
          </a:r>
        </a:p>
        <a:p>
          <a:r>
            <a:rPr lang="fr-CH" sz="1700" b="1" dirty="0"/>
            <a:t>Pre-</a:t>
          </a:r>
          <a:r>
            <a:rPr lang="fr-CH" sz="1700" b="1" dirty="0" err="1"/>
            <a:t>processing</a:t>
          </a:r>
          <a:endParaRPr lang="fr-CH" sz="1700" b="1" dirty="0"/>
        </a:p>
        <a:p>
          <a:r>
            <a:rPr lang="fr-CH" sz="1700" dirty="0"/>
            <a:t>STL to CSV</a:t>
          </a:r>
        </a:p>
        <a:p>
          <a:r>
            <a:rPr lang="fr-CH" sz="1700" dirty="0"/>
            <a:t>Principal directions</a:t>
          </a:r>
          <a:endParaRPr lang="fr-FR" sz="1700" dirty="0">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chemeClr val="accent2">
            <a:lumMod val="75000"/>
          </a:schemeClr>
        </a:solidFill>
      </dgm:spPr>
      <dgm:t>
        <a:bodyPr/>
        <a:lstStyle/>
        <a:p>
          <a:r>
            <a:rPr lang="fr-CH" sz="1700" b="1" u="sng" dirty="0" err="1"/>
            <a:t>Step</a:t>
          </a:r>
          <a:r>
            <a:rPr lang="fr-CH" sz="1700" b="1" u="sng" dirty="0"/>
            <a:t> 2:</a:t>
          </a:r>
          <a:r>
            <a:rPr lang="fr-CH" sz="1700" b="1" dirty="0"/>
            <a:t> </a:t>
          </a:r>
        </a:p>
        <a:p>
          <a:r>
            <a:rPr lang="fr-CH" sz="1700" b="1" dirty="0"/>
            <a:t>Points </a:t>
          </a:r>
          <a:r>
            <a:rPr lang="fr-CH" sz="1700" b="1" dirty="0" err="1"/>
            <a:t>selection</a:t>
          </a:r>
          <a:endParaRPr lang="fr-CH" sz="1700" b="1" dirty="0"/>
        </a:p>
        <a:p>
          <a:endParaRPr lang="fr-CH" sz="1700" b="1" dirty="0"/>
        </a:p>
        <a:p>
          <a:endParaRPr lang="fr-CH" sz="1700" b="1" dirty="0"/>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chemeClr val="accent2"/>
        </a:solidFill>
      </dgm:spPr>
      <dgm:t>
        <a:bodyPr/>
        <a:lstStyle/>
        <a:p>
          <a:r>
            <a:rPr lang="fr-CH" sz="1700" b="1" u="sng" dirty="0" err="1"/>
            <a:t>Step</a:t>
          </a:r>
          <a:r>
            <a:rPr lang="fr-CH" sz="1700" b="1" u="sng" dirty="0"/>
            <a:t> 3:</a:t>
          </a:r>
          <a:r>
            <a:rPr lang="fr-CH" sz="1700" b="1" dirty="0"/>
            <a:t>  </a:t>
          </a:r>
        </a:p>
        <a:p>
          <a:r>
            <a:rPr lang="fr-CH" sz="1700" b="1" dirty="0" err="1"/>
            <a:t>Side</a:t>
          </a:r>
          <a:r>
            <a:rPr lang="fr-CH" sz="1700" b="1" dirty="0"/>
            <a:t> </a:t>
          </a:r>
          <a:r>
            <a:rPr lang="fr-CH" sz="1700" b="1" dirty="0" err="1"/>
            <a:t>assignment</a:t>
          </a:r>
          <a:endParaRPr lang="fr-CH" sz="1700" b="1" dirty="0"/>
        </a:p>
        <a:p>
          <a:endParaRPr lang="fr-CH" sz="1700" b="1" dirty="0"/>
        </a:p>
        <a:p>
          <a:endParaRPr lang="fr-CH" sz="1700" b="1" dirty="0"/>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0">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821" custLinFactNeighborY="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a:t>
          </a:r>
        </a:p>
        <a:p>
          <a:pPr marL="0" lvl="0" indent="0" algn="ctr" defTabSz="755650">
            <a:lnSpc>
              <a:spcPct val="90000"/>
            </a:lnSpc>
            <a:spcBef>
              <a:spcPct val="0"/>
            </a:spcBef>
            <a:spcAft>
              <a:spcPct val="35000"/>
            </a:spcAft>
            <a:buNone/>
          </a:pPr>
          <a:r>
            <a:rPr lang="fr-FR" sz="1700" kern="1200" dirty="0">
              <a:solidFill>
                <a:schemeClr val="tx1"/>
              </a:solidFill>
            </a:rPr>
            <a:t>[1]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a:t>
          </a:r>
        </a:p>
        <a:p>
          <a:pPr marL="0" lvl="0" indent="0" algn="ctr" defTabSz="755650">
            <a:lnSpc>
              <a:spcPct val="90000"/>
            </a:lnSpc>
            <a:spcBef>
              <a:spcPct val="0"/>
            </a:spcBef>
            <a:spcAft>
              <a:spcPct val="35000"/>
            </a:spcAft>
            <a:buNone/>
          </a:pPr>
          <a:r>
            <a:rPr lang="fr-FR" sz="1700" kern="1200" dirty="0">
              <a:solidFill>
                <a:schemeClr val="tx1"/>
              </a:solidFill>
            </a:rPr>
            <a:t>[2]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a:t>
          </a:r>
        </a:p>
        <a:p>
          <a:pPr marL="0" lvl="0" indent="0" algn="ctr" defTabSz="755650">
            <a:lnSpc>
              <a:spcPct val="90000"/>
            </a:lnSpc>
            <a:spcBef>
              <a:spcPct val="0"/>
            </a:spcBef>
            <a:spcAft>
              <a:spcPct val="35000"/>
            </a:spcAft>
            <a:buNone/>
          </a:pPr>
          <a:r>
            <a:rPr lang="fr-FR" sz="1700" kern="1200" dirty="0">
              <a:solidFill>
                <a:schemeClr val="tx1"/>
              </a:solidFill>
            </a:rPr>
            <a:t>[2]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endParaRPr lang="fr-FR" sz="1700" kern="1200" dirty="0">
            <a:solidFill>
              <a:schemeClr val="tx1"/>
            </a:solidFill>
          </a:endParaRPr>
        </a:p>
        <a:p>
          <a:pPr marL="0" lvl="0" indent="0" algn="ctr" defTabSz="755650">
            <a:lnSpc>
              <a:spcPct val="90000"/>
            </a:lnSpc>
            <a:spcBef>
              <a:spcPct val="0"/>
            </a:spcBef>
            <a:spcAft>
              <a:spcPct val="35000"/>
            </a:spcAft>
            <a:buNone/>
          </a:pPr>
          <a:r>
            <a:rPr lang="fr-FR" sz="1700" kern="1200" dirty="0">
              <a:solidFill>
                <a:schemeClr val="tx1"/>
              </a:solidFill>
            </a:rPr>
            <a:t>[3]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74759" y="149505"/>
          <a:ext cx="3572624" cy="1429049"/>
        </a:xfrm>
        <a:prstGeom prst="chevron">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4 :</a:t>
          </a:r>
          <a:r>
            <a:rPr lang="fr-CH" sz="1700" b="1" u="none" kern="1200" baseline="0" dirty="0">
              <a:solidFill>
                <a:schemeClr val="tx1"/>
              </a:solidFill>
              <a:latin typeface="+mn-lt"/>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rPr>
            <a:t>Curves</a:t>
          </a:r>
          <a:r>
            <a:rPr lang="fr-CH" sz="1700" b="1" u="none" kern="1200" dirty="0">
              <a:solidFill>
                <a:schemeClr val="tx1"/>
              </a:solidFill>
              <a:latin typeface="+mn-lt"/>
            </a:rPr>
            <a:t> interpolation</a:t>
          </a:r>
        </a:p>
        <a:p>
          <a:pPr marL="0" lvl="0" indent="0" algn="ctr" defTabSz="755650">
            <a:lnSpc>
              <a:spcPct val="90000"/>
            </a:lnSpc>
            <a:spcBef>
              <a:spcPct val="0"/>
            </a:spcBef>
            <a:spcAft>
              <a:spcPct val="35000"/>
            </a:spcAft>
            <a:buNone/>
          </a:pPr>
          <a:endParaRPr lang="fr-CH" sz="1700" b="1" u="none" kern="1200" dirty="0">
            <a:solidFill>
              <a:schemeClr val="tx1"/>
            </a:solidFill>
            <a:latin typeface="+mn-lt"/>
          </a:endParaRPr>
        </a:p>
        <a:p>
          <a:pPr marL="0" lvl="0" indent="0" algn="ctr" defTabSz="755650">
            <a:lnSpc>
              <a:spcPct val="90000"/>
            </a:lnSpc>
            <a:spcBef>
              <a:spcPct val="0"/>
            </a:spcBef>
            <a:spcAft>
              <a:spcPct val="35000"/>
            </a:spcAft>
            <a:buNone/>
          </a:pPr>
          <a:endParaRPr lang="fr-FR" sz="1700" kern="1200" dirty="0">
            <a:solidFill>
              <a:schemeClr val="tx1"/>
            </a:solidFill>
            <a:latin typeface="+mn-lt"/>
          </a:endParaRPr>
        </a:p>
      </dsp:txBody>
      <dsp:txXfrm>
        <a:off x="789284" y="149505"/>
        <a:ext cx="2143575" cy="1429049"/>
      </dsp:txXfrm>
    </dsp:sp>
    <dsp:sp modelId="{2E4B1183-B8F4-4761-B794-348C2765A306}">
      <dsp:nvSpPr>
        <dsp:cNvPr id="0" name=""/>
        <dsp:cNvSpPr/>
      </dsp:nvSpPr>
      <dsp:spPr>
        <a:xfrm>
          <a:off x="3218536" y="153149"/>
          <a:ext cx="3572624" cy="1429049"/>
        </a:xfrm>
        <a:prstGeom prst="chevron">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mn-cs"/>
            </a:rPr>
            <a:t>Step</a:t>
          </a:r>
          <a:r>
            <a:rPr lang="fr-CH" sz="1700" b="1" u="sng" kern="1200" dirty="0">
              <a:solidFill>
                <a:schemeClr val="tx1"/>
              </a:solidFill>
              <a:latin typeface="+mn-lt"/>
              <a:ea typeface="+mn-ea"/>
              <a:cs typeface="+mn-cs"/>
            </a:rPr>
            <a:t> 5:</a:t>
          </a:r>
          <a:r>
            <a:rPr lang="fr-CH" sz="1700" b="1" u="none" kern="1200" dirty="0">
              <a:solidFill>
                <a:schemeClr val="tx1"/>
              </a:solidFill>
              <a:latin typeface="+mn-lt"/>
              <a:ea typeface="+mn-ea"/>
              <a:cs typeface="+mn-cs"/>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mn-cs"/>
            </a:rPr>
            <a:t>Parameters</a:t>
          </a:r>
          <a:r>
            <a:rPr lang="fr-CH" sz="1700" b="1" u="none" kern="1200" dirty="0">
              <a:solidFill>
                <a:schemeClr val="tx1"/>
              </a:solidFill>
              <a:latin typeface="+mn-lt"/>
              <a:ea typeface="+mn-ea"/>
              <a:cs typeface="+mn-cs"/>
            </a:rPr>
            <a:t> computation</a:t>
          </a:r>
        </a:p>
        <a:p>
          <a:pPr marL="0" lvl="0" indent="0" algn="ctr" defTabSz="755650">
            <a:lnSpc>
              <a:spcPct val="90000"/>
            </a:lnSpc>
            <a:spcBef>
              <a:spcPct val="0"/>
            </a:spcBef>
            <a:spcAft>
              <a:spcPct val="35000"/>
            </a:spcAft>
            <a:buNone/>
          </a:pPr>
          <a:endParaRPr lang="fr-FR" sz="1700" b="1" u="none" kern="1200" dirty="0">
            <a:solidFill>
              <a:schemeClr val="tx1"/>
            </a:solidFill>
            <a:latin typeface="+mn-lt"/>
            <a:ea typeface="+mn-ea"/>
            <a:cs typeface="+mn-cs"/>
          </a:endParaRPr>
        </a:p>
      </dsp:txBody>
      <dsp:txXfrm>
        <a:off x="3933061" y="153149"/>
        <a:ext cx="2143575" cy="1429049"/>
      </dsp:txXfrm>
    </dsp:sp>
    <dsp:sp modelId="{E6606C97-AA77-4A99-8440-0D6CF7D3014B}">
      <dsp:nvSpPr>
        <dsp:cNvPr id="0" name=""/>
        <dsp:cNvSpPr/>
      </dsp:nvSpPr>
      <dsp:spPr>
        <a:xfrm>
          <a:off x="6436587" y="131113"/>
          <a:ext cx="3572624" cy="1429049"/>
        </a:xfrm>
        <a:prstGeom prst="chevron">
          <a:avLst/>
        </a:prstGeom>
        <a:gradFill rotWithShape="0">
          <a:gsLst>
            <a:gs pos="36000">
              <a:srgbClr val="FF9300"/>
            </a:gs>
            <a:gs pos="93640">
              <a:schemeClr val="accent1">
                <a:lumMod val="60000"/>
                <a:lumOff val="40000"/>
              </a:schemeClr>
            </a:gs>
            <a:gs pos="89000">
              <a:schemeClr val="accent1">
                <a:lumMod val="60000"/>
                <a:lumOff val="40000"/>
              </a:schemeClr>
            </a:gs>
            <a:gs pos="100000">
              <a:schemeClr val="accent1">
                <a:lumMod val="60000"/>
                <a:lumOff val="4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Calibri" panose="020F0502020204030204" pitchFamily="34" charset="0"/>
            </a:rPr>
            <a:t>Step</a:t>
          </a:r>
          <a:r>
            <a:rPr lang="fr-CH" sz="1700" b="1" u="sng" kern="1200" dirty="0">
              <a:solidFill>
                <a:schemeClr val="tx1"/>
              </a:solidFill>
              <a:latin typeface="+mn-lt"/>
              <a:ea typeface="+mn-ea"/>
              <a:cs typeface="Calibri" panose="020F0502020204030204" pitchFamily="34" charset="0"/>
            </a:rPr>
            <a:t> 6: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Calibri" panose="020F0502020204030204" pitchFamily="34" charset="0"/>
            </a:rPr>
            <a:t>Xfoil</a:t>
          </a:r>
          <a:endParaRPr lang="fr-CH" sz="1700" b="1"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Point output for </a:t>
          </a:r>
          <a:r>
            <a:rPr lang="fr-FR" sz="1700" b="0" u="none" kern="1200" dirty="0" err="1">
              <a:solidFill>
                <a:schemeClr val="tx1"/>
              </a:solidFill>
              <a:latin typeface="+mn-lt"/>
              <a:ea typeface="+mn-ea"/>
              <a:cs typeface="Calibri" panose="020F0502020204030204" pitchFamily="34" charset="0"/>
            </a:rPr>
            <a:t>Xfoil</a:t>
          </a:r>
          <a:endParaRPr lang="fr-FR" sz="1700" b="0"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Reynold and Mach</a:t>
          </a:r>
        </a:p>
      </dsp:txBody>
      <dsp:txXfrm>
        <a:off x="7151112" y="131113"/>
        <a:ext cx="2143575" cy="1429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189186"/>
          <a:ext cx="3610455" cy="1444182"/>
        </a:xfrm>
        <a:prstGeom prst="chevron">
          <a:avLst/>
        </a:prstGeom>
        <a:solidFill>
          <a:schemeClr val="accent2">
            <a:lumMod val="5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1:</a:t>
          </a:r>
          <a:r>
            <a:rPr lang="fr-CH" sz="1700" b="1" kern="1200" dirty="0"/>
            <a:t> </a:t>
          </a:r>
        </a:p>
        <a:p>
          <a:pPr marL="0" lvl="0" indent="0" algn="ctr" defTabSz="755650">
            <a:lnSpc>
              <a:spcPct val="90000"/>
            </a:lnSpc>
            <a:spcBef>
              <a:spcPct val="0"/>
            </a:spcBef>
            <a:spcAft>
              <a:spcPct val="35000"/>
            </a:spcAft>
            <a:buNone/>
          </a:pPr>
          <a:r>
            <a:rPr lang="fr-CH" sz="1700" b="1" kern="1200" dirty="0"/>
            <a:t>Pre-</a:t>
          </a:r>
          <a:r>
            <a:rPr lang="fr-CH" sz="1700" b="1" kern="1200" dirty="0" err="1"/>
            <a:t>processing</a:t>
          </a:r>
          <a:endParaRPr lang="fr-CH" sz="1700" b="1" kern="1200" dirty="0"/>
        </a:p>
        <a:p>
          <a:pPr marL="0" lvl="0" indent="0" algn="ctr" defTabSz="755650">
            <a:lnSpc>
              <a:spcPct val="90000"/>
            </a:lnSpc>
            <a:spcBef>
              <a:spcPct val="0"/>
            </a:spcBef>
            <a:spcAft>
              <a:spcPct val="35000"/>
            </a:spcAft>
            <a:buNone/>
          </a:pPr>
          <a:r>
            <a:rPr lang="fr-CH" sz="1700" kern="1200" dirty="0"/>
            <a:t>STL to CSV</a:t>
          </a:r>
        </a:p>
        <a:p>
          <a:pPr marL="0" lvl="0" indent="0" algn="ctr" defTabSz="755650">
            <a:lnSpc>
              <a:spcPct val="90000"/>
            </a:lnSpc>
            <a:spcBef>
              <a:spcPct val="0"/>
            </a:spcBef>
            <a:spcAft>
              <a:spcPct val="35000"/>
            </a:spcAft>
            <a:buNone/>
          </a:pPr>
          <a:r>
            <a:rPr lang="fr-CH" sz="1700" kern="1200" dirty="0"/>
            <a:t>Principal directions</a:t>
          </a:r>
          <a:endParaRPr lang="fr-FR" sz="1700" kern="1200" dirty="0">
            <a:latin typeface="+mn-lt"/>
          </a:endParaRPr>
        </a:p>
      </dsp:txBody>
      <dsp:txXfrm>
        <a:off x="722091" y="189186"/>
        <a:ext cx="2166273" cy="1444182"/>
      </dsp:txXfrm>
    </dsp:sp>
    <dsp:sp modelId="{53F03F59-FBBE-D14A-9050-DED92D883AF6}">
      <dsp:nvSpPr>
        <dsp:cNvPr id="0" name=""/>
        <dsp:cNvSpPr/>
      </dsp:nvSpPr>
      <dsp:spPr>
        <a:xfrm>
          <a:off x="3252373" y="189186"/>
          <a:ext cx="3610455" cy="1444182"/>
        </a:xfrm>
        <a:prstGeom prst="chevron">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2:</a:t>
          </a:r>
          <a:r>
            <a:rPr lang="fr-CH" sz="1700" b="1" kern="1200" dirty="0"/>
            <a:t> </a:t>
          </a:r>
        </a:p>
        <a:p>
          <a:pPr marL="0" lvl="0" indent="0" algn="ctr" defTabSz="755650">
            <a:lnSpc>
              <a:spcPct val="90000"/>
            </a:lnSpc>
            <a:spcBef>
              <a:spcPct val="0"/>
            </a:spcBef>
            <a:spcAft>
              <a:spcPct val="35000"/>
            </a:spcAft>
            <a:buNone/>
          </a:pPr>
          <a:r>
            <a:rPr lang="fr-CH" sz="1700" b="1" kern="1200" dirty="0"/>
            <a:t>Points </a:t>
          </a:r>
          <a:r>
            <a:rPr lang="fr-CH" sz="1700" b="1" kern="1200" dirty="0" err="1"/>
            <a:t>selection</a:t>
          </a:r>
          <a:endParaRPr lang="fr-CH" sz="1700" b="1" kern="1200" dirty="0"/>
        </a:p>
        <a:p>
          <a:pPr marL="0" lvl="0" indent="0" algn="ctr" defTabSz="755650">
            <a:lnSpc>
              <a:spcPct val="90000"/>
            </a:lnSpc>
            <a:spcBef>
              <a:spcPct val="0"/>
            </a:spcBef>
            <a:spcAft>
              <a:spcPct val="35000"/>
            </a:spcAft>
            <a:buNone/>
          </a:pPr>
          <a:endParaRPr lang="fr-CH" sz="1700" b="1" kern="1200" dirty="0"/>
        </a:p>
        <a:p>
          <a:pPr marL="0" lvl="0" indent="0" algn="ctr" defTabSz="755650">
            <a:lnSpc>
              <a:spcPct val="90000"/>
            </a:lnSpc>
            <a:spcBef>
              <a:spcPct val="0"/>
            </a:spcBef>
            <a:spcAft>
              <a:spcPct val="35000"/>
            </a:spcAft>
            <a:buNone/>
          </a:pPr>
          <a:endParaRPr lang="fr-CH" sz="1700" b="1" kern="1200" dirty="0"/>
        </a:p>
      </dsp:txBody>
      <dsp:txXfrm>
        <a:off x="3974464" y="189186"/>
        <a:ext cx="2166273" cy="1444182"/>
      </dsp:txXfrm>
    </dsp:sp>
    <dsp:sp modelId="{C50D3868-596B-9A4C-8E50-DC49B802AFE9}">
      <dsp:nvSpPr>
        <dsp:cNvPr id="0" name=""/>
        <dsp:cNvSpPr/>
      </dsp:nvSpPr>
      <dsp:spPr>
        <a:xfrm>
          <a:off x="6504747" y="189186"/>
          <a:ext cx="3610455" cy="1444182"/>
        </a:xfrm>
        <a:prstGeom prst="chevron">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3:</a:t>
          </a:r>
          <a:r>
            <a:rPr lang="fr-CH" sz="1700" b="1" kern="1200" dirty="0"/>
            <a:t>  </a:t>
          </a:r>
        </a:p>
        <a:p>
          <a:pPr marL="0" lvl="0" indent="0" algn="ctr" defTabSz="755650">
            <a:lnSpc>
              <a:spcPct val="90000"/>
            </a:lnSpc>
            <a:spcBef>
              <a:spcPct val="0"/>
            </a:spcBef>
            <a:spcAft>
              <a:spcPct val="35000"/>
            </a:spcAft>
            <a:buNone/>
          </a:pPr>
          <a:r>
            <a:rPr lang="fr-CH" sz="1700" b="1" kern="1200" dirty="0" err="1"/>
            <a:t>Side</a:t>
          </a:r>
          <a:r>
            <a:rPr lang="fr-CH" sz="1700" b="1" kern="1200" dirty="0"/>
            <a:t> </a:t>
          </a:r>
          <a:r>
            <a:rPr lang="fr-CH" sz="1700" b="1" kern="1200" dirty="0" err="1"/>
            <a:t>assignment</a:t>
          </a:r>
          <a:endParaRPr lang="fr-CH" sz="1700" b="1" kern="1200" dirty="0"/>
        </a:p>
        <a:p>
          <a:pPr marL="0" lvl="0" indent="0" algn="ctr" defTabSz="755650">
            <a:lnSpc>
              <a:spcPct val="90000"/>
            </a:lnSpc>
            <a:spcBef>
              <a:spcPct val="0"/>
            </a:spcBef>
            <a:spcAft>
              <a:spcPct val="35000"/>
            </a:spcAft>
            <a:buNone/>
          </a:pPr>
          <a:endParaRPr lang="fr-CH" sz="1700" b="1" kern="1200" dirty="0"/>
        </a:p>
        <a:p>
          <a:pPr marL="0" lvl="0" indent="0" algn="ctr" defTabSz="755650">
            <a:lnSpc>
              <a:spcPct val="90000"/>
            </a:lnSpc>
            <a:spcBef>
              <a:spcPct val="0"/>
            </a:spcBef>
            <a:spcAft>
              <a:spcPct val="35000"/>
            </a:spcAft>
            <a:buNone/>
          </a:pPr>
          <a:endParaRPr lang="fr-CH" sz="1700" b="1" kern="1200" dirty="0"/>
        </a:p>
      </dsp:txBody>
      <dsp:txXfrm>
        <a:off x="7226838" y="189186"/>
        <a:ext cx="2166273" cy="1444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01.01.2019</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‹N°›</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01/01/2019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‹N°›</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359521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41941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1272542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60655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378113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17</a:t>
            </a:fld>
            <a:endParaRPr lang="fr-FR"/>
          </a:p>
        </p:txBody>
      </p:sp>
    </p:spTree>
    <p:extLst>
      <p:ext uri="{BB962C8B-B14F-4D97-AF65-F5344CB8AC3E}">
        <p14:creationId xmlns:p14="http://schemas.microsoft.com/office/powerpoint/2010/main" val="2227145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18</a:t>
            </a:fld>
            <a:endParaRPr lang="fr-FR"/>
          </a:p>
        </p:txBody>
      </p:sp>
    </p:spTree>
    <p:extLst>
      <p:ext uri="{BB962C8B-B14F-4D97-AF65-F5344CB8AC3E}">
        <p14:creationId xmlns:p14="http://schemas.microsoft.com/office/powerpoint/2010/main" val="27251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19</a:t>
            </a:fld>
            <a:endParaRPr lang="fr-FR"/>
          </a:p>
        </p:txBody>
      </p:sp>
    </p:spTree>
    <p:extLst>
      <p:ext uri="{BB962C8B-B14F-4D97-AF65-F5344CB8AC3E}">
        <p14:creationId xmlns:p14="http://schemas.microsoft.com/office/powerpoint/2010/main" val="217872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20</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21</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22</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a:t>Aerofoil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a:t>Aerofoil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01.01.2019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01.01.2019</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01.01.2019</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01.01.2019</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01.01.2019</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01.01.2019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01.01.2019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01.01.2019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01.01.2019</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01.01.2019</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01.01.2019</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01.01.2019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01.01.2019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01.01.2019</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01.01.2019</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‹N°›</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71591"/>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Project </a:t>
            </a:r>
            <a:br>
              <a:rPr lang="fr-CH" sz="5400" b="1" dirty="0">
                <a:solidFill>
                  <a:schemeClr val="tx2"/>
                </a:solidFill>
                <a:latin typeface="Calibri Light" charset="0"/>
                <a:ea typeface="Calibri Light" charset="0"/>
                <a:cs typeface="Calibri Light" charset="0"/>
              </a:rPr>
            </a:br>
            <a:r>
              <a:rPr lang="fr-CH" sz="5400" b="1" dirty="0">
                <a:solidFill>
                  <a:schemeClr val="tx2"/>
                </a:solidFill>
                <a:latin typeface="Calibri Light" charset="0"/>
                <a:ea typeface="Calibri Light" charset="0"/>
                <a:cs typeface="Calibri Light" charset="0"/>
              </a:rPr>
              <a:t>Final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70639"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pied de page 6">
            <a:extLst>
              <a:ext uri="{FF2B5EF4-FFF2-40B4-BE49-F238E27FC236}">
                <a16:creationId xmlns:a16="http://schemas.microsoft.com/office/drawing/2014/main" id="{0BF72336-9AE3-4963-818A-29317F71EBF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383181" y="3084985"/>
            <a:ext cx="420086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Points </a:t>
            </a:r>
            <a:r>
              <a:rPr lang="fr-FR" sz="2800" b="1" dirty="0" err="1">
                <a:solidFill>
                  <a:schemeClr val="tx2"/>
                </a:solidFill>
                <a:latin typeface="Calibri Light" charset="0"/>
                <a:ea typeface="Calibri Light" charset="0"/>
                <a:cs typeface="Calibri Light" charset="0"/>
              </a:rPr>
              <a:t>selection</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Iterative</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algorithm</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Accuracy</a:t>
            </a:r>
            <a:r>
              <a:rPr lang="fr-FR" sz="2800" dirty="0">
                <a:solidFill>
                  <a:schemeClr val="accent2"/>
                </a:solidFill>
                <a:latin typeface="Calibri Light" charset="0"/>
                <a:ea typeface="Calibri Light" charset="0"/>
                <a:cs typeface="Calibri Light" charset="0"/>
              </a:rPr>
              <a:t> change</a:t>
            </a:r>
          </a:p>
        </p:txBody>
      </p:sp>
      <p:pic>
        <p:nvPicPr>
          <p:cNvPr id="11" name="Picture 8" descr="A close up of a knife&#10;&#10;Description generated with very high confidence">
            <a:extLst>
              <a:ext uri="{FF2B5EF4-FFF2-40B4-BE49-F238E27FC236}">
                <a16:creationId xmlns:a16="http://schemas.microsoft.com/office/drawing/2014/main" id="{8038208B-AC13-4424-B26D-EDFE89D91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072" y="2089034"/>
            <a:ext cx="1683411" cy="3881197"/>
          </a:xfrm>
          <a:prstGeom prst="rect">
            <a:avLst/>
          </a:prstGeom>
        </p:spPr>
      </p:pic>
      <p:cxnSp>
        <p:nvCxnSpPr>
          <p:cNvPr id="12" name="Straight Connector 14">
            <a:extLst>
              <a:ext uri="{FF2B5EF4-FFF2-40B4-BE49-F238E27FC236}">
                <a16:creationId xmlns:a16="http://schemas.microsoft.com/office/drawing/2014/main" id="{04761926-18EA-485F-BD75-42A8087BB5A8}"/>
              </a:ext>
            </a:extLst>
          </p:cNvPr>
          <p:cNvCxnSpPr>
            <a:cxnSpLocks/>
          </p:cNvCxnSpPr>
          <p:nvPr/>
        </p:nvCxnSpPr>
        <p:spPr>
          <a:xfrm>
            <a:off x="9787893" y="3027960"/>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3" name="Straight Connector 14">
            <a:extLst>
              <a:ext uri="{FF2B5EF4-FFF2-40B4-BE49-F238E27FC236}">
                <a16:creationId xmlns:a16="http://schemas.microsoft.com/office/drawing/2014/main" id="{81A8E61B-1930-4152-8982-94B6B99F5AFF}"/>
              </a:ext>
            </a:extLst>
          </p:cNvPr>
          <p:cNvCxnSpPr>
            <a:cxnSpLocks/>
          </p:cNvCxnSpPr>
          <p:nvPr/>
        </p:nvCxnSpPr>
        <p:spPr>
          <a:xfrm>
            <a:off x="9836776" y="3197613"/>
            <a:ext cx="735039" cy="0"/>
          </a:xfrm>
          <a:prstGeom prst="line">
            <a:avLst/>
          </a:prstGeom>
          <a:ln w="28575">
            <a:solidFill>
              <a:srgbClr val="7030A0"/>
            </a:solidFill>
            <a:prstDash val="sysDash"/>
          </a:ln>
        </p:spPr>
        <p:style>
          <a:lnRef idx="1">
            <a:schemeClr val="accent3"/>
          </a:lnRef>
          <a:fillRef idx="0">
            <a:schemeClr val="accent3"/>
          </a:fillRef>
          <a:effectRef idx="0">
            <a:schemeClr val="accent3"/>
          </a:effectRef>
          <a:fontRef idx="minor">
            <a:schemeClr val="tx1"/>
          </a:fontRef>
        </p:style>
      </p:cxnSp>
      <p:cxnSp>
        <p:nvCxnSpPr>
          <p:cNvPr id="14" name="Straight Connector 14">
            <a:extLst>
              <a:ext uri="{FF2B5EF4-FFF2-40B4-BE49-F238E27FC236}">
                <a16:creationId xmlns:a16="http://schemas.microsoft.com/office/drawing/2014/main" id="{B2318F0F-833C-4C41-8D11-9C404BBFC022}"/>
              </a:ext>
            </a:extLst>
          </p:cNvPr>
          <p:cNvCxnSpPr>
            <a:cxnSpLocks/>
          </p:cNvCxnSpPr>
          <p:nvPr/>
        </p:nvCxnSpPr>
        <p:spPr>
          <a:xfrm>
            <a:off x="9787893" y="2866933"/>
            <a:ext cx="735039" cy="0"/>
          </a:xfrm>
          <a:prstGeom prst="line">
            <a:avLst/>
          </a:prstGeom>
          <a:ln w="28575">
            <a:solidFill>
              <a:srgbClr val="7030A0"/>
            </a:solidFill>
            <a:prstDash val="sysDash"/>
          </a:ln>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80CA3BED-CADC-402F-9614-19092F54E08C}"/>
              </a:ext>
            </a:extLst>
          </p:cNvPr>
          <p:cNvCxnSpPr>
            <a:cxnSpLocks/>
          </p:cNvCxnSpPr>
          <p:nvPr/>
        </p:nvCxnSpPr>
        <p:spPr>
          <a:xfrm>
            <a:off x="9739010" y="2720285"/>
            <a:ext cx="735039" cy="0"/>
          </a:xfrm>
          <a:prstGeom prst="line">
            <a:avLst/>
          </a:prstGeom>
          <a:ln w="28575">
            <a:solidFill>
              <a:schemeClr val="accent6"/>
            </a:solidFill>
            <a:prstDash val="sysDash"/>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2538945D-967C-4AA6-8594-6BEEABCF9881}"/>
              </a:ext>
            </a:extLst>
          </p:cNvPr>
          <p:cNvCxnSpPr>
            <a:cxnSpLocks/>
          </p:cNvCxnSpPr>
          <p:nvPr/>
        </p:nvCxnSpPr>
        <p:spPr>
          <a:xfrm>
            <a:off x="9891410" y="3350013"/>
            <a:ext cx="735039" cy="0"/>
          </a:xfrm>
          <a:prstGeom prst="line">
            <a:avLst/>
          </a:prstGeom>
          <a:ln w="28575">
            <a:solidFill>
              <a:schemeClr val="accent6"/>
            </a:solidFill>
            <a:prstDash val="sysDash"/>
          </a:ln>
        </p:spPr>
        <p:style>
          <a:lnRef idx="1">
            <a:schemeClr val="accent3"/>
          </a:lnRef>
          <a:fillRef idx="0">
            <a:schemeClr val="accent3"/>
          </a:fillRef>
          <a:effectRef idx="0">
            <a:schemeClr val="accent3"/>
          </a:effectRef>
          <a:fontRef idx="minor">
            <a:schemeClr val="tx1"/>
          </a:fontRef>
        </p:style>
      </p:cxnSp>
      <p:cxnSp>
        <p:nvCxnSpPr>
          <p:cNvPr id="3" name="Connecteur droit avec flèche 2">
            <a:extLst>
              <a:ext uri="{FF2B5EF4-FFF2-40B4-BE49-F238E27FC236}">
                <a16:creationId xmlns:a16="http://schemas.microsoft.com/office/drawing/2014/main" id="{17255A1F-CC03-420B-935C-1385F9C4640A}"/>
              </a:ext>
            </a:extLst>
          </p:cNvPr>
          <p:cNvCxnSpPr/>
          <p:nvPr/>
        </p:nvCxnSpPr>
        <p:spPr>
          <a:xfrm>
            <a:off x="10571815" y="2866933"/>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98581B5-62A3-4A61-B9A8-37149F5C83C6}"/>
              </a:ext>
            </a:extLst>
          </p:cNvPr>
          <p:cNvCxnSpPr/>
          <p:nvPr/>
        </p:nvCxnSpPr>
        <p:spPr>
          <a:xfrm>
            <a:off x="9674668" y="3197613"/>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F7935E-6BEF-49E3-9E3E-0EDB4579392D}"/>
              </a:ext>
            </a:extLst>
          </p:cNvPr>
          <p:cNvCxnSpPr/>
          <p:nvPr/>
        </p:nvCxnSpPr>
        <p:spPr>
          <a:xfrm>
            <a:off x="9674668" y="2676252"/>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FADF6F9F-8EE2-4B7B-BCC0-A39214BA2BC7}"/>
              </a:ext>
            </a:extLst>
          </p:cNvPr>
          <p:cNvSpPr txBox="1"/>
          <p:nvPr/>
        </p:nvSpPr>
        <p:spPr>
          <a:xfrm>
            <a:off x="10570637" y="2762774"/>
            <a:ext cx="368061" cy="369332"/>
          </a:xfrm>
          <a:prstGeom prst="rect">
            <a:avLst/>
          </a:prstGeom>
          <a:noFill/>
          <a:ln>
            <a:noFill/>
          </a:ln>
        </p:spPr>
        <p:txBody>
          <a:bodyPr wrap="square" rtlCol="0">
            <a:spAutoFit/>
          </a:bodyPr>
          <a:lstStyle/>
          <a:p>
            <a:r>
              <a:rPr lang="el-GR" dirty="0"/>
              <a:t>Δ</a:t>
            </a:r>
            <a:endParaRPr lang="en-GB" dirty="0"/>
          </a:p>
        </p:txBody>
      </p:sp>
      <p:sp>
        <p:nvSpPr>
          <p:cNvPr id="23" name="Espace réservé du pied de page 6">
            <a:extLst>
              <a:ext uri="{FF2B5EF4-FFF2-40B4-BE49-F238E27FC236}">
                <a16:creationId xmlns:a16="http://schemas.microsoft.com/office/drawing/2014/main" id="{278536E7-C664-41DB-B0F3-5D51AFF7929E}"/>
              </a:ext>
            </a:extLst>
          </p:cNvPr>
          <p:cNvSpPr>
            <a:spLocks noGrp="1"/>
          </p:cNvSpPr>
          <p:nvPr>
            <p:ph type="ftr" sz="quarter" idx="11"/>
          </p:nvPr>
        </p:nvSpPr>
        <p:spPr>
          <a:xfrm>
            <a:off x="3686185" y="6470868"/>
            <a:ext cx="4822804" cy="365125"/>
          </a:xfrm>
        </p:spPr>
        <p:txBody>
          <a:bodyPr/>
          <a:lstStyle/>
          <a:p>
            <a:r>
              <a:rPr lang="fr-CH" sz="1100" dirty="0"/>
              <a:t>EPFL-STI-LIS | 27.12.2018</a:t>
            </a:r>
          </a:p>
        </p:txBody>
      </p:sp>
      <p:pic>
        <p:nvPicPr>
          <p:cNvPr id="10" name="Image 9">
            <a:extLst>
              <a:ext uri="{FF2B5EF4-FFF2-40B4-BE49-F238E27FC236}">
                <a16:creationId xmlns:a16="http://schemas.microsoft.com/office/drawing/2014/main" id="{2909F487-7732-4B52-A66E-9CADECB14890}"/>
              </a:ext>
            </a:extLst>
          </p:cNvPr>
          <p:cNvPicPr>
            <a:picLocks noChangeAspect="1"/>
          </p:cNvPicPr>
          <p:nvPr/>
        </p:nvPicPr>
        <p:blipFill rotWithShape="1">
          <a:blip r:embed="rId4">
            <a:extLst>
              <a:ext uri="{28A0092B-C50C-407E-A947-70E740481C1C}">
                <a14:useLocalDpi xmlns:a14="http://schemas.microsoft.com/office/drawing/2010/main" val="0"/>
              </a:ext>
            </a:extLst>
          </a:blip>
          <a:srcRect l="32930" t="-4962" b="61528"/>
          <a:stretch/>
        </p:blipFill>
        <p:spPr>
          <a:xfrm>
            <a:off x="6096000" y="4780943"/>
            <a:ext cx="2250412" cy="568166"/>
          </a:xfrm>
          <a:prstGeom prst="rect">
            <a:avLst/>
          </a:prstGeom>
        </p:spPr>
      </p:pic>
      <p:pic>
        <p:nvPicPr>
          <p:cNvPr id="21" name="Image 20">
            <a:extLst>
              <a:ext uri="{FF2B5EF4-FFF2-40B4-BE49-F238E27FC236}">
                <a16:creationId xmlns:a16="http://schemas.microsoft.com/office/drawing/2014/main" id="{C9314CED-4978-4FA3-8302-DAE5F100F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1079" y="2604921"/>
            <a:ext cx="3368538" cy="1185384"/>
          </a:xfrm>
          <a:prstGeom prst="rect">
            <a:avLst/>
          </a:prstGeom>
        </p:spPr>
      </p:pic>
      <p:sp>
        <p:nvSpPr>
          <p:cNvPr id="22" name="ZoneTexte 21">
            <a:extLst>
              <a:ext uri="{FF2B5EF4-FFF2-40B4-BE49-F238E27FC236}">
                <a16:creationId xmlns:a16="http://schemas.microsoft.com/office/drawing/2014/main" id="{3BC73BE2-2FA0-481D-8D1C-FAFF19DB6C04}"/>
              </a:ext>
            </a:extLst>
          </p:cNvPr>
          <p:cNvSpPr txBox="1"/>
          <p:nvPr/>
        </p:nvSpPr>
        <p:spPr>
          <a:xfrm>
            <a:off x="6850955" y="4411098"/>
            <a:ext cx="740503" cy="307777"/>
          </a:xfrm>
          <a:prstGeom prst="rect">
            <a:avLst/>
          </a:prstGeom>
          <a:noFill/>
        </p:spPr>
        <p:txBody>
          <a:bodyPr wrap="square" rtlCol="0">
            <a:spAutoFit/>
          </a:bodyPr>
          <a:lstStyle/>
          <a:p>
            <a:r>
              <a:rPr lang="en-GB" sz="1400" dirty="0"/>
              <a:t>Goal</a:t>
            </a:r>
          </a:p>
        </p:txBody>
      </p:sp>
      <p:sp>
        <p:nvSpPr>
          <p:cNvPr id="24" name="ZoneTexte 23">
            <a:extLst>
              <a:ext uri="{FF2B5EF4-FFF2-40B4-BE49-F238E27FC236}">
                <a16:creationId xmlns:a16="http://schemas.microsoft.com/office/drawing/2014/main" id="{5367BF8F-B26B-4BE7-8C33-0E84430B1589}"/>
              </a:ext>
            </a:extLst>
          </p:cNvPr>
          <p:cNvSpPr txBox="1"/>
          <p:nvPr/>
        </p:nvSpPr>
        <p:spPr>
          <a:xfrm>
            <a:off x="6820708" y="2297144"/>
            <a:ext cx="740503" cy="307777"/>
          </a:xfrm>
          <a:prstGeom prst="rect">
            <a:avLst/>
          </a:prstGeom>
          <a:noFill/>
        </p:spPr>
        <p:txBody>
          <a:bodyPr wrap="square" rtlCol="0">
            <a:spAutoFit/>
          </a:bodyPr>
          <a:lstStyle/>
          <a:p>
            <a:r>
              <a:rPr lang="en-GB" sz="1400" dirty="0"/>
              <a:t>Reality</a:t>
            </a:r>
          </a:p>
        </p:txBody>
      </p:sp>
      <p:cxnSp>
        <p:nvCxnSpPr>
          <p:cNvPr id="26" name="Connecteur droit avec flèche 25">
            <a:extLst>
              <a:ext uri="{FF2B5EF4-FFF2-40B4-BE49-F238E27FC236}">
                <a16:creationId xmlns:a16="http://schemas.microsoft.com/office/drawing/2014/main" id="{0AA3105A-DD7F-4A71-9B81-C81F5D8B25D8}"/>
              </a:ext>
            </a:extLst>
          </p:cNvPr>
          <p:cNvCxnSpPr/>
          <p:nvPr/>
        </p:nvCxnSpPr>
        <p:spPr>
          <a:xfrm>
            <a:off x="6218349" y="5457645"/>
            <a:ext cx="1897811" cy="0"/>
          </a:xfrm>
          <a:prstGeom prst="straightConnector1">
            <a:avLst/>
          </a:prstGeom>
          <a:ln w="190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ZoneTexte 26">
                <a:extLst>
                  <a:ext uri="{FF2B5EF4-FFF2-40B4-BE49-F238E27FC236}">
                    <a16:creationId xmlns:a16="http://schemas.microsoft.com/office/drawing/2014/main" id="{5EB8321F-3D17-413B-B90D-0AD6B1ADD93B}"/>
                  </a:ext>
                </a:extLst>
              </p:cNvPr>
              <p:cNvSpPr txBox="1"/>
              <p:nvPr/>
            </p:nvSpPr>
            <p:spPr>
              <a:xfrm>
                <a:off x="5996953" y="5566182"/>
                <a:ext cx="2119207" cy="4999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fr-CH" sz="1400" b="0" i="1" smtClean="0">
                              <a:latin typeface="Cambria Math" panose="02040503050406030204" pitchFamily="18" charset="0"/>
                            </a:rPr>
                          </m:ctrlPr>
                        </m:sSubPr>
                        <m:e>
                          <m:r>
                            <a:rPr lang="fr-CH" sz="1400" b="0" i="1" smtClean="0">
                              <a:latin typeface="Cambria Math" panose="02040503050406030204" pitchFamily="18" charset="0"/>
                            </a:rPr>
                            <m:t>𝑤</m:t>
                          </m:r>
                        </m:e>
                        <m:sub>
                          <m:r>
                            <a:rPr lang="fr-CH" sz="1400" b="0" i="1" smtClean="0">
                              <a:latin typeface="Cambria Math" panose="02040503050406030204" pitchFamily="18" charset="0"/>
                            </a:rPr>
                            <m:t>𝑚𝑖𝑛</m:t>
                          </m:r>
                        </m:sub>
                      </m:sSub>
                      <m:r>
                        <a:rPr lang="fr-CH" sz="1400" b="0" i="1" smtClean="0">
                          <a:latin typeface="Cambria Math" panose="02040503050406030204" pitchFamily="18" charset="0"/>
                        </a:rPr>
                        <m:t>=</m:t>
                      </m:r>
                      <m:f>
                        <m:fPr>
                          <m:ctrlPr>
                            <a:rPr lang="fr-CH" sz="1400" b="0" i="1" smtClean="0">
                              <a:latin typeface="Cambria Math" panose="02040503050406030204" pitchFamily="18" charset="0"/>
                            </a:rPr>
                          </m:ctrlPr>
                        </m:fPr>
                        <m:num>
                          <m:r>
                            <a:rPr lang="fr-CH" sz="1400" b="0" i="1" smtClean="0">
                              <a:latin typeface="Cambria Math" panose="02040503050406030204" pitchFamily="18" charset="0"/>
                            </a:rPr>
                            <m:t>𝑐h𝑜𝑟𝑑</m:t>
                          </m:r>
                        </m:num>
                        <m:den>
                          <m:r>
                            <a:rPr lang="fr-CH" sz="1400" b="0" i="1" smtClean="0">
                              <a:latin typeface="Cambria Math" panose="02040503050406030204" pitchFamily="18" charset="0"/>
                            </a:rPr>
                            <m:t>40</m:t>
                          </m:r>
                        </m:den>
                      </m:f>
                    </m:oMath>
                  </m:oMathPara>
                </a14:m>
                <a:endParaRPr lang="en-GB" sz="1400" dirty="0"/>
              </a:p>
            </p:txBody>
          </p:sp>
        </mc:Choice>
        <mc:Fallback>
          <p:sp>
            <p:nvSpPr>
              <p:cNvPr id="27" name="ZoneTexte 26">
                <a:extLst>
                  <a:ext uri="{FF2B5EF4-FFF2-40B4-BE49-F238E27FC236}">
                    <a16:creationId xmlns:a16="http://schemas.microsoft.com/office/drawing/2014/main" id="{5EB8321F-3D17-413B-B90D-0AD6B1ADD93B}"/>
                  </a:ext>
                </a:extLst>
              </p:cNvPr>
              <p:cNvSpPr txBox="1">
                <a:spLocks noRot="1" noChangeAspect="1" noMove="1" noResize="1" noEditPoints="1" noAdjustHandles="1" noChangeArrowheads="1" noChangeShapeType="1" noTextEdit="1"/>
              </p:cNvSpPr>
              <p:nvPr/>
            </p:nvSpPr>
            <p:spPr>
              <a:xfrm>
                <a:off x="5996953" y="5566182"/>
                <a:ext cx="2119207" cy="499945"/>
              </a:xfrm>
              <a:prstGeom prst="rect">
                <a:avLst/>
              </a:prstGeom>
              <a:blipFill>
                <a:blip r:embed="rId6"/>
                <a:stretch>
                  <a:fillRect b="-2439"/>
                </a:stretch>
              </a:blipFill>
            </p:spPr>
            <p:txBody>
              <a:bodyPr/>
              <a:lstStyle/>
              <a:p>
                <a:r>
                  <a:rPr lang="en-GB">
                    <a:noFill/>
                  </a:rPr>
                  <a:t> </a:t>
                </a:r>
              </a:p>
            </p:txBody>
          </p:sp>
        </mc:Fallback>
      </mc:AlternateContent>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3429000"/>
            <a:ext cx="4200860" cy="996170"/>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err="1">
                <a:solidFill>
                  <a:schemeClr val="tx2"/>
                </a:solidFill>
                <a:latin typeface="Calibri Light" charset="0"/>
                <a:ea typeface="Calibri Light" charset="0"/>
                <a:cs typeface="Calibri Light" charset="0"/>
              </a:rPr>
              <a:t>Side</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assignment</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Least squares</a:t>
            </a:r>
          </a:p>
        </p:txBody>
      </p:sp>
      <p:pic>
        <p:nvPicPr>
          <p:cNvPr id="3" name="Image 2">
            <a:extLst>
              <a:ext uri="{FF2B5EF4-FFF2-40B4-BE49-F238E27FC236}">
                <a16:creationId xmlns:a16="http://schemas.microsoft.com/office/drawing/2014/main" id="{E4AA29D8-8722-4FF4-B979-99C52140338B}"/>
              </a:ext>
            </a:extLst>
          </p:cNvPr>
          <p:cNvPicPr>
            <a:picLocks noChangeAspect="1"/>
          </p:cNvPicPr>
          <p:nvPr/>
        </p:nvPicPr>
        <p:blipFill rotWithShape="1">
          <a:blip r:embed="rId3">
            <a:extLst>
              <a:ext uri="{28A0092B-C50C-407E-A947-70E740481C1C}">
                <a14:useLocalDpi xmlns:a14="http://schemas.microsoft.com/office/drawing/2010/main" val="0"/>
              </a:ext>
            </a:extLst>
          </a:blip>
          <a:srcRect l="6415" t="6712" r="8916" b="3583"/>
          <a:stretch/>
        </p:blipFill>
        <p:spPr>
          <a:xfrm>
            <a:off x="5565231" y="1941781"/>
            <a:ext cx="5596719" cy="4304164"/>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FEB884CE-3F7B-44BA-9AC8-1ED0D6EB0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20856"/>
            <a:ext cx="576749" cy="1329726"/>
          </a:xfrm>
          <a:prstGeom prst="rect">
            <a:avLst/>
          </a:prstGeom>
        </p:spPr>
      </p:pic>
      <p:cxnSp>
        <p:nvCxnSpPr>
          <p:cNvPr id="12" name="Straight Connector 14">
            <a:extLst>
              <a:ext uri="{FF2B5EF4-FFF2-40B4-BE49-F238E27FC236}">
                <a16:creationId xmlns:a16="http://schemas.microsoft.com/office/drawing/2014/main" id="{7C093F8D-0D8A-472A-869F-8CDE948A8BBF}"/>
              </a:ext>
            </a:extLst>
          </p:cNvPr>
          <p:cNvCxnSpPr>
            <a:cxnSpLocks/>
          </p:cNvCxnSpPr>
          <p:nvPr/>
        </p:nvCxnSpPr>
        <p:spPr>
          <a:xfrm>
            <a:off x="10625778" y="612055"/>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A8107C40-C90F-4118-8AD2-B3F1135BF08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0144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1955960"/>
            <a:ext cx="8292973"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err="1">
                <a:solidFill>
                  <a:schemeClr val="tx2"/>
                </a:solidFill>
                <a:latin typeface="Calibri Light" charset="0"/>
                <a:ea typeface="Calibri Light" charset="0"/>
                <a:cs typeface="Calibri Light" charset="0"/>
              </a:rPr>
              <a:t>Curves</a:t>
            </a:r>
            <a:r>
              <a:rPr lang="fr-FR" sz="2800" b="1" dirty="0">
                <a:solidFill>
                  <a:schemeClr val="tx2"/>
                </a:solidFill>
                <a:latin typeface="Calibri Light" charset="0"/>
                <a:ea typeface="Calibri Light" charset="0"/>
                <a:cs typeface="Calibri Light" charset="0"/>
              </a:rPr>
              <a:t> interpolation (4th </a:t>
            </a:r>
            <a:r>
              <a:rPr lang="fr-FR" sz="2800" b="1" dirty="0" err="1">
                <a:solidFill>
                  <a:schemeClr val="tx2"/>
                </a:solidFill>
                <a:latin typeface="Calibri Light" charset="0"/>
                <a:ea typeface="Calibri Light" charset="0"/>
                <a:cs typeface="Calibri Light" charset="0"/>
              </a:rPr>
              <a:t>order</a:t>
            </a:r>
            <a:r>
              <a:rPr lang="fr-FR" sz="2800" b="1" dirty="0">
                <a:solidFill>
                  <a:schemeClr val="tx2"/>
                </a:solidFill>
                <a:latin typeface="Calibri Light" charset="0"/>
                <a:ea typeface="Calibri Light" charset="0"/>
                <a:cs typeface="Calibri Light" charset="0"/>
              </a:rPr>
              <a:t> polynomial)</a:t>
            </a:r>
          </a:p>
        </p:txBody>
      </p:sp>
      <p:pic>
        <p:nvPicPr>
          <p:cNvPr id="3" name="Image 2">
            <a:extLst>
              <a:ext uri="{FF2B5EF4-FFF2-40B4-BE49-F238E27FC236}">
                <a16:creationId xmlns:a16="http://schemas.microsoft.com/office/drawing/2014/main" id="{BA4DECA3-305B-4F40-97B5-AEE9D54A5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22" y="2697173"/>
            <a:ext cx="5368837" cy="3579225"/>
          </a:xfrm>
          <a:prstGeom prst="rect">
            <a:avLst/>
          </a:prstGeom>
        </p:spPr>
      </p:pic>
      <p:pic>
        <p:nvPicPr>
          <p:cNvPr id="6" name="Image 5">
            <a:extLst>
              <a:ext uri="{FF2B5EF4-FFF2-40B4-BE49-F238E27FC236}">
                <a16:creationId xmlns:a16="http://schemas.microsoft.com/office/drawing/2014/main" id="{78EF2195-6293-4C4B-9754-E61DE2B4F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043" y="2691211"/>
            <a:ext cx="5423356" cy="3615570"/>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604D7F5C-8D22-4B86-A77B-7CD15F561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2" name="Straight Connector 14">
            <a:extLst>
              <a:ext uri="{FF2B5EF4-FFF2-40B4-BE49-F238E27FC236}">
                <a16:creationId xmlns:a16="http://schemas.microsoft.com/office/drawing/2014/main" id="{39A17C7D-9F98-41E2-A2C8-A3087EF56DDE}"/>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80A32CC8-8D8B-4715-9BFE-ED3EFB0CC5B4}"/>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9124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pic>
        <p:nvPicPr>
          <p:cNvPr id="3" name="Image 2">
            <a:extLst>
              <a:ext uri="{FF2B5EF4-FFF2-40B4-BE49-F238E27FC236}">
                <a16:creationId xmlns:a16="http://schemas.microsoft.com/office/drawing/2014/main" id="{70DA9C04-850A-4B41-B5EF-7FBBC8BE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841" y="1831457"/>
            <a:ext cx="6640149" cy="4426766"/>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C83D0405-2751-4C19-AB19-F7084E938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2" name="Straight Connector 14">
            <a:extLst>
              <a:ext uri="{FF2B5EF4-FFF2-40B4-BE49-F238E27FC236}">
                <a16:creationId xmlns:a16="http://schemas.microsoft.com/office/drawing/2014/main" id="{B4387181-1D5F-4D02-AF07-95F113A5C372}"/>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9" name="ZoneTexte 6">
            <a:extLst>
              <a:ext uri="{FF2B5EF4-FFF2-40B4-BE49-F238E27FC236}">
                <a16:creationId xmlns:a16="http://schemas.microsoft.com/office/drawing/2014/main" id="{035AA849-8C8D-4CE8-87B5-AA496B724292}"/>
              </a:ext>
            </a:extLst>
          </p:cNvPr>
          <p:cNvSpPr txBox="1"/>
          <p:nvPr/>
        </p:nvSpPr>
        <p:spPr>
          <a:xfrm>
            <a:off x="1322716" y="3094836"/>
            <a:ext cx="5129841"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err="1">
                <a:solidFill>
                  <a:schemeClr val="accent2">
                    <a:lumMod val="75000"/>
                  </a:schemeClr>
                </a:solidFill>
                <a:latin typeface="Calibri Light" charset="0"/>
                <a:ea typeface="Calibri Light" charset="0"/>
                <a:cs typeface="Calibri Light" charset="0"/>
              </a:rPr>
              <a:t>Chord</a:t>
            </a:r>
            <a:r>
              <a:rPr lang="fr-FR" sz="2800" dirty="0">
                <a:solidFill>
                  <a:schemeClr val="accent2">
                    <a:lumMod val="75000"/>
                  </a:schemeClr>
                </a:solidFill>
                <a:latin typeface="Calibri Light" charset="0"/>
                <a:ea typeface="Calibri Light" charset="0"/>
                <a:cs typeface="Calibri Light" charset="0"/>
              </a:rPr>
              <a:t> </a:t>
            </a:r>
            <a:r>
              <a:rPr lang="fr-FR" sz="2800" dirty="0" err="1">
                <a:solidFill>
                  <a:schemeClr val="accent2">
                    <a:lumMod val="75000"/>
                  </a:schemeClr>
                </a:solidFill>
                <a:latin typeface="Calibri Light" charset="0"/>
                <a:ea typeface="Calibri Light" charset="0"/>
                <a:cs typeface="Calibri Light" charset="0"/>
              </a:rPr>
              <a:t>length</a:t>
            </a:r>
            <a:endParaRPr lang="fr-FR" sz="28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Blade twist</a:t>
            </a:r>
          </a:p>
        </p:txBody>
      </p:sp>
      <p:sp>
        <p:nvSpPr>
          <p:cNvPr id="13" name="Espace réservé du pied de page 6">
            <a:extLst>
              <a:ext uri="{FF2B5EF4-FFF2-40B4-BE49-F238E27FC236}">
                <a16:creationId xmlns:a16="http://schemas.microsoft.com/office/drawing/2014/main" id="{6C409D07-483A-4D98-80EE-F077725F0984}"/>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54045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5C6224-9670-4007-B2EF-C6983555D30D}"/>
              </a:ext>
            </a:extLst>
          </p:cNvPr>
          <p:cNvPicPr>
            <a:picLocks noChangeAspect="1"/>
          </p:cNvPicPr>
          <p:nvPr/>
        </p:nvPicPr>
        <p:blipFill rotWithShape="1">
          <a:blip r:embed="rId3">
            <a:extLst>
              <a:ext uri="{28A0092B-C50C-407E-A947-70E740481C1C}">
                <a14:useLocalDpi xmlns:a14="http://schemas.microsoft.com/office/drawing/2010/main" val="0"/>
              </a:ext>
            </a:extLst>
          </a:blip>
          <a:srcRect l="24481" t="10621" r="10409" b="21098"/>
          <a:stretch/>
        </p:blipFill>
        <p:spPr>
          <a:xfrm>
            <a:off x="5434642" y="2017798"/>
            <a:ext cx="6676845" cy="4112689"/>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342203" y="3220915"/>
            <a:ext cx="4893384"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Hub radius</a:t>
            </a:r>
          </a:p>
        </p:txBody>
      </p:sp>
      <p:sp>
        <p:nvSpPr>
          <p:cNvPr id="13" name="Espace réservé du pied de page 6">
            <a:extLst>
              <a:ext uri="{FF2B5EF4-FFF2-40B4-BE49-F238E27FC236}">
                <a16:creationId xmlns:a16="http://schemas.microsoft.com/office/drawing/2014/main" id="{95E8381A-443B-478D-A206-EC82C22A7D32}"/>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39668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4C53600-293A-483C-9303-88EDFEB6AAC8}"/>
              </a:ext>
            </a:extLst>
          </p:cNvPr>
          <p:cNvPicPr>
            <a:picLocks noChangeAspect="1"/>
          </p:cNvPicPr>
          <p:nvPr/>
        </p:nvPicPr>
        <p:blipFill rotWithShape="1">
          <a:blip r:embed="rId3">
            <a:extLst>
              <a:ext uri="{28A0092B-C50C-407E-A947-70E740481C1C}">
                <a14:useLocalDpi xmlns:a14="http://schemas.microsoft.com/office/drawing/2010/main" val="0"/>
              </a:ext>
            </a:extLst>
          </a:blip>
          <a:srcRect l="2317" r="8291"/>
          <a:stretch/>
        </p:blipFill>
        <p:spPr>
          <a:xfrm>
            <a:off x="0" y="1792535"/>
            <a:ext cx="4140680" cy="3088010"/>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38398" y="655964"/>
            <a:ext cx="10115203" cy="920245"/>
          </a:xfrm>
        </p:spPr>
        <p:txBody>
          <a:bodyPr>
            <a:noAutofit/>
          </a:bodyPr>
          <a:lstStyle/>
          <a:p>
            <a:r>
              <a:rPr lang="fr-CH" dirty="0">
                <a:solidFill>
                  <a:schemeClr val="accent2"/>
                </a:solidFill>
              </a:rPr>
              <a:t>Methodology : </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447229" y="5157657"/>
            <a:ext cx="6325877" cy="1096710"/>
          </a:xfrm>
          <a:prstGeom prst="rect">
            <a:avLst/>
          </a:prstGeom>
          <a:noFill/>
        </p:spPr>
        <p:txBody>
          <a:bodyPr wrap="square" rtlCol="0">
            <a:spAutoFit/>
          </a:bodyPr>
          <a:lstStyle/>
          <a:p>
            <a:pPr>
              <a:lnSpc>
                <a:spcPct val="90000"/>
              </a:lnSpc>
              <a:spcBef>
                <a:spcPts val="1000"/>
              </a:spcBef>
            </a:pPr>
            <a:r>
              <a:rPr lang="fr-FR" b="1" u="sng" dirty="0" err="1">
                <a:solidFill>
                  <a:schemeClr val="tx2"/>
                </a:solidFill>
                <a:latin typeface="Calibri Light" charset="0"/>
                <a:ea typeface="Calibri Light" charset="0"/>
                <a:cs typeface="Calibri Light" charset="0"/>
              </a:rPr>
              <a:t>Step</a:t>
            </a:r>
            <a:r>
              <a:rPr lang="fr-FR" b="1" u="sng" dirty="0">
                <a:solidFill>
                  <a:schemeClr val="tx2"/>
                </a:solidFill>
                <a:latin typeface="Calibri Light" charset="0"/>
                <a:ea typeface="Calibri Light" charset="0"/>
                <a:cs typeface="Calibri Light" charset="0"/>
              </a:rPr>
              <a:t> 6: </a:t>
            </a:r>
            <a:r>
              <a:rPr lang="fr-FR" b="1" dirty="0">
                <a:solidFill>
                  <a:schemeClr val="tx2"/>
                </a:solidFill>
                <a:latin typeface="Calibri Light" charset="0"/>
                <a:ea typeface="Calibri Light" charset="0"/>
                <a:cs typeface="Calibri Light" charset="0"/>
              </a:rPr>
              <a:t>X-Foil output</a:t>
            </a:r>
          </a:p>
          <a:p>
            <a:pPr marL="914400" lvl="1" indent="-457200">
              <a:lnSpc>
                <a:spcPct val="90000"/>
              </a:lnSpc>
              <a:spcBef>
                <a:spcPts val="1000"/>
              </a:spcBef>
              <a:buFont typeface="Wingdings" panose="05000000000000000000" pitchFamily="2" charset="2"/>
              <a:buChar char="§"/>
            </a:pPr>
            <a:r>
              <a:rPr lang="fr-FR" dirty="0" err="1">
                <a:solidFill>
                  <a:schemeClr val="accent2"/>
                </a:solidFill>
                <a:latin typeface="Calibri Light" charset="0"/>
                <a:ea typeface="Calibri Light" charset="0"/>
                <a:cs typeface="Calibri Light" charset="0"/>
              </a:rPr>
              <a:t>Align</a:t>
            </a:r>
            <a:r>
              <a:rPr lang="fr-FR" dirty="0">
                <a:solidFill>
                  <a:schemeClr val="accent2"/>
                </a:solidFill>
                <a:latin typeface="Calibri Light" charset="0"/>
                <a:ea typeface="Calibri Light" charset="0"/>
                <a:cs typeface="Calibri Light" charset="0"/>
              </a:rPr>
              <a:t>, </a:t>
            </a:r>
            <a:r>
              <a:rPr lang="fr-FR" dirty="0" err="1">
                <a:solidFill>
                  <a:schemeClr val="accent2"/>
                </a:solidFill>
                <a:latin typeface="Calibri Light" charset="0"/>
                <a:ea typeface="Calibri Light" charset="0"/>
                <a:cs typeface="Calibri Light" charset="0"/>
              </a:rPr>
              <a:t>mirror</a:t>
            </a:r>
            <a:r>
              <a:rPr lang="fr-FR" dirty="0">
                <a:solidFill>
                  <a:schemeClr val="accent2"/>
                </a:solidFill>
                <a:latin typeface="Calibri Light" charset="0"/>
                <a:ea typeface="Calibri Light" charset="0"/>
                <a:cs typeface="Calibri Light" charset="0"/>
              </a:rPr>
              <a:t>, (</a:t>
            </a:r>
            <a:r>
              <a:rPr lang="fr-FR" dirty="0" err="1">
                <a:solidFill>
                  <a:schemeClr val="accent2"/>
                </a:solidFill>
                <a:latin typeface="Calibri Light" charset="0"/>
                <a:ea typeface="Calibri Light" charset="0"/>
                <a:cs typeface="Calibri Light" charset="0"/>
              </a:rPr>
              <a:t>normalize</a:t>
            </a:r>
            <a:r>
              <a:rPr lang="fr-FR" dirty="0">
                <a:solidFill>
                  <a:schemeClr val="accent2"/>
                </a:solidFill>
                <a:latin typeface="Calibri Light" charset="0"/>
                <a:ea typeface="Calibri Light" charset="0"/>
                <a:cs typeface="Calibri Light" charset="0"/>
              </a:rPr>
              <a:t>), right </a:t>
            </a:r>
            <a:r>
              <a:rPr lang="fr-FR" dirty="0" err="1">
                <a:solidFill>
                  <a:schemeClr val="accent2"/>
                </a:solidFill>
                <a:latin typeface="Calibri Light" charset="0"/>
                <a:ea typeface="Calibri Light" charset="0"/>
                <a:cs typeface="Calibri Light" charset="0"/>
              </a:rPr>
              <a:t>order</a:t>
            </a:r>
            <a:r>
              <a:rPr lang="fr-FR" dirty="0">
                <a:solidFill>
                  <a:schemeClr val="accent2"/>
                </a:solidFill>
                <a:latin typeface="Calibri Light" charset="0"/>
                <a:ea typeface="Calibri Light" charset="0"/>
                <a:cs typeface="Calibri Light" charset="0"/>
              </a:rPr>
              <a:t> </a:t>
            </a:r>
          </a:p>
          <a:p>
            <a:pPr marL="800100" lvl="1" indent="-342900">
              <a:lnSpc>
                <a:spcPct val="90000"/>
              </a:lnSpc>
              <a:spcBef>
                <a:spcPts val="1000"/>
              </a:spcBef>
              <a:buFont typeface="Wingdings" panose="05000000000000000000" pitchFamily="2" charset="2"/>
              <a:buChar char="§"/>
            </a:pPr>
            <a:r>
              <a:rPr lang="fr-FR" dirty="0">
                <a:solidFill>
                  <a:schemeClr val="accent2"/>
                </a:solidFill>
                <a:latin typeface="Calibri Light" charset="0"/>
                <a:ea typeface="Calibri Light" charset="0"/>
                <a:cs typeface="Calibri Light" charset="0"/>
              </a:rPr>
              <a:t>  Reynold and Mach</a:t>
            </a:r>
            <a:endParaRPr lang="fr-FR" b="1" dirty="0">
              <a:solidFill>
                <a:schemeClr val="accent2"/>
              </a:solidFill>
              <a:latin typeface="Calibri Light" charset="0"/>
              <a:ea typeface="Calibri Light" charset="0"/>
              <a:cs typeface="Calibri Light" charset="0"/>
            </a:endParaRPr>
          </a:p>
        </p:txBody>
      </p:sp>
      <p:pic>
        <p:nvPicPr>
          <p:cNvPr id="13" name="Picture 8" descr="A close up of a knife&#10;&#10;Description generated with very high confidence">
            <a:extLst>
              <a:ext uri="{FF2B5EF4-FFF2-40B4-BE49-F238E27FC236}">
                <a16:creationId xmlns:a16="http://schemas.microsoft.com/office/drawing/2014/main" id="{F2D30C16-F3AC-4617-84E7-D96788CB2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5" name="Straight Connector 14">
            <a:extLst>
              <a:ext uri="{FF2B5EF4-FFF2-40B4-BE49-F238E27FC236}">
                <a16:creationId xmlns:a16="http://schemas.microsoft.com/office/drawing/2014/main" id="{95ED9965-958E-4A8E-91B4-31F85D5A4EE9}"/>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6" name="Espace réservé du pied de page 6">
            <a:extLst>
              <a:ext uri="{FF2B5EF4-FFF2-40B4-BE49-F238E27FC236}">
                <a16:creationId xmlns:a16="http://schemas.microsoft.com/office/drawing/2014/main" id="{CB5B5BE4-E47D-4340-8A57-639A4E8BABA2}"/>
              </a:ext>
            </a:extLst>
          </p:cNvPr>
          <p:cNvSpPr>
            <a:spLocks noGrp="1"/>
          </p:cNvSpPr>
          <p:nvPr>
            <p:ph type="ftr" sz="quarter" idx="11"/>
          </p:nvPr>
        </p:nvSpPr>
        <p:spPr>
          <a:xfrm>
            <a:off x="3686185" y="6470868"/>
            <a:ext cx="4822804" cy="365125"/>
          </a:xfrm>
        </p:spPr>
        <p:txBody>
          <a:bodyPr/>
          <a:lstStyle/>
          <a:p>
            <a:r>
              <a:rPr lang="fr-CH" sz="1100" dirty="0"/>
              <a:t>EPFL-STI-LIS | 27.12.2018</a:t>
            </a:r>
          </a:p>
        </p:txBody>
      </p:sp>
      <p:pic>
        <p:nvPicPr>
          <p:cNvPr id="3" name="Image 2">
            <a:extLst>
              <a:ext uri="{FF2B5EF4-FFF2-40B4-BE49-F238E27FC236}">
                <a16:creationId xmlns:a16="http://schemas.microsoft.com/office/drawing/2014/main" id="{0EEF34F5-5461-480F-9D58-4B19FC41E900}"/>
              </a:ext>
            </a:extLst>
          </p:cNvPr>
          <p:cNvPicPr>
            <a:picLocks noChangeAspect="1"/>
          </p:cNvPicPr>
          <p:nvPr/>
        </p:nvPicPr>
        <p:blipFill rotWithShape="1">
          <a:blip r:embed="rId5">
            <a:extLst>
              <a:ext uri="{28A0092B-C50C-407E-A947-70E740481C1C}">
                <a14:useLocalDpi xmlns:a14="http://schemas.microsoft.com/office/drawing/2010/main" val="0"/>
              </a:ext>
            </a:extLst>
          </a:blip>
          <a:srcRect l="1931" r="8601"/>
          <a:stretch/>
        </p:blipFill>
        <p:spPr>
          <a:xfrm>
            <a:off x="3865935" y="2379216"/>
            <a:ext cx="4185387" cy="3118704"/>
          </a:xfrm>
          <a:prstGeom prst="rect">
            <a:avLst/>
          </a:prstGeom>
        </p:spPr>
      </p:pic>
      <p:pic>
        <p:nvPicPr>
          <p:cNvPr id="10" name="Image 9">
            <a:extLst>
              <a:ext uri="{FF2B5EF4-FFF2-40B4-BE49-F238E27FC236}">
                <a16:creationId xmlns:a16="http://schemas.microsoft.com/office/drawing/2014/main" id="{B438665E-3ABA-4879-9A42-75C6C09F8780}"/>
              </a:ext>
            </a:extLst>
          </p:cNvPr>
          <p:cNvPicPr>
            <a:picLocks noChangeAspect="1"/>
          </p:cNvPicPr>
          <p:nvPr/>
        </p:nvPicPr>
        <p:blipFill rotWithShape="1">
          <a:blip r:embed="rId6">
            <a:extLst>
              <a:ext uri="{28A0092B-C50C-407E-A947-70E740481C1C}">
                <a14:useLocalDpi xmlns:a14="http://schemas.microsoft.com/office/drawing/2010/main" val="0"/>
              </a:ext>
            </a:extLst>
          </a:blip>
          <a:srcRect l="2355" r="8016"/>
          <a:stretch/>
        </p:blipFill>
        <p:spPr>
          <a:xfrm>
            <a:off x="7861540" y="3134908"/>
            <a:ext cx="4257743" cy="3168664"/>
          </a:xfrm>
          <a:prstGeom prst="rect">
            <a:avLst/>
          </a:prstGeom>
        </p:spPr>
      </p:pic>
    </p:spTree>
    <p:extLst>
      <p:ext uri="{BB962C8B-B14F-4D97-AF65-F5344CB8AC3E}">
        <p14:creationId xmlns:p14="http://schemas.microsoft.com/office/powerpoint/2010/main" val="351042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err="1">
                <a:solidFill>
                  <a:schemeClr val="tx2"/>
                </a:solidFill>
              </a:rPr>
              <a:t>Parameters</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16</a:t>
            </a:fld>
            <a:endParaRPr lang="fr-CH" sz="1800" dirty="0"/>
          </a:p>
        </p:txBody>
      </p:sp>
      <p:pic>
        <p:nvPicPr>
          <p:cNvPr id="5" name="Image 4">
            <a:extLst>
              <a:ext uri="{FF2B5EF4-FFF2-40B4-BE49-F238E27FC236}">
                <a16:creationId xmlns:a16="http://schemas.microsoft.com/office/drawing/2014/main" id="{49A3BA2B-7453-4778-A114-78D95F07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088" y="3120312"/>
            <a:ext cx="4621516" cy="3081010"/>
          </a:xfrm>
          <a:prstGeom prst="rect">
            <a:avLst/>
          </a:prstGeom>
        </p:spPr>
      </p:pic>
      <p:pic>
        <p:nvPicPr>
          <p:cNvPr id="10" name="Image 9">
            <a:extLst>
              <a:ext uri="{FF2B5EF4-FFF2-40B4-BE49-F238E27FC236}">
                <a16:creationId xmlns:a16="http://schemas.microsoft.com/office/drawing/2014/main" id="{63D7AEE1-8DC5-487F-885D-FD7D4EF2F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466" y="3056437"/>
            <a:ext cx="4615178" cy="3076785"/>
          </a:xfrm>
          <a:prstGeom prst="rect">
            <a:avLst/>
          </a:prstGeom>
        </p:spPr>
      </p:pic>
      <p:graphicFrame>
        <p:nvGraphicFramePr>
          <p:cNvPr id="3" name="Tableau 2">
            <a:extLst>
              <a:ext uri="{FF2B5EF4-FFF2-40B4-BE49-F238E27FC236}">
                <a16:creationId xmlns:a16="http://schemas.microsoft.com/office/drawing/2014/main" id="{7D96021D-C0D3-427D-A446-905D78F4E9EB}"/>
              </a:ext>
            </a:extLst>
          </p:cNvPr>
          <p:cNvGraphicFramePr>
            <a:graphicFrameLocks noGrp="1"/>
          </p:cNvGraphicFramePr>
          <p:nvPr>
            <p:extLst>
              <p:ext uri="{D42A27DB-BD31-4B8C-83A1-F6EECF244321}">
                <p14:modId xmlns:p14="http://schemas.microsoft.com/office/powerpoint/2010/main" val="2194493088"/>
              </p:ext>
            </p:extLst>
          </p:nvPr>
        </p:nvGraphicFramePr>
        <p:xfrm>
          <a:off x="2844800" y="2006906"/>
          <a:ext cx="6502400" cy="101092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88265255"/>
                    </a:ext>
                  </a:extLst>
                </a:gridCol>
                <a:gridCol w="1625600">
                  <a:extLst>
                    <a:ext uri="{9D8B030D-6E8A-4147-A177-3AD203B41FA5}">
                      <a16:colId xmlns:a16="http://schemas.microsoft.com/office/drawing/2014/main" val="951579675"/>
                    </a:ext>
                  </a:extLst>
                </a:gridCol>
                <a:gridCol w="1625600">
                  <a:extLst>
                    <a:ext uri="{9D8B030D-6E8A-4147-A177-3AD203B41FA5}">
                      <a16:colId xmlns:a16="http://schemas.microsoft.com/office/drawing/2014/main" val="1307146686"/>
                    </a:ext>
                  </a:extLst>
                </a:gridCol>
                <a:gridCol w="1625600">
                  <a:extLst>
                    <a:ext uri="{9D8B030D-6E8A-4147-A177-3AD203B41FA5}">
                      <a16:colId xmlns:a16="http://schemas.microsoft.com/office/drawing/2014/main" val="3750580462"/>
                    </a:ext>
                  </a:extLst>
                </a:gridCol>
              </a:tblGrid>
              <a:tr h="370840">
                <a:tc>
                  <a:txBody>
                    <a:bodyPr/>
                    <a:lstStyle/>
                    <a:p>
                      <a:pPr algn="ctr"/>
                      <a:r>
                        <a:rPr lang="en-GB" dirty="0"/>
                        <a:t>Chord length</a:t>
                      </a:r>
                    </a:p>
                  </a:txBody>
                  <a:tcPr/>
                </a:tc>
                <a:tc>
                  <a:txBody>
                    <a:bodyPr/>
                    <a:lstStyle/>
                    <a:p>
                      <a:pPr algn="ctr"/>
                      <a:r>
                        <a:rPr lang="en-GB" dirty="0"/>
                        <a:t>Blade twist</a:t>
                      </a:r>
                    </a:p>
                  </a:txBody>
                  <a:tcPr/>
                </a:tc>
                <a:tc>
                  <a:txBody>
                    <a:bodyPr/>
                    <a:lstStyle/>
                    <a:p>
                      <a:pPr algn="ctr"/>
                      <a:r>
                        <a:rPr lang="en-GB" dirty="0"/>
                        <a:t>Hub Radius</a:t>
                      </a:r>
                    </a:p>
                  </a:txBody>
                  <a:tcPr/>
                </a:tc>
                <a:tc>
                  <a:txBody>
                    <a:bodyPr/>
                    <a:lstStyle/>
                    <a:p>
                      <a:pPr algn="ctr"/>
                      <a:r>
                        <a:rPr lang="en-GB" dirty="0"/>
                        <a:t>Tip Radius</a:t>
                      </a:r>
                    </a:p>
                  </a:txBody>
                  <a:tcPr/>
                </a:tc>
                <a:extLst>
                  <a:ext uri="{0D108BD9-81ED-4DB2-BD59-A6C34878D82A}">
                    <a16:rowId xmlns:a16="http://schemas.microsoft.com/office/drawing/2014/main" val="1883406159"/>
                  </a:ext>
                </a:extLst>
              </a:tr>
              <a:tr h="370840">
                <a:tc>
                  <a:txBody>
                    <a:bodyPr/>
                    <a:lstStyle/>
                    <a:p>
                      <a:pPr algn="ctr"/>
                      <a:r>
                        <a:rPr lang="en-GB" dirty="0"/>
                        <a:t>RMSE</a:t>
                      </a:r>
                    </a:p>
                    <a:p>
                      <a:pPr algn="ctr"/>
                      <a:r>
                        <a:rPr lang="en-GB" dirty="0"/>
                        <a:t>0.06 mm</a:t>
                      </a:r>
                    </a:p>
                  </a:txBody>
                  <a:tcPr/>
                </a:tc>
                <a:tc>
                  <a:txBody>
                    <a:bodyPr/>
                    <a:lstStyle/>
                    <a:p>
                      <a:pPr algn="ctr"/>
                      <a:r>
                        <a:rPr lang="en-GB" dirty="0"/>
                        <a:t>RMSE</a:t>
                      </a:r>
                    </a:p>
                    <a:p>
                      <a:pPr algn="ctr"/>
                      <a:r>
                        <a:rPr lang="en-GB" dirty="0"/>
                        <a:t>8.76 </a:t>
                      </a:r>
                      <a:r>
                        <a:rPr lang="en-GB" dirty="0" err="1"/>
                        <a:t>deg</a:t>
                      </a:r>
                      <a:endParaRPr lang="en-GB" dirty="0"/>
                    </a:p>
                  </a:txBody>
                  <a:tcPr/>
                </a:tc>
                <a:tc>
                  <a:txBody>
                    <a:bodyPr/>
                    <a:lstStyle/>
                    <a:p>
                      <a:pPr algn="ctr"/>
                      <a:r>
                        <a:rPr lang="en-GB" dirty="0"/>
                        <a:t>Relative error</a:t>
                      </a:r>
                    </a:p>
                    <a:p>
                      <a:pPr algn="ctr"/>
                      <a:endParaRPr lang="en-GB" dirty="0"/>
                    </a:p>
                  </a:txBody>
                  <a:tcPr/>
                </a:tc>
                <a:tc>
                  <a:txBody>
                    <a:bodyPr/>
                    <a:lstStyle/>
                    <a:p>
                      <a:pPr algn="ctr"/>
                      <a:r>
                        <a:rPr lang="en-GB" dirty="0"/>
                        <a:t>Relative error</a:t>
                      </a:r>
                    </a:p>
                    <a:p>
                      <a:pPr algn="ctr"/>
                      <a:r>
                        <a:rPr lang="en-GB" dirty="0"/>
                        <a:t>0.19 mm</a:t>
                      </a:r>
                    </a:p>
                  </a:txBody>
                  <a:tcPr/>
                </a:tc>
                <a:extLst>
                  <a:ext uri="{0D108BD9-81ED-4DB2-BD59-A6C34878D82A}">
                    <a16:rowId xmlns:a16="http://schemas.microsoft.com/office/drawing/2014/main" val="2899016273"/>
                  </a:ext>
                </a:extLst>
              </a:tr>
            </a:tbl>
          </a:graphicData>
        </a:graphic>
      </p:graphicFrame>
      <p:sp>
        <p:nvSpPr>
          <p:cNvPr id="9" name="Espace réservé du pied de page 6">
            <a:extLst>
              <a:ext uri="{FF2B5EF4-FFF2-40B4-BE49-F238E27FC236}">
                <a16:creationId xmlns:a16="http://schemas.microsoft.com/office/drawing/2014/main" id="{A45E87D1-DB4D-4599-853D-97208C24EAD8}"/>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54905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a:solidFill>
                  <a:schemeClr val="tx2"/>
                </a:solidFill>
              </a:rPr>
              <a:t>X-Foil</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17</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154789" y="2893043"/>
            <a:ext cx="8534400" cy="1512209"/>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No convergence in </a:t>
            </a:r>
            <a:r>
              <a:rPr lang="fr-FR" sz="2800" dirty="0" err="1">
                <a:solidFill>
                  <a:schemeClr val="tx2"/>
                </a:solidFill>
                <a:latin typeface="Calibri Light" charset="0"/>
                <a:ea typeface="Calibri Light" charset="0"/>
                <a:cs typeface="Calibri Light" charset="0"/>
              </a:rPr>
              <a:t>viscid</a:t>
            </a:r>
            <a:r>
              <a:rPr lang="fr-FR" sz="2800" dirty="0">
                <a:solidFill>
                  <a:schemeClr val="tx2"/>
                </a:solidFill>
                <a:latin typeface="Calibri Light" charset="0"/>
                <a:ea typeface="Calibri Light" charset="0"/>
                <a:cs typeface="Calibri Light" charset="0"/>
              </a:rPr>
              <a:t> mode</a:t>
            </a:r>
          </a:p>
          <a:p>
            <a:pPr marL="457200" indent="-457200">
              <a:lnSpc>
                <a:spcPct val="90000"/>
              </a:lnSpc>
              <a:spcBef>
                <a:spcPts val="1000"/>
              </a:spcBef>
              <a:buFont typeface="Wingdings" panose="05000000000000000000" pitchFamily="2" charset="2"/>
              <a:buChar char="§"/>
            </a:pP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Could</a:t>
            </a:r>
            <a:r>
              <a:rPr lang="fr-FR" sz="2800" dirty="0">
                <a:solidFill>
                  <a:schemeClr val="tx2"/>
                </a:solidFill>
                <a:latin typeface="Calibri Light" charset="0"/>
                <a:ea typeface="Calibri Light" charset="0"/>
                <a:cs typeface="Calibri Light" charset="0"/>
              </a:rPr>
              <a:t> not compare </a:t>
            </a:r>
            <a:r>
              <a:rPr lang="fr-FR" sz="2800" dirty="0" err="1">
                <a:solidFill>
                  <a:schemeClr val="tx2"/>
                </a:solidFill>
                <a:latin typeface="Calibri Light" charset="0"/>
                <a:ea typeface="Calibri Light" charset="0"/>
                <a:cs typeface="Calibri Light" charset="0"/>
              </a:rPr>
              <a:t>with</a:t>
            </a:r>
            <a:r>
              <a:rPr lang="fr-FR" sz="2800" dirty="0">
                <a:solidFill>
                  <a:schemeClr val="tx2"/>
                </a:solidFill>
                <a:latin typeface="Calibri Light" charset="0"/>
                <a:ea typeface="Calibri Light" charset="0"/>
                <a:cs typeface="Calibri Light" charset="0"/>
              </a:rPr>
              <a:t> real </a:t>
            </a:r>
            <a:r>
              <a:rPr lang="fr-FR" sz="2800" dirty="0" err="1">
                <a:solidFill>
                  <a:schemeClr val="tx2"/>
                </a:solidFill>
                <a:latin typeface="Calibri Light" charset="0"/>
                <a:ea typeface="Calibri Light" charset="0"/>
                <a:cs typeface="Calibri Light" charset="0"/>
              </a:rPr>
              <a:t>parameters</a:t>
            </a:r>
            <a:endParaRPr lang="fr-FR" sz="2800" dirty="0">
              <a:solidFill>
                <a:schemeClr val="tx2"/>
              </a:solidFill>
              <a:latin typeface="Calibri Light" charset="0"/>
              <a:ea typeface="Calibri Light" charset="0"/>
              <a:cs typeface="Calibri Light" charset="0"/>
            </a:endParaRPr>
          </a:p>
        </p:txBody>
      </p:sp>
      <p:sp>
        <p:nvSpPr>
          <p:cNvPr id="8" name="Espace réservé du pied de page 6">
            <a:extLst>
              <a:ext uri="{FF2B5EF4-FFF2-40B4-BE49-F238E27FC236}">
                <a16:creationId xmlns:a16="http://schemas.microsoft.com/office/drawing/2014/main" id="{07966C66-B24E-4E12-A521-691C7531804B}"/>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7651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Discussion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18</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051272" y="2036168"/>
            <a:ext cx="8534400" cy="2544286"/>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Function</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choice</a:t>
            </a: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X-Foil not </a:t>
            </a:r>
            <a:r>
              <a:rPr lang="fr-FR" sz="2800" dirty="0" err="1">
                <a:solidFill>
                  <a:schemeClr val="tx2"/>
                </a:solidFill>
                <a:latin typeface="Calibri Light" charset="0"/>
                <a:ea typeface="Calibri Light" charset="0"/>
                <a:cs typeface="Calibri Light" charset="0"/>
              </a:rPr>
              <a:t>converging</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continuity</a:t>
            </a:r>
            <a:r>
              <a:rPr lang="fr-FR" sz="2800" dirty="0">
                <a:solidFill>
                  <a:schemeClr val="tx2"/>
                </a:solidFill>
                <a:latin typeface="Calibri Light" charset="0"/>
                <a:ea typeface="Calibri Light" charset="0"/>
                <a:cs typeface="Calibri Light" charset="0"/>
              </a:rPr>
              <a:t> of </a:t>
            </a:r>
            <a:r>
              <a:rPr lang="fr-FR" sz="2800" dirty="0" err="1">
                <a:solidFill>
                  <a:schemeClr val="tx2"/>
                </a:solidFill>
                <a:latin typeface="Calibri Light" charset="0"/>
                <a:ea typeface="Calibri Light" charset="0"/>
                <a:cs typeface="Calibri Light" charset="0"/>
              </a:rPr>
              <a:t>both</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curves</a:t>
            </a:r>
            <a:r>
              <a:rPr lang="fr-FR" sz="2800" dirty="0">
                <a:solidFill>
                  <a:schemeClr val="tx2"/>
                </a:solidFill>
                <a:latin typeface="Calibri Light" charset="0"/>
                <a:ea typeface="Calibri Light" charset="0"/>
                <a:cs typeface="Calibri Light" charset="0"/>
              </a:rPr>
              <a:t> (?)</a:t>
            </a:r>
          </a:p>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Scanning </a:t>
            </a:r>
            <a:r>
              <a:rPr lang="fr-FR" sz="2800" dirty="0" err="1">
                <a:solidFill>
                  <a:schemeClr val="tx2"/>
                </a:solidFill>
                <a:latin typeface="Calibri Light" charset="0"/>
                <a:ea typeface="Calibri Light" charset="0"/>
                <a:cs typeface="Calibri Light" charset="0"/>
              </a:rPr>
              <a:t>method</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a:solidFill>
                  <a:schemeClr val="accent2"/>
                </a:solidFill>
                <a:latin typeface="Calibri Light" charset="0"/>
                <a:ea typeface="Calibri Light" charset="0"/>
                <a:cs typeface="Calibri Light" charset="0"/>
              </a:rPr>
              <a:t>STL format</a:t>
            </a: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Photogrammetry</a:t>
            </a:r>
            <a:endParaRPr lang="fr-FR" sz="2800" dirty="0">
              <a:solidFill>
                <a:schemeClr val="accent2"/>
              </a:solidFill>
              <a:latin typeface="Calibri Light" charset="0"/>
              <a:ea typeface="Calibri Light" charset="0"/>
              <a:cs typeface="Calibri Light" charset="0"/>
            </a:endParaRPr>
          </a:p>
        </p:txBody>
      </p:sp>
      <p:sp>
        <p:nvSpPr>
          <p:cNvPr id="8" name="Espace réservé du pied de page 6">
            <a:extLst>
              <a:ext uri="{FF2B5EF4-FFF2-40B4-BE49-F238E27FC236}">
                <a16:creationId xmlns:a16="http://schemas.microsoft.com/office/drawing/2014/main" id="{7158F27D-9626-43DE-B33A-DAACAB8A60EA}"/>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40815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19</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76355"/>
            <a:ext cx="8534400" cy="2544286"/>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Reverse engineering </a:t>
            </a:r>
            <a:r>
              <a:rPr lang="fr-FR" sz="2800" dirty="0" err="1">
                <a:solidFill>
                  <a:schemeClr val="tx2"/>
                </a:solidFill>
                <a:latin typeface="Calibri Light" charset="0"/>
                <a:ea typeface="Calibri Light" charset="0"/>
                <a:cs typeface="Calibri Light" charset="0"/>
              </a:rPr>
              <a:t>algorithm</a:t>
            </a: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Propeller</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shape</a:t>
            </a:r>
            <a:r>
              <a:rPr lang="fr-FR" sz="2800" dirty="0">
                <a:solidFill>
                  <a:schemeClr val="tx2"/>
                </a:solidFill>
                <a:latin typeface="Calibri Light" charset="0"/>
                <a:ea typeface="Calibri Light" charset="0"/>
                <a:cs typeface="Calibri Light" charset="0"/>
              </a:rPr>
              <a:t> for drone performance </a:t>
            </a:r>
            <a:r>
              <a:rPr lang="fr-FR" sz="2800" dirty="0" err="1">
                <a:solidFill>
                  <a:schemeClr val="tx2"/>
                </a:solidFill>
                <a:latin typeface="Calibri Light" charset="0"/>
                <a:ea typeface="Calibri Light" charset="0"/>
                <a:cs typeface="Calibri Light" charset="0"/>
              </a:rPr>
              <a:t>analysis</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a:solidFill>
                  <a:schemeClr val="accent2"/>
                </a:solidFill>
                <a:latin typeface="Calibri Light" charset="0"/>
                <a:ea typeface="Calibri Light" charset="0"/>
                <a:cs typeface="Calibri Light" charset="0"/>
              </a:rPr>
              <a:t>Aerofoil </a:t>
            </a:r>
            <a:r>
              <a:rPr lang="fr-FR" sz="2800" dirty="0" err="1">
                <a:solidFill>
                  <a:schemeClr val="accent2"/>
                </a:solidFill>
                <a:latin typeface="Calibri Light" charset="0"/>
                <a:ea typeface="Calibri Light" charset="0"/>
                <a:cs typeface="Calibri Light" charset="0"/>
              </a:rPr>
              <a:t>shape</a:t>
            </a:r>
            <a:r>
              <a:rPr lang="fr-FR" sz="2800" dirty="0">
                <a:solidFill>
                  <a:schemeClr val="accent2"/>
                </a:solidFill>
                <a:latin typeface="Calibri Light" charset="0"/>
                <a:ea typeface="Calibri Light" charset="0"/>
                <a:cs typeface="Calibri Light" charset="0"/>
              </a:rPr>
              <a:t> </a:t>
            </a: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t>
            </a:r>
          </a:p>
        </p:txBody>
      </p:sp>
      <p:sp>
        <p:nvSpPr>
          <p:cNvPr id="8" name="Espace réservé du pied de page 6">
            <a:extLst>
              <a:ext uri="{FF2B5EF4-FFF2-40B4-BE49-F238E27FC236}">
                <a16:creationId xmlns:a16="http://schemas.microsoft.com/office/drawing/2014/main" id="{B03A7A94-7B3E-4F1A-9444-B9136A395091}"/>
              </a:ext>
            </a:extLst>
          </p:cNvPr>
          <p:cNvSpPr>
            <a:spLocks noGrp="1"/>
          </p:cNvSpPr>
          <p:nvPr>
            <p:ph type="ftr" sz="quarter" idx="11"/>
          </p:nvPr>
        </p:nvSpPr>
        <p:spPr>
          <a:xfrm>
            <a:off x="3686185" y="6470868"/>
            <a:ext cx="4822804" cy="365125"/>
          </a:xfrm>
        </p:spPr>
        <p:txBody>
          <a:bodyPr/>
          <a:lstStyle/>
          <a:p>
            <a:r>
              <a:rPr lang="fr-CH" sz="1100" dirty="0"/>
              <a:t>EPFL-STI-LIS | 27.12.2018</a:t>
            </a:r>
          </a:p>
        </p:txBody>
      </p:sp>
      <p:pic>
        <p:nvPicPr>
          <p:cNvPr id="5" name="Image 4">
            <a:extLst>
              <a:ext uri="{FF2B5EF4-FFF2-40B4-BE49-F238E27FC236}">
                <a16:creationId xmlns:a16="http://schemas.microsoft.com/office/drawing/2014/main" id="{5E000A09-EDFA-4B38-9205-4279815E1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645" y="3628323"/>
            <a:ext cx="4911059" cy="2611606"/>
          </a:xfrm>
          <a:prstGeom prst="rect">
            <a:avLst/>
          </a:prstGeom>
        </p:spPr>
      </p:pic>
    </p:spTree>
    <p:extLst>
      <p:ext uri="{BB962C8B-B14F-4D97-AF65-F5344CB8AC3E}">
        <p14:creationId xmlns:p14="http://schemas.microsoft.com/office/powerpoint/2010/main" val="274662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436585" y="5805728"/>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70" y="2083639"/>
            <a:ext cx="1568129" cy="3615409"/>
          </a:xfrm>
          <a:prstGeom prst="rect">
            <a:avLst/>
          </a:prstGeom>
        </p:spPr>
      </p:pic>
      <p:sp>
        <p:nvSpPr>
          <p:cNvPr id="7" name="ZoneTexte 6"/>
          <p:cNvSpPr txBox="1"/>
          <p:nvPr/>
        </p:nvSpPr>
        <p:spPr>
          <a:xfrm>
            <a:off x="4824614" y="2003662"/>
            <a:ext cx="4822804" cy="4109843"/>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Initial concepts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Goal of the </a:t>
            </a:r>
            <a:r>
              <a:rPr lang="fr-FR" sz="2400" dirty="0" err="1">
                <a:solidFill>
                  <a:schemeClr val="accent2"/>
                </a:solidFill>
                <a:latin typeface="Calibri Light" charset="0"/>
                <a:ea typeface="Calibri Light" charset="0"/>
                <a:cs typeface="Calibri Light" charset="0"/>
              </a:rPr>
              <a:t>project</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Methodology</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Aerofoil </a:t>
            </a:r>
            <a:r>
              <a:rPr lang="fr-FR" sz="2400" dirty="0" err="1">
                <a:solidFill>
                  <a:schemeClr val="accent2"/>
                </a:solidFill>
                <a:latin typeface="Calibri Light" charset="0"/>
                <a:ea typeface="Calibri Light" charset="0"/>
                <a:cs typeface="Calibri Light" charset="0"/>
              </a:rPr>
              <a:t>shape</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Parameters</a:t>
            </a:r>
            <a:endParaRPr lang="fr-FR" sz="2400" dirty="0">
              <a:solidFill>
                <a:schemeClr val="accent2"/>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Discussion</a:t>
            </a: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Conclusion</a:t>
            </a:r>
          </a:p>
        </p:txBody>
      </p:sp>
      <p:sp>
        <p:nvSpPr>
          <p:cNvPr id="9" name="Espace réservé du pied de page 6">
            <a:extLst>
              <a:ext uri="{FF2B5EF4-FFF2-40B4-BE49-F238E27FC236}">
                <a16:creationId xmlns:a16="http://schemas.microsoft.com/office/drawing/2014/main" id="{A53DA943-CFE2-487B-97D9-1A8E737B4A7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61528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5612" y="3429000"/>
            <a:ext cx="7120776" cy="765834"/>
          </a:xfrm>
        </p:spPr>
        <p:txBody>
          <a:bodyPr/>
          <a:lstStyle/>
          <a:p>
            <a:r>
              <a:rPr lang="fr-CH" dirty="0" err="1">
                <a:solidFill>
                  <a:schemeClr val="accent2"/>
                </a:solidFill>
              </a:rPr>
              <a:t>Thank</a:t>
            </a:r>
            <a:r>
              <a:rPr lang="fr-CH" dirty="0">
                <a:solidFill>
                  <a:schemeClr val="accent2"/>
                </a:solidFill>
              </a:rPr>
              <a:t> </a:t>
            </a:r>
            <a:r>
              <a:rPr lang="fr-CH" dirty="0" err="1">
                <a:solidFill>
                  <a:schemeClr val="accent2"/>
                </a:solidFill>
              </a:rPr>
              <a:t>you</a:t>
            </a:r>
            <a:r>
              <a:rPr lang="fr-CH" dirty="0">
                <a:solidFill>
                  <a:schemeClr val="accent2"/>
                </a:solidFill>
              </a:rPr>
              <a:t> for </a:t>
            </a:r>
            <a:r>
              <a:rPr lang="fr-CH" dirty="0" err="1">
                <a:solidFill>
                  <a:schemeClr val="accent2"/>
                </a:solidFill>
              </a:rPr>
              <a:t>your</a:t>
            </a:r>
            <a:r>
              <a:rPr lang="fr-CH" dirty="0">
                <a:solidFill>
                  <a:schemeClr val="accent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20</a:t>
            </a:fld>
            <a:endParaRPr lang="fr-CH" sz="1800" dirty="0"/>
          </a:p>
        </p:txBody>
      </p:sp>
      <p:sp>
        <p:nvSpPr>
          <p:cNvPr id="6" name="Espace réservé du pied de page 6">
            <a:extLst>
              <a:ext uri="{FF2B5EF4-FFF2-40B4-BE49-F238E27FC236}">
                <a16:creationId xmlns:a16="http://schemas.microsoft.com/office/drawing/2014/main" id="{41346752-1635-4745-B934-2B91D9910943}"/>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8247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21</a:t>
            </a:fld>
            <a:endParaRPr lang="fr-CH" sz="1800" dirty="0"/>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
        <p:nvSpPr>
          <p:cNvPr id="7" name="Espace réservé du pied de page 6">
            <a:extLst>
              <a:ext uri="{FF2B5EF4-FFF2-40B4-BE49-F238E27FC236}">
                <a16:creationId xmlns:a16="http://schemas.microsoft.com/office/drawing/2014/main" id="{C963554F-93D3-4FD1-9275-A848EC947D9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5708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vert="horz" lIns="91440" tIns="45720" rIns="91440" bIns="45720" rtlCol="0" anchor="ctr"/>
          <a:lstStyle/>
          <a:p>
            <a:fld id="{C5BDCE95-9A2C-4CF6-AC2F-5E8F5B23B560}" type="slidenum">
              <a:rPr lang="fr-CH" sz="1800"/>
              <a:pPr/>
              <a:t>22</a:t>
            </a:fld>
            <a:endParaRPr lang="fr-CH" sz="1800"/>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429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6147758" y="2726749"/>
            <a:ext cx="5064725"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Geometric</a:t>
            </a:r>
            <a:r>
              <a:rPr lang="fr-FR" sz="2400" dirty="0">
                <a:solidFill>
                  <a:schemeClr val="tx2"/>
                </a:solidFill>
                <a:latin typeface="Calibri Light" charset="0"/>
                <a:ea typeface="Calibri Light" charset="0"/>
                <a:cs typeface="Calibri Light" charset="0"/>
              </a:rPr>
              <a:t> </a:t>
            </a:r>
            <a:r>
              <a:rPr lang="fr-FR" sz="2400" dirty="0" err="1">
                <a:solidFill>
                  <a:schemeClr val="tx2"/>
                </a:solidFill>
                <a:latin typeface="Calibri Light" charset="0"/>
                <a:ea typeface="Calibri Light" charset="0"/>
                <a:cs typeface="Calibri Light" charset="0"/>
              </a:rPr>
              <a:t>parameters</a:t>
            </a:r>
            <a:r>
              <a:rPr lang="fr-FR" sz="2400" dirty="0">
                <a:solidFill>
                  <a:schemeClr val="tx2"/>
                </a:solidFill>
                <a:latin typeface="Calibri Light" charset="0"/>
                <a:ea typeface="Calibri Light" charset="0"/>
                <a:cs typeface="Calibri Light" charset="0"/>
              </a:rPr>
              <a:t> of the </a:t>
            </a:r>
            <a:r>
              <a:rPr lang="fr-FR" sz="2400" dirty="0" err="1">
                <a:solidFill>
                  <a:schemeClr val="tx2"/>
                </a:solidFill>
                <a:latin typeface="Calibri Light" charset="0"/>
                <a:ea typeface="Calibri Light" charset="0"/>
                <a:cs typeface="Calibri Light" charset="0"/>
              </a:rPr>
              <a:t>blade</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Aerofoil</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Chord</a:t>
            </a:r>
            <a:r>
              <a:rPr lang="fr-FR" sz="2400" dirty="0">
                <a:solidFill>
                  <a:schemeClr val="accent2"/>
                </a:solidFill>
                <a:latin typeface="Calibri Light" charset="0"/>
                <a:ea typeface="Calibri Light" charset="0"/>
                <a:cs typeface="Calibri Light" charset="0"/>
              </a:rPr>
              <a:t> </a:t>
            </a:r>
            <a:r>
              <a:rPr lang="fr-FR" sz="2400" dirty="0" err="1">
                <a:solidFill>
                  <a:schemeClr val="accent2"/>
                </a:solidFill>
                <a:latin typeface="Calibri Light" charset="0"/>
                <a:ea typeface="Calibri Light" charset="0"/>
                <a:cs typeface="Calibri Light" charset="0"/>
              </a:rPr>
              <a:t>length</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Tip radius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Hub radius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Blade twist</a:t>
            </a:r>
          </a:p>
        </p:txBody>
      </p:sp>
      <p:sp>
        <p:nvSpPr>
          <p:cNvPr id="8" name="TextBox 7">
            <a:extLst>
              <a:ext uri="{FF2B5EF4-FFF2-40B4-BE49-F238E27FC236}">
                <a16:creationId xmlns:a16="http://schemas.microsoft.com/office/drawing/2014/main" id="{7B43C1A7-A834-4B75-81E0-BC112F19F663}"/>
              </a:ext>
            </a:extLst>
          </p:cNvPr>
          <p:cNvSpPr txBox="1"/>
          <p:nvPr/>
        </p:nvSpPr>
        <p:spPr>
          <a:xfrm>
            <a:off x="1602512" y="5759641"/>
            <a:ext cx="151918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Aerofoil </a:t>
            </a:r>
          </a:p>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34" y="2198759"/>
            <a:ext cx="1519188" cy="3502572"/>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17" y="2198761"/>
            <a:ext cx="787621" cy="3502564"/>
          </a:xfrm>
          <a:prstGeom prst="rect">
            <a:avLst/>
          </a:prstGeom>
        </p:spPr>
      </p:pic>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169517" y="3207767"/>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805624" y="3207767"/>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896499" y="5993449"/>
            <a:ext cx="644164"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pic>
        <p:nvPicPr>
          <p:cNvPr id="7" name="Image 6">
            <a:extLst>
              <a:ext uri="{FF2B5EF4-FFF2-40B4-BE49-F238E27FC236}">
                <a16:creationId xmlns:a16="http://schemas.microsoft.com/office/drawing/2014/main" id="{4E47CFC1-3A73-4B08-9D73-11FB6000B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185" y="2084699"/>
            <a:ext cx="2240666" cy="3616626"/>
          </a:xfrm>
          <a:prstGeom prst="rect">
            <a:avLst/>
          </a:prstGeom>
        </p:spPr>
      </p:pic>
      <p:sp>
        <p:nvSpPr>
          <p:cNvPr id="13" name="Espace réservé du pied de page 6">
            <a:extLst>
              <a:ext uri="{FF2B5EF4-FFF2-40B4-BE49-F238E27FC236}">
                <a16:creationId xmlns:a16="http://schemas.microsoft.com/office/drawing/2014/main" id="{49566160-BDDA-43A0-ACE1-B3B83D68E15A}"/>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mc:AlternateContent xmlns:mc="http://schemas.openxmlformats.org/markup-compatibility/2006">
        <mc:Choice xmlns:a14="http://schemas.microsoft.com/office/drawing/2010/main" Requires="a14">
          <p:sp>
            <p:nvSpPr>
              <p:cNvPr id="19" name="ZoneTexte 6">
                <a:extLst>
                  <a:ext uri="{FF2B5EF4-FFF2-40B4-BE49-F238E27FC236}">
                    <a16:creationId xmlns:a16="http://schemas.microsoft.com/office/drawing/2014/main" id="{984D1E21-0264-4FD8-8423-DD961C0A6D20}"/>
                  </a:ext>
                </a:extLst>
              </p:cNvPr>
              <p:cNvSpPr txBox="1"/>
              <p:nvPr/>
            </p:nvSpPr>
            <p:spPr>
              <a:xfrm>
                <a:off x="1150713" y="2523066"/>
                <a:ext cx="5837312" cy="254428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Momentum Theory</a:t>
                </a:r>
              </a:p>
              <a:p>
                <a:pPr marL="800100" lvl="1" indent="-3429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Cut in segments</a:t>
                </a:r>
              </a:p>
              <a:p>
                <a:pPr marL="800100" lvl="1" indent="-3429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Relative flow angle</a:t>
                </a:r>
              </a:p>
              <a:p>
                <a:pPr marL="800100" lvl="1" indent="-3429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Prediction</a:t>
                </a:r>
                <a:r>
                  <a:rPr lang="fr-FR" sz="2400" dirty="0">
                    <a:solidFill>
                      <a:schemeClr val="accent2"/>
                    </a:solidFill>
                    <a:latin typeface="Calibri Light" charset="0"/>
                    <a:ea typeface="Calibri Light" charset="0"/>
                    <a:cs typeface="Calibri Light" charset="0"/>
                  </a:rPr>
                  <a:t> </a:t>
                </a:r>
                <a:r>
                  <a:rPr lang="fr-FR" sz="2400" dirty="0" err="1">
                    <a:solidFill>
                      <a:schemeClr val="accent2"/>
                    </a:solidFill>
                    <a:latin typeface="Calibri Light" charset="0"/>
                    <a:ea typeface="Calibri Light" charset="0"/>
                    <a:cs typeface="Calibri Light" charset="0"/>
                  </a:rPr>
                  <a:t>thrust</a:t>
                </a:r>
                <a:r>
                  <a:rPr lang="fr-FR" sz="2400" dirty="0">
                    <a:solidFill>
                      <a:schemeClr val="accent2"/>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285750" indent="-285750">
                  <a:buFont typeface="Wingdings" panose="05000000000000000000" pitchFamily="2" charset="2"/>
                  <a:buChar char="à"/>
                </a:pPr>
                <a14:m>
                  <m:oMath xmlns:m="http://schemas.openxmlformats.org/officeDocument/2006/math">
                    <m:sSub>
                      <m:sSubPr>
                        <m:ctrlPr>
                          <a:rPr lang="fr-CH" i="1">
                            <a:latin typeface="Cambria Math" panose="02040503050406030204" pitchFamily="18" charset="0"/>
                          </a:rPr>
                        </m:ctrlPr>
                      </m:sSubPr>
                      <m:e>
                        <m:sSub>
                          <m:sSubPr>
                            <m:ctrlPr>
                              <a:rPr lang="fr-CH" i="1">
                                <a:latin typeface="Cambria Math" panose="02040503050406030204" pitchFamily="18" charset="0"/>
                              </a:rPr>
                            </m:ctrlPr>
                          </m:sSubPr>
                          <m:e>
                            <m:r>
                              <a:rPr lang="fr-CH" i="1">
                                <a:latin typeface="Cambria Math" panose="02040503050406030204" pitchFamily="18" charset="0"/>
                              </a:rPr>
                              <m:t>𝐶</m:t>
                            </m:r>
                          </m:e>
                          <m:sub>
                            <m:r>
                              <a:rPr lang="fr-CH" i="1">
                                <a:latin typeface="Cambria Math" panose="02040503050406030204" pitchFamily="18" charset="0"/>
                              </a:rPr>
                              <m:t>𝐿</m:t>
                            </m:r>
                          </m:sub>
                        </m:sSub>
                        <m:r>
                          <a:rPr lang="fr-CH" i="1">
                            <a:latin typeface="Cambria Math" panose="02040503050406030204" pitchFamily="18" charset="0"/>
                          </a:rPr>
                          <m:t>=</m:t>
                        </m:r>
                        <m:r>
                          <a:rPr lang="fr-CH" i="1">
                            <a:latin typeface="Cambria Math" panose="02040503050406030204" pitchFamily="18" charset="0"/>
                          </a:rPr>
                          <m:t>𝑓</m:t>
                        </m:r>
                      </m:e>
                      <m:sub>
                        <m:r>
                          <a:rPr lang="fr-CH" i="1">
                            <a:latin typeface="Cambria Math" panose="02040503050406030204" pitchFamily="18" charset="0"/>
                          </a:rPr>
                          <m:t>1</m:t>
                        </m:r>
                      </m:sub>
                    </m:sSub>
                    <m:d>
                      <m:dPr>
                        <m:ctrlPr>
                          <a:rPr lang="fr-CH" i="1">
                            <a:latin typeface="Cambria Math" panose="02040503050406030204" pitchFamily="18" charset="0"/>
                          </a:rPr>
                        </m:ctrlPr>
                      </m:dPr>
                      <m:e>
                        <m:r>
                          <a:rPr lang="fr-CH" i="1">
                            <a:latin typeface="Cambria Math" panose="02040503050406030204" pitchFamily="18" charset="0"/>
                          </a:rPr>
                          <m:t>𝛼</m:t>
                        </m:r>
                        <m:r>
                          <a:rPr lang="fr-CH" i="1">
                            <a:latin typeface="Cambria Math" panose="02040503050406030204" pitchFamily="18" charset="0"/>
                          </a:rPr>
                          <m:t>, </m:t>
                        </m:r>
                        <m:r>
                          <a:rPr lang="fr-CH" i="1">
                            <a:latin typeface="Cambria Math" panose="02040503050406030204" pitchFamily="18" charset="0"/>
                          </a:rPr>
                          <m:t>𝑅𝑒</m:t>
                        </m:r>
                      </m:e>
                    </m:d>
                  </m:oMath>
                </a14:m>
                <a:r>
                  <a:rPr lang="fr-CH" i="1" dirty="0">
                    <a:latin typeface="Cambria Math" panose="02040503050406030204" pitchFamily="18" charset="0"/>
                  </a:rPr>
                  <a:t> </a:t>
                </a:r>
                <a:r>
                  <a:rPr lang="fr-CH" dirty="0">
                    <a:latin typeface="Cambria Math" panose="02040503050406030204" pitchFamily="18" charset="0"/>
                  </a:rPr>
                  <a:t>and </a:t>
                </a:r>
                <a14:m>
                  <m:oMath xmlns:m="http://schemas.openxmlformats.org/officeDocument/2006/math">
                    <m:r>
                      <a:rPr lang="fr-CH" b="0" i="0" smtClean="0">
                        <a:latin typeface="Cambria Math" panose="02040503050406030204" pitchFamily="18" charset="0"/>
                      </a:rPr>
                      <m:t> </m:t>
                    </m:r>
                    <m:sSub>
                      <m:sSubPr>
                        <m:ctrlPr>
                          <a:rPr lang="fr-CH" i="1">
                            <a:latin typeface="Cambria Math" panose="02040503050406030204" pitchFamily="18" charset="0"/>
                          </a:rPr>
                        </m:ctrlPr>
                      </m:sSubPr>
                      <m:e>
                        <m:sSub>
                          <m:sSubPr>
                            <m:ctrlPr>
                              <a:rPr lang="fr-CH" i="1">
                                <a:latin typeface="Cambria Math" panose="02040503050406030204" pitchFamily="18" charset="0"/>
                              </a:rPr>
                            </m:ctrlPr>
                          </m:sSubPr>
                          <m:e>
                            <m:r>
                              <a:rPr lang="fr-CH" i="1">
                                <a:latin typeface="Cambria Math" panose="02040503050406030204" pitchFamily="18" charset="0"/>
                              </a:rPr>
                              <m:t>𝐶</m:t>
                            </m:r>
                          </m:e>
                          <m:sub>
                            <m:r>
                              <a:rPr lang="fr-CH" i="1">
                                <a:latin typeface="Cambria Math" panose="02040503050406030204" pitchFamily="18" charset="0"/>
                              </a:rPr>
                              <m:t>𝐷</m:t>
                            </m:r>
                          </m:sub>
                        </m:sSub>
                        <m:r>
                          <a:rPr lang="fr-CH" i="1">
                            <a:latin typeface="Cambria Math" panose="02040503050406030204" pitchFamily="18" charset="0"/>
                          </a:rPr>
                          <m:t>=</m:t>
                        </m:r>
                        <m:r>
                          <a:rPr lang="fr-CH" i="1">
                            <a:latin typeface="Cambria Math" panose="02040503050406030204" pitchFamily="18" charset="0"/>
                          </a:rPr>
                          <m:t>𝑓</m:t>
                        </m:r>
                      </m:e>
                      <m:sub>
                        <m:r>
                          <a:rPr lang="fr-CH" i="1">
                            <a:latin typeface="Cambria Math" panose="02040503050406030204" pitchFamily="18" charset="0"/>
                          </a:rPr>
                          <m:t>2</m:t>
                        </m:r>
                      </m:sub>
                    </m:sSub>
                    <m:r>
                      <a:rPr lang="fr-CH" i="1">
                        <a:latin typeface="Cambria Math" panose="02040503050406030204" pitchFamily="18" charset="0"/>
                      </a:rPr>
                      <m:t>(</m:t>
                    </m:r>
                    <m:r>
                      <a:rPr lang="fr-CH" i="1">
                        <a:latin typeface="Cambria Math" panose="02040503050406030204" pitchFamily="18" charset="0"/>
                      </a:rPr>
                      <m:t>𝛼</m:t>
                    </m:r>
                    <m:r>
                      <a:rPr lang="fr-CH" i="1">
                        <a:latin typeface="Cambria Math" panose="02040503050406030204" pitchFamily="18" charset="0"/>
                      </a:rPr>
                      <m:t>, </m:t>
                    </m:r>
                    <m:r>
                      <a:rPr lang="fr-CH" i="1">
                        <a:latin typeface="Cambria Math" panose="02040503050406030204" pitchFamily="18" charset="0"/>
                      </a:rPr>
                      <m:t>𝑅𝑒</m:t>
                    </m:r>
                    <m:r>
                      <a:rPr lang="fr-CH" i="1">
                        <a:latin typeface="Cambria Math" panose="02040503050406030204" pitchFamily="18" charset="0"/>
                      </a:rPr>
                      <m:t>) </m:t>
                    </m:r>
                  </m:oMath>
                </a14:m>
                <a:endParaRPr lang="en-GB" dirty="0"/>
              </a:p>
            </p:txBody>
          </p:sp>
        </mc:Choice>
        <mc:Fallback>
          <p:sp>
            <p:nvSpPr>
              <p:cNvPr id="19" name="ZoneTexte 6">
                <a:extLst>
                  <a:ext uri="{FF2B5EF4-FFF2-40B4-BE49-F238E27FC236}">
                    <a16:creationId xmlns:a16="http://schemas.microsoft.com/office/drawing/2014/main" id="{984D1E21-0264-4FD8-8423-DD961C0A6D20}"/>
                  </a:ext>
                </a:extLst>
              </p:cNvPr>
              <p:cNvSpPr txBox="1">
                <a:spLocks noRot="1" noChangeAspect="1" noMove="1" noResize="1" noEditPoints="1" noAdjustHandles="1" noChangeArrowheads="1" noChangeShapeType="1" noTextEdit="1"/>
              </p:cNvSpPr>
              <p:nvPr/>
            </p:nvSpPr>
            <p:spPr>
              <a:xfrm>
                <a:off x="1150713" y="2523066"/>
                <a:ext cx="5837312" cy="2544286"/>
              </a:xfrm>
              <a:prstGeom prst="rect">
                <a:avLst/>
              </a:prstGeom>
              <a:blipFill>
                <a:blip r:embed="rId3"/>
                <a:stretch>
                  <a:fillRect l="-1672" t="-3357" b="-2638"/>
                </a:stretch>
              </a:blipFill>
            </p:spPr>
            <p:txBody>
              <a:bodyPr/>
              <a:lstStyle/>
              <a:p>
                <a:r>
                  <a:rPr lang="en-GB">
                    <a:noFill/>
                  </a:rPr>
                  <a:t> </a:t>
                </a:r>
              </a:p>
            </p:txBody>
          </p:sp>
        </mc:Fallback>
      </mc:AlternateContent>
      <p:pic>
        <p:nvPicPr>
          <p:cNvPr id="10" name="Picture 8" descr="A close up of a knife&#10;&#10;Description generated with very high confidence">
            <a:extLst>
              <a:ext uri="{FF2B5EF4-FFF2-40B4-BE49-F238E27FC236}">
                <a16:creationId xmlns:a16="http://schemas.microsoft.com/office/drawing/2014/main" id="{9F50D7BC-1844-47D0-92D3-F540F9C41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1" name="Straight Connector 14">
            <a:extLst>
              <a:ext uri="{FF2B5EF4-FFF2-40B4-BE49-F238E27FC236}">
                <a16:creationId xmlns:a16="http://schemas.microsoft.com/office/drawing/2014/main" id="{A0A6DBDB-8A8F-49BD-8399-D8C73BCE11C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381AA92F-369E-45FF-A802-130271FB32C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
        <p:nvSpPr>
          <p:cNvPr id="9" name="ZoneTexte 8">
            <a:extLst>
              <a:ext uri="{FF2B5EF4-FFF2-40B4-BE49-F238E27FC236}">
                <a16:creationId xmlns:a16="http://schemas.microsoft.com/office/drawing/2014/main" id="{1ED97EA1-3476-42F5-93B4-CE3C944D8402}"/>
              </a:ext>
            </a:extLst>
          </p:cNvPr>
          <p:cNvSpPr txBox="1"/>
          <p:nvPr/>
        </p:nvSpPr>
        <p:spPr>
          <a:xfrm>
            <a:off x="9794067" y="2801878"/>
            <a:ext cx="1582267" cy="369332"/>
          </a:xfrm>
          <a:prstGeom prst="rect">
            <a:avLst/>
          </a:prstGeom>
          <a:noFill/>
        </p:spPr>
        <p:txBody>
          <a:bodyPr wrap="square" rtlCol="0">
            <a:spAutoFit/>
          </a:bodyPr>
          <a:lstStyle/>
          <a:p>
            <a:r>
              <a:rPr lang="en-GB" dirty="0">
                <a:solidFill>
                  <a:schemeClr val="accent6">
                    <a:lumMod val="75000"/>
                  </a:schemeClr>
                </a:solidFill>
              </a:rPr>
              <a:t>Air velocity</a:t>
            </a:r>
          </a:p>
        </p:txBody>
      </p:sp>
      <p:cxnSp>
        <p:nvCxnSpPr>
          <p:cNvPr id="12" name="Connecteur droit avec flèche 11">
            <a:extLst>
              <a:ext uri="{FF2B5EF4-FFF2-40B4-BE49-F238E27FC236}">
                <a16:creationId xmlns:a16="http://schemas.microsoft.com/office/drawing/2014/main" id="{50D01ADB-7BE3-4313-9FE8-228437242734}"/>
              </a:ext>
            </a:extLst>
          </p:cNvPr>
          <p:cNvCxnSpPr>
            <a:cxnSpLocks/>
          </p:cNvCxnSpPr>
          <p:nvPr/>
        </p:nvCxnSpPr>
        <p:spPr>
          <a:xfrm>
            <a:off x="6435956" y="4438121"/>
            <a:ext cx="27141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1EF8C2B3-384C-494B-B534-BDFF97B94A87}"/>
              </a:ext>
            </a:extLst>
          </p:cNvPr>
          <p:cNvCxnSpPr>
            <a:cxnSpLocks/>
          </p:cNvCxnSpPr>
          <p:nvPr/>
        </p:nvCxnSpPr>
        <p:spPr>
          <a:xfrm flipV="1">
            <a:off x="6435956" y="2743200"/>
            <a:ext cx="2607421" cy="169492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F24F8FB1-7F4F-4518-BD62-59803305A033}"/>
              </a:ext>
            </a:extLst>
          </p:cNvPr>
          <p:cNvCxnSpPr>
            <a:cxnSpLocks/>
          </p:cNvCxnSpPr>
          <p:nvPr/>
        </p:nvCxnSpPr>
        <p:spPr>
          <a:xfrm flipH="1">
            <a:off x="7568126" y="3144254"/>
            <a:ext cx="2232054" cy="10903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56857D84-5492-4FE8-BA7D-9746EE9C80F3}"/>
              </a:ext>
            </a:extLst>
          </p:cNvPr>
          <p:cNvSpPr/>
          <p:nvPr/>
        </p:nvSpPr>
        <p:spPr>
          <a:xfrm>
            <a:off x="6632275" y="4079608"/>
            <a:ext cx="486033" cy="822841"/>
          </a:xfrm>
          <a:prstGeom prst="arc">
            <a:avLst>
              <a:gd name="adj1" fmla="val 16802209"/>
              <a:gd name="adj2" fmla="val 20910229"/>
            </a:avLst>
          </a:prstGeom>
          <a:ln w="19050">
            <a:solidFill>
              <a:srgbClr val="DA131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2382C2D-27ED-445D-B9F0-75C2CC98C172}"/>
              </a:ext>
            </a:extLst>
          </p:cNvPr>
          <p:cNvSpPr/>
          <p:nvPr/>
        </p:nvSpPr>
        <p:spPr>
          <a:xfrm>
            <a:off x="7792810" y="4002089"/>
            <a:ext cx="486033" cy="872064"/>
          </a:xfrm>
          <a:prstGeom prst="arc">
            <a:avLst>
              <a:gd name="adj1" fmla="val 16327176"/>
              <a:gd name="adj2" fmla="val 6788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ZoneTexte 19">
            <a:extLst>
              <a:ext uri="{FF2B5EF4-FFF2-40B4-BE49-F238E27FC236}">
                <a16:creationId xmlns:a16="http://schemas.microsoft.com/office/drawing/2014/main" id="{15602A10-AFB8-44D5-9683-042F98BA65E6}"/>
              </a:ext>
            </a:extLst>
          </p:cNvPr>
          <p:cNvSpPr txBox="1"/>
          <p:nvPr/>
        </p:nvSpPr>
        <p:spPr>
          <a:xfrm>
            <a:off x="7054486" y="4044853"/>
            <a:ext cx="421227" cy="622279"/>
          </a:xfrm>
          <a:prstGeom prst="rect">
            <a:avLst/>
          </a:prstGeom>
          <a:noFill/>
        </p:spPr>
        <p:txBody>
          <a:bodyPr wrap="square" rtlCol="0">
            <a:spAutoFit/>
          </a:bodyPr>
          <a:lstStyle/>
          <a:p>
            <a:r>
              <a:rPr lang="el-GR" dirty="0">
                <a:solidFill>
                  <a:srgbClr val="C00000"/>
                </a:solidFill>
              </a:rPr>
              <a:t>β</a:t>
            </a:r>
            <a:endParaRPr lang="en-GB" dirty="0">
              <a:solidFill>
                <a:srgbClr val="C00000"/>
              </a:solidFill>
            </a:endParaRPr>
          </a:p>
        </p:txBody>
      </p:sp>
      <p:sp>
        <p:nvSpPr>
          <p:cNvPr id="21" name="ZoneTexte 20">
            <a:extLst>
              <a:ext uri="{FF2B5EF4-FFF2-40B4-BE49-F238E27FC236}">
                <a16:creationId xmlns:a16="http://schemas.microsoft.com/office/drawing/2014/main" id="{B92F96E2-5B12-4ACC-A791-A6BC5AA2667B}"/>
              </a:ext>
            </a:extLst>
          </p:cNvPr>
          <p:cNvSpPr txBox="1"/>
          <p:nvPr/>
        </p:nvSpPr>
        <p:spPr>
          <a:xfrm>
            <a:off x="8237082" y="3961354"/>
            <a:ext cx="421227" cy="622279"/>
          </a:xfrm>
          <a:prstGeom prst="rect">
            <a:avLst/>
          </a:prstGeom>
          <a:noFill/>
        </p:spPr>
        <p:txBody>
          <a:bodyPr wrap="square" rtlCol="0">
            <a:spAutoFit/>
          </a:bodyPr>
          <a:lstStyle/>
          <a:p>
            <a:r>
              <a:rPr lang="el-GR" dirty="0">
                <a:solidFill>
                  <a:srgbClr val="00B050"/>
                </a:solidFill>
              </a:rPr>
              <a:t>φ</a:t>
            </a:r>
            <a:endParaRPr lang="en-GB" dirty="0">
              <a:solidFill>
                <a:srgbClr val="00B050"/>
              </a:solidFill>
            </a:endParaRPr>
          </a:p>
        </p:txBody>
      </p:sp>
      <p:sp>
        <p:nvSpPr>
          <p:cNvPr id="22" name="ZoneTexte 21">
            <a:extLst>
              <a:ext uri="{FF2B5EF4-FFF2-40B4-BE49-F238E27FC236}">
                <a16:creationId xmlns:a16="http://schemas.microsoft.com/office/drawing/2014/main" id="{B922B39C-CFC9-414E-AB8A-62CB44D98388}"/>
              </a:ext>
            </a:extLst>
          </p:cNvPr>
          <p:cNvSpPr txBox="1"/>
          <p:nvPr/>
        </p:nvSpPr>
        <p:spPr>
          <a:xfrm>
            <a:off x="9667875" y="3714101"/>
            <a:ext cx="1425695" cy="622279"/>
          </a:xfrm>
          <a:prstGeom prst="rect">
            <a:avLst/>
          </a:prstGeom>
          <a:noFill/>
        </p:spPr>
        <p:txBody>
          <a:bodyPr wrap="square" rtlCol="0">
            <a:spAutoFit/>
          </a:bodyPr>
          <a:lstStyle/>
          <a:p>
            <a:r>
              <a:rPr lang="el-GR" dirty="0"/>
              <a:t>α</a:t>
            </a:r>
            <a:r>
              <a:rPr lang="fr-CH" dirty="0"/>
              <a:t> = </a:t>
            </a:r>
            <a:r>
              <a:rPr lang="el-GR" dirty="0">
                <a:solidFill>
                  <a:srgbClr val="C00000"/>
                </a:solidFill>
              </a:rPr>
              <a:t>β</a:t>
            </a:r>
            <a:r>
              <a:rPr lang="fr-CH" dirty="0">
                <a:solidFill>
                  <a:srgbClr val="C00000"/>
                </a:solidFill>
              </a:rPr>
              <a:t> </a:t>
            </a:r>
            <a:r>
              <a:rPr lang="fr-CH" dirty="0"/>
              <a:t>-</a:t>
            </a:r>
            <a:r>
              <a:rPr lang="fr-CH" dirty="0">
                <a:solidFill>
                  <a:srgbClr val="C00000"/>
                </a:solidFill>
              </a:rPr>
              <a:t> </a:t>
            </a:r>
            <a:r>
              <a:rPr lang="el-GR" dirty="0">
                <a:solidFill>
                  <a:srgbClr val="00B050"/>
                </a:solidFill>
              </a:rPr>
              <a:t>φ</a:t>
            </a:r>
            <a:endParaRPr lang="en-GB" dirty="0">
              <a:solidFill>
                <a:srgbClr val="00B050"/>
              </a:solidFill>
            </a:endParaRPr>
          </a:p>
        </p:txBody>
      </p:sp>
      <p:pic>
        <p:nvPicPr>
          <p:cNvPr id="23" name="Picture 2" descr="aerofoil - definition - What is ?">
            <a:extLst>
              <a:ext uri="{FF2B5EF4-FFF2-40B4-BE49-F238E27FC236}">
                <a16:creationId xmlns:a16="http://schemas.microsoft.com/office/drawing/2014/main" id="{19D6343E-3631-4EB2-9FE8-4A56C0982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321905" flipH="1">
            <a:off x="7081593" y="3188589"/>
            <a:ext cx="1608672" cy="451762"/>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3000C39A-B83D-4FF5-9BD1-6E97B8D66378}"/>
              </a:ext>
            </a:extLst>
          </p:cNvPr>
          <p:cNvSpPr txBox="1"/>
          <p:nvPr/>
        </p:nvSpPr>
        <p:spPr>
          <a:xfrm>
            <a:off x="7064872" y="4520896"/>
            <a:ext cx="1118774" cy="369332"/>
          </a:xfrm>
          <a:prstGeom prst="rect">
            <a:avLst/>
          </a:prstGeom>
          <a:noFill/>
        </p:spPr>
        <p:txBody>
          <a:bodyPr wrap="square" rtlCol="0">
            <a:spAutoFit/>
          </a:bodyPr>
          <a:lstStyle/>
          <a:p>
            <a:r>
              <a:rPr lang="fr-CH" dirty="0"/>
              <a:t>Rotation</a:t>
            </a:r>
            <a:endParaRPr lang="en-GB" dirty="0">
              <a:solidFill>
                <a:srgbClr val="00B050"/>
              </a:solidFill>
            </a:endParaRP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Project</a:t>
            </a:r>
            <a:endParaRPr lang="fr-FR" sz="4000" dirty="0"/>
          </a:p>
        </p:txBody>
      </p:sp>
      <p:sp>
        <p:nvSpPr>
          <p:cNvPr id="15" name="ZoneTexte 6">
            <a:extLst>
              <a:ext uri="{FF2B5EF4-FFF2-40B4-BE49-F238E27FC236}">
                <a16:creationId xmlns:a16="http://schemas.microsoft.com/office/drawing/2014/main" id="{65C2AC67-7FFF-4F99-B259-B6FC775E1BE0}"/>
              </a:ext>
            </a:extLst>
          </p:cNvPr>
          <p:cNvSpPr txBox="1"/>
          <p:nvPr/>
        </p:nvSpPr>
        <p:spPr>
          <a:xfrm>
            <a:off x="1032275" y="1942177"/>
            <a:ext cx="1563761" cy="480131"/>
          </a:xfrm>
          <a:prstGeom prst="rect">
            <a:avLst/>
          </a:prstGeom>
          <a:noFill/>
        </p:spPr>
        <p:txBody>
          <a:bodyPr wrap="square" rtlCol="0">
            <a:spAutoFit/>
          </a:bodyPr>
          <a:lstStyle/>
          <a:p>
            <a:pPr>
              <a:lnSpc>
                <a:spcPct val="90000"/>
              </a:lnSpc>
              <a:spcBef>
                <a:spcPts val="1000"/>
              </a:spcBef>
            </a:pPr>
            <a:r>
              <a:rPr lang="fr-FR" sz="2800" b="1" u="sng" dirty="0">
                <a:solidFill>
                  <a:schemeClr val="tx2"/>
                </a:solidFill>
                <a:latin typeface="Calibri Light" charset="0"/>
                <a:ea typeface="Calibri Light" charset="0"/>
                <a:cs typeface="Calibri Light" charset="0"/>
              </a:rPr>
              <a:t>Goal :</a:t>
            </a:r>
            <a:r>
              <a:rPr lang="fr-FR" sz="2800" u="sng" dirty="0">
                <a:solidFill>
                  <a:schemeClr val="tx2"/>
                </a:solidFill>
                <a:latin typeface="Calibri Light" charset="0"/>
                <a:ea typeface="Calibri Light" charset="0"/>
                <a:cs typeface="Calibri Light" charset="0"/>
              </a:rPr>
              <a:t> </a:t>
            </a:r>
          </a:p>
        </p:txBody>
      </p:sp>
      <p:sp>
        <p:nvSpPr>
          <p:cNvPr id="2" name="Rectangle à coins arrondis 1"/>
          <p:cNvSpPr/>
          <p:nvPr/>
        </p:nvSpPr>
        <p:spPr>
          <a:xfrm>
            <a:off x="1148158" y="2534156"/>
            <a:ext cx="2895756" cy="989061"/>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729479" y="2536080"/>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310800" y="2536080"/>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625237" y="303410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58143" y="302868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310800" y="4809512"/>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58679" y="353212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1336" y="3715068"/>
            <a:ext cx="1037707" cy="911499"/>
          </a:xfrm>
          <a:prstGeom prst="rect">
            <a:avLst/>
          </a:prstGeom>
        </p:spPr>
      </p:pic>
      <p:sp>
        <p:nvSpPr>
          <p:cNvPr id="26" name="Rectangle 25"/>
          <p:cNvSpPr/>
          <p:nvPr/>
        </p:nvSpPr>
        <p:spPr>
          <a:xfrm>
            <a:off x="4556352" y="416610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932565" y="433306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124906" y="6474210"/>
            <a:ext cx="2355329" cy="307777"/>
          </a:xfrm>
          <a:prstGeom prst="rect">
            <a:avLst/>
          </a:prstGeom>
          <a:no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
        <p:nvSpPr>
          <p:cNvPr id="20" name="Espace réservé du pied de page 6">
            <a:extLst>
              <a:ext uri="{FF2B5EF4-FFF2-40B4-BE49-F238E27FC236}">
                <a16:creationId xmlns:a16="http://schemas.microsoft.com/office/drawing/2014/main" id="{7D7BDAEA-8E24-4884-9D72-64B34C982EE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1999035567"/>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Choices</a:t>
            </a:r>
            <a:r>
              <a:rPr lang="fr-FR" sz="2800" b="1" u="sng" dirty="0">
                <a:solidFill>
                  <a:schemeClr val="tx2"/>
                </a:solidFill>
                <a:latin typeface="Calibri Light" charset="0"/>
                <a:ea typeface="Calibri Light" charset="0"/>
                <a:cs typeface="Calibri Light" charset="0"/>
              </a:rPr>
              <a:t> for 3D Scanning:</a:t>
            </a:r>
          </a:p>
        </p:txBody>
      </p:sp>
      <p:sp>
        <p:nvSpPr>
          <p:cNvPr id="9" name="Espace réservé du pied de page 6">
            <a:extLst>
              <a:ext uri="{FF2B5EF4-FFF2-40B4-BE49-F238E27FC236}">
                <a16:creationId xmlns:a16="http://schemas.microsoft.com/office/drawing/2014/main" id="{05AA481E-AACC-4637-8F2D-DB2CEF2EA99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25929" y="6488458"/>
            <a:ext cx="4537574" cy="307777"/>
          </a:xfrm>
          <a:prstGeom prst="rect">
            <a:avLst/>
          </a:prstGeom>
          <a:noFill/>
        </p:spPr>
        <p:txBody>
          <a:bodyPr wrap="square" rtlCol="0">
            <a:spAutoFit/>
          </a:bodyPr>
          <a:lstStyle/>
          <a:p>
            <a:r>
              <a:rPr lang="fr-CH" sz="1400" b="1" dirty="0" err="1">
                <a:solidFill>
                  <a:schemeClr val="bg1"/>
                </a:solidFill>
              </a:rPr>
              <a:t>Fig</a:t>
            </a:r>
            <a:r>
              <a:rPr lang="fr-CH" sz="1400" b="1" dirty="0">
                <a:solidFill>
                  <a:schemeClr val="bg1"/>
                </a:solidFill>
              </a:rPr>
              <a:t> 5: </a:t>
            </a:r>
            <a:r>
              <a:rPr lang="fr-CH" sz="1400" dirty="0">
                <a:solidFill>
                  <a:schemeClr val="bg1"/>
                </a:solidFill>
              </a:rPr>
              <a:t>PARSEC </a:t>
            </a:r>
            <a:r>
              <a:rPr lang="fr-CH" sz="1400" dirty="0" err="1">
                <a:solidFill>
                  <a:schemeClr val="bg1"/>
                </a:solidFill>
              </a:rPr>
              <a:t>parametrisation</a:t>
            </a:r>
            <a:r>
              <a:rPr lang="fr-CH" sz="1400" dirty="0">
                <a:solidFill>
                  <a:schemeClr val="bg1"/>
                </a:solidFill>
              </a:rPr>
              <a:t> </a:t>
            </a:r>
            <a:r>
              <a:rPr lang="fr-CH" sz="1400" dirty="0" err="1">
                <a:solidFill>
                  <a:schemeClr val="bg1"/>
                </a:solidFill>
              </a:rPr>
              <a:t>parameters</a:t>
            </a:r>
            <a:r>
              <a:rPr lang="fr-CH" sz="1400" dirty="0">
                <a:solidFill>
                  <a:schemeClr val="bg1"/>
                </a:solidFill>
              </a:rPr>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solidFill>
                  <a:schemeClr val="tx2"/>
                </a:solidFill>
              </a:rPr>
              <a:t>Exemple : </a:t>
            </a:r>
            <a:r>
              <a:rPr lang="fr-CH" dirty="0">
                <a:solidFill>
                  <a:schemeClr val="tx2"/>
                </a:solidFill>
              </a:rPr>
              <a:t>Parsec </a:t>
            </a:r>
            <a:r>
              <a:rPr lang="fr-CH" dirty="0" err="1">
                <a:solidFill>
                  <a:schemeClr val="tx2"/>
                </a:solidFill>
              </a:rPr>
              <a:t>parametrisation</a:t>
            </a:r>
            <a:endParaRPr lang="fr-CH" dirty="0">
              <a:solidFill>
                <a:schemeClr val="tx2"/>
              </a:solidFill>
            </a:endParaRPr>
          </a:p>
        </p:txBody>
      </p:sp>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accent1"/>
                </a:solidFill>
                <a:latin typeface="Calibri Light" charset="0"/>
                <a:ea typeface="Calibri Light" charset="0"/>
                <a:cs typeface="Calibri Light" charset="0"/>
              </a:rPr>
              <a:t>Cross section </a:t>
            </a:r>
            <a:r>
              <a:rPr lang="fr-FR" sz="3200" i="1" dirty="0">
                <a:solidFill>
                  <a:schemeClr val="accent1"/>
                </a:solidFill>
                <a:latin typeface="Calibri Light" charset="0"/>
                <a:ea typeface="Calibri Light" charset="0"/>
                <a:cs typeface="Calibri Light" charset="0"/>
              </a:rPr>
              <a:t>(= </a:t>
            </a:r>
            <a:r>
              <a:rPr lang="fr-FR" sz="3200" i="1" dirty="0" err="1">
                <a:solidFill>
                  <a:schemeClr val="accent1"/>
                </a:solidFill>
                <a:latin typeface="Calibri Light" charset="0"/>
                <a:ea typeface="Calibri Light" charset="0"/>
                <a:cs typeface="Calibri Light" charset="0"/>
              </a:rPr>
              <a:t>aerofoil</a:t>
            </a:r>
            <a:r>
              <a:rPr lang="fr-FR" sz="3200" i="1" dirty="0">
                <a:solidFill>
                  <a:schemeClr val="accent1"/>
                </a:solidFill>
                <a:latin typeface="Calibri Light" charset="0"/>
                <a:ea typeface="Calibri Light" charset="0"/>
                <a:cs typeface="Calibri Light" charset="0"/>
              </a:rPr>
              <a:t> </a:t>
            </a:r>
            <a:r>
              <a:rPr lang="fr-FR" sz="3200" i="1" dirty="0" err="1">
                <a:solidFill>
                  <a:schemeClr val="accent1"/>
                </a:solidFill>
                <a:latin typeface="Calibri Light" charset="0"/>
                <a:ea typeface="Calibri Light" charset="0"/>
                <a:cs typeface="Calibri Light" charset="0"/>
              </a:rPr>
              <a:t>shape</a:t>
            </a:r>
            <a:r>
              <a:rPr lang="fr-FR" sz="3200" i="1" dirty="0">
                <a:solidFill>
                  <a:schemeClr val="accent1"/>
                </a:solidFill>
                <a:latin typeface="Calibri Light" charset="0"/>
                <a:ea typeface="Calibri Light" charset="0"/>
                <a:cs typeface="Calibri Light" charset="0"/>
              </a:rPr>
              <a:t>) </a:t>
            </a:r>
            <a:r>
              <a:rPr lang="fr-FR" sz="3200" b="1" dirty="0" err="1">
                <a:solidFill>
                  <a:schemeClr val="accent1"/>
                </a:solidFill>
                <a:latin typeface="Calibri Light" charset="0"/>
                <a:ea typeface="Calibri Light" charset="0"/>
                <a:cs typeface="Calibri Light" charset="0"/>
              </a:rPr>
              <a:t>parametrisation</a:t>
            </a:r>
            <a:endParaRPr lang="fr-FR" sz="3200" b="1" dirty="0">
              <a:solidFill>
                <a:schemeClr val="accent1"/>
              </a:solidFill>
              <a:latin typeface="Calibri Light" charset="0"/>
              <a:ea typeface="Calibri Light" charset="0"/>
              <a:cs typeface="Calibri Light" charset="0"/>
            </a:endParaRPr>
          </a:p>
        </p:txBody>
      </p:sp>
      <p:pic>
        <p:nvPicPr>
          <p:cNvPr id="12" name="Picture 8" descr="A close up of a knife&#10;&#10;Description generated with very high confidence">
            <a:extLst>
              <a:ext uri="{FF2B5EF4-FFF2-40B4-BE49-F238E27FC236}">
                <a16:creationId xmlns:a16="http://schemas.microsoft.com/office/drawing/2014/main" id="{53035E29-828F-48ED-88E9-89649E7EC3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3" name="Straight Connector 14">
            <a:extLst>
              <a:ext uri="{FF2B5EF4-FFF2-40B4-BE49-F238E27FC236}">
                <a16:creationId xmlns:a16="http://schemas.microsoft.com/office/drawing/2014/main" id="{9277A4E7-FB62-4F8B-828A-F53B79EA004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5" name="Espace réservé du pied de page 6">
            <a:extLst>
              <a:ext uri="{FF2B5EF4-FFF2-40B4-BE49-F238E27FC236}">
                <a16:creationId xmlns:a16="http://schemas.microsoft.com/office/drawing/2014/main" id="{D0A7EF71-DF72-4B2F-B17F-3A67774BC1D0}"/>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graphicFrame>
        <p:nvGraphicFramePr>
          <p:cNvPr id="2" name="Diagramme 1"/>
          <p:cNvGraphicFramePr/>
          <p:nvPr>
            <p:extLst>
              <p:ext uri="{D42A27DB-BD31-4B8C-83A1-F6EECF244321}">
                <p14:modId xmlns:p14="http://schemas.microsoft.com/office/powerpoint/2010/main" val="4067328269"/>
              </p:ext>
            </p:extLst>
          </p:nvPr>
        </p:nvGraphicFramePr>
        <p:xfrm>
          <a:off x="1097279" y="4096109"/>
          <a:ext cx="10009212" cy="173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me 19"/>
          <p:cNvGraphicFramePr/>
          <p:nvPr>
            <p:extLst>
              <p:ext uri="{D42A27DB-BD31-4B8C-83A1-F6EECF244321}">
                <p14:modId xmlns:p14="http://schemas.microsoft.com/office/powerpoint/2010/main" val="3412940889"/>
              </p:ext>
            </p:extLst>
          </p:nvPr>
        </p:nvGraphicFramePr>
        <p:xfrm>
          <a:off x="1097280" y="2035694"/>
          <a:ext cx="10115203" cy="18225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Espace réservé du pied de page 6">
            <a:extLst>
              <a:ext uri="{FF2B5EF4-FFF2-40B4-BE49-F238E27FC236}">
                <a16:creationId xmlns:a16="http://schemas.microsoft.com/office/drawing/2014/main" id="{9C2FE229-6BF7-48B7-BCDF-2EBB03093153}"/>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4C1D51C-2AC3-45CA-BB80-6B9DBD551AB3}"/>
              </a:ext>
            </a:extLst>
          </p:cNvPr>
          <p:cNvPicPr>
            <a:picLocks noChangeAspect="1"/>
          </p:cNvPicPr>
          <p:nvPr/>
        </p:nvPicPr>
        <p:blipFill rotWithShape="1">
          <a:blip r:embed="rId2">
            <a:extLst>
              <a:ext uri="{28A0092B-C50C-407E-A947-70E740481C1C}">
                <a14:useLocalDpi xmlns:a14="http://schemas.microsoft.com/office/drawing/2010/main" val="0"/>
              </a:ext>
            </a:extLst>
          </a:blip>
          <a:srcRect l="12633" t="5581" r="3646" b="4544"/>
          <a:stretch/>
        </p:blipFill>
        <p:spPr>
          <a:xfrm>
            <a:off x="6418053" y="1987040"/>
            <a:ext cx="5297324" cy="3969219"/>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919429"/>
            <a:ext cx="8534400"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Centering</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rotating</a:t>
            </a:r>
            <a:r>
              <a:rPr lang="fr-FR" sz="2800" dirty="0">
                <a:solidFill>
                  <a:schemeClr val="accent2"/>
                </a:solidFill>
                <a:latin typeface="Calibri Light" charset="0"/>
                <a:ea typeface="Calibri Light" charset="0"/>
                <a:cs typeface="Calibri Light" charset="0"/>
              </a:rPr>
              <a:t> </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6044946" y="5967342"/>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10" name="Espace réservé du pied de page 6">
            <a:extLst>
              <a:ext uri="{FF2B5EF4-FFF2-40B4-BE49-F238E27FC236}">
                <a16:creationId xmlns:a16="http://schemas.microsoft.com/office/drawing/2014/main" id="{FCAF6B1F-93FE-4815-8591-D3D71EA6C13D}"/>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9371</TotalTime>
  <Words>1401</Words>
  <Application>Microsoft Office PowerPoint</Application>
  <PresentationFormat>Grand écran</PresentationFormat>
  <Paragraphs>344</Paragraphs>
  <Slides>22</Slides>
  <Notes>21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22</vt:i4>
      </vt:variant>
    </vt:vector>
  </HeadingPairs>
  <TitlesOfParts>
    <vt:vector size="30" baseType="lpstr">
      <vt:lpstr>Arial</vt:lpstr>
      <vt:lpstr>Calibri</vt:lpstr>
      <vt:lpstr>Calibri Light</vt:lpstr>
      <vt:lpstr>Cambria Math</vt:lpstr>
      <vt:lpstr>Wingdings</vt:lpstr>
      <vt:lpstr>Wingdings 2</vt:lpstr>
      <vt:lpstr>HDOfficeLightV0</vt:lpstr>
      <vt:lpstr>Rétrospection</vt:lpstr>
      <vt:lpstr>Semester Project  Final Presentation</vt:lpstr>
      <vt:lpstr>Summary :</vt:lpstr>
      <vt:lpstr>Présentation PowerPoint</vt:lpstr>
      <vt:lpstr>Présentation PowerPoint</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Methodology : Algorithm</vt:lpstr>
      <vt:lpstr>Methodology : Algorithm</vt:lpstr>
      <vt:lpstr>Methodology : </vt:lpstr>
      <vt:lpstr>Results: Parameters</vt:lpstr>
      <vt:lpstr>Results: X-Foil</vt:lpstr>
      <vt:lpstr>Discussion</vt:lpstr>
      <vt:lpstr>Conclusion</vt:lpstr>
      <vt:lpstr>Thank you for your attention</vt:lpstr>
      <vt:lpstr>Présentation PowerPoint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Pauline Maury</cp:lastModifiedBy>
  <cp:revision>543</cp:revision>
  <dcterms:created xsi:type="dcterms:W3CDTF">2018-03-29T08:04:53Z</dcterms:created>
  <dcterms:modified xsi:type="dcterms:W3CDTF">2019-01-02T11:16:28Z</dcterms:modified>
</cp:coreProperties>
</file>