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5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114864"/>
    <a:srgbClr val="B7DEC2"/>
    <a:srgbClr val="CDE8D5"/>
    <a:srgbClr val="C4E3CE"/>
    <a:srgbClr val="DBEDE0"/>
    <a:srgbClr val="A3E0B4"/>
    <a:srgbClr val="BFEACB"/>
    <a:srgbClr val="5BA87A"/>
    <a:srgbClr val="376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>
      <p:cViewPr varScale="1">
        <p:scale>
          <a:sx n="87" d="100"/>
          <a:sy n="87" d="100"/>
        </p:scale>
        <p:origin x="39" y="285"/>
      </p:cViewPr>
      <p:guideLst>
        <p:guide orient="horz" pos="2160"/>
        <p:guide pos="55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5F69781-FD46-4CF4-A965-2B0C2CEA33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6C4D96-016E-466C-A75A-990FA8C544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F00CE-9AD9-480E-8111-6DE11AA586CD}" type="datetimeFigureOut">
              <a:rPr lang="fr-FR" smtClean="0"/>
              <a:t>01/10/2018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91809E-8907-48CF-9199-7BBCB7C8D9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AB744B-FCCD-4CE2-991D-D82757774B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70CEE-067F-45B7-ABB7-C8EEECC2116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1376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05035-5005-47CB-816B-73034E0515D9}" type="datetimeFigureOut">
              <a:rPr lang="fr-FR" noProof="0" smtClean="0"/>
              <a:t>01/10/2018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F838F-85BA-4407-9359-8D3129C621B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23476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F838F-85BA-4407-9359-8D3129C621B3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59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156F716-F930-EA45-8FD5-C0BE2025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47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89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au 29">
            <a:extLst>
              <a:ext uri="{FF2B5EF4-FFF2-40B4-BE49-F238E27FC236}">
                <a16:creationId xmlns:a16="http://schemas.microsoft.com/office/drawing/2014/main" id="{88444673-904C-4B16-8F92-E2B81979B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983860"/>
              </p:ext>
            </p:extLst>
          </p:nvPr>
        </p:nvGraphicFramePr>
        <p:xfrm>
          <a:off x="7144425" y="1516718"/>
          <a:ext cx="2078724" cy="400113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247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0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00113">
                <a:tc>
                  <a:txBody>
                    <a:bodyPr/>
                    <a:lstStyle/>
                    <a:p>
                      <a:pPr algn="ctr" rtl="0"/>
                      <a:r>
                        <a:rPr lang="fr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CH" sz="1800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Week 15-18</a:t>
                      </a:r>
                      <a:endParaRPr lang="fr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au 29">
            <a:extLst>
              <a:ext uri="{FF2B5EF4-FFF2-40B4-BE49-F238E27FC236}">
                <a16:creationId xmlns:a16="http://schemas.microsoft.com/office/drawing/2014/main" id="{7EB03C2E-CB67-BE46-842B-2B5864DD8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53445"/>
              </p:ext>
            </p:extLst>
          </p:nvPr>
        </p:nvGraphicFramePr>
        <p:xfrm>
          <a:off x="335360" y="1516719"/>
          <a:ext cx="7056784" cy="400113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496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2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6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00113">
                <a:tc>
                  <a:txBody>
                    <a:bodyPr/>
                    <a:lstStyle/>
                    <a:p>
                      <a:pPr algn="ctr" rtl="0"/>
                      <a:r>
                        <a:rPr lang="fr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</a:t>
                      </a:r>
                      <a:r>
                        <a:rPr lang="fr-CH" sz="18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asks</a:t>
                      </a:r>
                      <a:r>
                        <a:rPr lang="fr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CH" sz="1800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Week 1-7</a:t>
                      </a:r>
                      <a:endParaRPr lang="fr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800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Week 8-14</a:t>
                      </a:r>
                      <a:endParaRPr lang="fr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au 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065684"/>
              </p:ext>
            </p:extLst>
          </p:nvPr>
        </p:nvGraphicFramePr>
        <p:xfrm>
          <a:off x="335360" y="1916831"/>
          <a:ext cx="8625254" cy="3726421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8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8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8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81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816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308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980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980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980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980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980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980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8980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8980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52021">
                <a:tc>
                  <a:txBody>
                    <a:bodyPr/>
                    <a:lstStyle/>
                    <a:p>
                      <a:pPr algn="ctr" rtl="0"/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276">
                <a:tc>
                  <a:txBody>
                    <a:bodyPr/>
                    <a:lstStyle/>
                    <a:p>
                      <a:pPr rtl="0"/>
                      <a:r>
                        <a:rPr lang="fr-CH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Deadlines</a:t>
                      </a:r>
                      <a:endParaRPr lang="fr" sz="140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276">
                <a:tc>
                  <a:txBody>
                    <a:bodyPr/>
                    <a:lstStyle/>
                    <a:p>
                      <a:pPr rtl="0"/>
                      <a:r>
                        <a:rPr lang="fr-CH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State of the Art</a:t>
                      </a:r>
                      <a:endParaRPr lang="fr" sz="140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276">
                <a:tc>
                  <a:txBody>
                    <a:bodyPr/>
                    <a:lstStyle/>
                    <a:p>
                      <a:pPr rtl="0"/>
                      <a:r>
                        <a:rPr lang="fr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Pre-processing</a:t>
                      </a: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276">
                <a:tc>
                  <a:txBody>
                    <a:bodyPr/>
                    <a:lstStyle/>
                    <a:p>
                      <a:pPr rtl="0"/>
                      <a:r>
                        <a:rPr lang="fr-CH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Se</a:t>
                      </a:r>
                      <a:r>
                        <a:rPr lang="fr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gmentation</a:t>
                      </a: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924">
                <a:tc>
                  <a:txBody>
                    <a:bodyPr/>
                    <a:lstStyle/>
                    <a:p>
                      <a:pPr rtl="0"/>
                      <a:r>
                        <a:rPr lang="fr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A</a:t>
                      </a:r>
                      <a:r>
                        <a:rPr lang="fr-CH" sz="140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ero</a:t>
                      </a:r>
                      <a:r>
                        <a:rPr lang="fr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foil geometry</a:t>
                      </a: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276">
                <a:tc>
                  <a:txBody>
                    <a:bodyPr/>
                    <a:lstStyle/>
                    <a:p>
                      <a:pPr rtl="0"/>
                      <a:r>
                        <a:rPr lang="fr-CH" sz="140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Xfoil</a:t>
                      </a:r>
                      <a:r>
                        <a:rPr lang="fr-CH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software</a:t>
                      </a:r>
                      <a:endParaRPr lang="fr" sz="140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276">
                <a:tc>
                  <a:txBody>
                    <a:bodyPr/>
                    <a:lstStyle/>
                    <a:p>
                      <a:pPr rtl="0"/>
                      <a:r>
                        <a:rPr lang="fr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Scanning Methods</a:t>
                      </a: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276">
                <a:tc>
                  <a:txBody>
                    <a:bodyPr/>
                    <a:lstStyle/>
                    <a:p>
                      <a:pPr rtl="0"/>
                      <a:r>
                        <a:rPr lang="fr-CH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Report </a:t>
                      </a:r>
                      <a:r>
                        <a:rPr lang="fr-CH" sz="140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writing</a:t>
                      </a:r>
                      <a:endParaRPr lang="fr" sz="140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28523"/>
                  </a:ext>
                </a:extLst>
              </a:tr>
            </a:tbl>
          </a:graphicData>
        </a:graphic>
      </p:graphicFrame>
      <p:sp>
        <p:nvSpPr>
          <p:cNvPr id="28" name="Forme libre 43">
            <a:extLst>
              <a:ext uri="{FF2B5EF4-FFF2-40B4-BE49-F238E27FC236}">
                <a16:creationId xmlns:a16="http://schemas.microsoft.com/office/drawing/2014/main" id="{B3F95F8D-A9EA-441D-9063-CB59D7A9C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34" y="2213093"/>
            <a:ext cx="276960" cy="319954"/>
          </a:xfrm>
          <a:custGeom>
            <a:avLst/>
            <a:gdLst>
              <a:gd name="T0" fmla="*/ 79119527 w 1221"/>
              <a:gd name="T1" fmla="*/ 182506100 h 1413"/>
              <a:gd name="T2" fmla="*/ 0 w 1221"/>
              <a:gd name="T3" fmla="*/ 136879575 h 1413"/>
              <a:gd name="T4" fmla="*/ 0 w 1221"/>
              <a:gd name="T5" fmla="*/ 45885019 h 1413"/>
              <a:gd name="T6" fmla="*/ 79119527 w 1221"/>
              <a:gd name="T7" fmla="*/ 0 h 1413"/>
              <a:gd name="T8" fmla="*/ 158239413 w 1221"/>
              <a:gd name="T9" fmla="*/ 45626525 h 1413"/>
              <a:gd name="T10" fmla="*/ 158239413 w 1221"/>
              <a:gd name="T11" fmla="*/ 136621081 h 1413"/>
              <a:gd name="T12" fmla="*/ 79119527 w 1221"/>
              <a:gd name="T13" fmla="*/ 182506100 h 1413"/>
              <a:gd name="T14" fmla="*/ 15953702 w 1221"/>
              <a:gd name="T15" fmla="*/ 127702859 h 1413"/>
              <a:gd name="T16" fmla="*/ 79119527 w 1221"/>
              <a:gd name="T17" fmla="*/ 164152309 h 1413"/>
              <a:gd name="T18" fmla="*/ 142415364 w 1221"/>
              <a:gd name="T19" fmla="*/ 127702859 h 1413"/>
              <a:gd name="T20" fmla="*/ 142415364 w 1221"/>
              <a:gd name="T21" fmla="*/ 54803601 h 1413"/>
              <a:gd name="T22" fmla="*/ 79119527 w 1221"/>
              <a:gd name="T23" fmla="*/ 18354151 h 1413"/>
              <a:gd name="T24" fmla="*/ 15953702 w 1221"/>
              <a:gd name="T25" fmla="*/ 54803601 h 1413"/>
              <a:gd name="T26" fmla="*/ 15953702 w 1221"/>
              <a:gd name="T27" fmla="*/ 127702859 h 14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1" h="1413">
                <a:moveTo>
                  <a:pt x="610" y="1412"/>
                </a:moveTo>
                <a:lnTo>
                  <a:pt x="0" y="1059"/>
                </a:lnTo>
                <a:lnTo>
                  <a:pt x="0" y="355"/>
                </a:lnTo>
                <a:lnTo>
                  <a:pt x="610" y="0"/>
                </a:lnTo>
                <a:lnTo>
                  <a:pt x="1220" y="353"/>
                </a:lnTo>
                <a:lnTo>
                  <a:pt x="1220" y="1057"/>
                </a:lnTo>
                <a:lnTo>
                  <a:pt x="610" y="1412"/>
                </a:lnTo>
                <a:close/>
                <a:moveTo>
                  <a:pt x="123" y="988"/>
                </a:moveTo>
                <a:lnTo>
                  <a:pt x="610" y="1270"/>
                </a:lnTo>
                <a:lnTo>
                  <a:pt x="1098" y="988"/>
                </a:lnTo>
                <a:lnTo>
                  <a:pt x="1098" y="424"/>
                </a:lnTo>
                <a:lnTo>
                  <a:pt x="610" y="142"/>
                </a:lnTo>
                <a:lnTo>
                  <a:pt x="123" y="424"/>
                </a:lnTo>
                <a:lnTo>
                  <a:pt x="123" y="9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rtlCol="0" anchor="ctr"/>
          <a:lstStyle/>
          <a:p>
            <a:pPr rtl="0"/>
            <a:endParaRPr lang="fr-FR" dirty="0"/>
          </a:p>
        </p:txBody>
      </p:sp>
      <p:sp>
        <p:nvSpPr>
          <p:cNvPr id="70" name="Zone de texte 69"/>
          <p:cNvSpPr txBox="1"/>
          <p:nvPr/>
        </p:nvSpPr>
        <p:spPr>
          <a:xfrm>
            <a:off x="10388668" y="5821314"/>
            <a:ext cx="49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1/11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39616" y="3014228"/>
            <a:ext cx="1152128" cy="3154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dirty="0"/>
          </a:p>
        </p:txBody>
      </p:sp>
      <p:sp>
        <p:nvSpPr>
          <p:cNvPr id="36" name="Rectangle 65"/>
          <p:cNvSpPr>
            <a:spLocks noChangeArrowheads="1"/>
          </p:cNvSpPr>
          <p:nvPr/>
        </p:nvSpPr>
        <p:spPr bwMode="auto">
          <a:xfrm>
            <a:off x="2135560" y="2614115"/>
            <a:ext cx="720080" cy="3154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8D4667A-7D45-3545-8A35-A0556F40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 rtlCol="0" anchor="ctr"/>
          <a:lstStyle/>
          <a:p>
            <a:pPr rtl="0"/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Gantt Chart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43C240-22D8-45DD-9658-9AC30C9B65AE}"/>
              </a:ext>
            </a:extLst>
          </p:cNvPr>
          <p:cNvSpPr/>
          <p:nvPr/>
        </p:nvSpPr>
        <p:spPr>
          <a:xfrm>
            <a:off x="8967871" y="905271"/>
            <a:ext cx="734507" cy="53017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orme libre 43">
            <a:extLst>
              <a:ext uri="{FF2B5EF4-FFF2-40B4-BE49-F238E27FC236}">
                <a16:creationId xmlns:a16="http://schemas.microsoft.com/office/drawing/2014/main" id="{D901F11F-40E9-45F0-A0BF-3152077A7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7867" y="2218336"/>
            <a:ext cx="290001" cy="319954"/>
          </a:xfrm>
          <a:custGeom>
            <a:avLst/>
            <a:gdLst>
              <a:gd name="T0" fmla="*/ 79119527 w 1221"/>
              <a:gd name="T1" fmla="*/ 182506100 h 1413"/>
              <a:gd name="T2" fmla="*/ 0 w 1221"/>
              <a:gd name="T3" fmla="*/ 136879575 h 1413"/>
              <a:gd name="T4" fmla="*/ 0 w 1221"/>
              <a:gd name="T5" fmla="*/ 45885019 h 1413"/>
              <a:gd name="T6" fmla="*/ 79119527 w 1221"/>
              <a:gd name="T7" fmla="*/ 0 h 1413"/>
              <a:gd name="T8" fmla="*/ 158239413 w 1221"/>
              <a:gd name="T9" fmla="*/ 45626525 h 1413"/>
              <a:gd name="T10" fmla="*/ 158239413 w 1221"/>
              <a:gd name="T11" fmla="*/ 136621081 h 1413"/>
              <a:gd name="T12" fmla="*/ 79119527 w 1221"/>
              <a:gd name="T13" fmla="*/ 182506100 h 1413"/>
              <a:gd name="T14" fmla="*/ 15953702 w 1221"/>
              <a:gd name="T15" fmla="*/ 127702859 h 1413"/>
              <a:gd name="T16" fmla="*/ 79119527 w 1221"/>
              <a:gd name="T17" fmla="*/ 164152309 h 1413"/>
              <a:gd name="T18" fmla="*/ 142415364 w 1221"/>
              <a:gd name="T19" fmla="*/ 127702859 h 1413"/>
              <a:gd name="T20" fmla="*/ 142415364 w 1221"/>
              <a:gd name="T21" fmla="*/ 54803601 h 1413"/>
              <a:gd name="T22" fmla="*/ 79119527 w 1221"/>
              <a:gd name="T23" fmla="*/ 18354151 h 1413"/>
              <a:gd name="T24" fmla="*/ 15953702 w 1221"/>
              <a:gd name="T25" fmla="*/ 54803601 h 1413"/>
              <a:gd name="T26" fmla="*/ 15953702 w 1221"/>
              <a:gd name="T27" fmla="*/ 127702859 h 14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1" h="1413">
                <a:moveTo>
                  <a:pt x="610" y="1412"/>
                </a:moveTo>
                <a:lnTo>
                  <a:pt x="0" y="1059"/>
                </a:lnTo>
                <a:lnTo>
                  <a:pt x="0" y="355"/>
                </a:lnTo>
                <a:lnTo>
                  <a:pt x="610" y="0"/>
                </a:lnTo>
                <a:lnTo>
                  <a:pt x="1220" y="353"/>
                </a:lnTo>
                <a:lnTo>
                  <a:pt x="1220" y="1057"/>
                </a:lnTo>
                <a:lnTo>
                  <a:pt x="610" y="1412"/>
                </a:lnTo>
                <a:close/>
                <a:moveTo>
                  <a:pt x="123" y="988"/>
                </a:moveTo>
                <a:lnTo>
                  <a:pt x="610" y="1270"/>
                </a:lnTo>
                <a:lnTo>
                  <a:pt x="1098" y="988"/>
                </a:lnTo>
                <a:lnTo>
                  <a:pt x="1098" y="424"/>
                </a:lnTo>
                <a:lnTo>
                  <a:pt x="610" y="142"/>
                </a:lnTo>
                <a:lnTo>
                  <a:pt x="123" y="424"/>
                </a:lnTo>
                <a:lnTo>
                  <a:pt x="123" y="9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rtlCol="0" anchor="ctr"/>
          <a:lstStyle/>
          <a:p>
            <a:pPr rtl="0"/>
            <a:endParaRPr lang="fr-FR" dirty="0"/>
          </a:p>
        </p:txBody>
      </p:sp>
      <p:sp>
        <p:nvSpPr>
          <p:cNvPr id="41" name="Forme libre 43">
            <a:extLst>
              <a:ext uri="{FF2B5EF4-FFF2-40B4-BE49-F238E27FC236}">
                <a16:creationId xmlns:a16="http://schemas.microsoft.com/office/drawing/2014/main" id="{9BA81543-9ADC-4343-8A8C-9F3260B8E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2796" y="2213093"/>
            <a:ext cx="276960" cy="319954"/>
          </a:xfrm>
          <a:custGeom>
            <a:avLst/>
            <a:gdLst>
              <a:gd name="T0" fmla="*/ 79119527 w 1221"/>
              <a:gd name="T1" fmla="*/ 182506100 h 1413"/>
              <a:gd name="T2" fmla="*/ 0 w 1221"/>
              <a:gd name="T3" fmla="*/ 136879575 h 1413"/>
              <a:gd name="T4" fmla="*/ 0 w 1221"/>
              <a:gd name="T5" fmla="*/ 45885019 h 1413"/>
              <a:gd name="T6" fmla="*/ 79119527 w 1221"/>
              <a:gd name="T7" fmla="*/ 0 h 1413"/>
              <a:gd name="T8" fmla="*/ 158239413 w 1221"/>
              <a:gd name="T9" fmla="*/ 45626525 h 1413"/>
              <a:gd name="T10" fmla="*/ 158239413 w 1221"/>
              <a:gd name="T11" fmla="*/ 136621081 h 1413"/>
              <a:gd name="T12" fmla="*/ 79119527 w 1221"/>
              <a:gd name="T13" fmla="*/ 182506100 h 1413"/>
              <a:gd name="T14" fmla="*/ 15953702 w 1221"/>
              <a:gd name="T15" fmla="*/ 127702859 h 1413"/>
              <a:gd name="T16" fmla="*/ 79119527 w 1221"/>
              <a:gd name="T17" fmla="*/ 164152309 h 1413"/>
              <a:gd name="T18" fmla="*/ 142415364 w 1221"/>
              <a:gd name="T19" fmla="*/ 127702859 h 1413"/>
              <a:gd name="T20" fmla="*/ 142415364 w 1221"/>
              <a:gd name="T21" fmla="*/ 54803601 h 1413"/>
              <a:gd name="T22" fmla="*/ 79119527 w 1221"/>
              <a:gd name="T23" fmla="*/ 18354151 h 1413"/>
              <a:gd name="T24" fmla="*/ 15953702 w 1221"/>
              <a:gd name="T25" fmla="*/ 54803601 h 1413"/>
              <a:gd name="T26" fmla="*/ 15953702 w 1221"/>
              <a:gd name="T27" fmla="*/ 127702859 h 14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1" h="1413">
                <a:moveTo>
                  <a:pt x="610" y="1412"/>
                </a:moveTo>
                <a:lnTo>
                  <a:pt x="0" y="1059"/>
                </a:lnTo>
                <a:lnTo>
                  <a:pt x="0" y="355"/>
                </a:lnTo>
                <a:lnTo>
                  <a:pt x="610" y="0"/>
                </a:lnTo>
                <a:lnTo>
                  <a:pt x="1220" y="353"/>
                </a:lnTo>
                <a:lnTo>
                  <a:pt x="1220" y="1057"/>
                </a:lnTo>
                <a:lnTo>
                  <a:pt x="610" y="1412"/>
                </a:lnTo>
                <a:close/>
                <a:moveTo>
                  <a:pt x="123" y="988"/>
                </a:moveTo>
                <a:lnTo>
                  <a:pt x="610" y="1270"/>
                </a:lnTo>
                <a:lnTo>
                  <a:pt x="1098" y="988"/>
                </a:lnTo>
                <a:lnTo>
                  <a:pt x="1098" y="424"/>
                </a:lnTo>
                <a:lnTo>
                  <a:pt x="610" y="142"/>
                </a:lnTo>
                <a:lnTo>
                  <a:pt x="123" y="424"/>
                </a:lnTo>
                <a:lnTo>
                  <a:pt x="123" y="98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rtlCol="0" anchor="ctr"/>
          <a:lstStyle/>
          <a:p>
            <a:pPr rtl="0"/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D5D850-B37D-4BA5-A401-0CBDE4C45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3851" y="3429000"/>
            <a:ext cx="1224136" cy="3154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dirty="0"/>
          </a:p>
        </p:txBody>
      </p:sp>
      <p:sp>
        <p:nvSpPr>
          <p:cNvPr id="50" name="Rectangle 65">
            <a:extLst>
              <a:ext uri="{FF2B5EF4-FFF2-40B4-BE49-F238E27FC236}">
                <a16:creationId xmlns:a16="http://schemas.microsoft.com/office/drawing/2014/main" id="{AD3F47E9-BCF6-46BC-9759-85FB5B752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094" y="3837809"/>
            <a:ext cx="1368152" cy="3154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dirty="0"/>
          </a:p>
        </p:txBody>
      </p:sp>
      <p:sp>
        <p:nvSpPr>
          <p:cNvPr id="52" name="Rectangle 65">
            <a:extLst>
              <a:ext uri="{FF2B5EF4-FFF2-40B4-BE49-F238E27FC236}">
                <a16:creationId xmlns:a16="http://schemas.microsoft.com/office/drawing/2014/main" id="{34E6518C-9EBE-491D-A469-A46F8927C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862" y="4355987"/>
            <a:ext cx="1368152" cy="3154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dirty="0"/>
          </a:p>
        </p:txBody>
      </p:sp>
      <p:sp>
        <p:nvSpPr>
          <p:cNvPr id="53" name="Rectangle 65">
            <a:extLst>
              <a:ext uri="{FF2B5EF4-FFF2-40B4-BE49-F238E27FC236}">
                <a16:creationId xmlns:a16="http://schemas.microsoft.com/office/drawing/2014/main" id="{A5CAFFAC-7BE2-46B9-848F-E0C651994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104" y="4813942"/>
            <a:ext cx="360040" cy="3154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dirty="0"/>
          </a:p>
        </p:txBody>
      </p:sp>
      <p:sp>
        <p:nvSpPr>
          <p:cNvPr id="55" name="Forme libre 43">
            <a:extLst>
              <a:ext uri="{FF2B5EF4-FFF2-40B4-BE49-F238E27FC236}">
                <a16:creationId xmlns:a16="http://schemas.microsoft.com/office/drawing/2014/main" id="{1D93EE79-782F-4AE7-BB36-EF1409A83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3782" y="1893139"/>
            <a:ext cx="290001" cy="319954"/>
          </a:xfrm>
          <a:custGeom>
            <a:avLst/>
            <a:gdLst>
              <a:gd name="T0" fmla="*/ 79119527 w 1221"/>
              <a:gd name="T1" fmla="*/ 182506100 h 1413"/>
              <a:gd name="T2" fmla="*/ 0 w 1221"/>
              <a:gd name="T3" fmla="*/ 136879575 h 1413"/>
              <a:gd name="T4" fmla="*/ 0 w 1221"/>
              <a:gd name="T5" fmla="*/ 45885019 h 1413"/>
              <a:gd name="T6" fmla="*/ 79119527 w 1221"/>
              <a:gd name="T7" fmla="*/ 0 h 1413"/>
              <a:gd name="T8" fmla="*/ 158239413 w 1221"/>
              <a:gd name="T9" fmla="*/ 45626525 h 1413"/>
              <a:gd name="T10" fmla="*/ 158239413 w 1221"/>
              <a:gd name="T11" fmla="*/ 136621081 h 1413"/>
              <a:gd name="T12" fmla="*/ 79119527 w 1221"/>
              <a:gd name="T13" fmla="*/ 182506100 h 1413"/>
              <a:gd name="T14" fmla="*/ 15953702 w 1221"/>
              <a:gd name="T15" fmla="*/ 127702859 h 1413"/>
              <a:gd name="T16" fmla="*/ 79119527 w 1221"/>
              <a:gd name="T17" fmla="*/ 164152309 h 1413"/>
              <a:gd name="T18" fmla="*/ 142415364 w 1221"/>
              <a:gd name="T19" fmla="*/ 127702859 h 1413"/>
              <a:gd name="T20" fmla="*/ 142415364 w 1221"/>
              <a:gd name="T21" fmla="*/ 54803601 h 1413"/>
              <a:gd name="T22" fmla="*/ 79119527 w 1221"/>
              <a:gd name="T23" fmla="*/ 18354151 h 1413"/>
              <a:gd name="T24" fmla="*/ 15953702 w 1221"/>
              <a:gd name="T25" fmla="*/ 54803601 h 1413"/>
              <a:gd name="T26" fmla="*/ 15953702 w 1221"/>
              <a:gd name="T27" fmla="*/ 127702859 h 14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1" h="1413">
                <a:moveTo>
                  <a:pt x="610" y="1412"/>
                </a:moveTo>
                <a:lnTo>
                  <a:pt x="0" y="1059"/>
                </a:lnTo>
                <a:lnTo>
                  <a:pt x="0" y="355"/>
                </a:lnTo>
                <a:lnTo>
                  <a:pt x="610" y="0"/>
                </a:lnTo>
                <a:lnTo>
                  <a:pt x="1220" y="353"/>
                </a:lnTo>
                <a:lnTo>
                  <a:pt x="1220" y="1057"/>
                </a:lnTo>
                <a:lnTo>
                  <a:pt x="610" y="1412"/>
                </a:lnTo>
                <a:close/>
                <a:moveTo>
                  <a:pt x="123" y="988"/>
                </a:moveTo>
                <a:lnTo>
                  <a:pt x="610" y="1270"/>
                </a:lnTo>
                <a:lnTo>
                  <a:pt x="1098" y="988"/>
                </a:lnTo>
                <a:lnTo>
                  <a:pt x="1098" y="424"/>
                </a:lnTo>
                <a:lnTo>
                  <a:pt x="610" y="142"/>
                </a:lnTo>
                <a:lnTo>
                  <a:pt x="123" y="424"/>
                </a:lnTo>
                <a:lnTo>
                  <a:pt x="123" y="9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rtlCol="0" anchor="ctr"/>
          <a:lstStyle/>
          <a:p>
            <a:pPr rtl="0"/>
            <a:endParaRPr lang="fr-FR" dirty="0"/>
          </a:p>
        </p:txBody>
      </p:sp>
      <p:sp>
        <p:nvSpPr>
          <p:cNvPr id="56" name="Forme libre 43">
            <a:extLst>
              <a:ext uri="{FF2B5EF4-FFF2-40B4-BE49-F238E27FC236}">
                <a16:creationId xmlns:a16="http://schemas.microsoft.com/office/drawing/2014/main" id="{8116ECC6-8786-497B-9657-9D4D88436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823" y="2364944"/>
            <a:ext cx="276960" cy="319954"/>
          </a:xfrm>
          <a:custGeom>
            <a:avLst/>
            <a:gdLst>
              <a:gd name="T0" fmla="*/ 79119527 w 1221"/>
              <a:gd name="T1" fmla="*/ 182506100 h 1413"/>
              <a:gd name="T2" fmla="*/ 0 w 1221"/>
              <a:gd name="T3" fmla="*/ 136879575 h 1413"/>
              <a:gd name="T4" fmla="*/ 0 w 1221"/>
              <a:gd name="T5" fmla="*/ 45885019 h 1413"/>
              <a:gd name="T6" fmla="*/ 79119527 w 1221"/>
              <a:gd name="T7" fmla="*/ 0 h 1413"/>
              <a:gd name="T8" fmla="*/ 158239413 w 1221"/>
              <a:gd name="T9" fmla="*/ 45626525 h 1413"/>
              <a:gd name="T10" fmla="*/ 158239413 w 1221"/>
              <a:gd name="T11" fmla="*/ 136621081 h 1413"/>
              <a:gd name="T12" fmla="*/ 79119527 w 1221"/>
              <a:gd name="T13" fmla="*/ 182506100 h 1413"/>
              <a:gd name="T14" fmla="*/ 15953702 w 1221"/>
              <a:gd name="T15" fmla="*/ 127702859 h 1413"/>
              <a:gd name="T16" fmla="*/ 79119527 w 1221"/>
              <a:gd name="T17" fmla="*/ 164152309 h 1413"/>
              <a:gd name="T18" fmla="*/ 142415364 w 1221"/>
              <a:gd name="T19" fmla="*/ 127702859 h 1413"/>
              <a:gd name="T20" fmla="*/ 142415364 w 1221"/>
              <a:gd name="T21" fmla="*/ 54803601 h 1413"/>
              <a:gd name="T22" fmla="*/ 79119527 w 1221"/>
              <a:gd name="T23" fmla="*/ 18354151 h 1413"/>
              <a:gd name="T24" fmla="*/ 15953702 w 1221"/>
              <a:gd name="T25" fmla="*/ 54803601 h 1413"/>
              <a:gd name="T26" fmla="*/ 15953702 w 1221"/>
              <a:gd name="T27" fmla="*/ 127702859 h 14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1" h="1413">
                <a:moveTo>
                  <a:pt x="610" y="1412"/>
                </a:moveTo>
                <a:lnTo>
                  <a:pt x="0" y="1059"/>
                </a:lnTo>
                <a:lnTo>
                  <a:pt x="0" y="355"/>
                </a:lnTo>
                <a:lnTo>
                  <a:pt x="610" y="0"/>
                </a:lnTo>
                <a:lnTo>
                  <a:pt x="1220" y="353"/>
                </a:lnTo>
                <a:lnTo>
                  <a:pt x="1220" y="1057"/>
                </a:lnTo>
                <a:lnTo>
                  <a:pt x="610" y="1412"/>
                </a:lnTo>
                <a:close/>
                <a:moveTo>
                  <a:pt x="123" y="988"/>
                </a:moveTo>
                <a:lnTo>
                  <a:pt x="610" y="1270"/>
                </a:lnTo>
                <a:lnTo>
                  <a:pt x="1098" y="988"/>
                </a:lnTo>
                <a:lnTo>
                  <a:pt x="1098" y="424"/>
                </a:lnTo>
                <a:lnTo>
                  <a:pt x="610" y="142"/>
                </a:lnTo>
                <a:lnTo>
                  <a:pt x="123" y="424"/>
                </a:lnTo>
                <a:lnTo>
                  <a:pt x="123" y="98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rtlCol="0" anchor="ctr"/>
          <a:lstStyle/>
          <a:p>
            <a:pPr rtl="0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5469FB-E973-428A-9B72-76DFE9DF84B6}"/>
              </a:ext>
            </a:extLst>
          </p:cNvPr>
          <p:cNvSpPr txBox="1"/>
          <p:nvPr/>
        </p:nvSpPr>
        <p:spPr>
          <a:xfrm>
            <a:off x="9984431" y="1893139"/>
            <a:ext cx="165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Oral presentation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2C94545E-F61C-4A87-AFE9-D6F66F4EAE67}"/>
              </a:ext>
            </a:extLst>
          </p:cNvPr>
          <p:cNvSpPr txBox="1"/>
          <p:nvPr/>
        </p:nvSpPr>
        <p:spPr>
          <a:xfrm>
            <a:off x="9987808" y="2364944"/>
            <a:ext cx="165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Report</a:t>
            </a:r>
          </a:p>
        </p:txBody>
      </p:sp>
      <p:sp>
        <p:nvSpPr>
          <p:cNvPr id="21" name="Rectangle 65">
            <a:extLst>
              <a:ext uri="{FF2B5EF4-FFF2-40B4-BE49-F238E27FC236}">
                <a16:creationId xmlns:a16="http://schemas.microsoft.com/office/drawing/2014/main" id="{71006493-3151-4744-A218-E558526D7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84" y="5282974"/>
            <a:ext cx="6048672" cy="3154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616498" id="{FE0D2511-4386-4AC8-ADF3-2DD8C8C341E9}" vid="{E3840E0C-8831-434A-A04E-84FC5492BCD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Diagramme de Gantt bleu sur deux ans</Template>
  <TotalTime>0</TotalTime>
  <Words>52</Words>
  <Application>Microsoft Office PowerPoint</Application>
  <PresentationFormat>Grand écran</PresentationFormat>
  <Paragraphs>36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Thème Office</vt:lpstr>
      <vt:lpstr>Gantt Chart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2018-09-21T13:12:59Z</dcterms:created>
  <dcterms:modified xsi:type="dcterms:W3CDTF">2018-10-01T12:59:23Z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2018-08-09T20:06:04.8830891Z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