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002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8" r:id="rId4"/>
    <p:sldId id="258" r:id="rId5"/>
    <p:sldId id="263" r:id="rId6"/>
    <p:sldId id="280" r:id="rId7"/>
    <p:sldId id="282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1313"/>
    <a:srgbClr val="FF1817"/>
    <a:srgbClr val="FFD579"/>
    <a:srgbClr val="FF9300"/>
    <a:srgbClr val="FF7E79"/>
    <a:srgbClr val="FF1C26"/>
    <a:srgbClr val="FF2600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4" autoAdjust="0"/>
    <p:restoredTop sz="94751" autoAdjust="0"/>
  </p:normalViewPr>
  <p:slideViewPr>
    <p:cSldViewPr snapToGrid="0">
      <p:cViewPr>
        <p:scale>
          <a:sx n="86" d="100"/>
          <a:sy n="86" d="100"/>
        </p:scale>
        <p:origin x="23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ADFDDB-592B-1040-AFCF-205B7C5DEBC1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B1B8F352-8CDB-7141-A37C-2D0C815FBE2F}">
      <dgm:prSet phldrT="[Texte]"/>
      <dgm:spPr>
        <a:solidFill>
          <a:srgbClr val="DA1313">
            <a:alpha val="81961"/>
          </a:srgbClr>
        </a:solidFill>
      </dgm:spPr>
      <dgm:t>
        <a:bodyPr/>
        <a:lstStyle/>
        <a:p>
          <a:r>
            <a:rPr lang="fr-CH" b="1" dirty="0">
              <a:solidFill>
                <a:schemeClr val="tx1"/>
              </a:solidFill>
            </a:rPr>
            <a:t>STL to CSV</a:t>
          </a:r>
        </a:p>
      </dgm:t>
    </dgm:pt>
    <dgm:pt modelId="{77140A34-BF26-584D-956F-0CFD31C5D92A}" type="parTrans" cxnId="{D0983A34-F942-CD4D-9B63-14DCCC7FA47C}">
      <dgm:prSet/>
      <dgm:spPr/>
      <dgm:t>
        <a:bodyPr/>
        <a:lstStyle/>
        <a:p>
          <a:endParaRPr lang="fr-FR" b="1"/>
        </a:p>
      </dgm:t>
    </dgm:pt>
    <dgm:pt modelId="{3F765871-DD32-874F-9A43-5B554C79CD17}" type="sibTrans" cxnId="{D0983A34-F942-CD4D-9B63-14DCCC7FA47C}">
      <dgm:prSet/>
      <dgm:spPr/>
      <dgm:t>
        <a:bodyPr/>
        <a:lstStyle/>
        <a:p>
          <a:endParaRPr lang="fr-FR" b="1"/>
        </a:p>
      </dgm:t>
    </dgm:pt>
    <dgm:pt modelId="{024A7618-EE0E-F041-A614-4DF868A6405B}">
      <dgm:prSet/>
      <dgm:spPr>
        <a:solidFill>
          <a:srgbClr val="FF9300"/>
        </a:solidFill>
      </dgm:spPr>
      <dgm:t>
        <a:bodyPr/>
        <a:lstStyle/>
        <a:p>
          <a:r>
            <a:rPr lang="fr-CH" b="1" dirty="0" err="1">
              <a:solidFill>
                <a:schemeClr val="tx1"/>
              </a:solidFill>
            </a:rPr>
            <a:t>Find</a:t>
          </a:r>
          <a:r>
            <a:rPr lang="fr-CH" b="1" dirty="0">
              <a:solidFill>
                <a:schemeClr val="tx1"/>
              </a:solidFill>
            </a:rPr>
            <a:t> </a:t>
          </a:r>
          <a:r>
            <a:rPr lang="fr-CH" b="1" dirty="0" err="1">
              <a:solidFill>
                <a:schemeClr val="tx1"/>
              </a:solidFill>
            </a:rPr>
            <a:t>equation</a:t>
          </a:r>
          <a:r>
            <a:rPr lang="fr-CH" b="1" dirty="0">
              <a:solidFill>
                <a:schemeClr val="tx1"/>
              </a:solidFill>
            </a:rPr>
            <a:t> of planes </a:t>
          </a:r>
        </a:p>
        <a:p>
          <a:r>
            <a:rPr lang="fr-CH" b="0" dirty="0">
              <a:solidFill>
                <a:schemeClr val="tx1"/>
              </a:solidFill>
            </a:rPr>
            <a:t>To segment file</a:t>
          </a:r>
        </a:p>
      </dgm:t>
    </dgm:pt>
    <dgm:pt modelId="{C2420A24-7C47-5B4B-822F-E4FCD5C3B044}" type="parTrans" cxnId="{4B3CF546-B717-D144-94BD-4ABC1ABFD608}">
      <dgm:prSet/>
      <dgm:spPr/>
      <dgm:t>
        <a:bodyPr/>
        <a:lstStyle/>
        <a:p>
          <a:endParaRPr lang="fr-FR" b="1"/>
        </a:p>
      </dgm:t>
    </dgm:pt>
    <dgm:pt modelId="{DA0455A1-39F6-C842-89E9-320EF096FCD5}" type="sibTrans" cxnId="{4B3CF546-B717-D144-94BD-4ABC1ABFD608}">
      <dgm:prSet/>
      <dgm:spPr/>
      <dgm:t>
        <a:bodyPr/>
        <a:lstStyle/>
        <a:p>
          <a:endParaRPr lang="fr-FR" b="1"/>
        </a:p>
      </dgm:t>
    </dgm:pt>
    <dgm:pt modelId="{E7B6C7EC-6E40-E340-9505-A1A4E7200897}">
      <dgm:prSet/>
      <dgm:spPr>
        <a:solidFill>
          <a:srgbClr val="FFC000"/>
        </a:solidFill>
      </dgm:spPr>
      <dgm:t>
        <a:bodyPr/>
        <a:lstStyle/>
        <a:p>
          <a:r>
            <a:rPr lang="fr-CH" b="1" dirty="0" err="1">
              <a:solidFill>
                <a:schemeClr val="tx1"/>
              </a:solidFill>
            </a:rPr>
            <a:t>Extract</a:t>
          </a:r>
          <a:r>
            <a:rPr lang="fr-CH" b="1" dirty="0">
              <a:solidFill>
                <a:schemeClr val="tx1"/>
              </a:solidFill>
            </a:rPr>
            <a:t> point </a:t>
          </a:r>
          <a:r>
            <a:rPr lang="fr-CH" b="0" dirty="0">
              <a:solidFill>
                <a:schemeClr val="tx1"/>
              </a:solidFill>
            </a:rPr>
            <a:t>in-</a:t>
          </a:r>
          <a:r>
            <a:rPr lang="fr-CH" b="0" dirty="0" err="1">
              <a:solidFill>
                <a:schemeClr val="tx1"/>
              </a:solidFill>
            </a:rPr>
            <a:t>between</a:t>
          </a:r>
          <a:r>
            <a:rPr lang="fr-CH" b="0" dirty="0">
              <a:solidFill>
                <a:schemeClr val="tx1"/>
              </a:solidFill>
            </a:rPr>
            <a:t> </a:t>
          </a:r>
          <a:r>
            <a:rPr lang="fr-CH" b="0" dirty="0" err="1">
              <a:solidFill>
                <a:schemeClr val="tx1"/>
              </a:solidFill>
            </a:rPr>
            <a:t>each</a:t>
          </a:r>
          <a:r>
            <a:rPr lang="fr-CH" b="0" dirty="0">
              <a:solidFill>
                <a:schemeClr val="tx1"/>
              </a:solidFill>
            </a:rPr>
            <a:t> plane</a:t>
          </a:r>
        </a:p>
      </dgm:t>
    </dgm:pt>
    <dgm:pt modelId="{B4CACD1D-DA5C-7649-9BC0-1769D69956D2}" type="parTrans" cxnId="{B4527B84-D023-0A45-B6CE-9A2B0FD65FB0}">
      <dgm:prSet/>
      <dgm:spPr/>
      <dgm:t>
        <a:bodyPr/>
        <a:lstStyle/>
        <a:p>
          <a:endParaRPr lang="fr-FR" b="1"/>
        </a:p>
      </dgm:t>
    </dgm:pt>
    <dgm:pt modelId="{B30977C5-D438-8944-AFDF-6037DE5123CF}" type="sibTrans" cxnId="{B4527B84-D023-0A45-B6CE-9A2B0FD65FB0}">
      <dgm:prSet/>
      <dgm:spPr/>
      <dgm:t>
        <a:bodyPr/>
        <a:lstStyle/>
        <a:p>
          <a:endParaRPr lang="fr-FR" b="1"/>
        </a:p>
      </dgm:t>
    </dgm:pt>
    <dgm:pt modelId="{E51EDBC7-EB6D-DD43-8D49-C10A5352E354}">
      <dgm:prSet/>
      <dgm:spPr>
        <a:solidFill>
          <a:srgbClr val="FFFD78"/>
        </a:solidFill>
      </dgm:spPr>
      <dgm:t>
        <a:bodyPr/>
        <a:lstStyle/>
        <a:p>
          <a:r>
            <a:rPr lang="fr-CH" b="1" dirty="0">
              <a:solidFill>
                <a:schemeClr val="tx1"/>
              </a:solidFill>
            </a:rPr>
            <a:t>Project point on plane</a:t>
          </a:r>
        </a:p>
        <a:p>
          <a:r>
            <a:rPr lang="fr-FR" b="0" dirty="0" err="1">
              <a:solidFill>
                <a:schemeClr val="tx1"/>
              </a:solidFill>
            </a:rPr>
            <a:t>Regarding</a:t>
          </a:r>
          <a:r>
            <a:rPr lang="fr-FR" b="0" dirty="0">
              <a:solidFill>
                <a:schemeClr val="tx1"/>
              </a:solidFill>
            </a:rPr>
            <a:t> </a:t>
          </a:r>
          <a:r>
            <a:rPr lang="fr-FR" b="0" dirty="0" err="1">
              <a:solidFill>
                <a:schemeClr val="tx1"/>
              </a:solidFill>
            </a:rPr>
            <a:t>upper</a:t>
          </a:r>
          <a:r>
            <a:rPr lang="fr-FR" b="0" dirty="0">
              <a:solidFill>
                <a:schemeClr val="tx1"/>
              </a:solidFill>
            </a:rPr>
            <a:t> and </a:t>
          </a:r>
          <a:r>
            <a:rPr lang="fr-FR" b="0" dirty="0" err="1">
              <a:solidFill>
                <a:schemeClr val="tx1"/>
              </a:solidFill>
            </a:rPr>
            <a:t>lower</a:t>
          </a:r>
          <a:r>
            <a:rPr lang="fr-FR" b="0" dirty="0">
              <a:solidFill>
                <a:schemeClr val="tx1"/>
              </a:solidFill>
            </a:rPr>
            <a:t> points</a:t>
          </a:r>
        </a:p>
      </dgm:t>
    </dgm:pt>
    <dgm:pt modelId="{2AC1DD53-C92F-2648-AA9D-48A5991F37B1}" type="parTrans" cxnId="{A5243D05-1D4D-D649-892D-DC10E980A72C}">
      <dgm:prSet/>
      <dgm:spPr/>
      <dgm:t>
        <a:bodyPr/>
        <a:lstStyle/>
        <a:p>
          <a:endParaRPr lang="fr-FR" b="1"/>
        </a:p>
      </dgm:t>
    </dgm:pt>
    <dgm:pt modelId="{306C5705-450B-0140-952A-98C2EB77F918}" type="sibTrans" cxnId="{A5243D05-1D4D-D649-892D-DC10E980A72C}">
      <dgm:prSet/>
      <dgm:spPr/>
      <dgm:t>
        <a:bodyPr/>
        <a:lstStyle/>
        <a:p>
          <a:endParaRPr lang="fr-FR" b="1"/>
        </a:p>
      </dgm:t>
    </dgm:pt>
    <dgm:pt modelId="{0B0C66A7-06FB-4F4C-98E2-89F3143E9E96}" type="pres">
      <dgm:prSet presAssocID="{94ADFDDB-592B-1040-AFCF-205B7C5DEBC1}" presName="Name0" presStyleCnt="0">
        <dgm:presLayoutVars>
          <dgm:dir/>
          <dgm:animLvl val="lvl"/>
          <dgm:resizeHandles val="exact"/>
        </dgm:presLayoutVars>
      </dgm:prSet>
      <dgm:spPr/>
    </dgm:pt>
    <dgm:pt modelId="{464D272E-386E-6B42-96D6-8DD8003C84E2}" type="pres">
      <dgm:prSet presAssocID="{B1B8F352-8CDB-7141-A37C-2D0C815FBE2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F32820D-14E6-444D-BA41-12FE24192C6A}" type="pres">
      <dgm:prSet presAssocID="{3F765871-DD32-874F-9A43-5B554C79CD17}" presName="parTxOnlySpace" presStyleCnt="0"/>
      <dgm:spPr/>
    </dgm:pt>
    <dgm:pt modelId="{978B6800-9A9F-8D45-8114-55105E8F2039}" type="pres">
      <dgm:prSet presAssocID="{024A7618-EE0E-F041-A614-4DF868A6405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AC4FA13-6F36-E74D-805A-9ECEB0A022EA}" type="pres">
      <dgm:prSet presAssocID="{DA0455A1-39F6-C842-89E9-320EF096FCD5}" presName="parTxOnlySpace" presStyleCnt="0"/>
      <dgm:spPr/>
    </dgm:pt>
    <dgm:pt modelId="{2BC0AB4F-684A-944E-A08B-4A725F070669}" type="pres">
      <dgm:prSet presAssocID="{E7B6C7EC-6E40-E340-9505-A1A4E720089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1CB2A5D-94C2-394A-8032-63D5B4023E64}" type="pres">
      <dgm:prSet presAssocID="{B30977C5-D438-8944-AFDF-6037DE5123CF}" presName="parTxOnlySpace" presStyleCnt="0"/>
      <dgm:spPr/>
    </dgm:pt>
    <dgm:pt modelId="{E82F0549-C52B-9448-A005-FFD2F6F69475}" type="pres">
      <dgm:prSet presAssocID="{E51EDBC7-EB6D-DD43-8D49-C10A5352E354}" presName="parTxOnly" presStyleLbl="node1" presStyleIdx="3" presStyleCnt="4" custLinFactNeighborX="19264">
        <dgm:presLayoutVars>
          <dgm:chMax val="0"/>
          <dgm:chPref val="0"/>
          <dgm:bulletEnabled val="1"/>
        </dgm:presLayoutVars>
      </dgm:prSet>
      <dgm:spPr/>
    </dgm:pt>
  </dgm:ptLst>
  <dgm:cxnLst>
    <dgm:cxn modelId="{A5243D05-1D4D-D649-892D-DC10E980A72C}" srcId="{94ADFDDB-592B-1040-AFCF-205B7C5DEBC1}" destId="{E51EDBC7-EB6D-DD43-8D49-C10A5352E354}" srcOrd="3" destOrd="0" parTransId="{2AC1DD53-C92F-2648-AA9D-48A5991F37B1}" sibTransId="{306C5705-450B-0140-952A-98C2EB77F918}"/>
    <dgm:cxn modelId="{D0983A34-F942-CD4D-9B63-14DCCC7FA47C}" srcId="{94ADFDDB-592B-1040-AFCF-205B7C5DEBC1}" destId="{B1B8F352-8CDB-7141-A37C-2D0C815FBE2F}" srcOrd="0" destOrd="0" parTransId="{77140A34-BF26-584D-956F-0CFD31C5D92A}" sibTransId="{3F765871-DD32-874F-9A43-5B554C79CD17}"/>
    <dgm:cxn modelId="{6B8B365D-CB69-4C4E-9954-7C5812E92085}" type="presOf" srcId="{B1B8F352-8CDB-7141-A37C-2D0C815FBE2F}" destId="{464D272E-386E-6B42-96D6-8DD8003C84E2}" srcOrd="0" destOrd="0" presId="urn:microsoft.com/office/officeart/2005/8/layout/chevron1"/>
    <dgm:cxn modelId="{4B3CF546-B717-D144-94BD-4ABC1ABFD608}" srcId="{94ADFDDB-592B-1040-AFCF-205B7C5DEBC1}" destId="{024A7618-EE0E-F041-A614-4DF868A6405B}" srcOrd="1" destOrd="0" parTransId="{C2420A24-7C47-5B4B-822F-E4FCD5C3B044}" sibTransId="{DA0455A1-39F6-C842-89E9-320EF096FCD5}"/>
    <dgm:cxn modelId="{B4527B84-D023-0A45-B6CE-9A2B0FD65FB0}" srcId="{94ADFDDB-592B-1040-AFCF-205B7C5DEBC1}" destId="{E7B6C7EC-6E40-E340-9505-A1A4E7200897}" srcOrd="2" destOrd="0" parTransId="{B4CACD1D-DA5C-7649-9BC0-1769D69956D2}" sibTransId="{B30977C5-D438-8944-AFDF-6037DE5123CF}"/>
    <dgm:cxn modelId="{96500A96-1DE7-5044-9238-0668B93EFA06}" type="presOf" srcId="{024A7618-EE0E-F041-A614-4DF868A6405B}" destId="{978B6800-9A9F-8D45-8114-55105E8F2039}" srcOrd="0" destOrd="0" presId="urn:microsoft.com/office/officeart/2005/8/layout/chevron1"/>
    <dgm:cxn modelId="{8F323BB0-F771-3249-B244-FCF0208DB417}" type="presOf" srcId="{94ADFDDB-592B-1040-AFCF-205B7C5DEBC1}" destId="{0B0C66A7-06FB-4F4C-98E2-89F3143E9E96}" srcOrd="0" destOrd="0" presId="urn:microsoft.com/office/officeart/2005/8/layout/chevron1"/>
    <dgm:cxn modelId="{11F795E6-188F-3C4E-A34F-FC37635E64C9}" type="presOf" srcId="{E51EDBC7-EB6D-DD43-8D49-C10A5352E354}" destId="{E82F0549-C52B-9448-A005-FFD2F6F69475}" srcOrd="0" destOrd="0" presId="urn:microsoft.com/office/officeart/2005/8/layout/chevron1"/>
    <dgm:cxn modelId="{B0A5D7FA-9A39-014B-B7F2-FC3941BD345E}" type="presOf" srcId="{E7B6C7EC-6E40-E340-9505-A1A4E7200897}" destId="{2BC0AB4F-684A-944E-A08B-4A725F070669}" srcOrd="0" destOrd="0" presId="urn:microsoft.com/office/officeart/2005/8/layout/chevron1"/>
    <dgm:cxn modelId="{5062502C-B3D4-3847-9783-B6B4BBCE0580}" type="presParOf" srcId="{0B0C66A7-06FB-4F4C-98E2-89F3143E9E96}" destId="{464D272E-386E-6B42-96D6-8DD8003C84E2}" srcOrd="0" destOrd="0" presId="urn:microsoft.com/office/officeart/2005/8/layout/chevron1"/>
    <dgm:cxn modelId="{F3DE3741-86AE-C84D-A89D-09D51349185B}" type="presParOf" srcId="{0B0C66A7-06FB-4F4C-98E2-89F3143E9E96}" destId="{CF32820D-14E6-444D-BA41-12FE24192C6A}" srcOrd="1" destOrd="0" presId="urn:microsoft.com/office/officeart/2005/8/layout/chevron1"/>
    <dgm:cxn modelId="{054753E4-95F2-3848-8848-1CEC30A3C898}" type="presParOf" srcId="{0B0C66A7-06FB-4F4C-98E2-89F3143E9E96}" destId="{978B6800-9A9F-8D45-8114-55105E8F2039}" srcOrd="2" destOrd="0" presId="urn:microsoft.com/office/officeart/2005/8/layout/chevron1"/>
    <dgm:cxn modelId="{0E9347FB-60EE-D34C-A936-5321C487DBD3}" type="presParOf" srcId="{0B0C66A7-06FB-4F4C-98E2-89F3143E9E96}" destId="{8AC4FA13-6F36-E74D-805A-9ECEB0A022EA}" srcOrd="3" destOrd="0" presId="urn:microsoft.com/office/officeart/2005/8/layout/chevron1"/>
    <dgm:cxn modelId="{694E305E-E14F-7148-81B0-F7AA88F9D524}" type="presParOf" srcId="{0B0C66A7-06FB-4F4C-98E2-89F3143E9E96}" destId="{2BC0AB4F-684A-944E-A08B-4A725F070669}" srcOrd="4" destOrd="0" presId="urn:microsoft.com/office/officeart/2005/8/layout/chevron1"/>
    <dgm:cxn modelId="{B8849CF0-14E5-7441-9EE6-10E5AAEAE4A1}" type="presParOf" srcId="{0B0C66A7-06FB-4F4C-98E2-89F3143E9E96}" destId="{71CB2A5D-94C2-394A-8032-63D5B4023E64}" srcOrd="5" destOrd="0" presId="urn:microsoft.com/office/officeart/2005/8/layout/chevron1"/>
    <dgm:cxn modelId="{A240BED6-0309-3644-AFB2-FEF2D10622AF}" type="presParOf" srcId="{0B0C66A7-06FB-4F4C-98E2-89F3143E9E96}" destId="{E82F0549-C52B-9448-A005-FFD2F6F6947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D272E-386E-6B42-96D6-8DD8003C84E2}">
      <dsp:nvSpPr>
        <dsp:cNvPr id="0" name=""/>
        <dsp:cNvSpPr/>
      </dsp:nvSpPr>
      <dsp:spPr>
        <a:xfrm>
          <a:off x="4979" y="252369"/>
          <a:ext cx="2898674" cy="1159469"/>
        </a:xfrm>
        <a:prstGeom prst="chevron">
          <a:avLst/>
        </a:prstGeom>
        <a:solidFill>
          <a:srgbClr val="DA1313">
            <a:alpha val="81961"/>
          </a:srgb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800" b="1" kern="1200" dirty="0">
              <a:solidFill>
                <a:schemeClr val="tx1"/>
              </a:solidFill>
            </a:rPr>
            <a:t>STL to CSV</a:t>
          </a:r>
        </a:p>
      </dsp:txBody>
      <dsp:txXfrm>
        <a:off x="584714" y="252369"/>
        <a:ext cx="1739205" cy="1159469"/>
      </dsp:txXfrm>
    </dsp:sp>
    <dsp:sp modelId="{978B6800-9A9F-8D45-8114-55105E8F2039}">
      <dsp:nvSpPr>
        <dsp:cNvPr id="0" name=""/>
        <dsp:cNvSpPr/>
      </dsp:nvSpPr>
      <dsp:spPr>
        <a:xfrm>
          <a:off x="2613786" y="252369"/>
          <a:ext cx="2898674" cy="1159469"/>
        </a:xfrm>
        <a:prstGeom prst="chevron">
          <a:avLst/>
        </a:prstGeom>
        <a:solidFill>
          <a:srgbClr val="FF930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800" b="1" kern="1200" dirty="0" err="1">
              <a:solidFill>
                <a:schemeClr val="tx1"/>
              </a:solidFill>
            </a:rPr>
            <a:t>Find</a:t>
          </a:r>
          <a:r>
            <a:rPr lang="fr-CH" sz="1800" b="1" kern="1200" dirty="0">
              <a:solidFill>
                <a:schemeClr val="tx1"/>
              </a:solidFill>
            </a:rPr>
            <a:t> </a:t>
          </a:r>
          <a:r>
            <a:rPr lang="fr-CH" sz="1800" b="1" kern="1200" dirty="0" err="1">
              <a:solidFill>
                <a:schemeClr val="tx1"/>
              </a:solidFill>
            </a:rPr>
            <a:t>equation</a:t>
          </a:r>
          <a:r>
            <a:rPr lang="fr-CH" sz="1800" b="1" kern="1200" dirty="0">
              <a:solidFill>
                <a:schemeClr val="tx1"/>
              </a:solidFill>
            </a:rPr>
            <a:t> of planes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800" b="0" kern="1200" dirty="0">
              <a:solidFill>
                <a:schemeClr val="tx1"/>
              </a:solidFill>
            </a:rPr>
            <a:t>To segment file</a:t>
          </a:r>
        </a:p>
      </dsp:txBody>
      <dsp:txXfrm>
        <a:off x="3193521" y="252369"/>
        <a:ext cx="1739205" cy="1159469"/>
      </dsp:txXfrm>
    </dsp:sp>
    <dsp:sp modelId="{2BC0AB4F-684A-944E-A08B-4A725F070669}">
      <dsp:nvSpPr>
        <dsp:cNvPr id="0" name=""/>
        <dsp:cNvSpPr/>
      </dsp:nvSpPr>
      <dsp:spPr>
        <a:xfrm>
          <a:off x="5222594" y="252369"/>
          <a:ext cx="2898674" cy="1159469"/>
        </a:xfrm>
        <a:prstGeom prst="chevron">
          <a:avLst/>
        </a:prstGeom>
        <a:solidFill>
          <a:srgbClr val="FFC00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800" b="1" kern="1200" dirty="0" err="1">
              <a:solidFill>
                <a:schemeClr val="tx1"/>
              </a:solidFill>
            </a:rPr>
            <a:t>Extract</a:t>
          </a:r>
          <a:r>
            <a:rPr lang="fr-CH" sz="1800" b="1" kern="1200" dirty="0">
              <a:solidFill>
                <a:schemeClr val="tx1"/>
              </a:solidFill>
            </a:rPr>
            <a:t> point </a:t>
          </a:r>
          <a:r>
            <a:rPr lang="fr-CH" sz="1800" b="0" kern="1200" dirty="0">
              <a:solidFill>
                <a:schemeClr val="tx1"/>
              </a:solidFill>
            </a:rPr>
            <a:t>in-</a:t>
          </a:r>
          <a:r>
            <a:rPr lang="fr-CH" sz="1800" b="0" kern="1200" dirty="0" err="1">
              <a:solidFill>
                <a:schemeClr val="tx1"/>
              </a:solidFill>
            </a:rPr>
            <a:t>between</a:t>
          </a:r>
          <a:r>
            <a:rPr lang="fr-CH" sz="1800" b="0" kern="1200" dirty="0">
              <a:solidFill>
                <a:schemeClr val="tx1"/>
              </a:solidFill>
            </a:rPr>
            <a:t> </a:t>
          </a:r>
          <a:r>
            <a:rPr lang="fr-CH" sz="1800" b="0" kern="1200" dirty="0" err="1">
              <a:solidFill>
                <a:schemeClr val="tx1"/>
              </a:solidFill>
            </a:rPr>
            <a:t>each</a:t>
          </a:r>
          <a:r>
            <a:rPr lang="fr-CH" sz="1800" b="0" kern="1200" dirty="0">
              <a:solidFill>
                <a:schemeClr val="tx1"/>
              </a:solidFill>
            </a:rPr>
            <a:t> plane</a:t>
          </a:r>
        </a:p>
      </dsp:txBody>
      <dsp:txXfrm>
        <a:off x="5802329" y="252369"/>
        <a:ext cx="1739205" cy="1159469"/>
      </dsp:txXfrm>
    </dsp:sp>
    <dsp:sp modelId="{E82F0549-C52B-9448-A005-FFD2F6F69475}">
      <dsp:nvSpPr>
        <dsp:cNvPr id="0" name=""/>
        <dsp:cNvSpPr/>
      </dsp:nvSpPr>
      <dsp:spPr>
        <a:xfrm>
          <a:off x="7836381" y="252369"/>
          <a:ext cx="2898674" cy="1159469"/>
        </a:xfrm>
        <a:prstGeom prst="chevron">
          <a:avLst/>
        </a:prstGeom>
        <a:solidFill>
          <a:srgbClr val="FFFD78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800" b="1" kern="1200" dirty="0">
              <a:solidFill>
                <a:schemeClr val="tx1"/>
              </a:solidFill>
            </a:rPr>
            <a:t>Project point on plane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 err="1">
              <a:solidFill>
                <a:schemeClr val="tx1"/>
              </a:solidFill>
            </a:rPr>
            <a:t>Regarding</a:t>
          </a:r>
          <a:r>
            <a:rPr lang="fr-FR" sz="1800" b="0" kern="1200" dirty="0">
              <a:solidFill>
                <a:schemeClr val="tx1"/>
              </a:solidFill>
            </a:rPr>
            <a:t> </a:t>
          </a:r>
          <a:r>
            <a:rPr lang="fr-FR" sz="1800" b="0" kern="1200" dirty="0" err="1">
              <a:solidFill>
                <a:schemeClr val="tx1"/>
              </a:solidFill>
            </a:rPr>
            <a:t>upper</a:t>
          </a:r>
          <a:r>
            <a:rPr lang="fr-FR" sz="1800" b="0" kern="1200" dirty="0">
              <a:solidFill>
                <a:schemeClr val="tx1"/>
              </a:solidFill>
            </a:rPr>
            <a:t> and </a:t>
          </a:r>
          <a:r>
            <a:rPr lang="fr-FR" sz="1800" b="0" kern="1200" dirty="0" err="1">
              <a:solidFill>
                <a:schemeClr val="tx1"/>
              </a:solidFill>
            </a:rPr>
            <a:t>lower</a:t>
          </a:r>
          <a:r>
            <a:rPr lang="fr-FR" sz="1800" b="0" kern="1200" dirty="0">
              <a:solidFill>
                <a:schemeClr val="tx1"/>
              </a:solidFill>
            </a:rPr>
            <a:t> points</a:t>
          </a:r>
        </a:p>
      </dsp:txBody>
      <dsp:txXfrm>
        <a:off x="8416116" y="252369"/>
        <a:ext cx="1739205" cy="1159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61F266B-A38E-4C51-B130-BED118C68B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17F202-0F3D-4239-B3C8-E506454889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C169A-1220-4B42-953D-8968223BCA9D}" type="datetimeFigureOut">
              <a:rPr lang="fr-CH" smtClean="0"/>
              <a:t>20.10.2018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139FDD-67D4-47EF-A442-DE7442548D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/>
              <a:t>EPFL-STI-IBI-LMAM | 04.04.2018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EBB69D-3AD6-4971-A24B-3CBEB4ABC8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80F5D-F879-48BC-AB61-5C282519B45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508917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7CC44-3BA5-E143-B780-7AA02CFEA3D2}" type="datetimeFigureOut">
              <a:rPr lang="fr-FR" smtClean="0"/>
              <a:t>20/10/2018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EPFL-STI-IBI-LMAM | 04.04.2018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5D27E-6000-7E4B-A366-5EDBC4F15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74454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068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383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8AA8-AB00-47F6-A52E-C02B380056E0}" type="datetime1">
              <a:rPr lang="fr-CH" smtClean="0"/>
              <a:t>20.10.2018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50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35B8-C336-4CA9-A908-7EF5938D9A90}" type="datetime1">
              <a:rPr lang="fr-CH" smtClean="0"/>
              <a:t>20.10.2018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1270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A68A-FEC5-4141-851D-D49EC4A60C9A}" type="datetime1">
              <a:rPr lang="fr-CH" smtClean="0"/>
              <a:t>20.10.2018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0528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9C46-D19E-49E5-8B8E-0F695CD54D36}" type="datetime1">
              <a:rPr lang="fr-CH" smtClean="0"/>
              <a:t>20.10.2018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4141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15BF-2EBA-40DA-ACA2-BAC9FEC6D45F}" type="datetime1">
              <a:rPr lang="fr-CH" smtClean="0"/>
              <a:t>20.10.2018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70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4D36-6867-4F5B-BB5D-B0D445DDF8BD}" type="datetime1">
              <a:rPr lang="fr-CH" smtClean="0"/>
              <a:t>20.10.2018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698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84B7-4139-41A1-9E72-D2C1ED32CB64}" type="datetime1">
              <a:rPr lang="fr-CH" smtClean="0"/>
              <a:t>20.10.2018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4165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9AB75-468F-4F56-B100-B8CDEFB06ACD}" type="datetime1">
              <a:rPr lang="fr-CH" smtClean="0"/>
              <a:t>20.10.2018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684454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48C7-4AD7-42B4-8B0D-598027C721E9}" type="datetime1">
              <a:rPr lang="fr-CH" smtClean="0"/>
              <a:t>20.10.2018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9848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0EEB-C91E-4758-97FD-15EA38C590EF}" type="datetime1">
              <a:rPr lang="fr-CH" smtClean="0"/>
              <a:t>20.10.2018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CH"/>
              <a:t>EPFL-STI-LMAM | 04.04.2018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1855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20EC88-CD5B-4B39-BDD8-88ECAABA00A7}" type="datetime1">
              <a:rPr lang="fr-CH" smtClean="0"/>
              <a:t>20.10.2018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CH"/>
              <a:t>EPFL-STI-LMAM | 04.04.2018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54092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E6D8-56FE-4D39-818C-789E032FD7AA}" type="datetime1">
              <a:rPr lang="fr-CH" smtClean="0"/>
              <a:t>20.10.2018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49471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83B9-504B-4A2E-9163-4465CD15713D}" type="datetime1">
              <a:rPr lang="fr-CH" smtClean="0"/>
              <a:t>20.10.2018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43439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39BC-7B21-4CC6-B18E-B4312F709F5C}" type="datetime1">
              <a:rPr lang="fr-CH" smtClean="0"/>
              <a:t>20.10.2018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048185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BA8E-B6E0-458F-A7BE-805B2A73F184}" type="datetime1">
              <a:rPr lang="fr-CH" smtClean="0"/>
              <a:t>20.10.2018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6123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6A20-D025-4B4F-BA62-48072654D13F}" type="datetime1">
              <a:rPr lang="fr-CH" smtClean="0"/>
              <a:t>20.10.2018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6396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71F2-AAC6-456F-A5C1-0608A74F1AD6}" type="datetime1">
              <a:rPr lang="fr-CH" smtClean="0"/>
              <a:t>20.10.2018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2275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3861-5E9E-4334-B9B9-957EDCADE37B}" type="datetime1">
              <a:rPr lang="fr-CH" smtClean="0"/>
              <a:t>20.10.2018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97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D8CB-CDF8-4CA5-95E8-98509A6021AD}" type="datetime1">
              <a:rPr lang="fr-CH" smtClean="0"/>
              <a:t>20.10.2018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7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2718-0DE0-4AB4-9B81-3D2CAC5826B2}" type="datetime1">
              <a:rPr lang="fr-CH" smtClean="0"/>
              <a:t>20.10.2018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0031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091B-D431-4E8B-B88F-8FCEC22C29AD}" type="datetime1">
              <a:rPr lang="fr-CH" smtClean="0"/>
              <a:t>20.10.2018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062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242E-0C8F-4FC5-AC59-EE029740C7FF}" type="datetime1">
              <a:rPr lang="fr-CH" smtClean="0"/>
              <a:t>20.10.2018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0058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5A64017-90F2-4A9A-A326-5496BE4062DB}" type="datetime1">
              <a:rPr lang="fr-CH" smtClean="0"/>
              <a:t>20.10.2018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664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2BCF66-79A0-45F1-9F59-486442163168}" type="datetime1">
              <a:rPr lang="fr-CH" smtClean="0"/>
              <a:t>20.10.2018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BDCE95-9A2C-4CF6-AC2F-5E8F5B23B560}" type="slidenum">
              <a:rPr lang="fr-CH" smtClean="0"/>
              <a:t>‹N°›</a:t>
            </a:fld>
            <a:endParaRPr lang="fr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98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7D15EF-4D56-4251-B86A-5C0FC204A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078" y="1605905"/>
            <a:ext cx="9144000" cy="1385048"/>
          </a:xfrm>
        </p:spPr>
        <p:txBody>
          <a:bodyPr>
            <a:normAutofit fontScale="90000"/>
          </a:bodyPr>
          <a:lstStyle/>
          <a:p>
            <a:pPr algn="ctr"/>
            <a:r>
              <a:rPr lang="fr-CH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Midterm</a:t>
            </a:r>
            <a:r>
              <a:rPr lang="fr-CH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CH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semester</a:t>
            </a:r>
            <a:r>
              <a:rPr lang="fr-CH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CH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project</a:t>
            </a:r>
            <a:r>
              <a:rPr lang="fr-CH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CH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presentation</a:t>
            </a:r>
            <a:endParaRPr lang="fr-CH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2899CC-1D8E-461E-839F-84C57326E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4366" y="3498729"/>
            <a:ext cx="9841424" cy="846309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Automated propeller geometry measurement from 3d scanning data</a:t>
            </a:r>
          </a:p>
          <a:p>
            <a:pPr algn="ctr"/>
            <a:r>
              <a:rPr lang="en-US" dirty="0">
                <a:solidFill>
                  <a:schemeClr val="accent3"/>
                </a:solidFill>
                <a:latin typeface="Calibri Light" charset="0"/>
                <a:ea typeface="Calibri Light" charset="0"/>
                <a:cs typeface="Calibri Light" charset="0"/>
              </a:rPr>
              <a:t>LIS</a:t>
            </a:r>
          </a:p>
          <a:p>
            <a:pPr algn="ctr"/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5D53B84-4E35-4DEA-A9DB-414A582482C7}"/>
              </a:ext>
            </a:extLst>
          </p:cNvPr>
          <p:cNvSpPr txBox="1"/>
          <p:nvPr/>
        </p:nvSpPr>
        <p:spPr>
          <a:xfrm>
            <a:off x="10160016" y="4548642"/>
            <a:ext cx="1978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u="sng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Supervisors</a:t>
            </a:r>
            <a:r>
              <a:rPr lang="fr-CH" u="sng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:</a:t>
            </a:r>
          </a:p>
          <a:p>
            <a:pPr algn="r"/>
            <a:r>
              <a:rPr lang="fr-CH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S. Steffen</a:t>
            </a:r>
          </a:p>
          <a:p>
            <a:pPr algn="r"/>
            <a:r>
              <a:rPr lang="fr-CH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A. </a:t>
            </a:r>
            <a:r>
              <a:rPr lang="fr-CH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Bhaskaran</a:t>
            </a:r>
            <a:endParaRPr lang="fr-CH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E2DC4E-6CDA-4F05-B3AF-6E533B3D7043}"/>
              </a:ext>
            </a:extLst>
          </p:cNvPr>
          <p:cNvSpPr/>
          <p:nvPr/>
        </p:nvSpPr>
        <p:spPr>
          <a:xfrm>
            <a:off x="9993239" y="5471972"/>
            <a:ext cx="21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CH" u="sng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Author</a:t>
            </a:r>
            <a:r>
              <a:rPr lang="fr-CH" u="sng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:</a:t>
            </a:r>
          </a:p>
          <a:p>
            <a:pPr algn="r"/>
            <a:r>
              <a:rPr lang="fr-CH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P. Maury Laribière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8E3916F-8570-44BD-BF1B-692085B3D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46" y="4806703"/>
            <a:ext cx="2771953" cy="1330538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529D9F-48AE-4E65-B8CA-7027523B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1</a:t>
            </a:fld>
            <a:endParaRPr lang="fr-CH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7925808-7A57-44B3-B98B-9F7BB651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dirty="0"/>
              <a:t>EPFL-STI-LMAM | 20.10.2018</a:t>
            </a:r>
          </a:p>
        </p:txBody>
      </p:sp>
    </p:spTree>
    <p:extLst>
      <p:ext uri="{BB962C8B-B14F-4D97-AF65-F5344CB8AC3E}">
        <p14:creationId xmlns:p14="http://schemas.microsoft.com/office/powerpoint/2010/main" val="145457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solidFill>
                  <a:schemeClr val="accent2"/>
                </a:solidFill>
              </a:rPr>
              <a:t>Introduction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A1D7A5-0FC5-4BB8-AB53-C362CE3C422E}"/>
              </a:ext>
            </a:extLst>
          </p:cNvPr>
          <p:cNvSpPr txBox="1">
            <a:spLocks/>
          </p:cNvSpPr>
          <p:nvPr/>
        </p:nvSpPr>
        <p:spPr>
          <a:xfrm>
            <a:off x="609601" y="1985016"/>
            <a:ext cx="6986435" cy="4227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Analysis of the performance of drones is a very active field of research</a:t>
            </a:r>
            <a:endParaRPr lang="en-US" dirty="0">
              <a:solidFill>
                <a:schemeClr val="tx2"/>
              </a:solidFill>
              <a:latin typeface="Calibri Light" charset="0"/>
              <a:cs typeface="Calibri Light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No automated method</a:t>
            </a:r>
          </a:p>
          <a:p>
            <a:pPr lvl="1">
              <a:buFont typeface="Courier New" charset="0"/>
              <a:buChar char="o"/>
            </a:pPr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Wind tunnels</a:t>
            </a:r>
          </a:p>
          <a:p>
            <a:pPr lvl="1">
              <a:buFont typeface="Courier New" charset="0"/>
              <a:buChar char="o"/>
            </a:pPr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Blade </a:t>
            </a:r>
            <a:r>
              <a:rPr lang="en-US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Elementum</a:t>
            </a:r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Theory needs geometry information</a:t>
            </a:r>
          </a:p>
          <a:p>
            <a:pPr marL="457200" lvl="1" indent="0">
              <a:buNone/>
            </a:pPr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3D scanning technologies</a:t>
            </a:r>
          </a:p>
          <a:p>
            <a:pPr lvl="1">
              <a:buFont typeface="Courier New" charset="0"/>
              <a:buChar char="o"/>
            </a:pPr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Greatly developed in past years</a:t>
            </a:r>
          </a:p>
          <a:p>
            <a:pPr lvl="1">
              <a:buFont typeface="Courier New" charset="0"/>
              <a:buChar char="o"/>
            </a:pPr>
            <a:endParaRPr lang="en-US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7A202C8-61E5-4BDC-97B4-E2A65FD6E677}"/>
              </a:ext>
            </a:extLst>
          </p:cNvPr>
          <p:cNvSpPr txBox="1"/>
          <p:nvPr/>
        </p:nvSpPr>
        <p:spPr>
          <a:xfrm>
            <a:off x="7407458" y="6107277"/>
            <a:ext cx="374822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1100" b="1" dirty="0">
                <a:solidFill>
                  <a:schemeClr val="tx2"/>
                </a:solidFill>
              </a:rPr>
              <a:t>Fig.1:</a:t>
            </a:r>
            <a:r>
              <a:rPr lang="fr-CH" sz="1100" dirty="0">
                <a:solidFill>
                  <a:schemeClr val="tx2"/>
                </a:solidFill>
              </a:rPr>
              <a:t> </a:t>
            </a:r>
            <a:r>
              <a:rPr lang="fr-CH" sz="1100" dirty="0" err="1">
                <a:solidFill>
                  <a:schemeClr val="tx2"/>
                </a:solidFill>
              </a:rPr>
              <a:t>Propeller</a:t>
            </a:r>
            <a:r>
              <a:rPr lang="fr-CH" sz="1100" dirty="0">
                <a:solidFill>
                  <a:schemeClr val="tx2"/>
                </a:solidFill>
              </a:rPr>
              <a:t> STL file </a:t>
            </a:r>
            <a:r>
              <a:rPr lang="fr-CH" sz="1100" dirty="0" err="1">
                <a:solidFill>
                  <a:schemeClr val="tx2"/>
                </a:solidFill>
              </a:rPr>
              <a:t>from</a:t>
            </a:r>
            <a:r>
              <a:rPr lang="fr-CH" sz="1100" dirty="0">
                <a:solidFill>
                  <a:schemeClr val="tx2"/>
                </a:solidFill>
              </a:rPr>
              <a:t> 3D scanning</a:t>
            </a:r>
          </a:p>
          <a:p>
            <a:pPr algn="r"/>
            <a:r>
              <a:rPr lang="fr-CH" sz="1200" dirty="0"/>
              <a:t>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E1A530-31F0-409A-BA10-D0B8E5D9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2</a:t>
            </a:fld>
            <a:endParaRPr lang="fr-CH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F784C2A-615E-47D3-80C0-0C8BEFC19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545" y="1398658"/>
            <a:ext cx="1997826" cy="4606099"/>
          </a:xfrm>
          <a:prstGeom prst="rect">
            <a:avLst/>
          </a:prstGeom>
        </p:spPr>
      </p:pic>
      <p:sp>
        <p:nvSpPr>
          <p:cNvPr id="12" name="Espace réservé du pied de page 6">
            <a:extLst>
              <a:ext uri="{FF2B5EF4-FFF2-40B4-BE49-F238E27FC236}">
                <a16:creationId xmlns:a16="http://schemas.microsoft.com/office/drawing/2014/main" id="{3A3FED63-B142-4DDC-A7EB-4100AE968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dirty="0"/>
              <a:t>EPFL-STI-LMAM | 20.10.2018</a:t>
            </a:r>
          </a:p>
        </p:txBody>
      </p:sp>
    </p:spTree>
    <p:extLst>
      <p:ext uri="{BB962C8B-B14F-4D97-AF65-F5344CB8AC3E}">
        <p14:creationId xmlns:p14="http://schemas.microsoft.com/office/powerpoint/2010/main" val="187049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FFDE7C-62B5-4D51-9679-651D0EAB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369" y="438471"/>
            <a:ext cx="9938411" cy="1325563"/>
          </a:xfrm>
        </p:spPr>
        <p:txBody>
          <a:bodyPr/>
          <a:lstStyle/>
          <a:p>
            <a:r>
              <a:rPr lang="fr-CH" dirty="0">
                <a:solidFill>
                  <a:schemeClr val="accent2"/>
                </a:solidFill>
              </a:rPr>
              <a:t>Introduction: state of the art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BAB473-4A98-4F6E-A739-174BD397F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043" y="2102061"/>
            <a:ext cx="4345931" cy="44706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3D scanning: </a:t>
            </a:r>
            <a:r>
              <a:rPr lang="en-US" dirty="0">
                <a:solidFill>
                  <a:schemeClr val="accent2"/>
                </a:solidFill>
              </a:rPr>
              <a:t>5 main techniques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C05C207-727A-47C4-885C-19BD1B64740E}"/>
              </a:ext>
            </a:extLst>
          </p:cNvPr>
          <p:cNvSpPr txBox="1"/>
          <p:nvPr/>
        </p:nvSpPr>
        <p:spPr>
          <a:xfrm>
            <a:off x="8383504" y="5819365"/>
            <a:ext cx="37652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1100" b="1" dirty="0" err="1">
                <a:solidFill>
                  <a:schemeClr val="tx2"/>
                </a:solidFill>
              </a:rPr>
              <a:t>Fig</a:t>
            </a:r>
            <a:r>
              <a:rPr lang="fr-CH" sz="1100" b="1" dirty="0">
                <a:solidFill>
                  <a:schemeClr val="tx2"/>
                </a:solidFill>
              </a:rPr>
              <a:t> 2: </a:t>
            </a:r>
            <a:r>
              <a:rPr lang="fr-CH" sz="1100" dirty="0">
                <a:solidFill>
                  <a:schemeClr val="tx2"/>
                </a:solidFill>
              </a:rPr>
              <a:t>PARSEC </a:t>
            </a:r>
            <a:r>
              <a:rPr lang="fr-CH" sz="1100" dirty="0" err="1">
                <a:solidFill>
                  <a:schemeClr val="tx2"/>
                </a:solidFill>
              </a:rPr>
              <a:t>parametrization</a:t>
            </a:r>
            <a:r>
              <a:rPr lang="fr-CH" sz="1100" dirty="0">
                <a:solidFill>
                  <a:schemeClr val="tx2"/>
                </a:solidFill>
              </a:rPr>
              <a:t> </a:t>
            </a:r>
            <a:r>
              <a:rPr lang="fr-CH" sz="1100" dirty="0" err="1">
                <a:solidFill>
                  <a:schemeClr val="tx2"/>
                </a:solidFill>
              </a:rPr>
              <a:t>parameters</a:t>
            </a:r>
            <a:endParaRPr lang="fr-CH" sz="1100" dirty="0">
              <a:solidFill>
                <a:schemeClr val="tx2"/>
              </a:solidFill>
            </a:endParaRPr>
          </a:p>
          <a:p>
            <a:pPr algn="r"/>
            <a:r>
              <a:rPr lang="fr-CH" sz="1100" dirty="0" err="1">
                <a:solidFill>
                  <a:schemeClr val="tx2"/>
                </a:solidFill>
              </a:rPr>
              <a:t>From</a:t>
            </a:r>
            <a:r>
              <a:rPr lang="fr-CH" sz="1100" dirty="0">
                <a:solidFill>
                  <a:schemeClr val="tx2"/>
                </a:solidFill>
              </a:rPr>
              <a:t> </a:t>
            </a:r>
            <a:r>
              <a:rPr lang="fr-CH" sz="1100" dirty="0" err="1">
                <a:solidFill>
                  <a:schemeClr val="tx2"/>
                </a:solidFill>
              </a:rPr>
              <a:t>Airfoil</a:t>
            </a:r>
            <a:r>
              <a:rPr lang="fr-CH" sz="1100" dirty="0">
                <a:solidFill>
                  <a:schemeClr val="tx2"/>
                </a:solidFill>
              </a:rPr>
              <a:t> </a:t>
            </a:r>
            <a:r>
              <a:rPr lang="fr-CH" sz="1100" dirty="0" err="1">
                <a:solidFill>
                  <a:schemeClr val="tx2"/>
                </a:solidFill>
              </a:rPr>
              <a:t>Parameterization</a:t>
            </a:r>
            <a:r>
              <a:rPr lang="fr-CH" sz="1100" dirty="0">
                <a:solidFill>
                  <a:schemeClr val="tx2"/>
                </a:solidFill>
              </a:rPr>
              <a:t> Techniques: A </a:t>
            </a:r>
            <a:r>
              <a:rPr lang="fr-CH" sz="1100" dirty="0" err="1">
                <a:solidFill>
                  <a:schemeClr val="tx2"/>
                </a:solidFill>
              </a:rPr>
              <a:t>Review</a:t>
            </a:r>
            <a:r>
              <a:rPr lang="fr-CH" sz="1100" dirty="0">
                <a:solidFill>
                  <a:schemeClr val="tx2"/>
                </a:solidFill>
              </a:rPr>
              <a:t>, </a:t>
            </a:r>
          </a:p>
          <a:p>
            <a:pPr algn="r"/>
            <a:r>
              <a:rPr lang="fr-CH" sz="1100" dirty="0" err="1">
                <a:solidFill>
                  <a:schemeClr val="tx2"/>
                </a:solidFill>
              </a:rPr>
              <a:t>Nilesh</a:t>
            </a:r>
            <a:r>
              <a:rPr lang="fr-CH" sz="1100" dirty="0">
                <a:solidFill>
                  <a:schemeClr val="tx2"/>
                </a:solidFill>
              </a:rPr>
              <a:t> P. </a:t>
            </a:r>
            <a:r>
              <a:rPr lang="fr-CH" sz="1100" dirty="0" err="1">
                <a:solidFill>
                  <a:schemeClr val="tx2"/>
                </a:solidFill>
              </a:rPr>
              <a:t>Salunke</a:t>
            </a:r>
            <a:r>
              <a:rPr lang="fr-CH" sz="1100" dirty="0">
                <a:solidFill>
                  <a:schemeClr val="tx2"/>
                </a:solidFill>
              </a:rPr>
              <a:t>, </a:t>
            </a:r>
            <a:r>
              <a:rPr lang="fr-CH" sz="1100" dirty="0" err="1">
                <a:solidFill>
                  <a:schemeClr val="tx2"/>
                </a:solidFill>
              </a:rPr>
              <a:t>Juned</a:t>
            </a:r>
            <a:r>
              <a:rPr lang="fr-CH" sz="1100" dirty="0">
                <a:solidFill>
                  <a:schemeClr val="tx2"/>
                </a:solidFill>
              </a:rPr>
              <a:t> </a:t>
            </a:r>
            <a:r>
              <a:rPr lang="fr-CH" sz="1100" dirty="0" err="1">
                <a:solidFill>
                  <a:schemeClr val="tx2"/>
                </a:solidFill>
              </a:rPr>
              <a:t>Ahamad</a:t>
            </a:r>
            <a:r>
              <a:rPr lang="fr-CH" sz="1100" dirty="0">
                <a:solidFill>
                  <a:schemeClr val="tx2"/>
                </a:solidFill>
              </a:rPr>
              <a:t> R. A.2, S.A. Channiwala2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927053" y="2704902"/>
            <a:ext cx="3815593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2"/>
                </a:solidFill>
              </a:rPr>
              <a:t>Contact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CMM</a:t>
            </a: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2"/>
                </a:solidFill>
              </a:rPr>
              <a:t>Non contact active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Structured Light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Time of flight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Laser triangulation</a:t>
            </a: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2"/>
                </a:solidFill>
              </a:rPr>
              <a:t>Non contact passive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Photogrammetry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CCACA1-6CEC-4F60-AE4F-C5A02335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3</a:t>
            </a:fld>
            <a:endParaRPr lang="fr-CH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AC08F81-0E0C-4736-96EB-4CD2BDFE3ACB}"/>
              </a:ext>
            </a:extLst>
          </p:cNvPr>
          <p:cNvSpPr txBox="1">
            <a:spLocks/>
          </p:cNvSpPr>
          <p:nvPr/>
        </p:nvSpPr>
        <p:spPr>
          <a:xfrm>
            <a:off x="6210539" y="2102061"/>
            <a:ext cx="4345931" cy="4470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solidFill>
                  <a:schemeClr val="accent2"/>
                </a:solidFill>
              </a:rPr>
              <a:t>Aerofoil</a:t>
            </a:r>
            <a:r>
              <a:rPr lang="en-US" b="1" dirty="0">
                <a:solidFill>
                  <a:schemeClr val="accent2"/>
                </a:solidFill>
              </a:rPr>
              <a:t> parametrizations: 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F6EA4D2-5616-4404-9429-FAC86C7F1D35}"/>
              </a:ext>
            </a:extLst>
          </p:cNvPr>
          <p:cNvSpPr txBox="1"/>
          <p:nvPr/>
        </p:nvSpPr>
        <p:spPr>
          <a:xfrm>
            <a:off x="6189574" y="2704902"/>
            <a:ext cx="4620991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buFont typeface="Wingdings" charset="2"/>
              <a:buChar char="§"/>
            </a:pPr>
            <a:r>
              <a:rPr lang="en-US" dirty="0" err="1">
                <a:solidFill>
                  <a:schemeClr val="tx2"/>
                </a:solidFill>
              </a:rPr>
              <a:t>Bézier</a:t>
            </a:r>
            <a:endParaRPr lang="en-US" dirty="0">
              <a:solidFill>
                <a:schemeClr val="tx2"/>
              </a:solidFill>
            </a:endParaRPr>
          </a:p>
          <a:p>
            <a:pPr marL="800100" lvl="1" indent="-342900">
              <a:buFont typeface="Wingdings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PARSEC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Bezier - Parsec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dirty="0" err="1">
                <a:solidFill>
                  <a:schemeClr val="tx2"/>
                </a:solidFill>
              </a:rPr>
              <a:t>Sobieczky</a:t>
            </a:r>
            <a:r>
              <a:rPr lang="en-US" dirty="0">
                <a:solidFill>
                  <a:schemeClr val="tx2"/>
                </a:solidFill>
              </a:rPr>
              <a:t> (with PARSEC)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Improved Parameter Geometric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AB087CE-B623-4D15-AEB4-BBBC04816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015" y="4187449"/>
            <a:ext cx="3993977" cy="1744495"/>
          </a:xfrm>
          <a:prstGeom prst="rect">
            <a:avLst/>
          </a:prstGeom>
        </p:spPr>
      </p:pic>
      <p:sp>
        <p:nvSpPr>
          <p:cNvPr id="15" name="Espace réservé du pied de page 6">
            <a:extLst>
              <a:ext uri="{FF2B5EF4-FFF2-40B4-BE49-F238E27FC236}">
                <a16:creationId xmlns:a16="http://schemas.microsoft.com/office/drawing/2014/main" id="{18D8FCC0-EE3E-4798-B802-6BD32816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dirty="0"/>
              <a:t>EPFL-STI-LMAM | 20.10.2018</a:t>
            </a:r>
          </a:p>
        </p:txBody>
      </p:sp>
    </p:spTree>
    <p:extLst>
      <p:ext uri="{BB962C8B-B14F-4D97-AF65-F5344CB8AC3E}">
        <p14:creationId xmlns:p14="http://schemas.microsoft.com/office/powerpoint/2010/main" val="154062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4249B-CFC6-478E-AEEB-0F12D16D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661" y="400592"/>
            <a:ext cx="11118010" cy="1954680"/>
          </a:xfrm>
        </p:spPr>
        <p:txBody>
          <a:bodyPr>
            <a:noAutofit/>
          </a:bodyPr>
          <a:lstStyle/>
          <a:p>
            <a:r>
              <a:rPr lang="fr-CH" dirty="0">
                <a:solidFill>
                  <a:schemeClr val="accent2"/>
                </a:solidFill>
              </a:rPr>
              <a:t>Introduction: goal of the </a:t>
            </a:r>
            <a:r>
              <a:rPr lang="fr-CH" dirty="0" err="1">
                <a:solidFill>
                  <a:schemeClr val="accent2"/>
                </a:solidFill>
              </a:rPr>
              <a:t>project</a:t>
            </a:r>
            <a:br>
              <a:rPr lang="fr-CH" dirty="0">
                <a:solidFill>
                  <a:schemeClr val="accent2"/>
                </a:solidFill>
              </a:rPr>
            </a:br>
            <a:r>
              <a:rPr lang="en-US" sz="3600" i="1" dirty="0">
                <a:solidFill>
                  <a:schemeClr val="tx2"/>
                </a:solidFill>
              </a:rPr>
              <a:t>Automated propeller geometry measurement from 3d scanning data</a:t>
            </a:r>
            <a:br>
              <a:rPr lang="en-US" sz="3600" b="1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</a:br>
            <a:endParaRPr lang="fr-CH" sz="3600" i="1" dirty="0">
              <a:solidFill>
                <a:schemeClr val="tx2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DE628B-55C0-4333-A0E5-4898297F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4</a:t>
            </a:fld>
            <a:endParaRPr lang="fr-CH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C6588565-3A76-46B2-9530-A2B70C821115}"/>
              </a:ext>
            </a:extLst>
          </p:cNvPr>
          <p:cNvSpPr txBox="1">
            <a:spLocks/>
          </p:cNvSpPr>
          <p:nvPr/>
        </p:nvSpPr>
        <p:spPr>
          <a:xfrm>
            <a:off x="5645426" y="1989438"/>
            <a:ext cx="6439482" cy="4227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CH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Reverse engineering </a:t>
            </a:r>
            <a:r>
              <a:rPr lang="fr-CH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aerodynamics</a:t>
            </a:r>
            <a:r>
              <a:rPr lang="fr-CH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of </a:t>
            </a:r>
            <a:r>
              <a:rPr lang="fr-CH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propellers</a:t>
            </a:r>
            <a:r>
              <a:rPr lang="fr-CH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CH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from</a:t>
            </a:r>
            <a:r>
              <a:rPr lang="fr-CH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3D scanning data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Calibri Light" charset="0"/>
              <a:cs typeface="Calibri Light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Point cloud processing</a:t>
            </a:r>
          </a:p>
          <a:p>
            <a:pPr lvl="1">
              <a:buFont typeface="Courier New" charset="0"/>
              <a:buChar char="o"/>
            </a:pPr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Projections for </a:t>
            </a:r>
            <a:r>
              <a:rPr lang="en-US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Xfoil</a:t>
            </a:r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software</a:t>
            </a:r>
          </a:p>
          <a:p>
            <a:pPr lvl="1">
              <a:buFont typeface="Courier New" charset="0"/>
              <a:buChar char="o"/>
            </a:pPr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Parameters </a:t>
            </a:r>
          </a:p>
          <a:p>
            <a:pPr marL="457200" lvl="1" indent="0">
              <a:buNone/>
            </a:pPr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Automation of 3D scanning</a:t>
            </a:r>
            <a:endParaRPr lang="en-US" dirty="0">
              <a:solidFill>
                <a:schemeClr val="accent2"/>
              </a:solidFill>
              <a:latin typeface="Calibri Light" charset="0"/>
              <a:cs typeface="Calibri Light" charset="0"/>
            </a:endParaRPr>
          </a:p>
          <a:p>
            <a:pPr lvl="1">
              <a:buFont typeface="Courier New" charset="0"/>
              <a:buChar char="o"/>
            </a:pPr>
            <a:r>
              <a:rPr lang="en-US" dirty="0">
                <a:solidFill>
                  <a:schemeClr val="tx2"/>
                </a:solidFill>
                <a:latin typeface="Calibri Light" charset="0"/>
                <a:cs typeface="Calibri Light" charset="0"/>
              </a:rPr>
              <a:t>Study of procedures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56C13DF-B86F-4FCB-A7CD-9F1929C45E01}"/>
              </a:ext>
            </a:extLst>
          </p:cNvPr>
          <p:cNvSpPr txBox="1"/>
          <p:nvPr/>
        </p:nvSpPr>
        <p:spPr>
          <a:xfrm>
            <a:off x="1097280" y="5993412"/>
            <a:ext cx="374822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1100" b="1" dirty="0">
                <a:solidFill>
                  <a:schemeClr val="tx2"/>
                </a:solidFill>
              </a:rPr>
              <a:t>Fig.3:</a:t>
            </a:r>
            <a:r>
              <a:rPr lang="fr-CH" sz="1100" dirty="0">
                <a:solidFill>
                  <a:schemeClr val="tx2"/>
                </a:solidFill>
              </a:rPr>
              <a:t> Point cloud of </a:t>
            </a:r>
            <a:r>
              <a:rPr lang="fr-CH" sz="1100" dirty="0" err="1">
                <a:solidFill>
                  <a:schemeClr val="tx2"/>
                </a:solidFill>
              </a:rPr>
              <a:t>propeller</a:t>
            </a:r>
            <a:endParaRPr lang="fr-CH" sz="1100" dirty="0">
              <a:solidFill>
                <a:schemeClr val="tx2"/>
              </a:solidFill>
            </a:endParaRPr>
          </a:p>
          <a:p>
            <a:pPr algn="r"/>
            <a:r>
              <a:rPr lang="fr-CH" sz="1200" dirty="0"/>
              <a:t>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71743BC-7292-45FA-A096-7BB8E8F7E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14" y="1925722"/>
            <a:ext cx="5235154" cy="4067690"/>
          </a:xfrm>
          <a:prstGeom prst="rect">
            <a:avLst/>
          </a:prstGeom>
        </p:spPr>
      </p:pic>
      <p:sp>
        <p:nvSpPr>
          <p:cNvPr id="13" name="Espace réservé du pied de page 6">
            <a:extLst>
              <a:ext uri="{FF2B5EF4-FFF2-40B4-BE49-F238E27FC236}">
                <a16:creationId xmlns:a16="http://schemas.microsoft.com/office/drawing/2014/main" id="{40F1FC26-6A34-44DE-BBBE-0DC8BF7D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dirty="0"/>
              <a:t>EPFL-STI-LMAM | 20.10.2018</a:t>
            </a:r>
          </a:p>
        </p:txBody>
      </p:sp>
    </p:spTree>
    <p:extLst>
      <p:ext uri="{BB962C8B-B14F-4D97-AF65-F5344CB8AC3E}">
        <p14:creationId xmlns:p14="http://schemas.microsoft.com/office/powerpoint/2010/main" val="383851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31C6BFE-FE43-4273-8CB7-EF815286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17" y="3116546"/>
            <a:ext cx="4240876" cy="3208058"/>
          </a:xfrm>
          <a:prstGeom prst="rect">
            <a:avLst/>
          </a:prstGeom>
        </p:spPr>
      </p:pic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588598"/>
              </p:ext>
            </p:extLst>
          </p:nvPr>
        </p:nvGraphicFramePr>
        <p:xfrm>
          <a:off x="1069293" y="1764792"/>
          <a:ext cx="10735056" cy="1664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5</a:t>
            </a:fld>
            <a:endParaRPr lang="fr-CH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0767FB1-344C-4CE3-AA88-F9874183D2E8}"/>
              </a:ext>
            </a:extLst>
          </p:cNvPr>
          <p:cNvSpPr txBox="1">
            <a:spLocks/>
          </p:cNvSpPr>
          <p:nvPr/>
        </p:nvSpPr>
        <p:spPr>
          <a:xfrm>
            <a:off x="1154083" y="337329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>
                <a:solidFill>
                  <a:schemeClr val="accent2"/>
                </a:solidFill>
              </a:rPr>
              <a:t>Method: </a:t>
            </a:r>
            <a:r>
              <a:rPr lang="fr-CH" dirty="0" err="1">
                <a:solidFill>
                  <a:schemeClr val="accent2"/>
                </a:solidFill>
              </a:rPr>
              <a:t>algorithm</a:t>
            </a:r>
            <a:r>
              <a:rPr lang="fr-CH" dirty="0">
                <a:solidFill>
                  <a:schemeClr val="accent2"/>
                </a:solidFill>
              </a:rPr>
              <a:t> (</a:t>
            </a:r>
            <a:r>
              <a:rPr lang="fr-CH" dirty="0" err="1">
                <a:solidFill>
                  <a:schemeClr val="accent2"/>
                </a:solidFill>
              </a:rPr>
              <a:t>done</a:t>
            </a:r>
            <a:r>
              <a:rPr lang="fr-CH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7081" y="2275046"/>
            <a:ext cx="1234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 err="1">
                <a:solidFill>
                  <a:schemeClr val="tx2"/>
                </a:solidFill>
              </a:rPr>
              <a:t>Steps</a:t>
            </a:r>
            <a:r>
              <a:rPr lang="fr-FR" sz="2800" b="1" u="sng" dirty="0">
                <a:solidFill>
                  <a:schemeClr val="tx2"/>
                </a:solidFill>
              </a:rPr>
              <a:t> :</a:t>
            </a:r>
          </a:p>
        </p:txBody>
      </p:sp>
      <p:sp>
        <p:nvSpPr>
          <p:cNvPr id="17" name="Espace réservé du pied de page 6">
            <a:extLst>
              <a:ext uri="{FF2B5EF4-FFF2-40B4-BE49-F238E27FC236}">
                <a16:creationId xmlns:a16="http://schemas.microsoft.com/office/drawing/2014/main" id="{55CFC384-A240-45C9-B82D-A2EB6DAD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dirty="0"/>
              <a:t>EPFL-STI-LMAM | 20.10.2018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CA829146-BEF4-43B4-A48B-D273084C53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4" t="26899" r="14771" b="19272"/>
          <a:stretch/>
        </p:blipFill>
        <p:spPr>
          <a:xfrm>
            <a:off x="6545501" y="3429001"/>
            <a:ext cx="5034244" cy="290851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EECF137-BEA0-489B-A4AA-DDE9190ABCB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4" t="13818" r="37645" b="81441"/>
          <a:stretch/>
        </p:blipFill>
        <p:spPr>
          <a:xfrm>
            <a:off x="7980218" y="3348898"/>
            <a:ext cx="1532313" cy="213451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24EC136-EADA-47FC-A1C4-3108F200C1D2}"/>
              </a:ext>
            </a:extLst>
          </p:cNvPr>
          <p:cNvSpPr txBox="1"/>
          <p:nvPr/>
        </p:nvSpPr>
        <p:spPr>
          <a:xfrm>
            <a:off x="-1876338" y="6074395"/>
            <a:ext cx="374822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1100" b="1" dirty="0">
                <a:solidFill>
                  <a:schemeClr val="tx2"/>
                </a:solidFill>
              </a:rPr>
              <a:t>Fig.4:</a:t>
            </a:r>
            <a:r>
              <a:rPr lang="fr-CH" sz="1100" dirty="0">
                <a:solidFill>
                  <a:schemeClr val="tx2"/>
                </a:solidFill>
              </a:rPr>
              <a:t> Segments of </a:t>
            </a:r>
            <a:r>
              <a:rPr lang="fr-CH" sz="1100" dirty="0" err="1">
                <a:solidFill>
                  <a:schemeClr val="tx2"/>
                </a:solidFill>
              </a:rPr>
              <a:t>propeller</a:t>
            </a:r>
            <a:endParaRPr lang="fr-CH" sz="1100" dirty="0">
              <a:solidFill>
                <a:schemeClr val="tx2"/>
              </a:solidFill>
            </a:endParaRPr>
          </a:p>
          <a:p>
            <a:pPr algn="r"/>
            <a:r>
              <a:rPr lang="fr-CH" sz="1200" dirty="0"/>
              <a:t>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98CB50F-B86E-4E0F-BB8C-40291CBE357D}"/>
              </a:ext>
            </a:extLst>
          </p:cNvPr>
          <p:cNvSpPr txBox="1"/>
          <p:nvPr/>
        </p:nvSpPr>
        <p:spPr>
          <a:xfrm>
            <a:off x="8508989" y="6114381"/>
            <a:ext cx="374822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1100" b="1" dirty="0">
                <a:solidFill>
                  <a:schemeClr val="tx2"/>
                </a:solidFill>
              </a:rPr>
              <a:t>Fig.5:</a:t>
            </a:r>
            <a:r>
              <a:rPr lang="fr-CH" sz="1100" dirty="0">
                <a:solidFill>
                  <a:schemeClr val="tx2"/>
                </a:solidFill>
              </a:rPr>
              <a:t> Projections on plane</a:t>
            </a:r>
          </a:p>
          <a:p>
            <a:pPr algn="r"/>
            <a:r>
              <a:rPr lang="fr-CH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428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6</a:t>
            </a:fld>
            <a:endParaRPr lang="fr-CH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0767FB1-344C-4CE3-AA88-F9874183D2E8}"/>
              </a:ext>
            </a:extLst>
          </p:cNvPr>
          <p:cNvSpPr txBox="1">
            <a:spLocks/>
          </p:cNvSpPr>
          <p:nvPr/>
        </p:nvSpPr>
        <p:spPr>
          <a:xfrm>
            <a:off x="1154083" y="337329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>
                <a:solidFill>
                  <a:schemeClr val="accent2"/>
                </a:solidFill>
              </a:rPr>
              <a:t>Method: </a:t>
            </a:r>
            <a:r>
              <a:rPr lang="fr-CH" dirty="0" err="1">
                <a:solidFill>
                  <a:schemeClr val="accent2"/>
                </a:solidFill>
              </a:rPr>
              <a:t>algorithm</a:t>
            </a:r>
            <a:r>
              <a:rPr lang="fr-CH" dirty="0">
                <a:solidFill>
                  <a:schemeClr val="accent2"/>
                </a:solidFill>
              </a:rPr>
              <a:t> (to </a:t>
            </a:r>
            <a:r>
              <a:rPr lang="fr-CH" dirty="0" err="1">
                <a:solidFill>
                  <a:schemeClr val="accent2"/>
                </a:solidFill>
              </a:rPr>
              <a:t>be</a:t>
            </a:r>
            <a:r>
              <a:rPr lang="fr-CH" dirty="0">
                <a:solidFill>
                  <a:schemeClr val="accent2"/>
                </a:solidFill>
              </a:rPr>
              <a:t> </a:t>
            </a:r>
            <a:r>
              <a:rPr lang="fr-CH" dirty="0" err="1">
                <a:solidFill>
                  <a:schemeClr val="accent2"/>
                </a:solidFill>
              </a:rPr>
              <a:t>done</a:t>
            </a:r>
            <a:r>
              <a:rPr lang="fr-CH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8" name="Espace réservé du pied de page 6">
            <a:extLst>
              <a:ext uri="{FF2B5EF4-FFF2-40B4-BE49-F238E27FC236}">
                <a16:creationId xmlns:a16="http://schemas.microsoft.com/office/drawing/2014/main" id="{1CE14A17-B4A8-483F-AF9F-390ADC21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dirty="0"/>
              <a:t>EPFL-STI-LMAM | 20.10.2018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705706D-9993-4996-AF01-1818AA3D4EFB}"/>
              </a:ext>
            </a:extLst>
          </p:cNvPr>
          <p:cNvSpPr txBox="1"/>
          <p:nvPr/>
        </p:nvSpPr>
        <p:spPr>
          <a:xfrm>
            <a:off x="842356" y="2061557"/>
            <a:ext cx="62234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Finish projections</a:t>
            </a:r>
          </a:p>
          <a:p>
            <a:pPr lvl="1">
              <a:buFont typeface="Courier New" charset="0"/>
              <a:buChar char="o"/>
            </a:pPr>
            <a:r>
              <a:rPr lang="en-US" sz="20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X-foil software</a:t>
            </a:r>
          </a:p>
          <a:p>
            <a:pPr lvl="1">
              <a:buFont typeface="Courier New" charset="0"/>
              <a:buChar char="o"/>
            </a:pPr>
            <a:r>
              <a:rPr lang="en-US" sz="20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Lift and drag characteristics</a:t>
            </a:r>
          </a:p>
          <a:p>
            <a:pPr lvl="1"/>
            <a:endParaRPr lang="en-US" sz="2000" dirty="0">
              <a:latin typeface="Calibri Light" charset="0"/>
              <a:ea typeface="Calibri Light" charset="0"/>
              <a:cs typeface="Calibri Light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Find parameters</a:t>
            </a:r>
            <a:endParaRPr lang="en-US" sz="2000" dirty="0">
              <a:solidFill>
                <a:schemeClr val="accent2"/>
              </a:solidFill>
              <a:latin typeface="Calibri Light" charset="0"/>
              <a:cs typeface="Calibri Light" charset="0"/>
            </a:endParaRPr>
          </a:p>
          <a:p>
            <a:pPr lvl="1">
              <a:buFont typeface="Courier New" charset="0"/>
              <a:buChar char="o"/>
            </a:pPr>
            <a:r>
              <a:rPr lang="en-US" sz="2000" dirty="0">
                <a:solidFill>
                  <a:schemeClr val="tx2"/>
                </a:solidFill>
                <a:latin typeface="Calibri Light" charset="0"/>
                <a:cs typeface="Calibri Light" charset="0"/>
              </a:rPr>
              <a:t> Hub radius, blade twist, chord length etc.</a:t>
            </a:r>
          </a:p>
          <a:p>
            <a:pPr lvl="1">
              <a:buFont typeface="Courier New" charset="0"/>
              <a:buChar char="o"/>
            </a:pPr>
            <a:endParaRPr lang="en-US" sz="2000" dirty="0">
              <a:solidFill>
                <a:schemeClr val="tx2"/>
              </a:solidFill>
              <a:latin typeface="Calibri Light" charset="0"/>
              <a:cs typeface="Calibri Light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Develop process for automation of propeller 3D scanning</a:t>
            </a:r>
          </a:p>
          <a:p>
            <a:pPr lvl="1">
              <a:buFont typeface="Courier New" charset="0"/>
              <a:buChar char="o"/>
            </a:pPr>
            <a:r>
              <a:rPr lang="en-US" sz="20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Study procedures</a:t>
            </a:r>
            <a:endParaRPr lang="en-US" sz="2000" dirty="0">
              <a:latin typeface="Calibri Light" charset="0"/>
              <a:ea typeface="Calibri Light" charset="0"/>
              <a:cs typeface="Calibri Light" charset="0"/>
            </a:endParaRPr>
          </a:p>
          <a:p>
            <a:pPr lvl="1"/>
            <a:endParaRPr lang="en-US" dirty="0">
              <a:solidFill>
                <a:schemeClr val="tx2"/>
              </a:solidFill>
              <a:latin typeface="Calibri Light" charset="0"/>
              <a:cs typeface="Calibri Light" charset="0"/>
            </a:endParaRPr>
          </a:p>
          <a:p>
            <a:endParaRPr lang="en-GB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112045E-A8DF-4941-B7BF-962D4EFDA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824" y="3608658"/>
            <a:ext cx="4699374" cy="26747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491EDFB8-6528-411F-A804-23749FD79C34}"/>
              </a:ext>
            </a:extLst>
          </p:cNvPr>
          <p:cNvSpPr txBox="1"/>
          <p:nvPr/>
        </p:nvSpPr>
        <p:spPr>
          <a:xfrm>
            <a:off x="8196351" y="5837082"/>
            <a:ext cx="37482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1100" b="1" dirty="0">
                <a:solidFill>
                  <a:schemeClr val="tx2"/>
                </a:solidFill>
              </a:rPr>
              <a:t>Fig.6:</a:t>
            </a:r>
            <a:r>
              <a:rPr lang="fr-CH" sz="1100" dirty="0">
                <a:solidFill>
                  <a:schemeClr val="tx2"/>
                </a:solidFill>
              </a:rPr>
              <a:t> </a:t>
            </a:r>
            <a:r>
              <a:rPr lang="fr-CH" sz="1100" dirty="0" err="1">
                <a:solidFill>
                  <a:schemeClr val="tx2"/>
                </a:solidFill>
              </a:rPr>
              <a:t>Parameters</a:t>
            </a:r>
            <a:r>
              <a:rPr lang="fr-CH" sz="1100" dirty="0">
                <a:solidFill>
                  <a:schemeClr val="tx2"/>
                </a:solidFill>
              </a:rPr>
              <a:t> of </a:t>
            </a:r>
            <a:r>
              <a:rPr lang="fr-CH" sz="1100" dirty="0" err="1">
                <a:solidFill>
                  <a:schemeClr val="tx2"/>
                </a:solidFill>
              </a:rPr>
              <a:t>propeller</a:t>
            </a:r>
            <a:r>
              <a:rPr lang="fr-CH" sz="1100" dirty="0">
                <a:solidFill>
                  <a:schemeClr val="tx2"/>
                </a:solidFill>
              </a:rPr>
              <a:t> </a:t>
            </a:r>
            <a:r>
              <a:rPr lang="fr-CH" sz="1100" dirty="0" err="1">
                <a:solidFill>
                  <a:schemeClr val="tx2"/>
                </a:solidFill>
              </a:rPr>
              <a:t>from</a:t>
            </a:r>
            <a:r>
              <a:rPr lang="fr-CH" sz="1100" dirty="0">
                <a:solidFill>
                  <a:schemeClr val="tx2"/>
                </a:solidFill>
              </a:rPr>
              <a:t> http://wwwaeroforum.blogspot.com/</a:t>
            </a:r>
          </a:p>
          <a:p>
            <a:pPr algn="r"/>
            <a:r>
              <a:rPr lang="fr-CH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155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E35EB-CAFC-4E9D-B0B8-EECC66E1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solidFill>
                  <a:schemeClr val="accent2"/>
                </a:solidFill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372670-6541-4537-B46E-67117B667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02745"/>
            <a:ext cx="10450614" cy="3120231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 Issue to know how to project (pair of points)</a:t>
            </a:r>
          </a:p>
          <a:p>
            <a:pPr lvl="1">
              <a:buFont typeface="Wingdings" charset="2"/>
              <a:buChar char="§"/>
            </a:pPr>
            <a:endParaRPr lang="en-US" sz="2000" dirty="0">
              <a:solidFill>
                <a:schemeClr val="tx2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Using 3D scanning data for reverse engineering is very promising</a:t>
            </a:r>
          </a:p>
          <a:p>
            <a:pPr lvl="1">
              <a:buFont typeface="Wingdings" charset="2"/>
              <a:buChar char="§"/>
            </a:pPr>
            <a:endParaRPr lang="en-US" sz="2000" dirty="0">
              <a:solidFill>
                <a:schemeClr val="tx2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Many choices of parametrizations of propellers and scanning methods</a:t>
            </a:r>
          </a:p>
          <a:p>
            <a:pPr lvl="1">
              <a:buFont typeface="Wingdings" charset="2"/>
              <a:buChar char="§"/>
            </a:pPr>
            <a:endParaRPr lang="en-US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C707EB-B8A2-48B1-9ADA-B86B5602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7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FE836F-CE88-4621-98E2-96A788E8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</p:spTree>
    <p:extLst>
      <p:ext uri="{BB962C8B-B14F-4D97-AF65-F5344CB8AC3E}">
        <p14:creationId xmlns:p14="http://schemas.microsoft.com/office/powerpoint/2010/main" val="549052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CC8D60-5090-407B-862A-AC95EFBC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301" y="3457575"/>
            <a:ext cx="7120776" cy="765834"/>
          </a:xfrm>
        </p:spPr>
        <p:txBody>
          <a:bodyPr/>
          <a:lstStyle/>
          <a:p>
            <a:r>
              <a:rPr lang="fr-CH" dirty="0" err="1">
                <a:solidFill>
                  <a:schemeClr val="tx2"/>
                </a:solidFill>
              </a:rPr>
              <a:t>Thank</a:t>
            </a:r>
            <a:r>
              <a:rPr lang="fr-CH" dirty="0">
                <a:solidFill>
                  <a:schemeClr val="tx2"/>
                </a:solidFill>
              </a:rPr>
              <a:t> </a:t>
            </a:r>
            <a:r>
              <a:rPr lang="fr-CH" dirty="0" err="1">
                <a:solidFill>
                  <a:schemeClr val="tx2"/>
                </a:solidFill>
              </a:rPr>
              <a:t>you</a:t>
            </a:r>
            <a:r>
              <a:rPr lang="fr-CH" dirty="0">
                <a:solidFill>
                  <a:schemeClr val="tx2"/>
                </a:solidFill>
              </a:rPr>
              <a:t> for </a:t>
            </a:r>
            <a:r>
              <a:rPr lang="fr-CH" dirty="0" err="1">
                <a:solidFill>
                  <a:schemeClr val="tx2"/>
                </a:solidFill>
              </a:rPr>
              <a:t>your</a:t>
            </a:r>
            <a:r>
              <a:rPr lang="fr-CH" dirty="0">
                <a:solidFill>
                  <a:schemeClr val="tx2"/>
                </a:solidFill>
              </a:rPr>
              <a:t> attention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4F2745-70DC-4B91-B294-36A1039D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8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474DD63-6121-4BE8-846A-B6D23E80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</p:spTree>
    <p:extLst>
      <p:ext uri="{BB962C8B-B14F-4D97-AF65-F5344CB8AC3E}">
        <p14:creationId xmlns:p14="http://schemas.microsoft.com/office/powerpoint/2010/main" val="18247238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étrospection">
  <a:themeElements>
    <a:clrScheme name="Rétrospectio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o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o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4676</TotalTime>
  <Words>373</Words>
  <Application>Microsoft Office PowerPoint</Application>
  <PresentationFormat>Grand écran</PresentationFormat>
  <Paragraphs>101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</vt:lpstr>
      <vt:lpstr>Wingdings 2</vt:lpstr>
      <vt:lpstr>HDOfficeLightV0</vt:lpstr>
      <vt:lpstr>Rétrospection</vt:lpstr>
      <vt:lpstr>Midterm semester project presentation</vt:lpstr>
      <vt:lpstr>Introduction</vt:lpstr>
      <vt:lpstr>Introduction: state of the art</vt:lpstr>
      <vt:lpstr>Introduction: goal of the project Automated propeller geometry measurement from 3d scanning data </vt:lpstr>
      <vt:lpstr>Présentation PowerPoint</vt:lpstr>
      <vt:lpstr>Présentation PowerPoint</vt:lpstr>
      <vt:lpstr>Conclusion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semestre</dc:title>
  <dc:creator>Pauline Maury</dc:creator>
  <cp:lastModifiedBy>Pauline Maury</cp:lastModifiedBy>
  <cp:revision>275</cp:revision>
  <dcterms:created xsi:type="dcterms:W3CDTF">2018-03-29T08:04:53Z</dcterms:created>
  <dcterms:modified xsi:type="dcterms:W3CDTF">2018-10-20T10:20:34Z</dcterms:modified>
</cp:coreProperties>
</file>