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14864"/>
    <a:srgbClr val="B7DEC2"/>
    <a:srgbClr val="CDE8D5"/>
    <a:srgbClr val="C4E3CE"/>
    <a:srgbClr val="DBEDE0"/>
    <a:srgbClr val="A3E0B4"/>
    <a:srgbClr val="BFEACB"/>
    <a:srgbClr val="5BA87A"/>
    <a:srgbClr val="376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>
      <p:cViewPr varScale="1">
        <p:scale>
          <a:sx n="87" d="100"/>
          <a:sy n="87" d="100"/>
        </p:scale>
        <p:origin x="39" y="285"/>
      </p:cViewPr>
      <p:guideLst>
        <p:guide orient="horz" pos="216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5F69781-FD46-4CF4-A965-2B0C2CEA33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6C4D96-016E-466C-A75A-990FA8C544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F00CE-9AD9-480E-8111-6DE11AA586CD}" type="datetimeFigureOut">
              <a:rPr lang="fr-FR" smtClean="0"/>
              <a:t>27/09/2018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91809E-8907-48CF-9199-7BBCB7C8D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AB744B-FCCD-4CE2-991D-D82757774B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0CEE-067F-45B7-ABB7-C8EEECC2116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376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05035-5005-47CB-816B-73034E0515D9}" type="datetimeFigureOut">
              <a:rPr lang="fr-FR" noProof="0" smtClean="0"/>
              <a:t>27/09/2018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F838F-85BA-4407-9359-8D3129C621B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7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F838F-85BA-4407-9359-8D3129C621B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9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156F716-F930-EA45-8FD5-C0BE2025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47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89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au 29">
            <a:extLst>
              <a:ext uri="{FF2B5EF4-FFF2-40B4-BE49-F238E27FC236}">
                <a16:creationId xmlns:a16="http://schemas.microsoft.com/office/drawing/2014/main" id="{88444673-904C-4B16-8F92-E2B81979B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83860"/>
              </p:ext>
            </p:extLst>
          </p:nvPr>
        </p:nvGraphicFramePr>
        <p:xfrm>
          <a:off x="7144425" y="1516718"/>
          <a:ext cx="2078724" cy="400113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4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0113">
                <a:tc>
                  <a:txBody>
                    <a:bodyPr/>
                    <a:lstStyle/>
                    <a:p>
                      <a:pPr algn="ctr" rtl="0"/>
                      <a:r>
                        <a:rPr lang="fr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CH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Week 15-18</a:t>
                      </a:r>
                      <a:endParaRPr lang="fr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au 29">
            <a:extLst>
              <a:ext uri="{FF2B5EF4-FFF2-40B4-BE49-F238E27FC236}">
                <a16:creationId xmlns:a16="http://schemas.microsoft.com/office/drawing/2014/main" id="{7EB03C2E-CB67-BE46-842B-2B5864DD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3445"/>
              </p:ext>
            </p:extLst>
          </p:nvPr>
        </p:nvGraphicFramePr>
        <p:xfrm>
          <a:off x="335360" y="1516719"/>
          <a:ext cx="7056784" cy="400113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49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6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0113">
                <a:tc>
                  <a:txBody>
                    <a:bodyPr/>
                    <a:lstStyle/>
                    <a:p>
                      <a:pPr algn="ctr" rtl="0"/>
                      <a:r>
                        <a:rPr lang="fr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</a:t>
                      </a:r>
                      <a:r>
                        <a:rPr lang="fr-CH" sz="18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asks</a:t>
                      </a:r>
                      <a:r>
                        <a:rPr lang="fr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CH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Week 1-7</a:t>
                      </a:r>
                      <a:endParaRPr lang="fr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800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Week 8-14</a:t>
                      </a:r>
                      <a:endParaRPr lang="fr" sz="18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au 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63437"/>
              </p:ext>
            </p:extLst>
          </p:nvPr>
        </p:nvGraphicFramePr>
        <p:xfrm>
          <a:off x="335360" y="1916831"/>
          <a:ext cx="8625254" cy="3726421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1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81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30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52021">
                <a:tc>
                  <a:txBody>
                    <a:bodyPr/>
                    <a:lstStyle/>
                    <a:p>
                      <a:pPr algn="ctr" rtl="0"/>
                      <a:endParaRPr lang="en-US" sz="1200" dirty="0">
                        <a:latin typeface="Arial Narrow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-CH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Deadlines</a:t>
                      </a:r>
                      <a:endParaRPr lang="fr" sz="14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-CH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State of the Art</a:t>
                      </a:r>
                      <a:endParaRPr lang="fr" sz="14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Pre-processing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-CH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</a:t>
                      </a:r>
                      <a:r>
                        <a:rPr lang="f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gmentation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r>
                        <a:rPr lang="fr-CH" sz="140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ero</a:t>
                      </a:r>
                      <a:r>
                        <a:rPr lang="f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foil geometry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-CH" sz="140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Xfoil</a:t>
                      </a:r>
                      <a:r>
                        <a:rPr lang="fr-CH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software</a:t>
                      </a:r>
                      <a:endParaRPr lang="fr" sz="14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Scanning Methods</a:t>
                      </a: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276">
                <a:tc>
                  <a:txBody>
                    <a:bodyPr/>
                    <a:lstStyle/>
                    <a:p>
                      <a:pPr rtl="0"/>
                      <a:r>
                        <a:rPr lang="fr-CH" sz="14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Report </a:t>
                      </a:r>
                      <a:r>
                        <a:rPr lang="fr-CH" sz="1400" dirty="0" err="1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writing</a:t>
                      </a:r>
                      <a:endParaRPr lang="fr" sz="14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6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9020" marR="99020" marT="49510" marB="49510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28523"/>
                  </a:ext>
                </a:extLst>
              </a:tr>
            </a:tbl>
          </a:graphicData>
        </a:graphic>
      </p:graphicFrame>
      <p:sp>
        <p:nvSpPr>
          <p:cNvPr id="28" name="Forme libre 43">
            <a:extLst>
              <a:ext uri="{FF2B5EF4-FFF2-40B4-BE49-F238E27FC236}">
                <a16:creationId xmlns:a16="http://schemas.microsoft.com/office/drawing/2014/main" id="{B3F95F8D-A9EA-441D-9063-CB59D7A9C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34" y="2213093"/>
            <a:ext cx="276960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fr-FR" dirty="0"/>
          </a:p>
        </p:txBody>
      </p:sp>
      <p:sp>
        <p:nvSpPr>
          <p:cNvPr id="70" name="Zone de texte 69"/>
          <p:cNvSpPr txBox="1"/>
          <p:nvPr/>
        </p:nvSpPr>
        <p:spPr>
          <a:xfrm>
            <a:off x="10388668" y="5821314"/>
            <a:ext cx="49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1/11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507744" y="3014228"/>
            <a:ext cx="1346548" cy="3154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36" name="Rectangle 65"/>
          <p:cNvSpPr>
            <a:spLocks noChangeArrowheads="1"/>
          </p:cNvSpPr>
          <p:nvPr/>
        </p:nvSpPr>
        <p:spPr bwMode="auto">
          <a:xfrm>
            <a:off x="2002130" y="2614115"/>
            <a:ext cx="709494" cy="3154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8D4667A-7D45-3545-8A35-A0556F40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 rtlCol="0" anchor="ctr"/>
          <a:lstStyle/>
          <a:p>
            <a:pPr rtl="0"/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Gantt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3C240-22D8-45DD-9658-9AC30C9B65AE}"/>
              </a:ext>
            </a:extLst>
          </p:cNvPr>
          <p:cNvSpPr/>
          <p:nvPr/>
        </p:nvSpPr>
        <p:spPr>
          <a:xfrm>
            <a:off x="8967871" y="905271"/>
            <a:ext cx="734507" cy="5301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orme libre 43">
            <a:extLst>
              <a:ext uri="{FF2B5EF4-FFF2-40B4-BE49-F238E27FC236}">
                <a16:creationId xmlns:a16="http://schemas.microsoft.com/office/drawing/2014/main" id="{D901F11F-40E9-45F0-A0BF-3152077A7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867" y="2218336"/>
            <a:ext cx="290001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fr-FR" dirty="0"/>
          </a:p>
        </p:txBody>
      </p:sp>
      <p:sp>
        <p:nvSpPr>
          <p:cNvPr id="41" name="Forme libre 43">
            <a:extLst>
              <a:ext uri="{FF2B5EF4-FFF2-40B4-BE49-F238E27FC236}">
                <a16:creationId xmlns:a16="http://schemas.microsoft.com/office/drawing/2014/main" id="{9BA81543-9ADC-4343-8A8C-9F3260B8E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796" y="2213093"/>
            <a:ext cx="276960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D5D850-B37D-4BA5-A401-0CBDE4C4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900" y="3429000"/>
            <a:ext cx="1224136" cy="3154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50" name="Rectangle 65">
            <a:extLst>
              <a:ext uri="{FF2B5EF4-FFF2-40B4-BE49-F238E27FC236}">
                <a16:creationId xmlns:a16="http://schemas.microsoft.com/office/drawing/2014/main" id="{AD3F47E9-BCF6-46BC-9759-85FB5B75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987" y="3843772"/>
            <a:ext cx="1368152" cy="3154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52" name="Rectangle 65">
            <a:extLst>
              <a:ext uri="{FF2B5EF4-FFF2-40B4-BE49-F238E27FC236}">
                <a16:creationId xmlns:a16="http://schemas.microsoft.com/office/drawing/2014/main" id="{34E6518C-9EBE-491D-A469-A46F8927C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862" y="4355987"/>
            <a:ext cx="1368152" cy="3154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53" name="Rectangle 65">
            <a:extLst>
              <a:ext uri="{FF2B5EF4-FFF2-40B4-BE49-F238E27FC236}">
                <a16:creationId xmlns:a16="http://schemas.microsoft.com/office/drawing/2014/main" id="{A5CAFFAC-7BE2-46B9-848F-E0C65199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099" y="4813942"/>
            <a:ext cx="360040" cy="3154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  <p:sp>
        <p:nvSpPr>
          <p:cNvPr id="55" name="Forme libre 43">
            <a:extLst>
              <a:ext uri="{FF2B5EF4-FFF2-40B4-BE49-F238E27FC236}">
                <a16:creationId xmlns:a16="http://schemas.microsoft.com/office/drawing/2014/main" id="{1D93EE79-782F-4AE7-BB36-EF1409A8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782" y="1893139"/>
            <a:ext cx="290001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fr-FR" dirty="0"/>
          </a:p>
        </p:txBody>
      </p:sp>
      <p:sp>
        <p:nvSpPr>
          <p:cNvPr id="56" name="Forme libre 43">
            <a:extLst>
              <a:ext uri="{FF2B5EF4-FFF2-40B4-BE49-F238E27FC236}">
                <a16:creationId xmlns:a16="http://schemas.microsoft.com/office/drawing/2014/main" id="{8116ECC6-8786-497B-9657-9D4D8843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823" y="2364944"/>
            <a:ext cx="276960" cy="319954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rtlCol="0" anchor="ctr"/>
          <a:lstStyle/>
          <a:p>
            <a:pPr rt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5469FB-E973-428A-9B72-76DFE9DF84B6}"/>
              </a:ext>
            </a:extLst>
          </p:cNvPr>
          <p:cNvSpPr txBox="1"/>
          <p:nvPr/>
        </p:nvSpPr>
        <p:spPr>
          <a:xfrm>
            <a:off x="9984431" y="1893139"/>
            <a:ext cx="165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Oral presentation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C94545E-F61C-4A87-AFE9-D6F66F4EAE67}"/>
              </a:ext>
            </a:extLst>
          </p:cNvPr>
          <p:cNvSpPr txBox="1"/>
          <p:nvPr/>
        </p:nvSpPr>
        <p:spPr>
          <a:xfrm>
            <a:off x="9987808" y="2364944"/>
            <a:ext cx="165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Report</a:t>
            </a:r>
          </a:p>
        </p:txBody>
      </p:sp>
      <p:sp>
        <p:nvSpPr>
          <p:cNvPr id="21" name="Rectangle 65">
            <a:extLst>
              <a:ext uri="{FF2B5EF4-FFF2-40B4-BE49-F238E27FC236}">
                <a16:creationId xmlns:a16="http://schemas.microsoft.com/office/drawing/2014/main" id="{71006493-3151-4744-A218-E558526D7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5282974"/>
            <a:ext cx="6048672" cy="3154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616498" id="{FE0D2511-4386-4AC8-ADF3-2DD8C8C341E9}" vid="{E3840E0C-8831-434A-A04E-84FC5492BC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Diagramme de Gantt bleu sur deux ans</Template>
  <TotalTime>0</TotalTime>
  <Words>52</Words>
  <Application>Microsoft Office PowerPoint</Application>
  <PresentationFormat>Grand écran</PresentationFormat>
  <Paragraphs>36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Thème Office</vt:lpstr>
      <vt:lpstr>Gantt Chart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2018-09-21T13:12:59Z</dcterms:created>
  <dcterms:modified xsi:type="dcterms:W3CDTF">2018-09-27T14:47:15Z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2018-08-09T20:06:04.8830891Z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