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02" r:id="rId2"/>
  </p:sldMasterIdLst>
  <p:notesMasterIdLst>
    <p:notesMasterId r:id="rId26"/>
  </p:notesMasterIdLst>
  <p:handoutMasterIdLst>
    <p:handoutMasterId r:id="rId27"/>
  </p:handoutMasterIdLst>
  <p:sldIdLst>
    <p:sldId id="256" r:id="rId3"/>
    <p:sldId id="292" r:id="rId4"/>
    <p:sldId id="301" r:id="rId5"/>
    <p:sldId id="302" r:id="rId6"/>
    <p:sldId id="314" r:id="rId7"/>
    <p:sldId id="305" r:id="rId8"/>
    <p:sldId id="291" r:id="rId9"/>
    <p:sldId id="289" r:id="rId10"/>
    <p:sldId id="293" r:id="rId11"/>
    <p:sldId id="296" r:id="rId12"/>
    <p:sldId id="297" r:id="rId13"/>
    <p:sldId id="306" r:id="rId14"/>
    <p:sldId id="307" r:id="rId15"/>
    <p:sldId id="308" r:id="rId16"/>
    <p:sldId id="309" r:id="rId17"/>
    <p:sldId id="310" r:id="rId18"/>
    <p:sldId id="270" r:id="rId19"/>
    <p:sldId id="313" r:id="rId20"/>
    <p:sldId id="312" r:id="rId21"/>
    <p:sldId id="311" r:id="rId22"/>
    <p:sldId id="271" r:id="rId23"/>
    <p:sldId id="300" r:id="rId24"/>
    <p:sldId id="29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hoo" initials="LT"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313"/>
    <a:srgbClr val="FF9300"/>
    <a:srgbClr val="FF7E79"/>
    <a:srgbClr val="FF1817"/>
    <a:srgbClr val="FF2600"/>
    <a:srgbClr val="FFD579"/>
    <a:srgbClr val="FF1C26"/>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5380" autoAdjust="0"/>
  </p:normalViewPr>
  <p:slideViewPr>
    <p:cSldViewPr snapToGrid="0">
      <p:cViewPr>
        <p:scale>
          <a:sx n="83" d="100"/>
          <a:sy n="83" d="100"/>
        </p:scale>
        <p:origin x="4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6AC67-E3AD-834C-A534-FABBF2005EA4}" type="doc">
      <dgm:prSet loTypeId="urn:microsoft.com/office/officeart/2005/8/layout/hierarchy2" loCatId="" qsTypeId="urn:microsoft.com/office/officeart/2005/8/quickstyle/simple4" qsCatId="simple" csTypeId="urn:microsoft.com/office/officeart/2005/8/colors/colorful2" csCatId="colorful" phldr="1"/>
      <dgm:spPr/>
      <dgm:t>
        <a:bodyPr/>
        <a:lstStyle/>
        <a:p>
          <a:endParaRPr lang="fr-FR"/>
        </a:p>
      </dgm:t>
    </dgm:pt>
    <dgm:pt modelId="{683F3B19-EEDB-2E4D-BE0F-BA65FB4AB155}">
      <dgm:prSet phldrT="[Texte]"/>
      <dgm:spPr>
        <a:solidFill>
          <a:schemeClr val="accent4">
            <a:lumMod val="75000"/>
          </a:schemeClr>
        </a:solidFill>
      </dgm:spPr>
      <dgm:t>
        <a:bodyPr/>
        <a:lstStyle/>
        <a:p>
          <a:r>
            <a:rPr lang="fr-FR" b="1" dirty="0"/>
            <a:t>1. Contact</a:t>
          </a:r>
        </a:p>
      </dgm:t>
    </dgm:pt>
    <dgm:pt modelId="{65B88D9C-455E-3E4A-B34A-EA64CE39D0CB}" type="parTrans" cxnId="{BCBA8409-DBEA-994F-9FCF-B344453523C9}">
      <dgm:prSet/>
      <dgm:spPr/>
      <dgm:t>
        <a:bodyPr/>
        <a:lstStyle/>
        <a:p>
          <a:endParaRPr lang="fr-FR"/>
        </a:p>
      </dgm:t>
    </dgm:pt>
    <dgm:pt modelId="{3FB120A4-C59B-D445-94C0-D098395B42CD}" type="sibTrans" cxnId="{BCBA8409-DBEA-994F-9FCF-B344453523C9}">
      <dgm:prSet/>
      <dgm:spPr/>
      <dgm:t>
        <a:bodyPr/>
        <a:lstStyle/>
        <a:p>
          <a:endParaRPr lang="fr-FR"/>
        </a:p>
      </dgm:t>
    </dgm:pt>
    <dgm:pt modelId="{0033B960-23C7-D34F-B4AD-9B7559A6F4CF}">
      <dgm:prSet phldrT="[Texte]"/>
      <dgm:spPr>
        <a:solidFill>
          <a:schemeClr val="accent2">
            <a:lumMod val="75000"/>
          </a:schemeClr>
        </a:solidFill>
      </dgm:spPr>
      <dgm:t>
        <a:bodyPr/>
        <a:lstStyle/>
        <a:p>
          <a:r>
            <a:rPr lang="fr-FR" b="1" dirty="0"/>
            <a:t>2. Non Contact Active</a:t>
          </a:r>
        </a:p>
      </dgm:t>
    </dgm:pt>
    <dgm:pt modelId="{F2799D75-16A6-A641-B296-54AA4F523BE9}" type="parTrans" cxnId="{CE8A3C9A-6519-5F49-83F3-82AE1432704C}">
      <dgm:prSet/>
      <dgm:spPr/>
      <dgm:t>
        <a:bodyPr/>
        <a:lstStyle/>
        <a:p>
          <a:endParaRPr lang="fr-FR"/>
        </a:p>
      </dgm:t>
    </dgm:pt>
    <dgm:pt modelId="{F607EF16-7D46-FE44-8E92-D25251ED508E}" type="sibTrans" cxnId="{CE8A3C9A-6519-5F49-83F3-82AE1432704C}">
      <dgm:prSet/>
      <dgm:spPr/>
      <dgm:t>
        <a:bodyPr/>
        <a:lstStyle/>
        <a:p>
          <a:endParaRPr lang="fr-FR"/>
        </a:p>
      </dgm:t>
    </dgm:pt>
    <dgm:pt modelId="{36182BC3-1AC7-9544-B024-56ADBD979EE8}">
      <dgm:prSet phldrT="[Texte]"/>
      <dgm:spPr>
        <a:solidFill>
          <a:schemeClr val="accent1">
            <a:lumMod val="75000"/>
          </a:schemeClr>
        </a:solidFill>
      </dgm:spPr>
      <dgm:t>
        <a:bodyPr/>
        <a:lstStyle/>
        <a:p>
          <a:r>
            <a:rPr lang="fr-FR" b="1" dirty="0"/>
            <a:t>3. Non Contact Passive</a:t>
          </a:r>
        </a:p>
      </dgm:t>
    </dgm:pt>
    <dgm:pt modelId="{F8E3BF65-FD78-C642-B9E8-7B07A8852E46}" type="parTrans" cxnId="{E15844BD-CAFB-C740-94F4-00DC72AB1D0D}">
      <dgm:prSet/>
      <dgm:spPr/>
      <dgm:t>
        <a:bodyPr/>
        <a:lstStyle/>
        <a:p>
          <a:endParaRPr lang="fr-FR"/>
        </a:p>
      </dgm:t>
    </dgm:pt>
    <dgm:pt modelId="{907DC86B-D0CB-8D40-B222-B2F59719EFFE}" type="sibTrans" cxnId="{E15844BD-CAFB-C740-94F4-00DC72AB1D0D}">
      <dgm:prSet/>
      <dgm:spPr/>
      <dgm:t>
        <a:bodyPr/>
        <a:lstStyle/>
        <a:p>
          <a:endParaRPr lang="fr-FR"/>
        </a:p>
      </dgm:t>
    </dgm:pt>
    <dgm:pt modelId="{14D0DB6A-BDA8-F445-93D0-EABAFD06DDB2}">
      <dgm:prSet/>
      <dgm:spPr>
        <a:solidFill>
          <a:schemeClr val="accent3">
            <a:lumMod val="60000"/>
            <a:lumOff val="40000"/>
          </a:schemeClr>
        </a:solidFill>
      </dgm:spPr>
      <dgm:t>
        <a:bodyPr/>
        <a:lstStyle/>
        <a:p>
          <a:r>
            <a:rPr lang="fr-FR" dirty="0">
              <a:solidFill>
                <a:schemeClr val="tx1"/>
              </a:solidFill>
            </a:rPr>
            <a:t>CMM </a:t>
          </a:r>
        </a:p>
        <a:p>
          <a:r>
            <a:rPr lang="fr-FR" dirty="0">
              <a:solidFill>
                <a:schemeClr val="tx1"/>
              </a:solidFill>
            </a:rPr>
            <a:t>[1]</a:t>
          </a:r>
        </a:p>
      </dgm:t>
    </dgm:pt>
    <dgm:pt modelId="{A3B67D86-7B84-8240-AE6A-BF284F7012AF}" type="parTrans" cxnId="{3309E40C-6671-7947-9C3A-F72CD2227C0F}">
      <dgm:prSet/>
      <dgm:spPr/>
      <dgm:t>
        <a:bodyPr/>
        <a:lstStyle/>
        <a:p>
          <a:endParaRPr lang="fr-FR"/>
        </a:p>
      </dgm:t>
    </dgm:pt>
    <dgm:pt modelId="{C1875654-FD8E-0B49-A248-F8D586038D5F}" type="sibTrans" cxnId="{3309E40C-6671-7947-9C3A-F72CD2227C0F}">
      <dgm:prSet/>
      <dgm:spPr/>
      <dgm:t>
        <a:bodyPr/>
        <a:lstStyle/>
        <a:p>
          <a:endParaRPr lang="fr-FR"/>
        </a:p>
      </dgm:t>
    </dgm:pt>
    <dgm:pt modelId="{B2AEF7E2-3346-8B40-ADC1-DCF5A0594D40}">
      <dgm:prSet/>
      <dgm:spPr>
        <a:solidFill>
          <a:schemeClr val="accent2">
            <a:lumMod val="60000"/>
            <a:lumOff val="40000"/>
          </a:schemeClr>
        </a:solidFill>
      </dgm:spPr>
      <dgm:t>
        <a:bodyPr/>
        <a:lstStyle/>
        <a:p>
          <a:r>
            <a:rPr lang="fr-FR" dirty="0" err="1">
              <a:solidFill>
                <a:schemeClr val="tx1"/>
              </a:solidFill>
            </a:rPr>
            <a:t>Structured</a:t>
          </a:r>
          <a:r>
            <a:rPr lang="fr-FR" dirty="0">
              <a:solidFill>
                <a:schemeClr val="tx1"/>
              </a:solidFill>
            </a:rPr>
            <a:t> Light </a:t>
          </a:r>
        </a:p>
        <a:p>
          <a:r>
            <a:rPr lang="fr-FR" dirty="0">
              <a:solidFill>
                <a:schemeClr val="tx1"/>
              </a:solidFill>
            </a:rPr>
            <a:t>[2]</a:t>
          </a:r>
        </a:p>
      </dgm:t>
    </dgm:pt>
    <dgm:pt modelId="{08430D4A-3284-A349-8968-8A7C478C1A99}" type="parTrans" cxnId="{371A614E-DB62-BF48-A37A-4BF1C439CBDE}">
      <dgm:prSet/>
      <dgm:spPr/>
      <dgm:t>
        <a:bodyPr/>
        <a:lstStyle/>
        <a:p>
          <a:endParaRPr lang="fr-FR"/>
        </a:p>
      </dgm:t>
    </dgm:pt>
    <dgm:pt modelId="{5FC2F9EF-DEEE-C24E-B0C8-F38A3B670D91}" type="sibTrans" cxnId="{371A614E-DB62-BF48-A37A-4BF1C439CBDE}">
      <dgm:prSet/>
      <dgm:spPr/>
      <dgm:t>
        <a:bodyPr/>
        <a:lstStyle/>
        <a:p>
          <a:endParaRPr lang="fr-FR"/>
        </a:p>
      </dgm:t>
    </dgm:pt>
    <dgm:pt modelId="{0CF5D2B8-2F50-1040-9711-955878D507FA}">
      <dgm:prSet/>
      <dgm:spPr>
        <a:solidFill>
          <a:schemeClr val="accent2">
            <a:lumMod val="60000"/>
            <a:lumOff val="40000"/>
          </a:schemeClr>
        </a:solidFill>
      </dgm:spPr>
      <dgm:t>
        <a:bodyPr/>
        <a:lstStyle/>
        <a:p>
          <a:r>
            <a:rPr lang="fr-FR" dirty="0">
              <a:solidFill>
                <a:schemeClr val="tx1"/>
              </a:solidFill>
            </a:rPr>
            <a:t>Time of flight </a:t>
          </a:r>
        </a:p>
        <a:p>
          <a:r>
            <a:rPr lang="fr-FR" dirty="0">
              <a:solidFill>
                <a:schemeClr val="tx1"/>
              </a:solidFill>
            </a:rPr>
            <a:t>[2]</a:t>
          </a:r>
        </a:p>
      </dgm:t>
    </dgm:pt>
    <dgm:pt modelId="{7A7081B2-B4EA-BB46-B38B-030C6FA52617}" type="parTrans" cxnId="{700433FE-9DE7-3F47-8131-C011C16495B3}">
      <dgm:prSet/>
      <dgm:spPr/>
      <dgm:t>
        <a:bodyPr/>
        <a:lstStyle/>
        <a:p>
          <a:endParaRPr lang="fr-FR"/>
        </a:p>
      </dgm:t>
    </dgm:pt>
    <dgm:pt modelId="{11297829-B84C-D143-A168-E7FB747C8164}" type="sibTrans" cxnId="{700433FE-9DE7-3F47-8131-C011C16495B3}">
      <dgm:prSet/>
      <dgm:spPr/>
      <dgm:t>
        <a:bodyPr/>
        <a:lstStyle/>
        <a:p>
          <a:endParaRPr lang="fr-FR"/>
        </a:p>
      </dgm:t>
    </dgm:pt>
    <dgm:pt modelId="{C3EAF9BA-7558-244E-A648-F5C33CEC8C01}">
      <dgm:prSet/>
      <dgm:spPr>
        <a:solidFill>
          <a:schemeClr val="accent2">
            <a:lumMod val="60000"/>
            <a:lumOff val="40000"/>
          </a:schemeClr>
        </a:solidFill>
      </dgm:spPr>
      <dgm:t>
        <a:bodyPr/>
        <a:lstStyle/>
        <a:p>
          <a:r>
            <a:rPr lang="fr-FR" dirty="0">
              <a:solidFill>
                <a:schemeClr val="tx1"/>
              </a:solidFill>
            </a:rPr>
            <a:t>Laser triangulation [2]</a:t>
          </a:r>
        </a:p>
      </dgm:t>
    </dgm:pt>
    <dgm:pt modelId="{6EB9785E-A7F5-A345-90BF-0975E957D2C7}" type="parTrans" cxnId="{9906A344-6C14-0D43-8435-20F22B107B9D}">
      <dgm:prSet/>
      <dgm:spPr/>
      <dgm:t>
        <a:bodyPr/>
        <a:lstStyle/>
        <a:p>
          <a:endParaRPr lang="fr-FR"/>
        </a:p>
      </dgm:t>
    </dgm:pt>
    <dgm:pt modelId="{4D9B10C8-81CC-144A-B899-431763B5EBBD}" type="sibTrans" cxnId="{9906A344-6C14-0D43-8435-20F22B107B9D}">
      <dgm:prSet/>
      <dgm:spPr/>
      <dgm:t>
        <a:bodyPr/>
        <a:lstStyle/>
        <a:p>
          <a:endParaRPr lang="fr-FR"/>
        </a:p>
      </dgm:t>
    </dgm:pt>
    <dgm:pt modelId="{05A201FD-E473-0F4D-A9B4-0F66B0D9C0F2}">
      <dgm:prSet/>
      <dgm:spPr>
        <a:solidFill>
          <a:schemeClr val="accent1">
            <a:lumMod val="60000"/>
            <a:lumOff val="40000"/>
          </a:schemeClr>
        </a:solidFill>
      </dgm:spPr>
      <dgm:t>
        <a:bodyPr/>
        <a:lstStyle/>
        <a:p>
          <a:r>
            <a:rPr lang="fr-FR" dirty="0" err="1">
              <a:solidFill>
                <a:schemeClr val="tx1"/>
              </a:solidFill>
            </a:rPr>
            <a:t>Photogrammetry</a:t>
          </a:r>
          <a:endParaRPr lang="fr-FR" dirty="0">
            <a:solidFill>
              <a:schemeClr val="tx1"/>
            </a:solidFill>
          </a:endParaRPr>
        </a:p>
        <a:p>
          <a:r>
            <a:rPr lang="fr-FR" dirty="0">
              <a:solidFill>
                <a:schemeClr val="tx1"/>
              </a:solidFill>
            </a:rPr>
            <a:t>[3]</a:t>
          </a:r>
        </a:p>
      </dgm:t>
    </dgm:pt>
    <dgm:pt modelId="{F02B78BD-AF7B-E748-AE08-D29C778FE370}" type="parTrans" cxnId="{C02FE705-4474-3A44-8735-5EDE3A03F440}">
      <dgm:prSet/>
      <dgm:spPr/>
      <dgm:t>
        <a:bodyPr/>
        <a:lstStyle/>
        <a:p>
          <a:endParaRPr lang="fr-FR"/>
        </a:p>
      </dgm:t>
    </dgm:pt>
    <dgm:pt modelId="{4C41E024-D675-4F4C-A1EC-C82D78A2E75B}" type="sibTrans" cxnId="{C02FE705-4474-3A44-8735-5EDE3A03F440}">
      <dgm:prSet/>
      <dgm:spPr/>
      <dgm:t>
        <a:bodyPr/>
        <a:lstStyle/>
        <a:p>
          <a:endParaRPr lang="fr-FR"/>
        </a:p>
      </dgm:t>
    </dgm:pt>
    <dgm:pt modelId="{88D55009-92A1-6E44-A0DD-665FA4AC917F}">
      <dgm:prSet phldrT="[Texte]"/>
      <dgm:spPr>
        <a:noFill/>
      </dgm:spPr>
      <dgm:t>
        <a:bodyPr/>
        <a:lstStyle/>
        <a:p>
          <a:endParaRPr lang="fr-FR" dirty="0"/>
        </a:p>
      </dgm:t>
    </dgm:pt>
    <dgm:pt modelId="{ED9E1573-1886-9B4E-8462-24007C590558}" type="sibTrans" cxnId="{2B60E1EB-6144-C34C-85D2-93A93D993035}">
      <dgm:prSet/>
      <dgm:spPr/>
      <dgm:t>
        <a:bodyPr/>
        <a:lstStyle/>
        <a:p>
          <a:endParaRPr lang="fr-FR"/>
        </a:p>
      </dgm:t>
    </dgm:pt>
    <dgm:pt modelId="{3A091531-71ED-2549-80AF-34AA9CD9B23E}" type="parTrans" cxnId="{2B60E1EB-6144-C34C-85D2-93A93D993035}">
      <dgm:prSet/>
      <dgm:spPr/>
      <dgm:t>
        <a:bodyPr/>
        <a:lstStyle/>
        <a:p>
          <a:endParaRPr lang="fr-FR"/>
        </a:p>
      </dgm:t>
    </dgm:pt>
    <dgm:pt modelId="{D824A5E0-FB5E-EF45-A3DD-4C8A74B07A19}" type="pres">
      <dgm:prSet presAssocID="{B116AC67-E3AD-834C-A534-FABBF2005EA4}" presName="diagram" presStyleCnt="0">
        <dgm:presLayoutVars>
          <dgm:chPref val="1"/>
          <dgm:dir/>
          <dgm:animOne val="branch"/>
          <dgm:animLvl val="lvl"/>
          <dgm:resizeHandles val="exact"/>
        </dgm:presLayoutVars>
      </dgm:prSet>
      <dgm:spPr/>
    </dgm:pt>
    <dgm:pt modelId="{A018E18D-ABE9-A144-8712-DC5DADA2735E}" type="pres">
      <dgm:prSet presAssocID="{88D55009-92A1-6E44-A0DD-665FA4AC917F}" presName="root1" presStyleCnt="0"/>
      <dgm:spPr/>
    </dgm:pt>
    <dgm:pt modelId="{2174FEF7-0800-3240-AD54-1D123FD036A8}" type="pres">
      <dgm:prSet presAssocID="{88D55009-92A1-6E44-A0DD-665FA4AC917F}" presName="LevelOneTextNode" presStyleLbl="node0" presStyleIdx="0" presStyleCnt="1">
        <dgm:presLayoutVars>
          <dgm:chPref val="3"/>
        </dgm:presLayoutVars>
      </dgm:prSet>
      <dgm:spPr/>
    </dgm:pt>
    <dgm:pt modelId="{D9E1F56C-7F03-794B-A980-AAADE665A7B2}" type="pres">
      <dgm:prSet presAssocID="{88D55009-92A1-6E44-A0DD-665FA4AC917F}" presName="level2hierChild" presStyleCnt="0"/>
      <dgm:spPr/>
    </dgm:pt>
    <dgm:pt modelId="{BD7D263F-8993-234C-AD87-3BBBB59FF5AA}" type="pres">
      <dgm:prSet presAssocID="{65B88D9C-455E-3E4A-B34A-EA64CE39D0CB}" presName="conn2-1" presStyleLbl="parChTrans1D2" presStyleIdx="0" presStyleCnt="3"/>
      <dgm:spPr/>
    </dgm:pt>
    <dgm:pt modelId="{4BACAECF-29A4-9C43-B6A8-077AFAD7FBC9}" type="pres">
      <dgm:prSet presAssocID="{65B88D9C-455E-3E4A-B34A-EA64CE39D0CB}" presName="connTx" presStyleLbl="parChTrans1D2" presStyleIdx="0" presStyleCnt="3"/>
      <dgm:spPr/>
    </dgm:pt>
    <dgm:pt modelId="{B1AD356F-24A7-B64D-B1D3-410A6772A217}" type="pres">
      <dgm:prSet presAssocID="{683F3B19-EEDB-2E4D-BE0F-BA65FB4AB155}" presName="root2" presStyleCnt="0"/>
      <dgm:spPr/>
    </dgm:pt>
    <dgm:pt modelId="{BB03628A-AC5A-4B4D-9EB3-C95EB8497039}" type="pres">
      <dgm:prSet presAssocID="{683F3B19-EEDB-2E4D-BE0F-BA65FB4AB155}" presName="LevelTwoTextNode" presStyleLbl="node2" presStyleIdx="0" presStyleCnt="3">
        <dgm:presLayoutVars>
          <dgm:chPref val="3"/>
        </dgm:presLayoutVars>
      </dgm:prSet>
      <dgm:spPr/>
    </dgm:pt>
    <dgm:pt modelId="{B5BE2E4C-CC02-624F-A93D-F0AE27A6606E}" type="pres">
      <dgm:prSet presAssocID="{683F3B19-EEDB-2E4D-BE0F-BA65FB4AB155}" presName="level3hierChild" presStyleCnt="0"/>
      <dgm:spPr/>
    </dgm:pt>
    <dgm:pt modelId="{2F49D833-FF0F-B140-9AE9-FEF5676D45F9}" type="pres">
      <dgm:prSet presAssocID="{A3B67D86-7B84-8240-AE6A-BF284F7012AF}" presName="conn2-1" presStyleLbl="parChTrans1D3" presStyleIdx="0" presStyleCnt="5"/>
      <dgm:spPr/>
    </dgm:pt>
    <dgm:pt modelId="{22742E2F-BEBB-434C-8494-30ACE166CC28}" type="pres">
      <dgm:prSet presAssocID="{A3B67D86-7B84-8240-AE6A-BF284F7012AF}" presName="connTx" presStyleLbl="parChTrans1D3" presStyleIdx="0" presStyleCnt="5"/>
      <dgm:spPr/>
    </dgm:pt>
    <dgm:pt modelId="{91494D1E-E42C-6C4D-8959-D9184FBCA5A2}" type="pres">
      <dgm:prSet presAssocID="{14D0DB6A-BDA8-F445-93D0-EABAFD06DDB2}" presName="root2" presStyleCnt="0"/>
      <dgm:spPr/>
    </dgm:pt>
    <dgm:pt modelId="{EF8C1ED3-3AE2-0947-BD46-B87387A98D63}" type="pres">
      <dgm:prSet presAssocID="{14D0DB6A-BDA8-F445-93D0-EABAFD06DDB2}" presName="LevelTwoTextNode" presStyleLbl="node3" presStyleIdx="0" presStyleCnt="5" custScaleX="118629">
        <dgm:presLayoutVars>
          <dgm:chPref val="3"/>
        </dgm:presLayoutVars>
      </dgm:prSet>
      <dgm:spPr/>
    </dgm:pt>
    <dgm:pt modelId="{60AC2EA2-E43F-1B4A-A7DF-2C662411744C}" type="pres">
      <dgm:prSet presAssocID="{14D0DB6A-BDA8-F445-93D0-EABAFD06DDB2}" presName="level3hierChild" presStyleCnt="0"/>
      <dgm:spPr/>
    </dgm:pt>
    <dgm:pt modelId="{C041F119-71F1-2245-9B94-B74488D324E5}" type="pres">
      <dgm:prSet presAssocID="{F2799D75-16A6-A641-B296-54AA4F523BE9}" presName="conn2-1" presStyleLbl="parChTrans1D2" presStyleIdx="1" presStyleCnt="3"/>
      <dgm:spPr/>
    </dgm:pt>
    <dgm:pt modelId="{2E684705-CDC1-CA4F-9322-B837C6F8E4EA}" type="pres">
      <dgm:prSet presAssocID="{F2799D75-16A6-A641-B296-54AA4F523BE9}" presName="connTx" presStyleLbl="parChTrans1D2" presStyleIdx="1" presStyleCnt="3"/>
      <dgm:spPr/>
    </dgm:pt>
    <dgm:pt modelId="{7D58221A-FC16-2A46-A7B0-AB5D0AB05255}" type="pres">
      <dgm:prSet presAssocID="{0033B960-23C7-D34F-B4AD-9B7559A6F4CF}" presName="root2" presStyleCnt="0"/>
      <dgm:spPr/>
    </dgm:pt>
    <dgm:pt modelId="{AC7F0070-051F-0145-8682-5229EA8BE0EB}" type="pres">
      <dgm:prSet presAssocID="{0033B960-23C7-D34F-B4AD-9B7559A6F4CF}" presName="LevelTwoTextNode" presStyleLbl="node2" presStyleIdx="1" presStyleCnt="3">
        <dgm:presLayoutVars>
          <dgm:chPref val="3"/>
        </dgm:presLayoutVars>
      </dgm:prSet>
      <dgm:spPr/>
    </dgm:pt>
    <dgm:pt modelId="{5716D65A-B922-174C-962B-9D12E1B863FE}" type="pres">
      <dgm:prSet presAssocID="{0033B960-23C7-D34F-B4AD-9B7559A6F4CF}" presName="level3hierChild" presStyleCnt="0"/>
      <dgm:spPr/>
    </dgm:pt>
    <dgm:pt modelId="{338E78B1-6DEB-AA49-8BC7-F0D70EF5EFBD}" type="pres">
      <dgm:prSet presAssocID="{08430D4A-3284-A349-8968-8A7C478C1A99}" presName="conn2-1" presStyleLbl="parChTrans1D3" presStyleIdx="1" presStyleCnt="5"/>
      <dgm:spPr/>
    </dgm:pt>
    <dgm:pt modelId="{B4FE5D3E-C8D6-3A43-8EC4-2B0F747643D7}" type="pres">
      <dgm:prSet presAssocID="{08430D4A-3284-A349-8968-8A7C478C1A99}" presName="connTx" presStyleLbl="parChTrans1D3" presStyleIdx="1" presStyleCnt="5"/>
      <dgm:spPr/>
    </dgm:pt>
    <dgm:pt modelId="{C6CA638E-F068-4044-8E78-62DBDDEFCEC6}" type="pres">
      <dgm:prSet presAssocID="{B2AEF7E2-3346-8B40-ADC1-DCF5A0594D40}" presName="root2" presStyleCnt="0"/>
      <dgm:spPr/>
    </dgm:pt>
    <dgm:pt modelId="{7EA259DF-5B3C-F641-987A-A5AD18514EFF}" type="pres">
      <dgm:prSet presAssocID="{B2AEF7E2-3346-8B40-ADC1-DCF5A0594D40}" presName="LevelTwoTextNode" presStyleLbl="node3" presStyleIdx="1" presStyleCnt="5" custScaleX="118629">
        <dgm:presLayoutVars>
          <dgm:chPref val="3"/>
        </dgm:presLayoutVars>
      </dgm:prSet>
      <dgm:spPr/>
    </dgm:pt>
    <dgm:pt modelId="{DD1E666E-CCA7-E54A-B612-9F135443CC89}" type="pres">
      <dgm:prSet presAssocID="{B2AEF7E2-3346-8B40-ADC1-DCF5A0594D40}" presName="level3hierChild" presStyleCnt="0"/>
      <dgm:spPr/>
    </dgm:pt>
    <dgm:pt modelId="{62419DCE-0E87-5841-AA16-9197A639CF5C}" type="pres">
      <dgm:prSet presAssocID="{7A7081B2-B4EA-BB46-B38B-030C6FA52617}" presName="conn2-1" presStyleLbl="parChTrans1D3" presStyleIdx="2" presStyleCnt="5"/>
      <dgm:spPr/>
    </dgm:pt>
    <dgm:pt modelId="{E83D75C9-F135-3F4B-9FDE-6F3DD02514D6}" type="pres">
      <dgm:prSet presAssocID="{7A7081B2-B4EA-BB46-B38B-030C6FA52617}" presName="connTx" presStyleLbl="parChTrans1D3" presStyleIdx="2" presStyleCnt="5"/>
      <dgm:spPr/>
    </dgm:pt>
    <dgm:pt modelId="{A925B554-E653-1B4F-9077-1ABFAC16FF1A}" type="pres">
      <dgm:prSet presAssocID="{0CF5D2B8-2F50-1040-9711-955878D507FA}" presName="root2" presStyleCnt="0"/>
      <dgm:spPr/>
    </dgm:pt>
    <dgm:pt modelId="{A2221659-1EFC-D145-BE9A-ACC2794B7CEE}" type="pres">
      <dgm:prSet presAssocID="{0CF5D2B8-2F50-1040-9711-955878D507FA}" presName="LevelTwoTextNode" presStyleLbl="node3" presStyleIdx="2" presStyleCnt="5" custScaleX="118629">
        <dgm:presLayoutVars>
          <dgm:chPref val="3"/>
        </dgm:presLayoutVars>
      </dgm:prSet>
      <dgm:spPr/>
    </dgm:pt>
    <dgm:pt modelId="{30349E83-AE79-7B42-9532-D375B73EDEB0}" type="pres">
      <dgm:prSet presAssocID="{0CF5D2B8-2F50-1040-9711-955878D507FA}" presName="level3hierChild" presStyleCnt="0"/>
      <dgm:spPr/>
    </dgm:pt>
    <dgm:pt modelId="{7F81E7F6-FD25-7C48-A579-D2D5F5FFAC16}" type="pres">
      <dgm:prSet presAssocID="{6EB9785E-A7F5-A345-90BF-0975E957D2C7}" presName="conn2-1" presStyleLbl="parChTrans1D3" presStyleIdx="3" presStyleCnt="5"/>
      <dgm:spPr/>
    </dgm:pt>
    <dgm:pt modelId="{F2B9D6B3-ACB9-9849-AAFA-2E5AF6308128}" type="pres">
      <dgm:prSet presAssocID="{6EB9785E-A7F5-A345-90BF-0975E957D2C7}" presName="connTx" presStyleLbl="parChTrans1D3" presStyleIdx="3" presStyleCnt="5"/>
      <dgm:spPr/>
    </dgm:pt>
    <dgm:pt modelId="{BD98DB06-AAB7-7342-8926-7C705E1DFA98}" type="pres">
      <dgm:prSet presAssocID="{C3EAF9BA-7558-244E-A648-F5C33CEC8C01}" presName="root2" presStyleCnt="0"/>
      <dgm:spPr/>
    </dgm:pt>
    <dgm:pt modelId="{B96F4162-339B-D348-B5D4-742314E719B8}" type="pres">
      <dgm:prSet presAssocID="{C3EAF9BA-7558-244E-A648-F5C33CEC8C01}" presName="LevelTwoTextNode" presStyleLbl="node3" presStyleIdx="3" presStyleCnt="5" custScaleX="118629">
        <dgm:presLayoutVars>
          <dgm:chPref val="3"/>
        </dgm:presLayoutVars>
      </dgm:prSet>
      <dgm:spPr/>
    </dgm:pt>
    <dgm:pt modelId="{522600AB-16C0-404C-87FB-D08B0328AE85}" type="pres">
      <dgm:prSet presAssocID="{C3EAF9BA-7558-244E-A648-F5C33CEC8C01}" presName="level3hierChild" presStyleCnt="0"/>
      <dgm:spPr/>
    </dgm:pt>
    <dgm:pt modelId="{3DB9E1BF-B214-AE45-9965-B7C81A8D3C2C}" type="pres">
      <dgm:prSet presAssocID="{F8E3BF65-FD78-C642-B9E8-7B07A8852E46}" presName="conn2-1" presStyleLbl="parChTrans1D2" presStyleIdx="2" presStyleCnt="3"/>
      <dgm:spPr/>
    </dgm:pt>
    <dgm:pt modelId="{27A600CC-8CCB-5F41-8B85-A00F7BC74727}" type="pres">
      <dgm:prSet presAssocID="{F8E3BF65-FD78-C642-B9E8-7B07A8852E46}" presName="connTx" presStyleLbl="parChTrans1D2" presStyleIdx="2" presStyleCnt="3"/>
      <dgm:spPr/>
    </dgm:pt>
    <dgm:pt modelId="{DC7E3154-16DC-5A43-A4CD-E38D489F39DB}" type="pres">
      <dgm:prSet presAssocID="{36182BC3-1AC7-9544-B024-56ADBD979EE8}" presName="root2" presStyleCnt="0"/>
      <dgm:spPr/>
    </dgm:pt>
    <dgm:pt modelId="{274F8FA6-1925-9B41-80EE-0B5EFB107C4B}" type="pres">
      <dgm:prSet presAssocID="{36182BC3-1AC7-9544-B024-56ADBD979EE8}" presName="LevelTwoTextNode" presStyleLbl="node2" presStyleIdx="2" presStyleCnt="3">
        <dgm:presLayoutVars>
          <dgm:chPref val="3"/>
        </dgm:presLayoutVars>
      </dgm:prSet>
      <dgm:spPr/>
    </dgm:pt>
    <dgm:pt modelId="{F1CC07B6-1C3D-F64E-B542-CEE5AA9A25F3}" type="pres">
      <dgm:prSet presAssocID="{36182BC3-1AC7-9544-B024-56ADBD979EE8}" presName="level3hierChild" presStyleCnt="0"/>
      <dgm:spPr/>
    </dgm:pt>
    <dgm:pt modelId="{1B562B4E-CBA1-9640-AFCD-4A200C9D3EEE}" type="pres">
      <dgm:prSet presAssocID="{F02B78BD-AF7B-E748-AE08-D29C778FE370}" presName="conn2-1" presStyleLbl="parChTrans1D3" presStyleIdx="4" presStyleCnt="5"/>
      <dgm:spPr/>
    </dgm:pt>
    <dgm:pt modelId="{7C8C453C-04E5-FB4A-B98A-5714ED841932}" type="pres">
      <dgm:prSet presAssocID="{F02B78BD-AF7B-E748-AE08-D29C778FE370}" presName="connTx" presStyleLbl="parChTrans1D3" presStyleIdx="4" presStyleCnt="5"/>
      <dgm:spPr/>
    </dgm:pt>
    <dgm:pt modelId="{D9278BB7-895A-A645-A005-A293119693A5}" type="pres">
      <dgm:prSet presAssocID="{05A201FD-E473-0F4D-A9B4-0F66B0D9C0F2}" presName="root2" presStyleCnt="0"/>
      <dgm:spPr/>
    </dgm:pt>
    <dgm:pt modelId="{DFD02955-4A79-CC4B-81EC-082716821F56}" type="pres">
      <dgm:prSet presAssocID="{05A201FD-E473-0F4D-A9B4-0F66B0D9C0F2}" presName="LevelTwoTextNode" presStyleLbl="node3" presStyleIdx="4" presStyleCnt="5" custScaleX="118629">
        <dgm:presLayoutVars>
          <dgm:chPref val="3"/>
        </dgm:presLayoutVars>
      </dgm:prSet>
      <dgm:spPr/>
    </dgm:pt>
    <dgm:pt modelId="{91E4EA40-CAD5-3F4F-ABB4-E248BC077187}" type="pres">
      <dgm:prSet presAssocID="{05A201FD-E473-0F4D-A9B4-0F66B0D9C0F2}" presName="level3hierChild" presStyleCnt="0"/>
      <dgm:spPr/>
    </dgm:pt>
  </dgm:ptLst>
  <dgm:cxnLst>
    <dgm:cxn modelId="{C02FE705-4474-3A44-8735-5EDE3A03F440}" srcId="{36182BC3-1AC7-9544-B024-56ADBD979EE8}" destId="{05A201FD-E473-0F4D-A9B4-0F66B0D9C0F2}" srcOrd="0" destOrd="0" parTransId="{F02B78BD-AF7B-E748-AE08-D29C778FE370}" sibTransId="{4C41E024-D675-4F4C-A1EC-C82D78A2E75B}"/>
    <dgm:cxn modelId="{B72CE608-9E72-E54C-914A-E6C0E48848B7}" type="presOf" srcId="{0033B960-23C7-D34F-B4AD-9B7559A6F4CF}" destId="{AC7F0070-051F-0145-8682-5229EA8BE0EB}" srcOrd="0" destOrd="0" presId="urn:microsoft.com/office/officeart/2005/8/layout/hierarchy2"/>
    <dgm:cxn modelId="{BCBA8409-DBEA-994F-9FCF-B344453523C9}" srcId="{88D55009-92A1-6E44-A0DD-665FA4AC917F}" destId="{683F3B19-EEDB-2E4D-BE0F-BA65FB4AB155}" srcOrd="0" destOrd="0" parTransId="{65B88D9C-455E-3E4A-B34A-EA64CE39D0CB}" sibTransId="{3FB120A4-C59B-D445-94C0-D098395B42CD}"/>
    <dgm:cxn modelId="{3309E40C-6671-7947-9C3A-F72CD2227C0F}" srcId="{683F3B19-EEDB-2E4D-BE0F-BA65FB4AB155}" destId="{14D0DB6A-BDA8-F445-93D0-EABAFD06DDB2}" srcOrd="0" destOrd="0" parTransId="{A3B67D86-7B84-8240-AE6A-BF284F7012AF}" sibTransId="{C1875654-FD8E-0B49-A248-F8D586038D5F}"/>
    <dgm:cxn modelId="{2D4C270F-2A65-C847-BFA4-7D4D1BB76CB5}" type="presOf" srcId="{6EB9785E-A7F5-A345-90BF-0975E957D2C7}" destId="{7F81E7F6-FD25-7C48-A579-D2D5F5FFAC16}" srcOrd="0" destOrd="0" presId="urn:microsoft.com/office/officeart/2005/8/layout/hierarchy2"/>
    <dgm:cxn modelId="{F6652C18-4CD4-1F4B-B532-DF3725864D27}" type="presOf" srcId="{F2799D75-16A6-A641-B296-54AA4F523BE9}" destId="{2E684705-CDC1-CA4F-9322-B837C6F8E4EA}" srcOrd="1" destOrd="0" presId="urn:microsoft.com/office/officeart/2005/8/layout/hierarchy2"/>
    <dgm:cxn modelId="{60ED795F-46A4-4040-9ABF-A393EA17E02B}" type="presOf" srcId="{88D55009-92A1-6E44-A0DD-665FA4AC917F}" destId="{2174FEF7-0800-3240-AD54-1D123FD036A8}" srcOrd="0" destOrd="0" presId="urn:microsoft.com/office/officeart/2005/8/layout/hierarchy2"/>
    <dgm:cxn modelId="{1A84DA63-2C4C-5943-BB6C-6CCBC8B4F34E}" type="presOf" srcId="{05A201FD-E473-0F4D-A9B4-0F66B0D9C0F2}" destId="{DFD02955-4A79-CC4B-81EC-082716821F56}" srcOrd="0" destOrd="0" presId="urn:microsoft.com/office/officeart/2005/8/layout/hierarchy2"/>
    <dgm:cxn modelId="{9906A344-6C14-0D43-8435-20F22B107B9D}" srcId="{0033B960-23C7-D34F-B4AD-9B7559A6F4CF}" destId="{C3EAF9BA-7558-244E-A648-F5C33CEC8C01}" srcOrd="2" destOrd="0" parTransId="{6EB9785E-A7F5-A345-90BF-0975E957D2C7}" sibTransId="{4D9B10C8-81CC-144A-B899-431763B5EBBD}"/>
    <dgm:cxn modelId="{FB078E65-0AA3-C244-AED0-589C35F927AD}" type="presOf" srcId="{0CF5D2B8-2F50-1040-9711-955878D507FA}" destId="{A2221659-1EFC-D145-BE9A-ACC2794B7CEE}" srcOrd="0" destOrd="0" presId="urn:microsoft.com/office/officeart/2005/8/layout/hierarchy2"/>
    <dgm:cxn modelId="{5FC8F045-C6B4-3442-B55F-3FEAF60D2566}" type="presOf" srcId="{7A7081B2-B4EA-BB46-B38B-030C6FA52617}" destId="{E83D75C9-F135-3F4B-9FDE-6F3DD02514D6}" srcOrd="1" destOrd="0" presId="urn:microsoft.com/office/officeart/2005/8/layout/hierarchy2"/>
    <dgm:cxn modelId="{3FDC7E69-9646-FB4D-9538-3C85C4654B36}" type="presOf" srcId="{F2799D75-16A6-A641-B296-54AA4F523BE9}" destId="{C041F119-71F1-2245-9B94-B74488D324E5}" srcOrd="0" destOrd="0" presId="urn:microsoft.com/office/officeart/2005/8/layout/hierarchy2"/>
    <dgm:cxn modelId="{50D6AD6A-3284-9C4F-85CA-0EF6628064C8}" type="presOf" srcId="{C3EAF9BA-7558-244E-A648-F5C33CEC8C01}" destId="{B96F4162-339B-D348-B5D4-742314E719B8}" srcOrd="0" destOrd="0" presId="urn:microsoft.com/office/officeart/2005/8/layout/hierarchy2"/>
    <dgm:cxn modelId="{323F876C-53A5-C34B-849A-04ED17CEF0A3}" type="presOf" srcId="{A3B67D86-7B84-8240-AE6A-BF284F7012AF}" destId="{2F49D833-FF0F-B140-9AE9-FEF5676D45F9}" srcOrd="0" destOrd="0" presId="urn:microsoft.com/office/officeart/2005/8/layout/hierarchy2"/>
    <dgm:cxn modelId="{4B1BB74D-2856-CD4A-8AC1-A1BDE728732B}" type="presOf" srcId="{A3B67D86-7B84-8240-AE6A-BF284F7012AF}" destId="{22742E2F-BEBB-434C-8494-30ACE166CC28}" srcOrd="1" destOrd="0" presId="urn:microsoft.com/office/officeart/2005/8/layout/hierarchy2"/>
    <dgm:cxn modelId="{371A614E-DB62-BF48-A37A-4BF1C439CBDE}" srcId="{0033B960-23C7-D34F-B4AD-9B7559A6F4CF}" destId="{B2AEF7E2-3346-8B40-ADC1-DCF5A0594D40}" srcOrd="0" destOrd="0" parTransId="{08430D4A-3284-A349-8968-8A7C478C1A99}" sibTransId="{5FC2F9EF-DEEE-C24E-B0C8-F38A3B670D91}"/>
    <dgm:cxn modelId="{5946BB7B-6E00-0D44-97AF-D119A5D483EF}" type="presOf" srcId="{683F3B19-EEDB-2E4D-BE0F-BA65FB4AB155}" destId="{BB03628A-AC5A-4B4D-9EB3-C95EB8497039}" srcOrd="0" destOrd="0" presId="urn:microsoft.com/office/officeart/2005/8/layout/hierarchy2"/>
    <dgm:cxn modelId="{0C1D247C-2AB9-A94D-AD3E-737CC3558416}" type="presOf" srcId="{B2AEF7E2-3346-8B40-ADC1-DCF5A0594D40}" destId="{7EA259DF-5B3C-F641-987A-A5AD18514EFF}" srcOrd="0" destOrd="0" presId="urn:microsoft.com/office/officeart/2005/8/layout/hierarchy2"/>
    <dgm:cxn modelId="{29EB4282-6D08-8748-87CF-789C4D1D1C92}" type="presOf" srcId="{F8E3BF65-FD78-C642-B9E8-7B07A8852E46}" destId="{3DB9E1BF-B214-AE45-9965-B7C81A8D3C2C}" srcOrd="0" destOrd="0" presId="urn:microsoft.com/office/officeart/2005/8/layout/hierarchy2"/>
    <dgm:cxn modelId="{8CDA6499-DDD1-E349-9176-A5782230D262}" type="presOf" srcId="{F02B78BD-AF7B-E748-AE08-D29C778FE370}" destId="{7C8C453C-04E5-FB4A-B98A-5714ED841932}" srcOrd="1" destOrd="0" presId="urn:microsoft.com/office/officeart/2005/8/layout/hierarchy2"/>
    <dgm:cxn modelId="{CE8A3C9A-6519-5F49-83F3-82AE1432704C}" srcId="{88D55009-92A1-6E44-A0DD-665FA4AC917F}" destId="{0033B960-23C7-D34F-B4AD-9B7559A6F4CF}" srcOrd="1" destOrd="0" parTransId="{F2799D75-16A6-A641-B296-54AA4F523BE9}" sibTransId="{F607EF16-7D46-FE44-8E92-D25251ED508E}"/>
    <dgm:cxn modelId="{846950A1-A137-6F4C-94BB-3B293A690DBA}" type="presOf" srcId="{7A7081B2-B4EA-BB46-B38B-030C6FA52617}" destId="{62419DCE-0E87-5841-AA16-9197A639CF5C}" srcOrd="0" destOrd="0" presId="urn:microsoft.com/office/officeart/2005/8/layout/hierarchy2"/>
    <dgm:cxn modelId="{FE5F9CB5-14D9-5F4E-AB05-E34D18E18B42}" type="presOf" srcId="{36182BC3-1AC7-9544-B024-56ADBD979EE8}" destId="{274F8FA6-1925-9B41-80EE-0B5EFB107C4B}" srcOrd="0" destOrd="0" presId="urn:microsoft.com/office/officeart/2005/8/layout/hierarchy2"/>
    <dgm:cxn modelId="{17A25BBB-A8A9-134A-9B2B-045A135A9D9E}" type="presOf" srcId="{65B88D9C-455E-3E4A-B34A-EA64CE39D0CB}" destId="{BD7D263F-8993-234C-AD87-3BBBB59FF5AA}" srcOrd="0" destOrd="0" presId="urn:microsoft.com/office/officeart/2005/8/layout/hierarchy2"/>
    <dgm:cxn modelId="{E15844BD-CAFB-C740-94F4-00DC72AB1D0D}" srcId="{88D55009-92A1-6E44-A0DD-665FA4AC917F}" destId="{36182BC3-1AC7-9544-B024-56ADBD979EE8}" srcOrd="2" destOrd="0" parTransId="{F8E3BF65-FD78-C642-B9E8-7B07A8852E46}" sibTransId="{907DC86B-D0CB-8D40-B222-B2F59719EFFE}"/>
    <dgm:cxn modelId="{B2D5AFCD-F187-3F4E-AC97-9C821975CA96}" type="presOf" srcId="{B116AC67-E3AD-834C-A534-FABBF2005EA4}" destId="{D824A5E0-FB5E-EF45-A3DD-4C8A74B07A19}" srcOrd="0" destOrd="0" presId="urn:microsoft.com/office/officeart/2005/8/layout/hierarchy2"/>
    <dgm:cxn modelId="{CB5834CE-A58D-D943-830C-DEFD5691FCCC}" type="presOf" srcId="{08430D4A-3284-A349-8968-8A7C478C1A99}" destId="{338E78B1-6DEB-AA49-8BC7-F0D70EF5EFBD}" srcOrd="0" destOrd="0" presId="urn:microsoft.com/office/officeart/2005/8/layout/hierarchy2"/>
    <dgm:cxn modelId="{FDC340D0-B430-B146-BDF0-851B2D52C993}" type="presOf" srcId="{14D0DB6A-BDA8-F445-93D0-EABAFD06DDB2}" destId="{EF8C1ED3-3AE2-0947-BD46-B87387A98D63}" srcOrd="0" destOrd="0" presId="urn:microsoft.com/office/officeart/2005/8/layout/hierarchy2"/>
    <dgm:cxn modelId="{035FCEDC-D697-B946-872C-743925FE3540}" type="presOf" srcId="{08430D4A-3284-A349-8968-8A7C478C1A99}" destId="{B4FE5D3E-C8D6-3A43-8EC4-2B0F747643D7}" srcOrd="1" destOrd="0" presId="urn:microsoft.com/office/officeart/2005/8/layout/hierarchy2"/>
    <dgm:cxn modelId="{DCFFA2E1-328D-B344-8647-73BADCCCBFB5}" type="presOf" srcId="{F8E3BF65-FD78-C642-B9E8-7B07A8852E46}" destId="{27A600CC-8CCB-5F41-8B85-A00F7BC74727}" srcOrd="1" destOrd="0" presId="urn:microsoft.com/office/officeart/2005/8/layout/hierarchy2"/>
    <dgm:cxn modelId="{2B60E1EB-6144-C34C-85D2-93A93D993035}" srcId="{B116AC67-E3AD-834C-A534-FABBF2005EA4}" destId="{88D55009-92A1-6E44-A0DD-665FA4AC917F}" srcOrd="0" destOrd="0" parTransId="{3A091531-71ED-2549-80AF-34AA9CD9B23E}" sibTransId="{ED9E1573-1886-9B4E-8462-24007C590558}"/>
    <dgm:cxn modelId="{8528DFF9-FC93-9C42-91E9-64A6591859D0}" type="presOf" srcId="{6EB9785E-A7F5-A345-90BF-0975E957D2C7}" destId="{F2B9D6B3-ACB9-9849-AAFA-2E5AF6308128}" srcOrd="1" destOrd="0" presId="urn:microsoft.com/office/officeart/2005/8/layout/hierarchy2"/>
    <dgm:cxn modelId="{B6D4C3FB-4FC0-BF4E-9BA9-0EF2209FCA6F}" type="presOf" srcId="{F02B78BD-AF7B-E748-AE08-D29C778FE370}" destId="{1B562B4E-CBA1-9640-AFCD-4A200C9D3EEE}" srcOrd="0" destOrd="0" presId="urn:microsoft.com/office/officeart/2005/8/layout/hierarchy2"/>
    <dgm:cxn modelId="{27960FFC-5EA1-F649-B7CC-09915B090CC5}" type="presOf" srcId="{65B88D9C-455E-3E4A-B34A-EA64CE39D0CB}" destId="{4BACAECF-29A4-9C43-B6A8-077AFAD7FBC9}" srcOrd="1" destOrd="0" presId="urn:microsoft.com/office/officeart/2005/8/layout/hierarchy2"/>
    <dgm:cxn modelId="{700433FE-9DE7-3F47-8131-C011C16495B3}" srcId="{0033B960-23C7-D34F-B4AD-9B7559A6F4CF}" destId="{0CF5D2B8-2F50-1040-9711-955878D507FA}" srcOrd="1" destOrd="0" parTransId="{7A7081B2-B4EA-BB46-B38B-030C6FA52617}" sibTransId="{11297829-B84C-D143-A168-E7FB747C8164}"/>
    <dgm:cxn modelId="{3C18F030-7BBE-BF48-B7FD-EB5BD27710B8}" type="presParOf" srcId="{D824A5E0-FB5E-EF45-A3DD-4C8A74B07A19}" destId="{A018E18D-ABE9-A144-8712-DC5DADA2735E}" srcOrd="0" destOrd="0" presId="urn:microsoft.com/office/officeart/2005/8/layout/hierarchy2"/>
    <dgm:cxn modelId="{6CB292A0-9FB7-094E-93B5-88942AEFD773}" type="presParOf" srcId="{A018E18D-ABE9-A144-8712-DC5DADA2735E}" destId="{2174FEF7-0800-3240-AD54-1D123FD036A8}" srcOrd="0" destOrd="0" presId="urn:microsoft.com/office/officeart/2005/8/layout/hierarchy2"/>
    <dgm:cxn modelId="{EC5C9B5D-42AA-EE41-AB76-B24AA1211FC7}" type="presParOf" srcId="{A018E18D-ABE9-A144-8712-DC5DADA2735E}" destId="{D9E1F56C-7F03-794B-A980-AAADE665A7B2}" srcOrd="1" destOrd="0" presId="urn:microsoft.com/office/officeart/2005/8/layout/hierarchy2"/>
    <dgm:cxn modelId="{755B2FF5-FEB1-5646-A454-95F0DB47C444}" type="presParOf" srcId="{D9E1F56C-7F03-794B-A980-AAADE665A7B2}" destId="{BD7D263F-8993-234C-AD87-3BBBB59FF5AA}" srcOrd="0" destOrd="0" presId="urn:microsoft.com/office/officeart/2005/8/layout/hierarchy2"/>
    <dgm:cxn modelId="{76E90991-BB13-164B-83B0-8E28F54E358A}" type="presParOf" srcId="{BD7D263F-8993-234C-AD87-3BBBB59FF5AA}" destId="{4BACAECF-29A4-9C43-B6A8-077AFAD7FBC9}" srcOrd="0" destOrd="0" presId="urn:microsoft.com/office/officeart/2005/8/layout/hierarchy2"/>
    <dgm:cxn modelId="{2A865B16-A0FD-A646-A5E7-FE789CCF081A}" type="presParOf" srcId="{D9E1F56C-7F03-794B-A980-AAADE665A7B2}" destId="{B1AD356F-24A7-B64D-B1D3-410A6772A217}" srcOrd="1" destOrd="0" presId="urn:microsoft.com/office/officeart/2005/8/layout/hierarchy2"/>
    <dgm:cxn modelId="{252ECF19-634D-6146-94B0-3DECE8A26382}" type="presParOf" srcId="{B1AD356F-24A7-B64D-B1D3-410A6772A217}" destId="{BB03628A-AC5A-4B4D-9EB3-C95EB8497039}" srcOrd="0" destOrd="0" presId="urn:microsoft.com/office/officeart/2005/8/layout/hierarchy2"/>
    <dgm:cxn modelId="{DBA2651A-231D-DB41-BF29-0F26AC02993B}" type="presParOf" srcId="{B1AD356F-24A7-B64D-B1D3-410A6772A217}" destId="{B5BE2E4C-CC02-624F-A93D-F0AE27A6606E}" srcOrd="1" destOrd="0" presId="urn:microsoft.com/office/officeart/2005/8/layout/hierarchy2"/>
    <dgm:cxn modelId="{98A20A76-7B94-B341-8556-DAA190E7F699}" type="presParOf" srcId="{B5BE2E4C-CC02-624F-A93D-F0AE27A6606E}" destId="{2F49D833-FF0F-B140-9AE9-FEF5676D45F9}" srcOrd="0" destOrd="0" presId="urn:microsoft.com/office/officeart/2005/8/layout/hierarchy2"/>
    <dgm:cxn modelId="{474F0BF3-201F-8443-A231-DB604636BE1D}" type="presParOf" srcId="{2F49D833-FF0F-B140-9AE9-FEF5676D45F9}" destId="{22742E2F-BEBB-434C-8494-30ACE166CC28}" srcOrd="0" destOrd="0" presId="urn:microsoft.com/office/officeart/2005/8/layout/hierarchy2"/>
    <dgm:cxn modelId="{AC1C8F13-DE92-E441-BA8E-F6F19C1BA0AD}" type="presParOf" srcId="{B5BE2E4C-CC02-624F-A93D-F0AE27A6606E}" destId="{91494D1E-E42C-6C4D-8959-D9184FBCA5A2}" srcOrd="1" destOrd="0" presId="urn:microsoft.com/office/officeart/2005/8/layout/hierarchy2"/>
    <dgm:cxn modelId="{5077217B-0C07-1945-8F0D-AFDB9269C51D}" type="presParOf" srcId="{91494D1E-E42C-6C4D-8959-D9184FBCA5A2}" destId="{EF8C1ED3-3AE2-0947-BD46-B87387A98D63}" srcOrd="0" destOrd="0" presId="urn:microsoft.com/office/officeart/2005/8/layout/hierarchy2"/>
    <dgm:cxn modelId="{2C5355A4-2812-3045-B747-0A7D8E7ED15F}" type="presParOf" srcId="{91494D1E-E42C-6C4D-8959-D9184FBCA5A2}" destId="{60AC2EA2-E43F-1B4A-A7DF-2C662411744C}" srcOrd="1" destOrd="0" presId="urn:microsoft.com/office/officeart/2005/8/layout/hierarchy2"/>
    <dgm:cxn modelId="{5B8E9537-88BD-5444-B69E-CEF8154D48F0}" type="presParOf" srcId="{D9E1F56C-7F03-794B-A980-AAADE665A7B2}" destId="{C041F119-71F1-2245-9B94-B74488D324E5}" srcOrd="2" destOrd="0" presId="urn:microsoft.com/office/officeart/2005/8/layout/hierarchy2"/>
    <dgm:cxn modelId="{25EB3579-16CC-8E41-A2ED-1CF601E7FC18}" type="presParOf" srcId="{C041F119-71F1-2245-9B94-B74488D324E5}" destId="{2E684705-CDC1-CA4F-9322-B837C6F8E4EA}" srcOrd="0" destOrd="0" presId="urn:microsoft.com/office/officeart/2005/8/layout/hierarchy2"/>
    <dgm:cxn modelId="{64E388F7-080F-784A-8002-28FABC2FC85B}" type="presParOf" srcId="{D9E1F56C-7F03-794B-A980-AAADE665A7B2}" destId="{7D58221A-FC16-2A46-A7B0-AB5D0AB05255}" srcOrd="3" destOrd="0" presId="urn:microsoft.com/office/officeart/2005/8/layout/hierarchy2"/>
    <dgm:cxn modelId="{71AC0AC7-18EB-6D43-AA19-53CD5FDDD4BA}" type="presParOf" srcId="{7D58221A-FC16-2A46-A7B0-AB5D0AB05255}" destId="{AC7F0070-051F-0145-8682-5229EA8BE0EB}" srcOrd="0" destOrd="0" presId="urn:microsoft.com/office/officeart/2005/8/layout/hierarchy2"/>
    <dgm:cxn modelId="{40CF9169-C58E-1842-8D8B-171D719A3E99}" type="presParOf" srcId="{7D58221A-FC16-2A46-A7B0-AB5D0AB05255}" destId="{5716D65A-B922-174C-962B-9D12E1B863FE}" srcOrd="1" destOrd="0" presId="urn:microsoft.com/office/officeart/2005/8/layout/hierarchy2"/>
    <dgm:cxn modelId="{E7D1C6F1-5445-184B-A5D2-8F472487DB4E}" type="presParOf" srcId="{5716D65A-B922-174C-962B-9D12E1B863FE}" destId="{338E78B1-6DEB-AA49-8BC7-F0D70EF5EFBD}" srcOrd="0" destOrd="0" presId="urn:microsoft.com/office/officeart/2005/8/layout/hierarchy2"/>
    <dgm:cxn modelId="{E7EEAE4E-844E-514F-BBD7-92F449F76FCD}" type="presParOf" srcId="{338E78B1-6DEB-AA49-8BC7-F0D70EF5EFBD}" destId="{B4FE5D3E-C8D6-3A43-8EC4-2B0F747643D7}" srcOrd="0" destOrd="0" presId="urn:microsoft.com/office/officeart/2005/8/layout/hierarchy2"/>
    <dgm:cxn modelId="{A43ABC98-F696-D34C-9429-37305544010C}" type="presParOf" srcId="{5716D65A-B922-174C-962B-9D12E1B863FE}" destId="{C6CA638E-F068-4044-8E78-62DBDDEFCEC6}" srcOrd="1" destOrd="0" presId="urn:microsoft.com/office/officeart/2005/8/layout/hierarchy2"/>
    <dgm:cxn modelId="{B74A1FC2-E958-4146-BB26-6F42B49E4065}" type="presParOf" srcId="{C6CA638E-F068-4044-8E78-62DBDDEFCEC6}" destId="{7EA259DF-5B3C-F641-987A-A5AD18514EFF}" srcOrd="0" destOrd="0" presId="urn:microsoft.com/office/officeart/2005/8/layout/hierarchy2"/>
    <dgm:cxn modelId="{D6CAFDF6-1E2A-AD43-A9BF-29E8A96ED4D7}" type="presParOf" srcId="{C6CA638E-F068-4044-8E78-62DBDDEFCEC6}" destId="{DD1E666E-CCA7-E54A-B612-9F135443CC89}" srcOrd="1" destOrd="0" presId="urn:microsoft.com/office/officeart/2005/8/layout/hierarchy2"/>
    <dgm:cxn modelId="{F0557797-18FA-304B-9876-0FB2E79B6E54}" type="presParOf" srcId="{5716D65A-B922-174C-962B-9D12E1B863FE}" destId="{62419DCE-0E87-5841-AA16-9197A639CF5C}" srcOrd="2" destOrd="0" presId="urn:microsoft.com/office/officeart/2005/8/layout/hierarchy2"/>
    <dgm:cxn modelId="{F4CA1AF5-8E36-AE45-88DD-AFC00D10A1EB}" type="presParOf" srcId="{62419DCE-0E87-5841-AA16-9197A639CF5C}" destId="{E83D75C9-F135-3F4B-9FDE-6F3DD02514D6}" srcOrd="0" destOrd="0" presId="urn:microsoft.com/office/officeart/2005/8/layout/hierarchy2"/>
    <dgm:cxn modelId="{55B5AA34-34D5-EE41-B52D-62D524ED8F21}" type="presParOf" srcId="{5716D65A-B922-174C-962B-9D12E1B863FE}" destId="{A925B554-E653-1B4F-9077-1ABFAC16FF1A}" srcOrd="3" destOrd="0" presId="urn:microsoft.com/office/officeart/2005/8/layout/hierarchy2"/>
    <dgm:cxn modelId="{821F1E1D-CC52-D844-A6E1-0DDC06555E0E}" type="presParOf" srcId="{A925B554-E653-1B4F-9077-1ABFAC16FF1A}" destId="{A2221659-1EFC-D145-BE9A-ACC2794B7CEE}" srcOrd="0" destOrd="0" presId="urn:microsoft.com/office/officeart/2005/8/layout/hierarchy2"/>
    <dgm:cxn modelId="{020EAA51-8E77-2B42-B0CF-D279AB17C81F}" type="presParOf" srcId="{A925B554-E653-1B4F-9077-1ABFAC16FF1A}" destId="{30349E83-AE79-7B42-9532-D375B73EDEB0}" srcOrd="1" destOrd="0" presId="urn:microsoft.com/office/officeart/2005/8/layout/hierarchy2"/>
    <dgm:cxn modelId="{3619456D-E19E-3342-82E7-7D37A803CD84}" type="presParOf" srcId="{5716D65A-B922-174C-962B-9D12E1B863FE}" destId="{7F81E7F6-FD25-7C48-A579-D2D5F5FFAC16}" srcOrd="4" destOrd="0" presId="urn:microsoft.com/office/officeart/2005/8/layout/hierarchy2"/>
    <dgm:cxn modelId="{F36030A7-707D-C340-8156-247C55658C1B}" type="presParOf" srcId="{7F81E7F6-FD25-7C48-A579-D2D5F5FFAC16}" destId="{F2B9D6B3-ACB9-9849-AAFA-2E5AF6308128}" srcOrd="0" destOrd="0" presId="urn:microsoft.com/office/officeart/2005/8/layout/hierarchy2"/>
    <dgm:cxn modelId="{61BB42D1-EF23-A641-9424-FA5AD2BD78F5}" type="presParOf" srcId="{5716D65A-B922-174C-962B-9D12E1B863FE}" destId="{BD98DB06-AAB7-7342-8926-7C705E1DFA98}" srcOrd="5" destOrd="0" presId="urn:microsoft.com/office/officeart/2005/8/layout/hierarchy2"/>
    <dgm:cxn modelId="{D5B0F6BA-E30C-CD4E-8D35-8D5153E22BC6}" type="presParOf" srcId="{BD98DB06-AAB7-7342-8926-7C705E1DFA98}" destId="{B96F4162-339B-D348-B5D4-742314E719B8}" srcOrd="0" destOrd="0" presId="urn:microsoft.com/office/officeart/2005/8/layout/hierarchy2"/>
    <dgm:cxn modelId="{D4522788-6B98-C04E-BFBF-89DD44322ABF}" type="presParOf" srcId="{BD98DB06-AAB7-7342-8926-7C705E1DFA98}" destId="{522600AB-16C0-404C-87FB-D08B0328AE85}" srcOrd="1" destOrd="0" presId="urn:microsoft.com/office/officeart/2005/8/layout/hierarchy2"/>
    <dgm:cxn modelId="{7D867B8E-949F-F84C-8829-137529FEDAFF}" type="presParOf" srcId="{D9E1F56C-7F03-794B-A980-AAADE665A7B2}" destId="{3DB9E1BF-B214-AE45-9965-B7C81A8D3C2C}" srcOrd="4" destOrd="0" presId="urn:microsoft.com/office/officeart/2005/8/layout/hierarchy2"/>
    <dgm:cxn modelId="{6FA5CA03-7417-8549-9A68-8D030F6B181C}" type="presParOf" srcId="{3DB9E1BF-B214-AE45-9965-B7C81A8D3C2C}" destId="{27A600CC-8CCB-5F41-8B85-A00F7BC74727}" srcOrd="0" destOrd="0" presId="urn:microsoft.com/office/officeart/2005/8/layout/hierarchy2"/>
    <dgm:cxn modelId="{50016955-C514-DF44-A000-2B6602176D71}" type="presParOf" srcId="{D9E1F56C-7F03-794B-A980-AAADE665A7B2}" destId="{DC7E3154-16DC-5A43-A4CD-E38D489F39DB}" srcOrd="5" destOrd="0" presId="urn:microsoft.com/office/officeart/2005/8/layout/hierarchy2"/>
    <dgm:cxn modelId="{65B83D1C-434E-644F-9596-C98F966F258C}" type="presParOf" srcId="{DC7E3154-16DC-5A43-A4CD-E38D489F39DB}" destId="{274F8FA6-1925-9B41-80EE-0B5EFB107C4B}" srcOrd="0" destOrd="0" presId="urn:microsoft.com/office/officeart/2005/8/layout/hierarchy2"/>
    <dgm:cxn modelId="{B35D41E9-44AE-A348-92C2-D852DDCE47CC}" type="presParOf" srcId="{DC7E3154-16DC-5A43-A4CD-E38D489F39DB}" destId="{F1CC07B6-1C3D-F64E-B542-CEE5AA9A25F3}" srcOrd="1" destOrd="0" presId="urn:microsoft.com/office/officeart/2005/8/layout/hierarchy2"/>
    <dgm:cxn modelId="{A96784FD-C698-C748-BF82-FD17F283FC8D}" type="presParOf" srcId="{F1CC07B6-1C3D-F64E-B542-CEE5AA9A25F3}" destId="{1B562B4E-CBA1-9640-AFCD-4A200C9D3EEE}" srcOrd="0" destOrd="0" presId="urn:microsoft.com/office/officeart/2005/8/layout/hierarchy2"/>
    <dgm:cxn modelId="{20B8E0CA-CEC7-0C4C-AD3E-E481F2CB023F}" type="presParOf" srcId="{1B562B4E-CBA1-9640-AFCD-4A200C9D3EEE}" destId="{7C8C453C-04E5-FB4A-B98A-5714ED841932}" srcOrd="0" destOrd="0" presId="urn:microsoft.com/office/officeart/2005/8/layout/hierarchy2"/>
    <dgm:cxn modelId="{1AE1ECF1-01F8-2142-BBFD-6813DB60FA56}" type="presParOf" srcId="{F1CC07B6-1C3D-F64E-B542-CEE5AA9A25F3}" destId="{D9278BB7-895A-A645-A005-A293119693A5}" srcOrd="1" destOrd="0" presId="urn:microsoft.com/office/officeart/2005/8/layout/hierarchy2"/>
    <dgm:cxn modelId="{B403D030-475C-5743-BBF0-C8E21A49DD63}" type="presParOf" srcId="{D9278BB7-895A-A645-A005-A293119693A5}" destId="{DFD02955-4A79-CC4B-81EC-082716821F56}" srcOrd="0" destOrd="0" presId="urn:microsoft.com/office/officeart/2005/8/layout/hierarchy2"/>
    <dgm:cxn modelId="{60E48910-5720-EE4D-8E9E-78BDB4C8B435}" type="presParOf" srcId="{D9278BB7-895A-A645-A005-A293119693A5}" destId="{91E4EA40-CAD5-3F4F-ABB4-E248BC0771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99DAB-1582-404E-8EB3-4F00A361025A}" type="doc">
      <dgm:prSet loTypeId="urn:microsoft.com/office/officeart/2008/layout/AlternatingHexagons" loCatId="" qsTypeId="urn:microsoft.com/office/officeart/2005/8/quickstyle/simple2" qsCatId="simple" csTypeId="urn:microsoft.com/office/officeart/2005/8/colors/accent1_2" csCatId="accent1" phldr="1"/>
      <dgm:spPr/>
      <dgm:t>
        <a:bodyPr/>
        <a:lstStyle/>
        <a:p>
          <a:endParaRPr lang="fr-FR"/>
        </a:p>
      </dgm:t>
    </dgm:pt>
    <dgm:pt modelId="{454CB45E-8306-1742-A0A4-8E93449745BC}">
      <dgm:prSet phldrT="[Texte]" custT="1"/>
      <dgm:spPr>
        <a:solidFill>
          <a:schemeClr val="tx2"/>
        </a:solidFill>
      </dgm:spPr>
      <dgm:t>
        <a:bodyPr/>
        <a:lstStyle/>
        <a:p>
          <a:r>
            <a:rPr lang="fr-FR" sz="1600" dirty="0"/>
            <a:t>Bézier [4]</a:t>
          </a:r>
        </a:p>
      </dgm:t>
    </dgm:pt>
    <dgm:pt modelId="{30C94BD2-4936-0440-90CC-454575D6AB37}" type="parTrans" cxnId="{6E0D86FD-6CEB-6142-B2BA-86DF0CEB0FCC}">
      <dgm:prSet/>
      <dgm:spPr/>
      <dgm:t>
        <a:bodyPr/>
        <a:lstStyle/>
        <a:p>
          <a:endParaRPr lang="fr-FR"/>
        </a:p>
      </dgm:t>
    </dgm:pt>
    <dgm:pt modelId="{FBAB3914-B241-074C-BFED-7D1B556FDD87}" type="sibTrans" cxnId="{6E0D86FD-6CEB-6142-B2BA-86DF0CEB0FCC}">
      <dgm:prSet/>
      <dgm:spPr>
        <a:noFill/>
        <a:ln>
          <a:noFill/>
        </a:ln>
      </dgm:spPr>
      <dgm:t>
        <a:bodyPr/>
        <a:lstStyle/>
        <a:p>
          <a:endParaRPr lang="fr-FR"/>
        </a:p>
      </dgm:t>
    </dgm:pt>
    <dgm:pt modelId="{95750F85-E632-B043-987C-53AD88ABBF13}">
      <dgm:prSet phldrT="[Texte]" custT="1"/>
      <dgm:spPr>
        <a:solidFill>
          <a:schemeClr val="accent2"/>
        </a:solidFill>
      </dgm:spPr>
      <dgm:t>
        <a:bodyPr/>
        <a:lstStyle/>
        <a:p>
          <a:r>
            <a:rPr lang="fr-FR" sz="1600" dirty="0"/>
            <a:t>Parsec [4]</a:t>
          </a:r>
        </a:p>
      </dgm:t>
    </dgm:pt>
    <dgm:pt modelId="{BBC42927-977E-5B4B-991C-037443D473DC}" type="parTrans" cxnId="{42F68999-9155-0844-B438-F50BEFC0A3DB}">
      <dgm:prSet/>
      <dgm:spPr/>
      <dgm:t>
        <a:bodyPr/>
        <a:lstStyle/>
        <a:p>
          <a:endParaRPr lang="fr-FR"/>
        </a:p>
      </dgm:t>
    </dgm:pt>
    <dgm:pt modelId="{0F67A53D-19B0-7548-8E0E-5A4EB99F1BDD}" type="sibTrans" cxnId="{42F68999-9155-0844-B438-F50BEFC0A3DB}">
      <dgm:prSet/>
      <dgm:spPr>
        <a:noFill/>
        <a:ln>
          <a:noFill/>
        </a:ln>
      </dgm:spPr>
      <dgm:t>
        <a:bodyPr/>
        <a:lstStyle/>
        <a:p>
          <a:endParaRPr lang="fr-FR"/>
        </a:p>
      </dgm:t>
    </dgm:pt>
    <dgm:pt modelId="{D74617F6-7980-A845-9D80-E8E5F1114909}">
      <dgm:prSet phldrT="[Texte]" custT="1"/>
      <dgm:spPr/>
      <dgm:t>
        <a:bodyPr/>
        <a:lstStyle/>
        <a:p>
          <a:r>
            <a:rPr lang="fr-FR" sz="1600" dirty="0" err="1">
              <a:solidFill>
                <a:schemeClr val="tx1"/>
              </a:solidFill>
            </a:rPr>
            <a:t>Bésier</a:t>
          </a:r>
          <a:r>
            <a:rPr lang="fr-FR" sz="1600" dirty="0">
              <a:solidFill>
                <a:schemeClr val="tx1"/>
              </a:solidFill>
            </a:rPr>
            <a:t> – Parsec [4]</a:t>
          </a:r>
        </a:p>
      </dgm:t>
    </dgm:pt>
    <dgm:pt modelId="{6B79A4B9-0D00-374E-935A-CD4909CBC945}" type="parTrans" cxnId="{91E84F2D-3819-1842-9A39-703BA0AEA4D3}">
      <dgm:prSet/>
      <dgm:spPr/>
      <dgm:t>
        <a:bodyPr/>
        <a:lstStyle/>
        <a:p>
          <a:endParaRPr lang="fr-FR"/>
        </a:p>
      </dgm:t>
    </dgm:pt>
    <dgm:pt modelId="{5ABD76EF-4C3D-C443-B6A4-28F1FAC1CC5D}" type="sibTrans" cxnId="{91E84F2D-3819-1842-9A39-703BA0AEA4D3}">
      <dgm:prSet/>
      <dgm:spPr>
        <a:noFill/>
        <a:ln>
          <a:noFill/>
        </a:ln>
      </dgm:spPr>
      <dgm:t>
        <a:bodyPr/>
        <a:lstStyle/>
        <a:p>
          <a:endParaRPr lang="fr-FR"/>
        </a:p>
      </dgm:t>
    </dgm:pt>
    <dgm:pt modelId="{D051BEC7-55EF-AB41-8A52-53B625AE3879}">
      <dgm:prSet custT="1"/>
      <dgm:spPr>
        <a:solidFill>
          <a:schemeClr val="tx2"/>
        </a:solidFill>
      </dgm:spPr>
      <dgm:t>
        <a:bodyPr/>
        <a:lstStyle/>
        <a:p>
          <a:r>
            <a:rPr lang="fr-FR" sz="1600" dirty="0" err="1"/>
            <a:t>Sobieczky</a:t>
          </a:r>
          <a:r>
            <a:rPr lang="fr-FR" sz="1600" dirty="0"/>
            <a:t> (</a:t>
          </a:r>
          <a:r>
            <a:rPr lang="fr-FR" sz="1600" dirty="0" err="1"/>
            <a:t>with</a:t>
          </a:r>
          <a:r>
            <a:rPr lang="fr-FR" sz="1600" dirty="0"/>
            <a:t> PARSEC)  [5]</a:t>
          </a:r>
        </a:p>
      </dgm:t>
    </dgm:pt>
    <dgm:pt modelId="{BA6E47EA-A0C4-6041-8908-1BD2E794C547}" type="parTrans" cxnId="{149DE69B-C53A-6647-8789-3E170B85B889}">
      <dgm:prSet/>
      <dgm:spPr/>
      <dgm:t>
        <a:bodyPr/>
        <a:lstStyle/>
        <a:p>
          <a:endParaRPr lang="fr-FR"/>
        </a:p>
      </dgm:t>
    </dgm:pt>
    <dgm:pt modelId="{9CB74040-F545-E147-98FD-F05F5474CC9F}" type="sibTrans" cxnId="{149DE69B-C53A-6647-8789-3E170B85B889}">
      <dgm:prSet/>
      <dgm:spPr>
        <a:noFill/>
        <a:ln>
          <a:noFill/>
        </a:ln>
      </dgm:spPr>
      <dgm:t>
        <a:bodyPr/>
        <a:lstStyle/>
        <a:p>
          <a:endParaRPr lang="fr-FR"/>
        </a:p>
      </dgm:t>
    </dgm:pt>
    <dgm:pt modelId="{0B6ACB18-192C-074A-A045-AC8E120C52D5}">
      <dgm:prSet custT="1"/>
      <dgm:spPr>
        <a:solidFill>
          <a:schemeClr val="accent2"/>
        </a:solidFill>
      </dgm:spPr>
      <dgm:t>
        <a:bodyPr/>
        <a:lstStyle/>
        <a:p>
          <a:r>
            <a:rPr lang="fr-FR" sz="1600" dirty="0" err="1"/>
            <a:t>Improved</a:t>
          </a:r>
          <a:r>
            <a:rPr lang="fr-FR" sz="1600" dirty="0"/>
            <a:t> </a:t>
          </a:r>
          <a:r>
            <a:rPr lang="fr-FR" sz="1600" dirty="0" err="1"/>
            <a:t>Parameter</a:t>
          </a:r>
          <a:r>
            <a:rPr lang="fr-FR" sz="1600" dirty="0"/>
            <a:t> </a:t>
          </a:r>
          <a:r>
            <a:rPr lang="fr-FR" sz="1600" dirty="0" err="1"/>
            <a:t>Geometric</a:t>
          </a:r>
          <a:r>
            <a:rPr lang="fr-FR" sz="1600" dirty="0"/>
            <a:t> [6]</a:t>
          </a:r>
        </a:p>
      </dgm:t>
    </dgm:pt>
    <dgm:pt modelId="{7A75B41F-A022-CE4B-9964-5A4FF3DCEB47}" type="parTrans" cxnId="{D0D4F4DC-67BB-3D48-832F-2A4BC2C97708}">
      <dgm:prSet/>
      <dgm:spPr/>
      <dgm:t>
        <a:bodyPr/>
        <a:lstStyle/>
        <a:p>
          <a:endParaRPr lang="fr-FR"/>
        </a:p>
      </dgm:t>
    </dgm:pt>
    <dgm:pt modelId="{99695F21-10F7-504F-A602-0C6DC50AB6D8}" type="sibTrans" cxnId="{D0D4F4DC-67BB-3D48-832F-2A4BC2C97708}">
      <dgm:prSet/>
      <dgm:spPr>
        <a:noFill/>
        <a:ln>
          <a:noFill/>
        </a:ln>
      </dgm:spPr>
      <dgm:t>
        <a:bodyPr/>
        <a:lstStyle/>
        <a:p>
          <a:endParaRPr lang="fr-FR"/>
        </a:p>
      </dgm:t>
    </dgm:pt>
    <dgm:pt modelId="{468E155A-A69A-4344-9896-534736155C2E}" type="pres">
      <dgm:prSet presAssocID="{34999DAB-1582-404E-8EB3-4F00A361025A}" presName="Name0" presStyleCnt="0">
        <dgm:presLayoutVars>
          <dgm:chMax/>
          <dgm:chPref/>
          <dgm:dir/>
          <dgm:animLvl val="lvl"/>
        </dgm:presLayoutVars>
      </dgm:prSet>
      <dgm:spPr/>
    </dgm:pt>
    <dgm:pt modelId="{9B7852C0-BE56-1744-89F4-800D7BA1DA52}" type="pres">
      <dgm:prSet presAssocID="{454CB45E-8306-1742-A0A4-8E93449745BC}" presName="composite" presStyleCnt="0"/>
      <dgm:spPr/>
    </dgm:pt>
    <dgm:pt modelId="{4FCF353C-A20A-AA41-85EA-0869708E6B06}" type="pres">
      <dgm:prSet presAssocID="{454CB45E-8306-1742-A0A4-8E93449745BC}" presName="Parent1" presStyleLbl="node1" presStyleIdx="0" presStyleCnt="10" custScaleX="234905" custLinFactNeighborY="0">
        <dgm:presLayoutVars>
          <dgm:chMax val="1"/>
          <dgm:chPref val="1"/>
          <dgm:bulletEnabled val="1"/>
        </dgm:presLayoutVars>
      </dgm:prSet>
      <dgm:spPr/>
    </dgm:pt>
    <dgm:pt modelId="{D14A32DA-095F-B843-AAFF-44A999845383}" type="pres">
      <dgm:prSet presAssocID="{454CB45E-8306-1742-A0A4-8E93449745BC}" presName="Childtext1" presStyleLbl="revTx" presStyleIdx="0" presStyleCnt="5">
        <dgm:presLayoutVars>
          <dgm:chMax val="0"/>
          <dgm:chPref val="0"/>
          <dgm:bulletEnabled val="1"/>
        </dgm:presLayoutVars>
      </dgm:prSet>
      <dgm:spPr/>
    </dgm:pt>
    <dgm:pt modelId="{80910CCA-C117-BB4A-B0DE-F91395EABD9C}" type="pres">
      <dgm:prSet presAssocID="{454CB45E-8306-1742-A0A4-8E93449745BC}" presName="BalanceSpacing" presStyleCnt="0"/>
      <dgm:spPr/>
    </dgm:pt>
    <dgm:pt modelId="{EB7F2115-C178-6D4C-8C97-5173640F9B65}" type="pres">
      <dgm:prSet presAssocID="{454CB45E-8306-1742-A0A4-8E93449745BC}" presName="BalanceSpacing1" presStyleCnt="0"/>
      <dgm:spPr/>
    </dgm:pt>
    <dgm:pt modelId="{258E8B92-8B57-F044-9E78-67D6BD840559}" type="pres">
      <dgm:prSet presAssocID="{FBAB3914-B241-074C-BFED-7D1B556FDD87}" presName="Accent1Text" presStyleLbl="node1" presStyleIdx="1" presStyleCnt="10"/>
      <dgm:spPr/>
    </dgm:pt>
    <dgm:pt modelId="{AAFD2D21-0CC9-D24C-8990-9B09073F6262}" type="pres">
      <dgm:prSet presAssocID="{FBAB3914-B241-074C-BFED-7D1B556FDD87}" presName="spaceBetweenRectangles" presStyleCnt="0"/>
      <dgm:spPr/>
    </dgm:pt>
    <dgm:pt modelId="{3594E448-6C50-5A42-88E9-93FE6226087C}" type="pres">
      <dgm:prSet presAssocID="{95750F85-E632-B043-987C-53AD88ABBF13}" presName="composite" presStyleCnt="0"/>
      <dgm:spPr/>
    </dgm:pt>
    <dgm:pt modelId="{19D8D332-5135-5A49-AA0E-68CA42C9867C}" type="pres">
      <dgm:prSet presAssocID="{95750F85-E632-B043-987C-53AD88ABBF13}" presName="Parent1" presStyleLbl="node1" presStyleIdx="2" presStyleCnt="10" custScaleX="234905">
        <dgm:presLayoutVars>
          <dgm:chMax val="1"/>
          <dgm:chPref val="1"/>
          <dgm:bulletEnabled val="1"/>
        </dgm:presLayoutVars>
      </dgm:prSet>
      <dgm:spPr/>
    </dgm:pt>
    <dgm:pt modelId="{DE881C27-3559-8941-BF98-080498031A53}" type="pres">
      <dgm:prSet presAssocID="{95750F85-E632-B043-987C-53AD88ABBF13}" presName="Childtext1" presStyleLbl="revTx" presStyleIdx="1" presStyleCnt="5">
        <dgm:presLayoutVars>
          <dgm:chMax val="0"/>
          <dgm:chPref val="0"/>
          <dgm:bulletEnabled val="1"/>
        </dgm:presLayoutVars>
      </dgm:prSet>
      <dgm:spPr/>
    </dgm:pt>
    <dgm:pt modelId="{C8059883-7A4F-4745-8C88-DD5E16DA968A}" type="pres">
      <dgm:prSet presAssocID="{95750F85-E632-B043-987C-53AD88ABBF13}" presName="BalanceSpacing" presStyleCnt="0"/>
      <dgm:spPr/>
    </dgm:pt>
    <dgm:pt modelId="{F8AC4CC5-85A6-C149-8CF7-F987176EEF0A}" type="pres">
      <dgm:prSet presAssocID="{95750F85-E632-B043-987C-53AD88ABBF13}" presName="BalanceSpacing1" presStyleCnt="0"/>
      <dgm:spPr/>
    </dgm:pt>
    <dgm:pt modelId="{025AD782-B836-9940-AAE4-650DF88278F5}" type="pres">
      <dgm:prSet presAssocID="{0F67A53D-19B0-7548-8E0E-5A4EB99F1BDD}" presName="Accent1Text" presStyleLbl="node1" presStyleIdx="3" presStyleCnt="10"/>
      <dgm:spPr/>
    </dgm:pt>
    <dgm:pt modelId="{CCB059C2-77FA-174B-BFFA-9B83C25A21AF}" type="pres">
      <dgm:prSet presAssocID="{0F67A53D-19B0-7548-8E0E-5A4EB99F1BDD}" presName="spaceBetweenRectangles" presStyleCnt="0"/>
      <dgm:spPr/>
    </dgm:pt>
    <dgm:pt modelId="{EA1CA8D1-3A9D-B140-AE98-DD4B078C70FC}" type="pres">
      <dgm:prSet presAssocID="{D74617F6-7980-A845-9D80-E8E5F1114909}" presName="composite" presStyleCnt="0"/>
      <dgm:spPr/>
    </dgm:pt>
    <dgm:pt modelId="{8C2E8604-5C5A-054C-8202-7DFDA10EAF40}" type="pres">
      <dgm:prSet presAssocID="{D74617F6-7980-A845-9D80-E8E5F1114909}" presName="Parent1" presStyleLbl="node1" presStyleIdx="4" presStyleCnt="10" custScaleX="234905">
        <dgm:presLayoutVars>
          <dgm:chMax val="1"/>
          <dgm:chPref val="1"/>
          <dgm:bulletEnabled val="1"/>
        </dgm:presLayoutVars>
      </dgm:prSet>
      <dgm:spPr/>
    </dgm:pt>
    <dgm:pt modelId="{7FC76795-249C-E44F-B9D5-98C8A525528D}" type="pres">
      <dgm:prSet presAssocID="{D74617F6-7980-A845-9D80-E8E5F1114909}" presName="Childtext1" presStyleLbl="revTx" presStyleIdx="2" presStyleCnt="5">
        <dgm:presLayoutVars>
          <dgm:chMax val="0"/>
          <dgm:chPref val="0"/>
          <dgm:bulletEnabled val="1"/>
        </dgm:presLayoutVars>
      </dgm:prSet>
      <dgm:spPr/>
    </dgm:pt>
    <dgm:pt modelId="{B5623615-D801-9148-941F-095F0E753F89}" type="pres">
      <dgm:prSet presAssocID="{D74617F6-7980-A845-9D80-E8E5F1114909}" presName="BalanceSpacing" presStyleCnt="0"/>
      <dgm:spPr/>
    </dgm:pt>
    <dgm:pt modelId="{8366B8F2-768F-8E46-B40A-EC976D2FDCB3}" type="pres">
      <dgm:prSet presAssocID="{D74617F6-7980-A845-9D80-E8E5F1114909}" presName="BalanceSpacing1" presStyleCnt="0"/>
      <dgm:spPr/>
    </dgm:pt>
    <dgm:pt modelId="{8E850433-0BCB-9C4B-B592-DA99E825A0E3}" type="pres">
      <dgm:prSet presAssocID="{5ABD76EF-4C3D-C443-B6A4-28F1FAC1CC5D}" presName="Accent1Text" presStyleLbl="node1" presStyleIdx="5" presStyleCnt="10"/>
      <dgm:spPr/>
    </dgm:pt>
    <dgm:pt modelId="{76B3441F-03A9-5F43-B8DD-58B27625C817}" type="pres">
      <dgm:prSet presAssocID="{5ABD76EF-4C3D-C443-B6A4-28F1FAC1CC5D}" presName="spaceBetweenRectangles" presStyleCnt="0"/>
      <dgm:spPr/>
    </dgm:pt>
    <dgm:pt modelId="{62DADF8A-87A4-C345-AB61-B1C7D48F3657}" type="pres">
      <dgm:prSet presAssocID="{D051BEC7-55EF-AB41-8A52-53B625AE3879}" presName="composite" presStyleCnt="0"/>
      <dgm:spPr/>
    </dgm:pt>
    <dgm:pt modelId="{3AA0828C-DDB0-904E-9D09-4529DCDEAB92}" type="pres">
      <dgm:prSet presAssocID="{D051BEC7-55EF-AB41-8A52-53B625AE3879}" presName="Parent1" presStyleLbl="node1" presStyleIdx="6" presStyleCnt="10" custScaleX="234905">
        <dgm:presLayoutVars>
          <dgm:chMax val="1"/>
          <dgm:chPref val="1"/>
          <dgm:bulletEnabled val="1"/>
        </dgm:presLayoutVars>
      </dgm:prSet>
      <dgm:spPr/>
    </dgm:pt>
    <dgm:pt modelId="{5EAA7813-9B08-0541-A524-4F5AF314EB6B}" type="pres">
      <dgm:prSet presAssocID="{D051BEC7-55EF-AB41-8A52-53B625AE3879}" presName="Childtext1" presStyleLbl="revTx" presStyleIdx="3" presStyleCnt="5">
        <dgm:presLayoutVars>
          <dgm:chMax val="0"/>
          <dgm:chPref val="0"/>
          <dgm:bulletEnabled val="1"/>
        </dgm:presLayoutVars>
      </dgm:prSet>
      <dgm:spPr/>
    </dgm:pt>
    <dgm:pt modelId="{1C29BE46-BAED-D145-B459-045BB2DA4D7D}" type="pres">
      <dgm:prSet presAssocID="{D051BEC7-55EF-AB41-8A52-53B625AE3879}" presName="BalanceSpacing" presStyleCnt="0"/>
      <dgm:spPr/>
    </dgm:pt>
    <dgm:pt modelId="{EED46776-A976-6B4D-B3A6-A43F18C9B476}" type="pres">
      <dgm:prSet presAssocID="{D051BEC7-55EF-AB41-8A52-53B625AE3879}" presName="BalanceSpacing1" presStyleCnt="0"/>
      <dgm:spPr/>
    </dgm:pt>
    <dgm:pt modelId="{D83E3A8C-3047-8F41-BAE7-90EC4797A25E}" type="pres">
      <dgm:prSet presAssocID="{9CB74040-F545-E147-98FD-F05F5474CC9F}" presName="Accent1Text" presStyleLbl="node1" presStyleIdx="7" presStyleCnt="10"/>
      <dgm:spPr/>
    </dgm:pt>
    <dgm:pt modelId="{58134B2C-4EA6-B440-B2FD-EA09E72EDEB0}" type="pres">
      <dgm:prSet presAssocID="{9CB74040-F545-E147-98FD-F05F5474CC9F}" presName="spaceBetweenRectangles" presStyleCnt="0"/>
      <dgm:spPr/>
    </dgm:pt>
    <dgm:pt modelId="{7AC6C101-6468-7748-BA55-D179FAB0CA3E}" type="pres">
      <dgm:prSet presAssocID="{0B6ACB18-192C-074A-A045-AC8E120C52D5}" presName="composite" presStyleCnt="0"/>
      <dgm:spPr/>
    </dgm:pt>
    <dgm:pt modelId="{A6491345-9ACB-1049-9B82-E6B0FCAAAFA0}" type="pres">
      <dgm:prSet presAssocID="{0B6ACB18-192C-074A-A045-AC8E120C52D5}" presName="Parent1" presStyleLbl="node1" presStyleIdx="8" presStyleCnt="10" custScaleX="234905">
        <dgm:presLayoutVars>
          <dgm:chMax val="1"/>
          <dgm:chPref val="1"/>
          <dgm:bulletEnabled val="1"/>
        </dgm:presLayoutVars>
      </dgm:prSet>
      <dgm:spPr/>
    </dgm:pt>
    <dgm:pt modelId="{B56FB5F8-4342-7D42-A235-FE9F19AC8447}" type="pres">
      <dgm:prSet presAssocID="{0B6ACB18-192C-074A-A045-AC8E120C52D5}" presName="Childtext1" presStyleLbl="revTx" presStyleIdx="4" presStyleCnt="5">
        <dgm:presLayoutVars>
          <dgm:chMax val="0"/>
          <dgm:chPref val="0"/>
          <dgm:bulletEnabled val="1"/>
        </dgm:presLayoutVars>
      </dgm:prSet>
      <dgm:spPr/>
    </dgm:pt>
    <dgm:pt modelId="{A9FFDBDF-3A5F-7442-A83C-6259045F3F7B}" type="pres">
      <dgm:prSet presAssocID="{0B6ACB18-192C-074A-A045-AC8E120C52D5}" presName="BalanceSpacing" presStyleCnt="0"/>
      <dgm:spPr/>
    </dgm:pt>
    <dgm:pt modelId="{15061F53-ED3E-2041-A964-656C58821D90}" type="pres">
      <dgm:prSet presAssocID="{0B6ACB18-192C-074A-A045-AC8E120C52D5}" presName="BalanceSpacing1" presStyleCnt="0"/>
      <dgm:spPr/>
    </dgm:pt>
    <dgm:pt modelId="{A43D2C69-3E46-D64D-9C34-CE80909C98C9}" type="pres">
      <dgm:prSet presAssocID="{99695F21-10F7-504F-A602-0C6DC50AB6D8}" presName="Accent1Text" presStyleLbl="node1" presStyleIdx="9" presStyleCnt="10"/>
      <dgm:spPr/>
    </dgm:pt>
  </dgm:ptLst>
  <dgm:cxnLst>
    <dgm:cxn modelId="{D127841A-61C5-A94A-8638-87F11AEE9066}" type="presOf" srcId="{454CB45E-8306-1742-A0A4-8E93449745BC}" destId="{4FCF353C-A20A-AA41-85EA-0869708E6B06}" srcOrd="0" destOrd="0" presId="urn:microsoft.com/office/officeart/2008/layout/AlternatingHexagons"/>
    <dgm:cxn modelId="{F8A6591D-8888-A746-BD0C-FE2D0FD29610}" type="presOf" srcId="{34999DAB-1582-404E-8EB3-4F00A361025A}" destId="{468E155A-A69A-4344-9896-534736155C2E}" srcOrd="0" destOrd="0" presId="urn:microsoft.com/office/officeart/2008/layout/AlternatingHexagons"/>
    <dgm:cxn modelId="{91E84F2D-3819-1842-9A39-703BA0AEA4D3}" srcId="{34999DAB-1582-404E-8EB3-4F00A361025A}" destId="{D74617F6-7980-A845-9D80-E8E5F1114909}" srcOrd="2" destOrd="0" parTransId="{6B79A4B9-0D00-374E-935A-CD4909CBC945}" sibTransId="{5ABD76EF-4C3D-C443-B6A4-28F1FAC1CC5D}"/>
    <dgm:cxn modelId="{323A4D34-A449-BA49-8ABF-7D203343E63A}" type="presOf" srcId="{D74617F6-7980-A845-9D80-E8E5F1114909}" destId="{8C2E8604-5C5A-054C-8202-7DFDA10EAF40}" srcOrd="0" destOrd="0" presId="urn:microsoft.com/office/officeart/2008/layout/AlternatingHexagons"/>
    <dgm:cxn modelId="{F00F615F-D826-C240-8CEC-2FFF3FDEBD42}" type="presOf" srcId="{FBAB3914-B241-074C-BFED-7D1B556FDD87}" destId="{258E8B92-8B57-F044-9E78-67D6BD840559}" srcOrd="0" destOrd="0" presId="urn:microsoft.com/office/officeart/2008/layout/AlternatingHexagons"/>
    <dgm:cxn modelId="{A39C6657-FDF7-9140-A502-614FBE7617AE}" type="presOf" srcId="{5ABD76EF-4C3D-C443-B6A4-28F1FAC1CC5D}" destId="{8E850433-0BCB-9C4B-B592-DA99E825A0E3}" srcOrd="0" destOrd="0" presId="urn:microsoft.com/office/officeart/2008/layout/AlternatingHexagons"/>
    <dgm:cxn modelId="{0934FA81-EB4D-C144-BE13-A7F6542C4380}" type="presOf" srcId="{0B6ACB18-192C-074A-A045-AC8E120C52D5}" destId="{A6491345-9ACB-1049-9B82-E6B0FCAAAFA0}" srcOrd="0" destOrd="0" presId="urn:microsoft.com/office/officeart/2008/layout/AlternatingHexagons"/>
    <dgm:cxn modelId="{42F68999-9155-0844-B438-F50BEFC0A3DB}" srcId="{34999DAB-1582-404E-8EB3-4F00A361025A}" destId="{95750F85-E632-B043-987C-53AD88ABBF13}" srcOrd="1" destOrd="0" parTransId="{BBC42927-977E-5B4B-991C-037443D473DC}" sibTransId="{0F67A53D-19B0-7548-8E0E-5A4EB99F1BDD}"/>
    <dgm:cxn modelId="{149DE69B-C53A-6647-8789-3E170B85B889}" srcId="{34999DAB-1582-404E-8EB3-4F00A361025A}" destId="{D051BEC7-55EF-AB41-8A52-53B625AE3879}" srcOrd="3" destOrd="0" parTransId="{BA6E47EA-A0C4-6041-8908-1BD2E794C547}" sibTransId="{9CB74040-F545-E147-98FD-F05F5474CC9F}"/>
    <dgm:cxn modelId="{B9BA099E-88AB-724E-8618-643068A28539}" type="presOf" srcId="{95750F85-E632-B043-987C-53AD88ABBF13}" destId="{19D8D332-5135-5A49-AA0E-68CA42C9867C}" srcOrd="0" destOrd="0" presId="urn:microsoft.com/office/officeart/2008/layout/AlternatingHexagons"/>
    <dgm:cxn modelId="{262CD1A3-B126-8447-A3A8-2FC41CB69F2A}" type="presOf" srcId="{99695F21-10F7-504F-A602-0C6DC50AB6D8}" destId="{A43D2C69-3E46-D64D-9C34-CE80909C98C9}" srcOrd="0" destOrd="0" presId="urn:microsoft.com/office/officeart/2008/layout/AlternatingHexagons"/>
    <dgm:cxn modelId="{01D63DC2-09C0-2545-8563-0DFC5D075F88}" type="presOf" srcId="{D051BEC7-55EF-AB41-8A52-53B625AE3879}" destId="{3AA0828C-DDB0-904E-9D09-4529DCDEAB92}" srcOrd="0" destOrd="0" presId="urn:microsoft.com/office/officeart/2008/layout/AlternatingHexagons"/>
    <dgm:cxn modelId="{D0D4F4DC-67BB-3D48-832F-2A4BC2C97708}" srcId="{34999DAB-1582-404E-8EB3-4F00A361025A}" destId="{0B6ACB18-192C-074A-A045-AC8E120C52D5}" srcOrd="4" destOrd="0" parTransId="{7A75B41F-A022-CE4B-9964-5A4FF3DCEB47}" sibTransId="{99695F21-10F7-504F-A602-0C6DC50AB6D8}"/>
    <dgm:cxn modelId="{373C2BF3-05F7-6B4E-8305-F688D7D58618}" type="presOf" srcId="{0F67A53D-19B0-7548-8E0E-5A4EB99F1BDD}" destId="{025AD782-B836-9940-AAE4-650DF88278F5}" srcOrd="0" destOrd="0" presId="urn:microsoft.com/office/officeart/2008/layout/AlternatingHexagons"/>
    <dgm:cxn modelId="{3FB3FDFC-3336-CC4F-8673-1E19A7EA6ACE}" type="presOf" srcId="{9CB74040-F545-E147-98FD-F05F5474CC9F}" destId="{D83E3A8C-3047-8F41-BAE7-90EC4797A25E}" srcOrd="0" destOrd="0" presId="urn:microsoft.com/office/officeart/2008/layout/AlternatingHexagons"/>
    <dgm:cxn modelId="{6E0D86FD-6CEB-6142-B2BA-86DF0CEB0FCC}" srcId="{34999DAB-1582-404E-8EB3-4F00A361025A}" destId="{454CB45E-8306-1742-A0A4-8E93449745BC}" srcOrd="0" destOrd="0" parTransId="{30C94BD2-4936-0440-90CC-454575D6AB37}" sibTransId="{FBAB3914-B241-074C-BFED-7D1B556FDD87}"/>
    <dgm:cxn modelId="{3CC9BF63-05F2-4F47-A542-968109C9E65B}" type="presParOf" srcId="{468E155A-A69A-4344-9896-534736155C2E}" destId="{9B7852C0-BE56-1744-89F4-800D7BA1DA52}" srcOrd="0" destOrd="0" presId="urn:microsoft.com/office/officeart/2008/layout/AlternatingHexagons"/>
    <dgm:cxn modelId="{DF68AD6C-EBB4-4D47-942D-C4A84D56BDAA}" type="presParOf" srcId="{9B7852C0-BE56-1744-89F4-800D7BA1DA52}" destId="{4FCF353C-A20A-AA41-85EA-0869708E6B06}" srcOrd="0" destOrd="0" presId="urn:microsoft.com/office/officeart/2008/layout/AlternatingHexagons"/>
    <dgm:cxn modelId="{B46F6554-46C9-1847-9F0E-7442F4D6955C}" type="presParOf" srcId="{9B7852C0-BE56-1744-89F4-800D7BA1DA52}" destId="{D14A32DA-095F-B843-AAFF-44A999845383}" srcOrd="1" destOrd="0" presId="urn:microsoft.com/office/officeart/2008/layout/AlternatingHexagons"/>
    <dgm:cxn modelId="{1D35C594-3665-B94E-ADC9-3C2F9E79F159}" type="presParOf" srcId="{9B7852C0-BE56-1744-89F4-800D7BA1DA52}" destId="{80910CCA-C117-BB4A-B0DE-F91395EABD9C}" srcOrd="2" destOrd="0" presId="urn:microsoft.com/office/officeart/2008/layout/AlternatingHexagons"/>
    <dgm:cxn modelId="{B07B961B-98AD-BA4D-BC7A-88737882C4E5}" type="presParOf" srcId="{9B7852C0-BE56-1744-89F4-800D7BA1DA52}" destId="{EB7F2115-C178-6D4C-8C97-5173640F9B65}" srcOrd="3" destOrd="0" presId="urn:microsoft.com/office/officeart/2008/layout/AlternatingHexagons"/>
    <dgm:cxn modelId="{07730FA1-25BA-0547-95DE-909C852B4E3B}" type="presParOf" srcId="{9B7852C0-BE56-1744-89F4-800D7BA1DA52}" destId="{258E8B92-8B57-F044-9E78-67D6BD840559}" srcOrd="4" destOrd="0" presId="urn:microsoft.com/office/officeart/2008/layout/AlternatingHexagons"/>
    <dgm:cxn modelId="{7E8775FE-3494-B14B-945E-B81D6586571F}" type="presParOf" srcId="{468E155A-A69A-4344-9896-534736155C2E}" destId="{AAFD2D21-0CC9-D24C-8990-9B09073F6262}" srcOrd="1" destOrd="0" presId="urn:microsoft.com/office/officeart/2008/layout/AlternatingHexagons"/>
    <dgm:cxn modelId="{2E34BC77-97DA-4A40-8D76-3E628D8ABB48}" type="presParOf" srcId="{468E155A-A69A-4344-9896-534736155C2E}" destId="{3594E448-6C50-5A42-88E9-93FE6226087C}" srcOrd="2" destOrd="0" presId="urn:microsoft.com/office/officeart/2008/layout/AlternatingHexagons"/>
    <dgm:cxn modelId="{725D6664-D114-974F-94FA-6EA93AEEB6F7}" type="presParOf" srcId="{3594E448-6C50-5A42-88E9-93FE6226087C}" destId="{19D8D332-5135-5A49-AA0E-68CA42C9867C}" srcOrd="0" destOrd="0" presId="urn:microsoft.com/office/officeart/2008/layout/AlternatingHexagons"/>
    <dgm:cxn modelId="{1E18330A-8F52-9B47-B5A2-F11AB1605FE5}" type="presParOf" srcId="{3594E448-6C50-5A42-88E9-93FE6226087C}" destId="{DE881C27-3559-8941-BF98-080498031A53}" srcOrd="1" destOrd="0" presId="urn:microsoft.com/office/officeart/2008/layout/AlternatingHexagons"/>
    <dgm:cxn modelId="{0A46E036-C140-8547-AFAC-D222E46F156A}" type="presParOf" srcId="{3594E448-6C50-5A42-88E9-93FE6226087C}" destId="{C8059883-7A4F-4745-8C88-DD5E16DA968A}" srcOrd="2" destOrd="0" presId="urn:microsoft.com/office/officeart/2008/layout/AlternatingHexagons"/>
    <dgm:cxn modelId="{BA3A74FB-A99B-7C44-AA16-D3137FCB604D}" type="presParOf" srcId="{3594E448-6C50-5A42-88E9-93FE6226087C}" destId="{F8AC4CC5-85A6-C149-8CF7-F987176EEF0A}" srcOrd="3" destOrd="0" presId="urn:microsoft.com/office/officeart/2008/layout/AlternatingHexagons"/>
    <dgm:cxn modelId="{E31E3D58-CBF3-9C4C-906C-61B9CA94072B}" type="presParOf" srcId="{3594E448-6C50-5A42-88E9-93FE6226087C}" destId="{025AD782-B836-9940-AAE4-650DF88278F5}" srcOrd="4" destOrd="0" presId="urn:microsoft.com/office/officeart/2008/layout/AlternatingHexagons"/>
    <dgm:cxn modelId="{0C744A0B-BF97-1547-BD58-819A215770A5}" type="presParOf" srcId="{468E155A-A69A-4344-9896-534736155C2E}" destId="{CCB059C2-77FA-174B-BFFA-9B83C25A21AF}" srcOrd="3" destOrd="0" presId="urn:microsoft.com/office/officeart/2008/layout/AlternatingHexagons"/>
    <dgm:cxn modelId="{B07F21C9-424D-DF44-BB16-B088F92C48E8}" type="presParOf" srcId="{468E155A-A69A-4344-9896-534736155C2E}" destId="{EA1CA8D1-3A9D-B140-AE98-DD4B078C70FC}" srcOrd="4" destOrd="0" presId="urn:microsoft.com/office/officeart/2008/layout/AlternatingHexagons"/>
    <dgm:cxn modelId="{9A120B38-D8AF-8B48-9E89-D3E8ECE9A4B9}" type="presParOf" srcId="{EA1CA8D1-3A9D-B140-AE98-DD4B078C70FC}" destId="{8C2E8604-5C5A-054C-8202-7DFDA10EAF40}" srcOrd="0" destOrd="0" presId="urn:microsoft.com/office/officeart/2008/layout/AlternatingHexagons"/>
    <dgm:cxn modelId="{21A1A51A-7D55-124B-9B06-BC9A1A215882}" type="presParOf" srcId="{EA1CA8D1-3A9D-B140-AE98-DD4B078C70FC}" destId="{7FC76795-249C-E44F-B9D5-98C8A525528D}" srcOrd="1" destOrd="0" presId="urn:microsoft.com/office/officeart/2008/layout/AlternatingHexagons"/>
    <dgm:cxn modelId="{9000A27B-7E82-6946-9B36-1FE3AEA1EDA3}" type="presParOf" srcId="{EA1CA8D1-3A9D-B140-AE98-DD4B078C70FC}" destId="{B5623615-D801-9148-941F-095F0E753F89}" srcOrd="2" destOrd="0" presId="urn:microsoft.com/office/officeart/2008/layout/AlternatingHexagons"/>
    <dgm:cxn modelId="{77AC4ACD-3141-4C4C-B2E6-9F379E3A17FA}" type="presParOf" srcId="{EA1CA8D1-3A9D-B140-AE98-DD4B078C70FC}" destId="{8366B8F2-768F-8E46-B40A-EC976D2FDCB3}" srcOrd="3" destOrd="0" presId="urn:microsoft.com/office/officeart/2008/layout/AlternatingHexagons"/>
    <dgm:cxn modelId="{82D30E95-580B-C54C-9384-A89C749DC3E5}" type="presParOf" srcId="{EA1CA8D1-3A9D-B140-AE98-DD4B078C70FC}" destId="{8E850433-0BCB-9C4B-B592-DA99E825A0E3}" srcOrd="4" destOrd="0" presId="urn:microsoft.com/office/officeart/2008/layout/AlternatingHexagons"/>
    <dgm:cxn modelId="{CFCF476A-74DA-9048-88FE-714BACE45B96}" type="presParOf" srcId="{468E155A-A69A-4344-9896-534736155C2E}" destId="{76B3441F-03A9-5F43-B8DD-58B27625C817}" srcOrd="5" destOrd="0" presId="urn:microsoft.com/office/officeart/2008/layout/AlternatingHexagons"/>
    <dgm:cxn modelId="{B29B7E64-B9B1-EB40-B2C6-925E06872AE5}" type="presParOf" srcId="{468E155A-A69A-4344-9896-534736155C2E}" destId="{62DADF8A-87A4-C345-AB61-B1C7D48F3657}" srcOrd="6" destOrd="0" presId="urn:microsoft.com/office/officeart/2008/layout/AlternatingHexagons"/>
    <dgm:cxn modelId="{32C647AB-3B6E-0E4F-ABAE-B79433E1EDCC}" type="presParOf" srcId="{62DADF8A-87A4-C345-AB61-B1C7D48F3657}" destId="{3AA0828C-DDB0-904E-9D09-4529DCDEAB92}" srcOrd="0" destOrd="0" presId="urn:microsoft.com/office/officeart/2008/layout/AlternatingHexagons"/>
    <dgm:cxn modelId="{7D7709D7-7D45-D443-8D39-58B83EA18CCA}" type="presParOf" srcId="{62DADF8A-87A4-C345-AB61-B1C7D48F3657}" destId="{5EAA7813-9B08-0541-A524-4F5AF314EB6B}" srcOrd="1" destOrd="0" presId="urn:microsoft.com/office/officeart/2008/layout/AlternatingHexagons"/>
    <dgm:cxn modelId="{55EEA459-2037-DB43-82CC-069B8DE174C9}" type="presParOf" srcId="{62DADF8A-87A4-C345-AB61-B1C7D48F3657}" destId="{1C29BE46-BAED-D145-B459-045BB2DA4D7D}" srcOrd="2" destOrd="0" presId="urn:microsoft.com/office/officeart/2008/layout/AlternatingHexagons"/>
    <dgm:cxn modelId="{8AB95BE5-4BBC-AA4B-868F-B2477DC6A694}" type="presParOf" srcId="{62DADF8A-87A4-C345-AB61-B1C7D48F3657}" destId="{EED46776-A976-6B4D-B3A6-A43F18C9B476}" srcOrd="3" destOrd="0" presId="urn:microsoft.com/office/officeart/2008/layout/AlternatingHexagons"/>
    <dgm:cxn modelId="{22543624-3A0F-FC4D-9067-357F78AF686E}" type="presParOf" srcId="{62DADF8A-87A4-C345-AB61-B1C7D48F3657}" destId="{D83E3A8C-3047-8F41-BAE7-90EC4797A25E}" srcOrd="4" destOrd="0" presId="urn:microsoft.com/office/officeart/2008/layout/AlternatingHexagons"/>
    <dgm:cxn modelId="{7EDE4C52-E989-C24D-9016-A2CA1EFEE830}" type="presParOf" srcId="{468E155A-A69A-4344-9896-534736155C2E}" destId="{58134B2C-4EA6-B440-B2FD-EA09E72EDEB0}" srcOrd="7" destOrd="0" presId="urn:microsoft.com/office/officeart/2008/layout/AlternatingHexagons"/>
    <dgm:cxn modelId="{3865F1C5-9D1B-994A-8086-06B6BEC1AB8C}" type="presParOf" srcId="{468E155A-A69A-4344-9896-534736155C2E}" destId="{7AC6C101-6468-7748-BA55-D179FAB0CA3E}" srcOrd="8" destOrd="0" presId="urn:microsoft.com/office/officeart/2008/layout/AlternatingHexagons"/>
    <dgm:cxn modelId="{EAA72AA1-A962-AA46-9E10-3D0D1949258D}" type="presParOf" srcId="{7AC6C101-6468-7748-BA55-D179FAB0CA3E}" destId="{A6491345-9ACB-1049-9B82-E6B0FCAAAFA0}" srcOrd="0" destOrd="0" presId="urn:microsoft.com/office/officeart/2008/layout/AlternatingHexagons"/>
    <dgm:cxn modelId="{35A6FB49-3681-764F-B9D4-392F06C6E159}" type="presParOf" srcId="{7AC6C101-6468-7748-BA55-D179FAB0CA3E}" destId="{B56FB5F8-4342-7D42-A235-FE9F19AC8447}" srcOrd="1" destOrd="0" presId="urn:microsoft.com/office/officeart/2008/layout/AlternatingHexagons"/>
    <dgm:cxn modelId="{01E7C410-323F-0644-B921-5BC1F87AC49B}" type="presParOf" srcId="{7AC6C101-6468-7748-BA55-D179FAB0CA3E}" destId="{A9FFDBDF-3A5F-7442-A83C-6259045F3F7B}" srcOrd="2" destOrd="0" presId="urn:microsoft.com/office/officeart/2008/layout/AlternatingHexagons"/>
    <dgm:cxn modelId="{ED4BA7B1-D85C-1542-ADE6-591C58F10CCD}" type="presParOf" srcId="{7AC6C101-6468-7748-BA55-D179FAB0CA3E}" destId="{15061F53-ED3E-2041-A964-656C58821D90}" srcOrd="3" destOrd="0" presId="urn:microsoft.com/office/officeart/2008/layout/AlternatingHexagons"/>
    <dgm:cxn modelId="{82921F5A-FFD9-DE49-A8F2-845869309B6C}" type="presParOf" srcId="{7AC6C101-6468-7748-BA55-D179FAB0CA3E}" destId="{A43D2C69-3E46-D64D-9C34-CE80909C98C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0_3" csCatId="mainScheme" phldr="1"/>
      <dgm:spPr/>
      <dgm:t>
        <a:bodyPr/>
        <a:lstStyle/>
        <a:p>
          <a:endParaRPr lang="en-GB"/>
        </a:p>
      </dgm:t>
    </dgm:pt>
    <dgm:pt modelId="{51230E84-5EC9-194E-AFAD-7B517D2CFA6A}">
      <dgm:prSet phldrT="[Texte]" custT="1"/>
      <dgm:spPr>
        <a:solidFill>
          <a:schemeClr val="accent1"/>
        </a:solidFill>
      </dgm:spPr>
      <dgm:t>
        <a:bodyPr/>
        <a:lstStyle/>
        <a:p>
          <a:r>
            <a:rPr lang="fr-CH" sz="1700" b="1" u="sng" dirty="0" err="1">
              <a:solidFill>
                <a:schemeClr val="tx1"/>
              </a:solidFill>
              <a:latin typeface="+mn-lt"/>
            </a:rPr>
            <a:t>Step</a:t>
          </a:r>
          <a:r>
            <a:rPr lang="fr-CH" sz="1700" b="1" u="sng" baseline="0" dirty="0">
              <a:solidFill>
                <a:schemeClr val="tx1"/>
              </a:solidFill>
              <a:latin typeface="+mn-lt"/>
            </a:rPr>
            <a:t> 4 :</a:t>
          </a:r>
          <a:r>
            <a:rPr lang="fr-CH" sz="1700" b="1" u="none" baseline="0" dirty="0">
              <a:solidFill>
                <a:schemeClr val="tx1"/>
              </a:solidFill>
              <a:latin typeface="+mn-lt"/>
            </a:rPr>
            <a:t> </a:t>
          </a:r>
        </a:p>
        <a:p>
          <a:r>
            <a:rPr lang="fr-CH" sz="1700" b="1" u="none" dirty="0" err="1">
              <a:solidFill>
                <a:schemeClr val="tx1"/>
              </a:solidFill>
              <a:latin typeface="+mn-lt"/>
            </a:rPr>
            <a:t>Curves</a:t>
          </a:r>
          <a:r>
            <a:rPr lang="fr-CH" sz="1700" b="1" u="none" dirty="0">
              <a:solidFill>
                <a:schemeClr val="tx1"/>
              </a:solidFill>
              <a:latin typeface="+mn-lt"/>
            </a:rPr>
            <a:t> interpolation</a:t>
          </a:r>
        </a:p>
        <a:p>
          <a:endParaRPr lang="fr-CH" sz="1700" b="1" u="none" dirty="0">
            <a:solidFill>
              <a:schemeClr val="tx1"/>
            </a:solidFill>
            <a:latin typeface="+mn-lt"/>
          </a:endParaRPr>
        </a:p>
        <a:p>
          <a:endParaRPr lang="fr-FR" sz="1700" dirty="0">
            <a:solidFill>
              <a:schemeClr val="tx1"/>
            </a:solidFill>
            <a:latin typeface="+mn-lt"/>
          </a:endParaRPr>
        </a:p>
      </dgm:t>
    </dgm:pt>
    <dgm:pt modelId="{ADC1A38C-AC4A-A04D-9FB9-B03E45C9FB9B}" type="parTrans" cxnId="{CEB16A19-1AA3-E64F-AB93-DC6AB2EC204F}">
      <dgm:prSet/>
      <dgm:spPr/>
      <dgm:t>
        <a:bodyPr/>
        <a:lstStyle/>
        <a:p>
          <a:endParaRPr lang="fr-FR" sz="1700">
            <a:latin typeface="+mn-lt"/>
          </a:endParaRPr>
        </a:p>
      </dgm:t>
    </dgm:pt>
    <dgm:pt modelId="{BC547B16-9DA1-AE4F-A64A-A9DFA9D886D8}" type="sibTrans" cxnId="{CEB16A19-1AA3-E64F-AB93-DC6AB2EC204F}">
      <dgm:prSet/>
      <dgm:spPr/>
      <dgm:t>
        <a:bodyPr/>
        <a:lstStyle/>
        <a:p>
          <a:endParaRPr lang="fr-FR" sz="1700">
            <a:latin typeface="+mn-lt"/>
          </a:endParaRPr>
        </a:p>
      </dgm:t>
    </dgm:pt>
    <dgm:pt modelId="{2CDB2F0E-8618-4E9D-B982-B9AD30D9C8D8}">
      <dgm:prSet phldrT="[Texte]" custT="1"/>
      <dgm:spPr>
        <a:solidFill>
          <a:schemeClr val="accent1">
            <a:lumMod val="60000"/>
            <a:lumOff val="40000"/>
          </a:schemeClr>
        </a:solidFill>
        <a:ln>
          <a:noFill/>
        </a:ln>
        <a:effectLst>
          <a:outerShdw blurRad="38100" dist="25400" dir="2700000" algn="br" rotWithShape="0">
            <a:srgbClr val="000000">
              <a:alpha val="60000"/>
            </a:srgbClr>
          </a:outerShdw>
        </a:effectLst>
      </dgm:spPr>
      <dgm:t>
        <a:bodyPr spcFirstLastPara="0" vert="horz" wrap="square" lIns="68009" tIns="22670" rIns="22670" bIns="22670" numCol="1" spcCol="1270" anchor="ctr" anchorCtr="0"/>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mn-cs"/>
            </a:rPr>
            <a:t>Step</a:t>
          </a:r>
          <a:r>
            <a:rPr lang="fr-CH" sz="1700" b="1" u="sng" kern="1200" dirty="0">
              <a:solidFill>
                <a:schemeClr val="tx1"/>
              </a:solidFill>
              <a:latin typeface="+mn-lt"/>
              <a:ea typeface="+mn-ea"/>
              <a:cs typeface="+mn-cs"/>
            </a:rPr>
            <a:t> 5:</a:t>
          </a:r>
          <a:r>
            <a:rPr lang="fr-CH" sz="1700" b="1" u="none" kern="1200" dirty="0">
              <a:solidFill>
                <a:schemeClr val="tx1"/>
              </a:solidFill>
              <a:latin typeface="+mn-lt"/>
              <a:ea typeface="+mn-ea"/>
              <a:cs typeface="+mn-cs"/>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mn-cs"/>
            </a:rPr>
            <a:t>Parameters</a:t>
          </a:r>
          <a:r>
            <a:rPr lang="fr-CH" sz="1700" b="1" u="none" kern="1200" dirty="0">
              <a:solidFill>
                <a:schemeClr val="tx1"/>
              </a:solidFill>
              <a:latin typeface="+mn-lt"/>
              <a:ea typeface="+mn-ea"/>
              <a:cs typeface="+mn-cs"/>
            </a:rPr>
            <a:t> computation</a:t>
          </a:r>
        </a:p>
        <a:p>
          <a:pPr marL="0" lvl="0" indent="0" algn="ctr" defTabSz="755650">
            <a:lnSpc>
              <a:spcPct val="90000"/>
            </a:lnSpc>
            <a:spcBef>
              <a:spcPct val="0"/>
            </a:spcBef>
            <a:spcAft>
              <a:spcPct val="35000"/>
            </a:spcAft>
            <a:buNone/>
          </a:pPr>
          <a:endParaRPr lang="fr-FR" sz="1700" b="1" u="none" kern="1200" dirty="0">
            <a:solidFill>
              <a:schemeClr val="tx1"/>
            </a:solidFill>
            <a:latin typeface="+mn-lt"/>
            <a:ea typeface="+mn-ea"/>
            <a:cs typeface="+mn-cs"/>
          </a:endParaRPr>
        </a:p>
      </dgm:t>
    </dgm:pt>
    <dgm:pt modelId="{138A5793-CAB2-4C8C-9DED-C0F4533E965F}" type="parTrans" cxnId="{F22903C6-050D-477A-ABEE-9DF17C12C155}">
      <dgm:prSet/>
      <dgm:spPr/>
      <dgm:t>
        <a:bodyPr/>
        <a:lstStyle/>
        <a:p>
          <a:endParaRPr lang="en-GB" sz="1700">
            <a:latin typeface="+mn-lt"/>
          </a:endParaRPr>
        </a:p>
      </dgm:t>
    </dgm:pt>
    <dgm:pt modelId="{548829F9-CBB5-40D2-909A-6491C3397FC5}" type="sibTrans" cxnId="{F22903C6-050D-477A-ABEE-9DF17C12C155}">
      <dgm:prSet/>
      <dgm:spPr/>
      <dgm:t>
        <a:bodyPr/>
        <a:lstStyle/>
        <a:p>
          <a:endParaRPr lang="en-GB" sz="1700">
            <a:latin typeface="+mn-lt"/>
          </a:endParaRPr>
        </a:p>
      </dgm:t>
    </dgm:pt>
    <dgm:pt modelId="{25023883-D64C-4981-9E8A-3C7ED51486CE}">
      <dgm:prSet phldrT="[Texte]" custT="1"/>
      <dgm:spPr>
        <a:gradFill rotWithShape="0">
          <a:gsLst>
            <a:gs pos="36000">
              <a:srgbClr val="FF9300"/>
            </a:gs>
            <a:gs pos="93640">
              <a:schemeClr val="accent1">
                <a:lumMod val="60000"/>
                <a:lumOff val="40000"/>
              </a:schemeClr>
            </a:gs>
            <a:gs pos="89000">
              <a:schemeClr val="accent1">
                <a:lumMod val="60000"/>
                <a:lumOff val="40000"/>
              </a:schemeClr>
            </a:gs>
            <a:gs pos="100000">
              <a:schemeClr val="accent1">
                <a:lumMod val="60000"/>
                <a:lumOff val="40000"/>
              </a:schemeClr>
            </a:gs>
          </a:gsLst>
          <a:path path="circle">
            <a:fillToRect l="100000" t="100000" r="100000" b="100000"/>
          </a:path>
        </a:gradFill>
        <a:ln>
          <a:noFill/>
        </a:ln>
        <a:effectLst>
          <a:outerShdw blurRad="38100" dist="25400" dir="2700000" algn="br" rotWithShape="0">
            <a:srgbClr val="000000">
              <a:alpha val="60000"/>
            </a:srgbClr>
          </a:outerShdw>
        </a:effectLst>
      </dgm:spPr>
      <dgm:t>
        <a:bodyPr spcFirstLastPara="0" vert="horz" wrap="square" lIns="68009" tIns="22670" rIns="22670" bIns="22670" numCol="1" spcCol="1270" anchor="ctr" anchorCtr="0"/>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Calibri" panose="020F0502020204030204" pitchFamily="34" charset="0"/>
            </a:rPr>
            <a:t>Step</a:t>
          </a:r>
          <a:r>
            <a:rPr lang="fr-CH" sz="1700" b="1" u="sng" kern="1200" dirty="0">
              <a:solidFill>
                <a:schemeClr val="tx1"/>
              </a:solidFill>
              <a:latin typeface="+mn-lt"/>
              <a:ea typeface="+mn-ea"/>
              <a:cs typeface="Calibri" panose="020F0502020204030204" pitchFamily="34" charset="0"/>
            </a:rPr>
            <a:t> 6: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Calibri" panose="020F0502020204030204" pitchFamily="34" charset="0"/>
            </a:rPr>
            <a:t>Xfoil</a:t>
          </a:r>
          <a:endParaRPr lang="fr-CH" sz="1700" b="1"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Point output for </a:t>
          </a:r>
          <a:r>
            <a:rPr lang="fr-FR" sz="1700" b="0" u="none" kern="1200" dirty="0" err="1">
              <a:solidFill>
                <a:schemeClr val="tx1"/>
              </a:solidFill>
              <a:latin typeface="+mn-lt"/>
              <a:ea typeface="+mn-ea"/>
              <a:cs typeface="Calibri" panose="020F0502020204030204" pitchFamily="34" charset="0"/>
            </a:rPr>
            <a:t>Xfoil</a:t>
          </a:r>
          <a:endParaRPr lang="fr-FR" sz="1700" b="0"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Reynold and Mach</a:t>
          </a:r>
        </a:p>
      </dgm:t>
    </dgm:pt>
    <dgm:pt modelId="{7222F856-3432-4581-BD6B-658F0B6F0131}" type="parTrans" cxnId="{B3E0678B-F4A6-42F7-AA13-F1BEDE7DAE70}">
      <dgm:prSet/>
      <dgm:spPr/>
      <dgm:t>
        <a:bodyPr/>
        <a:lstStyle/>
        <a:p>
          <a:endParaRPr lang="en-GB" sz="1700">
            <a:latin typeface="+mn-lt"/>
          </a:endParaRPr>
        </a:p>
      </dgm:t>
    </dgm:pt>
    <dgm:pt modelId="{58C15DE7-BFD4-4361-9A48-4E4EA12B322C}" type="sibTrans" cxnId="{B3E0678B-F4A6-42F7-AA13-F1BEDE7DAE70}">
      <dgm:prSet/>
      <dgm:spPr/>
      <dgm:t>
        <a:bodyPr/>
        <a:lstStyle/>
        <a:p>
          <a:endParaRPr lang="en-GB" sz="1700">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167F9B8E-C7A9-1548-A63E-80935E649891}" type="pres">
      <dgm:prSet presAssocID="{51230E84-5EC9-194E-AFAD-7B517D2CFA6A}" presName="parTxOnly" presStyleLbl="node1" presStyleIdx="0" presStyleCnt="3" custLinFactNeighborX="20105" custLinFactNeighborY="-255">
        <dgm:presLayoutVars>
          <dgm:chMax val="0"/>
          <dgm:chPref val="0"/>
          <dgm:bulletEnabled val="1"/>
        </dgm:presLayoutVars>
      </dgm:prSet>
      <dgm:spPr/>
    </dgm:pt>
    <dgm:pt modelId="{783C944D-88C3-4037-9AC7-5F5479E4FF29}" type="pres">
      <dgm:prSet presAssocID="{BC547B16-9DA1-AE4F-A64A-A9DFA9D886D8}" presName="parTxOnlySpace" presStyleCnt="0"/>
      <dgm:spPr/>
    </dgm:pt>
    <dgm:pt modelId="{2E4B1183-B8F4-4761-B794-348C2765A306}" type="pres">
      <dgm:prSet presAssocID="{2CDB2F0E-8618-4E9D-B982-B9AD30D9C8D8}" presName="parTxOnly" presStyleLbl="node1" presStyleIdx="1" presStyleCnt="3" custLinFactNeighborX="68">
        <dgm:presLayoutVars>
          <dgm:chMax val="0"/>
          <dgm:chPref val="0"/>
          <dgm:bulletEnabled val="1"/>
        </dgm:presLayoutVars>
      </dgm:prSet>
      <dgm:spPr>
        <a:xfrm>
          <a:off x="3218536" y="0"/>
          <a:ext cx="3572624" cy="1174233"/>
        </a:xfrm>
        <a:prstGeom prst="chevron">
          <a:avLst/>
        </a:prstGeom>
      </dgm:spPr>
    </dgm:pt>
    <dgm:pt modelId="{CCB12101-8FDA-41AD-A288-7FD88A572129}" type="pres">
      <dgm:prSet presAssocID="{548829F9-CBB5-40D2-909A-6491C3397FC5}" presName="parTxOnlySpace" presStyleCnt="0"/>
      <dgm:spPr/>
    </dgm:pt>
    <dgm:pt modelId="{E6606C97-AA77-4A99-8440-0D6CF7D3014B}" type="pres">
      <dgm:prSet presAssocID="{25023883-D64C-4981-9E8A-3C7ED51486CE}" presName="parTxOnly" presStyleLbl="node1" presStyleIdx="2" presStyleCnt="3" custLinFactNeighborX="8869" custLinFactNeighborY="-1542">
        <dgm:presLayoutVars>
          <dgm:chMax val="0"/>
          <dgm:chPref val="0"/>
          <dgm:bulletEnabled val="1"/>
        </dgm:presLayoutVars>
      </dgm:prSet>
      <dgm:spPr>
        <a:xfrm>
          <a:off x="6422501" y="0"/>
          <a:ext cx="3572624" cy="1174233"/>
        </a:xfrm>
        <a:prstGeom prst="chevron">
          <a:avLst/>
        </a:prstGeom>
      </dgm:spPr>
    </dgm:pt>
  </dgm:ptLst>
  <dgm:cxnLst>
    <dgm:cxn modelId="{CEB16A19-1AA3-E64F-AB93-DC6AB2EC204F}" srcId="{C1DAE939-AD74-944C-B25C-C7A5B5B427E5}" destId="{51230E84-5EC9-194E-AFAD-7B517D2CFA6A}" srcOrd="0" destOrd="0" parTransId="{ADC1A38C-AC4A-A04D-9FB9-B03E45C9FB9B}" sibTransId="{BC547B16-9DA1-AE4F-A64A-A9DFA9D886D8}"/>
    <dgm:cxn modelId="{47E1C788-41CC-2745-96BD-98A3DD66159B}" type="presOf" srcId="{C1DAE939-AD74-944C-B25C-C7A5B5B427E5}" destId="{2C32B068-BB9E-0048-88DF-50C52C4E01A5}" srcOrd="0" destOrd="0" presId="urn:microsoft.com/office/officeart/2005/8/layout/chevron1"/>
    <dgm:cxn modelId="{36840A8A-426F-4FCE-823E-73C39D983744}" type="presOf" srcId="{25023883-D64C-4981-9E8A-3C7ED51486CE}" destId="{E6606C97-AA77-4A99-8440-0D6CF7D3014B}" srcOrd="0" destOrd="0" presId="urn:microsoft.com/office/officeart/2005/8/layout/chevron1"/>
    <dgm:cxn modelId="{B3E0678B-F4A6-42F7-AA13-F1BEDE7DAE70}" srcId="{C1DAE939-AD74-944C-B25C-C7A5B5B427E5}" destId="{25023883-D64C-4981-9E8A-3C7ED51486CE}" srcOrd="2" destOrd="0" parTransId="{7222F856-3432-4581-BD6B-658F0B6F0131}" sibTransId="{58C15DE7-BFD4-4361-9A48-4E4EA12B322C}"/>
    <dgm:cxn modelId="{148F6A95-5E7C-47B9-B918-79A37C57AC1A}" type="presOf" srcId="{2CDB2F0E-8618-4E9D-B982-B9AD30D9C8D8}" destId="{2E4B1183-B8F4-4761-B794-348C2765A306}" srcOrd="0" destOrd="0" presId="urn:microsoft.com/office/officeart/2005/8/layout/chevron1"/>
    <dgm:cxn modelId="{F22903C6-050D-477A-ABEE-9DF17C12C155}" srcId="{C1DAE939-AD74-944C-B25C-C7A5B5B427E5}" destId="{2CDB2F0E-8618-4E9D-B982-B9AD30D9C8D8}" srcOrd="1" destOrd="0" parTransId="{138A5793-CAB2-4C8C-9DED-C0F4533E965F}" sibTransId="{548829F9-CBB5-40D2-909A-6491C3397FC5}"/>
    <dgm:cxn modelId="{AA22A5C9-1434-A44F-A394-D53D6BE3AE26}" type="presOf" srcId="{51230E84-5EC9-194E-AFAD-7B517D2CFA6A}" destId="{167F9B8E-C7A9-1548-A63E-80935E649891}" srcOrd="0" destOrd="0" presId="urn:microsoft.com/office/officeart/2005/8/layout/chevron1"/>
    <dgm:cxn modelId="{D8A28A2A-71CE-A541-9FE0-6C2CFBCC2658}" type="presParOf" srcId="{2C32B068-BB9E-0048-88DF-50C52C4E01A5}" destId="{167F9B8E-C7A9-1548-A63E-80935E649891}" srcOrd="0" destOrd="0" presId="urn:microsoft.com/office/officeart/2005/8/layout/chevron1"/>
    <dgm:cxn modelId="{8A0A9675-8617-4F9C-9361-F3A3E37CC38A}" type="presParOf" srcId="{2C32B068-BB9E-0048-88DF-50C52C4E01A5}" destId="{783C944D-88C3-4037-9AC7-5F5479E4FF29}" srcOrd="1" destOrd="0" presId="urn:microsoft.com/office/officeart/2005/8/layout/chevron1"/>
    <dgm:cxn modelId="{58D4E607-1A50-4EDF-A8EF-FB9A913C9575}" type="presParOf" srcId="{2C32B068-BB9E-0048-88DF-50C52C4E01A5}" destId="{2E4B1183-B8F4-4761-B794-348C2765A306}" srcOrd="2" destOrd="0" presId="urn:microsoft.com/office/officeart/2005/8/layout/chevron1"/>
    <dgm:cxn modelId="{0399B7DF-C00E-49A0-B494-6616F9A51481}" type="presParOf" srcId="{2C32B068-BB9E-0048-88DF-50C52C4E01A5}" destId="{CCB12101-8FDA-41AD-A288-7FD88A572129}" srcOrd="3" destOrd="0" presId="urn:microsoft.com/office/officeart/2005/8/layout/chevron1"/>
    <dgm:cxn modelId="{71A38B0D-6138-4C11-90C5-AEB03BEE50AB}" type="presParOf" srcId="{2C32B068-BB9E-0048-88DF-50C52C4E01A5}" destId="{E6606C97-AA77-4A99-8440-0D6CF7D3014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0_3" csCatId="mainScheme" phldr="1"/>
      <dgm:spPr/>
    </dgm:pt>
    <dgm:pt modelId="{47487F49-87A0-AA47-8FB6-411784A31E58}">
      <dgm:prSet phldrT="[Texte]" custT="1"/>
      <dgm:spPr>
        <a:solidFill>
          <a:schemeClr val="accent2">
            <a:lumMod val="50000"/>
          </a:schemeClr>
        </a:solidFill>
      </dgm:spPr>
      <dgm:t>
        <a:bodyPr/>
        <a:lstStyle/>
        <a:p>
          <a:r>
            <a:rPr lang="fr-CH" sz="1700" b="1" u="sng" dirty="0" err="1"/>
            <a:t>Step</a:t>
          </a:r>
          <a:r>
            <a:rPr lang="fr-CH" sz="1700" b="1" u="sng" dirty="0"/>
            <a:t> 1:</a:t>
          </a:r>
          <a:r>
            <a:rPr lang="fr-CH" sz="1700" b="1" dirty="0"/>
            <a:t> </a:t>
          </a:r>
        </a:p>
        <a:p>
          <a:r>
            <a:rPr lang="fr-CH" sz="1700" b="1" dirty="0"/>
            <a:t>Pre-</a:t>
          </a:r>
          <a:r>
            <a:rPr lang="fr-CH" sz="1700" b="1" dirty="0" err="1"/>
            <a:t>processing</a:t>
          </a:r>
          <a:endParaRPr lang="fr-CH" sz="1700" b="1" dirty="0"/>
        </a:p>
        <a:p>
          <a:r>
            <a:rPr lang="fr-CH" sz="1700" dirty="0"/>
            <a:t>STL to CSV</a:t>
          </a:r>
        </a:p>
        <a:p>
          <a:r>
            <a:rPr lang="fr-CH" sz="1700" dirty="0"/>
            <a:t>Principal directions</a:t>
          </a:r>
          <a:endParaRPr lang="fr-FR" sz="1700" dirty="0">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a:solidFill>
          <a:schemeClr val="accent2">
            <a:lumMod val="75000"/>
          </a:schemeClr>
        </a:solidFill>
      </dgm:spPr>
      <dgm:t>
        <a:bodyPr/>
        <a:lstStyle/>
        <a:p>
          <a:r>
            <a:rPr lang="fr-CH" sz="1700" b="1" u="sng" dirty="0" err="1"/>
            <a:t>Step</a:t>
          </a:r>
          <a:r>
            <a:rPr lang="fr-CH" sz="1700" b="1" u="sng" dirty="0"/>
            <a:t> 2:</a:t>
          </a:r>
          <a:r>
            <a:rPr lang="fr-CH" sz="1700" b="1" dirty="0"/>
            <a:t> </a:t>
          </a:r>
        </a:p>
        <a:p>
          <a:r>
            <a:rPr lang="fr-CH" sz="1700" b="1" dirty="0"/>
            <a:t>Points </a:t>
          </a:r>
          <a:r>
            <a:rPr lang="fr-CH" sz="1700" b="1" dirty="0" err="1"/>
            <a:t>selection</a:t>
          </a:r>
          <a:endParaRPr lang="fr-CH" sz="1700" b="1" dirty="0"/>
        </a:p>
        <a:p>
          <a:endParaRPr lang="fr-CH" sz="1700" b="1" dirty="0"/>
        </a:p>
        <a:p>
          <a:endParaRPr lang="fr-CH" sz="1700" b="1" dirty="0"/>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a:solidFill>
          <a:schemeClr val="accent2"/>
        </a:solidFill>
      </dgm:spPr>
      <dgm:t>
        <a:bodyPr/>
        <a:lstStyle/>
        <a:p>
          <a:r>
            <a:rPr lang="fr-CH" sz="1700" b="1" u="sng" dirty="0" err="1"/>
            <a:t>Step</a:t>
          </a:r>
          <a:r>
            <a:rPr lang="fr-CH" sz="1700" b="1" u="sng" dirty="0"/>
            <a:t> 3:</a:t>
          </a:r>
          <a:r>
            <a:rPr lang="fr-CH" sz="1700" b="1" dirty="0"/>
            <a:t>  </a:t>
          </a:r>
        </a:p>
        <a:p>
          <a:r>
            <a:rPr lang="fr-CH" sz="1700" b="1" dirty="0" err="1"/>
            <a:t>Side</a:t>
          </a:r>
          <a:r>
            <a:rPr lang="fr-CH" sz="1700" b="1" dirty="0"/>
            <a:t> </a:t>
          </a:r>
          <a:r>
            <a:rPr lang="fr-CH" sz="1700" b="1" dirty="0" err="1"/>
            <a:t>assignment</a:t>
          </a:r>
          <a:endParaRPr lang="fr-CH" sz="1700" b="1" dirty="0"/>
        </a:p>
        <a:p>
          <a:endParaRPr lang="fr-CH" sz="1700" b="1" dirty="0"/>
        </a:p>
        <a:p>
          <a:endParaRPr lang="fr-CH" sz="1700" b="1" dirty="0"/>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0">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custLinFactNeighborX="821" custLinFactNeighborY="0">
        <dgm:presLayoutVars>
          <dgm:chMax val="0"/>
          <dgm:chPref val="0"/>
          <dgm:bulletEnabled val="1"/>
        </dgm:presLayoutVars>
      </dgm:prSet>
      <dgm:spPr/>
    </dgm:pt>
  </dgm:ptLst>
  <dgm:cxnLst>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9EACD8A3-8997-BF45-A6AE-45A00845391A}" type="presOf" srcId="{C1DAE939-AD74-944C-B25C-C7A5B5B427E5}" destId="{2C32B068-BB9E-0048-88DF-50C52C4E01A5}" srcOrd="0" destOrd="0" presId="urn:microsoft.com/office/officeart/2005/8/layout/chevron1"/>
    <dgm:cxn modelId="{EA6A47B1-BC75-8E48-AB2E-DC2C00D9FE9F}" type="presOf" srcId="{71E36414-758A-9E4F-8CA6-77BA90AC7D49}" destId="{53F03F59-FBBE-D14A-9050-DED92D883AF6}"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D419CCE-A2F4-814D-B20A-F3C848BCBFC2}" type="presOf" srcId="{9E1E898C-5A3C-A648-B923-DDB83D028A34}" destId="{C50D3868-596B-9A4C-8E50-DC49B802AFE9}" srcOrd="0" destOrd="0" presId="urn:microsoft.com/office/officeart/2005/8/layout/chevron1"/>
    <dgm:cxn modelId="{B39A71DF-A7ED-4249-B7E4-CCBAD29C20CF}" type="presOf" srcId="{47487F49-87A0-AA47-8FB6-411784A31E58}" destId="{92D2F1A1-1B6D-324C-AEF0-CE9E575DC1FF}" srcOrd="0" destOrd="0" presId="urn:microsoft.com/office/officeart/2005/8/layout/chevron1"/>
    <dgm:cxn modelId="{B853F4AD-AFAD-C24D-8F64-C6443A655821}" type="presParOf" srcId="{2C32B068-BB9E-0048-88DF-50C52C4E01A5}" destId="{92D2F1A1-1B6D-324C-AEF0-CE9E575DC1FF}" srcOrd="0" destOrd="0" presId="urn:microsoft.com/office/officeart/2005/8/layout/chevron1"/>
    <dgm:cxn modelId="{A9F3EA9E-C116-D34E-B6DE-8BF0079E7878}" type="presParOf" srcId="{2C32B068-BB9E-0048-88DF-50C52C4E01A5}" destId="{AB78792D-D090-B345-B878-A2855E8568FB}" srcOrd="1" destOrd="0" presId="urn:microsoft.com/office/officeart/2005/8/layout/chevron1"/>
    <dgm:cxn modelId="{0A487C9F-39E4-CF47-8731-5BC65971CEE1}" type="presParOf" srcId="{2C32B068-BB9E-0048-88DF-50C52C4E01A5}" destId="{53F03F59-FBBE-D14A-9050-DED92D883AF6}" srcOrd="2" destOrd="0" presId="urn:microsoft.com/office/officeart/2005/8/layout/chevron1"/>
    <dgm:cxn modelId="{29656F59-8D87-4B4C-BAC0-C72B1E1ABDCA}" type="presParOf" srcId="{2C32B068-BB9E-0048-88DF-50C52C4E01A5}" destId="{30837FEB-DB3D-9849-925E-A543EFC70804}" srcOrd="3" destOrd="0" presId="urn:microsoft.com/office/officeart/2005/8/layout/chevron1"/>
    <dgm:cxn modelId="{6D9421A4-5628-004E-8281-27A7E5D52D95}"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FEF7-0800-3240-AD54-1D123FD036A8}">
      <dsp:nvSpPr>
        <dsp:cNvPr id="0" name=""/>
        <dsp:cNvSpPr/>
      </dsp:nvSpPr>
      <dsp:spPr>
        <a:xfrm>
          <a:off x="1866133" y="1807184"/>
          <a:ext cx="1570344" cy="785172"/>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1889130" y="1830181"/>
        <a:ext cx="1524350" cy="739178"/>
      </dsp:txXfrm>
    </dsp:sp>
    <dsp:sp modelId="{BD7D263F-8993-234C-AD87-3BBBB59FF5AA}">
      <dsp:nvSpPr>
        <dsp:cNvPr id="0" name=""/>
        <dsp:cNvSpPr/>
      </dsp:nvSpPr>
      <dsp:spPr>
        <a:xfrm rot="17350740">
          <a:off x="2794536" y="1280760"/>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1249022"/>
        <a:ext cx="95600" cy="95600"/>
      </dsp:txXfrm>
    </dsp:sp>
    <dsp:sp modelId="{BB03628A-AC5A-4B4D-9EB3-C95EB8497039}">
      <dsp:nvSpPr>
        <dsp:cNvPr id="0" name=""/>
        <dsp:cNvSpPr/>
      </dsp:nvSpPr>
      <dsp:spPr>
        <a:xfrm>
          <a:off x="4064615" y="1288"/>
          <a:ext cx="1570344" cy="785172"/>
        </a:xfrm>
        <a:prstGeom prst="roundRect">
          <a:avLst>
            <a:gd name="adj" fmla="val 10000"/>
          </a:avLst>
        </a:prstGeom>
        <a:solidFill>
          <a:schemeClr val="accent4">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1. Contact</a:t>
          </a:r>
        </a:p>
      </dsp:txBody>
      <dsp:txXfrm>
        <a:off x="4087612" y="24285"/>
        <a:ext cx="1524350" cy="739178"/>
      </dsp:txXfrm>
    </dsp:sp>
    <dsp:sp modelId="{2F49D833-FF0F-B140-9AE9-FEF5676D45F9}">
      <dsp:nvSpPr>
        <dsp:cNvPr id="0" name=""/>
        <dsp:cNvSpPr/>
      </dsp:nvSpPr>
      <dsp:spPr>
        <a:xfrm>
          <a:off x="5634959" y="377813"/>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78171"/>
        <a:ext cx="31406" cy="31406"/>
      </dsp:txXfrm>
    </dsp:sp>
    <dsp:sp modelId="{EF8C1ED3-3AE2-0947-BD46-B87387A98D63}">
      <dsp:nvSpPr>
        <dsp:cNvPr id="0" name=""/>
        <dsp:cNvSpPr/>
      </dsp:nvSpPr>
      <dsp:spPr>
        <a:xfrm>
          <a:off x="6263097" y="1288"/>
          <a:ext cx="1862883" cy="785172"/>
        </a:xfrm>
        <a:prstGeom prst="roundRect">
          <a:avLst>
            <a:gd name="adj" fmla="val 10000"/>
          </a:avLst>
        </a:prstGeom>
        <a:solidFill>
          <a:schemeClr val="accent3">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CMM </a:t>
          </a:r>
        </a:p>
        <a:p>
          <a:pPr marL="0" lvl="0" indent="0" algn="ctr" defTabSz="755650">
            <a:lnSpc>
              <a:spcPct val="90000"/>
            </a:lnSpc>
            <a:spcBef>
              <a:spcPct val="0"/>
            </a:spcBef>
            <a:spcAft>
              <a:spcPct val="35000"/>
            </a:spcAft>
            <a:buNone/>
          </a:pPr>
          <a:r>
            <a:rPr lang="fr-FR" sz="1700" kern="1200" dirty="0">
              <a:solidFill>
                <a:schemeClr val="tx1"/>
              </a:solidFill>
            </a:rPr>
            <a:t>[1]</a:t>
          </a:r>
        </a:p>
      </dsp:txBody>
      <dsp:txXfrm>
        <a:off x="6286094" y="24285"/>
        <a:ext cx="1816889" cy="739178"/>
      </dsp:txXfrm>
    </dsp:sp>
    <dsp:sp modelId="{C041F119-71F1-2245-9B94-B74488D324E5}">
      <dsp:nvSpPr>
        <dsp:cNvPr id="0" name=""/>
        <dsp:cNvSpPr/>
      </dsp:nvSpPr>
      <dsp:spPr>
        <a:xfrm>
          <a:off x="3436477" y="2183708"/>
          <a:ext cx="628137" cy="32124"/>
        </a:xfrm>
        <a:custGeom>
          <a:avLst/>
          <a:gdLst/>
          <a:ahLst/>
          <a:cxnLst/>
          <a:rect l="0" t="0" r="0" b="0"/>
          <a:pathLst>
            <a:path>
              <a:moveTo>
                <a:pt x="0" y="16062"/>
              </a:moveTo>
              <a:lnTo>
                <a:pt x="628137"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4842" y="2184067"/>
        <a:ext cx="31406" cy="31406"/>
      </dsp:txXfrm>
    </dsp:sp>
    <dsp:sp modelId="{AC7F0070-051F-0145-8682-5229EA8BE0EB}">
      <dsp:nvSpPr>
        <dsp:cNvPr id="0" name=""/>
        <dsp:cNvSpPr/>
      </dsp:nvSpPr>
      <dsp:spPr>
        <a:xfrm>
          <a:off x="4064615" y="1807184"/>
          <a:ext cx="1570344" cy="78517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2. Non Contact Active</a:t>
          </a:r>
        </a:p>
      </dsp:txBody>
      <dsp:txXfrm>
        <a:off x="4087612" y="1830181"/>
        <a:ext cx="1524350" cy="739178"/>
      </dsp:txXfrm>
    </dsp:sp>
    <dsp:sp modelId="{338E78B1-6DEB-AA49-8BC7-F0D70EF5EFBD}">
      <dsp:nvSpPr>
        <dsp:cNvPr id="0" name=""/>
        <dsp:cNvSpPr/>
      </dsp:nvSpPr>
      <dsp:spPr>
        <a:xfrm rot="18289469">
          <a:off x="5399057" y="1732234"/>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1720798"/>
        <a:ext cx="54997" cy="54997"/>
      </dsp:txXfrm>
    </dsp:sp>
    <dsp:sp modelId="{7EA259DF-5B3C-F641-987A-A5AD18514EFF}">
      <dsp:nvSpPr>
        <dsp:cNvPr id="0" name=""/>
        <dsp:cNvSpPr/>
      </dsp:nvSpPr>
      <dsp:spPr>
        <a:xfrm>
          <a:off x="6263097" y="904236"/>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Structured</a:t>
          </a:r>
          <a:r>
            <a:rPr lang="fr-FR" sz="1700" kern="1200" dirty="0">
              <a:solidFill>
                <a:schemeClr val="tx1"/>
              </a:solidFill>
            </a:rPr>
            <a:t> Light </a:t>
          </a:r>
        </a:p>
        <a:p>
          <a:pPr marL="0" lvl="0" indent="0" algn="ctr" defTabSz="755650">
            <a:lnSpc>
              <a:spcPct val="90000"/>
            </a:lnSpc>
            <a:spcBef>
              <a:spcPct val="0"/>
            </a:spcBef>
            <a:spcAft>
              <a:spcPct val="35000"/>
            </a:spcAft>
            <a:buNone/>
          </a:pPr>
          <a:r>
            <a:rPr lang="fr-FR" sz="1700" kern="1200" dirty="0">
              <a:solidFill>
                <a:schemeClr val="tx1"/>
              </a:solidFill>
            </a:rPr>
            <a:t>[2]</a:t>
          </a:r>
        </a:p>
      </dsp:txBody>
      <dsp:txXfrm>
        <a:off x="6286094" y="927233"/>
        <a:ext cx="1816889" cy="739178"/>
      </dsp:txXfrm>
    </dsp:sp>
    <dsp:sp modelId="{62419DCE-0E87-5841-AA16-9197A639CF5C}">
      <dsp:nvSpPr>
        <dsp:cNvPr id="0" name=""/>
        <dsp:cNvSpPr/>
      </dsp:nvSpPr>
      <dsp:spPr>
        <a:xfrm>
          <a:off x="5634959" y="2183708"/>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2184067"/>
        <a:ext cx="31406" cy="31406"/>
      </dsp:txXfrm>
    </dsp:sp>
    <dsp:sp modelId="{A2221659-1EFC-D145-BE9A-ACC2794B7CEE}">
      <dsp:nvSpPr>
        <dsp:cNvPr id="0" name=""/>
        <dsp:cNvSpPr/>
      </dsp:nvSpPr>
      <dsp:spPr>
        <a:xfrm>
          <a:off x="6263097" y="1807184"/>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Time of flight </a:t>
          </a:r>
        </a:p>
        <a:p>
          <a:pPr marL="0" lvl="0" indent="0" algn="ctr" defTabSz="755650">
            <a:lnSpc>
              <a:spcPct val="90000"/>
            </a:lnSpc>
            <a:spcBef>
              <a:spcPct val="0"/>
            </a:spcBef>
            <a:spcAft>
              <a:spcPct val="35000"/>
            </a:spcAft>
            <a:buNone/>
          </a:pPr>
          <a:r>
            <a:rPr lang="fr-FR" sz="1700" kern="1200" dirty="0">
              <a:solidFill>
                <a:schemeClr val="tx1"/>
              </a:solidFill>
            </a:rPr>
            <a:t>[2]</a:t>
          </a:r>
        </a:p>
      </dsp:txBody>
      <dsp:txXfrm>
        <a:off x="6286094" y="1830181"/>
        <a:ext cx="1816889" cy="739178"/>
      </dsp:txXfrm>
    </dsp:sp>
    <dsp:sp modelId="{7F81E7F6-FD25-7C48-A579-D2D5F5FFAC16}">
      <dsp:nvSpPr>
        <dsp:cNvPr id="0" name=""/>
        <dsp:cNvSpPr/>
      </dsp:nvSpPr>
      <dsp:spPr>
        <a:xfrm rot="3310531">
          <a:off x="5399057" y="2635182"/>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2623746"/>
        <a:ext cx="54997" cy="54997"/>
      </dsp:txXfrm>
    </dsp:sp>
    <dsp:sp modelId="{B96F4162-339B-D348-B5D4-742314E719B8}">
      <dsp:nvSpPr>
        <dsp:cNvPr id="0" name=""/>
        <dsp:cNvSpPr/>
      </dsp:nvSpPr>
      <dsp:spPr>
        <a:xfrm>
          <a:off x="6263097" y="2710132"/>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Laser triangulation [2]</a:t>
          </a:r>
        </a:p>
      </dsp:txBody>
      <dsp:txXfrm>
        <a:off x="6286094" y="2733129"/>
        <a:ext cx="1816889" cy="739178"/>
      </dsp:txXfrm>
    </dsp:sp>
    <dsp:sp modelId="{3DB9E1BF-B214-AE45-9965-B7C81A8D3C2C}">
      <dsp:nvSpPr>
        <dsp:cNvPr id="0" name=""/>
        <dsp:cNvSpPr/>
      </dsp:nvSpPr>
      <dsp:spPr>
        <a:xfrm rot="4249260">
          <a:off x="2794536" y="3086656"/>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3054918"/>
        <a:ext cx="95600" cy="95600"/>
      </dsp:txXfrm>
    </dsp:sp>
    <dsp:sp modelId="{274F8FA6-1925-9B41-80EE-0B5EFB107C4B}">
      <dsp:nvSpPr>
        <dsp:cNvPr id="0" name=""/>
        <dsp:cNvSpPr/>
      </dsp:nvSpPr>
      <dsp:spPr>
        <a:xfrm>
          <a:off x="4064615" y="3613080"/>
          <a:ext cx="1570344" cy="78517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3. Non Contact Passive</a:t>
          </a:r>
        </a:p>
      </dsp:txBody>
      <dsp:txXfrm>
        <a:off x="4087612" y="3636077"/>
        <a:ext cx="1524350" cy="739178"/>
      </dsp:txXfrm>
    </dsp:sp>
    <dsp:sp modelId="{1B562B4E-CBA1-9640-AFCD-4A200C9D3EEE}">
      <dsp:nvSpPr>
        <dsp:cNvPr id="0" name=""/>
        <dsp:cNvSpPr/>
      </dsp:nvSpPr>
      <dsp:spPr>
        <a:xfrm>
          <a:off x="5634959" y="3989604"/>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989963"/>
        <a:ext cx="31406" cy="31406"/>
      </dsp:txXfrm>
    </dsp:sp>
    <dsp:sp modelId="{DFD02955-4A79-CC4B-81EC-082716821F56}">
      <dsp:nvSpPr>
        <dsp:cNvPr id="0" name=""/>
        <dsp:cNvSpPr/>
      </dsp:nvSpPr>
      <dsp:spPr>
        <a:xfrm>
          <a:off x="6263097" y="3613080"/>
          <a:ext cx="1862883" cy="785172"/>
        </a:xfrm>
        <a:prstGeom prst="roundRect">
          <a:avLst>
            <a:gd name="adj" fmla="val 10000"/>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Photogrammetry</a:t>
          </a:r>
          <a:endParaRPr lang="fr-FR" sz="1700" kern="1200" dirty="0">
            <a:solidFill>
              <a:schemeClr val="tx1"/>
            </a:solidFill>
          </a:endParaRPr>
        </a:p>
        <a:p>
          <a:pPr marL="0" lvl="0" indent="0" algn="ctr" defTabSz="755650">
            <a:lnSpc>
              <a:spcPct val="90000"/>
            </a:lnSpc>
            <a:spcBef>
              <a:spcPct val="0"/>
            </a:spcBef>
            <a:spcAft>
              <a:spcPct val="35000"/>
            </a:spcAft>
            <a:buNone/>
          </a:pPr>
          <a:r>
            <a:rPr lang="fr-FR" sz="1700" kern="1200" dirty="0">
              <a:solidFill>
                <a:schemeClr val="tx1"/>
              </a:solidFill>
            </a:rPr>
            <a:t>[3]</a:t>
          </a:r>
        </a:p>
      </dsp:txBody>
      <dsp:txXfrm>
        <a:off x="6286094" y="3636077"/>
        <a:ext cx="1816889" cy="73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353C-A20A-AA41-85EA-0869708E6B06}">
      <dsp:nvSpPr>
        <dsp:cNvPr id="0" name=""/>
        <dsp:cNvSpPr/>
      </dsp:nvSpPr>
      <dsp:spPr>
        <a:xfrm rot="5400000">
          <a:off x="2331965" y="-509839"/>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Bézier [4]</a:t>
          </a:r>
        </a:p>
      </dsp:txBody>
      <dsp:txXfrm rot="-5400000">
        <a:off x="2154573" y="164105"/>
        <a:ext cx="1333639" cy="652570"/>
      </dsp:txXfrm>
    </dsp:sp>
    <dsp:sp modelId="{D14A32DA-095F-B843-AAFF-44A999845383}">
      <dsp:nvSpPr>
        <dsp:cNvPr id="0" name=""/>
        <dsp:cNvSpPr/>
      </dsp:nvSpPr>
      <dsp:spPr>
        <a:xfrm>
          <a:off x="3273036" y="196734"/>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258E8B92-8B57-F044-9E78-67D6BD840559}">
      <dsp:nvSpPr>
        <dsp:cNvPr id="0" name=""/>
        <dsp:cNvSpPr/>
      </dsp:nvSpPr>
      <dsp:spPr>
        <a:xfrm rot="5400000">
          <a:off x="1412233" y="64588"/>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53501"/>
        <a:ext cx="586187" cy="673778"/>
      </dsp:txXfrm>
    </dsp:sp>
    <dsp:sp modelId="{19D8D332-5135-5A49-AA0E-68CA42C9867C}">
      <dsp:nvSpPr>
        <dsp:cNvPr id="0" name=""/>
        <dsp:cNvSpPr/>
      </dsp:nvSpPr>
      <dsp:spPr>
        <a:xfrm rot="5400000">
          <a:off x="1870337" y="321012"/>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Parsec [4]</a:t>
          </a:r>
        </a:p>
      </dsp:txBody>
      <dsp:txXfrm rot="-5400000">
        <a:off x="1692945" y="994956"/>
        <a:ext cx="1333639" cy="652570"/>
      </dsp:txXfrm>
    </dsp:sp>
    <dsp:sp modelId="{DE881C27-3559-8941-BF98-080498031A53}">
      <dsp:nvSpPr>
        <dsp:cNvPr id="0" name=""/>
        <dsp:cNvSpPr/>
      </dsp:nvSpPr>
      <dsp:spPr>
        <a:xfrm>
          <a:off x="841561" y="1027586"/>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025AD782-B836-9940-AAE4-650DF88278F5}">
      <dsp:nvSpPr>
        <dsp:cNvPr id="0" name=""/>
        <dsp:cNvSpPr/>
      </dsp:nvSpPr>
      <dsp:spPr>
        <a:xfrm rot="5400000">
          <a:off x="2790069" y="895440"/>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984353"/>
        <a:ext cx="586187" cy="673778"/>
      </dsp:txXfrm>
    </dsp:sp>
    <dsp:sp modelId="{8C2E8604-5C5A-054C-8202-7DFDA10EAF40}">
      <dsp:nvSpPr>
        <dsp:cNvPr id="0" name=""/>
        <dsp:cNvSpPr/>
      </dsp:nvSpPr>
      <dsp:spPr>
        <a:xfrm rot="5400000">
          <a:off x="2331965" y="1151865"/>
          <a:ext cx="978854" cy="2000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rPr>
            <a:t>Bésier</a:t>
          </a:r>
          <a:r>
            <a:rPr lang="fr-FR" sz="1600" kern="1200" dirty="0">
              <a:solidFill>
                <a:schemeClr val="tx1"/>
              </a:solidFill>
            </a:rPr>
            <a:t> – Parsec [4]</a:t>
          </a:r>
        </a:p>
      </dsp:txBody>
      <dsp:txXfrm rot="-5400000">
        <a:off x="2154573" y="1825809"/>
        <a:ext cx="1333639" cy="652570"/>
      </dsp:txXfrm>
    </dsp:sp>
    <dsp:sp modelId="{7FC76795-249C-E44F-B9D5-98C8A525528D}">
      <dsp:nvSpPr>
        <dsp:cNvPr id="0" name=""/>
        <dsp:cNvSpPr/>
      </dsp:nvSpPr>
      <dsp:spPr>
        <a:xfrm>
          <a:off x="3273036" y="1858438"/>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8E850433-0BCB-9C4B-B592-DA99E825A0E3}">
      <dsp:nvSpPr>
        <dsp:cNvPr id="0" name=""/>
        <dsp:cNvSpPr/>
      </dsp:nvSpPr>
      <dsp:spPr>
        <a:xfrm rot="5400000">
          <a:off x="1412233" y="1726293"/>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815206"/>
        <a:ext cx="586187" cy="673778"/>
      </dsp:txXfrm>
    </dsp:sp>
    <dsp:sp modelId="{3AA0828C-DDB0-904E-9D09-4529DCDEAB92}">
      <dsp:nvSpPr>
        <dsp:cNvPr id="0" name=""/>
        <dsp:cNvSpPr/>
      </dsp:nvSpPr>
      <dsp:spPr>
        <a:xfrm rot="5400000">
          <a:off x="1870337" y="1982717"/>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Sobieczky</a:t>
          </a:r>
          <a:r>
            <a:rPr lang="fr-FR" sz="1600" kern="1200" dirty="0"/>
            <a:t> (</a:t>
          </a:r>
          <a:r>
            <a:rPr lang="fr-FR" sz="1600" kern="1200" dirty="0" err="1"/>
            <a:t>with</a:t>
          </a:r>
          <a:r>
            <a:rPr lang="fr-FR" sz="1600" kern="1200" dirty="0"/>
            <a:t> PARSEC)  [5]</a:t>
          </a:r>
        </a:p>
      </dsp:txBody>
      <dsp:txXfrm rot="-5400000">
        <a:off x="1692945" y="2656661"/>
        <a:ext cx="1333639" cy="652570"/>
      </dsp:txXfrm>
    </dsp:sp>
    <dsp:sp modelId="{5EAA7813-9B08-0541-A524-4F5AF314EB6B}">
      <dsp:nvSpPr>
        <dsp:cNvPr id="0" name=""/>
        <dsp:cNvSpPr/>
      </dsp:nvSpPr>
      <dsp:spPr>
        <a:xfrm>
          <a:off x="841561" y="2689290"/>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D83E3A8C-3047-8F41-BAE7-90EC4797A25E}">
      <dsp:nvSpPr>
        <dsp:cNvPr id="0" name=""/>
        <dsp:cNvSpPr/>
      </dsp:nvSpPr>
      <dsp:spPr>
        <a:xfrm rot="5400000">
          <a:off x="2790069" y="2557145"/>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2646058"/>
        <a:ext cx="586187" cy="673778"/>
      </dsp:txXfrm>
    </dsp:sp>
    <dsp:sp modelId="{A6491345-9ACB-1049-9B82-E6B0FCAAAFA0}">
      <dsp:nvSpPr>
        <dsp:cNvPr id="0" name=""/>
        <dsp:cNvSpPr/>
      </dsp:nvSpPr>
      <dsp:spPr>
        <a:xfrm rot="5400000">
          <a:off x="2331965" y="2813569"/>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Improved</a:t>
          </a:r>
          <a:r>
            <a:rPr lang="fr-FR" sz="1600" kern="1200" dirty="0"/>
            <a:t> </a:t>
          </a:r>
          <a:r>
            <a:rPr lang="fr-FR" sz="1600" kern="1200" dirty="0" err="1"/>
            <a:t>Parameter</a:t>
          </a:r>
          <a:r>
            <a:rPr lang="fr-FR" sz="1600" kern="1200" dirty="0"/>
            <a:t> </a:t>
          </a:r>
          <a:r>
            <a:rPr lang="fr-FR" sz="1600" kern="1200" dirty="0" err="1"/>
            <a:t>Geometric</a:t>
          </a:r>
          <a:r>
            <a:rPr lang="fr-FR" sz="1600" kern="1200" dirty="0"/>
            <a:t> [6]</a:t>
          </a:r>
        </a:p>
      </dsp:txBody>
      <dsp:txXfrm rot="-5400000">
        <a:off x="2154573" y="3487513"/>
        <a:ext cx="1333639" cy="652570"/>
      </dsp:txXfrm>
    </dsp:sp>
    <dsp:sp modelId="{B56FB5F8-4342-7D42-A235-FE9F19AC8447}">
      <dsp:nvSpPr>
        <dsp:cNvPr id="0" name=""/>
        <dsp:cNvSpPr/>
      </dsp:nvSpPr>
      <dsp:spPr>
        <a:xfrm>
          <a:off x="3273036" y="3520142"/>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A43D2C69-3E46-D64D-9C34-CE80909C98C9}">
      <dsp:nvSpPr>
        <dsp:cNvPr id="0" name=""/>
        <dsp:cNvSpPr/>
      </dsp:nvSpPr>
      <dsp:spPr>
        <a:xfrm rot="5400000">
          <a:off x="1412233" y="3387997"/>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3476910"/>
        <a:ext cx="586187" cy="67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9B8E-C7A9-1548-A63E-80935E649891}">
      <dsp:nvSpPr>
        <dsp:cNvPr id="0" name=""/>
        <dsp:cNvSpPr/>
      </dsp:nvSpPr>
      <dsp:spPr>
        <a:xfrm>
          <a:off x="74759" y="149505"/>
          <a:ext cx="3572624" cy="1429049"/>
        </a:xfrm>
        <a:prstGeom prst="chevron">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baseline="0" dirty="0">
              <a:solidFill>
                <a:schemeClr val="tx1"/>
              </a:solidFill>
              <a:latin typeface="+mn-lt"/>
            </a:rPr>
            <a:t> 4 :</a:t>
          </a:r>
          <a:r>
            <a:rPr lang="fr-CH" sz="1700" b="1" u="none" kern="1200" baseline="0" dirty="0">
              <a:solidFill>
                <a:schemeClr val="tx1"/>
              </a:solidFill>
              <a:latin typeface="+mn-lt"/>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rPr>
            <a:t>Curves</a:t>
          </a:r>
          <a:r>
            <a:rPr lang="fr-CH" sz="1700" b="1" u="none" kern="1200" dirty="0">
              <a:solidFill>
                <a:schemeClr val="tx1"/>
              </a:solidFill>
              <a:latin typeface="+mn-lt"/>
            </a:rPr>
            <a:t> interpolation</a:t>
          </a:r>
        </a:p>
        <a:p>
          <a:pPr marL="0" lvl="0" indent="0" algn="ctr" defTabSz="755650">
            <a:lnSpc>
              <a:spcPct val="90000"/>
            </a:lnSpc>
            <a:spcBef>
              <a:spcPct val="0"/>
            </a:spcBef>
            <a:spcAft>
              <a:spcPct val="35000"/>
            </a:spcAft>
            <a:buNone/>
          </a:pPr>
          <a:endParaRPr lang="fr-CH" sz="1700" b="1" u="none" kern="1200" dirty="0">
            <a:solidFill>
              <a:schemeClr val="tx1"/>
            </a:solidFill>
            <a:latin typeface="+mn-lt"/>
          </a:endParaRPr>
        </a:p>
        <a:p>
          <a:pPr marL="0" lvl="0" indent="0" algn="ctr" defTabSz="755650">
            <a:lnSpc>
              <a:spcPct val="90000"/>
            </a:lnSpc>
            <a:spcBef>
              <a:spcPct val="0"/>
            </a:spcBef>
            <a:spcAft>
              <a:spcPct val="35000"/>
            </a:spcAft>
            <a:buNone/>
          </a:pPr>
          <a:endParaRPr lang="fr-FR" sz="1700" kern="1200" dirty="0">
            <a:solidFill>
              <a:schemeClr val="tx1"/>
            </a:solidFill>
            <a:latin typeface="+mn-lt"/>
          </a:endParaRPr>
        </a:p>
      </dsp:txBody>
      <dsp:txXfrm>
        <a:off x="789284" y="149505"/>
        <a:ext cx="2143575" cy="1429049"/>
      </dsp:txXfrm>
    </dsp:sp>
    <dsp:sp modelId="{2E4B1183-B8F4-4761-B794-348C2765A306}">
      <dsp:nvSpPr>
        <dsp:cNvPr id="0" name=""/>
        <dsp:cNvSpPr/>
      </dsp:nvSpPr>
      <dsp:spPr>
        <a:xfrm>
          <a:off x="3218536" y="153149"/>
          <a:ext cx="3572624" cy="1429049"/>
        </a:xfrm>
        <a:prstGeom prst="chevron">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mn-cs"/>
            </a:rPr>
            <a:t>Step</a:t>
          </a:r>
          <a:r>
            <a:rPr lang="fr-CH" sz="1700" b="1" u="sng" kern="1200" dirty="0">
              <a:solidFill>
                <a:schemeClr val="tx1"/>
              </a:solidFill>
              <a:latin typeface="+mn-lt"/>
              <a:ea typeface="+mn-ea"/>
              <a:cs typeface="+mn-cs"/>
            </a:rPr>
            <a:t> 5:</a:t>
          </a:r>
          <a:r>
            <a:rPr lang="fr-CH" sz="1700" b="1" u="none" kern="1200" dirty="0">
              <a:solidFill>
                <a:schemeClr val="tx1"/>
              </a:solidFill>
              <a:latin typeface="+mn-lt"/>
              <a:ea typeface="+mn-ea"/>
              <a:cs typeface="+mn-cs"/>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mn-cs"/>
            </a:rPr>
            <a:t>Parameters</a:t>
          </a:r>
          <a:r>
            <a:rPr lang="fr-CH" sz="1700" b="1" u="none" kern="1200" dirty="0">
              <a:solidFill>
                <a:schemeClr val="tx1"/>
              </a:solidFill>
              <a:latin typeface="+mn-lt"/>
              <a:ea typeface="+mn-ea"/>
              <a:cs typeface="+mn-cs"/>
            </a:rPr>
            <a:t> computation</a:t>
          </a:r>
        </a:p>
        <a:p>
          <a:pPr marL="0" lvl="0" indent="0" algn="ctr" defTabSz="755650">
            <a:lnSpc>
              <a:spcPct val="90000"/>
            </a:lnSpc>
            <a:spcBef>
              <a:spcPct val="0"/>
            </a:spcBef>
            <a:spcAft>
              <a:spcPct val="35000"/>
            </a:spcAft>
            <a:buNone/>
          </a:pPr>
          <a:endParaRPr lang="fr-FR" sz="1700" b="1" u="none" kern="1200" dirty="0">
            <a:solidFill>
              <a:schemeClr val="tx1"/>
            </a:solidFill>
            <a:latin typeface="+mn-lt"/>
            <a:ea typeface="+mn-ea"/>
            <a:cs typeface="+mn-cs"/>
          </a:endParaRPr>
        </a:p>
      </dsp:txBody>
      <dsp:txXfrm>
        <a:off x="3933061" y="153149"/>
        <a:ext cx="2143575" cy="1429049"/>
      </dsp:txXfrm>
    </dsp:sp>
    <dsp:sp modelId="{E6606C97-AA77-4A99-8440-0D6CF7D3014B}">
      <dsp:nvSpPr>
        <dsp:cNvPr id="0" name=""/>
        <dsp:cNvSpPr/>
      </dsp:nvSpPr>
      <dsp:spPr>
        <a:xfrm>
          <a:off x="6436587" y="131113"/>
          <a:ext cx="3572624" cy="1429049"/>
        </a:xfrm>
        <a:prstGeom prst="chevron">
          <a:avLst/>
        </a:prstGeom>
        <a:gradFill rotWithShape="0">
          <a:gsLst>
            <a:gs pos="36000">
              <a:srgbClr val="FF9300"/>
            </a:gs>
            <a:gs pos="93640">
              <a:schemeClr val="accent1">
                <a:lumMod val="60000"/>
                <a:lumOff val="40000"/>
              </a:schemeClr>
            </a:gs>
            <a:gs pos="89000">
              <a:schemeClr val="accent1">
                <a:lumMod val="60000"/>
                <a:lumOff val="40000"/>
              </a:schemeClr>
            </a:gs>
            <a:gs pos="100000">
              <a:schemeClr val="accent1">
                <a:lumMod val="60000"/>
                <a:lumOff val="4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Calibri" panose="020F0502020204030204" pitchFamily="34" charset="0"/>
            </a:rPr>
            <a:t>Step</a:t>
          </a:r>
          <a:r>
            <a:rPr lang="fr-CH" sz="1700" b="1" u="sng" kern="1200" dirty="0">
              <a:solidFill>
                <a:schemeClr val="tx1"/>
              </a:solidFill>
              <a:latin typeface="+mn-lt"/>
              <a:ea typeface="+mn-ea"/>
              <a:cs typeface="Calibri" panose="020F0502020204030204" pitchFamily="34" charset="0"/>
            </a:rPr>
            <a:t> 6: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Calibri" panose="020F0502020204030204" pitchFamily="34" charset="0"/>
            </a:rPr>
            <a:t>Xfoil</a:t>
          </a:r>
          <a:endParaRPr lang="fr-CH" sz="1700" b="1"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Point output for </a:t>
          </a:r>
          <a:r>
            <a:rPr lang="fr-FR" sz="1700" b="0" u="none" kern="1200" dirty="0" err="1">
              <a:solidFill>
                <a:schemeClr val="tx1"/>
              </a:solidFill>
              <a:latin typeface="+mn-lt"/>
              <a:ea typeface="+mn-ea"/>
              <a:cs typeface="Calibri" panose="020F0502020204030204" pitchFamily="34" charset="0"/>
            </a:rPr>
            <a:t>Xfoil</a:t>
          </a:r>
          <a:endParaRPr lang="fr-FR" sz="1700" b="0"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Reynold and Mach</a:t>
          </a:r>
        </a:p>
      </dsp:txBody>
      <dsp:txXfrm>
        <a:off x="7151112" y="131113"/>
        <a:ext cx="2143575" cy="1429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189186"/>
          <a:ext cx="3610455" cy="1444182"/>
        </a:xfrm>
        <a:prstGeom prst="chevron">
          <a:avLst/>
        </a:prstGeom>
        <a:solidFill>
          <a:schemeClr val="accent2">
            <a:lumMod val="5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1:</a:t>
          </a:r>
          <a:r>
            <a:rPr lang="fr-CH" sz="1700" b="1" kern="1200" dirty="0"/>
            <a:t> </a:t>
          </a:r>
        </a:p>
        <a:p>
          <a:pPr marL="0" lvl="0" indent="0" algn="ctr" defTabSz="755650">
            <a:lnSpc>
              <a:spcPct val="90000"/>
            </a:lnSpc>
            <a:spcBef>
              <a:spcPct val="0"/>
            </a:spcBef>
            <a:spcAft>
              <a:spcPct val="35000"/>
            </a:spcAft>
            <a:buNone/>
          </a:pPr>
          <a:r>
            <a:rPr lang="fr-CH" sz="1700" b="1" kern="1200" dirty="0"/>
            <a:t>Pre-</a:t>
          </a:r>
          <a:r>
            <a:rPr lang="fr-CH" sz="1700" b="1" kern="1200" dirty="0" err="1"/>
            <a:t>processing</a:t>
          </a:r>
          <a:endParaRPr lang="fr-CH" sz="1700" b="1" kern="1200" dirty="0"/>
        </a:p>
        <a:p>
          <a:pPr marL="0" lvl="0" indent="0" algn="ctr" defTabSz="755650">
            <a:lnSpc>
              <a:spcPct val="90000"/>
            </a:lnSpc>
            <a:spcBef>
              <a:spcPct val="0"/>
            </a:spcBef>
            <a:spcAft>
              <a:spcPct val="35000"/>
            </a:spcAft>
            <a:buNone/>
          </a:pPr>
          <a:r>
            <a:rPr lang="fr-CH" sz="1700" kern="1200" dirty="0"/>
            <a:t>STL to CSV</a:t>
          </a:r>
        </a:p>
        <a:p>
          <a:pPr marL="0" lvl="0" indent="0" algn="ctr" defTabSz="755650">
            <a:lnSpc>
              <a:spcPct val="90000"/>
            </a:lnSpc>
            <a:spcBef>
              <a:spcPct val="0"/>
            </a:spcBef>
            <a:spcAft>
              <a:spcPct val="35000"/>
            </a:spcAft>
            <a:buNone/>
          </a:pPr>
          <a:r>
            <a:rPr lang="fr-CH" sz="1700" kern="1200" dirty="0"/>
            <a:t>Principal directions</a:t>
          </a:r>
          <a:endParaRPr lang="fr-FR" sz="1700" kern="1200" dirty="0">
            <a:latin typeface="+mn-lt"/>
          </a:endParaRPr>
        </a:p>
      </dsp:txBody>
      <dsp:txXfrm>
        <a:off x="722091" y="189186"/>
        <a:ext cx="2166273" cy="1444182"/>
      </dsp:txXfrm>
    </dsp:sp>
    <dsp:sp modelId="{53F03F59-FBBE-D14A-9050-DED92D883AF6}">
      <dsp:nvSpPr>
        <dsp:cNvPr id="0" name=""/>
        <dsp:cNvSpPr/>
      </dsp:nvSpPr>
      <dsp:spPr>
        <a:xfrm>
          <a:off x="3252373" y="189186"/>
          <a:ext cx="3610455" cy="1444182"/>
        </a:xfrm>
        <a:prstGeom prst="chevron">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2:</a:t>
          </a:r>
          <a:r>
            <a:rPr lang="fr-CH" sz="1700" b="1" kern="1200" dirty="0"/>
            <a:t> </a:t>
          </a:r>
        </a:p>
        <a:p>
          <a:pPr marL="0" lvl="0" indent="0" algn="ctr" defTabSz="755650">
            <a:lnSpc>
              <a:spcPct val="90000"/>
            </a:lnSpc>
            <a:spcBef>
              <a:spcPct val="0"/>
            </a:spcBef>
            <a:spcAft>
              <a:spcPct val="35000"/>
            </a:spcAft>
            <a:buNone/>
          </a:pPr>
          <a:r>
            <a:rPr lang="fr-CH" sz="1700" b="1" kern="1200" dirty="0"/>
            <a:t>Points </a:t>
          </a:r>
          <a:r>
            <a:rPr lang="fr-CH" sz="1700" b="1" kern="1200" dirty="0" err="1"/>
            <a:t>selection</a:t>
          </a:r>
          <a:endParaRPr lang="fr-CH" sz="1700" b="1" kern="1200" dirty="0"/>
        </a:p>
        <a:p>
          <a:pPr marL="0" lvl="0" indent="0" algn="ctr" defTabSz="755650">
            <a:lnSpc>
              <a:spcPct val="90000"/>
            </a:lnSpc>
            <a:spcBef>
              <a:spcPct val="0"/>
            </a:spcBef>
            <a:spcAft>
              <a:spcPct val="35000"/>
            </a:spcAft>
            <a:buNone/>
          </a:pPr>
          <a:endParaRPr lang="fr-CH" sz="1700" b="1" kern="1200" dirty="0"/>
        </a:p>
        <a:p>
          <a:pPr marL="0" lvl="0" indent="0" algn="ctr" defTabSz="755650">
            <a:lnSpc>
              <a:spcPct val="90000"/>
            </a:lnSpc>
            <a:spcBef>
              <a:spcPct val="0"/>
            </a:spcBef>
            <a:spcAft>
              <a:spcPct val="35000"/>
            </a:spcAft>
            <a:buNone/>
          </a:pPr>
          <a:endParaRPr lang="fr-CH" sz="1700" b="1" kern="1200" dirty="0"/>
        </a:p>
      </dsp:txBody>
      <dsp:txXfrm>
        <a:off x="3974464" y="189186"/>
        <a:ext cx="2166273" cy="1444182"/>
      </dsp:txXfrm>
    </dsp:sp>
    <dsp:sp modelId="{C50D3868-596B-9A4C-8E50-DC49B802AFE9}">
      <dsp:nvSpPr>
        <dsp:cNvPr id="0" name=""/>
        <dsp:cNvSpPr/>
      </dsp:nvSpPr>
      <dsp:spPr>
        <a:xfrm>
          <a:off x="6504747" y="189186"/>
          <a:ext cx="3610455" cy="1444182"/>
        </a:xfrm>
        <a:prstGeom prst="chevron">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3:</a:t>
          </a:r>
          <a:r>
            <a:rPr lang="fr-CH" sz="1700" b="1" kern="1200" dirty="0"/>
            <a:t>  </a:t>
          </a:r>
        </a:p>
        <a:p>
          <a:pPr marL="0" lvl="0" indent="0" algn="ctr" defTabSz="755650">
            <a:lnSpc>
              <a:spcPct val="90000"/>
            </a:lnSpc>
            <a:spcBef>
              <a:spcPct val="0"/>
            </a:spcBef>
            <a:spcAft>
              <a:spcPct val="35000"/>
            </a:spcAft>
            <a:buNone/>
          </a:pPr>
          <a:r>
            <a:rPr lang="fr-CH" sz="1700" b="1" kern="1200" dirty="0" err="1"/>
            <a:t>Side</a:t>
          </a:r>
          <a:r>
            <a:rPr lang="fr-CH" sz="1700" b="1" kern="1200" dirty="0"/>
            <a:t> </a:t>
          </a:r>
          <a:r>
            <a:rPr lang="fr-CH" sz="1700" b="1" kern="1200" dirty="0" err="1"/>
            <a:t>assignment</a:t>
          </a:r>
          <a:endParaRPr lang="fr-CH" sz="1700" b="1" kern="1200" dirty="0"/>
        </a:p>
        <a:p>
          <a:pPr marL="0" lvl="0" indent="0" algn="ctr" defTabSz="755650">
            <a:lnSpc>
              <a:spcPct val="90000"/>
            </a:lnSpc>
            <a:spcBef>
              <a:spcPct val="0"/>
            </a:spcBef>
            <a:spcAft>
              <a:spcPct val="35000"/>
            </a:spcAft>
            <a:buNone/>
          </a:pPr>
          <a:endParaRPr lang="fr-CH" sz="1700" b="1" kern="1200" dirty="0"/>
        </a:p>
        <a:p>
          <a:pPr marL="0" lvl="0" indent="0" algn="ctr" defTabSz="755650">
            <a:lnSpc>
              <a:spcPct val="90000"/>
            </a:lnSpc>
            <a:spcBef>
              <a:spcPct val="0"/>
            </a:spcBef>
            <a:spcAft>
              <a:spcPct val="35000"/>
            </a:spcAft>
            <a:buNone/>
          </a:pPr>
          <a:endParaRPr lang="fr-CH" sz="1700" b="1" kern="1200" dirty="0"/>
        </a:p>
      </dsp:txBody>
      <dsp:txXfrm>
        <a:off x="7226838" y="189186"/>
        <a:ext cx="2166273" cy="1444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1F266B-A38E-4C51-B130-BED118C68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0C17F202-0F3D-4239-B3C8-E50645488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C169A-1220-4B42-953D-8968223BCA9D}" type="datetimeFigureOut">
              <a:rPr lang="fr-CH" smtClean="0"/>
              <a:t>10.01.2019</a:t>
            </a:fld>
            <a:endParaRPr lang="fr-CH"/>
          </a:p>
        </p:txBody>
      </p:sp>
      <p:sp>
        <p:nvSpPr>
          <p:cNvPr id="4" name="Espace réservé du pied de page 3">
            <a:extLst>
              <a:ext uri="{FF2B5EF4-FFF2-40B4-BE49-F238E27FC236}">
                <a16:creationId xmlns:a16="http://schemas.microsoft.com/office/drawing/2014/main" id="{C5139FDD-67D4-47EF-A442-DE7442548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EPFL-STI-IBI-LMAM | 04.04.2018</a:t>
            </a:r>
          </a:p>
        </p:txBody>
      </p:sp>
      <p:sp>
        <p:nvSpPr>
          <p:cNvPr id="5" name="Espace réservé du numéro de diapositive 4">
            <a:extLst>
              <a:ext uri="{FF2B5EF4-FFF2-40B4-BE49-F238E27FC236}">
                <a16:creationId xmlns:a16="http://schemas.microsoft.com/office/drawing/2014/main" id="{48EBB69D-3AD6-4971-A24B-3CBEB4ABC8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80F5D-F879-48BC-AB61-5C282519B459}" type="slidenum">
              <a:rPr lang="fr-CH" smtClean="0"/>
              <a:t>‹N°›</a:t>
            </a:fld>
            <a:endParaRPr lang="fr-CH"/>
          </a:p>
        </p:txBody>
      </p:sp>
    </p:spTree>
    <p:extLst>
      <p:ext uri="{BB962C8B-B14F-4D97-AF65-F5344CB8AC3E}">
        <p14:creationId xmlns:p14="http://schemas.microsoft.com/office/powerpoint/2010/main" val="4650891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CC44-3BA5-E143-B780-7AA02CFEA3D2}" type="datetimeFigureOut">
              <a:rPr lang="fr-FR" smtClean="0"/>
              <a:t>10/01/2019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EPFL-STI-IBI-LMAM | 04.04.2018</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5D27E-6000-7E4B-A366-5EDBC4F15408}" type="slidenum">
              <a:rPr lang="fr-FR" smtClean="0"/>
              <a:t>‹N°›</a:t>
            </a:fld>
            <a:endParaRPr lang="fr-FR"/>
          </a:p>
        </p:txBody>
      </p:sp>
    </p:spTree>
    <p:extLst>
      <p:ext uri="{BB962C8B-B14F-4D97-AF65-F5344CB8AC3E}">
        <p14:creationId xmlns:p14="http://schemas.microsoft.com/office/powerpoint/2010/main" val="21337445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Automation </a:t>
            </a:r>
            <a:r>
              <a:rPr lang="fr-CH" dirty="0" err="1"/>
              <a:t>propeller</a:t>
            </a:r>
            <a:r>
              <a:rPr lang="fr-CH" dirty="0"/>
              <a:t> </a:t>
            </a:r>
            <a:r>
              <a:rPr lang="fr-CH" dirty="0" err="1"/>
              <a:t>geometry</a:t>
            </a:r>
            <a:r>
              <a:rPr lang="fr-CH" dirty="0"/>
              <a:t> </a:t>
            </a:r>
            <a:r>
              <a:rPr lang="fr-CH" dirty="0" err="1"/>
              <a:t>measurement</a:t>
            </a:r>
            <a:endParaRPr lang="fr-CH" dirty="0"/>
          </a:p>
          <a:p>
            <a:endParaRPr lang="fr-CH" dirty="0"/>
          </a:p>
          <a:p>
            <a:r>
              <a:rPr lang="fr-CH" dirty="0" err="1"/>
              <a:t>From</a:t>
            </a:r>
            <a:r>
              <a:rPr lang="fr-CH" dirty="0"/>
              <a:t> 3D scanning data</a:t>
            </a:r>
          </a:p>
        </p:txBody>
      </p:sp>
      <p:sp>
        <p:nvSpPr>
          <p:cNvPr id="4" name="Espace réservé du pied de page 3"/>
          <p:cNvSpPr>
            <a:spLocks noGrp="1"/>
          </p:cNvSpPr>
          <p:nvPr>
            <p:ph type="ftr" sz="quarter" idx="10"/>
          </p:nvPr>
        </p:nvSpPr>
        <p:spPr/>
        <p:txBody>
          <a:bodyPr/>
          <a:lstStyle/>
          <a:p>
            <a:r>
              <a:rPr lang="fr-FR"/>
              <a:t>EPFL-STI-IBI-LMAM | 04.04.2018</a:t>
            </a:r>
          </a:p>
        </p:txBody>
      </p:sp>
      <p:sp>
        <p:nvSpPr>
          <p:cNvPr id="5" name="Espace réservé du numéro de diapositive 4"/>
          <p:cNvSpPr>
            <a:spLocks noGrp="1"/>
          </p:cNvSpPr>
          <p:nvPr>
            <p:ph type="sldNum" sz="quarter" idx="11"/>
          </p:nvPr>
        </p:nvSpPr>
        <p:spPr/>
        <p:txBody>
          <a:bodyPr/>
          <a:lstStyle/>
          <a:p>
            <a:fld id="{2AB5D27E-6000-7E4B-A366-5EDBC4F15408}" type="slidenum">
              <a:rPr lang="fr-FR" smtClean="0"/>
              <a:t>1</a:t>
            </a:fld>
            <a:endParaRPr lang="fr-FR"/>
          </a:p>
        </p:txBody>
      </p:sp>
    </p:spTree>
    <p:extLst>
      <p:ext uri="{BB962C8B-B14F-4D97-AF65-F5344CB8AC3E}">
        <p14:creationId xmlns:p14="http://schemas.microsoft.com/office/powerpoint/2010/main" val="282506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11</a:t>
            </a:fld>
            <a:endParaRPr lang="fr-FR"/>
          </a:p>
        </p:txBody>
      </p:sp>
    </p:spTree>
    <p:extLst>
      <p:ext uri="{BB962C8B-B14F-4D97-AF65-F5344CB8AC3E}">
        <p14:creationId xmlns:p14="http://schemas.microsoft.com/office/powerpoint/2010/main" val="386776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12</a:t>
            </a:fld>
            <a:endParaRPr lang="fr-FR"/>
          </a:p>
        </p:txBody>
      </p:sp>
    </p:spTree>
    <p:extLst>
      <p:ext uri="{BB962C8B-B14F-4D97-AF65-F5344CB8AC3E}">
        <p14:creationId xmlns:p14="http://schemas.microsoft.com/office/powerpoint/2010/main" val="359521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13</a:t>
            </a:fld>
            <a:endParaRPr lang="fr-FR"/>
          </a:p>
        </p:txBody>
      </p:sp>
    </p:spTree>
    <p:extLst>
      <p:ext uri="{BB962C8B-B14F-4D97-AF65-F5344CB8AC3E}">
        <p14:creationId xmlns:p14="http://schemas.microsoft.com/office/powerpoint/2010/main" val="419418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14</a:t>
            </a:fld>
            <a:endParaRPr lang="fr-FR"/>
          </a:p>
        </p:txBody>
      </p:sp>
    </p:spTree>
    <p:extLst>
      <p:ext uri="{BB962C8B-B14F-4D97-AF65-F5344CB8AC3E}">
        <p14:creationId xmlns:p14="http://schemas.microsoft.com/office/powerpoint/2010/main" val="1272542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15</a:t>
            </a:fld>
            <a:endParaRPr lang="fr-FR"/>
          </a:p>
        </p:txBody>
      </p:sp>
    </p:spTree>
    <p:extLst>
      <p:ext uri="{BB962C8B-B14F-4D97-AF65-F5344CB8AC3E}">
        <p14:creationId xmlns:p14="http://schemas.microsoft.com/office/powerpoint/2010/main" val="260655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16</a:t>
            </a:fld>
            <a:endParaRPr lang="fr-FR"/>
          </a:p>
        </p:txBody>
      </p:sp>
    </p:spTree>
    <p:extLst>
      <p:ext uri="{BB962C8B-B14F-4D97-AF65-F5344CB8AC3E}">
        <p14:creationId xmlns:p14="http://schemas.microsoft.com/office/powerpoint/2010/main" val="3781133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17</a:t>
            </a:fld>
            <a:endParaRPr lang="fr-FR"/>
          </a:p>
        </p:txBody>
      </p:sp>
    </p:spTree>
    <p:extLst>
      <p:ext uri="{BB962C8B-B14F-4D97-AF65-F5344CB8AC3E}">
        <p14:creationId xmlns:p14="http://schemas.microsoft.com/office/powerpoint/2010/main" val="50680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18</a:t>
            </a:fld>
            <a:endParaRPr lang="fr-FR"/>
          </a:p>
        </p:txBody>
      </p:sp>
    </p:spTree>
    <p:extLst>
      <p:ext uri="{BB962C8B-B14F-4D97-AF65-F5344CB8AC3E}">
        <p14:creationId xmlns:p14="http://schemas.microsoft.com/office/powerpoint/2010/main" val="2227145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19</a:t>
            </a:fld>
            <a:endParaRPr lang="fr-FR"/>
          </a:p>
        </p:txBody>
      </p:sp>
    </p:spTree>
    <p:extLst>
      <p:ext uri="{BB962C8B-B14F-4D97-AF65-F5344CB8AC3E}">
        <p14:creationId xmlns:p14="http://schemas.microsoft.com/office/powerpoint/2010/main" val="272519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20</a:t>
            </a:fld>
            <a:endParaRPr lang="fr-FR"/>
          </a:p>
        </p:txBody>
      </p:sp>
    </p:spTree>
    <p:extLst>
      <p:ext uri="{BB962C8B-B14F-4D97-AF65-F5344CB8AC3E}">
        <p14:creationId xmlns:p14="http://schemas.microsoft.com/office/powerpoint/2010/main" val="217872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First, </a:t>
            </a:r>
            <a:r>
              <a:rPr lang="fr-CH" dirty="0" err="1"/>
              <a:t>introduce</a:t>
            </a:r>
            <a:r>
              <a:rPr lang="fr-CH" dirty="0"/>
              <a:t>. </a:t>
            </a:r>
            <a:r>
              <a:rPr lang="fr-CH" dirty="0" err="1"/>
              <a:t>Give</a:t>
            </a:r>
            <a:r>
              <a:rPr lang="fr-CH" dirty="0"/>
              <a:t> </a:t>
            </a:r>
            <a:r>
              <a:rPr lang="fr-CH" dirty="0" err="1"/>
              <a:t>prior</a:t>
            </a:r>
            <a:r>
              <a:rPr lang="fr-CH" dirty="0"/>
              <a:t> info to </a:t>
            </a:r>
            <a:r>
              <a:rPr lang="fr-CH" dirty="0" err="1"/>
              <a:t>understand</a:t>
            </a:r>
            <a:r>
              <a:rPr lang="fr-CH" dirty="0"/>
              <a:t> </a:t>
            </a:r>
            <a:r>
              <a:rPr lang="fr-CH" dirty="0" err="1"/>
              <a:t>following</a:t>
            </a:r>
            <a:endParaRPr lang="fr-CH" dirty="0"/>
          </a:p>
          <a:p>
            <a:endParaRPr lang="fr-CH" dirty="0"/>
          </a:p>
          <a:p>
            <a:r>
              <a:rPr lang="fr-CH" dirty="0" err="1"/>
              <a:t>Then</a:t>
            </a:r>
            <a:r>
              <a:rPr lang="fr-CH" dirty="0"/>
              <a:t>, </a:t>
            </a:r>
            <a:r>
              <a:rPr lang="fr-CH" dirty="0" err="1"/>
              <a:t>Methodology</a:t>
            </a:r>
            <a:r>
              <a:rPr lang="fr-CH" dirty="0"/>
              <a:t>: </a:t>
            </a:r>
            <a:r>
              <a:rPr lang="fr-CH" dirty="0" err="1"/>
              <a:t>done</a:t>
            </a:r>
            <a:r>
              <a:rPr lang="fr-CH" dirty="0"/>
              <a:t> </a:t>
            </a:r>
            <a:r>
              <a:rPr lang="fr-CH" dirty="0" err="1"/>
              <a:t>until</a:t>
            </a:r>
            <a:r>
              <a:rPr lang="fr-CH" dirty="0"/>
              <a:t> </a:t>
            </a:r>
            <a:r>
              <a:rPr lang="fr-CH" dirty="0" err="1"/>
              <a:t>now</a:t>
            </a:r>
            <a:r>
              <a:rPr lang="fr-CH" dirty="0"/>
              <a:t>, and </a:t>
            </a:r>
            <a:r>
              <a:rPr lang="fr-CH" dirty="0" err="1"/>
              <a:t>what</a:t>
            </a:r>
            <a:r>
              <a:rPr lang="fr-CH" dirty="0"/>
              <a:t> </a:t>
            </a:r>
            <a:r>
              <a:rPr lang="fr-CH" dirty="0" err="1"/>
              <a:t>is</a:t>
            </a:r>
            <a:r>
              <a:rPr lang="fr-CH" dirty="0"/>
              <a:t> </a:t>
            </a:r>
            <a:r>
              <a:rPr lang="fr-CH" dirty="0" err="1"/>
              <a:t>left</a:t>
            </a:r>
            <a:r>
              <a:rPr lang="fr-CH" dirty="0"/>
              <a:t> to do</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a:t>
            </a:fld>
            <a:endParaRPr lang="fr-FR"/>
          </a:p>
        </p:txBody>
      </p:sp>
    </p:spTree>
    <p:extLst>
      <p:ext uri="{BB962C8B-B14F-4D97-AF65-F5344CB8AC3E}">
        <p14:creationId xmlns:p14="http://schemas.microsoft.com/office/powerpoint/2010/main" val="248460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21</a:t>
            </a:fld>
            <a:endParaRPr lang="fr-FR"/>
          </a:p>
        </p:txBody>
      </p:sp>
    </p:spTree>
    <p:extLst>
      <p:ext uri="{BB962C8B-B14F-4D97-AF65-F5344CB8AC3E}">
        <p14:creationId xmlns:p14="http://schemas.microsoft.com/office/powerpoint/2010/main" val="2519588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22</a:t>
            </a:fld>
            <a:endParaRPr lang="fr-FR"/>
          </a:p>
        </p:txBody>
      </p:sp>
    </p:spTree>
    <p:extLst>
      <p:ext uri="{BB962C8B-B14F-4D97-AF65-F5344CB8AC3E}">
        <p14:creationId xmlns:p14="http://schemas.microsoft.com/office/powerpoint/2010/main" val="2349952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23</a:t>
            </a:fld>
            <a:endParaRPr lang="fr-FR"/>
          </a:p>
        </p:txBody>
      </p:sp>
    </p:spTree>
    <p:extLst>
      <p:ext uri="{BB962C8B-B14F-4D97-AF65-F5344CB8AC3E}">
        <p14:creationId xmlns:p14="http://schemas.microsoft.com/office/powerpoint/2010/main" val="183521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Project </a:t>
            </a:r>
            <a:r>
              <a:rPr lang="fr-CH" dirty="0" err="1"/>
              <a:t>with</a:t>
            </a:r>
            <a:r>
              <a:rPr lang="fr-CH" dirty="0"/>
              <a:t> </a:t>
            </a:r>
            <a:r>
              <a:rPr lang="fr-CH" dirty="0" err="1"/>
              <a:t>propellers</a:t>
            </a:r>
            <a:r>
              <a:rPr lang="fr-CH" dirty="0"/>
              <a:t>. </a:t>
            </a:r>
          </a:p>
          <a:p>
            <a:r>
              <a:rPr lang="fr-CH" dirty="0" err="1"/>
              <a:t>Explain</a:t>
            </a:r>
            <a:r>
              <a:rPr lang="fr-CH" dirty="0"/>
              <a:t> main </a:t>
            </a:r>
            <a:r>
              <a:rPr lang="fr-CH" dirty="0" err="1"/>
              <a:t>terms</a:t>
            </a:r>
            <a:r>
              <a:rPr lang="fr-CH" dirty="0"/>
              <a:t> </a:t>
            </a:r>
            <a:r>
              <a:rPr lang="fr-CH" dirty="0" err="1"/>
              <a:t>will</a:t>
            </a:r>
            <a:r>
              <a:rPr lang="fr-CH" dirty="0"/>
              <a:t> use for </a:t>
            </a:r>
            <a:r>
              <a:rPr lang="fr-CH" dirty="0" err="1"/>
              <a:t>parameters</a:t>
            </a:r>
            <a:endParaRPr lang="fr-CH" dirty="0"/>
          </a:p>
          <a:p>
            <a:endParaRPr lang="fr-CH" dirty="0"/>
          </a:p>
          <a:p>
            <a:r>
              <a:rPr lang="fr-CH" dirty="0"/>
              <a:t>Aerofoil = cross </a:t>
            </a:r>
            <a:r>
              <a:rPr lang="fr-CH" dirty="0" err="1"/>
              <a:t>sectionnal</a:t>
            </a:r>
            <a:r>
              <a:rPr lang="fr-CH" dirty="0"/>
              <a:t> </a:t>
            </a:r>
            <a:r>
              <a:rPr lang="fr-CH" dirty="0" err="1"/>
              <a:t>shape</a:t>
            </a:r>
            <a:r>
              <a:rPr lang="fr-CH" dirty="0"/>
              <a:t> of </a:t>
            </a:r>
            <a:r>
              <a:rPr lang="fr-CH" dirty="0" err="1"/>
              <a:t>blade</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3</a:t>
            </a:fld>
            <a:endParaRPr lang="fr-FR"/>
          </a:p>
        </p:txBody>
      </p:sp>
    </p:spTree>
    <p:extLst>
      <p:ext uri="{BB962C8B-B14F-4D97-AF65-F5344CB8AC3E}">
        <p14:creationId xmlns:p14="http://schemas.microsoft.com/office/powerpoint/2010/main" val="38216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4</a:t>
            </a:fld>
            <a:endParaRPr lang="fr-FR"/>
          </a:p>
        </p:txBody>
      </p:sp>
    </p:spTree>
    <p:extLst>
      <p:ext uri="{BB962C8B-B14F-4D97-AF65-F5344CB8AC3E}">
        <p14:creationId xmlns:p14="http://schemas.microsoft.com/office/powerpoint/2010/main" val="160892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5</a:t>
            </a:fld>
            <a:endParaRPr lang="fr-FR"/>
          </a:p>
        </p:txBody>
      </p:sp>
    </p:spTree>
    <p:extLst>
      <p:ext uri="{BB962C8B-B14F-4D97-AF65-F5344CB8AC3E}">
        <p14:creationId xmlns:p14="http://schemas.microsoft.com/office/powerpoint/2010/main" val="118203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2"/>
                </a:solidFill>
                <a:latin typeface="Calibri Light" charset="0"/>
                <a:ea typeface="Calibri Light" charset="0"/>
                <a:cs typeface="Calibri Light" charset="0"/>
              </a:rPr>
              <a:t>GOAL: create a tool to analyze performance of drone </a:t>
            </a:r>
          </a:p>
          <a:p>
            <a:pPr algn="l"/>
            <a:endParaRPr lang="en-US" dirty="0">
              <a:solidFill>
                <a:schemeClr val="tx2"/>
              </a:solidFill>
              <a:latin typeface="Calibri Light" charset="0"/>
              <a:ea typeface="Calibri Light" charset="0"/>
              <a:cs typeface="Calibri Light" charset="0"/>
            </a:endParaRPr>
          </a:p>
          <a:p>
            <a:pPr algn="l"/>
            <a:r>
              <a:rPr lang="en-US" dirty="0">
                <a:solidFill>
                  <a:schemeClr val="tx2"/>
                </a:solidFill>
                <a:latin typeface="Calibri Light" charset="0"/>
                <a:ea typeface="Calibri Light" charset="0"/>
                <a:cs typeface="Calibri Light" charset="0"/>
              </a:rPr>
              <a:t>Usually drone analysis with: </a:t>
            </a:r>
          </a:p>
          <a:p>
            <a:pPr algn="l"/>
            <a:r>
              <a:rPr lang="en-US" dirty="0">
                <a:solidFill>
                  <a:schemeClr val="tx2"/>
                </a:solidFill>
                <a:latin typeface="Calibri Light" charset="0"/>
                <a:ea typeface="Calibri Light" charset="0"/>
                <a:cs typeface="Calibri Light" charset="0"/>
              </a:rPr>
              <a:t>      1. Wind tunnels (not practical)</a:t>
            </a:r>
          </a:p>
          <a:p>
            <a:pPr algn="l"/>
            <a:r>
              <a:rPr lang="en-US" dirty="0">
                <a:solidFill>
                  <a:schemeClr val="tx2"/>
                </a:solidFill>
                <a:latin typeface="Calibri Light" charset="0"/>
                <a:ea typeface="Calibri Light" charset="0"/>
                <a:cs typeface="Calibri Light" charset="0"/>
              </a:rPr>
              <a:t>      2. BEMT (need shape)    </a:t>
            </a:r>
            <a:r>
              <a:rPr lang="en-US" dirty="0">
                <a:solidFill>
                  <a:schemeClr val="tx2"/>
                </a:solidFill>
                <a:latin typeface="Calibri Light" charset="0"/>
                <a:ea typeface="Calibri Light" charset="0"/>
                <a:cs typeface="Calibri Light" charset="0"/>
                <a:sym typeface="Wingdings" panose="05000000000000000000" pitchFamily="2" charset="2"/>
              </a:rPr>
              <a:t> not easily available. Not published by manufacturers</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NEED: propeller shape to understand performance of drone </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IDEA: </a:t>
            </a:r>
          </a:p>
          <a:p>
            <a:pPr algn="l"/>
            <a:r>
              <a:rPr lang="en-US" dirty="0">
                <a:solidFill>
                  <a:schemeClr val="tx2"/>
                </a:solidFill>
                <a:latin typeface="Calibri Light" charset="0"/>
                <a:ea typeface="Calibri Light" charset="0"/>
                <a:cs typeface="Calibri Light" charset="0"/>
                <a:sym typeface="Wingdings" panose="05000000000000000000" pitchFamily="2" charset="2"/>
              </a:rPr>
              <a:t>      3D scan propeller  obtain point cloud  of its surface  compute parameters and </a:t>
            </a:r>
            <a:r>
              <a:rPr lang="en-US" dirty="0" err="1">
                <a:solidFill>
                  <a:schemeClr val="tx2"/>
                </a:solidFill>
                <a:latin typeface="Calibri Light" charset="0"/>
                <a:ea typeface="Calibri Light" charset="0"/>
                <a:cs typeface="Calibri Light" charset="0"/>
                <a:sym typeface="Wingdings" panose="05000000000000000000" pitchFamily="2" charset="2"/>
              </a:rPr>
              <a:t>aerofoil</a:t>
            </a:r>
            <a:r>
              <a:rPr lang="en-US" dirty="0">
                <a:solidFill>
                  <a:schemeClr val="tx2"/>
                </a:solidFill>
                <a:latin typeface="Calibri Light" charset="0"/>
                <a:ea typeface="Calibri Light" charset="0"/>
                <a:cs typeface="Calibri Light" charset="0"/>
                <a:sym typeface="Wingdings" panose="05000000000000000000" pitchFamily="2" charset="2"/>
              </a:rPr>
              <a:t> shape on based  enable to use BEMT</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6</a:t>
            </a:fld>
            <a:endParaRPr lang="fr-FR"/>
          </a:p>
        </p:txBody>
      </p:sp>
    </p:spTree>
    <p:extLst>
      <p:ext uri="{BB962C8B-B14F-4D97-AF65-F5344CB8AC3E}">
        <p14:creationId xmlns:p14="http://schemas.microsoft.com/office/powerpoint/2010/main" val="46279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Need a scanning </a:t>
            </a:r>
            <a:r>
              <a:rPr lang="fr-CH" dirty="0" err="1"/>
              <a:t>method</a:t>
            </a:r>
            <a:r>
              <a:rPr lang="fr-CH" dirty="0"/>
              <a:t> to </a:t>
            </a:r>
            <a:r>
              <a:rPr lang="fr-CH" dirty="0" err="1"/>
              <a:t>generate</a:t>
            </a:r>
            <a:r>
              <a:rPr lang="fr-CH" dirty="0"/>
              <a:t> point cloud. 5 main techniques to </a:t>
            </a:r>
            <a:r>
              <a:rPr lang="fr-CH" dirty="0" err="1"/>
              <a:t>choose</a:t>
            </a:r>
            <a:r>
              <a:rPr lang="fr-CH" dirty="0"/>
              <a:t> </a:t>
            </a:r>
            <a:r>
              <a:rPr lang="fr-CH" dirty="0" err="1"/>
              <a:t>from</a:t>
            </a:r>
            <a:endParaRPr lang="fr-CH" dirty="0"/>
          </a:p>
          <a:p>
            <a:endParaRPr lang="fr-CH" dirty="0"/>
          </a:p>
          <a:p>
            <a:r>
              <a:rPr lang="fr-CH" dirty="0"/>
              <a:t>Contact : CMM: </a:t>
            </a:r>
            <a:r>
              <a:rPr lang="en-US" sz="1200" b="0" i="0" kern="1200" dirty="0">
                <a:solidFill>
                  <a:schemeClr val="tx1"/>
                </a:solidFill>
                <a:effectLst/>
                <a:latin typeface="+mn-lt"/>
                <a:ea typeface="+mn-ea"/>
                <a:cs typeface="+mn-cs"/>
              </a:rPr>
              <a:t>probe physically touches a firmly fixed object at several points and samples the different positions of the surface</a:t>
            </a:r>
          </a:p>
          <a:p>
            <a:pPr marL="228600" indent="-228600">
              <a:buAutoNum type="arabicPeriod"/>
            </a:pPr>
            <a:endParaRPr lang="fr-CH" dirty="0"/>
          </a:p>
          <a:p>
            <a:pPr marL="228600" indent="-228600">
              <a:buAutoNum type="arabicPeriod"/>
            </a:pPr>
            <a:endParaRPr lang="fr-CH" dirty="0"/>
          </a:p>
          <a:p>
            <a:pPr marL="228600" indent="-228600">
              <a:buAutoNum type="arabicPeriod"/>
            </a:pPr>
            <a:r>
              <a:rPr lang="fr-CH" dirty="0"/>
              <a:t>Non contact active  ----- </a:t>
            </a:r>
            <a:r>
              <a:rPr lang="en-US" sz="1200" b="0" i="0" kern="1200" dirty="0">
                <a:solidFill>
                  <a:schemeClr val="tx1"/>
                </a:solidFill>
                <a:effectLst/>
                <a:latin typeface="+mn-lt"/>
                <a:ea typeface="+mn-ea"/>
                <a:cs typeface="+mn-cs"/>
              </a:rPr>
              <a:t>rely on the emission of radiation or light. </a:t>
            </a:r>
            <a:endParaRPr lang="fr-CH" dirty="0"/>
          </a:p>
          <a:p>
            <a:r>
              <a:rPr lang="fr-CH" dirty="0"/>
              <a:t>         </a:t>
            </a:r>
          </a:p>
          <a:p>
            <a:r>
              <a:rPr lang="fr-CH" dirty="0"/>
              <a:t>         </a:t>
            </a:r>
            <a:r>
              <a:rPr lang="fr-CH" dirty="0" err="1"/>
              <a:t>Structured</a:t>
            </a:r>
            <a:r>
              <a:rPr lang="fr-CH" dirty="0"/>
              <a:t> Light:      </a:t>
            </a:r>
            <a:r>
              <a:rPr lang="en-US" sz="1200" b="0" i="0" kern="1200" dirty="0">
                <a:solidFill>
                  <a:schemeClr val="tx1"/>
                </a:solidFill>
                <a:effectLst/>
                <a:latin typeface="+mn-lt"/>
                <a:ea typeface="+mn-ea"/>
                <a:cs typeface="+mn-cs"/>
              </a:rPr>
              <a:t>a pattern of light. Measuring deformation of pattern on the object: shape deduced</a:t>
            </a:r>
          </a:p>
          <a:p>
            <a:pPr marL="0" indent="0">
              <a:buNone/>
            </a:pPr>
            <a:endParaRPr lang="fr-CH" dirty="0"/>
          </a:p>
          <a:p>
            <a:r>
              <a:rPr lang="fr-CH" dirty="0"/>
              <a:t>         Time of flight:  L</a:t>
            </a:r>
            <a:r>
              <a:rPr lang="en-US" sz="1200" b="0" i="0" kern="1200" dirty="0" err="1">
                <a:solidFill>
                  <a:schemeClr val="tx1"/>
                </a:solidFill>
                <a:effectLst/>
                <a:latin typeface="+mn-lt"/>
                <a:ea typeface="+mn-ea"/>
                <a:cs typeface="+mn-cs"/>
              </a:rPr>
              <a:t>aser</a:t>
            </a:r>
            <a:r>
              <a:rPr lang="en-US" sz="1200" b="0" i="0" kern="1200" dirty="0">
                <a:solidFill>
                  <a:schemeClr val="tx1"/>
                </a:solidFill>
                <a:effectLst/>
                <a:latin typeface="+mn-lt"/>
                <a:ea typeface="+mn-ea"/>
                <a:cs typeface="+mn-cs"/>
              </a:rPr>
              <a:t> beam projected onto surface.  Collected by a sensor. </a:t>
            </a:r>
            <a:r>
              <a:rPr lang="en-US" sz="1200" b="0" i="0" kern="1200" dirty="0" err="1">
                <a:solidFill>
                  <a:schemeClr val="tx1"/>
                </a:solidFill>
                <a:effectLst/>
                <a:latin typeface="+mn-lt"/>
                <a:ea typeface="+mn-ea"/>
                <a:cs typeface="+mn-cs"/>
              </a:rPr>
              <a:t>ToF</a:t>
            </a:r>
            <a:r>
              <a:rPr lang="en-US" sz="1200" b="0" i="0" kern="1200" dirty="0">
                <a:solidFill>
                  <a:schemeClr val="tx1"/>
                </a:solidFill>
                <a:effectLst/>
                <a:latin typeface="+mn-lt"/>
                <a:ea typeface="+mn-ea"/>
                <a:cs typeface="+mn-cs"/>
              </a:rPr>
              <a:t> of laser beam between its emission and reception provides geometrical information</a:t>
            </a:r>
          </a:p>
          <a:p>
            <a:endParaRPr lang="fr-CH" dirty="0"/>
          </a:p>
          <a:p>
            <a:r>
              <a:rPr lang="fr-CH" dirty="0"/>
              <a:t>         Laser triangulation: </a:t>
            </a:r>
            <a:r>
              <a:rPr lang="en-US" sz="1200" b="0" i="0" kern="1200" dirty="0">
                <a:solidFill>
                  <a:schemeClr val="tx1"/>
                </a:solidFill>
                <a:effectLst/>
                <a:latin typeface="+mn-lt"/>
                <a:ea typeface="+mn-ea"/>
                <a:cs typeface="+mn-cs"/>
              </a:rPr>
              <a:t>Depending on  distance object, reflected light falls at angle on receiving element. Determining spot position, distance object-receiver computed</a:t>
            </a:r>
          </a:p>
          <a:p>
            <a:pPr marL="0" indent="0">
              <a:buNone/>
            </a:pPr>
            <a:endParaRPr lang="fr-CH" dirty="0"/>
          </a:p>
          <a:p>
            <a:pPr marL="0" indent="0">
              <a:buNone/>
            </a:pPr>
            <a:endParaRPr lang="fr-CH" dirty="0"/>
          </a:p>
          <a:p>
            <a:r>
              <a:rPr lang="fr-CH" dirty="0"/>
              <a:t>3. Non CP: </a:t>
            </a:r>
            <a:r>
              <a:rPr lang="fr-CH" dirty="0" err="1"/>
              <a:t>Photogrammetry</a:t>
            </a:r>
            <a:r>
              <a:rPr lang="fr-CH" dirty="0"/>
              <a:t>: r</a:t>
            </a:r>
            <a:r>
              <a:rPr lang="en-US" sz="1200" b="0" i="0" kern="1200" dirty="0" err="1">
                <a:solidFill>
                  <a:schemeClr val="tx1"/>
                </a:solidFill>
                <a:effectLst/>
                <a:latin typeface="+mn-lt"/>
                <a:ea typeface="+mn-ea"/>
                <a:cs typeface="+mn-cs"/>
              </a:rPr>
              <a:t>econstructs</a:t>
            </a:r>
            <a:r>
              <a:rPr lang="en-US" sz="1200" b="0" i="0" kern="1200" dirty="0">
                <a:solidFill>
                  <a:schemeClr val="tx1"/>
                </a:solidFill>
                <a:effectLst/>
                <a:latin typeface="+mn-lt"/>
                <a:ea typeface="+mn-ea"/>
                <a:cs typeface="+mn-cs"/>
              </a:rPr>
              <a:t> a 3D model object from 2D digital pictures taken at different angles (computer vision + computational geometry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a:t>
            </a:r>
          </a:p>
          <a:p>
            <a:pPr marL="0" indent="0">
              <a:buNone/>
            </a:pP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7</a:t>
            </a:fld>
            <a:endParaRPr lang="fr-FR"/>
          </a:p>
        </p:txBody>
      </p:sp>
    </p:spTree>
    <p:extLst>
      <p:ext uri="{BB962C8B-B14F-4D97-AF65-F5344CB8AC3E}">
        <p14:creationId xmlns:p14="http://schemas.microsoft.com/office/powerpoint/2010/main" val="3591280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Once scanning data, </a:t>
            </a:r>
            <a:r>
              <a:rPr lang="fr-CH" dirty="0" err="1"/>
              <a:t>need</a:t>
            </a:r>
            <a:r>
              <a:rPr lang="fr-CH" dirty="0"/>
              <a:t> to know how to </a:t>
            </a:r>
            <a:r>
              <a:rPr lang="fr-CH" dirty="0" err="1"/>
              <a:t>parametrize</a:t>
            </a:r>
            <a:r>
              <a:rPr lang="fr-CH" dirty="0"/>
              <a:t> </a:t>
            </a:r>
            <a:r>
              <a:rPr lang="fr-CH" dirty="0" err="1"/>
              <a:t>aerofoil</a:t>
            </a:r>
            <a:endParaRPr lang="fr-CH" dirty="0"/>
          </a:p>
          <a:p>
            <a:endParaRPr lang="fr-CH" dirty="0"/>
          </a:p>
          <a:p>
            <a:r>
              <a:rPr lang="fr-CH" dirty="0"/>
              <a:t>Aerofoil = cross section</a:t>
            </a:r>
          </a:p>
          <a:p>
            <a:endParaRPr lang="fr-CH" dirty="0"/>
          </a:p>
          <a:p>
            <a:r>
              <a:rPr lang="fr-CH" dirty="0" err="1"/>
              <a:t>Many</a:t>
            </a:r>
            <a:r>
              <a:rPr lang="fr-CH" dirty="0"/>
              <a:t> techniques </a:t>
            </a:r>
            <a:r>
              <a:rPr lang="fr-CH" dirty="0" err="1"/>
              <a:t>which</a:t>
            </a:r>
            <a:r>
              <a:rPr lang="fr-CH" dirty="0"/>
              <a:t> uses </a:t>
            </a:r>
            <a:r>
              <a:rPr lang="fr-CH" dirty="0" err="1"/>
              <a:t>different</a:t>
            </a:r>
            <a:r>
              <a:rPr lang="fr-CH" dirty="0"/>
              <a:t> </a:t>
            </a:r>
            <a:r>
              <a:rPr lang="fr-CH" dirty="0" err="1"/>
              <a:t>features</a:t>
            </a:r>
            <a:endParaRPr lang="fr-CH" dirty="0"/>
          </a:p>
          <a:p>
            <a:r>
              <a:rPr lang="fr-CH" dirty="0"/>
              <a:t>    </a:t>
            </a:r>
            <a:r>
              <a:rPr lang="fr-CH" dirty="0" err="1"/>
              <a:t>Bezier</a:t>
            </a:r>
            <a:r>
              <a:rPr lang="fr-CH" dirty="0"/>
              <a:t>: </a:t>
            </a:r>
            <a:r>
              <a:rPr lang="fr-CH" dirty="0" err="1"/>
              <a:t>polynomials</a:t>
            </a:r>
            <a:r>
              <a:rPr lang="fr-CH" dirty="0"/>
              <a:t> </a:t>
            </a:r>
            <a:r>
              <a:rPr lang="fr-CH" dirty="0" err="1"/>
              <a:t>curves</a:t>
            </a:r>
            <a:endParaRPr lang="fr-CH" dirty="0"/>
          </a:p>
          <a:p>
            <a:r>
              <a:rPr lang="fr-CH" dirty="0"/>
              <a:t>    Parsec </a:t>
            </a:r>
            <a:r>
              <a:rPr lang="fr-CH" dirty="0" err="1"/>
              <a:t>parameters</a:t>
            </a:r>
            <a:r>
              <a:rPr lang="fr-CH" dirty="0"/>
              <a:t>  -- </a:t>
            </a:r>
            <a:r>
              <a:rPr lang="fr-CH" dirty="0" err="1"/>
              <a:t>improved</a:t>
            </a:r>
            <a:endParaRPr lang="fr-CH" dirty="0"/>
          </a:p>
          <a:p>
            <a:r>
              <a:rPr lang="fr-CH" dirty="0"/>
              <a:t>    </a:t>
            </a:r>
            <a:r>
              <a:rPr lang="fr-CH" dirty="0" err="1"/>
              <a:t>Less</a:t>
            </a:r>
            <a:r>
              <a:rPr lang="fr-CH" dirty="0"/>
              <a:t> </a:t>
            </a:r>
            <a:r>
              <a:rPr lang="fr-CH" dirty="0" err="1"/>
              <a:t>parameters</a:t>
            </a:r>
            <a:r>
              <a:rPr lang="fr-CH" dirty="0"/>
              <a:t>: IPG</a:t>
            </a:r>
          </a:p>
          <a:p>
            <a:endParaRPr lang="fr-CH" dirty="0"/>
          </a:p>
          <a:p>
            <a:r>
              <a:rPr lang="fr-CH" dirty="0"/>
              <a:t>Will </a:t>
            </a:r>
            <a:r>
              <a:rPr lang="fr-CH" dirty="0" err="1"/>
              <a:t>try</a:t>
            </a:r>
            <a:r>
              <a:rPr lang="fr-CH" dirty="0"/>
              <a:t> </a:t>
            </a:r>
            <a:r>
              <a:rPr lang="fr-CH" dirty="0" err="1"/>
              <a:t>which</a:t>
            </a:r>
            <a:r>
              <a:rPr lang="fr-CH" dirty="0"/>
              <a:t> </a:t>
            </a:r>
            <a:r>
              <a:rPr lang="fr-CH" dirty="0" err="1"/>
              <a:t>is</a:t>
            </a:r>
            <a:r>
              <a:rPr lang="fr-CH" dirty="0"/>
              <a:t> best to </a:t>
            </a:r>
            <a:r>
              <a:rPr lang="fr-CH" dirty="0" err="1"/>
              <a:t>describe</a:t>
            </a:r>
            <a:r>
              <a:rPr lang="fr-CH" dirty="0"/>
              <a:t> </a:t>
            </a:r>
            <a:r>
              <a:rPr lang="fr-CH" dirty="0" err="1"/>
              <a:t>aerofoil</a:t>
            </a:r>
            <a:r>
              <a:rPr lang="fr-CH" dirty="0"/>
              <a:t> </a:t>
            </a:r>
            <a:r>
              <a:rPr lang="fr-CH" dirty="0" err="1"/>
              <a:t>obtained</a:t>
            </a:r>
            <a:r>
              <a:rPr lang="fr-CH" dirty="0"/>
              <a:t> </a:t>
            </a:r>
            <a:r>
              <a:rPr lang="fr-CH" dirty="0" err="1"/>
              <a:t>from</a:t>
            </a:r>
            <a:r>
              <a:rPr lang="fr-CH" dirty="0"/>
              <a:t> point cloud</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8</a:t>
            </a:fld>
            <a:endParaRPr lang="fr-FR"/>
          </a:p>
        </p:txBody>
      </p:sp>
    </p:spTree>
    <p:extLst>
      <p:ext uri="{BB962C8B-B14F-4D97-AF65-F5344CB8AC3E}">
        <p14:creationId xmlns:p14="http://schemas.microsoft.com/office/powerpoint/2010/main" val="29706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6 main </a:t>
            </a:r>
            <a:r>
              <a:rPr lang="fr-CH" dirty="0" err="1"/>
              <a:t>steps</a:t>
            </a:r>
            <a:r>
              <a:rPr lang="fr-CH" dirty="0"/>
              <a:t> </a:t>
            </a:r>
            <a:r>
              <a:rPr lang="fr-CH" dirty="0" err="1"/>
              <a:t>overview</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9</a:t>
            </a:fld>
            <a:endParaRPr lang="fr-FR"/>
          </a:p>
        </p:txBody>
      </p:sp>
    </p:spTree>
    <p:extLst>
      <p:ext uri="{BB962C8B-B14F-4D97-AF65-F5344CB8AC3E}">
        <p14:creationId xmlns:p14="http://schemas.microsoft.com/office/powerpoint/2010/main" val="56808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38AA8-AB00-47F6-A52E-C02B380056E0}"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05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3335B8-C336-4CA9-A908-7EF5938D9A90}"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31270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9F5A68A-FEC5-4141-851D-D49EC4A60C9A}"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9052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BFC9C46-D19E-49E5-8B8E-0F695CD54D36}"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1417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E915BF-2EBA-40DA-ACA2-BAC9FEC6D45F}"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D84D36-6867-4F5B-BB5D-B0D445DDF8BD}"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9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7D984B7-4139-41A1-9E72-D2C1ED32CB64}" type="datetime1">
              <a:rPr lang="fr-CH" smtClean="0"/>
              <a:t>10.01.2019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5741658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9AB75-468F-4F56-B100-B8CDEFB06ACD}" type="datetime1">
              <a:rPr lang="fr-CH" smtClean="0"/>
              <a:t>10.01.2019</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36844542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63148C7-4AD7-42B4-8B0D-598027C721E9}" type="datetime1">
              <a:rPr lang="fr-CH" smtClean="0"/>
              <a:t>10.01.2019</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05984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80EEB-C91E-4758-97FD-15EA38C590EF}" type="datetime1">
              <a:rPr lang="fr-CH" smtClean="0"/>
              <a:t>10.01.2019</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921855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20EC88-CD5B-4B39-BDD8-88ECAABA00A7}" type="datetime1">
              <a:rPr lang="fr-CH" smtClean="0"/>
              <a:t>10.01.2019</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EPFL-STI-LMAM | 04.04.2018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161540921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5CE6D8-56FE-4D39-818C-789E032FD7AA}"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649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683B9-504B-4A2E-9163-4465CD15713D}" type="datetime1">
              <a:rPr lang="fr-CH" smtClean="0"/>
              <a:t>10.01.2019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69434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DC39BC-7B21-4CC6-B18E-B4312F709F5C}"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04818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BBBA8E-B6E0-458F-A7BE-805B2A73F184}"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7612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7546A20-D025-4B4F-BA62-48072654D13F}" type="datetime1">
              <a:rPr lang="fr-CH" smtClean="0"/>
              <a:t>10.01.2019</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639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571F2-AAC6-456F-A5C1-0608A74F1AD6}" type="datetime1">
              <a:rPr lang="fr-CH" smtClean="0"/>
              <a:t>10.01.2019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227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58F3861-5E9E-4334-B9B9-957EDCADE37B}" type="datetime1">
              <a:rPr lang="fr-CH" smtClean="0"/>
              <a:t>10.01.2019</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2399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5D8CB-CDF8-4CA5-95E8-98509A6021AD}" type="datetime1">
              <a:rPr lang="fr-CH" smtClean="0"/>
              <a:t>10.01.2019</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85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2718-0DE0-4AB4-9B81-3D2CAC5826B2}" type="datetime1">
              <a:rPr lang="fr-CH" smtClean="0"/>
              <a:t>10.01.2019</a:t>
            </a:fld>
            <a:endParaRPr lang="fr-CH"/>
          </a:p>
        </p:txBody>
      </p:sp>
      <p:sp>
        <p:nvSpPr>
          <p:cNvPr id="3" name="Footer Placeholder 2"/>
          <p:cNvSpPr>
            <a:spLocks noGrp="1"/>
          </p:cNvSpPr>
          <p:nvPr>
            <p:ph type="ftr" sz="quarter" idx="11"/>
          </p:nvPr>
        </p:nvSpPr>
        <p:spPr/>
        <p:txBody>
          <a:bodyPr/>
          <a:lstStyle/>
          <a:p>
            <a:r>
              <a:rPr lang="fr-CH"/>
              <a:t>EPFL-STI-LMAM | 04.04.2018</a:t>
            </a:r>
          </a:p>
        </p:txBody>
      </p:sp>
      <p:sp>
        <p:nvSpPr>
          <p:cNvPr id="4" name="Slide Number Placeholder 3"/>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400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00091B-D431-4E8B-B88F-8FCEC22C29AD}" type="datetime1">
              <a:rPr lang="fr-CH" smtClean="0"/>
              <a:t>10.01.2019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406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5E7242E-0C8F-4FC5-AC59-EE029740C7FF}" type="datetime1">
              <a:rPr lang="fr-CH" smtClean="0"/>
              <a:t>10.01.2019</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90058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5A64017-90F2-4A9A-A326-5496BE4062DB}" type="datetime1">
              <a:rPr lang="fr-CH" smtClean="0"/>
              <a:t>10.01.2019</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CH"/>
              <a:t>EPFL-STI-LMAM | 04.04.2018</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305664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BCF66-79A0-45F1-9F59-486442163168}" type="datetime1">
              <a:rPr lang="fr-CH" smtClean="0"/>
              <a:t>10.01.2019</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EPFL-STI-LMAM | 04.04.2018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DCE95-9A2C-4CF6-AC2F-5E8F5B23B560}" type="slidenum">
              <a:rPr lang="fr-CH" smtClean="0"/>
              <a:t>‹N°›</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8443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20.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JP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15EF-4D56-4251-B86A-5C0FC204AC94}"/>
              </a:ext>
            </a:extLst>
          </p:cNvPr>
          <p:cNvSpPr>
            <a:spLocks noGrp="1"/>
          </p:cNvSpPr>
          <p:nvPr>
            <p:ph type="ctrTitle"/>
          </p:nvPr>
        </p:nvSpPr>
        <p:spPr>
          <a:xfrm>
            <a:off x="1524000" y="1171591"/>
            <a:ext cx="9144000" cy="1385048"/>
          </a:xfrm>
        </p:spPr>
        <p:txBody>
          <a:bodyPr>
            <a:noAutofit/>
          </a:bodyPr>
          <a:lstStyle/>
          <a:p>
            <a:pPr algn="ctr"/>
            <a:r>
              <a:rPr lang="fr-CH" sz="5400" b="1" dirty="0" err="1">
                <a:solidFill>
                  <a:schemeClr val="tx2"/>
                </a:solidFill>
                <a:latin typeface="Calibri Light" charset="0"/>
                <a:ea typeface="Calibri Light" charset="0"/>
                <a:cs typeface="Calibri Light" charset="0"/>
              </a:rPr>
              <a:t>Semester</a:t>
            </a:r>
            <a:r>
              <a:rPr lang="fr-CH" sz="5400" b="1" dirty="0">
                <a:solidFill>
                  <a:schemeClr val="tx2"/>
                </a:solidFill>
                <a:latin typeface="Calibri Light" charset="0"/>
                <a:ea typeface="Calibri Light" charset="0"/>
                <a:cs typeface="Calibri Light" charset="0"/>
              </a:rPr>
              <a:t> Project </a:t>
            </a:r>
            <a:br>
              <a:rPr lang="fr-CH" sz="5400" b="1" dirty="0">
                <a:solidFill>
                  <a:schemeClr val="tx2"/>
                </a:solidFill>
                <a:latin typeface="Calibri Light" charset="0"/>
                <a:ea typeface="Calibri Light" charset="0"/>
                <a:cs typeface="Calibri Light" charset="0"/>
              </a:rPr>
            </a:br>
            <a:r>
              <a:rPr lang="fr-CH" sz="5400" b="1" dirty="0">
                <a:solidFill>
                  <a:schemeClr val="tx2"/>
                </a:solidFill>
                <a:latin typeface="Calibri Light" charset="0"/>
                <a:ea typeface="Calibri Light" charset="0"/>
                <a:cs typeface="Calibri Light" charset="0"/>
              </a:rPr>
              <a:t>Final </a:t>
            </a:r>
            <a:r>
              <a:rPr lang="fr-CH" sz="5400" b="1" dirty="0" err="1">
                <a:solidFill>
                  <a:schemeClr val="tx2"/>
                </a:solidFill>
                <a:latin typeface="Calibri Light" charset="0"/>
                <a:ea typeface="Calibri Light" charset="0"/>
                <a:cs typeface="Calibri Light" charset="0"/>
              </a:rPr>
              <a:t>Presentation</a:t>
            </a:r>
            <a:endParaRPr lang="fr-CH" sz="5400" b="1" dirty="0">
              <a:solidFill>
                <a:schemeClr val="tx2"/>
              </a:solidFill>
              <a:latin typeface="Calibri Light" charset="0"/>
              <a:ea typeface="Calibri Light" charset="0"/>
              <a:cs typeface="Calibri Light" charset="0"/>
            </a:endParaRPr>
          </a:p>
        </p:txBody>
      </p:sp>
      <p:sp>
        <p:nvSpPr>
          <p:cNvPr id="3" name="Sous-titre 2">
            <a:extLst>
              <a:ext uri="{FF2B5EF4-FFF2-40B4-BE49-F238E27FC236}">
                <a16:creationId xmlns:a16="http://schemas.microsoft.com/office/drawing/2014/main" id="{A22899CC-1D8E-461E-839F-84C57326E7CE}"/>
              </a:ext>
            </a:extLst>
          </p:cNvPr>
          <p:cNvSpPr>
            <a:spLocks noGrp="1"/>
          </p:cNvSpPr>
          <p:nvPr>
            <p:ph type="subTitle" idx="1"/>
          </p:nvPr>
        </p:nvSpPr>
        <p:spPr>
          <a:xfrm>
            <a:off x="270639" y="3194653"/>
            <a:ext cx="11650721" cy="1612050"/>
          </a:xfrm>
        </p:spPr>
        <p:txBody>
          <a:bodyPr>
            <a:normAutofit/>
          </a:bodyPr>
          <a:lstStyle/>
          <a:p>
            <a:pPr algn="ctr"/>
            <a:r>
              <a:rPr lang="en-US" sz="2800" dirty="0">
                <a:solidFill>
                  <a:schemeClr val="accent2"/>
                </a:solidFill>
                <a:latin typeface="Calibri" charset="0"/>
                <a:ea typeface="Calibri" charset="0"/>
                <a:cs typeface="Calibri" charset="0"/>
              </a:rPr>
              <a:t>Automated propeller geometry measurement </a:t>
            </a:r>
          </a:p>
          <a:p>
            <a:pPr algn="ctr"/>
            <a:r>
              <a:rPr lang="en-US" sz="2800" dirty="0">
                <a:solidFill>
                  <a:schemeClr val="accent2"/>
                </a:solidFill>
                <a:latin typeface="Calibri" charset="0"/>
                <a:ea typeface="Calibri" charset="0"/>
                <a:cs typeface="Calibri" charset="0"/>
              </a:rPr>
              <a:t>from 3d scanning data</a:t>
            </a:r>
          </a:p>
          <a:p>
            <a:pPr algn="ctr"/>
            <a:r>
              <a:rPr lang="en-US" b="1" dirty="0">
                <a:latin typeface="Calibri Light" charset="0"/>
                <a:ea typeface="Calibri Light" charset="0"/>
                <a:cs typeface="Calibri Light" charset="0"/>
              </a:rPr>
              <a:t>LIS</a:t>
            </a:r>
          </a:p>
          <a:p>
            <a:pPr algn="ctr"/>
            <a:endParaRPr lang="en-US" dirty="0"/>
          </a:p>
        </p:txBody>
      </p:sp>
      <p:sp>
        <p:nvSpPr>
          <p:cNvPr id="4" name="ZoneTexte 3">
            <a:extLst>
              <a:ext uri="{FF2B5EF4-FFF2-40B4-BE49-F238E27FC236}">
                <a16:creationId xmlns:a16="http://schemas.microsoft.com/office/drawing/2014/main" id="{65D53B84-4E35-4DEA-A9DB-414A582482C7}"/>
              </a:ext>
            </a:extLst>
          </p:cNvPr>
          <p:cNvSpPr txBox="1"/>
          <p:nvPr/>
        </p:nvSpPr>
        <p:spPr>
          <a:xfrm>
            <a:off x="10160016" y="4376197"/>
            <a:ext cx="1978325" cy="1200329"/>
          </a:xfrm>
          <a:prstGeom prst="rect">
            <a:avLst/>
          </a:prstGeom>
          <a:noFill/>
        </p:spPr>
        <p:txBody>
          <a:bodyPr wrap="square" rtlCol="0">
            <a:spAutoFit/>
          </a:bodyPr>
          <a:lstStyle/>
          <a:p>
            <a:pPr algn="r"/>
            <a:r>
              <a:rPr lang="fr-CH" u="sng" dirty="0" err="1">
                <a:solidFill>
                  <a:schemeClr val="accent2"/>
                </a:solidFill>
                <a:latin typeface="Calibri Light" charset="0"/>
                <a:ea typeface="Calibri Light" charset="0"/>
                <a:cs typeface="Calibri Light" charset="0"/>
              </a:rPr>
              <a:t>Supervisors</a:t>
            </a:r>
            <a:r>
              <a:rPr lang="fr-CH" u="sng" dirty="0">
                <a:solidFill>
                  <a:schemeClr val="accent2"/>
                </a:solidFill>
                <a:latin typeface="Calibri Light" charset="0"/>
                <a:ea typeface="Calibri Light" charset="0"/>
                <a:cs typeface="Calibri Light" charset="0"/>
              </a:rPr>
              <a:t> :</a:t>
            </a:r>
          </a:p>
          <a:p>
            <a:pPr algn="r"/>
            <a:r>
              <a:rPr lang="fr-CH" dirty="0">
                <a:solidFill>
                  <a:schemeClr val="tx2"/>
                </a:solidFill>
                <a:latin typeface="Calibri Light" charset="0"/>
                <a:ea typeface="Calibri Light" charset="0"/>
                <a:cs typeface="Calibri Light" charset="0"/>
              </a:rPr>
              <a:t>D. </a:t>
            </a:r>
            <a:r>
              <a:rPr lang="fr-CH" dirty="0" err="1">
                <a:solidFill>
                  <a:schemeClr val="tx2"/>
                </a:solidFill>
                <a:latin typeface="Calibri Light" charset="0"/>
                <a:ea typeface="Calibri Light" charset="0"/>
                <a:cs typeface="Calibri Light" charset="0"/>
              </a:rPr>
              <a:t>Floreano</a:t>
            </a:r>
            <a:endParaRPr lang="fr-CH" dirty="0">
              <a:solidFill>
                <a:schemeClr val="tx2"/>
              </a:solidFill>
              <a:latin typeface="Calibri Light" charset="0"/>
              <a:ea typeface="Calibri Light" charset="0"/>
              <a:cs typeface="Calibri Light" charset="0"/>
            </a:endParaRPr>
          </a:p>
          <a:p>
            <a:pPr algn="r"/>
            <a:r>
              <a:rPr lang="fr-CH" dirty="0">
                <a:solidFill>
                  <a:schemeClr val="tx2"/>
                </a:solidFill>
                <a:latin typeface="Calibri Light" charset="0"/>
                <a:ea typeface="Calibri Light" charset="0"/>
                <a:cs typeface="Calibri Light" charset="0"/>
              </a:rPr>
              <a:t>S. Steffen</a:t>
            </a:r>
          </a:p>
          <a:p>
            <a:pPr algn="r"/>
            <a:r>
              <a:rPr lang="fr-CH" dirty="0">
                <a:solidFill>
                  <a:schemeClr val="tx2"/>
                </a:solidFill>
                <a:latin typeface="Calibri Light" charset="0"/>
                <a:ea typeface="Calibri Light" charset="0"/>
                <a:cs typeface="Calibri Light" charset="0"/>
              </a:rPr>
              <a:t>A. </a:t>
            </a:r>
            <a:r>
              <a:rPr lang="fr-CH" dirty="0" err="1">
                <a:solidFill>
                  <a:schemeClr val="tx2"/>
                </a:solidFill>
                <a:latin typeface="Calibri Light" charset="0"/>
                <a:ea typeface="Calibri Light" charset="0"/>
                <a:cs typeface="Calibri Light" charset="0"/>
              </a:rPr>
              <a:t>Bhaskaran</a:t>
            </a:r>
            <a:endParaRPr lang="fr-CH" dirty="0">
              <a:solidFill>
                <a:schemeClr val="tx2"/>
              </a:solidFill>
              <a:latin typeface="Calibri Light" charset="0"/>
              <a:ea typeface="Calibri Light" charset="0"/>
              <a:cs typeface="Calibri Light" charset="0"/>
            </a:endParaRPr>
          </a:p>
        </p:txBody>
      </p:sp>
      <p:sp>
        <p:nvSpPr>
          <p:cNvPr id="6" name="Rectangle 5">
            <a:extLst>
              <a:ext uri="{FF2B5EF4-FFF2-40B4-BE49-F238E27FC236}">
                <a16:creationId xmlns:a16="http://schemas.microsoft.com/office/drawing/2014/main" id="{17E2DC4E-6CDA-4F05-B3AF-6E533B3D7043}"/>
              </a:ext>
            </a:extLst>
          </p:cNvPr>
          <p:cNvSpPr/>
          <p:nvPr/>
        </p:nvSpPr>
        <p:spPr>
          <a:xfrm>
            <a:off x="9993239" y="5541589"/>
            <a:ext cx="2145102" cy="646331"/>
          </a:xfrm>
          <a:prstGeom prst="rect">
            <a:avLst/>
          </a:prstGeom>
        </p:spPr>
        <p:txBody>
          <a:bodyPr wrap="square">
            <a:spAutoFit/>
          </a:bodyPr>
          <a:lstStyle/>
          <a:p>
            <a:pPr algn="r"/>
            <a:r>
              <a:rPr lang="fr-CH" u="sng" dirty="0" err="1">
                <a:solidFill>
                  <a:schemeClr val="accent2"/>
                </a:solidFill>
                <a:latin typeface="Calibri Light" charset="0"/>
                <a:ea typeface="Calibri Light" charset="0"/>
                <a:cs typeface="Calibri Light" charset="0"/>
              </a:rPr>
              <a:t>Author</a:t>
            </a:r>
            <a:r>
              <a:rPr lang="fr-CH" u="sng" dirty="0">
                <a:solidFill>
                  <a:schemeClr val="accent2"/>
                </a:solidFill>
                <a:latin typeface="Calibri Light" charset="0"/>
                <a:ea typeface="Calibri Light" charset="0"/>
                <a:cs typeface="Calibri Light" charset="0"/>
              </a:rPr>
              <a:t>:</a:t>
            </a:r>
          </a:p>
          <a:p>
            <a:pPr algn="r"/>
            <a:r>
              <a:rPr lang="fr-CH" dirty="0">
                <a:solidFill>
                  <a:schemeClr val="tx2"/>
                </a:solidFill>
                <a:latin typeface="Calibri Light" charset="0"/>
                <a:ea typeface="Calibri Light" charset="0"/>
                <a:cs typeface="Calibri Light" charset="0"/>
              </a:rPr>
              <a:t>P. Maury Laribière</a:t>
            </a:r>
          </a:p>
        </p:txBody>
      </p:sp>
      <p:pic>
        <p:nvPicPr>
          <p:cNvPr id="8" name="Image 7">
            <a:extLst>
              <a:ext uri="{FF2B5EF4-FFF2-40B4-BE49-F238E27FC236}">
                <a16:creationId xmlns:a16="http://schemas.microsoft.com/office/drawing/2014/main" id="{78E3916F-8570-44BD-BF1B-692085B3D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6" y="4806703"/>
            <a:ext cx="2771953" cy="1330538"/>
          </a:xfrm>
          <a:prstGeom prst="rect">
            <a:avLst/>
          </a:prstGeom>
        </p:spPr>
      </p:pic>
      <p:sp>
        <p:nvSpPr>
          <p:cNvPr id="5" name="Espace réservé du numéro de diapositive 4">
            <a:extLst>
              <a:ext uri="{FF2B5EF4-FFF2-40B4-BE49-F238E27FC236}">
                <a16:creationId xmlns:a16="http://schemas.microsoft.com/office/drawing/2014/main" id="{12529D9F-48AE-4E65-B8CA-7027523B1125}"/>
              </a:ext>
            </a:extLst>
          </p:cNvPr>
          <p:cNvSpPr>
            <a:spLocks noGrp="1"/>
          </p:cNvSpPr>
          <p:nvPr>
            <p:ph type="sldNum" sz="quarter" idx="12"/>
          </p:nvPr>
        </p:nvSpPr>
        <p:spPr>
          <a:xfrm>
            <a:off x="9900458" y="6470868"/>
            <a:ext cx="1312025" cy="365125"/>
          </a:xfrm>
        </p:spPr>
        <p:txBody>
          <a:bodyPr/>
          <a:lstStyle/>
          <a:p>
            <a:fld id="{C5BDCE95-9A2C-4CF6-AC2F-5E8F5B23B560}" type="slidenum">
              <a:rPr lang="fr-CH" sz="1800" smtClean="0"/>
              <a:t>1</a:t>
            </a:fld>
            <a:endParaRPr lang="fr-CH" sz="1800" dirty="0"/>
          </a:p>
        </p:txBody>
      </p:sp>
      <p:sp>
        <p:nvSpPr>
          <p:cNvPr id="9" name="Rectangle 8">
            <a:extLst>
              <a:ext uri="{FF2B5EF4-FFF2-40B4-BE49-F238E27FC236}">
                <a16:creationId xmlns:a16="http://schemas.microsoft.com/office/drawing/2014/main" id="{B740770B-15B3-4C00-B09A-3474F7AD86A6}"/>
              </a:ext>
            </a:extLst>
          </p:cNvPr>
          <p:cNvSpPr/>
          <p:nvPr/>
        </p:nvSpPr>
        <p:spPr>
          <a:xfrm>
            <a:off x="1169581" y="4284921"/>
            <a:ext cx="10042902" cy="91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Espace réservé du pied de page 6">
            <a:extLst>
              <a:ext uri="{FF2B5EF4-FFF2-40B4-BE49-F238E27FC236}">
                <a16:creationId xmlns:a16="http://schemas.microsoft.com/office/drawing/2014/main" id="{0BF72336-9AE3-4963-818A-29317F71EBF1}"/>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4545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4C1D51C-2AC3-45CA-BB80-6B9DBD551AB3}"/>
              </a:ext>
            </a:extLst>
          </p:cNvPr>
          <p:cNvPicPr>
            <a:picLocks noChangeAspect="1"/>
          </p:cNvPicPr>
          <p:nvPr/>
        </p:nvPicPr>
        <p:blipFill rotWithShape="1">
          <a:blip r:embed="rId2">
            <a:extLst>
              <a:ext uri="{28A0092B-C50C-407E-A947-70E740481C1C}">
                <a14:useLocalDpi xmlns:a14="http://schemas.microsoft.com/office/drawing/2010/main" val="0"/>
              </a:ext>
            </a:extLst>
          </a:blip>
          <a:srcRect l="12633" t="5581" r="3646" b="4544"/>
          <a:stretch/>
        </p:blipFill>
        <p:spPr>
          <a:xfrm>
            <a:off x="6418053" y="1987040"/>
            <a:ext cx="5297324" cy="3969219"/>
          </a:xfrm>
          <a:prstGeom prst="rect">
            <a:avLst/>
          </a:prstGeom>
        </p:spPr>
      </p:pic>
      <p:sp>
        <p:nvSpPr>
          <p:cNvPr id="5" name="Slide Number Placeholder 4">
            <a:extLst>
              <a:ext uri="{FF2B5EF4-FFF2-40B4-BE49-F238E27FC236}">
                <a16:creationId xmlns:a16="http://schemas.microsoft.com/office/drawing/2014/main" id="{8B06F4BC-244F-4D7A-A7C8-298E98CF5AEF}"/>
              </a:ext>
            </a:extLst>
          </p:cNvPr>
          <p:cNvSpPr>
            <a:spLocks noGrp="1"/>
          </p:cNvSpPr>
          <p:nvPr>
            <p:ph type="sldNum" sz="quarter" idx="12"/>
          </p:nvPr>
        </p:nvSpPr>
        <p:spPr/>
        <p:txBody>
          <a:bodyPr/>
          <a:lstStyle/>
          <a:p>
            <a:fld id="{C5BDCE95-9A2C-4CF6-AC2F-5E8F5B23B560}" type="slidenum">
              <a:rPr lang="fr-CH" sz="1800" smtClean="0"/>
              <a:t>10</a:t>
            </a:fld>
            <a:endParaRPr lang="fr-CH" sz="1800" dirty="0"/>
          </a:p>
        </p:txBody>
      </p:sp>
      <p:sp>
        <p:nvSpPr>
          <p:cNvPr id="6" name="Titre 1">
            <a:extLst>
              <a:ext uri="{FF2B5EF4-FFF2-40B4-BE49-F238E27FC236}">
                <a16:creationId xmlns:a16="http://schemas.microsoft.com/office/drawing/2014/main" id="{6BC99EEE-8CEF-4FA8-A1F9-8D92D970C91F}"/>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8" name="ZoneTexte 6">
            <a:extLst>
              <a:ext uri="{FF2B5EF4-FFF2-40B4-BE49-F238E27FC236}">
                <a16:creationId xmlns:a16="http://schemas.microsoft.com/office/drawing/2014/main" id="{D8100D07-3251-4F8D-8E96-8EAB381F464E}"/>
              </a:ext>
            </a:extLst>
          </p:cNvPr>
          <p:cNvSpPr txBox="1"/>
          <p:nvPr/>
        </p:nvSpPr>
        <p:spPr>
          <a:xfrm>
            <a:off x="1097280" y="2919429"/>
            <a:ext cx="8534400"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1:</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pre-processing</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to CSV</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Principal direction</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Centering</a:t>
            </a:r>
            <a:r>
              <a:rPr lang="fr-FR" sz="2800" dirty="0">
                <a:solidFill>
                  <a:schemeClr val="accent2"/>
                </a:solidFill>
                <a:latin typeface="Calibri Light" charset="0"/>
                <a:ea typeface="Calibri Light" charset="0"/>
                <a:cs typeface="Calibri Light" charset="0"/>
              </a:rPr>
              <a:t> and </a:t>
            </a:r>
            <a:r>
              <a:rPr lang="fr-FR" sz="2800" dirty="0" err="1">
                <a:solidFill>
                  <a:schemeClr val="accent2"/>
                </a:solidFill>
                <a:latin typeface="Calibri Light" charset="0"/>
                <a:ea typeface="Calibri Light" charset="0"/>
                <a:cs typeface="Calibri Light" charset="0"/>
              </a:rPr>
              <a:t>rotating</a:t>
            </a:r>
            <a:r>
              <a:rPr lang="fr-FR" sz="2800" dirty="0">
                <a:solidFill>
                  <a:schemeClr val="accent2"/>
                </a:solidFill>
                <a:latin typeface="Calibri Light" charset="0"/>
                <a:ea typeface="Calibri Light" charset="0"/>
                <a:cs typeface="Calibri Light" charset="0"/>
              </a:rPr>
              <a:t> </a:t>
            </a:r>
          </a:p>
        </p:txBody>
      </p:sp>
      <p:sp>
        <p:nvSpPr>
          <p:cNvPr id="7" name="ZoneTexte 18">
            <a:extLst>
              <a:ext uri="{FF2B5EF4-FFF2-40B4-BE49-F238E27FC236}">
                <a16:creationId xmlns:a16="http://schemas.microsoft.com/office/drawing/2014/main" id="{1C416659-9A28-4649-ADF4-CF8D3709ACF2}"/>
              </a:ext>
            </a:extLst>
          </p:cNvPr>
          <p:cNvSpPr txBox="1"/>
          <p:nvPr/>
        </p:nvSpPr>
        <p:spPr>
          <a:xfrm>
            <a:off x="6044946" y="5967342"/>
            <a:ext cx="1835856" cy="492443"/>
          </a:xfrm>
          <a:prstGeom prst="rect">
            <a:avLst/>
          </a:prstGeom>
          <a:noFill/>
        </p:spPr>
        <p:txBody>
          <a:bodyPr wrap="square" rtlCol="0">
            <a:spAutoFit/>
          </a:bodyPr>
          <a:lstStyle/>
          <a:p>
            <a:r>
              <a:rPr lang="fr-CH" sz="1400" b="1" dirty="0"/>
              <a:t>Fig.6:</a:t>
            </a:r>
            <a:r>
              <a:rPr lang="fr-CH" sz="1400" dirty="0"/>
              <a:t> Main directions</a:t>
            </a:r>
          </a:p>
          <a:p>
            <a:r>
              <a:rPr lang="fr-CH" sz="1200" dirty="0"/>
              <a:t> </a:t>
            </a:r>
          </a:p>
        </p:txBody>
      </p:sp>
      <p:sp>
        <p:nvSpPr>
          <p:cNvPr id="10" name="Espace réservé du pied de page 6">
            <a:extLst>
              <a:ext uri="{FF2B5EF4-FFF2-40B4-BE49-F238E27FC236}">
                <a16:creationId xmlns:a16="http://schemas.microsoft.com/office/drawing/2014/main" id="{FCAF6B1F-93FE-4815-8591-D3D71EA6C13D}"/>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92032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11</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383181" y="3084985"/>
            <a:ext cx="420086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2: </a:t>
            </a:r>
            <a:r>
              <a:rPr lang="fr-FR" sz="2800" b="1" dirty="0">
                <a:solidFill>
                  <a:schemeClr val="tx2"/>
                </a:solidFill>
                <a:latin typeface="Calibri Light" charset="0"/>
                <a:ea typeface="Calibri Light" charset="0"/>
                <a:cs typeface="Calibri Light" charset="0"/>
              </a:rPr>
              <a:t>Points </a:t>
            </a:r>
            <a:r>
              <a:rPr lang="fr-FR" sz="2800" b="1" dirty="0" err="1">
                <a:solidFill>
                  <a:schemeClr val="tx2"/>
                </a:solidFill>
                <a:latin typeface="Calibri Light" charset="0"/>
                <a:ea typeface="Calibri Light" charset="0"/>
                <a:cs typeface="Calibri Light" charset="0"/>
              </a:rPr>
              <a:t>selection</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Iterative</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algorithm</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Accuracy</a:t>
            </a:r>
            <a:r>
              <a:rPr lang="fr-FR" sz="2800" dirty="0">
                <a:solidFill>
                  <a:schemeClr val="accent2"/>
                </a:solidFill>
                <a:latin typeface="Calibri Light" charset="0"/>
                <a:ea typeface="Calibri Light" charset="0"/>
                <a:cs typeface="Calibri Light" charset="0"/>
              </a:rPr>
              <a:t> change</a:t>
            </a:r>
          </a:p>
        </p:txBody>
      </p:sp>
      <p:pic>
        <p:nvPicPr>
          <p:cNvPr id="11" name="Picture 8" descr="A close up of a knife&#10;&#10;Description generated with very high confidence">
            <a:extLst>
              <a:ext uri="{FF2B5EF4-FFF2-40B4-BE49-F238E27FC236}">
                <a16:creationId xmlns:a16="http://schemas.microsoft.com/office/drawing/2014/main" id="{8038208B-AC13-4424-B26D-EDFE89D91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072" y="2089034"/>
            <a:ext cx="1683411" cy="3881197"/>
          </a:xfrm>
          <a:prstGeom prst="rect">
            <a:avLst/>
          </a:prstGeom>
        </p:spPr>
      </p:pic>
      <p:cxnSp>
        <p:nvCxnSpPr>
          <p:cNvPr id="12" name="Straight Connector 14">
            <a:extLst>
              <a:ext uri="{FF2B5EF4-FFF2-40B4-BE49-F238E27FC236}">
                <a16:creationId xmlns:a16="http://schemas.microsoft.com/office/drawing/2014/main" id="{04761926-18EA-485F-BD75-42A8087BB5A8}"/>
              </a:ext>
            </a:extLst>
          </p:cNvPr>
          <p:cNvCxnSpPr>
            <a:cxnSpLocks/>
          </p:cNvCxnSpPr>
          <p:nvPr/>
        </p:nvCxnSpPr>
        <p:spPr>
          <a:xfrm>
            <a:off x="9787893" y="3027960"/>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3" name="Straight Connector 14">
            <a:extLst>
              <a:ext uri="{FF2B5EF4-FFF2-40B4-BE49-F238E27FC236}">
                <a16:creationId xmlns:a16="http://schemas.microsoft.com/office/drawing/2014/main" id="{81A8E61B-1930-4152-8982-94B6B99F5AFF}"/>
              </a:ext>
            </a:extLst>
          </p:cNvPr>
          <p:cNvCxnSpPr>
            <a:cxnSpLocks/>
          </p:cNvCxnSpPr>
          <p:nvPr/>
        </p:nvCxnSpPr>
        <p:spPr>
          <a:xfrm>
            <a:off x="9836776" y="3197613"/>
            <a:ext cx="735039" cy="0"/>
          </a:xfrm>
          <a:prstGeom prst="line">
            <a:avLst/>
          </a:prstGeom>
          <a:ln w="28575">
            <a:solidFill>
              <a:srgbClr val="7030A0"/>
            </a:solidFill>
            <a:prstDash val="sysDash"/>
          </a:ln>
        </p:spPr>
        <p:style>
          <a:lnRef idx="1">
            <a:schemeClr val="accent3"/>
          </a:lnRef>
          <a:fillRef idx="0">
            <a:schemeClr val="accent3"/>
          </a:fillRef>
          <a:effectRef idx="0">
            <a:schemeClr val="accent3"/>
          </a:effectRef>
          <a:fontRef idx="minor">
            <a:schemeClr val="tx1"/>
          </a:fontRef>
        </p:style>
      </p:cxnSp>
      <p:cxnSp>
        <p:nvCxnSpPr>
          <p:cNvPr id="14" name="Straight Connector 14">
            <a:extLst>
              <a:ext uri="{FF2B5EF4-FFF2-40B4-BE49-F238E27FC236}">
                <a16:creationId xmlns:a16="http://schemas.microsoft.com/office/drawing/2014/main" id="{B2318F0F-833C-4C41-8D11-9C404BBFC022}"/>
              </a:ext>
            </a:extLst>
          </p:cNvPr>
          <p:cNvCxnSpPr>
            <a:cxnSpLocks/>
          </p:cNvCxnSpPr>
          <p:nvPr/>
        </p:nvCxnSpPr>
        <p:spPr>
          <a:xfrm>
            <a:off x="9787893" y="2866933"/>
            <a:ext cx="735039" cy="0"/>
          </a:xfrm>
          <a:prstGeom prst="line">
            <a:avLst/>
          </a:prstGeom>
          <a:ln w="28575">
            <a:solidFill>
              <a:srgbClr val="7030A0"/>
            </a:solidFill>
            <a:prstDash val="sysDash"/>
          </a:ln>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80CA3BED-CADC-402F-9614-19092F54E08C}"/>
              </a:ext>
            </a:extLst>
          </p:cNvPr>
          <p:cNvCxnSpPr>
            <a:cxnSpLocks/>
          </p:cNvCxnSpPr>
          <p:nvPr/>
        </p:nvCxnSpPr>
        <p:spPr>
          <a:xfrm>
            <a:off x="9739010" y="2720285"/>
            <a:ext cx="735039" cy="0"/>
          </a:xfrm>
          <a:prstGeom prst="line">
            <a:avLst/>
          </a:prstGeom>
          <a:ln w="28575">
            <a:solidFill>
              <a:schemeClr val="accent6"/>
            </a:solidFill>
            <a:prstDash val="sysDash"/>
          </a:ln>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2538945D-967C-4AA6-8594-6BEEABCF9881}"/>
              </a:ext>
            </a:extLst>
          </p:cNvPr>
          <p:cNvCxnSpPr>
            <a:cxnSpLocks/>
          </p:cNvCxnSpPr>
          <p:nvPr/>
        </p:nvCxnSpPr>
        <p:spPr>
          <a:xfrm>
            <a:off x="9891410" y="3350013"/>
            <a:ext cx="735039" cy="0"/>
          </a:xfrm>
          <a:prstGeom prst="line">
            <a:avLst/>
          </a:prstGeom>
          <a:ln w="28575">
            <a:solidFill>
              <a:schemeClr val="accent6"/>
            </a:solidFill>
            <a:prstDash val="sysDash"/>
          </a:ln>
        </p:spPr>
        <p:style>
          <a:lnRef idx="1">
            <a:schemeClr val="accent3"/>
          </a:lnRef>
          <a:fillRef idx="0">
            <a:schemeClr val="accent3"/>
          </a:fillRef>
          <a:effectRef idx="0">
            <a:schemeClr val="accent3"/>
          </a:effectRef>
          <a:fontRef idx="minor">
            <a:schemeClr val="tx1"/>
          </a:fontRef>
        </p:style>
      </p:cxnSp>
      <p:cxnSp>
        <p:nvCxnSpPr>
          <p:cNvPr id="3" name="Connecteur droit avec flèche 2">
            <a:extLst>
              <a:ext uri="{FF2B5EF4-FFF2-40B4-BE49-F238E27FC236}">
                <a16:creationId xmlns:a16="http://schemas.microsoft.com/office/drawing/2014/main" id="{17255A1F-CC03-420B-935C-1385F9C4640A}"/>
              </a:ext>
            </a:extLst>
          </p:cNvPr>
          <p:cNvCxnSpPr/>
          <p:nvPr/>
        </p:nvCxnSpPr>
        <p:spPr>
          <a:xfrm>
            <a:off x="10571815" y="2866933"/>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98581B5-62A3-4A61-B9A8-37149F5C83C6}"/>
              </a:ext>
            </a:extLst>
          </p:cNvPr>
          <p:cNvCxnSpPr/>
          <p:nvPr/>
        </p:nvCxnSpPr>
        <p:spPr>
          <a:xfrm>
            <a:off x="9674668" y="3197613"/>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DF7935E-6BEF-49E3-9E3E-0EDB4579392D}"/>
              </a:ext>
            </a:extLst>
          </p:cNvPr>
          <p:cNvCxnSpPr/>
          <p:nvPr/>
        </p:nvCxnSpPr>
        <p:spPr>
          <a:xfrm>
            <a:off x="9674668" y="2676252"/>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FADF6F9F-8EE2-4B7B-BCC0-A39214BA2BC7}"/>
              </a:ext>
            </a:extLst>
          </p:cNvPr>
          <p:cNvSpPr txBox="1"/>
          <p:nvPr/>
        </p:nvSpPr>
        <p:spPr>
          <a:xfrm>
            <a:off x="10570637" y="2762774"/>
            <a:ext cx="368061" cy="369332"/>
          </a:xfrm>
          <a:prstGeom prst="rect">
            <a:avLst/>
          </a:prstGeom>
          <a:noFill/>
          <a:ln>
            <a:noFill/>
          </a:ln>
        </p:spPr>
        <p:txBody>
          <a:bodyPr wrap="square" rtlCol="0">
            <a:spAutoFit/>
          </a:bodyPr>
          <a:lstStyle/>
          <a:p>
            <a:r>
              <a:rPr lang="el-GR" dirty="0"/>
              <a:t>Δ</a:t>
            </a:r>
            <a:endParaRPr lang="en-GB" dirty="0"/>
          </a:p>
        </p:txBody>
      </p:sp>
      <p:sp>
        <p:nvSpPr>
          <p:cNvPr id="23" name="Espace réservé du pied de page 6">
            <a:extLst>
              <a:ext uri="{FF2B5EF4-FFF2-40B4-BE49-F238E27FC236}">
                <a16:creationId xmlns:a16="http://schemas.microsoft.com/office/drawing/2014/main" id="{278536E7-C664-41DB-B0F3-5D51AFF7929E}"/>
              </a:ext>
            </a:extLst>
          </p:cNvPr>
          <p:cNvSpPr>
            <a:spLocks noGrp="1"/>
          </p:cNvSpPr>
          <p:nvPr>
            <p:ph type="ftr" sz="quarter" idx="11"/>
          </p:nvPr>
        </p:nvSpPr>
        <p:spPr>
          <a:xfrm>
            <a:off x="3686185" y="6470868"/>
            <a:ext cx="4822804" cy="365125"/>
          </a:xfrm>
        </p:spPr>
        <p:txBody>
          <a:bodyPr/>
          <a:lstStyle/>
          <a:p>
            <a:r>
              <a:rPr lang="fr-CH" sz="1100" dirty="0"/>
              <a:t>EPFL-STI-LIS | 27.12.2018</a:t>
            </a:r>
          </a:p>
        </p:txBody>
      </p:sp>
      <p:pic>
        <p:nvPicPr>
          <p:cNvPr id="10" name="Image 9">
            <a:extLst>
              <a:ext uri="{FF2B5EF4-FFF2-40B4-BE49-F238E27FC236}">
                <a16:creationId xmlns:a16="http://schemas.microsoft.com/office/drawing/2014/main" id="{2909F487-7732-4B52-A66E-9CADECB14890}"/>
              </a:ext>
            </a:extLst>
          </p:cNvPr>
          <p:cNvPicPr>
            <a:picLocks noChangeAspect="1"/>
          </p:cNvPicPr>
          <p:nvPr/>
        </p:nvPicPr>
        <p:blipFill rotWithShape="1">
          <a:blip r:embed="rId4">
            <a:extLst>
              <a:ext uri="{28A0092B-C50C-407E-A947-70E740481C1C}">
                <a14:useLocalDpi xmlns:a14="http://schemas.microsoft.com/office/drawing/2010/main" val="0"/>
              </a:ext>
            </a:extLst>
          </a:blip>
          <a:srcRect l="32930" t="-4962" b="61528"/>
          <a:stretch/>
        </p:blipFill>
        <p:spPr>
          <a:xfrm>
            <a:off x="6096000" y="4780943"/>
            <a:ext cx="2250412" cy="568166"/>
          </a:xfrm>
          <a:prstGeom prst="rect">
            <a:avLst/>
          </a:prstGeom>
        </p:spPr>
      </p:pic>
      <p:pic>
        <p:nvPicPr>
          <p:cNvPr id="21" name="Image 20">
            <a:extLst>
              <a:ext uri="{FF2B5EF4-FFF2-40B4-BE49-F238E27FC236}">
                <a16:creationId xmlns:a16="http://schemas.microsoft.com/office/drawing/2014/main" id="{C9314CED-4978-4FA3-8302-DAE5F100F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1079" y="2604921"/>
            <a:ext cx="3368538" cy="1185384"/>
          </a:xfrm>
          <a:prstGeom prst="rect">
            <a:avLst/>
          </a:prstGeom>
        </p:spPr>
      </p:pic>
      <p:sp>
        <p:nvSpPr>
          <p:cNvPr id="22" name="ZoneTexte 21">
            <a:extLst>
              <a:ext uri="{FF2B5EF4-FFF2-40B4-BE49-F238E27FC236}">
                <a16:creationId xmlns:a16="http://schemas.microsoft.com/office/drawing/2014/main" id="{3BC73BE2-2FA0-481D-8D1C-FAFF19DB6C04}"/>
              </a:ext>
            </a:extLst>
          </p:cNvPr>
          <p:cNvSpPr txBox="1"/>
          <p:nvPr/>
        </p:nvSpPr>
        <p:spPr>
          <a:xfrm>
            <a:off x="6850955" y="4411098"/>
            <a:ext cx="740503" cy="307777"/>
          </a:xfrm>
          <a:prstGeom prst="rect">
            <a:avLst/>
          </a:prstGeom>
          <a:noFill/>
        </p:spPr>
        <p:txBody>
          <a:bodyPr wrap="square" rtlCol="0">
            <a:spAutoFit/>
          </a:bodyPr>
          <a:lstStyle/>
          <a:p>
            <a:r>
              <a:rPr lang="en-GB" sz="1400" dirty="0"/>
              <a:t>Goal</a:t>
            </a:r>
          </a:p>
        </p:txBody>
      </p:sp>
      <p:sp>
        <p:nvSpPr>
          <p:cNvPr id="24" name="ZoneTexte 23">
            <a:extLst>
              <a:ext uri="{FF2B5EF4-FFF2-40B4-BE49-F238E27FC236}">
                <a16:creationId xmlns:a16="http://schemas.microsoft.com/office/drawing/2014/main" id="{5367BF8F-B26B-4BE7-8C33-0E84430B1589}"/>
              </a:ext>
            </a:extLst>
          </p:cNvPr>
          <p:cNvSpPr txBox="1"/>
          <p:nvPr/>
        </p:nvSpPr>
        <p:spPr>
          <a:xfrm>
            <a:off x="6820708" y="2297144"/>
            <a:ext cx="740503" cy="307777"/>
          </a:xfrm>
          <a:prstGeom prst="rect">
            <a:avLst/>
          </a:prstGeom>
          <a:noFill/>
        </p:spPr>
        <p:txBody>
          <a:bodyPr wrap="square" rtlCol="0">
            <a:spAutoFit/>
          </a:bodyPr>
          <a:lstStyle/>
          <a:p>
            <a:r>
              <a:rPr lang="en-GB" sz="1400" dirty="0"/>
              <a:t>Reality</a:t>
            </a:r>
          </a:p>
        </p:txBody>
      </p:sp>
      <p:cxnSp>
        <p:nvCxnSpPr>
          <p:cNvPr id="26" name="Connecteur droit avec flèche 25">
            <a:extLst>
              <a:ext uri="{FF2B5EF4-FFF2-40B4-BE49-F238E27FC236}">
                <a16:creationId xmlns:a16="http://schemas.microsoft.com/office/drawing/2014/main" id="{0AA3105A-DD7F-4A71-9B81-C81F5D8B25D8}"/>
              </a:ext>
            </a:extLst>
          </p:cNvPr>
          <p:cNvCxnSpPr/>
          <p:nvPr/>
        </p:nvCxnSpPr>
        <p:spPr>
          <a:xfrm>
            <a:off x="6218349" y="5457645"/>
            <a:ext cx="1897811" cy="0"/>
          </a:xfrm>
          <a:prstGeom prst="straightConnector1">
            <a:avLst/>
          </a:prstGeom>
          <a:ln w="190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5EB8321F-3D17-413B-B90D-0AD6B1ADD93B}"/>
                  </a:ext>
                </a:extLst>
              </p:cNvPr>
              <p:cNvSpPr txBox="1"/>
              <p:nvPr/>
            </p:nvSpPr>
            <p:spPr>
              <a:xfrm>
                <a:off x="5996953" y="5566182"/>
                <a:ext cx="2119207" cy="4999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CH" sz="1400" b="0" i="1" smtClean="0">
                              <a:latin typeface="Cambria Math" panose="02040503050406030204" pitchFamily="18" charset="0"/>
                            </a:rPr>
                          </m:ctrlPr>
                        </m:sSubPr>
                        <m:e>
                          <m:r>
                            <a:rPr lang="fr-CH" sz="1400" b="0" i="1" smtClean="0">
                              <a:latin typeface="Cambria Math" panose="02040503050406030204" pitchFamily="18" charset="0"/>
                            </a:rPr>
                            <m:t>𝑤</m:t>
                          </m:r>
                        </m:e>
                        <m:sub>
                          <m:r>
                            <a:rPr lang="fr-CH" sz="1400" b="0" i="1" smtClean="0">
                              <a:latin typeface="Cambria Math" panose="02040503050406030204" pitchFamily="18" charset="0"/>
                            </a:rPr>
                            <m:t>𝑚𝑖𝑛</m:t>
                          </m:r>
                        </m:sub>
                      </m:sSub>
                      <m:r>
                        <a:rPr lang="fr-CH" sz="1400" b="0" i="1" smtClean="0">
                          <a:latin typeface="Cambria Math" panose="02040503050406030204" pitchFamily="18" charset="0"/>
                        </a:rPr>
                        <m:t>=</m:t>
                      </m:r>
                      <m:f>
                        <m:fPr>
                          <m:ctrlPr>
                            <a:rPr lang="fr-CH" sz="1400" b="0" i="1" smtClean="0">
                              <a:latin typeface="Cambria Math" panose="02040503050406030204" pitchFamily="18" charset="0"/>
                            </a:rPr>
                          </m:ctrlPr>
                        </m:fPr>
                        <m:num>
                          <m:r>
                            <a:rPr lang="fr-CH" sz="1400" b="0" i="1" smtClean="0">
                              <a:latin typeface="Cambria Math" panose="02040503050406030204" pitchFamily="18" charset="0"/>
                            </a:rPr>
                            <m:t>𝑐h𝑜𝑟𝑑</m:t>
                          </m:r>
                        </m:num>
                        <m:den>
                          <m:r>
                            <a:rPr lang="fr-CH" sz="1400" b="0" i="1" smtClean="0">
                              <a:latin typeface="Cambria Math" panose="02040503050406030204" pitchFamily="18" charset="0"/>
                            </a:rPr>
                            <m:t>40</m:t>
                          </m:r>
                        </m:den>
                      </m:f>
                    </m:oMath>
                  </m:oMathPara>
                </a14:m>
                <a:endParaRPr lang="en-GB" sz="1400" dirty="0"/>
              </a:p>
            </p:txBody>
          </p:sp>
        </mc:Choice>
        <mc:Fallback xmlns="">
          <p:sp>
            <p:nvSpPr>
              <p:cNvPr id="27" name="ZoneTexte 26">
                <a:extLst>
                  <a:ext uri="{FF2B5EF4-FFF2-40B4-BE49-F238E27FC236}">
                    <a16:creationId xmlns:a16="http://schemas.microsoft.com/office/drawing/2014/main" id="{5EB8321F-3D17-413B-B90D-0AD6B1ADD93B}"/>
                  </a:ext>
                </a:extLst>
              </p:cNvPr>
              <p:cNvSpPr txBox="1">
                <a:spLocks noRot="1" noChangeAspect="1" noMove="1" noResize="1" noEditPoints="1" noAdjustHandles="1" noChangeArrowheads="1" noChangeShapeType="1" noTextEdit="1"/>
              </p:cNvSpPr>
              <p:nvPr/>
            </p:nvSpPr>
            <p:spPr>
              <a:xfrm>
                <a:off x="5996953" y="5566182"/>
                <a:ext cx="2119207" cy="499945"/>
              </a:xfrm>
              <a:prstGeom prst="rect">
                <a:avLst/>
              </a:prstGeom>
              <a:blipFill>
                <a:blip r:embed="rId6"/>
                <a:stretch>
                  <a:fillRect b="-2439"/>
                </a:stretch>
              </a:blipFill>
            </p:spPr>
            <p:txBody>
              <a:bodyPr/>
              <a:lstStyle/>
              <a:p>
                <a:r>
                  <a:rPr lang="en-GB">
                    <a:noFill/>
                  </a:rPr>
                  <a:t> </a:t>
                </a:r>
              </a:p>
            </p:txBody>
          </p:sp>
        </mc:Fallback>
      </mc:AlternateContent>
    </p:spTree>
    <p:extLst>
      <p:ext uri="{BB962C8B-B14F-4D97-AF65-F5344CB8AC3E}">
        <p14:creationId xmlns:p14="http://schemas.microsoft.com/office/powerpoint/2010/main" val="181414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12</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3429000"/>
            <a:ext cx="4200860" cy="996170"/>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3: </a:t>
            </a:r>
            <a:r>
              <a:rPr lang="fr-FR" sz="2800" b="1" dirty="0" err="1">
                <a:solidFill>
                  <a:schemeClr val="tx2"/>
                </a:solidFill>
                <a:latin typeface="Calibri Light" charset="0"/>
                <a:ea typeface="Calibri Light" charset="0"/>
                <a:cs typeface="Calibri Light" charset="0"/>
              </a:rPr>
              <a:t>Side</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assignment</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Least squares</a:t>
            </a:r>
          </a:p>
        </p:txBody>
      </p:sp>
      <p:pic>
        <p:nvPicPr>
          <p:cNvPr id="3" name="Image 2">
            <a:extLst>
              <a:ext uri="{FF2B5EF4-FFF2-40B4-BE49-F238E27FC236}">
                <a16:creationId xmlns:a16="http://schemas.microsoft.com/office/drawing/2014/main" id="{E4AA29D8-8722-4FF4-B979-99C52140338B}"/>
              </a:ext>
            </a:extLst>
          </p:cNvPr>
          <p:cNvPicPr>
            <a:picLocks noChangeAspect="1"/>
          </p:cNvPicPr>
          <p:nvPr/>
        </p:nvPicPr>
        <p:blipFill rotWithShape="1">
          <a:blip r:embed="rId3">
            <a:extLst>
              <a:ext uri="{28A0092B-C50C-407E-A947-70E740481C1C}">
                <a14:useLocalDpi xmlns:a14="http://schemas.microsoft.com/office/drawing/2010/main" val="0"/>
              </a:ext>
            </a:extLst>
          </a:blip>
          <a:srcRect l="6415" t="6712" r="8916" b="3583"/>
          <a:stretch/>
        </p:blipFill>
        <p:spPr>
          <a:xfrm>
            <a:off x="5565231" y="1941781"/>
            <a:ext cx="5596719" cy="4304164"/>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FEB884CE-3F7B-44BA-9AC8-1ED0D6EB0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20856"/>
            <a:ext cx="576749" cy="1329726"/>
          </a:xfrm>
          <a:prstGeom prst="rect">
            <a:avLst/>
          </a:prstGeom>
        </p:spPr>
      </p:pic>
      <p:cxnSp>
        <p:nvCxnSpPr>
          <p:cNvPr id="12" name="Straight Connector 14">
            <a:extLst>
              <a:ext uri="{FF2B5EF4-FFF2-40B4-BE49-F238E27FC236}">
                <a16:creationId xmlns:a16="http://schemas.microsoft.com/office/drawing/2014/main" id="{7C093F8D-0D8A-472A-869F-8CDE948A8BBF}"/>
              </a:ext>
            </a:extLst>
          </p:cNvPr>
          <p:cNvCxnSpPr>
            <a:cxnSpLocks/>
          </p:cNvCxnSpPr>
          <p:nvPr/>
        </p:nvCxnSpPr>
        <p:spPr>
          <a:xfrm>
            <a:off x="10625778" y="612055"/>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A8107C40-C90F-4118-8AD2-B3F1135BF08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01449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13</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1955960"/>
            <a:ext cx="8292973" cy="480131"/>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4: </a:t>
            </a:r>
            <a:r>
              <a:rPr lang="fr-FR" sz="2800" b="1" dirty="0" err="1">
                <a:solidFill>
                  <a:schemeClr val="tx2"/>
                </a:solidFill>
                <a:latin typeface="Calibri Light" charset="0"/>
                <a:ea typeface="Calibri Light" charset="0"/>
                <a:cs typeface="Calibri Light" charset="0"/>
              </a:rPr>
              <a:t>Curves</a:t>
            </a:r>
            <a:r>
              <a:rPr lang="fr-FR" sz="2800" b="1" dirty="0">
                <a:solidFill>
                  <a:schemeClr val="tx2"/>
                </a:solidFill>
                <a:latin typeface="Calibri Light" charset="0"/>
                <a:ea typeface="Calibri Light" charset="0"/>
                <a:cs typeface="Calibri Light" charset="0"/>
              </a:rPr>
              <a:t> interpolation (4th </a:t>
            </a:r>
            <a:r>
              <a:rPr lang="fr-FR" sz="2800" b="1" dirty="0" err="1">
                <a:solidFill>
                  <a:schemeClr val="tx2"/>
                </a:solidFill>
                <a:latin typeface="Calibri Light" charset="0"/>
                <a:ea typeface="Calibri Light" charset="0"/>
                <a:cs typeface="Calibri Light" charset="0"/>
              </a:rPr>
              <a:t>order</a:t>
            </a:r>
            <a:r>
              <a:rPr lang="fr-FR" sz="2800" b="1" dirty="0">
                <a:solidFill>
                  <a:schemeClr val="tx2"/>
                </a:solidFill>
                <a:latin typeface="Calibri Light" charset="0"/>
                <a:ea typeface="Calibri Light" charset="0"/>
                <a:cs typeface="Calibri Light" charset="0"/>
              </a:rPr>
              <a:t> polynomial)</a:t>
            </a:r>
          </a:p>
        </p:txBody>
      </p:sp>
      <p:pic>
        <p:nvPicPr>
          <p:cNvPr id="3" name="Image 2">
            <a:extLst>
              <a:ext uri="{FF2B5EF4-FFF2-40B4-BE49-F238E27FC236}">
                <a16:creationId xmlns:a16="http://schemas.microsoft.com/office/drawing/2014/main" id="{BA4DECA3-305B-4F40-97B5-AEE9D54A5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22" y="2697173"/>
            <a:ext cx="5368837" cy="3579225"/>
          </a:xfrm>
          <a:prstGeom prst="rect">
            <a:avLst/>
          </a:prstGeom>
        </p:spPr>
      </p:pic>
      <p:pic>
        <p:nvPicPr>
          <p:cNvPr id="6" name="Image 5">
            <a:extLst>
              <a:ext uri="{FF2B5EF4-FFF2-40B4-BE49-F238E27FC236}">
                <a16:creationId xmlns:a16="http://schemas.microsoft.com/office/drawing/2014/main" id="{78EF2195-6293-4C4B-9754-E61DE2B4F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043" y="2691211"/>
            <a:ext cx="5423356" cy="3615570"/>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604D7F5C-8D22-4B86-A77B-7CD15F561E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2" name="Straight Connector 14">
            <a:extLst>
              <a:ext uri="{FF2B5EF4-FFF2-40B4-BE49-F238E27FC236}">
                <a16:creationId xmlns:a16="http://schemas.microsoft.com/office/drawing/2014/main" id="{39A17C7D-9F98-41E2-A2C8-A3087EF56DDE}"/>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80A32CC8-8D8B-4715-9BFE-ED3EFB0CC5B4}"/>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91249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14</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pic>
        <p:nvPicPr>
          <p:cNvPr id="3" name="Image 2">
            <a:extLst>
              <a:ext uri="{FF2B5EF4-FFF2-40B4-BE49-F238E27FC236}">
                <a16:creationId xmlns:a16="http://schemas.microsoft.com/office/drawing/2014/main" id="{70DA9C04-850A-4B41-B5EF-7FBBC8BE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841" y="1831457"/>
            <a:ext cx="6640149" cy="4426766"/>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C83D0405-2751-4C19-AB19-F7084E938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2" name="Straight Connector 14">
            <a:extLst>
              <a:ext uri="{FF2B5EF4-FFF2-40B4-BE49-F238E27FC236}">
                <a16:creationId xmlns:a16="http://schemas.microsoft.com/office/drawing/2014/main" id="{B4387181-1D5F-4D02-AF07-95F113A5C372}"/>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9" name="ZoneTexte 6">
            <a:extLst>
              <a:ext uri="{FF2B5EF4-FFF2-40B4-BE49-F238E27FC236}">
                <a16:creationId xmlns:a16="http://schemas.microsoft.com/office/drawing/2014/main" id="{035AA849-8C8D-4CE8-87B5-AA496B724292}"/>
              </a:ext>
            </a:extLst>
          </p:cNvPr>
          <p:cNvSpPr txBox="1"/>
          <p:nvPr/>
        </p:nvSpPr>
        <p:spPr>
          <a:xfrm>
            <a:off x="1322716" y="3094836"/>
            <a:ext cx="5129841"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5: </a:t>
            </a:r>
            <a:r>
              <a:rPr lang="fr-FR" sz="2800" b="1" dirty="0" err="1">
                <a:solidFill>
                  <a:schemeClr val="tx2"/>
                </a:solidFill>
                <a:latin typeface="Calibri Light" charset="0"/>
                <a:ea typeface="Calibri Light" charset="0"/>
                <a:cs typeface="Calibri Light" charset="0"/>
              </a:rPr>
              <a:t>Parameters</a:t>
            </a:r>
            <a:r>
              <a:rPr lang="fr-FR" sz="2800" b="1" dirty="0">
                <a:solidFill>
                  <a:schemeClr val="tx2"/>
                </a:solidFill>
                <a:latin typeface="Calibri Light" charset="0"/>
                <a:ea typeface="Calibri Light" charset="0"/>
                <a:cs typeface="Calibri Light" charset="0"/>
              </a:rPr>
              <a:t> computation</a:t>
            </a:r>
          </a:p>
          <a:p>
            <a:pPr marL="1028700" lvl="1" indent="-571500">
              <a:lnSpc>
                <a:spcPct val="90000"/>
              </a:lnSpc>
              <a:spcBef>
                <a:spcPts val="1000"/>
              </a:spcBef>
              <a:buFont typeface="Wingdings" charset="2"/>
              <a:buChar char="§"/>
            </a:pPr>
            <a:r>
              <a:rPr lang="fr-FR" sz="2800" dirty="0" err="1">
                <a:solidFill>
                  <a:schemeClr val="accent2">
                    <a:lumMod val="75000"/>
                  </a:schemeClr>
                </a:solidFill>
                <a:latin typeface="Calibri Light" charset="0"/>
                <a:ea typeface="Calibri Light" charset="0"/>
                <a:cs typeface="Calibri Light" charset="0"/>
              </a:rPr>
              <a:t>Chord</a:t>
            </a:r>
            <a:r>
              <a:rPr lang="fr-FR" sz="2800" dirty="0">
                <a:solidFill>
                  <a:schemeClr val="accent2">
                    <a:lumMod val="75000"/>
                  </a:schemeClr>
                </a:solidFill>
                <a:latin typeface="Calibri Light" charset="0"/>
                <a:ea typeface="Calibri Light" charset="0"/>
                <a:cs typeface="Calibri Light" charset="0"/>
              </a:rPr>
              <a:t> </a:t>
            </a:r>
            <a:r>
              <a:rPr lang="fr-FR" sz="2800" dirty="0" err="1">
                <a:solidFill>
                  <a:schemeClr val="accent2">
                    <a:lumMod val="75000"/>
                  </a:schemeClr>
                </a:solidFill>
                <a:latin typeface="Calibri Light" charset="0"/>
                <a:ea typeface="Calibri Light" charset="0"/>
                <a:cs typeface="Calibri Light" charset="0"/>
              </a:rPr>
              <a:t>length</a:t>
            </a:r>
            <a:endParaRPr lang="fr-FR" sz="28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Blade twist</a:t>
            </a:r>
          </a:p>
        </p:txBody>
      </p:sp>
      <p:sp>
        <p:nvSpPr>
          <p:cNvPr id="13" name="Espace réservé du pied de page 6">
            <a:extLst>
              <a:ext uri="{FF2B5EF4-FFF2-40B4-BE49-F238E27FC236}">
                <a16:creationId xmlns:a16="http://schemas.microsoft.com/office/drawing/2014/main" id="{6C409D07-483A-4D98-80EE-F077725F0984}"/>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54045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5C6224-9670-4007-B2EF-C6983555D30D}"/>
              </a:ext>
            </a:extLst>
          </p:cNvPr>
          <p:cNvPicPr>
            <a:picLocks noChangeAspect="1"/>
          </p:cNvPicPr>
          <p:nvPr/>
        </p:nvPicPr>
        <p:blipFill rotWithShape="1">
          <a:blip r:embed="rId3">
            <a:extLst>
              <a:ext uri="{28A0092B-C50C-407E-A947-70E740481C1C}">
                <a14:useLocalDpi xmlns:a14="http://schemas.microsoft.com/office/drawing/2010/main" val="0"/>
              </a:ext>
            </a:extLst>
          </a:blip>
          <a:srcRect l="24481" t="10621" r="10409" b="21098"/>
          <a:stretch/>
        </p:blipFill>
        <p:spPr>
          <a:xfrm>
            <a:off x="5434642" y="2017798"/>
            <a:ext cx="6676845" cy="4112689"/>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15</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342203" y="3220915"/>
            <a:ext cx="4893384"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5: </a:t>
            </a:r>
            <a:r>
              <a:rPr lang="fr-FR" sz="2800" b="1" dirty="0" err="1">
                <a:solidFill>
                  <a:schemeClr val="tx2"/>
                </a:solidFill>
                <a:latin typeface="Calibri Light" charset="0"/>
                <a:ea typeface="Calibri Light" charset="0"/>
                <a:cs typeface="Calibri Light" charset="0"/>
              </a:rPr>
              <a:t>Parameters</a:t>
            </a:r>
            <a:r>
              <a:rPr lang="fr-FR" sz="2800" b="1" dirty="0">
                <a:solidFill>
                  <a:schemeClr val="tx2"/>
                </a:solidFill>
                <a:latin typeface="Calibri Light" charset="0"/>
                <a:ea typeface="Calibri Light" charset="0"/>
                <a:cs typeface="Calibri Light" charset="0"/>
              </a:rPr>
              <a:t> computation</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Hub radius</a:t>
            </a:r>
          </a:p>
        </p:txBody>
      </p:sp>
      <p:sp>
        <p:nvSpPr>
          <p:cNvPr id="13" name="Espace réservé du pied de page 6">
            <a:extLst>
              <a:ext uri="{FF2B5EF4-FFF2-40B4-BE49-F238E27FC236}">
                <a16:creationId xmlns:a16="http://schemas.microsoft.com/office/drawing/2014/main" id="{95E8381A-443B-478D-A206-EC82C22A7D32}"/>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39668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4C53600-293A-483C-9303-88EDFEB6AAC8}"/>
              </a:ext>
            </a:extLst>
          </p:cNvPr>
          <p:cNvPicPr>
            <a:picLocks noChangeAspect="1"/>
          </p:cNvPicPr>
          <p:nvPr/>
        </p:nvPicPr>
        <p:blipFill rotWithShape="1">
          <a:blip r:embed="rId3">
            <a:extLst>
              <a:ext uri="{28A0092B-C50C-407E-A947-70E740481C1C}">
                <a14:useLocalDpi xmlns:a14="http://schemas.microsoft.com/office/drawing/2010/main" val="0"/>
              </a:ext>
            </a:extLst>
          </a:blip>
          <a:srcRect l="2317" r="8291"/>
          <a:stretch/>
        </p:blipFill>
        <p:spPr>
          <a:xfrm>
            <a:off x="0" y="1792535"/>
            <a:ext cx="4140680" cy="3088010"/>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16</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38398" y="655964"/>
            <a:ext cx="10115203" cy="920245"/>
          </a:xfrm>
        </p:spPr>
        <p:txBody>
          <a:bodyPr>
            <a:noAutofit/>
          </a:bodyPr>
          <a:lstStyle/>
          <a:p>
            <a:r>
              <a:rPr lang="fr-CH" dirty="0">
                <a:solidFill>
                  <a:schemeClr val="accent2"/>
                </a:solidFill>
              </a:rPr>
              <a:t>Methodology : </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447229" y="5157657"/>
            <a:ext cx="6325877" cy="1096710"/>
          </a:xfrm>
          <a:prstGeom prst="rect">
            <a:avLst/>
          </a:prstGeom>
          <a:noFill/>
        </p:spPr>
        <p:txBody>
          <a:bodyPr wrap="square" rtlCol="0">
            <a:spAutoFit/>
          </a:bodyPr>
          <a:lstStyle/>
          <a:p>
            <a:pPr>
              <a:lnSpc>
                <a:spcPct val="90000"/>
              </a:lnSpc>
              <a:spcBef>
                <a:spcPts val="1000"/>
              </a:spcBef>
            </a:pPr>
            <a:r>
              <a:rPr lang="fr-FR" b="1" u="sng" dirty="0" err="1">
                <a:solidFill>
                  <a:schemeClr val="tx2"/>
                </a:solidFill>
                <a:latin typeface="Calibri Light" charset="0"/>
                <a:ea typeface="Calibri Light" charset="0"/>
                <a:cs typeface="Calibri Light" charset="0"/>
              </a:rPr>
              <a:t>Step</a:t>
            </a:r>
            <a:r>
              <a:rPr lang="fr-FR" b="1" u="sng" dirty="0">
                <a:solidFill>
                  <a:schemeClr val="tx2"/>
                </a:solidFill>
                <a:latin typeface="Calibri Light" charset="0"/>
                <a:ea typeface="Calibri Light" charset="0"/>
                <a:cs typeface="Calibri Light" charset="0"/>
              </a:rPr>
              <a:t> 6: </a:t>
            </a:r>
            <a:r>
              <a:rPr lang="fr-FR" b="1" dirty="0">
                <a:solidFill>
                  <a:schemeClr val="tx2"/>
                </a:solidFill>
                <a:latin typeface="Calibri Light" charset="0"/>
                <a:ea typeface="Calibri Light" charset="0"/>
                <a:cs typeface="Calibri Light" charset="0"/>
              </a:rPr>
              <a:t>X-Foil output</a:t>
            </a:r>
          </a:p>
          <a:p>
            <a:pPr marL="914400" lvl="1" indent="-457200">
              <a:lnSpc>
                <a:spcPct val="90000"/>
              </a:lnSpc>
              <a:spcBef>
                <a:spcPts val="1000"/>
              </a:spcBef>
              <a:buFont typeface="Wingdings" panose="05000000000000000000" pitchFamily="2" charset="2"/>
              <a:buChar char="§"/>
            </a:pPr>
            <a:r>
              <a:rPr lang="fr-FR" dirty="0" err="1">
                <a:solidFill>
                  <a:schemeClr val="accent2"/>
                </a:solidFill>
                <a:latin typeface="Calibri Light" charset="0"/>
                <a:ea typeface="Calibri Light" charset="0"/>
                <a:cs typeface="Calibri Light" charset="0"/>
              </a:rPr>
              <a:t>Align</a:t>
            </a:r>
            <a:r>
              <a:rPr lang="fr-FR" dirty="0">
                <a:solidFill>
                  <a:schemeClr val="accent2"/>
                </a:solidFill>
                <a:latin typeface="Calibri Light" charset="0"/>
                <a:ea typeface="Calibri Light" charset="0"/>
                <a:cs typeface="Calibri Light" charset="0"/>
              </a:rPr>
              <a:t>, </a:t>
            </a:r>
            <a:r>
              <a:rPr lang="fr-FR" dirty="0" err="1">
                <a:solidFill>
                  <a:schemeClr val="accent2"/>
                </a:solidFill>
                <a:latin typeface="Calibri Light" charset="0"/>
                <a:ea typeface="Calibri Light" charset="0"/>
                <a:cs typeface="Calibri Light" charset="0"/>
              </a:rPr>
              <a:t>mirror</a:t>
            </a:r>
            <a:r>
              <a:rPr lang="fr-FR" dirty="0">
                <a:solidFill>
                  <a:schemeClr val="accent2"/>
                </a:solidFill>
                <a:latin typeface="Calibri Light" charset="0"/>
                <a:ea typeface="Calibri Light" charset="0"/>
                <a:cs typeface="Calibri Light" charset="0"/>
              </a:rPr>
              <a:t>, (</a:t>
            </a:r>
            <a:r>
              <a:rPr lang="fr-FR" dirty="0" err="1">
                <a:solidFill>
                  <a:schemeClr val="accent2"/>
                </a:solidFill>
                <a:latin typeface="Calibri Light" charset="0"/>
                <a:ea typeface="Calibri Light" charset="0"/>
                <a:cs typeface="Calibri Light" charset="0"/>
              </a:rPr>
              <a:t>normalize</a:t>
            </a:r>
            <a:r>
              <a:rPr lang="fr-FR" dirty="0">
                <a:solidFill>
                  <a:schemeClr val="accent2"/>
                </a:solidFill>
                <a:latin typeface="Calibri Light" charset="0"/>
                <a:ea typeface="Calibri Light" charset="0"/>
                <a:cs typeface="Calibri Light" charset="0"/>
              </a:rPr>
              <a:t>), right </a:t>
            </a:r>
            <a:r>
              <a:rPr lang="fr-FR" dirty="0" err="1">
                <a:solidFill>
                  <a:schemeClr val="accent2"/>
                </a:solidFill>
                <a:latin typeface="Calibri Light" charset="0"/>
                <a:ea typeface="Calibri Light" charset="0"/>
                <a:cs typeface="Calibri Light" charset="0"/>
              </a:rPr>
              <a:t>order</a:t>
            </a:r>
            <a:r>
              <a:rPr lang="fr-FR" dirty="0">
                <a:solidFill>
                  <a:schemeClr val="accent2"/>
                </a:solidFill>
                <a:latin typeface="Calibri Light" charset="0"/>
                <a:ea typeface="Calibri Light" charset="0"/>
                <a:cs typeface="Calibri Light" charset="0"/>
              </a:rPr>
              <a:t> </a:t>
            </a:r>
          </a:p>
          <a:p>
            <a:pPr marL="800100" lvl="1" indent="-342900">
              <a:lnSpc>
                <a:spcPct val="90000"/>
              </a:lnSpc>
              <a:spcBef>
                <a:spcPts val="1000"/>
              </a:spcBef>
              <a:buFont typeface="Wingdings" panose="05000000000000000000" pitchFamily="2" charset="2"/>
              <a:buChar char="§"/>
            </a:pPr>
            <a:r>
              <a:rPr lang="fr-FR" dirty="0">
                <a:solidFill>
                  <a:schemeClr val="accent2"/>
                </a:solidFill>
                <a:latin typeface="Calibri Light" charset="0"/>
                <a:ea typeface="Calibri Light" charset="0"/>
                <a:cs typeface="Calibri Light" charset="0"/>
              </a:rPr>
              <a:t>  Reynold and Mach</a:t>
            </a:r>
            <a:endParaRPr lang="fr-FR" b="1" dirty="0">
              <a:solidFill>
                <a:schemeClr val="accent2"/>
              </a:solidFill>
              <a:latin typeface="Calibri Light" charset="0"/>
              <a:ea typeface="Calibri Light" charset="0"/>
              <a:cs typeface="Calibri Light" charset="0"/>
            </a:endParaRPr>
          </a:p>
        </p:txBody>
      </p:sp>
      <p:pic>
        <p:nvPicPr>
          <p:cNvPr id="13" name="Picture 8" descr="A close up of a knife&#10;&#10;Description generated with very high confidence">
            <a:extLst>
              <a:ext uri="{FF2B5EF4-FFF2-40B4-BE49-F238E27FC236}">
                <a16:creationId xmlns:a16="http://schemas.microsoft.com/office/drawing/2014/main" id="{F2D30C16-F3AC-4617-84E7-D96788CB2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5" name="Straight Connector 14">
            <a:extLst>
              <a:ext uri="{FF2B5EF4-FFF2-40B4-BE49-F238E27FC236}">
                <a16:creationId xmlns:a16="http://schemas.microsoft.com/office/drawing/2014/main" id="{95ED9965-958E-4A8E-91B4-31F85D5A4EE9}"/>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6" name="Espace réservé du pied de page 6">
            <a:extLst>
              <a:ext uri="{FF2B5EF4-FFF2-40B4-BE49-F238E27FC236}">
                <a16:creationId xmlns:a16="http://schemas.microsoft.com/office/drawing/2014/main" id="{CB5B5BE4-E47D-4340-8A57-639A4E8BABA2}"/>
              </a:ext>
            </a:extLst>
          </p:cNvPr>
          <p:cNvSpPr>
            <a:spLocks noGrp="1"/>
          </p:cNvSpPr>
          <p:nvPr>
            <p:ph type="ftr" sz="quarter" idx="11"/>
          </p:nvPr>
        </p:nvSpPr>
        <p:spPr>
          <a:xfrm>
            <a:off x="3686185" y="6470868"/>
            <a:ext cx="4822804" cy="365125"/>
          </a:xfrm>
        </p:spPr>
        <p:txBody>
          <a:bodyPr/>
          <a:lstStyle/>
          <a:p>
            <a:r>
              <a:rPr lang="fr-CH" sz="1100" dirty="0"/>
              <a:t>EPFL-STI-LIS | 27.12.2018</a:t>
            </a:r>
          </a:p>
        </p:txBody>
      </p:sp>
      <p:pic>
        <p:nvPicPr>
          <p:cNvPr id="3" name="Image 2">
            <a:extLst>
              <a:ext uri="{FF2B5EF4-FFF2-40B4-BE49-F238E27FC236}">
                <a16:creationId xmlns:a16="http://schemas.microsoft.com/office/drawing/2014/main" id="{0EEF34F5-5461-480F-9D58-4B19FC41E900}"/>
              </a:ext>
            </a:extLst>
          </p:cNvPr>
          <p:cNvPicPr>
            <a:picLocks noChangeAspect="1"/>
          </p:cNvPicPr>
          <p:nvPr/>
        </p:nvPicPr>
        <p:blipFill rotWithShape="1">
          <a:blip r:embed="rId5">
            <a:extLst>
              <a:ext uri="{28A0092B-C50C-407E-A947-70E740481C1C}">
                <a14:useLocalDpi xmlns:a14="http://schemas.microsoft.com/office/drawing/2010/main" val="0"/>
              </a:ext>
            </a:extLst>
          </a:blip>
          <a:srcRect l="1931" r="8601"/>
          <a:stretch/>
        </p:blipFill>
        <p:spPr>
          <a:xfrm>
            <a:off x="3865935" y="2379216"/>
            <a:ext cx="4185387" cy="3118704"/>
          </a:xfrm>
          <a:prstGeom prst="rect">
            <a:avLst/>
          </a:prstGeom>
        </p:spPr>
      </p:pic>
      <p:pic>
        <p:nvPicPr>
          <p:cNvPr id="10" name="Image 9">
            <a:extLst>
              <a:ext uri="{FF2B5EF4-FFF2-40B4-BE49-F238E27FC236}">
                <a16:creationId xmlns:a16="http://schemas.microsoft.com/office/drawing/2014/main" id="{B438665E-3ABA-4879-9A42-75C6C09F8780}"/>
              </a:ext>
            </a:extLst>
          </p:cNvPr>
          <p:cNvPicPr>
            <a:picLocks noChangeAspect="1"/>
          </p:cNvPicPr>
          <p:nvPr/>
        </p:nvPicPr>
        <p:blipFill rotWithShape="1">
          <a:blip r:embed="rId6">
            <a:extLst>
              <a:ext uri="{28A0092B-C50C-407E-A947-70E740481C1C}">
                <a14:useLocalDpi xmlns:a14="http://schemas.microsoft.com/office/drawing/2010/main" val="0"/>
              </a:ext>
            </a:extLst>
          </a:blip>
          <a:srcRect l="2355" r="8016"/>
          <a:stretch/>
        </p:blipFill>
        <p:spPr>
          <a:xfrm>
            <a:off x="7861540" y="3134908"/>
            <a:ext cx="4257743" cy="3168664"/>
          </a:xfrm>
          <a:prstGeom prst="rect">
            <a:avLst/>
          </a:prstGeom>
        </p:spPr>
      </p:pic>
    </p:spTree>
    <p:extLst>
      <p:ext uri="{BB962C8B-B14F-4D97-AF65-F5344CB8AC3E}">
        <p14:creationId xmlns:p14="http://schemas.microsoft.com/office/powerpoint/2010/main" val="351042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err="1">
                <a:solidFill>
                  <a:schemeClr val="accent2"/>
                </a:solidFill>
              </a:rPr>
              <a:t>Results</a:t>
            </a:r>
            <a:r>
              <a:rPr lang="fr-CH" dirty="0">
                <a:solidFill>
                  <a:schemeClr val="accent2"/>
                </a:solidFill>
              </a:rPr>
              <a:t>: </a:t>
            </a:r>
            <a:r>
              <a:rPr lang="fr-CH" i="1" dirty="0" err="1">
                <a:solidFill>
                  <a:schemeClr val="tx2"/>
                </a:solidFill>
              </a:rPr>
              <a:t>Parameters</a:t>
            </a:r>
            <a:endParaRPr lang="fr-CH" dirty="0">
              <a:solidFill>
                <a:schemeClr val="accent2"/>
              </a:solidFill>
            </a:endParaRP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17</a:t>
            </a:fld>
            <a:endParaRPr lang="fr-CH" sz="1800" dirty="0"/>
          </a:p>
        </p:txBody>
      </p:sp>
      <p:pic>
        <p:nvPicPr>
          <p:cNvPr id="5" name="Image 4">
            <a:extLst>
              <a:ext uri="{FF2B5EF4-FFF2-40B4-BE49-F238E27FC236}">
                <a16:creationId xmlns:a16="http://schemas.microsoft.com/office/drawing/2014/main" id="{49A3BA2B-7453-4778-A114-78D95F073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088" y="3120312"/>
            <a:ext cx="4621516" cy="3081010"/>
          </a:xfrm>
          <a:prstGeom prst="rect">
            <a:avLst/>
          </a:prstGeom>
        </p:spPr>
      </p:pic>
      <p:pic>
        <p:nvPicPr>
          <p:cNvPr id="10" name="Image 9">
            <a:extLst>
              <a:ext uri="{FF2B5EF4-FFF2-40B4-BE49-F238E27FC236}">
                <a16:creationId xmlns:a16="http://schemas.microsoft.com/office/drawing/2014/main" id="{63D7AEE1-8DC5-487F-885D-FD7D4EF2F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2466" y="3056437"/>
            <a:ext cx="4615178" cy="3076785"/>
          </a:xfrm>
          <a:prstGeom prst="rect">
            <a:avLst/>
          </a:prstGeom>
        </p:spPr>
      </p:pic>
      <p:graphicFrame>
        <p:nvGraphicFramePr>
          <p:cNvPr id="3" name="Tableau 2">
            <a:extLst>
              <a:ext uri="{FF2B5EF4-FFF2-40B4-BE49-F238E27FC236}">
                <a16:creationId xmlns:a16="http://schemas.microsoft.com/office/drawing/2014/main" id="{7D96021D-C0D3-427D-A446-905D78F4E9EB}"/>
              </a:ext>
            </a:extLst>
          </p:cNvPr>
          <p:cNvGraphicFramePr>
            <a:graphicFrameLocks noGrp="1"/>
          </p:cNvGraphicFramePr>
          <p:nvPr>
            <p:extLst>
              <p:ext uri="{D42A27DB-BD31-4B8C-83A1-F6EECF244321}">
                <p14:modId xmlns:p14="http://schemas.microsoft.com/office/powerpoint/2010/main" val="2194493088"/>
              </p:ext>
            </p:extLst>
          </p:nvPr>
        </p:nvGraphicFramePr>
        <p:xfrm>
          <a:off x="2844800" y="2006906"/>
          <a:ext cx="6502400" cy="101092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88265255"/>
                    </a:ext>
                  </a:extLst>
                </a:gridCol>
                <a:gridCol w="1625600">
                  <a:extLst>
                    <a:ext uri="{9D8B030D-6E8A-4147-A177-3AD203B41FA5}">
                      <a16:colId xmlns:a16="http://schemas.microsoft.com/office/drawing/2014/main" val="951579675"/>
                    </a:ext>
                  </a:extLst>
                </a:gridCol>
                <a:gridCol w="1625600">
                  <a:extLst>
                    <a:ext uri="{9D8B030D-6E8A-4147-A177-3AD203B41FA5}">
                      <a16:colId xmlns:a16="http://schemas.microsoft.com/office/drawing/2014/main" val="1307146686"/>
                    </a:ext>
                  </a:extLst>
                </a:gridCol>
                <a:gridCol w="1625600">
                  <a:extLst>
                    <a:ext uri="{9D8B030D-6E8A-4147-A177-3AD203B41FA5}">
                      <a16:colId xmlns:a16="http://schemas.microsoft.com/office/drawing/2014/main" val="3750580462"/>
                    </a:ext>
                  </a:extLst>
                </a:gridCol>
              </a:tblGrid>
              <a:tr h="370840">
                <a:tc>
                  <a:txBody>
                    <a:bodyPr/>
                    <a:lstStyle/>
                    <a:p>
                      <a:pPr algn="ctr"/>
                      <a:r>
                        <a:rPr lang="en-GB" dirty="0"/>
                        <a:t>Chord length</a:t>
                      </a:r>
                    </a:p>
                  </a:txBody>
                  <a:tcPr/>
                </a:tc>
                <a:tc>
                  <a:txBody>
                    <a:bodyPr/>
                    <a:lstStyle/>
                    <a:p>
                      <a:pPr algn="ctr"/>
                      <a:r>
                        <a:rPr lang="en-GB" dirty="0"/>
                        <a:t>Blade twist</a:t>
                      </a:r>
                    </a:p>
                  </a:txBody>
                  <a:tcPr/>
                </a:tc>
                <a:tc>
                  <a:txBody>
                    <a:bodyPr/>
                    <a:lstStyle/>
                    <a:p>
                      <a:pPr algn="ctr"/>
                      <a:r>
                        <a:rPr lang="en-GB" dirty="0"/>
                        <a:t>Hub Radius</a:t>
                      </a:r>
                    </a:p>
                  </a:txBody>
                  <a:tcPr/>
                </a:tc>
                <a:tc>
                  <a:txBody>
                    <a:bodyPr/>
                    <a:lstStyle/>
                    <a:p>
                      <a:pPr algn="ctr"/>
                      <a:r>
                        <a:rPr lang="en-GB" dirty="0"/>
                        <a:t>Tip Radius</a:t>
                      </a:r>
                    </a:p>
                  </a:txBody>
                  <a:tcPr/>
                </a:tc>
                <a:extLst>
                  <a:ext uri="{0D108BD9-81ED-4DB2-BD59-A6C34878D82A}">
                    <a16:rowId xmlns:a16="http://schemas.microsoft.com/office/drawing/2014/main" val="1883406159"/>
                  </a:ext>
                </a:extLst>
              </a:tr>
              <a:tr h="370840">
                <a:tc>
                  <a:txBody>
                    <a:bodyPr/>
                    <a:lstStyle/>
                    <a:p>
                      <a:pPr algn="ctr"/>
                      <a:r>
                        <a:rPr lang="en-GB" dirty="0"/>
                        <a:t>RMSE</a:t>
                      </a:r>
                    </a:p>
                    <a:p>
                      <a:pPr algn="ctr"/>
                      <a:r>
                        <a:rPr lang="en-GB" dirty="0"/>
                        <a:t>0.06 mm</a:t>
                      </a:r>
                    </a:p>
                  </a:txBody>
                  <a:tcPr/>
                </a:tc>
                <a:tc>
                  <a:txBody>
                    <a:bodyPr/>
                    <a:lstStyle/>
                    <a:p>
                      <a:pPr algn="ctr"/>
                      <a:r>
                        <a:rPr lang="en-GB" dirty="0"/>
                        <a:t>RMSE</a:t>
                      </a:r>
                    </a:p>
                    <a:p>
                      <a:pPr algn="ctr"/>
                      <a:r>
                        <a:rPr lang="en-GB" dirty="0"/>
                        <a:t>8.76 </a:t>
                      </a:r>
                      <a:r>
                        <a:rPr lang="en-GB" dirty="0" err="1"/>
                        <a:t>deg</a:t>
                      </a:r>
                      <a:endParaRPr lang="en-GB" dirty="0"/>
                    </a:p>
                  </a:txBody>
                  <a:tcPr/>
                </a:tc>
                <a:tc>
                  <a:txBody>
                    <a:bodyPr/>
                    <a:lstStyle/>
                    <a:p>
                      <a:pPr algn="ctr"/>
                      <a:r>
                        <a:rPr lang="en-GB" dirty="0"/>
                        <a:t>Relative error</a:t>
                      </a:r>
                    </a:p>
                    <a:p>
                      <a:pPr algn="ctr"/>
                      <a:endParaRPr lang="en-GB" dirty="0"/>
                    </a:p>
                  </a:txBody>
                  <a:tcPr/>
                </a:tc>
                <a:tc>
                  <a:txBody>
                    <a:bodyPr/>
                    <a:lstStyle/>
                    <a:p>
                      <a:pPr algn="ctr"/>
                      <a:r>
                        <a:rPr lang="en-GB" dirty="0"/>
                        <a:t>Relative error</a:t>
                      </a:r>
                    </a:p>
                    <a:p>
                      <a:pPr algn="ctr"/>
                      <a:r>
                        <a:rPr lang="en-GB" dirty="0"/>
                        <a:t>0.19 mm</a:t>
                      </a:r>
                    </a:p>
                  </a:txBody>
                  <a:tcPr/>
                </a:tc>
                <a:extLst>
                  <a:ext uri="{0D108BD9-81ED-4DB2-BD59-A6C34878D82A}">
                    <a16:rowId xmlns:a16="http://schemas.microsoft.com/office/drawing/2014/main" val="2899016273"/>
                  </a:ext>
                </a:extLst>
              </a:tr>
            </a:tbl>
          </a:graphicData>
        </a:graphic>
      </p:graphicFrame>
      <p:sp>
        <p:nvSpPr>
          <p:cNvPr id="9" name="Espace réservé du pied de page 6">
            <a:extLst>
              <a:ext uri="{FF2B5EF4-FFF2-40B4-BE49-F238E27FC236}">
                <a16:creationId xmlns:a16="http://schemas.microsoft.com/office/drawing/2014/main" id="{A45E87D1-DB4D-4599-853D-97208C24EAD8}"/>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549052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err="1">
                <a:solidFill>
                  <a:schemeClr val="accent2"/>
                </a:solidFill>
              </a:rPr>
              <a:t>Results</a:t>
            </a:r>
            <a:r>
              <a:rPr lang="fr-CH" dirty="0">
                <a:solidFill>
                  <a:schemeClr val="accent2"/>
                </a:solidFill>
              </a:rPr>
              <a:t>: </a:t>
            </a:r>
            <a:r>
              <a:rPr lang="fr-CH" i="1" dirty="0">
                <a:solidFill>
                  <a:schemeClr val="tx2"/>
                </a:solidFill>
              </a:rPr>
              <a:t>X-Foil</a:t>
            </a:r>
            <a:endParaRPr lang="fr-CH" dirty="0">
              <a:solidFill>
                <a:schemeClr val="accent2"/>
              </a:solidFill>
            </a:endParaRP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18</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154789" y="2893043"/>
            <a:ext cx="8534400" cy="1512209"/>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No convergence in </a:t>
            </a:r>
            <a:r>
              <a:rPr lang="fr-FR" sz="2800" dirty="0" err="1">
                <a:solidFill>
                  <a:schemeClr val="tx2"/>
                </a:solidFill>
                <a:latin typeface="Calibri Light" charset="0"/>
                <a:ea typeface="Calibri Light" charset="0"/>
                <a:cs typeface="Calibri Light" charset="0"/>
              </a:rPr>
              <a:t>viscid</a:t>
            </a:r>
            <a:r>
              <a:rPr lang="fr-FR" sz="2800" dirty="0">
                <a:solidFill>
                  <a:schemeClr val="tx2"/>
                </a:solidFill>
                <a:latin typeface="Calibri Light" charset="0"/>
                <a:ea typeface="Calibri Light" charset="0"/>
                <a:cs typeface="Calibri Light" charset="0"/>
              </a:rPr>
              <a:t> mode</a:t>
            </a:r>
          </a:p>
          <a:p>
            <a:pPr marL="457200" indent="-457200">
              <a:lnSpc>
                <a:spcPct val="90000"/>
              </a:lnSpc>
              <a:spcBef>
                <a:spcPts val="1000"/>
              </a:spcBef>
              <a:buFont typeface="Wingdings" panose="05000000000000000000" pitchFamily="2" charset="2"/>
              <a:buChar char="§"/>
            </a:pPr>
            <a:endParaRPr lang="fr-FR" sz="2800" dirty="0">
              <a:solidFill>
                <a:schemeClr val="tx2"/>
              </a:solidFill>
              <a:latin typeface="Calibri Light" charset="0"/>
              <a:ea typeface="Calibri Light" charset="0"/>
              <a:cs typeface="Calibri Light" charset="0"/>
            </a:endParaRPr>
          </a:p>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Could</a:t>
            </a:r>
            <a:r>
              <a:rPr lang="fr-FR" sz="2800" dirty="0">
                <a:solidFill>
                  <a:schemeClr val="tx2"/>
                </a:solidFill>
                <a:latin typeface="Calibri Light" charset="0"/>
                <a:ea typeface="Calibri Light" charset="0"/>
                <a:cs typeface="Calibri Light" charset="0"/>
              </a:rPr>
              <a:t> not compare </a:t>
            </a:r>
            <a:r>
              <a:rPr lang="fr-FR" sz="2800" dirty="0" err="1">
                <a:solidFill>
                  <a:schemeClr val="tx2"/>
                </a:solidFill>
                <a:latin typeface="Calibri Light" charset="0"/>
                <a:ea typeface="Calibri Light" charset="0"/>
                <a:cs typeface="Calibri Light" charset="0"/>
              </a:rPr>
              <a:t>with</a:t>
            </a:r>
            <a:r>
              <a:rPr lang="fr-FR" sz="2800" dirty="0">
                <a:solidFill>
                  <a:schemeClr val="tx2"/>
                </a:solidFill>
                <a:latin typeface="Calibri Light" charset="0"/>
                <a:ea typeface="Calibri Light" charset="0"/>
                <a:cs typeface="Calibri Light" charset="0"/>
              </a:rPr>
              <a:t> real </a:t>
            </a:r>
            <a:r>
              <a:rPr lang="fr-FR" sz="2800" dirty="0" err="1">
                <a:solidFill>
                  <a:schemeClr val="tx2"/>
                </a:solidFill>
                <a:latin typeface="Calibri Light" charset="0"/>
                <a:ea typeface="Calibri Light" charset="0"/>
                <a:cs typeface="Calibri Light" charset="0"/>
              </a:rPr>
              <a:t>parameters</a:t>
            </a:r>
            <a:endParaRPr lang="fr-FR" sz="2800" dirty="0">
              <a:solidFill>
                <a:schemeClr val="tx2"/>
              </a:solidFill>
              <a:latin typeface="Calibri Light" charset="0"/>
              <a:ea typeface="Calibri Light" charset="0"/>
              <a:cs typeface="Calibri Light" charset="0"/>
            </a:endParaRPr>
          </a:p>
        </p:txBody>
      </p:sp>
      <p:sp>
        <p:nvSpPr>
          <p:cNvPr id="8" name="Espace réservé du pied de page 6">
            <a:extLst>
              <a:ext uri="{FF2B5EF4-FFF2-40B4-BE49-F238E27FC236}">
                <a16:creationId xmlns:a16="http://schemas.microsoft.com/office/drawing/2014/main" id="{07966C66-B24E-4E12-A521-691C7531804B}"/>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7651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Discussion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19</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051272" y="2036168"/>
            <a:ext cx="8534400" cy="2544286"/>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Function</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choice</a:t>
            </a:r>
            <a:endParaRPr lang="fr-FR" sz="2800" dirty="0">
              <a:solidFill>
                <a:schemeClr val="tx2"/>
              </a:solidFill>
              <a:latin typeface="Calibri Light" charset="0"/>
              <a:ea typeface="Calibri Light" charset="0"/>
              <a:cs typeface="Calibri Light" charset="0"/>
            </a:endParaRPr>
          </a:p>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X-Foil not </a:t>
            </a:r>
            <a:r>
              <a:rPr lang="fr-FR" sz="2800" dirty="0" err="1">
                <a:solidFill>
                  <a:schemeClr val="tx2"/>
                </a:solidFill>
                <a:latin typeface="Calibri Light" charset="0"/>
                <a:ea typeface="Calibri Light" charset="0"/>
                <a:cs typeface="Calibri Light" charset="0"/>
              </a:rPr>
              <a:t>converging</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continuity</a:t>
            </a:r>
            <a:r>
              <a:rPr lang="fr-FR" sz="2800" dirty="0">
                <a:solidFill>
                  <a:schemeClr val="tx2"/>
                </a:solidFill>
                <a:latin typeface="Calibri Light" charset="0"/>
                <a:ea typeface="Calibri Light" charset="0"/>
                <a:cs typeface="Calibri Light" charset="0"/>
              </a:rPr>
              <a:t> of </a:t>
            </a:r>
            <a:r>
              <a:rPr lang="fr-FR" sz="2800" dirty="0" err="1">
                <a:solidFill>
                  <a:schemeClr val="tx2"/>
                </a:solidFill>
                <a:latin typeface="Calibri Light" charset="0"/>
                <a:ea typeface="Calibri Light" charset="0"/>
                <a:cs typeface="Calibri Light" charset="0"/>
              </a:rPr>
              <a:t>both</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curves</a:t>
            </a:r>
            <a:r>
              <a:rPr lang="fr-FR" sz="2800" dirty="0">
                <a:solidFill>
                  <a:schemeClr val="tx2"/>
                </a:solidFill>
                <a:latin typeface="Calibri Light" charset="0"/>
                <a:ea typeface="Calibri Light" charset="0"/>
                <a:cs typeface="Calibri Light" charset="0"/>
              </a:rPr>
              <a:t> (?)</a:t>
            </a:r>
          </a:p>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Scanning </a:t>
            </a:r>
            <a:r>
              <a:rPr lang="fr-FR" sz="2800" dirty="0" err="1">
                <a:solidFill>
                  <a:schemeClr val="tx2"/>
                </a:solidFill>
                <a:latin typeface="Calibri Light" charset="0"/>
                <a:ea typeface="Calibri Light" charset="0"/>
                <a:cs typeface="Calibri Light" charset="0"/>
              </a:rPr>
              <a:t>method</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a:solidFill>
                  <a:schemeClr val="accent2"/>
                </a:solidFill>
                <a:latin typeface="Calibri Light" charset="0"/>
                <a:ea typeface="Calibri Light" charset="0"/>
                <a:cs typeface="Calibri Light" charset="0"/>
              </a:rPr>
              <a:t>STL format</a:t>
            </a: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Photogrammetry</a:t>
            </a:r>
            <a:endParaRPr lang="fr-FR" sz="2800" dirty="0">
              <a:solidFill>
                <a:schemeClr val="accent2"/>
              </a:solidFill>
              <a:latin typeface="Calibri Light" charset="0"/>
              <a:ea typeface="Calibri Light" charset="0"/>
              <a:cs typeface="Calibri Light" charset="0"/>
            </a:endParaRPr>
          </a:p>
        </p:txBody>
      </p:sp>
      <p:sp>
        <p:nvSpPr>
          <p:cNvPr id="8" name="Espace réservé du pied de page 6">
            <a:extLst>
              <a:ext uri="{FF2B5EF4-FFF2-40B4-BE49-F238E27FC236}">
                <a16:creationId xmlns:a16="http://schemas.microsoft.com/office/drawing/2014/main" id="{7158F27D-9626-43DE-B33A-DAACAB8A60EA}"/>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340815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solidFill>
                  <a:schemeClr val="accent2"/>
                </a:solidFill>
              </a:rPr>
              <a:t>Summary</a:t>
            </a:r>
            <a:r>
              <a:rPr lang="fr-CH" dirty="0">
                <a:solidFill>
                  <a:schemeClr val="accent2"/>
                </a:solidFill>
              </a:rPr>
              <a:t> :</a:t>
            </a:r>
            <a:endParaRPr lang="fr-FR" sz="4000" i="1" dirty="0">
              <a:solidFill>
                <a:schemeClr val="tx2"/>
              </a:solidFill>
            </a:endParaRPr>
          </a:p>
        </p:txBody>
      </p:sp>
      <p:sp>
        <p:nvSpPr>
          <p:cNvPr id="4" name="Espace réservé du numéro de diapositive 3"/>
          <p:cNvSpPr>
            <a:spLocks noGrp="1"/>
          </p:cNvSpPr>
          <p:nvPr>
            <p:ph type="sldNum" sz="quarter" idx="12"/>
          </p:nvPr>
        </p:nvSpPr>
        <p:spPr/>
        <p:txBody>
          <a:bodyPr/>
          <a:lstStyle/>
          <a:p>
            <a:fld id="{C5BDCE95-9A2C-4CF6-AC2F-5E8F5B23B560}" type="slidenum">
              <a:rPr lang="fr-CH" sz="1800" smtClean="0"/>
              <a:t>2</a:t>
            </a:fld>
            <a:endParaRPr lang="fr-CH" sz="1800"/>
          </a:p>
        </p:txBody>
      </p:sp>
      <p:sp>
        <p:nvSpPr>
          <p:cNvPr id="5" name="ZoneTexte 4">
            <a:extLst>
              <a:ext uri="{FF2B5EF4-FFF2-40B4-BE49-F238E27FC236}">
                <a16:creationId xmlns:a16="http://schemas.microsoft.com/office/drawing/2014/main" id="{27A202C8-61E5-4BDC-97B4-E2A65FD6E677}"/>
              </a:ext>
            </a:extLst>
          </p:cNvPr>
          <p:cNvSpPr txBox="1"/>
          <p:nvPr/>
        </p:nvSpPr>
        <p:spPr>
          <a:xfrm>
            <a:off x="1436585" y="5805728"/>
            <a:ext cx="1894455" cy="307777"/>
          </a:xfrm>
          <a:prstGeom prst="rect">
            <a:avLst/>
          </a:prstGeom>
          <a:noFill/>
        </p:spPr>
        <p:txBody>
          <a:bodyPr wrap="square" rtlCol="0">
            <a:spAutoFit/>
          </a:bodyPr>
          <a:lstStyle/>
          <a:p>
            <a:pPr algn="ctr"/>
            <a:r>
              <a:rPr lang="fr-CH" sz="1400" b="1" dirty="0"/>
              <a:t>Fig.1:</a:t>
            </a:r>
            <a:r>
              <a:rPr lang="fr-CH" sz="1400" dirty="0"/>
              <a:t> </a:t>
            </a:r>
            <a:r>
              <a:rPr lang="fr-CH" sz="1400" dirty="0" err="1"/>
              <a:t>Propeller</a:t>
            </a:r>
            <a:r>
              <a:rPr lang="fr-CH" sz="1400" dirty="0"/>
              <a:t> STL file</a:t>
            </a:r>
            <a:endParaRPr lang="fr-CH" sz="1200" dirty="0"/>
          </a:p>
        </p:txBody>
      </p:sp>
      <p:pic>
        <p:nvPicPr>
          <p:cNvPr id="6" name="Image 5">
            <a:extLst>
              <a:ext uri="{FF2B5EF4-FFF2-40B4-BE49-F238E27FC236}">
                <a16:creationId xmlns:a16="http://schemas.microsoft.com/office/drawing/2014/main" id="{6F784C2A-615E-47D3-80C0-0C8BEFC1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470" y="2083639"/>
            <a:ext cx="1568129" cy="3615409"/>
          </a:xfrm>
          <a:prstGeom prst="rect">
            <a:avLst/>
          </a:prstGeom>
        </p:spPr>
      </p:pic>
      <p:sp>
        <p:nvSpPr>
          <p:cNvPr id="7" name="ZoneTexte 6"/>
          <p:cNvSpPr txBox="1"/>
          <p:nvPr/>
        </p:nvSpPr>
        <p:spPr>
          <a:xfrm>
            <a:off x="4824614" y="2003662"/>
            <a:ext cx="4822804" cy="4109843"/>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Introduction</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Initial concepts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Goal of the </a:t>
            </a:r>
            <a:r>
              <a:rPr lang="fr-FR" sz="2400" dirty="0" err="1">
                <a:solidFill>
                  <a:schemeClr val="accent2"/>
                </a:solidFill>
                <a:latin typeface="Calibri Light" charset="0"/>
                <a:ea typeface="Calibri Light" charset="0"/>
                <a:cs typeface="Calibri Light" charset="0"/>
              </a:rPr>
              <a:t>project</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State of art</a:t>
            </a:r>
          </a:p>
          <a:p>
            <a:pPr marL="571500" indent="-571500">
              <a:lnSpc>
                <a:spcPct val="90000"/>
              </a:lnSpc>
              <a:spcBef>
                <a:spcPts val="1000"/>
              </a:spcBef>
              <a:buFont typeface="Wingdings" charset="2"/>
              <a:buChar char="§"/>
            </a:pPr>
            <a:r>
              <a:rPr lang="fr-FR" sz="2400" dirty="0" err="1">
                <a:solidFill>
                  <a:schemeClr val="tx2"/>
                </a:solidFill>
                <a:latin typeface="Calibri Light" charset="0"/>
                <a:ea typeface="Calibri Light" charset="0"/>
                <a:cs typeface="Calibri Light" charset="0"/>
              </a:rPr>
              <a:t>Methodology</a:t>
            </a:r>
            <a:endParaRPr lang="fr-FR" sz="24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Aerofoil </a:t>
            </a:r>
            <a:r>
              <a:rPr lang="fr-FR" sz="2400" dirty="0" err="1">
                <a:solidFill>
                  <a:schemeClr val="accent2"/>
                </a:solidFill>
                <a:latin typeface="Calibri Light" charset="0"/>
                <a:ea typeface="Calibri Light" charset="0"/>
                <a:cs typeface="Calibri Light" charset="0"/>
              </a:rPr>
              <a:t>shape</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Parameters</a:t>
            </a:r>
            <a:endParaRPr lang="fr-FR" sz="2400" dirty="0">
              <a:solidFill>
                <a:schemeClr val="accent2"/>
              </a:solidFill>
              <a:latin typeface="Calibri Light" charset="0"/>
              <a:ea typeface="Calibri Light" charset="0"/>
              <a:cs typeface="Calibri Light" charset="0"/>
            </a:endParaRPr>
          </a:p>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Discussion</a:t>
            </a:r>
          </a:p>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Conclusion</a:t>
            </a:r>
          </a:p>
        </p:txBody>
      </p:sp>
      <p:sp>
        <p:nvSpPr>
          <p:cNvPr id="9" name="Espace réservé du pied de page 6">
            <a:extLst>
              <a:ext uri="{FF2B5EF4-FFF2-40B4-BE49-F238E27FC236}">
                <a16:creationId xmlns:a16="http://schemas.microsoft.com/office/drawing/2014/main" id="{A53DA943-CFE2-487B-97D9-1A8E737B4A71}"/>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61528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Conclusion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20</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576355"/>
            <a:ext cx="8534400" cy="2544286"/>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Reverse engineering </a:t>
            </a:r>
            <a:r>
              <a:rPr lang="fr-FR" sz="2800" dirty="0" err="1">
                <a:solidFill>
                  <a:schemeClr val="tx2"/>
                </a:solidFill>
                <a:latin typeface="Calibri Light" charset="0"/>
                <a:ea typeface="Calibri Light" charset="0"/>
                <a:cs typeface="Calibri Light" charset="0"/>
              </a:rPr>
              <a:t>algorithm</a:t>
            </a:r>
            <a:endParaRPr lang="fr-FR" sz="2800" dirty="0">
              <a:solidFill>
                <a:schemeClr val="tx2"/>
              </a:solidFill>
              <a:latin typeface="Calibri Light" charset="0"/>
              <a:ea typeface="Calibri Light" charset="0"/>
              <a:cs typeface="Calibri Light" charset="0"/>
            </a:endParaRPr>
          </a:p>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Propeller</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shape</a:t>
            </a:r>
            <a:r>
              <a:rPr lang="fr-FR" sz="2800" dirty="0">
                <a:solidFill>
                  <a:schemeClr val="tx2"/>
                </a:solidFill>
                <a:latin typeface="Calibri Light" charset="0"/>
                <a:ea typeface="Calibri Light" charset="0"/>
                <a:cs typeface="Calibri Light" charset="0"/>
              </a:rPr>
              <a:t> for drone performance </a:t>
            </a:r>
            <a:r>
              <a:rPr lang="fr-FR" sz="2800" dirty="0" err="1">
                <a:solidFill>
                  <a:schemeClr val="tx2"/>
                </a:solidFill>
                <a:latin typeface="Calibri Light" charset="0"/>
                <a:ea typeface="Calibri Light" charset="0"/>
                <a:cs typeface="Calibri Light" charset="0"/>
              </a:rPr>
              <a:t>analysis</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a:solidFill>
                  <a:schemeClr val="accent2"/>
                </a:solidFill>
                <a:latin typeface="Calibri Light" charset="0"/>
                <a:ea typeface="Calibri Light" charset="0"/>
                <a:cs typeface="Calibri Light" charset="0"/>
              </a:rPr>
              <a:t>Aerofoil </a:t>
            </a:r>
            <a:r>
              <a:rPr lang="fr-FR" sz="2800" dirty="0" err="1">
                <a:solidFill>
                  <a:schemeClr val="accent2"/>
                </a:solidFill>
                <a:latin typeface="Calibri Light" charset="0"/>
                <a:ea typeface="Calibri Light" charset="0"/>
                <a:cs typeface="Calibri Light" charset="0"/>
              </a:rPr>
              <a:t>shape</a:t>
            </a:r>
            <a:r>
              <a:rPr lang="fr-FR" sz="2800" dirty="0">
                <a:solidFill>
                  <a:schemeClr val="accent2"/>
                </a:solidFill>
                <a:latin typeface="Calibri Light" charset="0"/>
                <a:ea typeface="Calibri Light" charset="0"/>
                <a:cs typeface="Calibri Light" charset="0"/>
              </a:rPr>
              <a:t> </a:t>
            </a: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Parameters</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Xfoil</a:t>
            </a:r>
            <a:r>
              <a:rPr lang="fr-FR" sz="2800" dirty="0">
                <a:solidFill>
                  <a:schemeClr val="accent2"/>
                </a:solidFill>
                <a:latin typeface="Calibri Light" charset="0"/>
                <a:ea typeface="Calibri Light" charset="0"/>
                <a:cs typeface="Calibri Light" charset="0"/>
              </a:rPr>
              <a:t> </a:t>
            </a:r>
          </a:p>
        </p:txBody>
      </p:sp>
      <p:sp>
        <p:nvSpPr>
          <p:cNvPr id="8" name="Espace réservé du pied de page 6">
            <a:extLst>
              <a:ext uri="{FF2B5EF4-FFF2-40B4-BE49-F238E27FC236}">
                <a16:creationId xmlns:a16="http://schemas.microsoft.com/office/drawing/2014/main" id="{B03A7A94-7B3E-4F1A-9444-B9136A395091}"/>
              </a:ext>
            </a:extLst>
          </p:cNvPr>
          <p:cNvSpPr>
            <a:spLocks noGrp="1"/>
          </p:cNvSpPr>
          <p:nvPr>
            <p:ph type="ftr" sz="quarter" idx="11"/>
          </p:nvPr>
        </p:nvSpPr>
        <p:spPr>
          <a:xfrm>
            <a:off x="3686185" y="6470868"/>
            <a:ext cx="4822804" cy="365125"/>
          </a:xfrm>
        </p:spPr>
        <p:txBody>
          <a:bodyPr/>
          <a:lstStyle/>
          <a:p>
            <a:r>
              <a:rPr lang="fr-CH" sz="1100" dirty="0"/>
              <a:t>EPFL-STI-LIS | 27.12.2018</a:t>
            </a:r>
          </a:p>
        </p:txBody>
      </p:sp>
      <p:pic>
        <p:nvPicPr>
          <p:cNvPr id="5" name="Image 4">
            <a:extLst>
              <a:ext uri="{FF2B5EF4-FFF2-40B4-BE49-F238E27FC236}">
                <a16:creationId xmlns:a16="http://schemas.microsoft.com/office/drawing/2014/main" id="{5E000A09-EDFA-4B38-9205-4279815E1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645" y="3628323"/>
            <a:ext cx="4911059" cy="2611606"/>
          </a:xfrm>
          <a:prstGeom prst="rect">
            <a:avLst/>
          </a:prstGeom>
        </p:spPr>
      </p:pic>
    </p:spTree>
    <p:extLst>
      <p:ext uri="{BB962C8B-B14F-4D97-AF65-F5344CB8AC3E}">
        <p14:creationId xmlns:p14="http://schemas.microsoft.com/office/powerpoint/2010/main" val="274662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C8D60-5090-407B-862A-AC95EFBC9052}"/>
              </a:ext>
            </a:extLst>
          </p:cNvPr>
          <p:cNvSpPr>
            <a:spLocks noGrp="1"/>
          </p:cNvSpPr>
          <p:nvPr>
            <p:ph type="title"/>
          </p:nvPr>
        </p:nvSpPr>
        <p:spPr>
          <a:xfrm>
            <a:off x="2535612" y="3429000"/>
            <a:ext cx="7120776" cy="765834"/>
          </a:xfrm>
        </p:spPr>
        <p:txBody>
          <a:bodyPr/>
          <a:lstStyle/>
          <a:p>
            <a:r>
              <a:rPr lang="fr-CH" dirty="0" err="1">
                <a:solidFill>
                  <a:schemeClr val="accent2"/>
                </a:solidFill>
              </a:rPr>
              <a:t>Thank</a:t>
            </a:r>
            <a:r>
              <a:rPr lang="fr-CH" dirty="0">
                <a:solidFill>
                  <a:schemeClr val="accent2"/>
                </a:solidFill>
              </a:rPr>
              <a:t> </a:t>
            </a:r>
            <a:r>
              <a:rPr lang="fr-CH" dirty="0" err="1">
                <a:solidFill>
                  <a:schemeClr val="accent2"/>
                </a:solidFill>
              </a:rPr>
              <a:t>you</a:t>
            </a:r>
            <a:r>
              <a:rPr lang="fr-CH" dirty="0">
                <a:solidFill>
                  <a:schemeClr val="accent2"/>
                </a:solidFill>
              </a:rPr>
              <a:t> for </a:t>
            </a:r>
            <a:r>
              <a:rPr lang="fr-CH" dirty="0" err="1">
                <a:solidFill>
                  <a:schemeClr val="accent2"/>
                </a:solidFill>
              </a:rPr>
              <a:t>your</a:t>
            </a:r>
            <a:r>
              <a:rPr lang="fr-CH" dirty="0">
                <a:solidFill>
                  <a:schemeClr val="accent2"/>
                </a:solidFill>
              </a:rPr>
              <a:t> attention</a:t>
            </a:r>
          </a:p>
        </p:txBody>
      </p:sp>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21</a:t>
            </a:fld>
            <a:endParaRPr lang="fr-CH" sz="1800" dirty="0"/>
          </a:p>
        </p:txBody>
      </p:sp>
      <p:sp>
        <p:nvSpPr>
          <p:cNvPr id="6" name="Espace réservé du pied de page 6">
            <a:extLst>
              <a:ext uri="{FF2B5EF4-FFF2-40B4-BE49-F238E27FC236}">
                <a16:creationId xmlns:a16="http://schemas.microsoft.com/office/drawing/2014/main" id="{41346752-1635-4745-B934-2B91D9910943}"/>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82472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22</a:t>
            </a:fld>
            <a:endParaRPr lang="fr-CH" sz="1800" dirty="0"/>
          </a:p>
        </p:txBody>
      </p:sp>
      <p:sp>
        <p:nvSpPr>
          <p:cNvPr id="6" name="Titre 1">
            <a:extLst>
              <a:ext uri="{FF2B5EF4-FFF2-40B4-BE49-F238E27FC236}">
                <a16:creationId xmlns:a16="http://schemas.microsoft.com/office/drawing/2014/main" id="{46E9EFD9-0254-4CE0-BBA1-FF854196DC2A}"/>
              </a:ext>
            </a:extLst>
          </p:cNvPr>
          <p:cNvSpPr txBox="1">
            <a:spLocks/>
          </p:cNvSpPr>
          <p:nvPr/>
        </p:nvSpPr>
        <p:spPr>
          <a:xfrm>
            <a:off x="1066800" y="239794"/>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err="1">
                <a:solidFill>
                  <a:schemeClr val="accent2"/>
                </a:solidFill>
              </a:rPr>
              <a:t>References</a:t>
            </a:r>
            <a:endParaRPr lang="fr-CH" dirty="0">
              <a:solidFill>
                <a:schemeClr val="accent2"/>
              </a:solidFill>
            </a:endParaRPr>
          </a:p>
        </p:txBody>
      </p:sp>
      <p:sp>
        <p:nvSpPr>
          <p:cNvPr id="9" name="ZoneTexte 6">
            <a:extLst>
              <a:ext uri="{FF2B5EF4-FFF2-40B4-BE49-F238E27FC236}">
                <a16:creationId xmlns:a16="http://schemas.microsoft.com/office/drawing/2014/main" id="{0F554C2D-30B8-41F7-9658-B2D0927B4AAC}"/>
              </a:ext>
            </a:extLst>
          </p:cNvPr>
          <p:cNvSpPr txBox="1"/>
          <p:nvPr/>
        </p:nvSpPr>
        <p:spPr>
          <a:xfrm>
            <a:off x="1066800" y="1912626"/>
            <a:ext cx="10145683" cy="4092402"/>
          </a:xfrm>
          <a:prstGeom prst="rect">
            <a:avLst/>
          </a:prstGeom>
          <a:noFill/>
        </p:spPr>
        <p:txBody>
          <a:bodyPr wrap="square" rtlCol="0">
            <a:spAutoFit/>
          </a:bodyPr>
          <a:lstStyle/>
          <a:p>
            <a:pPr>
              <a:lnSpc>
                <a:spcPct val="90000"/>
              </a:lnSpc>
              <a:spcBef>
                <a:spcPts val="1000"/>
              </a:spcBef>
            </a:pPr>
            <a:r>
              <a:rPr lang="fr-FR" sz="1350" dirty="0">
                <a:solidFill>
                  <a:schemeClr val="accent2"/>
                </a:solidFill>
                <a:latin typeface="Calibri Light" charset="0"/>
              </a:rPr>
              <a:t>[1] </a:t>
            </a:r>
            <a:r>
              <a:rPr lang="fr-CH" sz="1350" dirty="0">
                <a:solidFill>
                  <a:schemeClr val="accent2"/>
                </a:solidFill>
                <a:latin typeface="Calibri Light" charset="0"/>
              </a:rPr>
              <a:t>A.W.L. Yao </a:t>
            </a:r>
            <a:r>
              <a:rPr lang="fr-FR" sz="1350" dirty="0">
                <a:solidFill>
                  <a:schemeClr val="accent2"/>
                </a:solidFill>
                <a:latin typeface="Calibri Light" charset="0"/>
              </a:rPr>
              <a:t>« </a:t>
            </a:r>
            <a:r>
              <a:rPr lang="en-US" sz="1350" dirty="0">
                <a:solidFill>
                  <a:schemeClr val="accent2"/>
                </a:solidFill>
                <a:latin typeface="Calibri Light" charset="0"/>
              </a:rPr>
              <a:t>Applications of 3D scanning and reverse engineering techniques for quality control of quick response products</a:t>
            </a:r>
            <a:r>
              <a:rPr lang="fr-CH" sz="1350" dirty="0">
                <a:solidFill>
                  <a:schemeClr val="accent2"/>
                </a:solidFill>
                <a:latin typeface="Calibri Light" charset="0"/>
              </a:rPr>
              <a:t>» </a:t>
            </a:r>
            <a:r>
              <a:rPr lang="en-US" sz="1350" dirty="0">
                <a:solidFill>
                  <a:schemeClr val="accent2"/>
                </a:solidFill>
                <a:latin typeface="Calibri Light" charset="0"/>
              </a:rPr>
              <a:t>Received: 2 October 2003 / Accepted: 27 January 2004 / Published online: 16 June 2004 © Springer-Verlag London Limited 2004</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[2] </a:t>
            </a:r>
            <a:r>
              <a:rPr lang="fr-CH" sz="1350" dirty="0" err="1">
                <a:solidFill>
                  <a:schemeClr val="tx2"/>
                </a:solidFill>
                <a:latin typeface="Calibri Light" charset="0"/>
              </a:rPr>
              <a:t>Morteza</a:t>
            </a:r>
            <a:r>
              <a:rPr lang="fr-CH" sz="1350" dirty="0">
                <a:solidFill>
                  <a:schemeClr val="tx2"/>
                </a:solidFill>
                <a:latin typeface="Calibri Light" charset="0"/>
              </a:rPr>
              <a:t> </a:t>
            </a:r>
            <a:r>
              <a:rPr lang="fr-CH" sz="1350" dirty="0" err="1">
                <a:solidFill>
                  <a:schemeClr val="tx2"/>
                </a:solidFill>
                <a:latin typeface="Calibri Light" charset="0"/>
              </a:rPr>
              <a:t>Daneshmand</a:t>
            </a:r>
            <a:r>
              <a:rPr lang="fr-CH" sz="1350" dirty="0">
                <a:solidFill>
                  <a:schemeClr val="tx2"/>
                </a:solidFill>
                <a:latin typeface="Calibri Light" charset="0"/>
              </a:rPr>
              <a:t>, Ahmed </a:t>
            </a:r>
            <a:r>
              <a:rPr lang="fr-CH" sz="1350" dirty="0" err="1">
                <a:solidFill>
                  <a:schemeClr val="tx2"/>
                </a:solidFill>
                <a:latin typeface="Calibri Light" charset="0"/>
              </a:rPr>
              <a:t>Helmi</a:t>
            </a:r>
            <a:r>
              <a:rPr lang="fr-CH" sz="1350" dirty="0">
                <a:solidFill>
                  <a:schemeClr val="tx2"/>
                </a:solidFill>
                <a:latin typeface="Calibri Light" charset="0"/>
              </a:rPr>
              <a:t>, </a:t>
            </a:r>
            <a:r>
              <a:rPr lang="fr-CH" sz="1350" dirty="0" err="1">
                <a:solidFill>
                  <a:schemeClr val="tx2"/>
                </a:solidFill>
                <a:latin typeface="Calibri Light" charset="0"/>
              </a:rPr>
              <a:t>Egils</a:t>
            </a:r>
            <a:r>
              <a:rPr lang="fr-CH" sz="1350" dirty="0">
                <a:solidFill>
                  <a:schemeClr val="tx2"/>
                </a:solidFill>
                <a:latin typeface="Calibri Light" charset="0"/>
              </a:rPr>
              <a:t> </a:t>
            </a:r>
            <a:r>
              <a:rPr lang="fr-CH" sz="1350" dirty="0" err="1">
                <a:solidFill>
                  <a:schemeClr val="tx2"/>
                </a:solidFill>
                <a:latin typeface="Calibri Light" charset="0"/>
              </a:rPr>
              <a:t>Avots</a:t>
            </a:r>
            <a:r>
              <a:rPr lang="fr-CH" sz="1350" dirty="0">
                <a:solidFill>
                  <a:schemeClr val="tx2"/>
                </a:solidFill>
                <a:latin typeface="Calibri Light" charset="0"/>
              </a:rPr>
              <a:t>, </a:t>
            </a:r>
            <a:r>
              <a:rPr lang="fr-CH" sz="1350" dirty="0" err="1">
                <a:solidFill>
                  <a:schemeClr val="tx2"/>
                </a:solidFill>
                <a:latin typeface="Calibri Light" charset="0"/>
              </a:rPr>
              <a:t>Fatemeh</a:t>
            </a:r>
            <a:r>
              <a:rPr lang="fr-CH" sz="1350" dirty="0">
                <a:solidFill>
                  <a:schemeClr val="tx2"/>
                </a:solidFill>
                <a:latin typeface="Calibri Light" charset="0"/>
              </a:rPr>
              <a:t> </a:t>
            </a:r>
            <a:r>
              <a:rPr lang="fr-CH" sz="1350" dirty="0" err="1">
                <a:solidFill>
                  <a:schemeClr val="tx2"/>
                </a:solidFill>
                <a:latin typeface="Calibri Light" charset="0"/>
              </a:rPr>
              <a:t>Noroozi</a:t>
            </a:r>
            <a:r>
              <a:rPr lang="fr-CH" sz="1350" dirty="0">
                <a:solidFill>
                  <a:schemeClr val="tx2"/>
                </a:solidFill>
                <a:latin typeface="Calibri Light" charset="0"/>
              </a:rPr>
              <a:t>, Fatih </a:t>
            </a:r>
            <a:r>
              <a:rPr lang="fr-CH" sz="1350" dirty="0" err="1">
                <a:solidFill>
                  <a:schemeClr val="tx2"/>
                </a:solidFill>
                <a:latin typeface="Calibri Light" charset="0"/>
              </a:rPr>
              <a:t>Alisinanoglu</a:t>
            </a:r>
            <a:r>
              <a:rPr lang="fr-CH" sz="1350" dirty="0">
                <a:solidFill>
                  <a:schemeClr val="tx2"/>
                </a:solidFill>
                <a:latin typeface="Calibri Light" charset="0"/>
              </a:rPr>
              <a:t>, Hasan Sait Arslan, Jelena </a:t>
            </a:r>
            <a:r>
              <a:rPr lang="fr-CH" sz="1350" dirty="0" err="1">
                <a:solidFill>
                  <a:schemeClr val="tx2"/>
                </a:solidFill>
                <a:latin typeface="Calibri Light" charset="0"/>
              </a:rPr>
              <a:t>Gorbova</a:t>
            </a:r>
            <a:r>
              <a:rPr lang="fr-CH" sz="1350" dirty="0">
                <a:solidFill>
                  <a:schemeClr val="tx2"/>
                </a:solidFill>
                <a:latin typeface="Calibri Light" charset="0"/>
              </a:rPr>
              <a:t>, Rain </a:t>
            </a:r>
            <a:r>
              <a:rPr lang="fr-CH" sz="1350" dirty="0" err="1">
                <a:solidFill>
                  <a:schemeClr val="tx2"/>
                </a:solidFill>
                <a:latin typeface="Calibri Light" charset="0"/>
              </a:rPr>
              <a:t>Eric</a:t>
            </a:r>
            <a:r>
              <a:rPr lang="fr-CH" sz="1350" dirty="0">
                <a:solidFill>
                  <a:schemeClr val="tx2"/>
                </a:solidFill>
                <a:latin typeface="Calibri Light" charset="0"/>
              </a:rPr>
              <a:t> </a:t>
            </a:r>
            <a:r>
              <a:rPr lang="fr-CH" sz="1350" dirty="0" err="1">
                <a:solidFill>
                  <a:schemeClr val="tx2"/>
                </a:solidFill>
                <a:latin typeface="Calibri Light" charset="0"/>
              </a:rPr>
              <a:t>Haamer</a:t>
            </a:r>
            <a:r>
              <a:rPr lang="fr-CH" sz="1350" dirty="0">
                <a:solidFill>
                  <a:schemeClr val="tx2"/>
                </a:solidFill>
                <a:latin typeface="Calibri Light" charset="0"/>
              </a:rPr>
              <a:t>, </a:t>
            </a:r>
            <a:r>
              <a:rPr lang="fr-CH" sz="1350" dirty="0" err="1">
                <a:solidFill>
                  <a:schemeClr val="tx2"/>
                </a:solidFill>
                <a:latin typeface="Calibri Light" charset="0"/>
              </a:rPr>
              <a:t>Cagri</a:t>
            </a:r>
            <a:r>
              <a:rPr lang="fr-CH" sz="1350" dirty="0">
                <a:solidFill>
                  <a:schemeClr val="tx2"/>
                </a:solidFill>
                <a:latin typeface="Calibri Light" charset="0"/>
              </a:rPr>
              <a:t> </a:t>
            </a:r>
            <a:r>
              <a:rPr lang="fr-CH" sz="1350" dirty="0" err="1">
                <a:solidFill>
                  <a:schemeClr val="tx2"/>
                </a:solidFill>
                <a:latin typeface="Calibri Light" charset="0"/>
              </a:rPr>
              <a:t>Ozcinar</a:t>
            </a:r>
            <a:r>
              <a:rPr lang="fr-CH" sz="1350" dirty="0">
                <a:solidFill>
                  <a:schemeClr val="tx2"/>
                </a:solidFill>
                <a:latin typeface="Calibri Light" charset="0"/>
              </a:rPr>
              <a:t>, </a:t>
            </a:r>
            <a:r>
              <a:rPr lang="fr-CH" sz="1350" dirty="0" err="1">
                <a:solidFill>
                  <a:schemeClr val="tx2"/>
                </a:solidFill>
                <a:latin typeface="Calibri Light" charset="0"/>
              </a:rPr>
              <a:t>Gholamreza</a:t>
            </a:r>
            <a:r>
              <a:rPr lang="fr-CH" sz="1350" dirty="0">
                <a:solidFill>
                  <a:schemeClr val="tx2"/>
                </a:solidFill>
                <a:latin typeface="Calibri Light" charset="0"/>
              </a:rPr>
              <a:t> </a:t>
            </a:r>
            <a:r>
              <a:rPr lang="fr-CH" sz="1350" dirty="0" err="1">
                <a:solidFill>
                  <a:schemeClr val="tx2"/>
                </a:solidFill>
                <a:latin typeface="Calibri Light" charset="0"/>
              </a:rPr>
              <a:t>Anbarjafari</a:t>
            </a:r>
            <a:r>
              <a:rPr lang="fr-CH" sz="1350" dirty="0">
                <a:solidFill>
                  <a:schemeClr val="tx2"/>
                </a:solidFill>
                <a:latin typeface="Calibri Light" charset="0"/>
              </a:rPr>
              <a:t>. «</a:t>
            </a:r>
            <a:r>
              <a:rPr lang="en-US" sz="1350" dirty="0">
                <a:solidFill>
                  <a:schemeClr val="tx2"/>
                </a:solidFill>
                <a:latin typeface="Calibri Light" charset="0"/>
              </a:rPr>
              <a:t>3D Scanning: A Comprehensive Survey</a:t>
            </a:r>
            <a:r>
              <a:rPr lang="fr-CH" sz="1350" dirty="0">
                <a:solidFill>
                  <a:schemeClr val="tx2"/>
                </a:solidFill>
                <a:latin typeface="Calibri Light" charset="0"/>
              </a:rPr>
              <a:t>.» arXiv:1801.08863v1 [cs.CV] 24 Jan 2018</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[3] </a:t>
            </a:r>
            <a:r>
              <a:rPr lang="fr-CH" sz="1350" dirty="0">
                <a:solidFill>
                  <a:schemeClr val="accent2"/>
                </a:solidFill>
                <a:latin typeface="Calibri Light" charset="0"/>
              </a:rPr>
              <a:t>Emmanuel P. </a:t>
            </a:r>
            <a:r>
              <a:rPr lang="fr-CH" sz="1350" dirty="0" err="1">
                <a:solidFill>
                  <a:schemeClr val="accent2"/>
                </a:solidFill>
                <a:latin typeface="Calibri Light" charset="0"/>
              </a:rPr>
              <a:t>Baltsavias</a:t>
            </a:r>
            <a:r>
              <a:rPr lang="fr-CH" sz="1350" dirty="0">
                <a:solidFill>
                  <a:schemeClr val="accent2"/>
                </a:solidFill>
                <a:latin typeface="Calibri Light" charset="0"/>
              </a:rPr>
              <a:t>. </a:t>
            </a:r>
            <a:r>
              <a:rPr lang="fr-FR" sz="1350" dirty="0">
                <a:solidFill>
                  <a:schemeClr val="accent2"/>
                </a:solidFill>
                <a:latin typeface="Calibri Light" charset="0"/>
              </a:rPr>
              <a:t>« </a:t>
            </a:r>
            <a:r>
              <a:rPr lang="en-US" sz="1350" dirty="0">
                <a:solidFill>
                  <a:schemeClr val="accent2"/>
                </a:solidFill>
                <a:latin typeface="Calibri Light" charset="0"/>
              </a:rPr>
              <a:t>A comparison between photogrammetry and laser scanning</a:t>
            </a:r>
            <a:r>
              <a:rPr lang="fr-CH" sz="1350" dirty="0">
                <a:solidFill>
                  <a:schemeClr val="accent2"/>
                </a:solidFill>
                <a:latin typeface="Calibri Light" charset="0"/>
              </a:rPr>
              <a:t>» </a:t>
            </a:r>
            <a:r>
              <a:rPr lang="en-US" sz="1350" dirty="0">
                <a:solidFill>
                  <a:schemeClr val="accent2"/>
                </a:solidFill>
                <a:latin typeface="Calibri Light" charset="0"/>
              </a:rPr>
              <a:t>Institute of Geodesy and Photogrammetry, Swiss Federal Institute of Technology, ETH-</a:t>
            </a:r>
            <a:r>
              <a:rPr lang="en-US" sz="1350" dirty="0" err="1">
                <a:solidFill>
                  <a:schemeClr val="accent2"/>
                </a:solidFill>
                <a:latin typeface="Calibri Light" charset="0"/>
              </a:rPr>
              <a:t>Hoenggerberg</a:t>
            </a:r>
            <a:r>
              <a:rPr lang="en-US" sz="1350" dirty="0">
                <a:solidFill>
                  <a:schemeClr val="accent2"/>
                </a:solidFill>
                <a:latin typeface="Calibri Light" charset="0"/>
              </a:rPr>
              <a:t>, CH-8093 Zurich, Switzerland Received 22 October 1998; accepted 17 March 1999</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[4] </a:t>
            </a:r>
            <a:r>
              <a:rPr lang="fr-CH" sz="1350" dirty="0" err="1">
                <a:solidFill>
                  <a:schemeClr val="tx2"/>
                </a:solidFill>
                <a:latin typeface="Calibri Light" charset="0"/>
              </a:rPr>
              <a:t>Salunke</a:t>
            </a:r>
            <a:r>
              <a:rPr lang="fr-CH" sz="1350" dirty="0">
                <a:solidFill>
                  <a:schemeClr val="tx2"/>
                </a:solidFill>
                <a:latin typeface="Calibri Light" charset="0"/>
              </a:rPr>
              <a:t>, </a:t>
            </a:r>
            <a:r>
              <a:rPr lang="fr-CH" sz="1350" dirty="0" err="1">
                <a:solidFill>
                  <a:schemeClr val="tx2"/>
                </a:solidFill>
                <a:latin typeface="Calibri Light" charset="0"/>
              </a:rPr>
              <a:t>Nilesh</a:t>
            </a:r>
            <a:r>
              <a:rPr lang="fr-CH" sz="1350" dirty="0">
                <a:solidFill>
                  <a:schemeClr val="tx2"/>
                </a:solidFill>
                <a:latin typeface="Calibri Light" charset="0"/>
              </a:rPr>
              <a:t> P., </a:t>
            </a:r>
            <a:r>
              <a:rPr lang="fr-CH" sz="1350" dirty="0" err="1">
                <a:solidFill>
                  <a:schemeClr val="tx2"/>
                </a:solidFill>
                <a:latin typeface="Calibri Light" charset="0"/>
              </a:rPr>
              <a:t>Juned</a:t>
            </a:r>
            <a:r>
              <a:rPr lang="fr-CH" sz="1350" dirty="0">
                <a:solidFill>
                  <a:schemeClr val="tx2"/>
                </a:solidFill>
                <a:latin typeface="Calibri Light" charset="0"/>
              </a:rPr>
              <a:t> </a:t>
            </a:r>
            <a:r>
              <a:rPr lang="fr-CH" sz="1350" dirty="0" err="1">
                <a:solidFill>
                  <a:schemeClr val="tx2"/>
                </a:solidFill>
                <a:latin typeface="Calibri Light" charset="0"/>
              </a:rPr>
              <a:t>Ahamad</a:t>
            </a:r>
            <a:r>
              <a:rPr lang="fr-CH" sz="1350" dirty="0">
                <a:solidFill>
                  <a:schemeClr val="tx2"/>
                </a:solidFill>
                <a:latin typeface="Calibri Light" charset="0"/>
              </a:rPr>
              <a:t> R. A., and S.A. </a:t>
            </a:r>
            <a:r>
              <a:rPr lang="fr-CH" sz="1350" dirty="0" err="1">
                <a:solidFill>
                  <a:schemeClr val="tx2"/>
                </a:solidFill>
                <a:latin typeface="Calibri Light" charset="0"/>
              </a:rPr>
              <a:t>Channiwala</a:t>
            </a:r>
            <a:r>
              <a:rPr lang="fr-CH" sz="1350" dirty="0">
                <a:solidFill>
                  <a:schemeClr val="tx2"/>
                </a:solidFill>
                <a:latin typeface="Calibri Light" charset="0"/>
              </a:rPr>
              <a:t>. "</a:t>
            </a:r>
            <a:r>
              <a:rPr lang="fr-CH" sz="1350" dirty="0" err="1">
                <a:solidFill>
                  <a:schemeClr val="tx2"/>
                </a:solidFill>
                <a:latin typeface="Calibri Light" charset="0"/>
              </a:rPr>
              <a:t>Airfoil</a:t>
            </a:r>
            <a:r>
              <a:rPr lang="fr-CH" sz="1350" dirty="0">
                <a:solidFill>
                  <a:schemeClr val="tx2"/>
                </a:solidFill>
                <a:latin typeface="Calibri Light" charset="0"/>
              </a:rPr>
              <a:t> </a:t>
            </a:r>
            <a:r>
              <a:rPr lang="fr-CH" sz="1350" dirty="0" err="1">
                <a:solidFill>
                  <a:schemeClr val="tx2"/>
                </a:solidFill>
                <a:latin typeface="Calibri Light" charset="0"/>
              </a:rPr>
              <a:t>Parameterization</a:t>
            </a:r>
            <a:r>
              <a:rPr lang="fr-CH" sz="1350" dirty="0">
                <a:solidFill>
                  <a:schemeClr val="tx2"/>
                </a:solidFill>
                <a:latin typeface="Calibri Light" charset="0"/>
              </a:rPr>
              <a:t> Techniques: A </a:t>
            </a:r>
            <a:r>
              <a:rPr lang="fr-CH" sz="1350" dirty="0" err="1">
                <a:solidFill>
                  <a:schemeClr val="tx2"/>
                </a:solidFill>
                <a:latin typeface="Calibri Light" charset="0"/>
              </a:rPr>
              <a:t>Review</a:t>
            </a:r>
            <a:r>
              <a:rPr lang="fr-CH" sz="1350" dirty="0">
                <a:solidFill>
                  <a:schemeClr val="tx2"/>
                </a:solidFill>
                <a:latin typeface="Calibri Light" charset="0"/>
              </a:rPr>
              <a:t>." American Journal of </a:t>
            </a:r>
            <a:r>
              <a:rPr lang="fr-CH" sz="1350" dirty="0" err="1">
                <a:solidFill>
                  <a:schemeClr val="tx2"/>
                </a:solidFill>
                <a:latin typeface="Calibri Light" charset="0"/>
              </a:rPr>
              <a:t>Mechanical</a:t>
            </a:r>
            <a:r>
              <a:rPr lang="fr-CH" sz="1350" dirty="0">
                <a:solidFill>
                  <a:schemeClr val="tx2"/>
                </a:solidFill>
                <a:latin typeface="Calibri Light" charset="0"/>
              </a:rPr>
              <a:t> Engineering2.4 (2014): 99-102.</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[5]</a:t>
            </a:r>
            <a:r>
              <a:rPr lang="en-US" sz="1350" dirty="0">
                <a:solidFill>
                  <a:schemeClr val="accent2"/>
                </a:solidFill>
                <a:latin typeface="Calibri Light" charset="0"/>
              </a:rPr>
              <a:t> </a:t>
            </a:r>
            <a:r>
              <a:rPr lang="fr-CH" sz="1350" dirty="0">
                <a:solidFill>
                  <a:schemeClr val="accent2"/>
                </a:solidFill>
                <a:latin typeface="Calibri Light" charset="0"/>
              </a:rPr>
              <a:t>Ava </a:t>
            </a:r>
            <a:r>
              <a:rPr lang="fr-CH" sz="1350" dirty="0" err="1">
                <a:solidFill>
                  <a:schemeClr val="accent2"/>
                </a:solidFill>
                <a:latin typeface="Calibri Light" charset="0"/>
              </a:rPr>
              <a:t>Shahroki</a:t>
            </a:r>
            <a:r>
              <a:rPr lang="fr-CH" sz="1350" dirty="0">
                <a:solidFill>
                  <a:schemeClr val="accent2"/>
                </a:solidFill>
                <a:latin typeface="Calibri Light" charset="0"/>
              </a:rPr>
              <a:t> </a:t>
            </a:r>
            <a:r>
              <a:rPr lang="fr-CH" sz="1350" dirty="0" err="1">
                <a:solidFill>
                  <a:schemeClr val="accent2"/>
                </a:solidFill>
                <a:latin typeface="Calibri Light" charset="0"/>
              </a:rPr>
              <a:t>Alireza</a:t>
            </a:r>
            <a:r>
              <a:rPr lang="fr-CH" sz="1350" dirty="0">
                <a:solidFill>
                  <a:schemeClr val="accent2"/>
                </a:solidFill>
                <a:latin typeface="Calibri Light" charset="0"/>
              </a:rPr>
              <a:t> </a:t>
            </a:r>
            <a:r>
              <a:rPr lang="fr-CH" sz="1350" dirty="0" err="1">
                <a:solidFill>
                  <a:schemeClr val="accent2"/>
                </a:solidFill>
                <a:latin typeface="Calibri Light" charset="0"/>
              </a:rPr>
              <a:t>Jahangirian</a:t>
            </a:r>
            <a:r>
              <a:rPr lang="fr-CH" sz="1350" dirty="0">
                <a:solidFill>
                  <a:schemeClr val="accent2"/>
                </a:solidFill>
                <a:latin typeface="Calibri Light" charset="0"/>
              </a:rPr>
              <a:t> </a:t>
            </a:r>
            <a:r>
              <a:rPr lang="en-US" sz="1350" dirty="0">
                <a:solidFill>
                  <a:schemeClr val="accent2"/>
                </a:solidFill>
                <a:latin typeface="Calibri Light" charset="0"/>
              </a:rPr>
              <a:t>Airfoil shape parameterization for optimum </a:t>
            </a:r>
            <a:r>
              <a:rPr lang="en-US" sz="1350" dirty="0" err="1">
                <a:solidFill>
                  <a:schemeClr val="accent2"/>
                </a:solidFill>
                <a:latin typeface="Calibri Light" charset="0"/>
              </a:rPr>
              <a:t>Navier</a:t>
            </a:r>
            <a:r>
              <a:rPr lang="en-US" sz="1350" dirty="0">
                <a:solidFill>
                  <a:schemeClr val="accent2"/>
                </a:solidFill>
                <a:latin typeface="Calibri Light" charset="0"/>
              </a:rPr>
              <a:t>–Stokes design with genetic algorithm. </a:t>
            </a:r>
            <a:r>
              <a:rPr lang="fr-CH" sz="1350" dirty="0">
                <a:solidFill>
                  <a:schemeClr val="accent2"/>
                </a:solidFill>
                <a:latin typeface="Calibri Light" charset="0"/>
              </a:rPr>
              <a:t>« Aerospace Science and </a:t>
            </a:r>
            <a:r>
              <a:rPr lang="fr-CH" sz="1350" dirty="0" err="1">
                <a:solidFill>
                  <a:schemeClr val="accent2"/>
                </a:solidFill>
                <a:latin typeface="Calibri Light" charset="0"/>
              </a:rPr>
              <a:t>Technology</a:t>
            </a:r>
            <a:r>
              <a:rPr lang="fr-CH" sz="1350" dirty="0">
                <a:solidFill>
                  <a:schemeClr val="accent2"/>
                </a:solidFill>
                <a:latin typeface="Calibri Light" charset="0"/>
              </a:rPr>
              <a:t>», Volume 11, septembre 2017</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[6] </a:t>
            </a:r>
            <a:r>
              <a:rPr lang="fr-CH" sz="1350" dirty="0">
                <a:solidFill>
                  <a:schemeClr val="tx2"/>
                </a:solidFill>
                <a:latin typeface="Calibri Light" charset="0"/>
              </a:rPr>
              <a:t>Lu </a:t>
            </a:r>
            <a:r>
              <a:rPr lang="fr-CH" sz="1350" dirty="0" err="1">
                <a:solidFill>
                  <a:schemeClr val="tx2"/>
                </a:solidFill>
                <a:latin typeface="Calibri Light" charset="0"/>
              </a:rPr>
              <a:t>Xiaoqiang</a:t>
            </a:r>
            <a:r>
              <a:rPr lang="fr-CH" sz="1350" dirty="0">
                <a:solidFill>
                  <a:schemeClr val="tx2"/>
                </a:solidFill>
                <a:latin typeface="Calibri Light" charset="0"/>
              </a:rPr>
              <a:t> Huang Jun Song Lei Li Jing «</a:t>
            </a:r>
            <a:r>
              <a:rPr lang="en-US" sz="1350" dirty="0">
                <a:solidFill>
                  <a:schemeClr val="tx2"/>
                </a:solidFill>
                <a:latin typeface="Calibri Light" charset="0"/>
              </a:rPr>
              <a:t>An improved geometric parameter airfoil parameterization method.</a:t>
            </a:r>
            <a:r>
              <a:rPr lang="fr-CH" sz="1350" dirty="0">
                <a:solidFill>
                  <a:schemeClr val="tx2"/>
                </a:solidFill>
                <a:latin typeface="Calibri Light" charset="0"/>
              </a:rPr>
              <a:t>« Aerospace Science and </a:t>
            </a:r>
            <a:r>
              <a:rPr lang="fr-CH" sz="1350" dirty="0" err="1">
                <a:solidFill>
                  <a:schemeClr val="tx2"/>
                </a:solidFill>
                <a:latin typeface="Calibri Light" charset="0"/>
              </a:rPr>
              <a:t>Technology</a:t>
            </a:r>
            <a:r>
              <a:rPr lang="fr-CH" sz="1350" dirty="0">
                <a:solidFill>
                  <a:schemeClr val="tx2"/>
                </a:solidFill>
                <a:latin typeface="Calibri Light" charset="0"/>
              </a:rPr>
              <a:t>, Volume 78, July 2018</a:t>
            </a:r>
          </a:p>
          <a:p>
            <a:pPr>
              <a:lnSpc>
                <a:spcPct val="90000"/>
              </a:lnSpc>
              <a:spcBef>
                <a:spcPts val="1000"/>
              </a:spcBef>
            </a:pPr>
            <a:r>
              <a:rPr lang="fr-CH" sz="1350" dirty="0">
                <a:solidFill>
                  <a:schemeClr val="accent2"/>
                </a:solidFill>
                <a:latin typeface="Calibri Light" charset="0"/>
              </a:rPr>
              <a:t>[7] </a:t>
            </a:r>
            <a:r>
              <a:rPr lang="fr-CH" sz="1350" dirty="0" err="1">
                <a:solidFill>
                  <a:schemeClr val="accent2"/>
                </a:solidFill>
                <a:latin typeface="Calibri Light" charset="0"/>
              </a:rPr>
              <a:t>from</a:t>
            </a:r>
            <a:r>
              <a:rPr lang="fr-CH" sz="1350" dirty="0">
                <a:solidFill>
                  <a:schemeClr val="accent2"/>
                </a:solidFill>
                <a:latin typeface="Calibri Light" charset="0"/>
              </a:rPr>
              <a:t> https://i.stack.imgur.com/Wo8E2.jpg </a:t>
            </a:r>
          </a:p>
          <a:p>
            <a:pPr>
              <a:lnSpc>
                <a:spcPct val="90000"/>
              </a:lnSpc>
              <a:spcBef>
                <a:spcPts val="1000"/>
              </a:spcBef>
            </a:pPr>
            <a:r>
              <a:rPr lang="fr-CH" sz="1350" dirty="0">
                <a:solidFill>
                  <a:schemeClr val="tx2"/>
                </a:solidFill>
                <a:latin typeface="Calibri Light" charset="0"/>
              </a:rPr>
              <a:t>[8] </a:t>
            </a:r>
            <a:r>
              <a:rPr lang="fr-CH" sz="1350" dirty="0" err="1">
                <a:solidFill>
                  <a:schemeClr val="tx2"/>
                </a:solidFill>
                <a:latin typeface="Calibri Light" charset="0"/>
              </a:rPr>
              <a:t>from</a:t>
            </a:r>
            <a:r>
              <a:rPr lang="fr-CH" sz="1350" dirty="0">
                <a:solidFill>
                  <a:schemeClr val="tx2"/>
                </a:solidFill>
                <a:latin typeface="Calibri Light" charset="0"/>
              </a:rPr>
              <a:t> </a:t>
            </a:r>
            <a:r>
              <a:rPr lang="en-US" sz="1350" dirty="0">
                <a:solidFill>
                  <a:schemeClr val="tx2"/>
                </a:solidFill>
                <a:latin typeface="Calibri Light" charset="0"/>
              </a:rPr>
              <a:t> </a:t>
            </a:r>
            <a:r>
              <a:rPr lang="en-US" sz="1350" dirty="0" err="1">
                <a:solidFill>
                  <a:schemeClr val="tx2"/>
                </a:solidFill>
                <a:latin typeface="Calibri Light" charset="0"/>
              </a:rPr>
              <a:t>Ghassemi</a:t>
            </a:r>
            <a:r>
              <a:rPr lang="en-US" sz="1350" dirty="0">
                <a:solidFill>
                  <a:schemeClr val="tx2"/>
                </a:solidFill>
                <a:latin typeface="Calibri Light" charset="0"/>
              </a:rPr>
              <a:t>, H., &amp; </a:t>
            </a:r>
            <a:r>
              <a:rPr lang="en-US" sz="1350" dirty="0" err="1">
                <a:solidFill>
                  <a:schemeClr val="tx2"/>
                </a:solidFill>
                <a:latin typeface="Calibri Light" charset="0"/>
              </a:rPr>
              <a:t>Zakerdoost</a:t>
            </a:r>
            <a:r>
              <a:rPr lang="en-US" sz="1350" dirty="0">
                <a:solidFill>
                  <a:schemeClr val="tx2"/>
                </a:solidFill>
                <a:latin typeface="Calibri Light" charset="0"/>
              </a:rPr>
              <a:t>, H. (2017). Ship hull–propeller system optimization based on the multi-objective evolutionary algorithm. Proceedings of the Institution of Mechanical Engineers, Part C: Journal of Mechanical Engineering Science, 231(1), 175–192. https://doi.org/10.1177/0954406215616655</a:t>
            </a:r>
            <a:endParaRPr lang="fr-FR" sz="1350" dirty="0">
              <a:solidFill>
                <a:schemeClr val="tx2"/>
              </a:solidFill>
              <a:latin typeface="Calibri Light" charset="0"/>
              <a:ea typeface="Calibri Light" charset="0"/>
              <a:cs typeface="Calibri Light" charset="0"/>
            </a:endParaRPr>
          </a:p>
        </p:txBody>
      </p:sp>
      <p:sp>
        <p:nvSpPr>
          <p:cNvPr id="7" name="Espace réservé du pied de page 6">
            <a:extLst>
              <a:ext uri="{FF2B5EF4-FFF2-40B4-BE49-F238E27FC236}">
                <a16:creationId xmlns:a16="http://schemas.microsoft.com/office/drawing/2014/main" id="{C963554F-93D3-4FD1-9275-A848EC947D9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57081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A45D0E-17A7-4363-96C8-C737450CC9EE}"/>
              </a:ext>
            </a:extLst>
          </p:cNvPr>
          <p:cNvSpPr>
            <a:spLocks noGrp="1"/>
          </p:cNvSpPr>
          <p:nvPr>
            <p:ph type="sldNum" sz="quarter" idx="12"/>
          </p:nvPr>
        </p:nvSpPr>
        <p:spPr/>
        <p:txBody>
          <a:bodyPr vert="horz" lIns="91440" tIns="45720" rIns="91440" bIns="45720" rtlCol="0" anchor="ctr"/>
          <a:lstStyle/>
          <a:p>
            <a:fld id="{C5BDCE95-9A2C-4CF6-AC2F-5E8F5B23B560}" type="slidenum">
              <a:rPr lang="fr-CH" sz="1800"/>
              <a:pPr/>
              <a:t>23</a:t>
            </a:fld>
            <a:endParaRPr lang="fr-CH" sz="1800"/>
          </a:p>
        </p:txBody>
      </p:sp>
      <p:sp>
        <p:nvSpPr>
          <p:cNvPr id="8" name="Titre 1">
            <a:extLst>
              <a:ext uri="{FF2B5EF4-FFF2-40B4-BE49-F238E27FC236}">
                <a16:creationId xmlns:a16="http://schemas.microsoft.com/office/drawing/2014/main" id="{58166369-C6E7-4C97-AB7E-963E38034C97}"/>
              </a:ext>
            </a:extLst>
          </p:cNvPr>
          <p:cNvSpPr>
            <a:spLocks noGrp="1"/>
          </p:cNvSpPr>
          <p:nvPr>
            <p:ph type="title"/>
          </p:nvPr>
        </p:nvSpPr>
        <p:spPr>
          <a:xfrm>
            <a:off x="1097280" y="286603"/>
            <a:ext cx="10058400" cy="1450757"/>
          </a:xfrm>
        </p:spPr>
        <p:txBody>
          <a:bodyPr/>
          <a:lstStyle/>
          <a:p>
            <a:r>
              <a:rPr lang="fr-CH" dirty="0">
                <a:solidFill>
                  <a:schemeClr val="accent2"/>
                </a:solidFill>
              </a:rPr>
              <a:t>Gantt Chart</a:t>
            </a:r>
          </a:p>
        </p:txBody>
      </p:sp>
      <p:pic>
        <p:nvPicPr>
          <p:cNvPr id="3" name="Picture 2">
            <a:extLst>
              <a:ext uri="{FF2B5EF4-FFF2-40B4-BE49-F238E27FC236}">
                <a16:creationId xmlns:a16="http://schemas.microsoft.com/office/drawing/2014/main" id="{A67D762A-9416-490A-80C3-F5827244AC13}"/>
              </a:ext>
            </a:extLst>
          </p:cNvPr>
          <p:cNvPicPr>
            <a:picLocks noChangeAspect="1"/>
          </p:cNvPicPr>
          <p:nvPr/>
        </p:nvPicPr>
        <p:blipFill>
          <a:blip r:embed="rId3"/>
          <a:stretch>
            <a:fillRect/>
          </a:stretch>
        </p:blipFill>
        <p:spPr>
          <a:xfrm>
            <a:off x="429013" y="2031902"/>
            <a:ext cx="11333973" cy="4081076"/>
          </a:xfrm>
          <a:prstGeom prst="rect">
            <a:avLst/>
          </a:prstGeom>
        </p:spPr>
      </p:pic>
      <p:sp>
        <p:nvSpPr>
          <p:cNvPr id="6" name="Espace réservé du pied de page 6">
            <a:extLst>
              <a:ext uri="{FF2B5EF4-FFF2-40B4-BE49-F238E27FC236}">
                <a16:creationId xmlns:a16="http://schemas.microsoft.com/office/drawing/2014/main" id="{0C7DA9C7-7EBE-4CD0-8879-B9F056522157}"/>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42953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3</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8" name="ZoneTexte 6">
            <a:extLst>
              <a:ext uri="{FF2B5EF4-FFF2-40B4-BE49-F238E27FC236}">
                <a16:creationId xmlns:a16="http://schemas.microsoft.com/office/drawing/2014/main" id="{DD73BA8E-8F66-4A87-988F-068D1E41EDDB}"/>
              </a:ext>
            </a:extLst>
          </p:cNvPr>
          <p:cNvSpPr txBox="1"/>
          <p:nvPr/>
        </p:nvSpPr>
        <p:spPr>
          <a:xfrm>
            <a:off x="6147758" y="2726749"/>
            <a:ext cx="5064725" cy="2727926"/>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dirty="0" err="1">
                <a:solidFill>
                  <a:schemeClr val="tx2"/>
                </a:solidFill>
                <a:latin typeface="Calibri Light" charset="0"/>
                <a:ea typeface="Calibri Light" charset="0"/>
                <a:cs typeface="Calibri Light" charset="0"/>
              </a:rPr>
              <a:t>Geometric</a:t>
            </a:r>
            <a:r>
              <a:rPr lang="fr-FR" sz="2400" dirty="0">
                <a:solidFill>
                  <a:schemeClr val="tx2"/>
                </a:solidFill>
                <a:latin typeface="Calibri Light" charset="0"/>
                <a:ea typeface="Calibri Light" charset="0"/>
                <a:cs typeface="Calibri Light" charset="0"/>
              </a:rPr>
              <a:t> </a:t>
            </a:r>
            <a:r>
              <a:rPr lang="fr-FR" sz="2400" dirty="0" err="1">
                <a:solidFill>
                  <a:schemeClr val="tx2"/>
                </a:solidFill>
                <a:latin typeface="Calibri Light" charset="0"/>
                <a:ea typeface="Calibri Light" charset="0"/>
                <a:cs typeface="Calibri Light" charset="0"/>
              </a:rPr>
              <a:t>parameters</a:t>
            </a:r>
            <a:r>
              <a:rPr lang="fr-FR" sz="2400" dirty="0">
                <a:solidFill>
                  <a:schemeClr val="tx2"/>
                </a:solidFill>
                <a:latin typeface="Calibri Light" charset="0"/>
                <a:ea typeface="Calibri Light" charset="0"/>
                <a:cs typeface="Calibri Light" charset="0"/>
              </a:rPr>
              <a:t> of the </a:t>
            </a:r>
            <a:r>
              <a:rPr lang="fr-FR" sz="2400" dirty="0" err="1">
                <a:solidFill>
                  <a:schemeClr val="tx2"/>
                </a:solidFill>
                <a:latin typeface="Calibri Light" charset="0"/>
                <a:ea typeface="Calibri Light" charset="0"/>
                <a:cs typeface="Calibri Light" charset="0"/>
              </a:rPr>
              <a:t>blade</a:t>
            </a:r>
            <a:endParaRPr lang="fr-FR" sz="24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Aerofoil</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Chord</a:t>
            </a:r>
            <a:r>
              <a:rPr lang="fr-FR" sz="2400" dirty="0">
                <a:solidFill>
                  <a:schemeClr val="accent2"/>
                </a:solidFill>
                <a:latin typeface="Calibri Light" charset="0"/>
                <a:ea typeface="Calibri Light" charset="0"/>
                <a:cs typeface="Calibri Light" charset="0"/>
              </a:rPr>
              <a:t> </a:t>
            </a:r>
            <a:r>
              <a:rPr lang="fr-FR" sz="2400" dirty="0" err="1">
                <a:solidFill>
                  <a:schemeClr val="accent2"/>
                </a:solidFill>
                <a:latin typeface="Calibri Light" charset="0"/>
                <a:ea typeface="Calibri Light" charset="0"/>
                <a:cs typeface="Calibri Light" charset="0"/>
              </a:rPr>
              <a:t>length</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Tip radius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Hub radius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Blade twist</a:t>
            </a:r>
          </a:p>
        </p:txBody>
      </p:sp>
      <p:sp>
        <p:nvSpPr>
          <p:cNvPr id="8" name="TextBox 7">
            <a:extLst>
              <a:ext uri="{FF2B5EF4-FFF2-40B4-BE49-F238E27FC236}">
                <a16:creationId xmlns:a16="http://schemas.microsoft.com/office/drawing/2014/main" id="{7B43C1A7-A834-4B75-81E0-BC112F19F663}"/>
              </a:ext>
            </a:extLst>
          </p:cNvPr>
          <p:cNvSpPr txBox="1"/>
          <p:nvPr/>
        </p:nvSpPr>
        <p:spPr>
          <a:xfrm>
            <a:off x="1602512" y="5759641"/>
            <a:ext cx="151918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CH" sz="1400" dirty="0"/>
              <a:t>Aerofoil </a:t>
            </a:r>
          </a:p>
          <a:p>
            <a:r>
              <a:rPr lang="fr-CH" sz="1400" dirty="0"/>
              <a:t>cross-section</a:t>
            </a:r>
          </a:p>
        </p:txBody>
      </p:sp>
      <p:pic>
        <p:nvPicPr>
          <p:cNvPr id="9" name="Picture 8" descr="A close up of a knife&#10;&#10;Description generated with very high confidence">
            <a:extLst>
              <a:ext uri="{FF2B5EF4-FFF2-40B4-BE49-F238E27FC236}">
                <a16:creationId xmlns:a16="http://schemas.microsoft.com/office/drawing/2014/main" id="{D7DEA4FC-2E2A-40EF-ACDA-00DCEBA4B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34" y="2198759"/>
            <a:ext cx="1519188" cy="3502572"/>
          </a:xfrm>
          <a:prstGeom prst="rect">
            <a:avLst/>
          </a:prstGeom>
        </p:spPr>
      </p:pic>
      <p:pic>
        <p:nvPicPr>
          <p:cNvPr id="10" name="Picture 9" descr="A close up of a knife&#10;&#10;Description generated with high confidence">
            <a:extLst>
              <a:ext uri="{FF2B5EF4-FFF2-40B4-BE49-F238E27FC236}">
                <a16:creationId xmlns:a16="http://schemas.microsoft.com/office/drawing/2014/main" id="{42742418-8782-4084-8F53-13624143B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517" y="2198761"/>
            <a:ext cx="787621" cy="3502564"/>
          </a:xfrm>
          <a:prstGeom prst="rect">
            <a:avLst/>
          </a:prstGeom>
        </p:spPr>
      </p:pic>
      <p:cxnSp>
        <p:nvCxnSpPr>
          <p:cNvPr id="15" name="Straight Connector 14">
            <a:extLst>
              <a:ext uri="{FF2B5EF4-FFF2-40B4-BE49-F238E27FC236}">
                <a16:creationId xmlns:a16="http://schemas.microsoft.com/office/drawing/2014/main" id="{5B8EFC77-08CB-4E52-AB06-349CA3638B5B}"/>
              </a:ext>
            </a:extLst>
          </p:cNvPr>
          <p:cNvCxnSpPr>
            <a:cxnSpLocks/>
          </p:cNvCxnSpPr>
          <p:nvPr/>
        </p:nvCxnSpPr>
        <p:spPr>
          <a:xfrm>
            <a:off x="2169517" y="3207767"/>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5B8EFC77-08CB-4E52-AB06-349CA3638B5B}"/>
              </a:ext>
            </a:extLst>
          </p:cNvPr>
          <p:cNvCxnSpPr>
            <a:cxnSpLocks/>
          </p:cNvCxnSpPr>
          <p:nvPr/>
        </p:nvCxnSpPr>
        <p:spPr>
          <a:xfrm>
            <a:off x="805624" y="3207767"/>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9" name="Straight Connector 14">
            <a:extLst>
              <a:ext uri="{FF2B5EF4-FFF2-40B4-BE49-F238E27FC236}">
                <a16:creationId xmlns:a16="http://schemas.microsoft.com/office/drawing/2014/main" id="{5B8EFC77-08CB-4E52-AB06-349CA3638B5B}"/>
              </a:ext>
            </a:extLst>
          </p:cNvPr>
          <p:cNvCxnSpPr>
            <a:cxnSpLocks/>
          </p:cNvCxnSpPr>
          <p:nvPr/>
        </p:nvCxnSpPr>
        <p:spPr>
          <a:xfrm>
            <a:off x="896499" y="5993449"/>
            <a:ext cx="644164"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pic>
        <p:nvPicPr>
          <p:cNvPr id="7" name="Image 6">
            <a:extLst>
              <a:ext uri="{FF2B5EF4-FFF2-40B4-BE49-F238E27FC236}">
                <a16:creationId xmlns:a16="http://schemas.microsoft.com/office/drawing/2014/main" id="{4E47CFC1-3A73-4B08-9D73-11FB6000B5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185" y="2084699"/>
            <a:ext cx="2240666" cy="3616626"/>
          </a:xfrm>
          <a:prstGeom prst="rect">
            <a:avLst/>
          </a:prstGeom>
        </p:spPr>
      </p:pic>
      <p:sp>
        <p:nvSpPr>
          <p:cNvPr id="13" name="Espace réservé du pied de page 6">
            <a:extLst>
              <a:ext uri="{FF2B5EF4-FFF2-40B4-BE49-F238E27FC236}">
                <a16:creationId xmlns:a16="http://schemas.microsoft.com/office/drawing/2014/main" id="{49566160-BDDA-43A0-ACE1-B3B83D68E15A}"/>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21227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4</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mc:AlternateContent xmlns:mc="http://schemas.openxmlformats.org/markup-compatibility/2006" xmlns:a14="http://schemas.microsoft.com/office/drawing/2010/main">
        <mc:Choice Requires="a14">
          <p:sp>
            <p:nvSpPr>
              <p:cNvPr id="19" name="ZoneTexte 6">
                <a:extLst>
                  <a:ext uri="{FF2B5EF4-FFF2-40B4-BE49-F238E27FC236}">
                    <a16:creationId xmlns:a16="http://schemas.microsoft.com/office/drawing/2014/main" id="{984D1E21-0264-4FD8-8423-DD961C0A6D20}"/>
                  </a:ext>
                </a:extLst>
              </p:cNvPr>
              <p:cNvSpPr txBox="1"/>
              <p:nvPr/>
            </p:nvSpPr>
            <p:spPr>
              <a:xfrm>
                <a:off x="1150713" y="2523066"/>
                <a:ext cx="5837312" cy="2544286"/>
              </a:xfrm>
              <a:prstGeom prst="rect">
                <a:avLst/>
              </a:prstGeom>
              <a:noFill/>
            </p:spPr>
            <p:txBody>
              <a:bodyPr wrap="square" rtlCol="0">
                <a:spAutoFit/>
              </a:bodyPr>
              <a:lstStyle/>
              <a:p>
                <a:pPr>
                  <a:lnSpc>
                    <a:spcPct val="90000"/>
                  </a:lnSpc>
                  <a:spcBef>
                    <a:spcPts val="1000"/>
                  </a:spcBef>
                </a:pPr>
                <a:r>
                  <a:rPr lang="fr-FR" sz="2400" b="1" dirty="0">
                    <a:solidFill>
                      <a:schemeClr val="tx2"/>
                    </a:solidFill>
                    <a:latin typeface="Calibri Light" charset="0"/>
                    <a:ea typeface="Calibri Light" charset="0"/>
                    <a:cs typeface="Calibri Light" charset="0"/>
                  </a:rPr>
                  <a:t>Blade </a:t>
                </a:r>
                <a:r>
                  <a:rPr lang="fr-FR" sz="2400" b="1" dirty="0" err="1">
                    <a:solidFill>
                      <a:schemeClr val="tx2"/>
                    </a:solidFill>
                    <a:latin typeface="Calibri Light" charset="0"/>
                    <a:ea typeface="Calibri Light" charset="0"/>
                    <a:cs typeface="Calibri Light" charset="0"/>
                  </a:rPr>
                  <a:t>Element</a:t>
                </a:r>
                <a:r>
                  <a:rPr lang="fr-FR" sz="2400" b="1" dirty="0">
                    <a:solidFill>
                      <a:schemeClr val="tx2"/>
                    </a:solidFill>
                    <a:latin typeface="Calibri Light" charset="0"/>
                    <a:ea typeface="Calibri Light" charset="0"/>
                    <a:cs typeface="Calibri Light" charset="0"/>
                  </a:rPr>
                  <a:t> Momentum Theory</a:t>
                </a:r>
              </a:p>
              <a:p>
                <a:pPr marL="800100" lvl="1" indent="-3429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Cut in segments</a:t>
                </a:r>
              </a:p>
              <a:p>
                <a:pPr marL="800100" lvl="1" indent="-3429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Relative flow angle</a:t>
                </a:r>
              </a:p>
              <a:p>
                <a:pPr marL="800100" lvl="1" indent="-3429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Prediction</a:t>
                </a:r>
                <a:r>
                  <a:rPr lang="fr-FR" sz="2400" dirty="0">
                    <a:solidFill>
                      <a:schemeClr val="accent2"/>
                    </a:solidFill>
                    <a:latin typeface="Calibri Light" charset="0"/>
                    <a:ea typeface="Calibri Light" charset="0"/>
                    <a:cs typeface="Calibri Light" charset="0"/>
                  </a:rPr>
                  <a:t> </a:t>
                </a:r>
                <a:r>
                  <a:rPr lang="fr-FR" sz="2400" dirty="0" err="1">
                    <a:solidFill>
                      <a:schemeClr val="accent2"/>
                    </a:solidFill>
                    <a:latin typeface="Calibri Light" charset="0"/>
                    <a:ea typeface="Calibri Light" charset="0"/>
                    <a:cs typeface="Calibri Light" charset="0"/>
                  </a:rPr>
                  <a:t>thrust</a:t>
                </a:r>
                <a:r>
                  <a:rPr lang="fr-FR" sz="2400" dirty="0">
                    <a:solidFill>
                      <a:schemeClr val="accent2"/>
                    </a:solidFill>
                    <a:latin typeface="Calibri Light" charset="0"/>
                    <a:ea typeface="Calibri Light" charset="0"/>
                    <a:cs typeface="Calibri Light" charset="0"/>
                  </a:rPr>
                  <a:t> and torque</a:t>
                </a:r>
              </a:p>
              <a:p>
                <a:pPr lvl="1">
                  <a:lnSpc>
                    <a:spcPct val="90000"/>
                  </a:lnSpc>
                  <a:spcBef>
                    <a:spcPts val="1000"/>
                  </a:spcBef>
                </a:pPr>
                <a:endParaRPr lang="fr-FR" sz="2400" b="1" dirty="0">
                  <a:solidFill>
                    <a:schemeClr val="accent2">
                      <a:lumMod val="75000"/>
                    </a:schemeClr>
                  </a:solidFill>
                  <a:latin typeface="Calibri Light" charset="0"/>
                  <a:ea typeface="Calibri Light" charset="0"/>
                  <a:cs typeface="Calibri Light" charset="0"/>
                  <a:sym typeface="Wingdings" panose="05000000000000000000" pitchFamily="2" charset="2"/>
                </a:endParaRPr>
              </a:p>
              <a:p>
                <a:pPr marL="285750" indent="-285750">
                  <a:buFont typeface="Wingdings" panose="05000000000000000000" pitchFamily="2" charset="2"/>
                  <a:buChar char="à"/>
                </a:pPr>
                <a14:m>
                  <m:oMath xmlns:m="http://schemas.openxmlformats.org/officeDocument/2006/math">
                    <m:sSub>
                      <m:sSubPr>
                        <m:ctrlPr>
                          <a:rPr lang="fr-CH" i="1">
                            <a:latin typeface="Cambria Math" panose="02040503050406030204" pitchFamily="18" charset="0"/>
                          </a:rPr>
                        </m:ctrlPr>
                      </m:sSubPr>
                      <m:e>
                        <m:sSub>
                          <m:sSubPr>
                            <m:ctrlPr>
                              <a:rPr lang="fr-CH" i="1">
                                <a:latin typeface="Cambria Math" panose="02040503050406030204" pitchFamily="18" charset="0"/>
                              </a:rPr>
                            </m:ctrlPr>
                          </m:sSubPr>
                          <m:e>
                            <m:r>
                              <a:rPr lang="fr-CH" i="1">
                                <a:latin typeface="Cambria Math" panose="02040503050406030204" pitchFamily="18" charset="0"/>
                              </a:rPr>
                              <m:t>𝐶</m:t>
                            </m:r>
                          </m:e>
                          <m:sub>
                            <m:r>
                              <a:rPr lang="fr-CH" i="1">
                                <a:latin typeface="Cambria Math" panose="02040503050406030204" pitchFamily="18" charset="0"/>
                              </a:rPr>
                              <m:t>𝐿</m:t>
                            </m:r>
                          </m:sub>
                        </m:sSub>
                        <m:r>
                          <a:rPr lang="fr-CH" i="1">
                            <a:latin typeface="Cambria Math" panose="02040503050406030204" pitchFamily="18" charset="0"/>
                          </a:rPr>
                          <m:t>=</m:t>
                        </m:r>
                        <m:r>
                          <a:rPr lang="fr-CH" i="1">
                            <a:latin typeface="Cambria Math" panose="02040503050406030204" pitchFamily="18" charset="0"/>
                          </a:rPr>
                          <m:t>𝑓</m:t>
                        </m:r>
                      </m:e>
                      <m:sub>
                        <m:r>
                          <a:rPr lang="fr-CH" i="1">
                            <a:latin typeface="Cambria Math" panose="02040503050406030204" pitchFamily="18" charset="0"/>
                          </a:rPr>
                          <m:t>1</m:t>
                        </m:r>
                      </m:sub>
                    </m:sSub>
                    <m:d>
                      <m:dPr>
                        <m:ctrlPr>
                          <a:rPr lang="fr-CH" i="1">
                            <a:latin typeface="Cambria Math" panose="02040503050406030204" pitchFamily="18" charset="0"/>
                          </a:rPr>
                        </m:ctrlPr>
                      </m:dPr>
                      <m:e>
                        <m:r>
                          <a:rPr lang="fr-CH" i="1">
                            <a:latin typeface="Cambria Math" panose="02040503050406030204" pitchFamily="18" charset="0"/>
                          </a:rPr>
                          <m:t>𝛼</m:t>
                        </m:r>
                        <m:r>
                          <a:rPr lang="fr-CH" i="1">
                            <a:latin typeface="Cambria Math" panose="02040503050406030204" pitchFamily="18" charset="0"/>
                          </a:rPr>
                          <m:t>, </m:t>
                        </m:r>
                        <m:r>
                          <a:rPr lang="fr-CH" i="1">
                            <a:latin typeface="Cambria Math" panose="02040503050406030204" pitchFamily="18" charset="0"/>
                          </a:rPr>
                          <m:t>𝑅𝑒</m:t>
                        </m:r>
                      </m:e>
                    </m:d>
                  </m:oMath>
                </a14:m>
                <a:r>
                  <a:rPr lang="fr-CH" i="1" dirty="0">
                    <a:latin typeface="Cambria Math" panose="02040503050406030204" pitchFamily="18" charset="0"/>
                  </a:rPr>
                  <a:t> </a:t>
                </a:r>
                <a:r>
                  <a:rPr lang="fr-CH" dirty="0">
                    <a:latin typeface="Cambria Math" panose="02040503050406030204" pitchFamily="18" charset="0"/>
                  </a:rPr>
                  <a:t>and </a:t>
                </a:r>
                <a14:m>
                  <m:oMath xmlns:m="http://schemas.openxmlformats.org/officeDocument/2006/math">
                    <m:r>
                      <a:rPr lang="fr-CH" b="0" i="0" smtClean="0">
                        <a:latin typeface="Cambria Math" panose="02040503050406030204" pitchFamily="18" charset="0"/>
                      </a:rPr>
                      <m:t> </m:t>
                    </m:r>
                    <m:sSub>
                      <m:sSubPr>
                        <m:ctrlPr>
                          <a:rPr lang="fr-CH" i="1">
                            <a:latin typeface="Cambria Math" panose="02040503050406030204" pitchFamily="18" charset="0"/>
                          </a:rPr>
                        </m:ctrlPr>
                      </m:sSubPr>
                      <m:e>
                        <m:sSub>
                          <m:sSubPr>
                            <m:ctrlPr>
                              <a:rPr lang="fr-CH" i="1">
                                <a:latin typeface="Cambria Math" panose="02040503050406030204" pitchFamily="18" charset="0"/>
                              </a:rPr>
                            </m:ctrlPr>
                          </m:sSubPr>
                          <m:e>
                            <m:r>
                              <a:rPr lang="fr-CH" i="1">
                                <a:latin typeface="Cambria Math" panose="02040503050406030204" pitchFamily="18" charset="0"/>
                              </a:rPr>
                              <m:t>𝐶</m:t>
                            </m:r>
                          </m:e>
                          <m:sub>
                            <m:r>
                              <a:rPr lang="fr-CH" i="1">
                                <a:latin typeface="Cambria Math" panose="02040503050406030204" pitchFamily="18" charset="0"/>
                              </a:rPr>
                              <m:t>𝐷</m:t>
                            </m:r>
                          </m:sub>
                        </m:sSub>
                        <m:r>
                          <a:rPr lang="fr-CH" i="1">
                            <a:latin typeface="Cambria Math" panose="02040503050406030204" pitchFamily="18" charset="0"/>
                          </a:rPr>
                          <m:t>=</m:t>
                        </m:r>
                        <m:r>
                          <a:rPr lang="fr-CH" i="1">
                            <a:latin typeface="Cambria Math" panose="02040503050406030204" pitchFamily="18" charset="0"/>
                          </a:rPr>
                          <m:t>𝑓</m:t>
                        </m:r>
                      </m:e>
                      <m:sub>
                        <m:r>
                          <a:rPr lang="fr-CH" i="1">
                            <a:latin typeface="Cambria Math" panose="02040503050406030204" pitchFamily="18" charset="0"/>
                          </a:rPr>
                          <m:t>2</m:t>
                        </m:r>
                      </m:sub>
                    </m:sSub>
                    <m:r>
                      <a:rPr lang="fr-CH" i="1">
                        <a:latin typeface="Cambria Math" panose="02040503050406030204" pitchFamily="18" charset="0"/>
                      </a:rPr>
                      <m:t>(</m:t>
                    </m:r>
                    <m:r>
                      <a:rPr lang="fr-CH" i="1">
                        <a:latin typeface="Cambria Math" panose="02040503050406030204" pitchFamily="18" charset="0"/>
                      </a:rPr>
                      <m:t>𝛼</m:t>
                    </m:r>
                    <m:r>
                      <a:rPr lang="fr-CH" i="1">
                        <a:latin typeface="Cambria Math" panose="02040503050406030204" pitchFamily="18" charset="0"/>
                      </a:rPr>
                      <m:t>, </m:t>
                    </m:r>
                    <m:r>
                      <a:rPr lang="fr-CH" i="1">
                        <a:latin typeface="Cambria Math" panose="02040503050406030204" pitchFamily="18" charset="0"/>
                      </a:rPr>
                      <m:t>𝑅𝑒</m:t>
                    </m:r>
                    <m:r>
                      <a:rPr lang="fr-CH" i="1">
                        <a:latin typeface="Cambria Math" panose="02040503050406030204" pitchFamily="18" charset="0"/>
                      </a:rPr>
                      <m:t>) </m:t>
                    </m:r>
                  </m:oMath>
                </a14:m>
                <a:endParaRPr lang="en-GB" dirty="0"/>
              </a:p>
            </p:txBody>
          </p:sp>
        </mc:Choice>
        <mc:Fallback xmlns="">
          <p:sp>
            <p:nvSpPr>
              <p:cNvPr id="19" name="ZoneTexte 6">
                <a:extLst>
                  <a:ext uri="{FF2B5EF4-FFF2-40B4-BE49-F238E27FC236}">
                    <a16:creationId xmlns:a16="http://schemas.microsoft.com/office/drawing/2014/main" id="{984D1E21-0264-4FD8-8423-DD961C0A6D20}"/>
                  </a:ext>
                </a:extLst>
              </p:cNvPr>
              <p:cNvSpPr txBox="1">
                <a:spLocks noRot="1" noChangeAspect="1" noMove="1" noResize="1" noEditPoints="1" noAdjustHandles="1" noChangeArrowheads="1" noChangeShapeType="1" noTextEdit="1"/>
              </p:cNvSpPr>
              <p:nvPr/>
            </p:nvSpPr>
            <p:spPr>
              <a:xfrm>
                <a:off x="1150713" y="2523066"/>
                <a:ext cx="5837312" cy="2544286"/>
              </a:xfrm>
              <a:prstGeom prst="rect">
                <a:avLst/>
              </a:prstGeom>
              <a:blipFill>
                <a:blip r:embed="rId3"/>
                <a:stretch>
                  <a:fillRect l="-1672" t="-3357" b="-2638"/>
                </a:stretch>
              </a:blipFill>
            </p:spPr>
            <p:txBody>
              <a:bodyPr/>
              <a:lstStyle/>
              <a:p>
                <a:r>
                  <a:rPr lang="en-GB">
                    <a:noFill/>
                  </a:rPr>
                  <a:t> </a:t>
                </a:r>
              </a:p>
            </p:txBody>
          </p:sp>
        </mc:Fallback>
      </mc:AlternateContent>
      <p:pic>
        <p:nvPicPr>
          <p:cNvPr id="10" name="Picture 8" descr="A close up of a knife&#10;&#10;Description generated with very high confidence">
            <a:extLst>
              <a:ext uri="{FF2B5EF4-FFF2-40B4-BE49-F238E27FC236}">
                <a16:creationId xmlns:a16="http://schemas.microsoft.com/office/drawing/2014/main" id="{9F50D7BC-1844-47D0-92D3-F540F9C41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1" name="Straight Connector 14">
            <a:extLst>
              <a:ext uri="{FF2B5EF4-FFF2-40B4-BE49-F238E27FC236}">
                <a16:creationId xmlns:a16="http://schemas.microsoft.com/office/drawing/2014/main" id="{A0A6DBDB-8A8F-49BD-8399-D8C73BCE11C7}"/>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381AA92F-369E-45FF-A802-130271FB32CC}"/>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
        <p:nvSpPr>
          <p:cNvPr id="9" name="ZoneTexte 8">
            <a:extLst>
              <a:ext uri="{FF2B5EF4-FFF2-40B4-BE49-F238E27FC236}">
                <a16:creationId xmlns:a16="http://schemas.microsoft.com/office/drawing/2014/main" id="{1ED97EA1-3476-42F5-93B4-CE3C944D8402}"/>
              </a:ext>
            </a:extLst>
          </p:cNvPr>
          <p:cNvSpPr txBox="1"/>
          <p:nvPr/>
        </p:nvSpPr>
        <p:spPr>
          <a:xfrm>
            <a:off x="9794067" y="2801878"/>
            <a:ext cx="1582267" cy="369332"/>
          </a:xfrm>
          <a:prstGeom prst="rect">
            <a:avLst/>
          </a:prstGeom>
          <a:noFill/>
        </p:spPr>
        <p:txBody>
          <a:bodyPr wrap="square" rtlCol="0">
            <a:spAutoFit/>
          </a:bodyPr>
          <a:lstStyle/>
          <a:p>
            <a:r>
              <a:rPr lang="en-GB" dirty="0">
                <a:solidFill>
                  <a:schemeClr val="accent6">
                    <a:lumMod val="75000"/>
                  </a:schemeClr>
                </a:solidFill>
              </a:rPr>
              <a:t>Air velocity</a:t>
            </a:r>
          </a:p>
        </p:txBody>
      </p:sp>
      <p:cxnSp>
        <p:nvCxnSpPr>
          <p:cNvPr id="12" name="Connecteur droit avec flèche 11">
            <a:extLst>
              <a:ext uri="{FF2B5EF4-FFF2-40B4-BE49-F238E27FC236}">
                <a16:creationId xmlns:a16="http://schemas.microsoft.com/office/drawing/2014/main" id="{50D01ADB-7BE3-4313-9FE8-228437242734}"/>
              </a:ext>
            </a:extLst>
          </p:cNvPr>
          <p:cNvCxnSpPr>
            <a:cxnSpLocks/>
          </p:cNvCxnSpPr>
          <p:nvPr/>
        </p:nvCxnSpPr>
        <p:spPr>
          <a:xfrm>
            <a:off x="6435956" y="4438121"/>
            <a:ext cx="27141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1EF8C2B3-384C-494B-B534-BDFF97B94A87}"/>
              </a:ext>
            </a:extLst>
          </p:cNvPr>
          <p:cNvCxnSpPr>
            <a:cxnSpLocks/>
          </p:cNvCxnSpPr>
          <p:nvPr/>
        </p:nvCxnSpPr>
        <p:spPr>
          <a:xfrm flipV="1">
            <a:off x="6435956" y="2743200"/>
            <a:ext cx="2607421" cy="169492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F24F8FB1-7F4F-4518-BD62-59803305A033}"/>
              </a:ext>
            </a:extLst>
          </p:cNvPr>
          <p:cNvCxnSpPr>
            <a:cxnSpLocks/>
          </p:cNvCxnSpPr>
          <p:nvPr/>
        </p:nvCxnSpPr>
        <p:spPr>
          <a:xfrm flipH="1">
            <a:off x="7568126" y="3144254"/>
            <a:ext cx="2232054" cy="10903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56857D84-5492-4FE8-BA7D-9746EE9C80F3}"/>
              </a:ext>
            </a:extLst>
          </p:cNvPr>
          <p:cNvSpPr/>
          <p:nvPr/>
        </p:nvSpPr>
        <p:spPr>
          <a:xfrm>
            <a:off x="6632275" y="4079608"/>
            <a:ext cx="486033" cy="822841"/>
          </a:xfrm>
          <a:prstGeom prst="arc">
            <a:avLst>
              <a:gd name="adj1" fmla="val 16802209"/>
              <a:gd name="adj2" fmla="val 20910229"/>
            </a:avLst>
          </a:prstGeom>
          <a:ln w="19050">
            <a:solidFill>
              <a:srgbClr val="DA131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92382C2D-27ED-445D-B9F0-75C2CC98C172}"/>
              </a:ext>
            </a:extLst>
          </p:cNvPr>
          <p:cNvSpPr/>
          <p:nvPr/>
        </p:nvSpPr>
        <p:spPr>
          <a:xfrm>
            <a:off x="7792810" y="4002089"/>
            <a:ext cx="486033" cy="872064"/>
          </a:xfrm>
          <a:prstGeom prst="arc">
            <a:avLst>
              <a:gd name="adj1" fmla="val 16327176"/>
              <a:gd name="adj2" fmla="val 6788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ZoneTexte 19">
            <a:extLst>
              <a:ext uri="{FF2B5EF4-FFF2-40B4-BE49-F238E27FC236}">
                <a16:creationId xmlns:a16="http://schemas.microsoft.com/office/drawing/2014/main" id="{15602A10-AFB8-44D5-9683-042F98BA65E6}"/>
              </a:ext>
            </a:extLst>
          </p:cNvPr>
          <p:cNvSpPr txBox="1"/>
          <p:nvPr/>
        </p:nvSpPr>
        <p:spPr>
          <a:xfrm>
            <a:off x="7054486" y="4044853"/>
            <a:ext cx="421227" cy="622279"/>
          </a:xfrm>
          <a:prstGeom prst="rect">
            <a:avLst/>
          </a:prstGeom>
          <a:noFill/>
        </p:spPr>
        <p:txBody>
          <a:bodyPr wrap="square" rtlCol="0">
            <a:spAutoFit/>
          </a:bodyPr>
          <a:lstStyle/>
          <a:p>
            <a:r>
              <a:rPr lang="el-GR" dirty="0">
                <a:solidFill>
                  <a:srgbClr val="C00000"/>
                </a:solidFill>
              </a:rPr>
              <a:t>β</a:t>
            </a:r>
            <a:endParaRPr lang="en-GB" dirty="0">
              <a:solidFill>
                <a:srgbClr val="C00000"/>
              </a:solidFill>
            </a:endParaRPr>
          </a:p>
        </p:txBody>
      </p:sp>
      <p:sp>
        <p:nvSpPr>
          <p:cNvPr id="21" name="ZoneTexte 20">
            <a:extLst>
              <a:ext uri="{FF2B5EF4-FFF2-40B4-BE49-F238E27FC236}">
                <a16:creationId xmlns:a16="http://schemas.microsoft.com/office/drawing/2014/main" id="{B92F96E2-5B12-4ACC-A791-A6BC5AA2667B}"/>
              </a:ext>
            </a:extLst>
          </p:cNvPr>
          <p:cNvSpPr txBox="1"/>
          <p:nvPr/>
        </p:nvSpPr>
        <p:spPr>
          <a:xfrm>
            <a:off x="8237082" y="3961354"/>
            <a:ext cx="421227" cy="622279"/>
          </a:xfrm>
          <a:prstGeom prst="rect">
            <a:avLst/>
          </a:prstGeom>
          <a:noFill/>
        </p:spPr>
        <p:txBody>
          <a:bodyPr wrap="square" rtlCol="0">
            <a:spAutoFit/>
          </a:bodyPr>
          <a:lstStyle/>
          <a:p>
            <a:r>
              <a:rPr lang="el-GR" dirty="0">
                <a:solidFill>
                  <a:srgbClr val="00B050"/>
                </a:solidFill>
              </a:rPr>
              <a:t>φ</a:t>
            </a:r>
            <a:endParaRPr lang="en-GB" dirty="0">
              <a:solidFill>
                <a:srgbClr val="00B050"/>
              </a:solidFill>
            </a:endParaRPr>
          </a:p>
        </p:txBody>
      </p:sp>
      <p:sp>
        <p:nvSpPr>
          <p:cNvPr id="22" name="ZoneTexte 21">
            <a:extLst>
              <a:ext uri="{FF2B5EF4-FFF2-40B4-BE49-F238E27FC236}">
                <a16:creationId xmlns:a16="http://schemas.microsoft.com/office/drawing/2014/main" id="{B922B39C-CFC9-414E-AB8A-62CB44D98388}"/>
              </a:ext>
            </a:extLst>
          </p:cNvPr>
          <p:cNvSpPr txBox="1"/>
          <p:nvPr/>
        </p:nvSpPr>
        <p:spPr>
          <a:xfrm>
            <a:off x="9667875" y="3714101"/>
            <a:ext cx="1425695" cy="622279"/>
          </a:xfrm>
          <a:prstGeom prst="rect">
            <a:avLst/>
          </a:prstGeom>
          <a:noFill/>
        </p:spPr>
        <p:txBody>
          <a:bodyPr wrap="square" rtlCol="0">
            <a:spAutoFit/>
          </a:bodyPr>
          <a:lstStyle/>
          <a:p>
            <a:r>
              <a:rPr lang="el-GR" dirty="0"/>
              <a:t>α</a:t>
            </a:r>
            <a:r>
              <a:rPr lang="fr-CH" dirty="0"/>
              <a:t> = </a:t>
            </a:r>
            <a:r>
              <a:rPr lang="el-GR" dirty="0">
                <a:solidFill>
                  <a:srgbClr val="C00000"/>
                </a:solidFill>
              </a:rPr>
              <a:t>β</a:t>
            </a:r>
            <a:r>
              <a:rPr lang="fr-CH" dirty="0">
                <a:solidFill>
                  <a:srgbClr val="C00000"/>
                </a:solidFill>
              </a:rPr>
              <a:t> </a:t>
            </a:r>
            <a:r>
              <a:rPr lang="fr-CH" dirty="0"/>
              <a:t>-</a:t>
            </a:r>
            <a:r>
              <a:rPr lang="fr-CH" dirty="0">
                <a:solidFill>
                  <a:srgbClr val="C00000"/>
                </a:solidFill>
              </a:rPr>
              <a:t> </a:t>
            </a:r>
            <a:r>
              <a:rPr lang="el-GR" dirty="0">
                <a:solidFill>
                  <a:srgbClr val="00B050"/>
                </a:solidFill>
              </a:rPr>
              <a:t>φ</a:t>
            </a:r>
            <a:endParaRPr lang="en-GB" dirty="0">
              <a:solidFill>
                <a:srgbClr val="00B050"/>
              </a:solidFill>
            </a:endParaRPr>
          </a:p>
        </p:txBody>
      </p:sp>
      <p:pic>
        <p:nvPicPr>
          <p:cNvPr id="23" name="Picture 2" descr="aerofoil - definition - What is ?">
            <a:extLst>
              <a:ext uri="{FF2B5EF4-FFF2-40B4-BE49-F238E27FC236}">
                <a16:creationId xmlns:a16="http://schemas.microsoft.com/office/drawing/2014/main" id="{19D6343E-3631-4EB2-9FE8-4A56C0982D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321905" flipH="1">
            <a:off x="7081593" y="3188589"/>
            <a:ext cx="1608672" cy="451762"/>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3000C39A-B83D-4FF5-9BD1-6E97B8D66378}"/>
              </a:ext>
            </a:extLst>
          </p:cNvPr>
          <p:cNvSpPr txBox="1"/>
          <p:nvPr/>
        </p:nvSpPr>
        <p:spPr>
          <a:xfrm>
            <a:off x="7064872" y="4520896"/>
            <a:ext cx="1118774" cy="369332"/>
          </a:xfrm>
          <a:prstGeom prst="rect">
            <a:avLst/>
          </a:prstGeom>
          <a:noFill/>
        </p:spPr>
        <p:txBody>
          <a:bodyPr wrap="square" rtlCol="0">
            <a:spAutoFit/>
          </a:bodyPr>
          <a:lstStyle/>
          <a:p>
            <a:r>
              <a:rPr lang="fr-CH" dirty="0"/>
              <a:t>Rotation</a:t>
            </a:r>
            <a:endParaRPr lang="en-GB" dirty="0">
              <a:solidFill>
                <a:srgbClr val="00B050"/>
              </a:solidFill>
            </a:endParaRPr>
          </a:p>
        </p:txBody>
      </p:sp>
    </p:spTree>
    <p:extLst>
      <p:ext uri="{BB962C8B-B14F-4D97-AF65-F5344CB8AC3E}">
        <p14:creationId xmlns:p14="http://schemas.microsoft.com/office/powerpoint/2010/main" val="38086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5</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pic>
        <p:nvPicPr>
          <p:cNvPr id="10" name="Picture 8" descr="A close up of a knife&#10;&#10;Description generated with very high confidence">
            <a:extLst>
              <a:ext uri="{FF2B5EF4-FFF2-40B4-BE49-F238E27FC236}">
                <a16:creationId xmlns:a16="http://schemas.microsoft.com/office/drawing/2014/main" id="{9F50D7BC-1844-47D0-92D3-F540F9C41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1" name="Straight Connector 14">
            <a:extLst>
              <a:ext uri="{FF2B5EF4-FFF2-40B4-BE49-F238E27FC236}">
                <a16:creationId xmlns:a16="http://schemas.microsoft.com/office/drawing/2014/main" id="{A0A6DBDB-8A8F-49BD-8399-D8C73BCE11C7}"/>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381AA92F-369E-45FF-A802-130271FB32CC}"/>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
        <p:nvSpPr>
          <p:cNvPr id="9" name="ZoneTexte 8">
            <a:extLst>
              <a:ext uri="{FF2B5EF4-FFF2-40B4-BE49-F238E27FC236}">
                <a16:creationId xmlns:a16="http://schemas.microsoft.com/office/drawing/2014/main" id="{1ED97EA1-3476-42F5-93B4-CE3C944D8402}"/>
              </a:ext>
            </a:extLst>
          </p:cNvPr>
          <p:cNvSpPr txBox="1"/>
          <p:nvPr/>
        </p:nvSpPr>
        <p:spPr>
          <a:xfrm>
            <a:off x="5791411" y="2830633"/>
            <a:ext cx="1582267" cy="369332"/>
          </a:xfrm>
          <a:prstGeom prst="rect">
            <a:avLst/>
          </a:prstGeom>
          <a:noFill/>
        </p:spPr>
        <p:txBody>
          <a:bodyPr wrap="square" rtlCol="0">
            <a:spAutoFit/>
          </a:bodyPr>
          <a:lstStyle/>
          <a:p>
            <a:r>
              <a:rPr lang="en-GB" dirty="0">
                <a:solidFill>
                  <a:schemeClr val="accent6">
                    <a:lumMod val="75000"/>
                  </a:schemeClr>
                </a:solidFill>
              </a:rPr>
              <a:t>Air velocity</a:t>
            </a:r>
          </a:p>
        </p:txBody>
      </p:sp>
      <p:cxnSp>
        <p:nvCxnSpPr>
          <p:cNvPr id="12" name="Connecteur droit avec flèche 11">
            <a:extLst>
              <a:ext uri="{FF2B5EF4-FFF2-40B4-BE49-F238E27FC236}">
                <a16:creationId xmlns:a16="http://schemas.microsoft.com/office/drawing/2014/main" id="{50D01ADB-7BE3-4313-9FE8-228437242734}"/>
              </a:ext>
            </a:extLst>
          </p:cNvPr>
          <p:cNvCxnSpPr>
            <a:cxnSpLocks/>
          </p:cNvCxnSpPr>
          <p:nvPr/>
        </p:nvCxnSpPr>
        <p:spPr>
          <a:xfrm>
            <a:off x="2433300" y="4466876"/>
            <a:ext cx="27141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1EF8C2B3-384C-494B-B534-BDFF97B94A87}"/>
              </a:ext>
            </a:extLst>
          </p:cNvPr>
          <p:cNvCxnSpPr>
            <a:cxnSpLocks/>
          </p:cNvCxnSpPr>
          <p:nvPr/>
        </p:nvCxnSpPr>
        <p:spPr>
          <a:xfrm flipV="1">
            <a:off x="2433300" y="2771955"/>
            <a:ext cx="2607421" cy="169492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F24F8FB1-7F4F-4518-BD62-59803305A033}"/>
              </a:ext>
            </a:extLst>
          </p:cNvPr>
          <p:cNvCxnSpPr>
            <a:cxnSpLocks/>
          </p:cNvCxnSpPr>
          <p:nvPr/>
        </p:nvCxnSpPr>
        <p:spPr>
          <a:xfrm flipH="1">
            <a:off x="3565470" y="3173009"/>
            <a:ext cx="2232054" cy="10903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56857D84-5492-4FE8-BA7D-9746EE9C80F3}"/>
              </a:ext>
            </a:extLst>
          </p:cNvPr>
          <p:cNvSpPr/>
          <p:nvPr/>
        </p:nvSpPr>
        <p:spPr>
          <a:xfrm>
            <a:off x="2629619" y="4108363"/>
            <a:ext cx="486033" cy="822841"/>
          </a:xfrm>
          <a:prstGeom prst="arc">
            <a:avLst>
              <a:gd name="adj1" fmla="val 16802209"/>
              <a:gd name="adj2" fmla="val 20910229"/>
            </a:avLst>
          </a:prstGeom>
          <a:ln w="19050">
            <a:solidFill>
              <a:srgbClr val="DA131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92382C2D-27ED-445D-B9F0-75C2CC98C172}"/>
              </a:ext>
            </a:extLst>
          </p:cNvPr>
          <p:cNvSpPr/>
          <p:nvPr/>
        </p:nvSpPr>
        <p:spPr>
          <a:xfrm>
            <a:off x="3790154" y="4030844"/>
            <a:ext cx="486033" cy="872064"/>
          </a:xfrm>
          <a:prstGeom prst="arc">
            <a:avLst>
              <a:gd name="adj1" fmla="val 16327176"/>
              <a:gd name="adj2" fmla="val 6788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ZoneTexte 19">
            <a:extLst>
              <a:ext uri="{FF2B5EF4-FFF2-40B4-BE49-F238E27FC236}">
                <a16:creationId xmlns:a16="http://schemas.microsoft.com/office/drawing/2014/main" id="{15602A10-AFB8-44D5-9683-042F98BA65E6}"/>
              </a:ext>
            </a:extLst>
          </p:cNvPr>
          <p:cNvSpPr txBox="1"/>
          <p:nvPr/>
        </p:nvSpPr>
        <p:spPr>
          <a:xfrm>
            <a:off x="3051830" y="4073608"/>
            <a:ext cx="421227" cy="622279"/>
          </a:xfrm>
          <a:prstGeom prst="rect">
            <a:avLst/>
          </a:prstGeom>
          <a:noFill/>
        </p:spPr>
        <p:txBody>
          <a:bodyPr wrap="square" rtlCol="0">
            <a:spAutoFit/>
          </a:bodyPr>
          <a:lstStyle/>
          <a:p>
            <a:r>
              <a:rPr lang="el-GR" dirty="0">
                <a:solidFill>
                  <a:srgbClr val="C00000"/>
                </a:solidFill>
              </a:rPr>
              <a:t>β</a:t>
            </a:r>
            <a:endParaRPr lang="en-GB" dirty="0">
              <a:solidFill>
                <a:srgbClr val="C00000"/>
              </a:solidFill>
            </a:endParaRPr>
          </a:p>
        </p:txBody>
      </p:sp>
      <p:sp>
        <p:nvSpPr>
          <p:cNvPr id="21" name="ZoneTexte 20">
            <a:extLst>
              <a:ext uri="{FF2B5EF4-FFF2-40B4-BE49-F238E27FC236}">
                <a16:creationId xmlns:a16="http://schemas.microsoft.com/office/drawing/2014/main" id="{B92F96E2-5B12-4ACC-A791-A6BC5AA2667B}"/>
              </a:ext>
            </a:extLst>
          </p:cNvPr>
          <p:cNvSpPr txBox="1"/>
          <p:nvPr/>
        </p:nvSpPr>
        <p:spPr>
          <a:xfrm>
            <a:off x="4234426" y="3990109"/>
            <a:ext cx="421227" cy="622279"/>
          </a:xfrm>
          <a:prstGeom prst="rect">
            <a:avLst/>
          </a:prstGeom>
          <a:noFill/>
        </p:spPr>
        <p:txBody>
          <a:bodyPr wrap="square" rtlCol="0">
            <a:spAutoFit/>
          </a:bodyPr>
          <a:lstStyle/>
          <a:p>
            <a:r>
              <a:rPr lang="el-GR" dirty="0">
                <a:solidFill>
                  <a:srgbClr val="00B050"/>
                </a:solidFill>
              </a:rPr>
              <a:t>φ</a:t>
            </a:r>
            <a:endParaRPr lang="en-GB" dirty="0">
              <a:solidFill>
                <a:srgbClr val="00B050"/>
              </a:solidFill>
            </a:endParaRPr>
          </a:p>
        </p:txBody>
      </p:sp>
      <p:sp>
        <p:nvSpPr>
          <p:cNvPr id="22" name="ZoneTexte 21">
            <a:extLst>
              <a:ext uri="{FF2B5EF4-FFF2-40B4-BE49-F238E27FC236}">
                <a16:creationId xmlns:a16="http://schemas.microsoft.com/office/drawing/2014/main" id="{B922B39C-CFC9-414E-AB8A-62CB44D98388}"/>
              </a:ext>
            </a:extLst>
          </p:cNvPr>
          <p:cNvSpPr txBox="1"/>
          <p:nvPr/>
        </p:nvSpPr>
        <p:spPr>
          <a:xfrm>
            <a:off x="5665219" y="3742856"/>
            <a:ext cx="1425695" cy="622279"/>
          </a:xfrm>
          <a:prstGeom prst="rect">
            <a:avLst/>
          </a:prstGeom>
          <a:noFill/>
        </p:spPr>
        <p:txBody>
          <a:bodyPr wrap="square" rtlCol="0">
            <a:spAutoFit/>
          </a:bodyPr>
          <a:lstStyle/>
          <a:p>
            <a:r>
              <a:rPr lang="el-GR" dirty="0"/>
              <a:t>α</a:t>
            </a:r>
            <a:r>
              <a:rPr lang="fr-CH" dirty="0"/>
              <a:t> = </a:t>
            </a:r>
            <a:r>
              <a:rPr lang="el-GR" dirty="0">
                <a:solidFill>
                  <a:srgbClr val="C00000"/>
                </a:solidFill>
              </a:rPr>
              <a:t>β</a:t>
            </a:r>
            <a:r>
              <a:rPr lang="fr-CH" dirty="0">
                <a:solidFill>
                  <a:srgbClr val="C00000"/>
                </a:solidFill>
              </a:rPr>
              <a:t> </a:t>
            </a:r>
            <a:r>
              <a:rPr lang="fr-CH" dirty="0"/>
              <a:t>-</a:t>
            </a:r>
            <a:r>
              <a:rPr lang="fr-CH" dirty="0">
                <a:solidFill>
                  <a:srgbClr val="C00000"/>
                </a:solidFill>
              </a:rPr>
              <a:t> </a:t>
            </a:r>
            <a:r>
              <a:rPr lang="el-GR" dirty="0">
                <a:solidFill>
                  <a:srgbClr val="00B050"/>
                </a:solidFill>
              </a:rPr>
              <a:t>φ</a:t>
            </a:r>
            <a:endParaRPr lang="en-GB" dirty="0">
              <a:solidFill>
                <a:srgbClr val="00B050"/>
              </a:solidFill>
            </a:endParaRPr>
          </a:p>
        </p:txBody>
      </p:sp>
      <p:pic>
        <p:nvPicPr>
          <p:cNvPr id="23" name="Picture 2" descr="aerofoil - definition - What is ?">
            <a:extLst>
              <a:ext uri="{FF2B5EF4-FFF2-40B4-BE49-F238E27FC236}">
                <a16:creationId xmlns:a16="http://schemas.microsoft.com/office/drawing/2014/main" id="{19D6343E-3631-4EB2-9FE8-4A56C0982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321905" flipH="1">
            <a:off x="3078937" y="3217344"/>
            <a:ext cx="1608672" cy="451762"/>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3000C39A-B83D-4FF5-9BD1-6E97B8D66378}"/>
              </a:ext>
            </a:extLst>
          </p:cNvPr>
          <p:cNvSpPr txBox="1"/>
          <p:nvPr/>
        </p:nvSpPr>
        <p:spPr>
          <a:xfrm>
            <a:off x="3062216" y="4549651"/>
            <a:ext cx="1118774" cy="369332"/>
          </a:xfrm>
          <a:prstGeom prst="rect">
            <a:avLst/>
          </a:prstGeom>
          <a:noFill/>
        </p:spPr>
        <p:txBody>
          <a:bodyPr wrap="square" rtlCol="0">
            <a:spAutoFit/>
          </a:bodyPr>
          <a:lstStyle/>
          <a:p>
            <a:r>
              <a:rPr lang="fr-CH" dirty="0"/>
              <a:t>Rotation</a:t>
            </a:r>
            <a:endParaRPr lang="en-GB" dirty="0">
              <a:solidFill>
                <a:srgbClr val="00B050"/>
              </a:solidFill>
            </a:endParaRPr>
          </a:p>
        </p:txBody>
      </p: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29B4FB2A-1317-4AE2-B73D-2DD4F9EDB38A}"/>
                  </a:ext>
                </a:extLst>
              </p:cNvPr>
              <p:cNvSpPr txBox="1"/>
              <p:nvPr/>
            </p:nvSpPr>
            <p:spPr>
              <a:xfrm>
                <a:off x="6993199" y="3484206"/>
                <a:ext cx="4341909" cy="966162"/>
              </a:xfrm>
              <a:prstGeom prst="rect">
                <a:avLst/>
              </a:prstGeom>
              <a:noFill/>
            </p:spPr>
            <p:txBody>
              <a:bodyPr wrap="square" rtlCol="0">
                <a:spAutoFit/>
              </a:bodyPr>
              <a:lstStyle/>
              <a:p>
                <a14:m>
                  <m:oMath xmlns:m="http://schemas.openxmlformats.org/officeDocument/2006/math">
                    <m:sSub>
                      <m:sSubPr>
                        <m:ctrlPr>
                          <a:rPr lang="fr-CH" i="1" smtClean="0">
                            <a:latin typeface="Cambria Math" panose="02040503050406030204" pitchFamily="18" charset="0"/>
                          </a:rPr>
                        </m:ctrlPr>
                      </m:sSubPr>
                      <m:e>
                        <m:sSub>
                          <m:sSubPr>
                            <m:ctrlPr>
                              <a:rPr lang="fr-CH"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𝐶</m:t>
                            </m:r>
                          </m:e>
                          <m:sub>
                            <m:r>
                              <a:rPr lang="fr-CH" i="1">
                                <a:latin typeface="Cambria Math" panose="02040503050406030204" pitchFamily="18" charset="0"/>
                              </a:rPr>
                              <m:t>𝐿</m:t>
                            </m:r>
                          </m:sub>
                        </m:sSub>
                        <m:r>
                          <a:rPr lang="fr-CH" i="1">
                            <a:latin typeface="Cambria Math" panose="02040503050406030204" pitchFamily="18" charset="0"/>
                          </a:rPr>
                          <m:t>=</m:t>
                        </m:r>
                        <m:r>
                          <a:rPr lang="fr-CH" i="1">
                            <a:latin typeface="Cambria Math" panose="02040503050406030204" pitchFamily="18" charset="0"/>
                          </a:rPr>
                          <m:t>𝑓</m:t>
                        </m:r>
                      </m:e>
                      <m:sub>
                        <m:r>
                          <a:rPr lang="fr-CH" i="1">
                            <a:latin typeface="Cambria Math" panose="02040503050406030204" pitchFamily="18" charset="0"/>
                          </a:rPr>
                          <m:t>1</m:t>
                        </m:r>
                      </m:sub>
                    </m:sSub>
                    <m:d>
                      <m:dPr>
                        <m:ctrlPr>
                          <a:rPr lang="fr-CH" i="1">
                            <a:latin typeface="Cambria Math" panose="02040503050406030204" pitchFamily="18" charset="0"/>
                          </a:rPr>
                        </m:ctrlPr>
                      </m:dPr>
                      <m:e>
                        <m:r>
                          <a:rPr lang="fr-CH" i="1">
                            <a:latin typeface="Cambria Math" panose="02040503050406030204" pitchFamily="18" charset="0"/>
                          </a:rPr>
                          <m:t>𝛼</m:t>
                        </m:r>
                        <m:r>
                          <a:rPr lang="fr-CH" i="1">
                            <a:latin typeface="Cambria Math" panose="02040503050406030204" pitchFamily="18" charset="0"/>
                          </a:rPr>
                          <m:t>, </m:t>
                        </m:r>
                        <m:r>
                          <a:rPr lang="fr-CH" i="1">
                            <a:latin typeface="Cambria Math" panose="02040503050406030204" pitchFamily="18" charset="0"/>
                          </a:rPr>
                          <m:t>𝑅𝑒</m:t>
                        </m:r>
                      </m:e>
                    </m:d>
                  </m:oMath>
                </a14:m>
                <a:r>
                  <a:rPr lang="fr-CH" i="1" dirty="0">
                    <a:latin typeface="Cambria Math" panose="02040503050406030204" pitchFamily="18" charset="0"/>
                  </a:rPr>
                  <a:t>  </a:t>
                </a:r>
                <a:r>
                  <a:rPr lang="fr-CH" dirty="0">
                    <a:latin typeface="Cambria Math" panose="02040503050406030204" pitchFamily="18" charset="0"/>
                  </a:rPr>
                  <a:t>with </a:t>
                </a:r>
                <a14:m>
                  <m:oMath xmlns:m="http://schemas.openxmlformats.org/officeDocument/2006/math">
                    <m:sSub>
                      <m:sSubPr>
                        <m:ctrlPr>
                          <a:rPr lang="fr-CH" i="1" smtClean="0">
                            <a:latin typeface="Cambria Math" panose="02040503050406030204" pitchFamily="18" charset="0"/>
                            <a:ea typeface="Cambria Math" panose="02040503050406030204" pitchFamily="18" charset="0"/>
                          </a:rPr>
                        </m:ctrlPr>
                      </m:sSubPr>
                      <m:e>
                        <m:r>
                          <a:rPr lang="fr-CH" b="0" i="1" smtClean="0">
                            <a:latin typeface="Cambria Math" panose="02040503050406030204" pitchFamily="18" charset="0"/>
                            <a:ea typeface="Cambria Math" panose="02040503050406030204" pitchFamily="18" charset="0"/>
                          </a:rPr>
                          <m:t>𝑓</m:t>
                        </m:r>
                      </m:e>
                      <m:sub>
                        <m:r>
                          <a:rPr lang="fr-CH" b="0" i="1" smtClean="0">
                            <a:latin typeface="Cambria Math" panose="02040503050406030204" pitchFamily="18" charset="0"/>
                            <a:ea typeface="Cambria Math" panose="02040503050406030204" pitchFamily="18" charset="0"/>
                          </a:rPr>
                          <m:t>1</m:t>
                        </m:r>
                      </m:sub>
                    </m:sSub>
                    <m:r>
                      <a:rPr lang="fr-CH" i="1" smtClean="0">
                        <a:latin typeface="Cambria Math" panose="02040503050406030204" pitchFamily="18" charset="0"/>
                        <a:ea typeface="Cambria Math" panose="02040503050406030204" pitchFamily="18" charset="0"/>
                      </a:rPr>
                      <m:t>∝</m:t>
                    </m:r>
                    <m:r>
                      <a:rPr lang="fr-CH" b="0" i="1" smtClean="0">
                        <a:latin typeface="Cambria Math" panose="02040503050406030204" pitchFamily="18" charset="0"/>
                        <a:ea typeface="Cambria Math" panose="02040503050406030204" pitchFamily="18" charset="0"/>
                      </a:rPr>
                      <m:t>𝑎𝑒𝑟𝑜𝑓𝑜𝑖</m:t>
                    </m:r>
                    <m:sSub>
                      <m:sSubPr>
                        <m:ctrlPr>
                          <a:rPr lang="fr-CH" b="0" i="1" smtClean="0">
                            <a:latin typeface="Cambria Math" panose="02040503050406030204" pitchFamily="18" charset="0"/>
                            <a:ea typeface="Cambria Math" panose="02040503050406030204" pitchFamily="18" charset="0"/>
                          </a:rPr>
                        </m:ctrlPr>
                      </m:sSubPr>
                      <m:e>
                        <m:r>
                          <a:rPr lang="fr-CH" b="0" i="1" smtClean="0">
                            <a:latin typeface="Cambria Math" panose="02040503050406030204" pitchFamily="18" charset="0"/>
                            <a:ea typeface="Cambria Math" panose="02040503050406030204" pitchFamily="18" charset="0"/>
                          </a:rPr>
                          <m:t>𝑙</m:t>
                        </m:r>
                      </m:e>
                      <m:sub>
                        <m:r>
                          <a:rPr lang="fr-CH" b="0" i="1" smtClean="0">
                            <a:latin typeface="Cambria Math" panose="02040503050406030204" pitchFamily="18" charset="0"/>
                            <a:ea typeface="Cambria Math" panose="02040503050406030204" pitchFamily="18" charset="0"/>
                          </a:rPr>
                          <m:t>𝑠h𝑎𝑝𝑒</m:t>
                        </m:r>
                      </m:sub>
                    </m:sSub>
                  </m:oMath>
                </a14:m>
                <a:r>
                  <a:rPr lang="fr-CH" dirty="0">
                    <a:latin typeface="Cambria Math" panose="02040503050406030204" pitchFamily="18" charset="0"/>
                  </a:rPr>
                  <a:t> </a:t>
                </a:r>
                <a14:m>
                  <m:oMath xmlns:m="http://schemas.openxmlformats.org/officeDocument/2006/math">
                    <m:r>
                      <a:rPr lang="fr-CH">
                        <a:latin typeface="Cambria Math" panose="02040503050406030204" pitchFamily="18" charset="0"/>
                      </a:rPr>
                      <m:t> </m:t>
                    </m:r>
                    <m:sSub>
                      <m:sSubPr>
                        <m:ctrlPr>
                          <a:rPr lang="fr-CH" i="1">
                            <a:latin typeface="Cambria Math" panose="02040503050406030204" pitchFamily="18" charset="0"/>
                          </a:rPr>
                        </m:ctrlPr>
                      </m:sSubPr>
                      <m:e>
                        <m:sSub>
                          <m:sSubPr>
                            <m:ctrlPr>
                              <a:rPr lang="fr-CH" i="1">
                                <a:latin typeface="Cambria Math" panose="02040503050406030204" pitchFamily="18" charset="0"/>
                              </a:rPr>
                            </m:ctrlPr>
                          </m:sSubPr>
                          <m:e>
                            <m:r>
                              <a:rPr lang="fr-CH" i="1">
                                <a:latin typeface="Cambria Math" panose="02040503050406030204" pitchFamily="18" charset="0"/>
                              </a:rPr>
                              <m:t>𝐶</m:t>
                            </m:r>
                          </m:e>
                          <m:sub>
                            <m:r>
                              <a:rPr lang="fr-CH" i="1">
                                <a:latin typeface="Cambria Math" panose="02040503050406030204" pitchFamily="18" charset="0"/>
                              </a:rPr>
                              <m:t>𝐷</m:t>
                            </m:r>
                          </m:sub>
                        </m:sSub>
                        <m:r>
                          <a:rPr lang="fr-CH" i="1">
                            <a:latin typeface="Cambria Math" panose="02040503050406030204" pitchFamily="18" charset="0"/>
                          </a:rPr>
                          <m:t>=</m:t>
                        </m:r>
                        <m:r>
                          <a:rPr lang="fr-CH" i="1">
                            <a:latin typeface="Cambria Math" panose="02040503050406030204" pitchFamily="18" charset="0"/>
                          </a:rPr>
                          <m:t>𝑓</m:t>
                        </m:r>
                      </m:e>
                      <m:sub>
                        <m:r>
                          <a:rPr lang="fr-CH" i="1">
                            <a:latin typeface="Cambria Math" panose="02040503050406030204" pitchFamily="18" charset="0"/>
                          </a:rPr>
                          <m:t>2</m:t>
                        </m:r>
                      </m:sub>
                    </m:sSub>
                    <m:r>
                      <a:rPr lang="fr-CH" i="1">
                        <a:latin typeface="Cambria Math" panose="02040503050406030204" pitchFamily="18" charset="0"/>
                      </a:rPr>
                      <m:t>(</m:t>
                    </m:r>
                    <m:r>
                      <a:rPr lang="fr-CH" i="1">
                        <a:latin typeface="Cambria Math" panose="02040503050406030204" pitchFamily="18" charset="0"/>
                      </a:rPr>
                      <m:t>𝛼</m:t>
                    </m:r>
                    <m:r>
                      <a:rPr lang="fr-CH" i="1">
                        <a:latin typeface="Cambria Math" panose="02040503050406030204" pitchFamily="18" charset="0"/>
                      </a:rPr>
                      <m:t>, </m:t>
                    </m:r>
                    <m:r>
                      <a:rPr lang="fr-CH" i="1">
                        <a:latin typeface="Cambria Math" panose="02040503050406030204" pitchFamily="18" charset="0"/>
                      </a:rPr>
                      <m:t>𝑅𝑒</m:t>
                    </m:r>
                    <m:r>
                      <a:rPr lang="fr-CH" i="1">
                        <a:latin typeface="Cambria Math" panose="02040503050406030204" pitchFamily="18" charset="0"/>
                      </a:rPr>
                      <m:t>) </m:t>
                    </m:r>
                  </m:oMath>
                </a14:m>
                <a:r>
                  <a:rPr lang="en-GB" dirty="0"/>
                  <a:t>with </a:t>
                </a:r>
                <a14:m>
                  <m:oMath xmlns:m="http://schemas.openxmlformats.org/officeDocument/2006/math">
                    <m:sSub>
                      <m:sSubPr>
                        <m:ctrlPr>
                          <a:rPr lang="fr-CH" i="1" smtClean="0">
                            <a:latin typeface="Cambria Math" panose="02040503050406030204" pitchFamily="18" charset="0"/>
                            <a:ea typeface="Cambria Math" panose="02040503050406030204" pitchFamily="18" charset="0"/>
                          </a:rPr>
                        </m:ctrlPr>
                      </m:sSubPr>
                      <m:e>
                        <m:r>
                          <a:rPr lang="fr-CH" b="0" i="1" smtClean="0">
                            <a:latin typeface="Cambria Math" panose="02040503050406030204" pitchFamily="18" charset="0"/>
                            <a:ea typeface="Cambria Math" panose="02040503050406030204" pitchFamily="18" charset="0"/>
                          </a:rPr>
                          <m:t>𝑓</m:t>
                        </m:r>
                      </m:e>
                      <m:sub>
                        <m:r>
                          <a:rPr lang="fr-CH" b="0" i="1" smtClean="0">
                            <a:latin typeface="Cambria Math" panose="02040503050406030204" pitchFamily="18" charset="0"/>
                            <a:ea typeface="Cambria Math" panose="02040503050406030204" pitchFamily="18" charset="0"/>
                          </a:rPr>
                          <m:t>2</m:t>
                        </m:r>
                      </m:sub>
                    </m:sSub>
                    <m:r>
                      <a:rPr lang="fr-CH" i="1">
                        <a:latin typeface="Cambria Math" panose="02040503050406030204" pitchFamily="18" charset="0"/>
                        <a:ea typeface="Cambria Math" panose="02040503050406030204" pitchFamily="18" charset="0"/>
                      </a:rPr>
                      <m:t>∝</m:t>
                    </m:r>
                    <m:r>
                      <a:rPr lang="fr-CH" i="1">
                        <a:latin typeface="Cambria Math" panose="02040503050406030204" pitchFamily="18" charset="0"/>
                        <a:ea typeface="Cambria Math" panose="02040503050406030204" pitchFamily="18" charset="0"/>
                      </a:rPr>
                      <m:t>𝑎𝑒𝑟𝑜𝑓𝑜𝑖</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𝑙</m:t>
                        </m:r>
                      </m:e>
                      <m:sub>
                        <m:r>
                          <a:rPr lang="fr-CH" i="1">
                            <a:latin typeface="Cambria Math" panose="02040503050406030204" pitchFamily="18" charset="0"/>
                            <a:ea typeface="Cambria Math" panose="02040503050406030204" pitchFamily="18" charset="0"/>
                          </a:rPr>
                          <m:t>𝑠h𝑎𝑝𝑒</m:t>
                        </m:r>
                      </m:sub>
                    </m:sSub>
                  </m:oMath>
                </a14:m>
                <a:r>
                  <a:rPr lang="fr-CH" dirty="0">
                    <a:latin typeface="Cambria Math" panose="02040503050406030204" pitchFamily="18" charset="0"/>
                  </a:rPr>
                  <a:t> </a:t>
                </a:r>
                <a:endParaRPr lang="en-GB" dirty="0"/>
              </a:p>
              <a:p>
                <a:endParaRPr lang="en-GB" dirty="0"/>
              </a:p>
            </p:txBody>
          </p:sp>
        </mc:Choice>
        <mc:Fallback>
          <p:sp>
            <p:nvSpPr>
              <p:cNvPr id="2" name="ZoneTexte 1">
                <a:extLst>
                  <a:ext uri="{FF2B5EF4-FFF2-40B4-BE49-F238E27FC236}">
                    <a16:creationId xmlns:a16="http://schemas.microsoft.com/office/drawing/2014/main" id="{29B4FB2A-1317-4AE2-B73D-2DD4F9EDB38A}"/>
                  </a:ext>
                </a:extLst>
              </p:cNvPr>
              <p:cNvSpPr txBox="1">
                <a:spLocks noRot="1" noChangeAspect="1" noMove="1" noResize="1" noEditPoints="1" noAdjustHandles="1" noChangeArrowheads="1" noChangeShapeType="1" noTextEdit="1"/>
              </p:cNvSpPr>
              <p:nvPr/>
            </p:nvSpPr>
            <p:spPr>
              <a:xfrm>
                <a:off x="6993199" y="3484206"/>
                <a:ext cx="4341909" cy="966162"/>
              </a:xfrm>
              <a:prstGeom prst="rect">
                <a:avLst/>
              </a:prstGeom>
              <a:blipFill>
                <a:blip r:embed="rId5"/>
                <a:stretch>
                  <a:fillRect t="-4430"/>
                </a:stretch>
              </a:blipFill>
            </p:spPr>
            <p:txBody>
              <a:bodyPr/>
              <a:lstStyle/>
              <a:p>
                <a:r>
                  <a:rPr lang="en-GB">
                    <a:noFill/>
                  </a:rPr>
                  <a:t> </a:t>
                </a:r>
              </a:p>
            </p:txBody>
          </p:sp>
        </mc:Fallback>
      </mc:AlternateContent>
    </p:spTree>
    <p:extLst>
      <p:ext uri="{BB962C8B-B14F-4D97-AF65-F5344CB8AC3E}">
        <p14:creationId xmlns:p14="http://schemas.microsoft.com/office/powerpoint/2010/main" val="415566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E7761E-0F92-40D9-B790-605C59860241}"/>
              </a:ext>
            </a:extLst>
          </p:cNvPr>
          <p:cNvSpPr>
            <a:spLocks noGrp="1"/>
          </p:cNvSpPr>
          <p:nvPr>
            <p:ph type="sldNum" sz="quarter" idx="12"/>
          </p:nvPr>
        </p:nvSpPr>
        <p:spPr/>
        <p:txBody>
          <a:bodyPr/>
          <a:lstStyle/>
          <a:p>
            <a:fld id="{C5BDCE95-9A2C-4CF6-AC2F-5E8F5B23B560}" type="slidenum">
              <a:rPr lang="fr-CH" sz="1800" smtClean="0"/>
              <a:t>6</a:t>
            </a:fld>
            <a:endParaRPr lang="fr-CH" sz="1800" dirty="0"/>
          </a:p>
        </p:txBody>
      </p:sp>
      <p:sp>
        <p:nvSpPr>
          <p:cNvPr id="5" name="Titre 1">
            <a:extLst>
              <a:ext uri="{FF2B5EF4-FFF2-40B4-BE49-F238E27FC236}">
                <a16:creationId xmlns:a16="http://schemas.microsoft.com/office/drawing/2014/main" id="{8C4FE5AD-F00B-405F-8524-2F44FBA80988}"/>
              </a:ext>
            </a:extLst>
          </p:cNvPr>
          <p:cNvSpPr>
            <a:spLocks noGrp="1"/>
          </p:cNvSpPr>
          <p:nvPr>
            <p:ph type="title"/>
          </p:nvPr>
        </p:nvSpPr>
        <p:spPr>
          <a:xfrm>
            <a:off x="1097280" y="286603"/>
            <a:ext cx="10058400" cy="1450757"/>
          </a:xfrm>
        </p:spPr>
        <p:txBody>
          <a:bodyPr/>
          <a:lstStyle/>
          <a:p>
            <a:r>
              <a:rPr lang="fr-CH" dirty="0">
                <a:solidFill>
                  <a:schemeClr val="accent2"/>
                </a:solidFill>
              </a:rPr>
              <a:t>Introduction: </a:t>
            </a:r>
            <a:r>
              <a:rPr lang="fr-CH" i="1" dirty="0">
                <a:solidFill>
                  <a:schemeClr val="tx2"/>
                </a:solidFill>
              </a:rPr>
              <a:t>Goal of the Project</a:t>
            </a:r>
            <a:endParaRPr lang="fr-FR" sz="4000" dirty="0"/>
          </a:p>
        </p:txBody>
      </p:sp>
      <p:sp>
        <p:nvSpPr>
          <p:cNvPr id="15" name="ZoneTexte 6">
            <a:extLst>
              <a:ext uri="{FF2B5EF4-FFF2-40B4-BE49-F238E27FC236}">
                <a16:creationId xmlns:a16="http://schemas.microsoft.com/office/drawing/2014/main" id="{65C2AC67-7FFF-4F99-B259-B6FC775E1BE0}"/>
              </a:ext>
            </a:extLst>
          </p:cNvPr>
          <p:cNvSpPr txBox="1"/>
          <p:nvPr/>
        </p:nvSpPr>
        <p:spPr>
          <a:xfrm>
            <a:off x="1032275" y="1942177"/>
            <a:ext cx="1563761" cy="480131"/>
          </a:xfrm>
          <a:prstGeom prst="rect">
            <a:avLst/>
          </a:prstGeom>
          <a:noFill/>
        </p:spPr>
        <p:txBody>
          <a:bodyPr wrap="square" rtlCol="0">
            <a:spAutoFit/>
          </a:bodyPr>
          <a:lstStyle/>
          <a:p>
            <a:pPr>
              <a:lnSpc>
                <a:spcPct val="90000"/>
              </a:lnSpc>
              <a:spcBef>
                <a:spcPts val="1000"/>
              </a:spcBef>
            </a:pPr>
            <a:r>
              <a:rPr lang="fr-FR" sz="2800" b="1" u="sng" dirty="0">
                <a:solidFill>
                  <a:schemeClr val="tx2"/>
                </a:solidFill>
                <a:latin typeface="Calibri Light" charset="0"/>
                <a:ea typeface="Calibri Light" charset="0"/>
                <a:cs typeface="Calibri Light" charset="0"/>
              </a:rPr>
              <a:t>Goal :</a:t>
            </a:r>
            <a:r>
              <a:rPr lang="fr-FR" sz="2800" u="sng" dirty="0">
                <a:solidFill>
                  <a:schemeClr val="tx2"/>
                </a:solidFill>
                <a:latin typeface="Calibri Light" charset="0"/>
                <a:ea typeface="Calibri Light" charset="0"/>
                <a:cs typeface="Calibri Light" charset="0"/>
              </a:rPr>
              <a:t> </a:t>
            </a:r>
          </a:p>
        </p:txBody>
      </p:sp>
      <p:sp>
        <p:nvSpPr>
          <p:cNvPr id="2" name="Rectangle à coins arrondis 1"/>
          <p:cNvSpPr/>
          <p:nvPr/>
        </p:nvSpPr>
        <p:spPr>
          <a:xfrm>
            <a:off x="1148158" y="2534156"/>
            <a:ext cx="2895756" cy="989061"/>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Performance</a:t>
            </a:r>
          </a:p>
        </p:txBody>
      </p:sp>
      <p:sp>
        <p:nvSpPr>
          <p:cNvPr id="11" name="Rectangle à coins arrondis 10"/>
          <p:cNvSpPr/>
          <p:nvPr/>
        </p:nvSpPr>
        <p:spPr>
          <a:xfrm>
            <a:off x="4729479" y="2536080"/>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Blade </a:t>
            </a:r>
            <a:r>
              <a:rPr lang="fr-FR" sz="2400" dirty="0" err="1">
                <a:solidFill>
                  <a:schemeClr val="tx1"/>
                </a:solidFill>
              </a:rPr>
              <a:t>Element</a:t>
            </a:r>
            <a:r>
              <a:rPr lang="fr-FR" sz="2400" dirty="0">
                <a:solidFill>
                  <a:schemeClr val="tx1"/>
                </a:solidFill>
              </a:rPr>
              <a:t> Momentum </a:t>
            </a:r>
            <a:r>
              <a:rPr lang="fr-FR" sz="2400" dirty="0" err="1">
                <a:solidFill>
                  <a:schemeClr val="tx1"/>
                </a:solidFill>
              </a:rPr>
              <a:t>theory</a:t>
            </a:r>
            <a:endParaRPr lang="fr-FR" sz="2400" dirty="0">
              <a:solidFill>
                <a:schemeClr val="tx1"/>
              </a:solidFill>
            </a:endParaRPr>
          </a:p>
        </p:txBody>
      </p:sp>
      <p:sp>
        <p:nvSpPr>
          <p:cNvPr id="13" name="Rectangle à coins arrondis 12"/>
          <p:cNvSpPr/>
          <p:nvPr/>
        </p:nvSpPr>
        <p:spPr>
          <a:xfrm>
            <a:off x="8310800" y="2536080"/>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Shape</a:t>
            </a:r>
          </a:p>
        </p:txBody>
      </p:sp>
      <p:cxnSp>
        <p:nvCxnSpPr>
          <p:cNvPr id="10" name="Connecteur droit avec flèche 9"/>
          <p:cNvCxnSpPr>
            <a:stCxn id="13" idx="1"/>
            <a:endCxn id="11" idx="3"/>
          </p:cNvCxnSpPr>
          <p:nvPr/>
        </p:nvCxnSpPr>
        <p:spPr>
          <a:xfrm flipH="1">
            <a:off x="7625237" y="3034102"/>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058143" y="3028686"/>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8310800" y="4809512"/>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3D scanning</a:t>
            </a:r>
          </a:p>
        </p:txBody>
      </p:sp>
      <p:cxnSp>
        <p:nvCxnSpPr>
          <p:cNvPr id="24" name="Connecteur droit avec flèche 23"/>
          <p:cNvCxnSpPr>
            <a:stCxn id="22" idx="0"/>
            <a:endCxn id="13" idx="2"/>
          </p:cNvCxnSpPr>
          <p:nvPr/>
        </p:nvCxnSpPr>
        <p:spPr>
          <a:xfrm flipV="1">
            <a:off x="9758679" y="3532123"/>
            <a:ext cx="0" cy="127738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1336" y="3715068"/>
            <a:ext cx="1037707" cy="911499"/>
          </a:xfrm>
          <a:prstGeom prst="rect">
            <a:avLst/>
          </a:prstGeom>
        </p:spPr>
      </p:pic>
      <p:sp>
        <p:nvSpPr>
          <p:cNvPr id="26" name="Rectangle 25"/>
          <p:cNvSpPr/>
          <p:nvPr/>
        </p:nvSpPr>
        <p:spPr>
          <a:xfrm>
            <a:off x="4556352" y="4166104"/>
            <a:ext cx="3376213" cy="109484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tx1"/>
                </a:solidFill>
              </a:rPr>
              <a:t>Problem</a:t>
            </a:r>
            <a:r>
              <a:rPr lang="fr-FR" sz="2400" b="1" dirty="0">
                <a:solidFill>
                  <a:schemeClr val="tx1"/>
                </a:solidFill>
              </a:rPr>
              <a:t> :</a:t>
            </a:r>
          </a:p>
          <a:p>
            <a:pPr algn="ctr"/>
            <a:r>
              <a:rPr lang="fr-FR" sz="2400" dirty="0">
                <a:solidFill>
                  <a:schemeClr val="tx1"/>
                </a:solidFill>
              </a:rPr>
              <a:t>Shape </a:t>
            </a:r>
            <a:r>
              <a:rPr lang="fr-FR" sz="2400" dirty="0" err="1">
                <a:solidFill>
                  <a:schemeClr val="tx1"/>
                </a:solidFill>
              </a:rPr>
              <a:t>is</a:t>
            </a:r>
            <a:r>
              <a:rPr lang="fr-FR" sz="2400" dirty="0">
                <a:solidFill>
                  <a:schemeClr val="tx1"/>
                </a:solidFill>
              </a:rPr>
              <a:t> not </a:t>
            </a:r>
            <a:r>
              <a:rPr lang="fr-FR" sz="2400" dirty="0" err="1">
                <a:solidFill>
                  <a:schemeClr val="tx1"/>
                </a:solidFill>
              </a:rPr>
              <a:t>given</a:t>
            </a:r>
            <a:endParaRPr lang="fr-FR" sz="2400" dirty="0">
              <a:solidFill>
                <a:schemeClr val="tx1"/>
              </a:solidFill>
            </a:endParaRPr>
          </a:p>
        </p:txBody>
      </p:sp>
      <p:cxnSp>
        <p:nvCxnSpPr>
          <p:cNvPr id="30" name="Connecteur droit avec flèche 29"/>
          <p:cNvCxnSpPr>
            <a:endCxn id="26" idx="3"/>
          </p:cNvCxnSpPr>
          <p:nvPr/>
        </p:nvCxnSpPr>
        <p:spPr>
          <a:xfrm flipH="1">
            <a:off x="7932565" y="4333065"/>
            <a:ext cx="1436700" cy="380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10">
            <a:extLst>
              <a:ext uri="{FF2B5EF4-FFF2-40B4-BE49-F238E27FC236}">
                <a16:creationId xmlns:a16="http://schemas.microsoft.com/office/drawing/2014/main" id="{C2F4588D-C89D-4161-A7BB-24C9DBE610A2}"/>
              </a:ext>
            </a:extLst>
          </p:cNvPr>
          <p:cNvSpPr txBox="1"/>
          <p:nvPr/>
        </p:nvSpPr>
        <p:spPr>
          <a:xfrm>
            <a:off x="124906" y="6474210"/>
            <a:ext cx="2355329" cy="307777"/>
          </a:xfrm>
          <a:prstGeom prst="rect">
            <a:avLst/>
          </a:prstGeom>
          <a:noFill/>
        </p:spPr>
        <p:txBody>
          <a:bodyPr wrap="square" rtlCol="0">
            <a:spAutoFit/>
          </a:bodyPr>
          <a:lstStyle/>
          <a:p>
            <a:r>
              <a:rPr lang="fr-CH" sz="1400" b="1" dirty="0"/>
              <a:t>Fig.4:</a:t>
            </a:r>
            <a:r>
              <a:rPr lang="fr-CH" sz="1400" dirty="0"/>
              <a:t> Point cloud of </a:t>
            </a:r>
            <a:r>
              <a:rPr lang="fr-CH" sz="1400" dirty="0" err="1"/>
              <a:t>propeller</a:t>
            </a:r>
            <a:r>
              <a:rPr lang="fr-CH" sz="1200" dirty="0"/>
              <a:t> </a:t>
            </a:r>
          </a:p>
        </p:txBody>
      </p:sp>
      <p:sp>
        <p:nvSpPr>
          <p:cNvPr id="20" name="Espace réservé du pied de page 6">
            <a:extLst>
              <a:ext uri="{FF2B5EF4-FFF2-40B4-BE49-F238E27FC236}">
                <a16:creationId xmlns:a16="http://schemas.microsoft.com/office/drawing/2014/main" id="{7D7BDAEA-8E24-4884-9D72-64B34C982EEC}"/>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14250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7</a:t>
            </a:fld>
            <a:endParaRPr lang="fr-CH" sz="1800" dirty="0"/>
          </a:p>
        </p:txBody>
      </p:sp>
      <p:graphicFrame>
        <p:nvGraphicFramePr>
          <p:cNvPr id="5" name="Diagramme 4"/>
          <p:cNvGraphicFramePr/>
          <p:nvPr>
            <p:extLst>
              <p:ext uri="{D42A27DB-BD31-4B8C-83A1-F6EECF244321}">
                <p14:modId xmlns:p14="http://schemas.microsoft.com/office/powerpoint/2010/main" val="1999035567"/>
              </p:ext>
            </p:extLst>
          </p:nvPr>
        </p:nvGraphicFramePr>
        <p:xfrm>
          <a:off x="3012565" y="1813918"/>
          <a:ext cx="9992114" cy="43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a:extLst>
              <a:ext uri="{FF2B5EF4-FFF2-40B4-BE49-F238E27FC236}">
                <a16:creationId xmlns:a16="http://schemas.microsoft.com/office/drawing/2014/main" id="{53A1D7A5-0FC5-4BB8-AB53-C362CE3C422E}"/>
              </a:ext>
            </a:extLst>
          </p:cNvPr>
          <p:cNvSpPr txBox="1">
            <a:spLocks/>
          </p:cNvSpPr>
          <p:nvPr/>
        </p:nvSpPr>
        <p:spPr>
          <a:xfrm>
            <a:off x="2212828" y="3655549"/>
            <a:ext cx="4693794" cy="71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2"/>
                </a:solidFill>
                <a:latin typeface="Calibri Light" charset="0"/>
                <a:ea typeface="Calibri Light" charset="0"/>
                <a:cs typeface="Calibri Light" charset="0"/>
              </a:rPr>
              <a:t>5 main techniques</a:t>
            </a:r>
          </a:p>
        </p:txBody>
      </p:sp>
      <p:sp>
        <p:nvSpPr>
          <p:cNvPr id="10" name="ZoneTexte 6">
            <a:extLst>
              <a:ext uri="{FF2B5EF4-FFF2-40B4-BE49-F238E27FC236}">
                <a16:creationId xmlns:a16="http://schemas.microsoft.com/office/drawing/2014/main" id="{2CFB96DE-1CC3-4BED-A34C-AD564A3C4315}"/>
              </a:ext>
            </a:extLst>
          </p:cNvPr>
          <p:cNvSpPr txBox="1"/>
          <p:nvPr/>
        </p:nvSpPr>
        <p:spPr>
          <a:xfrm>
            <a:off x="1220369" y="1813918"/>
            <a:ext cx="8534400" cy="480131"/>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Choices</a:t>
            </a:r>
            <a:r>
              <a:rPr lang="fr-FR" sz="2800" b="1" u="sng" dirty="0">
                <a:solidFill>
                  <a:schemeClr val="tx2"/>
                </a:solidFill>
                <a:latin typeface="Calibri Light" charset="0"/>
                <a:ea typeface="Calibri Light" charset="0"/>
                <a:cs typeface="Calibri Light" charset="0"/>
              </a:rPr>
              <a:t> for 3D Scanning:</a:t>
            </a:r>
          </a:p>
        </p:txBody>
      </p:sp>
      <p:sp>
        <p:nvSpPr>
          <p:cNvPr id="9" name="Espace réservé du pied de page 6">
            <a:extLst>
              <a:ext uri="{FF2B5EF4-FFF2-40B4-BE49-F238E27FC236}">
                <a16:creationId xmlns:a16="http://schemas.microsoft.com/office/drawing/2014/main" id="{05AA481E-AACC-4637-8F2D-DB2CEF2EA99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34664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AB087CE-B623-4D15-AEB4-BBBC04816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51" y="3264103"/>
            <a:ext cx="4863423" cy="2124253"/>
          </a:xfrm>
          <a:prstGeom prst="rect">
            <a:avLst/>
          </a:prstGeom>
        </p:spPr>
      </p:pic>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7" name="ZoneTexte 6">
            <a:extLst>
              <a:ext uri="{FF2B5EF4-FFF2-40B4-BE49-F238E27FC236}">
                <a16:creationId xmlns:a16="http://schemas.microsoft.com/office/drawing/2014/main" id="{7C05C207-727A-47C4-885C-19BD1B64740E}"/>
              </a:ext>
            </a:extLst>
          </p:cNvPr>
          <p:cNvSpPr txBox="1"/>
          <p:nvPr/>
        </p:nvSpPr>
        <p:spPr>
          <a:xfrm>
            <a:off x="25929" y="6488458"/>
            <a:ext cx="4537574" cy="307777"/>
          </a:xfrm>
          <a:prstGeom prst="rect">
            <a:avLst/>
          </a:prstGeom>
          <a:noFill/>
        </p:spPr>
        <p:txBody>
          <a:bodyPr wrap="square" rtlCol="0">
            <a:spAutoFit/>
          </a:bodyPr>
          <a:lstStyle/>
          <a:p>
            <a:r>
              <a:rPr lang="fr-CH" sz="1400" b="1" dirty="0" err="1">
                <a:solidFill>
                  <a:schemeClr val="bg1"/>
                </a:solidFill>
              </a:rPr>
              <a:t>Fig</a:t>
            </a:r>
            <a:r>
              <a:rPr lang="fr-CH" sz="1400" b="1" dirty="0">
                <a:solidFill>
                  <a:schemeClr val="bg1"/>
                </a:solidFill>
              </a:rPr>
              <a:t> 5: </a:t>
            </a:r>
            <a:r>
              <a:rPr lang="fr-CH" sz="1400" dirty="0">
                <a:solidFill>
                  <a:schemeClr val="bg1"/>
                </a:solidFill>
              </a:rPr>
              <a:t>PARSEC </a:t>
            </a:r>
            <a:r>
              <a:rPr lang="fr-CH" sz="1400" dirty="0" err="1">
                <a:solidFill>
                  <a:schemeClr val="bg1"/>
                </a:solidFill>
              </a:rPr>
              <a:t>parametrisation</a:t>
            </a:r>
            <a:r>
              <a:rPr lang="fr-CH" sz="1400" dirty="0">
                <a:solidFill>
                  <a:schemeClr val="bg1"/>
                </a:solidFill>
              </a:rPr>
              <a:t> </a:t>
            </a:r>
            <a:r>
              <a:rPr lang="fr-CH" sz="1400" dirty="0" err="1">
                <a:solidFill>
                  <a:schemeClr val="bg1"/>
                </a:solidFill>
              </a:rPr>
              <a:t>parameters</a:t>
            </a:r>
            <a:r>
              <a:rPr lang="fr-CH" sz="1400" dirty="0">
                <a:solidFill>
                  <a:schemeClr val="bg1"/>
                </a:solidFill>
              </a:rPr>
              <a:t> [4]</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8</a:t>
            </a:fld>
            <a:endParaRPr lang="fr-CH" sz="1800" dirty="0"/>
          </a:p>
        </p:txBody>
      </p:sp>
      <p:graphicFrame>
        <p:nvGraphicFramePr>
          <p:cNvPr id="8" name="Diagramme 7"/>
          <p:cNvGraphicFramePr/>
          <p:nvPr>
            <p:extLst>
              <p:ext uri="{D42A27DB-BD31-4B8C-83A1-F6EECF244321}">
                <p14:modId xmlns:p14="http://schemas.microsoft.com/office/powerpoint/2010/main" val="3356908061"/>
              </p:ext>
            </p:extLst>
          </p:nvPr>
        </p:nvGraphicFramePr>
        <p:xfrm>
          <a:off x="7390081" y="1898642"/>
          <a:ext cx="5207000" cy="4304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5E5D05C3-37E1-4832-B4CA-6AD232714105}"/>
              </a:ext>
            </a:extLst>
          </p:cNvPr>
          <p:cNvSpPr txBox="1"/>
          <p:nvPr/>
        </p:nvSpPr>
        <p:spPr>
          <a:xfrm>
            <a:off x="1326151" y="2879058"/>
            <a:ext cx="3405472" cy="369332"/>
          </a:xfrm>
          <a:prstGeom prst="rect">
            <a:avLst/>
          </a:prstGeom>
          <a:noFill/>
        </p:spPr>
        <p:txBody>
          <a:bodyPr wrap="square" rtlCol="0">
            <a:spAutoFit/>
          </a:bodyPr>
          <a:lstStyle/>
          <a:p>
            <a:r>
              <a:rPr lang="fr-CH" u="sng" dirty="0">
                <a:solidFill>
                  <a:schemeClr val="tx2"/>
                </a:solidFill>
              </a:rPr>
              <a:t>Exemple : </a:t>
            </a:r>
            <a:r>
              <a:rPr lang="fr-CH" dirty="0">
                <a:solidFill>
                  <a:schemeClr val="tx2"/>
                </a:solidFill>
              </a:rPr>
              <a:t>Parsec </a:t>
            </a:r>
            <a:r>
              <a:rPr lang="fr-CH" dirty="0" err="1">
                <a:solidFill>
                  <a:schemeClr val="tx2"/>
                </a:solidFill>
              </a:rPr>
              <a:t>parametrisation</a:t>
            </a:r>
            <a:endParaRPr lang="fr-CH" dirty="0">
              <a:solidFill>
                <a:schemeClr val="tx2"/>
              </a:solidFill>
            </a:endParaRPr>
          </a:p>
        </p:txBody>
      </p:sp>
      <p:sp>
        <p:nvSpPr>
          <p:cNvPr id="11" name="ZoneTexte 6">
            <a:extLst>
              <a:ext uri="{FF2B5EF4-FFF2-40B4-BE49-F238E27FC236}">
                <a16:creationId xmlns:a16="http://schemas.microsoft.com/office/drawing/2014/main" id="{AAE08AF8-3FB8-49BA-B990-E8F02A12B926}"/>
              </a:ext>
            </a:extLst>
          </p:cNvPr>
          <p:cNvSpPr txBox="1"/>
          <p:nvPr/>
        </p:nvSpPr>
        <p:spPr>
          <a:xfrm>
            <a:off x="1220369" y="1777886"/>
            <a:ext cx="7990538" cy="535531"/>
          </a:xfrm>
          <a:prstGeom prst="rect">
            <a:avLst/>
          </a:prstGeom>
          <a:noFill/>
        </p:spPr>
        <p:txBody>
          <a:bodyPr wrap="square" rtlCol="0">
            <a:spAutoFit/>
          </a:bodyPr>
          <a:lstStyle/>
          <a:p>
            <a:pPr>
              <a:lnSpc>
                <a:spcPct val="90000"/>
              </a:lnSpc>
              <a:spcBef>
                <a:spcPts val="1000"/>
              </a:spcBef>
            </a:pPr>
            <a:r>
              <a:rPr lang="fr-FR" sz="3200" b="1" dirty="0">
                <a:solidFill>
                  <a:schemeClr val="accent1"/>
                </a:solidFill>
                <a:latin typeface="Calibri Light" charset="0"/>
                <a:ea typeface="Calibri Light" charset="0"/>
                <a:cs typeface="Calibri Light" charset="0"/>
              </a:rPr>
              <a:t>Cross section </a:t>
            </a:r>
            <a:r>
              <a:rPr lang="fr-FR" sz="3200" i="1" dirty="0">
                <a:solidFill>
                  <a:schemeClr val="accent1"/>
                </a:solidFill>
                <a:latin typeface="Calibri Light" charset="0"/>
                <a:ea typeface="Calibri Light" charset="0"/>
                <a:cs typeface="Calibri Light" charset="0"/>
              </a:rPr>
              <a:t>(= </a:t>
            </a:r>
            <a:r>
              <a:rPr lang="fr-FR" sz="3200" i="1" dirty="0" err="1">
                <a:solidFill>
                  <a:schemeClr val="accent1"/>
                </a:solidFill>
                <a:latin typeface="Calibri Light" charset="0"/>
                <a:ea typeface="Calibri Light" charset="0"/>
                <a:cs typeface="Calibri Light" charset="0"/>
              </a:rPr>
              <a:t>aerofoil</a:t>
            </a:r>
            <a:r>
              <a:rPr lang="fr-FR" sz="3200" i="1" dirty="0">
                <a:solidFill>
                  <a:schemeClr val="accent1"/>
                </a:solidFill>
                <a:latin typeface="Calibri Light" charset="0"/>
                <a:ea typeface="Calibri Light" charset="0"/>
                <a:cs typeface="Calibri Light" charset="0"/>
              </a:rPr>
              <a:t> </a:t>
            </a:r>
            <a:r>
              <a:rPr lang="fr-FR" sz="3200" i="1" dirty="0" err="1">
                <a:solidFill>
                  <a:schemeClr val="accent1"/>
                </a:solidFill>
                <a:latin typeface="Calibri Light" charset="0"/>
                <a:ea typeface="Calibri Light" charset="0"/>
                <a:cs typeface="Calibri Light" charset="0"/>
              </a:rPr>
              <a:t>shape</a:t>
            </a:r>
            <a:r>
              <a:rPr lang="fr-FR" sz="3200" i="1" dirty="0">
                <a:solidFill>
                  <a:schemeClr val="accent1"/>
                </a:solidFill>
                <a:latin typeface="Calibri Light" charset="0"/>
                <a:ea typeface="Calibri Light" charset="0"/>
                <a:cs typeface="Calibri Light" charset="0"/>
              </a:rPr>
              <a:t>) </a:t>
            </a:r>
            <a:r>
              <a:rPr lang="fr-FR" sz="3200" b="1" dirty="0" err="1">
                <a:solidFill>
                  <a:schemeClr val="accent1"/>
                </a:solidFill>
                <a:latin typeface="Calibri Light" charset="0"/>
                <a:ea typeface="Calibri Light" charset="0"/>
                <a:cs typeface="Calibri Light" charset="0"/>
              </a:rPr>
              <a:t>parametrisation</a:t>
            </a:r>
            <a:endParaRPr lang="fr-FR" sz="3200" b="1" dirty="0">
              <a:solidFill>
                <a:schemeClr val="accent1"/>
              </a:solidFill>
              <a:latin typeface="Calibri Light" charset="0"/>
              <a:ea typeface="Calibri Light" charset="0"/>
              <a:cs typeface="Calibri Light" charset="0"/>
            </a:endParaRPr>
          </a:p>
        </p:txBody>
      </p:sp>
      <p:pic>
        <p:nvPicPr>
          <p:cNvPr id="12" name="Picture 8" descr="A close up of a knife&#10;&#10;Description generated with very high confidence">
            <a:extLst>
              <a:ext uri="{FF2B5EF4-FFF2-40B4-BE49-F238E27FC236}">
                <a16:creationId xmlns:a16="http://schemas.microsoft.com/office/drawing/2014/main" id="{53035E29-828F-48ED-88E9-89649E7EC3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3" name="Straight Connector 14">
            <a:extLst>
              <a:ext uri="{FF2B5EF4-FFF2-40B4-BE49-F238E27FC236}">
                <a16:creationId xmlns:a16="http://schemas.microsoft.com/office/drawing/2014/main" id="{9277A4E7-FB62-4F8B-828A-F53B79EA0047}"/>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5" name="Espace réservé du pied de page 6">
            <a:extLst>
              <a:ext uri="{FF2B5EF4-FFF2-40B4-BE49-F238E27FC236}">
                <a16:creationId xmlns:a16="http://schemas.microsoft.com/office/drawing/2014/main" id="{D0A7EF71-DF72-4B2F-B17F-3A67774BC1D0}"/>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69249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5BDCE95-9A2C-4CF6-AC2F-5E8F5B23B560}" type="slidenum">
              <a:rPr lang="fr-CH" sz="1800" smtClean="0"/>
              <a:t>9</a:t>
            </a:fld>
            <a:endParaRPr lang="fr-CH" sz="1800" dirty="0"/>
          </a:p>
        </p:txBody>
      </p:sp>
      <p:sp>
        <p:nvSpPr>
          <p:cNvPr id="21" name="Titre 1">
            <a:extLst>
              <a:ext uri="{FF2B5EF4-FFF2-40B4-BE49-F238E27FC236}">
                <a16:creationId xmlns:a16="http://schemas.microsoft.com/office/drawing/2014/main" id="{C5B4249B-CFC6-478E-AEEB-0F12D16D284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err="1">
                <a:solidFill>
                  <a:schemeClr val="tx2"/>
                </a:solidFill>
              </a:rPr>
              <a:t>Algorithm</a:t>
            </a:r>
            <a:endParaRPr lang="fr-CH" sz="3600" dirty="0">
              <a:solidFill>
                <a:schemeClr val="accent1"/>
              </a:solidFill>
            </a:endParaRPr>
          </a:p>
        </p:txBody>
      </p:sp>
      <p:graphicFrame>
        <p:nvGraphicFramePr>
          <p:cNvPr id="2" name="Diagramme 1"/>
          <p:cNvGraphicFramePr/>
          <p:nvPr>
            <p:extLst>
              <p:ext uri="{D42A27DB-BD31-4B8C-83A1-F6EECF244321}">
                <p14:modId xmlns:p14="http://schemas.microsoft.com/office/powerpoint/2010/main" val="4067328269"/>
              </p:ext>
            </p:extLst>
          </p:nvPr>
        </p:nvGraphicFramePr>
        <p:xfrm>
          <a:off x="1097279" y="4096109"/>
          <a:ext cx="10009212" cy="1735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me 19"/>
          <p:cNvGraphicFramePr/>
          <p:nvPr>
            <p:extLst>
              <p:ext uri="{D42A27DB-BD31-4B8C-83A1-F6EECF244321}">
                <p14:modId xmlns:p14="http://schemas.microsoft.com/office/powerpoint/2010/main" val="3412940889"/>
              </p:ext>
            </p:extLst>
          </p:nvPr>
        </p:nvGraphicFramePr>
        <p:xfrm>
          <a:off x="1097280" y="2035694"/>
          <a:ext cx="10115203" cy="182255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Espace réservé du pied de page 6">
            <a:extLst>
              <a:ext uri="{FF2B5EF4-FFF2-40B4-BE49-F238E27FC236}">
                <a16:creationId xmlns:a16="http://schemas.microsoft.com/office/drawing/2014/main" id="{9C2FE229-6BF7-48B7-BCDF-2EBB03093153}"/>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73457180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on">
  <a:themeElements>
    <a:clrScheme name="Rétrospectio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9374</TotalTime>
  <Words>1641</Words>
  <Application>Microsoft Office PowerPoint</Application>
  <PresentationFormat>Grand écran</PresentationFormat>
  <Paragraphs>376</Paragraphs>
  <Slides>23</Slides>
  <Notes>22</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23</vt:i4>
      </vt:variant>
    </vt:vector>
  </HeadingPairs>
  <TitlesOfParts>
    <vt:vector size="31" baseType="lpstr">
      <vt:lpstr>Arial</vt:lpstr>
      <vt:lpstr>Calibri</vt:lpstr>
      <vt:lpstr>Calibri Light</vt:lpstr>
      <vt:lpstr>Cambria Math</vt:lpstr>
      <vt:lpstr>Wingdings</vt:lpstr>
      <vt:lpstr>Wingdings 2</vt:lpstr>
      <vt:lpstr>HDOfficeLightV0</vt:lpstr>
      <vt:lpstr>Rétrospection</vt:lpstr>
      <vt:lpstr>Semester Project  Final Presentation</vt:lpstr>
      <vt:lpstr>Summary :</vt:lpstr>
      <vt:lpstr>Présentation PowerPoint</vt:lpstr>
      <vt:lpstr>Présentation PowerPoint</vt:lpstr>
      <vt:lpstr>Présentation PowerPoint</vt:lpstr>
      <vt:lpstr>Introduction: Goal of the Project</vt:lpstr>
      <vt:lpstr>Introduction: State of the art </vt:lpstr>
      <vt:lpstr>Introduction: State of the art </vt:lpstr>
      <vt:lpstr>Methodology : Algorithm</vt:lpstr>
      <vt:lpstr>Methodology : Algorithm</vt:lpstr>
      <vt:lpstr>Methodology : Algorithm</vt:lpstr>
      <vt:lpstr>Methodology : Algorithm</vt:lpstr>
      <vt:lpstr>Methodology : Algorithm</vt:lpstr>
      <vt:lpstr>Methodology : Algorithm</vt:lpstr>
      <vt:lpstr>Methodology : Algorithm</vt:lpstr>
      <vt:lpstr>Methodology : </vt:lpstr>
      <vt:lpstr>Results: Parameters</vt:lpstr>
      <vt:lpstr>Results: X-Foil</vt:lpstr>
      <vt:lpstr>Discussion</vt:lpstr>
      <vt:lpstr>Conclusion</vt:lpstr>
      <vt:lpstr>Thank you for your attention</vt:lpstr>
      <vt:lpstr>Présentation PowerPoint</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semestre</dc:title>
  <dc:creator>Pauline Maury</dc:creator>
  <cp:lastModifiedBy>Pauline Maury</cp:lastModifiedBy>
  <cp:revision>544</cp:revision>
  <dcterms:created xsi:type="dcterms:W3CDTF">2018-03-29T08:04:53Z</dcterms:created>
  <dcterms:modified xsi:type="dcterms:W3CDTF">2019-01-10T00:13:54Z</dcterms:modified>
</cp:coreProperties>
</file>