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2" r:id="rId4"/>
    <p:sldId id="301" r:id="rId5"/>
    <p:sldId id="302" r:id="rId6"/>
    <p:sldId id="305" r:id="rId7"/>
    <p:sldId id="291" r:id="rId8"/>
    <p:sldId id="289" r:id="rId9"/>
    <p:sldId id="293" r:id="rId10"/>
    <p:sldId id="296" r:id="rId11"/>
    <p:sldId id="297" r:id="rId12"/>
    <p:sldId id="306" r:id="rId13"/>
    <p:sldId id="307" r:id="rId14"/>
    <p:sldId id="308" r:id="rId15"/>
    <p:sldId id="309" r:id="rId16"/>
    <p:sldId id="310" r:id="rId17"/>
    <p:sldId id="270" r:id="rId18"/>
    <p:sldId id="313" r:id="rId19"/>
    <p:sldId id="312" r:id="rId20"/>
    <p:sldId id="311" r:id="rId21"/>
    <p:sldId id="271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Thoo" initials="LT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DA1313"/>
    <a:srgbClr val="FF9300"/>
    <a:srgbClr val="FF7E79"/>
    <a:srgbClr val="FF1817"/>
    <a:srgbClr val="FFD579"/>
    <a:srgbClr val="FF1C26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91860" autoAdjust="0"/>
  </p:normalViewPr>
  <p:slideViewPr>
    <p:cSldViewPr snapToGrid="0">
      <p:cViewPr>
        <p:scale>
          <a:sx n="84" d="100"/>
          <a:sy n="84" d="100"/>
        </p:scale>
        <p:origin x="144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 </a:t>
          </a:r>
        </a:p>
        <a:p>
          <a:r>
            <a:rPr lang="fr-FR" dirty="0">
              <a:solidFill>
                <a:schemeClr val="tx1"/>
              </a:solidFill>
            </a:rPr>
            <a:t>[1]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 [2]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Photogrammetry</a:t>
          </a:r>
          <a:endParaRPr lang="fr-FR" dirty="0">
            <a:solidFill>
              <a:schemeClr val="tx1"/>
            </a:solidFill>
          </a:endParaRPr>
        </a:p>
        <a:p>
          <a:r>
            <a:rPr lang="fr-FR" dirty="0">
              <a:solidFill>
                <a:schemeClr val="tx1"/>
              </a:solidFill>
            </a:rPr>
            <a:t>[3]</a:t>
          </a: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 custScaleX="118629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 custScaleX="118629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 custScaleX="118629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 custScaleX="118629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 custScaleX="118629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 [4]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 [4]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>
              <a:solidFill>
                <a:schemeClr val="tx1"/>
              </a:solidFill>
            </a:rPr>
            <a:t>Bésier</a:t>
          </a:r>
          <a:r>
            <a:rPr lang="fr-FR" sz="1600" dirty="0">
              <a:solidFill>
                <a:schemeClr val="tx1"/>
              </a:solidFill>
            </a:rPr>
            <a:t> – Parsec [4]</a:t>
          </a: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  [5]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r>
            <a:rPr lang="fr-FR" sz="1600" dirty="0"/>
            <a:t> [6]</a:t>
          </a:r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 custLinFactNeighborY="0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1230E84-5EC9-194E-AFAD-7B517D2CFA6A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CH" sz="1700" b="1" u="sng" dirty="0" err="1">
              <a:solidFill>
                <a:schemeClr val="tx1"/>
              </a:solidFill>
              <a:latin typeface="+mn-lt"/>
            </a:rPr>
            <a:t>Step</a:t>
          </a:r>
          <a:r>
            <a:rPr lang="fr-CH" sz="1700" b="1" u="sng" baseline="0" dirty="0">
              <a:solidFill>
                <a:schemeClr val="tx1"/>
              </a:solidFill>
              <a:latin typeface="+mn-lt"/>
            </a:rPr>
            <a:t> 4 :</a:t>
          </a:r>
          <a:r>
            <a:rPr lang="fr-CH" sz="1700" b="1" u="none" baseline="0" dirty="0">
              <a:solidFill>
                <a:schemeClr val="tx1"/>
              </a:solidFill>
              <a:latin typeface="+mn-lt"/>
            </a:rPr>
            <a:t> </a:t>
          </a:r>
        </a:p>
        <a:p>
          <a:r>
            <a:rPr lang="fr-CH" sz="1700" b="1" u="none" dirty="0" err="1">
              <a:solidFill>
                <a:schemeClr val="tx1"/>
              </a:solidFill>
              <a:latin typeface="+mn-lt"/>
            </a:rPr>
            <a:t>Curves</a:t>
          </a:r>
          <a:r>
            <a:rPr lang="fr-CH" sz="1700" b="1" u="none" dirty="0">
              <a:solidFill>
                <a:schemeClr val="tx1"/>
              </a:solidFill>
              <a:latin typeface="+mn-lt"/>
            </a:rPr>
            <a:t> interpolation</a:t>
          </a:r>
        </a:p>
        <a:p>
          <a:endParaRPr lang="fr-FR" sz="1700" dirty="0">
            <a:solidFill>
              <a:schemeClr val="tx1"/>
            </a:solidFill>
            <a:latin typeface="+mn-lt"/>
          </a:endParaRPr>
        </a:p>
      </dgm:t>
    </dgm:pt>
    <dgm:pt modelId="{ADC1A38C-AC4A-A04D-9FB9-B03E45C9FB9B}" type="par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BC547B16-9DA1-AE4F-A64A-A9DFA9D886D8}" type="sib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2CDB2F0E-8618-4E9D-B982-B9AD30D9C8D8}">
      <dgm:prSet phldrT="[Texte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5: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Parameters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computation</a:t>
          </a:r>
        </a:p>
      </dgm:t>
    </dgm:pt>
    <dgm:pt modelId="{138A5793-CAB2-4C8C-9DED-C0F4533E965F}" type="parTrans" cxnId="{F22903C6-050D-477A-ABEE-9DF17C12C155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548829F9-CBB5-40D2-909A-6491C3397FC5}" type="sibTrans" cxnId="{F22903C6-050D-477A-ABEE-9DF17C12C155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25023883-D64C-4981-9E8A-3C7ED51486CE}">
      <dgm:prSet phldrT="[Texte]" custT="1"/>
      <dgm:spPr>
        <a:gradFill rotWithShape="0">
          <a:gsLst>
            <a:gs pos="36000">
              <a:srgbClr val="FF9300"/>
            </a:gs>
            <a:gs pos="93640">
              <a:schemeClr val="accent1">
                <a:lumMod val="60000"/>
                <a:lumOff val="40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6: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Xfoil</a:t>
          </a: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gm:t>
    </dgm:pt>
    <dgm:pt modelId="{7222F856-3432-4581-BD6B-658F0B6F0131}" type="par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58C15DE7-BFD4-4361-9A48-4E4EA12B322C}" type="sib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2C32B068-BB9E-0048-88DF-50C52C4E01A5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167F9B8E-C7A9-1548-A63E-80935E649891}" type="pres">
      <dgm:prSet presAssocID="{51230E84-5EC9-194E-AFAD-7B517D2CFA6A}" presName="parTxOnly" presStyleLbl="node1" presStyleIdx="0" presStyleCnt="3" custLinFactNeighborX="20105" custLinFactNeighborY="-255">
        <dgm:presLayoutVars>
          <dgm:chMax val="0"/>
          <dgm:chPref val="0"/>
          <dgm:bulletEnabled val="1"/>
        </dgm:presLayoutVars>
      </dgm:prSet>
      <dgm:spPr/>
    </dgm:pt>
    <dgm:pt modelId="{783C944D-88C3-4037-9AC7-5F5479E4FF29}" type="pres">
      <dgm:prSet presAssocID="{BC547B16-9DA1-AE4F-A64A-A9DFA9D886D8}" presName="parTxOnlySpace" presStyleCnt="0"/>
      <dgm:spPr/>
    </dgm:pt>
    <dgm:pt modelId="{2E4B1183-B8F4-4761-B794-348C2765A306}" type="pres">
      <dgm:prSet presAssocID="{2CDB2F0E-8618-4E9D-B982-B9AD30D9C8D8}" presName="parTxOnly" presStyleLbl="node1" presStyleIdx="1" presStyleCnt="3" custLinFactNeighborX="68">
        <dgm:presLayoutVars>
          <dgm:chMax val="0"/>
          <dgm:chPref val="0"/>
          <dgm:bulletEnabled val="1"/>
        </dgm:presLayoutVars>
      </dgm:prSet>
      <dgm:spPr>
        <a:xfrm>
          <a:off x="3218536" y="0"/>
          <a:ext cx="3572624" cy="1174233"/>
        </a:xfrm>
        <a:prstGeom prst="chevron">
          <a:avLst/>
        </a:prstGeom>
      </dgm:spPr>
    </dgm:pt>
    <dgm:pt modelId="{CCB12101-8FDA-41AD-A288-7FD88A572129}" type="pres">
      <dgm:prSet presAssocID="{548829F9-CBB5-40D2-909A-6491C3397FC5}" presName="parTxOnlySpace" presStyleCnt="0"/>
      <dgm:spPr/>
    </dgm:pt>
    <dgm:pt modelId="{E6606C97-AA77-4A99-8440-0D6CF7D3014B}" type="pres">
      <dgm:prSet presAssocID="{25023883-D64C-4981-9E8A-3C7ED51486CE}" presName="parTxOnly" presStyleLbl="node1" presStyleIdx="2" presStyleCnt="3" custLinFactNeighborX="8869" custLinFactNeighborY="-1542">
        <dgm:presLayoutVars>
          <dgm:chMax val="0"/>
          <dgm:chPref val="0"/>
          <dgm:bulletEnabled val="1"/>
        </dgm:presLayoutVars>
      </dgm:prSet>
      <dgm:spPr>
        <a:xfrm>
          <a:off x="6422501" y="0"/>
          <a:ext cx="3572624" cy="1174233"/>
        </a:xfrm>
        <a:prstGeom prst="chevron">
          <a:avLst/>
        </a:prstGeom>
      </dgm:spPr>
    </dgm:pt>
  </dgm:ptLst>
  <dgm:cxnLst>
    <dgm:cxn modelId="{CEB16A19-1AA3-E64F-AB93-DC6AB2EC204F}" srcId="{C1DAE939-AD74-944C-B25C-C7A5B5B427E5}" destId="{51230E84-5EC9-194E-AFAD-7B517D2CFA6A}" srcOrd="0" destOrd="0" parTransId="{ADC1A38C-AC4A-A04D-9FB9-B03E45C9FB9B}" sibTransId="{BC547B16-9DA1-AE4F-A64A-A9DFA9D886D8}"/>
    <dgm:cxn modelId="{47E1C788-41CC-2745-96BD-98A3DD66159B}" type="presOf" srcId="{C1DAE939-AD74-944C-B25C-C7A5B5B427E5}" destId="{2C32B068-BB9E-0048-88DF-50C52C4E01A5}" srcOrd="0" destOrd="0" presId="urn:microsoft.com/office/officeart/2005/8/layout/chevron1"/>
    <dgm:cxn modelId="{36840A8A-426F-4FCE-823E-73C39D983744}" type="presOf" srcId="{25023883-D64C-4981-9E8A-3C7ED51486CE}" destId="{E6606C97-AA77-4A99-8440-0D6CF7D3014B}" srcOrd="0" destOrd="0" presId="urn:microsoft.com/office/officeart/2005/8/layout/chevron1"/>
    <dgm:cxn modelId="{B3E0678B-F4A6-42F7-AA13-F1BEDE7DAE70}" srcId="{C1DAE939-AD74-944C-B25C-C7A5B5B427E5}" destId="{25023883-D64C-4981-9E8A-3C7ED51486CE}" srcOrd="2" destOrd="0" parTransId="{7222F856-3432-4581-BD6B-658F0B6F0131}" sibTransId="{58C15DE7-BFD4-4361-9A48-4E4EA12B322C}"/>
    <dgm:cxn modelId="{148F6A95-5E7C-47B9-B918-79A37C57AC1A}" type="presOf" srcId="{2CDB2F0E-8618-4E9D-B982-B9AD30D9C8D8}" destId="{2E4B1183-B8F4-4761-B794-348C2765A306}" srcOrd="0" destOrd="0" presId="urn:microsoft.com/office/officeart/2005/8/layout/chevron1"/>
    <dgm:cxn modelId="{F22903C6-050D-477A-ABEE-9DF17C12C155}" srcId="{C1DAE939-AD74-944C-B25C-C7A5B5B427E5}" destId="{2CDB2F0E-8618-4E9D-B982-B9AD30D9C8D8}" srcOrd="1" destOrd="0" parTransId="{138A5793-CAB2-4C8C-9DED-C0F4533E965F}" sibTransId="{548829F9-CBB5-40D2-909A-6491C3397FC5}"/>
    <dgm:cxn modelId="{AA22A5C9-1434-A44F-A394-D53D6BE3AE26}" type="presOf" srcId="{51230E84-5EC9-194E-AFAD-7B517D2CFA6A}" destId="{167F9B8E-C7A9-1548-A63E-80935E649891}" srcOrd="0" destOrd="0" presId="urn:microsoft.com/office/officeart/2005/8/layout/chevron1"/>
    <dgm:cxn modelId="{D8A28A2A-71CE-A541-9FE0-6C2CFBCC2658}" type="presParOf" srcId="{2C32B068-BB9E-0048-88DF-50C52C4E01A5}" destId="{167F9B8E-C7A9-1548-A63E-80935E649891}" srcOrd="0" destOrd="0" presId="urn:microsoft.com/office/officeart/2005/8/layout/chevron1"/>
    <dgm:cxn modelId="{8A0A9675-8617-4F9C-9361-F3A3E37CC38A}" type="presParOf" srcId="{2C32B068-BB9E-0048-88DF-50C52C4E01A5}" destId="{783C944D-88C3-4037-9AC7-5F5479E4FF29}" srcOrd="1" destOrd="0" presId="urn:microsoft.com/office/officeart/2005/8/layout/chevron1"/>
    <dgm:cxn modelId="{58D4E607-1A50-4EDF-A8EF-FB9A913C9575}" type="presParOf" srcId="{2C32B068-BB9E-0048-88DF-50C52C4E01A5}" destId="{2E4B1183-B8F4-4761-B794-348C2765A306}" srcOrd="2" destOrd="0" presId="urn:microsoft.com/office/officeart/2005/8/layout/chevron1"/>
    <dgm:cxn modelId="{0399B7DF-C00E-49A0-B494-6616F9A51481}" type="presParOf" srcId="{2C32B068-BB9E-0048-88DF-50C52C4E01A5}" destId="{CCB12101-8FDA-41AD-A288-7FD88A572129}" srcOrd="3" destOrd="0" presId="urn:microsoft.com/office/officeart/2005/8/layout/chevron1"/>
    <dgm:cxn modelId="{71A38B0D-6138-4C11-90C5-AEB03BEE50AB}" type="presParOf" srcId="{2C32B068-BB9E-0048-88DF-50C52C4E01A5}" destId="{E6606C97-AA77-4A99-8440-0D6CF7D301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</dgm:pt>
    <dgm:pt modelId="{47487F49-87A0-AA47-8FB6-411784A31E58}">
      <dgm:prSet phldrT="[Texte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1:</a:t>
          </a:r>
          <a:r>
            <a:rPr lang="fr-CH" sz="1700" b="1" dirty="0"/>
            <a:t> </a:t>
          </a:r>
        </a:p>
        <a:p>
          <a:r>
            <a:rPr lang="fr-CH" sz="1700" b="1" dirty="0"/>
            <a:t>Pre-</a:t>
          </a:r>
          <a:r>
            <a:rPr lang="fr-CH" sz="1700" b="1" dirty="0" err="1"/>
            <a:t>processing</a:t>
          </a:r>
          <a:endParaRPr lang="fr-CH" sz="1700" b="1" dirty="0"/>
        </a:p>
        <a:p>
          <a:endParaRPr lang="fr-CH" sz="1700" b="1" dirty="0"/>
        </a:p>
      </dgm:t>
    </dgm:pt>
    <dgm:pt modelId="{EE15E8ED-8F52-9742-B960-6A43A74C78F4}" type="par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4643B89F-36BF-B042-82F8-0970EFF837F0}" type="sib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71E36414-758A-9E4F-8CA6-77BA90AC7D49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2:</a:t>
          </a:r>
          <a:r>
            <a:rPr lang="fr-CH" sz="1700" b="1" dirty="0"/>
            <a:t> </a:t>
          </a:r>
        </a:p>
        <a:p>
          <a:r>
            <a:rPr lang="fr-CH" sz="1700" b="1" dirty="0"/>
            <a:t>Points </a:t>
          </a:r>
          <a:r>
            <a:rPr lang="fr-CH" sz="1700" b="1" dirty="0" err="1"/>
            <a:t>selection</a:t>
          </a:r>
          <a:endParaRPr lang="fr-CH" sz="1700" b="1" dirty="0"/>
        </a:p>
        <a:p>
          <a:endParaRPr lang="fr-CH" sz="1700" b="1" dirty="0"/>
        </a:p>
      </dgm:t>
    </dgm:pt>
    <dgm:pt modelId="{BF34C043-4F8F-9E47-91CF-7E3104A50DE1}" type="parTrans" cxnId="{C31FFA80-0F09-F243-B103-41C6ACC09F72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CEEB707B-312E-9B49-BB9F-355A11D8A40E}" type="sibTrans" cxnId="{C31FFA80-0F09-F243-B103-41C6ACC09F72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9E1E898C-5A3C-A648-B923-DDB83D028A34}">
      <dgm:prSet custT="1"/>
      <dgm:spPr>
        <a:solidFill>
          <a:schemeClr val="accent2"/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3:</a:t>
          </a:r>
          <a:r>
            <a:rPr lang="fr-CH" sz="1700" b="1" dirty="0"/>
            <a:t>  </a:t>
          </a:r>
        </a:p>
        <a:p>
          <a:r>
            <a:rPr lang="fr-CH" sz="1700" b="1" dirty="0" err="1"/>
            <a:t>Side</a:t>
          </a:r>
          <a:r>
            <a:rPr lang="fr-CH" sz="1700" b="1" dirty="0"/>
            <a:t> </a:t>
          </a:r>
          <a:r>
            <a:rPr lang="fr-CH" sz="1700" b="1" dirty="0" err="1"/>
            <a:t>assignment</a:t>
          </a:r>
          <a:endParaRPr lang="fr-CH" sz="1700" b="1" dirty="0"/>
        </a:p>
        <a:p>
          <a:endParaRPr lang="fr-CH" sz="1700" b="1" dirty="0"/>
        </a:p>
      </dgm:t>
    </dgm:pt>
    <dgm:pt modelId="{BF1F64FE-A589-4841-905F-CD3D870D47A5}" type="parTrans" cxnId="{8E6FC652-D4CA-F24E-B8EB-47CB195231CF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B356CFA6-7322-AF47-BE8B-B6BDD52A38D0}" type="sibTrans" cxnId="{8E6FC652-D4CA-F24E-B8EB-47CB195231CF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2C32B068-BB9E-0048-88DF-50C52C4E01A5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92D2F1A1-1B6D-324C-AEF0-CE9E575DC1FF}" type="pres">
      <dgm:prSet presAssocID="{47487F49-87A0-AA47-8FB6-411784A31E58}" presName="parTxOnly" presStyleLbl="node1" presStyleIdx="0" presStyleCnt="3" custLinFactNeighborX="-821" custLinFactNeighborY="0">
        <dgm:presLayoutVars>
          <dgm:chMax val="0"/>
          <dgm:chPref val="0"/>
          <dgm:bulletEnabled val="1"/>
        </dgm:presLayoutVars>
      </dgm:prSet>
      <dgm:spPr/>
    </dgm:pt>
    <dgm:pt modelId="{AB78792D-D090-B345-B878-A2855E8568FB}" type="pres">
      <dgm:prSet presAssocID="{4643B89F-36BF-B042-82F8-0970EFF837F0}" presName="parTxOnlySpace" presStyleCnt="0"/>
      <dgm:spPr/>
    </dgm:pt>
    <dgm:pt modelId="{53F03F59-FBBE-D14A-9050-DED92D883AF6}" type="pres">
      <dgm:prSet presAssocID="{71E36414-758A-9E4F-8CA6-77BA90AC7D4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837FEB-DB3D-9849-925E-A543EFC70804}" type="pres">
      <dgm:prSet presAssocID="{CEEB707B-312E-9B49-BB9F-355A11D8A40E}" presName="parTxOnlySpace" presStyleCnt="0"/>
      <dgm:spPr/>
    </dgm:pt>
    <dgm:pt modelId="{C50D3868-596B-9A4C-8E50-DC49B802AFE9}" type="pres">
      <dgm:prSet presAssocID="{9E1E898C-5A3C-A648-B923-DDB83D028A34}" presName="parTxOnly" presStyleLbl="node1" presStyleIdx="2" presStyleCnt="3" custLinFactNeighborX="821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8E6FC652-D4CA-F24E-B8EB-47CB195231CF}" srcId="{C1DAE939-AD74-944C-B25C-C7A5B5B427E5}" destId="{9E1E898C-5A3C-A648-B923-DDB83D028A34}" srcOrd="2" destOrd="0" parTransId="{BF1F64FE-A589-4841-905F-CD3D870D47A5}" sibTransId="{B356CFA6-7322-AF47-BE8B-B6BDD52A38D0}"/>
    <dgm:cxn modelId="{C31FFA80-0F09-F243-B103-41C6ACC09F72}" srcId="{C1DAE939-AD74-944C-B25C-C7A5B5B427E5}" destId="{71E36414-758A-9E4F-8CA6-77BA90AC7D49}" srcOrd="1" destOrd="0" parTransId="{BF34C043-4F8F-9E47-91CF-7E3104A50DE1}" sibTransId="{CEEB707B-312E-9B49-BB9F-355A11D8A40E}"/>
    <dgm:cxn modelId="{9EACD8A3-8997-BF45-A6AE-45A00845391A}" type="presOf" srcId="{C1DAE939-AD74-944C-B25C-C7A5B5B427E5}" destId="{2C32B068-BB9E-0048-88DF-50C52C4E01A5}" srcOrd="0" destOrd="0" presId="urn:microsoft.com/office/officeart/2005/8/layout/chevron1"/>
    <dgm:cxn modelId="{EA6A47B1-BC75-8E48-AB2E-DC2C00D9FE9F}" type="presOf" srcId="{71E36414-758A-9E4F-8CA6-77BA90AC7D49}" destId="{53F03F59-FBBE-D14A-9050-DED92D883AF6}" srcOrd="0" destOrd="0" presId="urn:microsoft.com/office/officeart/2005/8/layout/chevron1"/>
    <dgm:cxn modelId="{F0DE7ABF-BE3F-BA44-9FAA-C0CABD218B67}" srcId="{C1DAE939-AD74-944C-B25C-C7A5B5B427E5}" destId="{47487F49-87A0-AA47-8FB6-411784A31E58}" srcOrd="0" destOrd="0" parTransId="{EE15E8ED-8F52-9742-B960-6A43A74C78F4}" sibTransId="{4643B89F-36BF-B042-82F8-0970EFF837F0}"/>
    <dgm:cxn modelId="{FD419CCE-A2F4-814D-B20A-F3C848BCBFC2}" type="presOf" srcId="{9E1E898C-5A3C-A648-B923-DDB83D028A34}" destId="{C50D3868-596B-9A4C-8E50-DC49B802AFE9}" srcOrd="0" destOrd="0" presId="urn:microsoft.com/office/officeart/2005/8/layout/chevron1"/>
    <dgm:cxn modelId="{B39A71DF-A7ED-4249-B7E4-CCBAD29C20CF}" type="presOf" srcId="{47487F49-87A0-AA47-8FB6-411784A31E58}" destId="{92D2F1A1-1B6D-324C-AEF0-CE9E575DC1FF}" srcOrd="0" destOrd="0" presId="urn:microsoft.com/office/officeart/2005/8/layout/chevron1"/>
    <dgm:cxn modelId="{B853F4AD-AFAD-C24D-8F64-C6443A655821}" type="presParOf" srcId="{2C32B068-BB9E-0048-88DF-50C52C4E01A5}" destId="{92D2F1A1-1B6D-324C-AEF0-CE9E575DC1FF}" srcOrd="0" destOrd="0" presId="urn:microsoft.com/office/officeart/2005/8/layout/chevron1"/>
    <dgm:cxn modelId="{A9F3EA9E-C116-D34E-B6DE-8BF0079E7878}" type="presParOf" srcId="{2C32B068-BB9E-0048-88DF-50C52C4E01A5}" destId="{AB78792D-D090-B345-B878-A2855E8568FB}" srcOrd="1" destOrd="0" presId="urn:microsoft.com/office/officeart/2005/8/layout/chevron1"/>
    <dgm:cxn modelId="{0A487C9F-39E4-CF47-8731-5BC65971CEE1}" type="presParOf" srcId="{2C32B068-BB9E-0048-88DF-50C52C4E01A5}" destId="{53F03F59-FBBE-D14A-9050-DED92D883AF6}" srcOrd="2" destOrd="0" presId="urn:microsoft.com/office/officeart/2005/8/layout/chevron1"/>
    <dgm:cxn modelId="{29656F59-8D87-4B4C-BAC0-C72B1E1ABDCA}" type="presParOf" srcId="{2C32B068-BB9E-0048-88DF-50C52C4E01A5}" destId="{30837FEB-DB3D-9849-925E-A543EFC70804}" srcOrd="3" destOrd="0" presId="urn:microsoft.com/office/officeart/2005/8/layout/chevron1"/>
    <dgm:cxn modelId="{6D9421A4-5628-004E-8281-27A7E5D52D95}" type="presParOf" srcId="{2C32B068-BB9E-0048-88DF-50C52C4E01A5}" destId="{C50D3868-596B-9A4C-8E50-DC49B802AFE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1866133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1889130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79453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064615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1. Contact</a:t>
          </a:r>
        </a:p>
      </dsp:txBody>
      <dsp:txXfrm>
        <a:off x="4087612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63495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263097" y="1288"/>
          <a:ext cx="1862883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CMM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[1]</a:t>
          </a:r>
        </a:p>
      </dsp:txBody>
      <dsp:txXfrm>
        <a:off x="6286094" y="24285"/>
        <a:ext cx="1816889" cy="739178"/>
      </dsp:txXfrm>
    </dsp:sp>
    <dsp:sp modelId="{C041F119-71F1-2245-9B94-B74488D324E5}">
      <dsp:nvSpPr>
        <dsp:cNvPr id="0" name=""/>
        <dsp:cNvSpPr/>
      </dsp:nvSpPr>
      <dsp:spPr>
        <a:xfrm>
          <a:off x="343647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3484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064615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2. Non Contact Active</a:t>
          </a:r>
        </a:p>
      </dsp:txBody>
      <dsp:txXfrm>
        <a:off x="4087612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39905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263097" y="904236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Structured</a:t>
          </a:r>
          <a:r>
            <a:rPr lang="fr-FR" sz="1700" kern="1200" dirty="0">
              <a:solidFill>
                <a:schemeClr val="tx1"/>
              </a:solidFill>
            </a:rPr>
            <a:t> 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927233"/>
        <a:ext cx="1816889" cy="739178"/>
      </dsp:txXfrm>
    </dsp:sp>
    <dsp:sp modelId="{62419DCE-0E87-5841-AA16-9197A639CF5C}">
      <dsp:nvSpPr>
        <dsp:cNvPr id="0" name=""/>
        <dsp:cNvSpPr/>
      </dsp:nvSpPr>
      <dsp:spPr>
        <a:xfrm>
          <a:off x="563495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263097" y="1807184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Time of flight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1830181"/>
        <a:ext cx="1816889" cy="739178"/>
      </dsp:txXfrm>
    </dsp:sp>
    <dsp:sp modelId="{7F81E7F6-FD25-7C48-A579-D2D5F5FFAC16}">
      <dsp:nvSpPr>
        <dsp:cNvPr id="0" name=""/>
        <dsp:cNvSpPr/>
      </dsp:nvSpPr>
      <dsp:spPr>
        <a:xfrm rot="3310531">
          <a:off x="539905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263097" y="2710132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Laser triangulation [2]</a:t>
          </a:r>
        </a:p>
      </dsp:txBody>
      <dsp:txXfrm>
        <a:off x="6286094" y="2733129"/>
        <a:ext cx="1816889" cy="739178"/>
      </dsp:txXfrm>
    </dsp:sp>
    <dsp:sp modelId="{3DB9E1BF-B214-AE45-9965-B7C81A8D3C2C}">
      <dsp:nvSpPr>
        <dsp:cNvPr id="0" name=""/>
        <dsp:cNvSpPr/>
      </dsp:nvSpPr>
      <dsp:spPr>
        <a:xfrm rot="4249260">
          <a:off x="279453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064615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3. Non Contact Passive</a:t>
          </a:r>
        </a:p>
      </dsp:txBody>
      <dsp:txXfrm>
        <a:off x="4087612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63495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263097" y="3613080"/>
          <a:ext cx="1862883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Photogrammetry</a:t>
          </a:r>
          <a:endParaRPr lang="fr-FR" sz="1700" kern="1200" dirty="0">
            <a:solidFill>
              <a:schemeClr val="tx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[3]</a:t>
          </a:r>
        </a:p>
      </dsp:txBody>
      <dsp:txXfrm>
        <a:off x="6286094" y="3636077"/>
        <a:ext cx="1816889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2331965" y="-50983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 [4]</a:t>
          </a:r>
        </a:p>
      </dsp:txBody>
      <dsp:txXfrm rot="-5400000">
        <a:off x="2154573" y="164105"/>
        <a:ext cx="1333639" cy="652570"/>
      </dsp:txXfrm>
    </dsp:sp>
    <dsp:sp modelId="{D14A32DA-095F-B843-AAFF-44A999845383}">
      <dsp:nvSpPr>
        <dsp:cNvPr id="0" name=""/>
        <dsp:cNvSpPr/>
      </dsp:nvSpPr>
      <dsp:spPr>
        <a:xfrm>
          <a:off x="3273036" y="196734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1412233" y="64588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53501"/>
        <a:ext cx="586187" cy="673778"/>
      </dsp:txXfrm>
    </dsp:sp>
    <dsp:sp modelId="{19D8D332-5135-5A49-AA0E-68CA42C9867C}">
      <dsp:nvSpPr>
        <dsp:cNvPr id="0" name=""/>
        <dsp:cNvSpPr/>
      </dsp:nvSpPr>
      <dsp:spPr>
        <a:xfrm rot="5400000">
          <a:off x="1870337" y="321012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 [4]</a:t>
          </a:r>
        </a:p>
      </dsp:txBody>
      <dsp:txXfrm rot="-5400000">
        <a:off x="1692945" y="994956"/>
        <a:ext cx="1333639" cy="652570"/>
      </dsp:txXfrm>
    </dsp:sp>
    <dsp:sp modelId="{DE881C27-3559-8941-BF98-080498031A53}">
      <dsp:nvSpPr>
        <dsp:cNvPr id="0" name=""/>
        <dsp:cNvSpPr/>
      </dsp:nvSpPr>
      <dsp:spPr>
        <a:xfrm>
          <a:off x="841561" y="1027586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2790069" y="895440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984353"/>
        <a:ext cx="586187" cy="673778"/>
      </dsp:txXfrm>
    </dsp:sp>
    <dsp:sp modelId="{8C2E8604-5C5A-054C-8202-7DFDA10EAF40}">
      <dsp:nvSpPr>
        <dsp:cNvPr id="0" name=""/>
        <dsp:cNvSpPr/>
      </dsp:nvSpPr>
      <dsp:spPr>
        <a:xfrm rot="5400000">
          <a:off x="2331965" y="1151865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chemeClr val="tx1"/>
              </a:solidFill>
            </a:rPr>
            <a:t>Bésier</a:t>
          </a:r>
          <a:r>
            <a:rPr lang="fr-FR" sz="1600" kern="1200" dirty="0">
              <a:solidFill>
                <a:schemeClr val="tx1"/>
              </a:solidFill>
            </a:rPr>
            <a:t> – Parsec [4]</a:t>
          </a:r>
        </a:p>
      </dsp:txBody>
      <dsp:txXfrm rot="-5400000">
        <a:off x="2154573" y="1825809"/>
        <a:ext cx="1333639" cy="652570"/>
      </dsp:txXfrm>
    </dsp:sp>
    <dsp:sp modelId="{7FC76795-249C-E44F-B9D5-98C8A525528D}">
      <dsp:nvSpPr>
        <dsp:cNvPr id="0" name=""/>
        <dsp:cNvSpPr/>
      </dsp:nvSpPr>
      <dsp:spPr>
        <a:xfrm>
          <a:off x="3273036" y="1858438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1412233" y="1726293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815206"/>
        <a:ext cx="586187" cy="673778"/>
      </dsp:txXfrm>
    </dsp:sp>
    <dsp:sp modelId="{3AA0828C-DDB0-904E-9D09-4529DCDEAB92}">
      <dsp:nvSpPr>
        <dsp:cNvPr id="0" name=""/>
        <dsp:cNvSpPr/>
      </dsp:nvSpPr>
      <dsp:spPr>
        <a:xfrm rot="5400000">
          <a:off x="1870337" y="1982717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  [5]</a:t>
          </a:r>
        </a:p>
      </dsp:txBody>
      <dsp:txXfrm rot="-5400000">
        <a:off x="1692945" y="2656661"/>
        <a:ext cx="1333639" cy="652570"/>
      </dsp:txXfrm>
    </dsp:sp>
    <dsp:sp modelId="{5EAA7813-9B08-0541-A524-4F5AF314EB6B}">
      <dsp:nvSpPr>
        <dsp:cNvPr id="0" name=""/>
        <dsp:cNvSpPr/>
      </dsp:nvSpPr>
      <dsp:spPr>
        <a:xfrm>
          <a:off x="841561" y="2689290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2790069" y="2557145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2646058"/>
        <a:ext cx="586187" cy="673778"/>
      </dsp:txXfrm>
    </dsp:sp>
    <dsp:sp modelId="{A6491345-9ACB-1049-9B82-E6B0FCAAAFA0}">
      <dsp:nvSpPr>
        <dsp:cNvPr id="0" name=""/>
        <dsp:cNvSpPr/>
      </dsp:nvSpPr>
      <dsp:spPr>
        <a:xfrm rot="5400000">
          <a:off x="2331965" y="281356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r>
            <a:rPr lang="fr-FR" sz="1600" kern="1200" dirty="0"/>
            <a:t> [6]</a:t>
          </a:r>
        </a:p>
      </dsp:txBody>
      <dsp:txXfrm rot="-5400000">
        <a:off x="2154573" y="3487513"/>
        <a:ext cx="1333639" cy="652570"/>
      </dsp:txXfrm>
    </dsp:sp>
    <dsp:sp modelId="{B56FB5F8-4342-7D42-A235-FE9F19AC8447}">
      <dsp:nvSpPr>
        <dsp:cNvPr id="0" name=""/>
        <dsp:cNvSpPr/>
      </dsp:nvSpPr>
      <dsp:spPr>
        <a:xfrm>
          <a:off x="3273036" y="3520142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1412233" y="3387997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3476910"/>
        <a:ext cx="586187" cy="673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F9B8E-C7A9-1548-A63E-80935E649891}">
      <dsp:nvSpPr>
        <dsp:cNvPr id="0" name=""/>
        <dsp:cNvSpPr/>
      </dsp:nvSpPr>
      <dsp:spPr>
        <a:xfrm>
          <a:off x="74759" y="149505"/>
          <a:ext cx="3572624" cy="1429049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</a:rPr>
            <a:t>Step</a:t>
          </a:r>
          <a:r>
            <a:rPr lang="fr-CH" sz="1700" b="1" u="sng" kern="1200" baseline="0" dirty="0">
              <a:solidFill>
                <a:schemeClr val="tx1"/>
              </a:solidFill>
              <a:latin typeface="+mn-lt"/>
            </a:rPr>
            <a:t> 4 :</a:t>
          </a:r>
          <a:r>
            <a:rPr lang="fr-CH" sz="1700" b="1" u="none" kern="1200" baseline="0" dirty="0">
              <a:solidFill>
                <a:schemeClr val="tx1"/>
              </a:solidFill>
              <a:latin typeface="+mn-lt"/>
            </a:rPr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 err="1">
              <a:solidFill>
                <a:schemeClr val="tx1"/>
              </a:solidFill>
              <a:latin typeface="+mn-lt"/>
            </a:rPr>
            <a:t>Curves</a:t>
          </a:r>
          <a:r>
            <a:rPr lang="fr-CH" sz="1700" b="1" u="none" kern="1200" dirty="0">
              <a:solidFill>
                <a:schemeClr val="tx1"/>
              </a:solidFill>
              <a:latin typeface="+mn-lt"/>
            </a:rPr>
            <a:t> interpolation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tx1"/>
            </a:solidFill>
            <a:latin typeface="+mn-lt"/>
          </a:endParaRPr>
        </a:p>
      </dsp:txBody>
      <dsp:txXfrm>
        <a:off x="789284" y="149505"/>
        <a:ext cx="2143575" cy="1429049"/>
      </dsp:txXfrm>
    </dsp:sp>
    <dsp:sp modelId="{2E4B1183-B8F4-4761-B794-348C2765A306}">
      <dsp:nvSpPr>
        <dsp:cNvPr id="0" name=""/>
        <dsp:cNvSpPr/>
      </dsp:nvSpPr>
      <dsp:spPr>
        <a:xfrm>
          <a:off x="3218536" y="153149"/>
          <a:ext cx="3572624" cy="1429049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5: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Parameters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computation</a:t>
          </a:r>
        </a:p>
      </dsp:txBody>
      <dsp:txXfrm>
        <a:off x="3933061" y="153149"/>
        <a:ext cx="2143575" cy="1429049"/>
      </dsp:txXfrm>
    </dsp:sp>
    <dsp:sp modelId="{E6606C97-AA77-4A99-8440-0D6CF7D3014B}">
      <dsp:nvSpPr>
        <dsp:cNvPr id="0" name=""/>
        <dsp:cNvSpPr/>
      </dsp:nvSpPr>
      <dsp:spPr>
        <a:xfrm>
          <a:off x="6436587" y="131113"/>
          <a:ext cx="3572624" cy="1429049"/>
        </a:xfrm>
        <a:prstGeom prst="chevron">
          <a:avLst/>
        </a:prstGeom>
        <a:gradFill rotWithShape="0">
          <a:gsLst>
            <a:gs pos="36000">
              <a:srgbClr val="FF9300"/>
            </a:gs>
            <a:gs pos="93640">
              <a:schemeClr val="accent1">
                <a:lumMod val="60000"/>
                <a:lumOff val="40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6: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Xfoil</a:t>
          </a: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sp:txBody>
      <dsp:txXfrm>
        <a:off x="7151112" y="131113"/>
        <a:ext cx="2143575" cy="1429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F1A1-1B6D-324C-AEF0-CE9E575DC1FF}">
      <dsp:nvSpPr>
        <dsp:cNvPr id="0" name=""/>
        <dsp:cNvSpPr/>
      </dsp:nvSpPr>
      <dsp:spPr>
        <a:xfrm>
          <a:off x="0" y="189186"/>
          <a:ext cx="3610455" cy="1444182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1: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/>
            <a:t>Pre-</a:t>
          </a:r>
          <a:r>
            <a:rPr lang="fr-CH" sz="1700" b="1" kern="1200" dirty="0" err="1"/>
            <a:t>processing</a:t>
          </a:r>
          <a:endParaRPr lang="fr-CH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kern="1200" dirty="0"/>
        </a:p>
      </dsp:txBody>
      <dsp:txXfrm>
        <a:off x="722091" y="189186"/>
        <a:ext cx="2166273" cy="1444182"/>
      </dsp:txXfrm>
    </dsp:sp>
    <dsp:sp modelId="{53F03F59-FBBE-D14A-9050-DED92D883AF6}">
      <dsp:nvSpPr>
        <dsp:cNvPr id="0" name=""/>
        <dsp:cNvSpPr/>
      </dsp:nvSpPr>
      <dsp:spPr>
        <a:xfrm>
          <a:off x="3252373" y="189186"/>
          <a:ext cx="3610455" cy="1444182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2: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/>
            <a:t>Points </a:t>
          </a:r>
          <a:r>
            <a:rPr lang="fr-CH" sz="1700" b="1" kern="1200" dirty="0" err="1"/>
            <a:t>selection</a:t>
          </a:r>
          <a:endParaRPr lang="fr-CH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kern="1200" dirty="0"/>
        </a:p>
      </dsp:txBody>
      <dsp:txXfrm>
        <a:off x="3974464" y="189186"/>
        <a:ext cx="2166273" cy="1444182"/>
      </dsp:txXfrm>
    </dsp:sp>
    <dsp:sp modelId="{C50D3868-596B-9A4C-8E50-DC49B802AFE9}">
      <dsp:nvSpPr>
        <dsp:cNvPr id="0" name=""/>
        <dsp:cNvSpPr/>
      </dsp:nvSpPr>
      <dsp:spPr>
        <a:xfrm>
          <a:off x="6504747" y="189186"/>
          <a:ext cx="3610455" cy="144418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3:</a:t>
          </a:r>
          <a:r>
            <a:rPr lang="fr-CH" sz="1700" b="1" kern="1200" dirty="0"/>
            <a:t> 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 err="1"/>
            <a:t>Side</a:t>
          </a:r>
          <a:r>
            <a:rPr lang="fr-CH" sz="1700" b="1" kern="1200" dirty="0"/>
            <a:t> </a:t>
          </a:r>
          <a:r>
            <a:rPr lang="fr-CH" sz="1700" b="1" kern="1200" dirty="0" err="1"/>
            <a:t>assignment</a:t>
          </a:r>
          <a:endParaRPr lang="fr-CH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kern="1200" dirty="0"/>
        </a:p>
      </dsp:txBody>
      <dsp:txXfrm>
        <a:off x="7226838" y="189186"/>
        <a:ext cx="2166273" cy="144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06.01.2019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Automation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geometry</a:t>
            </a:r>
            <a:r>
              <a:rPr lang="fr-CH" dirty="0"/>
              <a:t> </a:t>
            </a:r>
            <a:r>
              <a:rPr lang="fr-CH" dirty="0" err="1"/>
              <a:t>measurement</a:t>
            </a:r>
            <a:endParaRPr lang="fr-CH" dirty="0"/>
          </a:p>
          <a:p>
            <a:r>
              <a:rPr lang="fr-CH" dirty="0" err="1"/>
              <a:t>From</a:t>
            </a:r>
            <a:r>
              <a:rPr lang="fr-CH" dirty="0"/>
              <a:t> 3D scanning data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1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8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Chord</a:t>
            </a:r>
            <a:r>
              <a:rPr lang="fr-CH" dirty="0"/>
              <a:t> </a:t>
            </a:r>
            <a:r>
              <a:rPr lang="fr-CH" dirty="0" err="1"/>
              <a:t>length</a:t>
            </a:r>
            <a:r>
              <a:rPr lang="fr-CH" dirty="0"/>
              <a:t>: </a:t>
            </a:r>
            <a:r>
              <a:rPr lang="fr-CH" dirty="0" err="1"/>
              <a:t>length</a:t>
            </a:r>
            <a:r>
              <a:rPr lang="fr-CH" dirty="0"/>
              <a:t> </a:t>
            </a:r>
            <a:r>
              <a:rPr lang="fr-CH" dirty="0" err="1"/>
              <a:t>ranging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1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r>
              <a:rPr lang="fr-CH" dirty="0"/>
              <a:t> to the </a:t>
            </a:r>
            <a:r>
              <a:rPr lang="fr-CH" dirty="0" err="1"/>
              <a:t>other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4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55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3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 </a:t>
            </a:r>
            <a:r>
              <a:rPr lang="fr-CH" dirty="0" err="1"/>
              <a:t>conclude</a:t>
            </a:r>
            <a:r>
              <a:rPr lang="fr-CH" dirty="0"/>
              <a:t>,</a:t>
            </a:r>
          </a:p>
          <a:p>
            <a:r>
              <a:rPr lang="fr-CH" dirty="0"/>
              <a:t>Goal: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parameter</a:t>
            </a:r>
            <a:r>
              <a:rPr lang="fr-CH" dirty="0"/>
              <a:t> and </a:t>
            </a:r>
            <a:r>
              <a:rPr lang="fr-CH" dirty="0" err="1"/>
              <a:t>shape</a:t>
            </a:r>
            <a:r>
              <a:rPr lang="fr-CH" dirty="0"/>
              <a:t> information of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3D scanning data to </a:t>
            </a:r>
            <a:r>
              <a:rPr lang="fr-CH" dirty="0" err="1"/>
              <a:t>be</a:t>
            </a:r>
            <a:r>
              <a:rPr lang="fr-CH" dirty="0"/>
              <a:t> able to use BEMT on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Done</a:t>
            </a:r>
            <a:r>
              <a:rPr lang="fr-CH" dirty="0"/>
              <a:t>.</a:t>
            </a:r>
          </a:p>
          <a:p>
            <a:r>
              <a:rPr lang="fr-CH" dirty="0" err="1"/>
              <a:t>Still</a:t>
            </a:r>
            <a:r>
              <a:rPr lang="fr-CH" dirty="0"/>
              <a:t> projections</a:t>
            </a:r>
          </a:p>
          <a:p>
            <a:r>
              <a:rPr lang="fr-CH" dirty="0" err="1"/>
              <a:t>Then</a:t>
            </a:r>
            <a:r>
              <a:rPr lang="fr-CH" dirty="0"/>
              <a:t> Xfoil and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Optionnal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processes</a:t>
            </a:r>
            <a:r>
              <a:rPr lang="fr-CH" dirty="0"/>
              <a:t> to </a:t>
            </a:r>
            <a:r>
              <a:rPr lang="fr-CH" dirty="0" err="1"/>
              <a:t>further</a:t>
            </a:r>
            <a:r>
              <a:rPr lang="fr-CH" dirty="0"/>
              <a:t> automate the 3D scanning of the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examples</a:t>
            </a:r>
            <a:r>
              <a:rPr lang="fr-CH" dirty="0"/>
              <a:t> of </a:t>
            </a:r>
            <a:r>
              <a:rPr lang="fr-CH" dirty="0" err="1"/>
              <a:t>tools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 on the </a:t>
            </a:r>
            <a:r>
              <a:rPr lang="fr-CH" dirty="0" err="1"/>
              <a:t>market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Unfortunately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 convergence in </a:t>
            </a:r>
            <a:r>
              <a:rPr lang="fr-CH" dirty="0" err="1"/>
              <a:t>viscid</a:t>
            </a:r>
            <a:r>
              <a:rPr lang="fr-CH" dirty="0"/>
              <a:t> mode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parameters</a:t>
            </a:r>
            <a:r>
              <a:rPr lang="fr-CH" dirty="0"/>
              <a:t> can not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found</a:t>
            </a:r>
            <a:r>
              <a:rPr lang="fr-CH" dirty="0"/>
              <a:t> in </a:t>
            </a:r>
            <a:r>
              <a:rPr lang="fr-CH" dirty="0" err="1"/>
              <a:t>xfoil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14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STL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not the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appropriate</a:t>
            </a:r>
            <a:r>
              <a:rPr lang="fr-CH" dirty="0"/>
              <a:t> format as the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stores the </a:t>
            </a:r>
            <a:r>
              <a:rPr lang="fr-CH" dirty="0" err="1"/>
              <a:t>shape</a:t>
            </a:r>
            <a:r>
              <a:rPr lang="fr-CH" dirty="0"/>
              <a:t> of an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triangles. It leads to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parts are </a:t>
            </a:r>
            <a:r>
              <a:rPr lang="fr-CH" dirty="0" err="1"/>
              <a:t>way</a:t>
            </a:r>
            <a:r>
              <a:rPr lang="fr-CH" dirty="0"/>
              <a:t> more dense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others</a:t>
            </a:r>
            <a:r>
              <a:rPr lang="fr-CH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 </a:t>
            </a:r>
            <a:r>
              <a:rPr lang="fr-CH" dirty="0" err="1"/>
              <a:t>conclude</a:t>
            </a:r>
            <a:r>
              <a:rPr lang="fr-CH" dirty="0"/>
              <a:t>,</a:t>
            </a:r>
          </a:p>
          <a:p>
            <a:r>
              <a:rPr lang="fr-CH" dirty="0"/>
              <a:t>Goal: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parameter</a:t>
            </a:r>
            <a:r>
              <a:rPr lang="fr-CH" dirty="0"/>
              <a:t> and </a:t>
            </a:r>
            <a:r>
              <a:rPr lang="fr-CH" dirty="0" err="1"/>
              <a:t>shape</a:t>
            </a:r>
            <a:r>
              <a:rPr lang="fr-CH" dirty="0"/>
              <a:t> information of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3D scanning data to </a:t>
            </a:r>
            <a:r>
              <a:rPr lang="fr-CH" dirty="0" err="1"/>
              <a:t>be</a:t>
            </a:r>
            <a:r>
              <a:rPr lang="fr-CH" dirty="0"/>
              <a:t> able to use BEMT on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Done</a:t>
            </a:r>
            <a:r>
              <a:rPr lang="fr-CH" dirty="0"/>
              <a:t>.</a:t>
            </a:r>
          </a:p>
          <a:p>
            <a:r>
              <a:rPr lang="fr-CH" dirty="0" err="1"/>
              <a:t>Still</a:t>
            </a:r>
            <a:r>
              <a:rPr lang="fr-CH" dirty="0"/>
              <a:t> projections</a:t>
            </a:r>
          </a:p>
          <a:p>
            <a:r>
              <a:rPr lang="fr-CH" dirty="0" err="1"/>
              <a:t>Then</a:t>
            </a:r>
            <a:r>
              <a:rPr lang="fr-CH" dirty="0"/>
              <a:t> Xfoil and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Optionnal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processes</a:t>
            </a:r>
            <a:r>
              <a:rPr lang="fr-CH" dirty="0"/>
              <a:t> to </a:t>
            </a:r>
            <a:r>
              <a:rPr lang="fr-CH" dirty="0" err="1"/>
              <a:t>further</a:t>
            </a:r>
            <a:r>
              <a:rPr lang="fr-CH" dirty="0"/>
              <a:t> automate the 3D scanning of the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examples</a:t>
            </a:r>
            <a:r>
              <a:rPr lang="fr-CH" dirty="0"/>
              <a:t> of </a:t>
            </a:r>
            <a:r>
              <a:rPr lang="fr-CH" dirty="0" err="1"/>
              <a:t>tools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 on the </a:t>
            </a:r>
            <a:r>
              <a:rPr lang="fr-CH" dirty="0" err="1"/>
              <a:t>market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2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8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First, </a:t>
            </a:r>
            <a:r>
              <a:rPr lang="fr-CH" dirty="0" err="1"/>
              <a:t>introduce</a:t>
            </a:r>
            <a:r>
              <a:rPr lang="fr-CH" dirty="0"/>
              <a:t>. </a:t>
            </a:r>
            <a:r>
              <a:rPr lang="fr-CH" dirty="0" err="1"/>
              <a:t>Give</a:t>
            </a:r>
            <a:r>
              <a:rPr lang="fr-CH" dirty="0"/>
              <a:t> </a:t>
            </a:r>
            <a:r>
              <a:rPr lang="fr-CH" dirty="0" err="1"/>
              <a:t>prior</a:t>
            </a:r>
            <a:r>
              <a:rPr lang="fr-CH" dirty="0"/>
              <a:t> info to </a:t>
            </a:r>
            <a:r>
              <a:rPr lang="fr-CH" dirty="0" err="1"/>
              <a:t>understand</a:t>
            </a:r>
            <a:r>
              <a:rPr lang="fr-CH" dirty="0"/>
              <a:t> </a:t>
            </a:r>
            <a:r>
              <a:rPr lang="fr-CH" dirty="0" err="1"/>
              <a:t>following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, </a:t>
            </a:r>
            <a:r>
              <a:rPr lang="fr-CH" dirty="0" err="1"/>
              <a:t>Methodology</a:t>
            </a:r>
            <a:r>
              <a:rPr lang="fr-CH" dirty="0"/>
              <a:t>: 6 main </a:t>
            </a:r>
            <a:r>
              <a:rPr lang="fr-CH" dirty="0" err="1"/>
              <a:t>steps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Discuss</a:t>
            </a:r>
            <a:r>
              <a:rPr lang="fr-CH" dirty="0"/>
              <a:t> </a:t>
            </a:r>
            <a:r>
              <a:rPr lang="fr-CH" dirty="0" err="1"/>
              <a:t>results</a:t>
            </a:r>
            <a:r>
              <a:rPr lang="fr-CH" dirty="0"/>
              <a:t> and </a:t>
            </a:r>
            <a:r>
              <a:rPr lang="fr-CH" dirty="0" err="1"/>
              <a:t>conclude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0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14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95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Project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propellers</a:t>
            </a:r>
            <a:r>
              <a:rPr lang="fr-CH" dirty="0"/>
              <a:t>. </a:t>
            </a:r>
          </a:p>
          <a:p>
            <a:r>
              <a:rPr lang="fr-CH" dirty="0" err="1"/>
              <a:t>Explain</a:t>
            </a:r>
            <a:r>
              <a:rPr lang="fr-CH" dirty="0"/>
              <a:t> main </a:t>
            </a:r>
            <a:r>
              <a:rPr lang="fr-CH" dirty="0" err="1"/>
              <a:t>terms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use for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/>
              <a:t>Aerofoil = cross </a:t>
            </a:r>
            <a:r>
              <a:rPr lang="fr-CH" dirty="0" err="1"/>
              <a:t>sectionnal</a:t>
            </a:r>
            <a:r>
              <a:rPr lang="fr-CH" dirty="0"/>
              <a:t> </a:t>
            </a:r>
            <a:r>
              <a:rPr lang="fr-CH" dirty="0" err="1"/>
              <a:t>shape</a:t>
            </a:r>
            <a:r>
              <a:rPr lang="fr-CH" dirty="0"/>
              <a:t> of </a:t>
            </a:r>
            <a:r>
              <a:rPr lang="fr-CH" dirty="0" err="1"/>
              <a:t>blade</a:t>
            </a:r>
            <a:endParaRPr lang="fr-CH" dirty="0"/>
          </a:p>
          <a:p>
            <a:r>
              <a:rPr lang="fr-CH" dirty="0" err="1"/>
              <a:t>Chord</a:t>
            </a:r>
            <a:r>
              <a:rPr lang="fr-CH" dirty="0"/>
              <a:t> </a:t>
            </a:r>
            <a:r>
              <a:rPr lang="fr-CH" dirty="0" err="1"/>
              <a:t>length</a:t>
            </a:r>
            <a:r>
              <a:rPr lang="fr-CH" dirty="0"/>
              <a:t> = </a:t>
            </a:r>
            <a:r>
              <a:rPr lang="fr-CH" dirty="0" err="1"/>
              <a:t>length</a:t>
            </a:r>
            <a:r>
              <a:rPr lang="fr-CH" dirty="0"/>
              <a:t>  ; Blade twist = angle </a:t>
            </a:r>
            <a:r>
              <a:rPr lang="fr-CH" dirty="0" err="1"/>
              <a:t>wrt</a:t>
            </a:r>
            <a:r>
              <a:rPr lang="fr-CH" dirty="0"/>
              <a:t> hub  ; tip radius = </a:t>
            </a:r>
            <a:r>
              <a:rPr lang="fr-CH" dirty="0" err="1"/>
              <a:t>length</a:t>
            </a:r>
            <a:r>
              <a:rPr lang="fr-CH" dirty="0"/>
              <a:t> </a:t>
            </a:r>
            <a:r>
              <a:rPr lang="fr-CH" dirty="0" err="1"/>
              <a:t>blade</a:t>
            </a:r>
            <a:r>
              <a:rPr lang="fr-CH" dirty="0"/>
              <a:t>  ; hub radius: central </a:t>
            </a:r>
            <a:r>
              <a:rPr lang="fr-CH" dirty="0" err="1"/>
              <a:t>hole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60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Nowadays drone perf analysis: BEMT.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cuts the propeller down into discrete segments along the radius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Estimate relative flow angle to blade segment WITH law conservation of momentum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Relative difference alpha of blade twist and air flow angle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Lift </a:t>
            </a:r>
            <a:r>
              <a:rPr lang="en-US" sz="1200" dirty="0" err="1">
                <a:sym typeface="Wingdings" panose="05000000000000000000" pitchFamily="2" charset="2"/>
              </a:rPr>
              <a:t>coeff</a:t>
            </a:r>
            <a:r>
              <a:rPr lang="en-US" sz="1200" dirty="0">
                <a:sym typeface="Wingdings" panose="05000000000000000000" pitchFamily="2" charset="2"/>
              </a:rPr>
              <a:t>: </a:t>
            </a:r>
            <a:r>
              <a:rPr lang="en-US" sz="1200" dirty="0" err="1">
                <a:sym typeface="Wingdings" panose="05000000000000000000" pitchFamily="2" charset="2"/>
              </a:rPr>
              <a:t>fct</a:t>
            </a:r>
            <a:r>
              <a:rPr lang="en-US" sz="1200" dirty="0">
                <a:sym typeface="Wingdings" panose="05000000000000000000" pitchFamily="2" charset="2"/>
              </a:rPr>
              <a:t> of alpha and Re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Drag </a:t>
            </a:r>
            <a:r>
              <a:rPr lang="en-US" sz="1200" dirty="0" err="1">
                <a:sym typeface="Wingdings" panose="05000000000000000000" pitchFamily="2" charset="2"/>
              </a:rPr>
              <a:t>coeff</a:t>
            </a:r>
            <a:r>
              <a:rPr lang="en-US" sz="1200" dirty="0">
                <a:sym typeface="Wingdings" panose="05000000000000000000" pitchFamily="2" charset="2"/>
              </a:rPr>
              <a:t>: </a:t>
            </a:r>
            <a:r>
              <a:rPr lang="en-US" sz="1200" dirty="0" err="1">
                <a:sym typeface="Wingdings" panose="05000000000000000000" pitchFamily="2" charset="2"/>
              </a:rPr>
              <a:t>fct</a:t>
            </a:r>
            <a:r>
              <a:rPr lang="en-US" sz="1200" dirty="0">
                <a:sym typeface="Wingdings" panose="05000000000000000000" pitchFamily="2" charset="2"/>
              </a:rPr>
              <a:t> of alpha and Re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Predict thrust and torques generated by segment    by  integrating over radius for all propeller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Method to predict performance of drone based on shape of propeller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GOAL: create a tool to analyze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Usually drone analysis with: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1. Wind tunnels (not practical)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2. BEMT (need shape)    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 not easily available. Not published by manufacturers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NEED: propeller shape to understand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IDEA: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     3D scan propeller  obtain point cloud  of its surface  compute parameters and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aerofoil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shape on based  enable to use BEMT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Need a scanning </a:t>
            </a:r>
            <a:r>
              <a:rPr lang="fr-CH" dirty="0" err="1"/>
              <a:t>method</a:t>
            </a:r>
            <a:r>
              <a:rPr lang="fr-CH" dirty="0"/>
              <a:t> to </a:t>
            </a:r>
            <a:r>
              <a:rPr lang="fr-CH" dirty="0" err="1"/>
              <a:t>generate</a:t>
            </a:r>
            <a:r>
              <a:rPr lang="fr-CH" dirty="0"/>
              <a:t> point cloud. 5 main techniques to </a:t>
            </a:r>
            <a:r>
              <a:rPr lang="fr-CH" dirty="0" err="1"/>
              <a:t>choose</a:t>
            </a:r>
            <a:r>
              <a:rPr lang="fr-CH" dirty="0"/>
              <a:t> </a:t>
            </a:r>
            <a:r>
              <a:rPr lang="fr-CH" dirty="0" err="1"/>
              <a:t>from</a:t>
            </a:r>
            <a:endParaRPr lang="fr-CH" dirty="0"/>
          </a:p>
          <a:p>
            <a:endParaRPr lang="fr-CH" dirty="0"/>
          </a:p>
          <a:p>
            <a:r>
              <a:rPr lang="fr-CH" dirty="0"/>
              <a:t>Contact : CMM: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 physically touches a firmly fixed object at several points and samples the different positions of the surface</a:t>
            </a:r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Non contact active  -----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 on the emission of radiation or light. </a:t>
            </a:r>
            <a:endParaRPr lang="fr-CH" dirty="0"/>
          </a:p>
          <a:p>
            <a:r>
              <a:rPr lang="fr-CH" dirty="0"/>
              <a:t>         </a:t>
            </a:r>
          </a:p>
          <a:p>
            <a:r>
              <a:rPr lang="fr-CH" dirty="0"/>
              <a:t>         </a:t>
            </a:r>
            <a:r>
              <a:rPr lang="fr-CH" dirty="0" err="1"/>
              <a:t>Structured</a:t>
            </a:r>
            <a:r>
              <a:rPr lang="fr-CH" dirty="0"/>
              <a:t> Light: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pattern of light. Measuring deformation of pattern on the object: shape deduced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         Time of flight:  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beam projected onto surface.  Collected by a sensor.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laser beam between its emission and reception provides geometrical information</a:t>
            </a:r>
          </a:p>
          <a:p>
            <a:endParaRPr lang="fr-CH" dirty="0"/>
          </a:p>
          <a:p>
            <a:r>
              <a:rPr lang="fr-CH" dirty="0"/>
              <a:t>         Laser triangulation: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 distance object, reflected light falls at angle on receiving element. Determining spot position, distance object-receiver computed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3. Non CP: </a:t>
            </a:r>
            <a:r>
              <a:rPr lang="fr-CH" dirty="0" err="1"/>
              <a:t>Photogrammetry</a:t>
            </a:r>
            <a:r>
              <a:rPr lang="fr-CH" dirty="0"/>
              <a:t>: 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econstructs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3D model object from 2D digital pictures taken at different angles (computer vision + computational geometry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8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scanning data, </a:t>
            </a:r>
            <a:r>
              <a:rPr lang="fr-CH" dirty="0" err="1"/>
              <a:t>need</a:t>
            </a:r>
            <a:r>
              <a:rPr lang="fr-CH" dirty="0"/>
              <a:t> to know how to </a:t>
            </a:r>
            <a:r>
              <a:rPr lang="fr-CH" dirty="0" err="1"/>
              <a:t>parametrize</a:t>
            </a:r>
            <a:r>
              <a:rPr lang="fr-CH" dirty="0"/>
              <a:t> </a:t>
            </a:r>
            <a:r>
              <a:rPr lang="fr-CH" dirty="0" err="1"/>
              <a:t>aerofoil</a:t>
            </a:r>
            <a:endParaRPr lang="fr-CH" dirty="0"/>
          </a:p>
          <a:p>
            <a:endParaRPr lang="fr-CH" dirty="0"/>
          </a:p>
          <a:p>
            <a:r>
              <a:rPr lang="fr-CH" dirty="0"/>
              <a:t>Aerofoil = cross section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techniques </a:t>
            </a:r>
            <a:r>
              <a:rPr lang="fr-CH" dirty="0" err="1"/>
              <a:t>which</a:t>
            </a:r>
            <a:r>
              <a:rPr lang="fr-CH" dirty="0"/>
              <a:t> uses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Bezier</a:t>
            </a:r>
            <a:r>
              <a:rPr lang="fr-CH" dirty="0"/>
              <a:t>: </a:t>
            </a:r>
            <a:r>
              <a:rPr lang="fr-CH" dirty="0" err="1"/>
              <a:t>polynomials</a:t>
            </a:r>
            <a:r>
              <a:rPr lang="fr-CH" dirty="0"/>
              <a:t> </a:t>
            </a:r>
            <a:r>
              <a:rPr lang="fr-CH" dirty="0" err="1"/>
              <a:t>curves</a:t>
            </a:r>
            <a:endParaRPr lang="fr-CH" dirty="0"/>
          </a:p>
          <a:p>
            <a:r>
              <a:rPr lang="fr-CH" dirty="0"/>
              <a:t>    Parsec </a:t>
            </a:r>
            <a:r>
              <a:rPr lang="fr-CH" dirty="0" err="1"/>
              <a:t>parameters</a:t>
            </a:r>
            <a:r>
              <a:rPr lang="fr-CH" dirty="0"/>
              <a:t>  -- </a:t>
            </a:r>
            <a:r>
              <a:rPr lang="fr-CH" dirty="0" err="1"/>
              <a:t>improved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parameters</a:t>
            </a:r>
            <a:r>
              <a:rPr lang="fr-CH" dirty="0"/>
              <a:t>: IPG</a:t>
            </a:r>
          </a:p>
          <a:p>
            <a:endParaRPr lang="fr-CH" dirty="0"/>
          </a:p>
          <a:p>
            <a:r>
              <a:rPr lang="fr-CH" dirty="0"/>
              <a:t>Will </a:t>
            </a:r>
            <a:r>
              <a:rPr lang="fr-CH" dirty="0" err="1"/>
              <a:t>try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best to </a:t>
            </a:r>
            <a:r>
              <a:rPr lang="fr-CH" dirty="0" err="1"/>
              <a:t>describe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point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5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6 main </a:t>
            </a:r>
            <a:r>
              <a:rPr lang="fr-CH" dirty="0" err="1"/>
              <a:t>steps</a:t>
            </a:r>
            <a:r>
              <a:rPr lang="fr-CH" dirty="0"/>
              <a:t> </a:t>
            </a:r>
            <a:r>
              <a:rPr lang="fr-CH" dirty="0" err="1"/>
              <a:t>overview</a:t>
            </a:r>
            <a:endParaRPr lang="fr-CH" dirty="0"/>
          </a:p>
          <a:p>
            <a:endParaRPr lang="fr-CH" dirty="0"/>
          </a:p>
          <a:p>
            <a:r>
              <a:rPr lang="fr-CH" dirty="0"/>
              <a:t>STEP 2: points </a:t>
            </a:r>
            <a:r>
              <a:rPr lang="fr-CH" dirty="0" err="1"/>
              <a:t>selection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points </a:t>
            </a:r>
            <a:r>
              <a:rPr lang="fr-CH" dirty="0" err="1"/>
              <a:t>belong</a:t>
            </a:r>
            <a:r>
              <a:rPr lang="fr-CH" dirty="0"/>
              <a:t>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?</a:t>
            </a:r>
          </a:p>
          <a:p>
            <a:r>
              <a:rPr lang="fr-CH" dirty="0"/>
              <a:t>And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followed</a:t>
            </a:r>
            <a:r>
              <a:rPr lang="fr-CH" dirty="0"/>
              <a:t> by </a:t>
            </a:r>
            <a:r>
              <a:rPr lang="fr-CH" dirty="0" err="1"/>
              <a:t>this</a:t>
            </a:r>
            <a:r>
              <a:rPr lang="fr-CH" dirty="0"/>
              <a:t>:</a:t>
            </a:r>
          </a:p>
          <a:p>
            <a:r>
              <a:rPr lang="fr-CH" dirty="0"/>
              <a:t>STEP3: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r>
              <a:rPr lang="fr-CH" dirty="0"/>
              <a:t> do the point </a:t>
            </a:r>
            <a:r>
              <a:rPr lang="fr-CH" dirty="0" err="1"/>
              <a:t>belong</a:t>
            </a:r>
            <a:r>
              <a:rPr lang="fr-CH" dirty="0"/>
              <a:t> to ?</a:t>
            </a:r>
          </a:p>
          <a:p>
            <a:r>
              <a:rPr lang="fr-CH" dirty="0"/>
              <a:t>STEP4: </a:t>
            </a:r>
            <a:r>
              <a:rPr lang="fr-CH" dirty="0" err="1"/>
              <a:t>following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then</a:t>
            </a:r>
            <a:r>
              <a:rPr lang="fr-CH" dirty="0"/>
              <a:t> use </a:t>
            </a:r>
            <a:r>
              <a:rPr lang="fr-CH" dirty="0" err="1"/>
              <a:t>curve</a:t>
            </a:r>
            <a:r>
              <a:rPr lang="fr-CH" dirty="0"/>
              <a:t> </a:t>
            </a:r>
            <a:r>
              <a:rPr lang="fr-CH" dirty="0" err="1"/>
              <a:t>fitting</a:t>
            </a:r>
            <a:r>
              <a:rPr lang="fr-CH" dirty="0"/>
              <a:t> </a:t>
            </a:r>
            <a:r>
              <a:rPr lang="fr-CH" dirty="0" err="1"/>
              <a:t>tools</a:t>
            </a:r>
            <a:r>
              <a:rPr lang="fr-CH" dirty="0"/>
              <a:t> to </a:t>
            </a:r>
            <a:r>
              <a:rPr lang="fr-CH" dirty="0" err="1"/>
              <a:t>determine</a:t>
            </a:r>
            <a:r>
              <a:rPr lang="fr-CH" dirty="0"/>
              <a:t> the optimal </a:t>
            </a:r>
            <a:r>
              <a:rPr lang="fr-CH" dirty="0" err="1"/>
              <a:t>curve</a:t>
            </a:r>
            <a:r>
              <a:rPr lang="fr-CH" dirty="0"/>
              <a:t> to </a:t>
            </a:r>
            <a:r>
              <a:rPr lang="fr-CH" dirty="0" err="1"/>
              <a:t>describe</a:t>
            </a:r>
            <a:r>
              <a:rPr lang="fr-CH" dirty="0"/>
              <a:t> the </a:t>
            </a:r>
            <a:r>
              <a:rPr lang="fr-CH" dirty="0" err="1"/>
              <a:t>shape</a:t>
            </a:r>
            <a:r>
              <a:rPr lang="fr-CH" dirty="0"/>
              <a:t> of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blade</a:t>
            </a:r>
            <a:endParaRPr lang="fr-CH" dirty="0"/>
          </a:p>
          <a:p>
            <a:r>
              <a:rPr lang="fr-CH" dirty="0"/>
              <a:t>STEP5:Optmial </a:t>
            </a:r>
            <a:r>
              <a:rPr lang="fr-CH" dirty="0" err="1"/>
              <a:t>parameters</a:t>
            </a:r>
            <a:r>
              <a:rPr lang="fr-CH" dirty="0"/>
              <a:t> of </a:t>
            </a:r>
            <a:r>
              <a:rPr lang="fr-CH" dirty="0" err="1"/>
              <a:t>blade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8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 </a:t>
            </a:r>
            <a:r>
              <a:rPr lang="fr-CH" dirty="0" err="1"/>
              <a:t>wich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do </a:t>
            </a:r>
            <a:r>
              <a:rPr lang="fr-CH" dirty="0" err="1"/>
              <a:t>which</a:t>
            </a:r>
            <a:r>
              <a:rPr lang="fr-CH" dirty="0"/>
              <a:t> point </a:t>
            </a:r>
            <a:r>
              <a:rPr lang="fr-CH" dirty="0" err="1"/>
              <a:t>belong</a:t>
            </a:r>
            <a:r>
              <a:rPr lang="fr-CH" dirty="0"/>
              <a:t> to ?</a:t>
            </a:r>
          </a:p>
          <a:p>
            <a:r>
              <a:rPr lang="fr-CH" dirty="0"/>
              <a:t>And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did</a:t>
            </a:r>
            <a:r>
              <a:rPr lang="fr-CH" dirty="0"/>
              <a:t> </a:t>
            </a:r>
            <a:r>
              <a:rPr lang="fr-CH" dirty="0" err="1"/>
              <a:t>iterative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</a:p>
          <a:p>
            <a:r>
              <a:rPr lang="fr-CH" dirty="0" err="1"/>
              <a:t>Accuracy</a:t>
            </a:r>
            <a:r>
              <a:rPr lang="fr-CH" dirty="0"/>
              <a:t> </a:t>
            </a:r>
            <a:r>
              <a:rPr lang="fr-CH" dirty="0" err="1"/>
              <a:t>changed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06.01.2019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06.01.2019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06.01.2019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06.01.2019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06.01.2019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06.01.2019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06.01.2019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06.01.2019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591"/>
            <a:ext cx="9144000" cy="1385048"/>
          </a:xfrm>
        </p:spPr>
        <p:txBody>
          <a:bodyPr>
            <a:noAutofit/>
          </a:bodyPr>
          <a:lstStyle/>
          <a:p>
            <a:pPr algn="ctr"/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Project </a:t>
            </a:r>
            <a:b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</a:b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Final </a:t>
            </a: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sz="54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639" y="3194653"/>
            <a:ext cx="11650721" cy="16120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10160016" y="4376197"/>
            <a:ext cx="197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Floreano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541589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0868"/>
            <a:ext cx="1312025" cy="365125"/>
          </a:xfrm>
        </p:spPr>
        <p:txBody>
          <a:bodyPr/>
          <a:lstStyle/>
          <a:p>
            <a:fld id="{C5BDCE95-9A2C-4CF6-AC2F-5E8F5B23B560}" type="slidenum">
              <a:rPr lang="fr-CH" sz="1800" smtClean="0"/>
              <a:t>1</a:t>
            </a:fld>
            <a:endParaRPr lang="fr-CH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770B-15B3-4C00-B09A-3474F7AD86A6}"/>
              </a:ext>
            </a:extLst>
          </p:cNvPr>
          <p:cNvSpPr/>
          <p:nvPr/>
        </p:nvSpPr>
        <p:spPr>
          <a:xfrm>
            <a:off x="1169581" y="4284921"/>
            <a:ext cx="10042902" cy="9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0BF72336-9AE3-4963-818A-29317F71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10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145898" y="3166034"/>
            <a:ext cx="420086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2: 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Points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selection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Iterative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algorithm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Accuracy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change</a:t>
            </a: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8038208B-AC13-4424-B26D-EDFE89D9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72" y="2089034"/>
            <a:ext cx="1683411" cy="3881197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04761926-18EA-485F-BD75-42A8087BB5A8}"/>
              </a:ext>
            </a:extLst>
          </p:cNvPr>
          <p:cNvCxnSpPr>
            <a:cxnSpLocks/>
          </p:cNvCxnSpPr>
          <p:nvPr/>
        </p:nvCxnSpPr>
        <p:spPr>
          <a:xfrm>
            <a:off x="9787893" y="3027960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81A8E61B-1930-4152-8982-94B6B99F5AFF}"/>
              </a:ext>
            </a:extLst>
          </p:cNvPr>
          <p:cNvCxnSpPr>
            <a:cxnSpLocks/>
          </p:cNvCxnSpPr>
          <p:nvPr/>
        </p:nvCxnSpPr>
        <p:spPr>
          <a:xfrm>
            <a:off x="9836776" y="3197613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B2318F0F-833C-4C41-8D11-9C404BBFC022}"/>
              </a:ext>
            </a:extLst>
          </p:cNvPr>
          <p:cNvCxnSpPr>
            <a:cxnSpLocks/>
          </p:cNvCxnSpPr>
          <p:nvPr/>
        </p:nvCxnSpPr>
        <p:spPr>
          <a:xfrm>
            <a:off x="9787893" y="2866933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CA3BED-CADC-402F-9614-19092F54E08C}"/>
              </a:ext>
            </a:extLst>
          </p:cNvPr>
          <p:cNvCxnSpPr>
            <a:cxnSpLocks/>
          </p:cNvCxnSpPr>
          <p:nvPr/>
        </p:nvCxnSpPr>
        <p:spPr>
          <a:xfrm>
            <a:off x="9739010" y="2720285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2538945D-967C-4AA6-8594-6BEEABCF9881}"/>
              </a:ext>
            </a:extLst>
          </p:cNvPr>
          <p:cNvCxnSpPr>
            <a:cxnSpLocks/>
          </p:cNvCxnSpPr>
          <p:nvPr/>
        </p:nvCxnSpPr>
        <p:spPr>
          <a:xfrm>
            <a:off x="9891410" y="3350013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7255A1F-CC03-420B-935C-1385F9C4640A}"/>
              </a:ext>
            </a:extLst>
          </p:cNvPr>
          <p:cNvCxnSpPr/>
          <p:nvPr/>
        </p:nvCxnSpPr>
        <p:spPr>
          <a:xfrm>
            <a:off x="10571815" y="2866933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98581B5-62A3-4A61-B9A8-37149F5C83C6}"/>
              </a:ext>
            </a:extLst>
          </p:cNvPr>
          <p:cNvCxnSpPr/>
          <p:nvPr/>
        </p:nvCxnSpPr>
        <p:spPr>
          <a:xfrm>
            <a:off x="9674668" y="3197613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DF7935E-6BEF-49E3-9E3E-0EDB4579392D}"/>
              </a:ext>
            </a:extLst>
          </p:cNvPr>
          <p:cNvCxnSpPr/>
          <p:nvPr/>
        </p:nvCxnSpPr>
        <p:spPr>
          <a:xfrm>
            <a:off x="9674668" y="2676252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ADF6F9F-8EE2-4B7B-BCC0-A39214BA2BC7}"/>
              </a:ext>
            </a:extLst>
          </p:cNvPr>
          <p:cNvSpPr txBox="1"/>
          <p:nvPr/>
        </p:nvSpPr>
        <p:spPr>
          <a:xfrm>
            <a:off x="10570637" y="2762774"/>
            <a:ext cx="3680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en-GB" dirty="0"/>
          </a:p>
        </p:txBody>
      </p:sp>
      <p:sp>
        <p:nvSpPr>
          <p:cNvPr id="23" name="Espace réservé du pied de page 6">
            <a:extLst>
              <a:ext uri="{FF2B5EF4-FFF2-40B4-BE49-F238E27FC236}">
                <a16:creationId xmlns:a16="http://schemas.microsoft.com/office/drawing/2014/main" id="{278536E7-C664-41DB-B0F3-5D51AFF7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909F487-7732-4B52-A66E-9CADECB148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0" t="-4962" b="61528"/>
          <a:stretch/>
        </p:blipFill>
        <p:spPr>
          <a:xfrm>
            <a:off x="6096000" y="4780943"/>
            <a:ext cx="2250412" cy="5681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9314CED-4978-4FA3-8302-DAE5F100F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77" y="2496256"/>
            <a:ext cx="3368538" cy="11853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BC73BE2-2FA0-481D-8D1C-FAFF19DB6C04}"/>
              </a:ext>
            </a:extLst>
          </p:cNvPr>
          <p:cNvSpPr txBox="1"/>
          <p:nvPr/>
        </p:nvSpPr>
        <p:spPr>
          <a:xfrm>
            <a:off x="6850955" y="4411098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Goal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67BF8F-B26B-4BE7-8C33-0E84430B1589}"/>
              </a:ext>
            </a:extLst>
          </p:cNvPr>
          <p:cNvSpPr txBox="1"/>
          <p:nvPr/>
        </p:nvSpPr>
        <p:spPr>
          <a:xfrm>
            <a:off x="6820708" y="2297144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Reality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AA3105A-DD7F-4A71-9B81-C81F5D8B25D8}"/>
              </a:ext>
            </a:extLst>
          </p:cNvPr>
          <p:cNvCxnSpPr/>
          <p:nvPr/>
        </p:nvCxnSpPr>
        <p:spPr>
          <a:xfrm>
            <a:off x="6218349" y="5457645"/>
            <a:ext cx="189781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EB8321F-3D17-413B-B90D-0AD6B1ADD93B}"/>
                  </a:ext>
                </a:extLst>
              </p:cNvPr>
              <p:cNvSpPr txBox="1"/>
              <p:nvPr/>
            </p:nvSpPr>
            <p:spPr>
              <a:xfrm>
                <a:off x="5996953" y="5566182"/>
                <a:ext cx="2119207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𝑐h𝑜𝑟𝑑</m:t>
                          </m:r>
                        </m:num>
                        <m:den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EB8321F-3D17-413B-B90D-0AD6B1ADD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53" y="5566182"/>
                <a:ext cx="2119207" cy="499945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4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AA29D8-8722-4FF4-B979-99C521403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6712" r="8916" b="3583"/>
          <a:stretch/>
        </p:blipFill>
        <p:spPr>
          <a:xfrm>
            <a:off x="5565231" y="1941781"/>
            <a:ext cx="5596719" cy="43041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11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3429000"/>
            <a:ext cx="420086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3: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Side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assignment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Least squares</a:t>
            </a: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EB884CE-3F7B-44BA-9AC8-1ED0D6EB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20856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7C093F8D-0D8A-472A-869F-8CDE948A8BBF}"/>
              </a:ext>
            </a:extLst>
          </p:cNvPr>
          <p:cNvCxnSpPr>
            <a:cxnSpLocks/>
          </p:cNvCxnSpPr>
          <p:nvPr/>
        </p:nvCxnSpPr>
        <p:spPr>
          <a:xfrm>
            <a:off x="10625778" y="612055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A8107C40-C90F-4118-8AD2-B3F1135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13A62C-7444-4B10-A70F-6EEF750A83EB}"/>
              </a:ext>
            </a:extLst>
          </p:cNvPr>
          <p:cNvSpPr txBox="1"/>
          <p:nvPr/>
        </p:nvSpPr>
        <p:spPr>
          <a:xfrm>
            <a:off x="7413080" y="2565882"/>
            <a:ext cx="11818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surface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053C57-AD3B-4F1A-AE2E-C4A0878D107B}"/>
              </a:ext>
            </a:extLst>
          </p:cNvPr>
          <p:cNvSpPr txBox="1"/>
          <p:nvPr/>
        </p:nvSpPr>
        <p:spPr>
          <a:xfrm>
            <a:off x="7413080" y="2869908"/>
            <a:ext cx="11818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401449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12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1955960"/>
            <a:ext cx="82929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interpolation (4th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polynomial)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4DECA3-305B-4F40-97B5-AEE9D54A5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2" y="2697173"/>
            <a:ext cx="5368837" cy="3579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F2195-6293-4C4B-9754-E61DE2B4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3" y="2691211"/>
            <a:ext cx="5423356" cy="3615570"/>
          </a:xfrm>
          <a:prstGeom prst="rect">
            <a:avLst/>
          </a:prstGeom>
        </p:spPr>
      </p:pic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604D7F5C-8D22-4B86-A77B-7CD15F561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39A17C7D-9F98-41E2-A2C8-A3087EF56DDE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80A32CC8-8D8B-4715-9BFE-ED3EFB0C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91249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13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A9C04-850A-4B41-B5EF-7FBBC8BE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41" y="1831457"/>
            <a:ext cx="6640149" cy="4426766"/>
          </a:xfrm>
          <a:prstGeom prst="rect">
            <a:avLst/>
          </a:prstGeom>
        </p:spPr>
      </p:pic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C83D0405-2751-4C19-AB19-F7084E938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4387181-1D5F-4D02-AF07-95F113A5C372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322716" y="3094836"/>
            <a:ext cx="512984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Blade twist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6C409D07-483A-4D98-80EE-F077725F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54045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5C6224-9670-4007-B2EF-C6983555D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1" t="10621" r="10409" b="21098"/>
          <a:stretch/>
        </p:blipFill>
        <p:spPr>
          <a:xfrm>
            <a:off x="5434642" y="2017798"/>
            <a:ext cx="6676845" cy="41126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14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3318037"/>
            <a:ext cx="4893384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Hub radius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95E8381A-443B-478D-A206-EC82C22A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39668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4C53600-293A-483C-9303-88EDFEB6A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r="8291"/>
          <a:stretch/>
        </p:blipFill>
        <p:spPr>
          <a:xfrm>
            <a:off x="0" y="1792535"/>
            <a:ext cx="4140680" cy="3088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15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98" y="655964"/>
            <a:ext cx="10115203" cy="920245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447229" y="5157657"/>
            <a:ext cx="6325877" cy="109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6: </a:t>
            </a:r>
            <a:r>
              <a:rPr lang="fr-FR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X-Foil output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Align</a:t>
            </a:r>
            <a:r>
              <a:rPr lang="fr-FR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fr-FR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mirror</a:t>
            </a:r>
            <a:r>
              <a:rPr lang="fr-FR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(</a:t>
            </a:r>
            <a:r>
              <a:rPr lang="fr-FR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normalize</a:t>
            </a:r>
            <a:r>
              <a:rPr lang="fr-FR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), right </a:t>
            </a:r>
            <a:r>
              <a:rPr lang="fr-FR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 Reynold and Mach</a:t>
            </a:r>
            <a:endParaRPr lang="fr-FR" b="1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2D30C16-F3AC-4617-84E7-D96788CB2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ED9965-958E-4A8E-91B4-31F85D5A4EE9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Espace réservé du pied de page 6">
            <a:extLst>
              <a:ext uri="{FF2B5EF4-FFF2-40B4-BE49-F238E27FC236}">
                <a16:creationId xmlns:a16="http://schemas.microsoft.com/office/drawing/2014/main" id="{CB5B5BE4-E47D-4340-8A57-639A4E8B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EF34F5-5461-480F-9D58-4B19FC41E9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8601"/>
          <a:stretch/>
        </p:blipFill>
        <p:spPr>
          <a:xfrm>
            <a:off x="3865935" y="2379216"/>
            <a:ext cx="4185387" cy="31187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438665E-3ABA-4879-9A42-75C6C09F87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 r="8016"/>
          <a:stretch/>
        </p:blipFill>
        <p:spPr>
          <a:xfrm>
            <a:off x="7861540" y="3134908"/>
            <a:ext cx="4257743" cy="31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 err="1">
                <a:solidFill>
                  <a:schemeClr val="tx2"/>
                </a:solidFill>
              </a:rPr>
              <a:t>Parameters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16</a:t>
            </a:fld>
            <a:endParaRPr lang="fr-CH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A3BA2B-7453-4778-A114-78D95F073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88" y="3120312"/>
            <a:ext cx="4621516" cy="30810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7AEE1-8DC5-487F-885D-FD7D4EF2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6" y="3056437"/>
            <a:ext cx="4615178" cy="3076785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D96021D-C0D3-427D-A446-905D78F4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93088"/>
              </p:ext>
            </p:extLst>
          </p:nvPr>
        </p:nvGraphicFramePr>
        <p:xfrm>
          <a:off x="2844800" y="2006906"/>
          <a:ext cx="65024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8265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15796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146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058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Blade twist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Hub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Tip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0.06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8.76 </a:t>
                      </a:r>
                      <a:r>
                        <a:rPr lang="en-GB" dirty="0" err="1"/>
                        <a:t>deg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r>
                        <a:rPr lang="en-GB" dirty="0"/>
                        <a:t>0.19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6273"/>
                  </a:ext>
                </a:extLst>
              </a:tr>
            </a:tbl>
          </a:graphicData>
        </a:graphic>
      </p:graphicFrame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45E87D1-DB4D-4599-853D-97208C2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>
                <a:solidFill>
                  <a:schemeClr val="tx2"/>
                </a:solidFill>
              </a:rPr>
              <a:t>X-Foil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17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1154789" y="2893043"/>
            <a:ext cx="85344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No convergence in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viscid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mode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Could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not compare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real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07966C66-B24E-4E12-A521-691C7531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7651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Discussion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18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1097280" y="2640449"/>
            <a:ext cx="853440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Function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choice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X-Foil not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converging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continuity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both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(?)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Scanning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Photogrammetry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STL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7158F27D-9626-43DE-B33A-DAACAB8A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340815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19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1097280" y="2436335"/>
            <a:ext cx="85344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Reverse engineering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algorithm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Propeller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drone performance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Xfoil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B03A7A94-7B3E-4F1A-9444-B9136A3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00A09-EDFA-4B38-9205-4279815E1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3" y="3674818"/>
            <a:ext cx="4911059" cy="26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Summary</a:t>
            </a:r>
            <a:r>
              <a:rPr lang="fr-CH" dirty="0">
                <a:solidFill>
                  <a:schemeClr val="accent2"/>
                </a:solidFill>
              </a:rPr>
              <a:t> :</a:t>
            </a:r>
            <a:endParaRPr lang="fr-FR" sz="4000" i="1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</a:t>
            </a:fld>
            <a:endParaRPr lang="fr-CH" sz="1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70" y="2083639"/>
            <a:ext cx="1568129" cy="3615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24614" y="2003662"/>
            <a:ext cx="4822804" cy="410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Introduction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Initial concepts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Goal of the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State of art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Methodology</a:t>
            </a:r>
            <a:endParaRPr lang="fr-FR" sz="24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Discussion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Conclusion</a:t>
            </a:r>
          </a:p>
        </p:txBody>
      </p: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53DA943-CFE2-487B-97D9-1A8E737B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61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12" y="3429000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Thank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you</a:t>
            </a:r>
            <a:r>
              <a:rPr lang="fr-CH" dirty="0">
                <a:solidFill>
                  <a:schemeClr val="accent2"/>
                </a:solidFill>
              </a:rPr>
              <a:t> for </a:t>
            </a:r>
            <a:r>
              <a:rPr lang="fr-CH" dirty="0" err="1">
                <a:solidFill>
                  <a:schemeClr val="accent2"/>
                </a:solidFill>
              </a:rPr>
              <a:t>your</a:t>
            </a:r>
            <a:r>
              <a:rPr lang="fr-CH" dirty="0">
                <a:solidFill>
                  <a:schemeClr val="accent2"/>
                </a:solidFill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20</a:t>
            </a:fld>
            <a:endParaRPr lang="fr-CH" sz="1800" dirty="0"/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41346752-1635-4745-B934-2B91D991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5D0E-17A7-4363-96C8-C73745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5BDCE95-9A2C-4CF6-AC2F-5E8F5B23B560}" type="slidenum">
              <a:rPr lang="fr-CH" sz="1800"/>
              <a:pPr/>
              <a:t>21</a:t>
            </a:fld>
            <a:endParaRPr lang="fr-CH" sz="180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8166369-C6E7-4C97-AB7E-963E380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Gantt Chart</a:t>
            </a:r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0C7DA9C7-7EBE-4CD0-8879-B9F0565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18CE2A4-C27B-4C29-B357-14EA6B4C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8" y="1841139"/>
            <a:ext cx="11324929" cy="41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22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E9EFD9-0254-4CE0-BBA1-FF854196DC2A}"/>
              </a:ext>
            </a:extLst>
          </p:cNvPr>
          <p:cNvSpPr txBox="1">
            <a:spLocks/>
          </p:cNvSpPr>
          <p:nvPr/>
        </p:nvSpPr>
        <p:spPr>
          <a:xfrm>
            <a:off x="1066800" y="23979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>
                <a:solidFill>
                  <a:schemeClr val="accent2"/>
                </a:solidFill>
              </a:rPr>
              <a:t>References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554C2D-30B8-41F7-9658-B2D0927B4AAC}"/>
              </a:ext>
            </a:extLst>
          </p:cNvPr>
          <p:cNvSpPr txBox="1"/>
          <p:nvPr/>
        </p:nvSpPr>
        <p:spPr>
          <a:xfrm>
            <a:off x="1066800" y="1912626"/>
            <a:ext cx="10145683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accent2"/>
                </a:solidFill>
                <a:latin typeface="Calibri Light" charset="0"/>
              </a:rPr>
              <a:t>[1] 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A.W.L. Yao </a:t>
            </a:r>
            <a:r>
              <a:rPr lang="fr-FR" sz="135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Applications of 3D scanning and reverse engineering techniques for quality control of quick response products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Received: 2 October 2003 / Accepted: 27 January 2004 / Published online: 16 June 2004 © Springer-Verlag London Limited 2004</a:t>
            </a:r>
            <a:endParaRPr lang="fr-FR" sz="135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tx2"/>
                </a:solidFill>
                <a:latin typeface="Calibri Light" charset="0"/>
              </a:rPr>
              <a:t>[2]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Morteza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Daneshmand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Ahmed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Helmi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Egils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Avots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Fatemeh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Noroozi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Fatih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Alisinanoglu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Hasan Sait Arslan, Jelena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Gorbova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Rain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Eric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Haamer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Cagri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Ozcinar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Gholamreza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Anbarjafari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. «</a:t>
            </a:r>
            <a:r>
              <a:rPr lang="en-US" sz="1350" dirty="0">
                <a:solidFill>
                  <a:schemeClr val="tx2"/>
                </a:solidFill>
                <a:latin typeface="Calibri Light" charset="0"/>
              </a:rPr>
              <a:t>3D Scanning: A Comprehensive Survey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.» arXiv:1801.08863v1 [cs.CV] 24 Jan 2018</a:t>
            </a:r>
            <a:endParaRPr lang="fr-FR" sz="135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accent2"/>
                </a:solidFill>
                <a:latin typeface="Calibri Light" charset="0"/>
              </a:rPr>
              <a:t>[3] 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Emmanuel P.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Baltsavias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. </a:t>
            </a:r>
            <a:r>
              <a:rPr lang="fr-FR" sz="135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A comparison between photogrammetry and laser scanning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Institute of Geodesy and Photogrammetry, Swiss Federal Institute of Technology, ETH-</a:t>
            </a:r>
            <a:r>
              <a:rPr lang="en-US" sz="1350" dirty="0" err="1">
                <a:solidFill>
                  <a:schemeClr val="accent2"/>
                </a:solidFill>
                <a:latin typeface="Calibri Light" charset="0"/>
              </a:rPr>
              <a:t>Hoenggerberg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, CH-8093 Zurich, Switzerland Received 22 October 1998; accepted 17 March 1999</a:t>
            </a:r>
            <a:endParaRPr lang="fr-FR" sz="135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tx2"/>
                </a:solidFill>
                <a:latin typeface="Calibri Light" charset="0"/>
              </a:rPr>
              <a:t>[4]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Salunke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Nilesh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P.,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Juned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Ahamad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R. A., and S.A.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Channiwala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. "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Airfoil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Parameterization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Techniques: A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Review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." American Journal of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Mechanical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Engineering2.4 (2014): 99-102.</a:t>
            </a:r>
            <a:endParaRPr lang="fr-FR" sz="135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accent2"/>
                </a:solidFill>
                <a:latin typeface="Calibri Light" charset="0"/>
              </a:rPr>
              <a:t>[5]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Ava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Shahroki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Alireza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Jahangirian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Airfoil shape parameterization for optimum </a:t>
            </a:r>
            <a:r>
              <a:rPr lang="en-US" sz="1350" dirty="0" err="1">
                <a:solidFill>
                  <a:schemeClr val="accent2"/>
                </a:solidFill>
                <a:latin typeface="Calibri Light" charset="0"/>
              </a:rPr>
              <a:t>Navier</a:t>
            </a:r>
            <a:r>
              <a:rPr lang="en-US" sz="1350" dirty="0">
                <a:solidFill>
                  <a:schemeClr val="accent2"/>
                </a:solidFill>
                <a:latin typeface="Calibri Light" charset="0"/>
              </a:rPr>
              <a:t>–Stokes design with genetic algorithm. 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« Aerospace Science and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Technology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», Volume 11, septembre 2017</a:t>
            </a:r>
            <a:endParaRPr lang="fr-FR" sz="135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50" dirty="0">
                <a:solidFill>
                  <a:schemeClr val="tx2"/>
                </a:solidFill>
                <a:latin typeface="Calibri Light" charset="0"/>
              </a:rPr>
              <a:t>[6] 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Lu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Xiaoqiang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Huang Jun Song Lei Li Jing «</a:t>
            </a:r>
            <a:r>
              <a:rPr lang="en-US" sz="1350" dirty="0">
                <a:solidFill>
                  <a:schemeClr val="tx2"/>
                </a:solidFill>
                <a:latin typeface="Calibri Light" charset="0"/>
              </a:rPr>
              <a:t>An improved geometric parameter airfoil parameterization method.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« Aerospace Science and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Technology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, Volume 78, July 2018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[7] </a:t>
            </a:r>
            <a:r>
              <a:rPr lang="fr-CH" sz="1350" dirty="0" err="1">
                <a:solidFill>
                  <a:schemeClr val="accent2"/>
                </a:solidFill>
                <a:latin typeface="Calibri Light" charset="0"/>
              </a:rPr>
              <a:t>from</a:t>
            </a:r>
            <a:r>
              <a:rPr lang="fr-CH" sz="1350" dirty="0">
                <a:solidFill>
                  <a:schemeClr val="accent2"/>
                </a:solidFill>
                <a:latin typeface="Calibri Light" charset="0"/>
              </a:rPr>
              <a:t> https://i.stack.imgur.com/Wo8E2.jpg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[8] </a:t>
            </a:r>
            <a:r>
              <a:rPr lang="fr-CH" sz="1350" dirty="0" err="1">
                <a:solidFill>
                  <a:schemeClr val="tx2"/>
                </a:solidFill>
                <a:latin typeface="Calibri Light" charset="0"/>
              </a:rPr>
              <a:t>from</a:t>
            </a:r>
            <a:r>
              <a:rPr lang="fr-CH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35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350" dirty="0" err="1">
                <a:solidFill>
                  <a:schemeClr val="tx2"/>
                </a:solidFill>
                <a:latin typeface="Calibri Light" charset="0"/>
              </a:rPr>
              <a:t>Ghassemi</a:t>
            </a:r>
            <a:r>
              <a:rPr lang="en-US" sz="1350" dirty="0">
                <a:solidFill>
                  <a:schemeClr val="tx2"/>
                </a:solidFill>
                <a:latin typeface="Calibri Light" charset="0"/>
              </a:rPr>
              <a:t>, H., &amp; </a:t>
            </a:r>
            <a:r>
              <a:rPr lang="en-US" sz="1350" dirty="0" err="1">
                <a:solidFill>
                  <a:schemeClr val="tx2"/>
                </a:solidFill>
                <a:latin typeface="Calibri Light" charset="0"/>
              </a:rPr>
              <a:t>Zakerdoost</a:t>
            </a:r>
            <a:r>
              <a:rPr lang="en-US" sz="1350" dirty="0">
                <a:solidFill>
                  <a:schemeClr val="tx2"/>
                </a:solidFill>
                <a:latin typeface="Calibri Light" charset="0"/>
              </a:rPr>
              <a:t>, H. (2017). Ship hull–propeller system optimization based on the multi-objective evolutionary algorithm. Proceedings of the Institution of Mechanical Engineers, Part C: Journal of Mechanical Engineering Science, 231(1), 175–192. https://doi.org/10.1177/0954406215616655</a:t>
            </a:r>
            <a:endParaRPr lang="fr-FR" sz="135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963554F-93D3-4FD1-9275-A848EC9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570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3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DD73BA8E-8F66-4A87-988F-068D1E41EDDB}"/>
              </a:ext>
            </a:extLst>
          </p:cNvPr>
          <p:cNvSpPr txBox="1"/>
          <p:nvPr/>
        </p:nvSpPr>
        <p:spPr>
          <a:xfrm>
            <a:off x="6442220" y="2726749"/>
            <a:ext cx="5064725" cy="272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Geometric</a:t>
            </a: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the </a:t>
            </a: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blade</a:t>
            </a:r>
            <a:endParaRPr lang="fr-FR" sz="24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Hub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Blade twist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C1A7-A834-4B75-81E0-BC112F19F663}"/>
              </a:ext>
            </a:extLst>
          </p:cNvPr>
          <p:cNvSpPr txBox="1"/>
          <p:nvPr/>
        </p:nvSpPr>
        <p:spPr>
          <a:xfrm>
            <a:off x="1896974" y="5759641"/>
            <a:ext cx="151918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400" dirty="0"/>
              <a:t>Aerofoil </a:t>
            </a:r>
          </a:p>
          <a:p>
            <a:r>
              <a:rPr lang="fr-CH" sz="1400" dirty="0"/>
              <a:t>cross-section</a:t>
            </a:r>
          </a:p>
        </p:txBody>
      </p:sp>
      <p:pic>
        <p:nvPicPr>
          <p:cNvPr id="9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D7DEA4FC-2E2A-40EF-ACDA-00DCEBA4B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6" y="2198759"/>
            <a:ext cx="1519188" cy="3502572"/>
          </a:xfrm>
          <a:prstGeom prst="rect">
            <a:avLst/>
          </a:prstGeom>
        </p:spPr>
      </p:pic>
      <p:pic>
        <p:nvPicPr>
          <p:cNvPr id="10" name="Picture 9" descr="A close up of a knife&#10;&#10;Description generated with high confidence">
            <a:extLst>
              <a:ext uri="{FF2B5EF4-FFF2-40B4-BE49-F238E27FC236}">
                <a16:creationId xmlns:a16="http://schemas.microsoft.com/office/drawing/2014/main" id="{42742418-8782-4084-8F53-13624143B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9" y="2198761"/>
            <a:ext cx="787621" cy="35025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2463979" y="3207767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100086" y="3207767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190961" y="5993449"/>
            <a:ext cx="6441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E47CFC1-3A73-4B08-9D73-11FB6000B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47" y="2084699"/>
            <a:ext cx="2240666" cy="3616626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9566160-BDDA-43A0-ACE1-B3B83D6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2122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4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/>
              <p:nvPr/>
            </p:nvSpPr>
            <p:spPr>
              <a:xfrm>
                <a:off x="896685" y="2081751"/>
                <a:ext cx="5837312" cy="392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</a:t>
                </a:r>
                <a:r>
                  <a:rPr lang="fr-FR" sz="2400" b="1" dirty="0" err="1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Element</a:t>
                </a: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Momentum Theory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Cut in segments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Relative flow angle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Parameters</a:t>
                </a: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: 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Radius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Chord</a:t>
                </a: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length</a:t>
                </a:r>
                <a:endParaRPr lang="fr-FR" sz="2400" dirty="0">
                  <a:solidFill>
                    <a:schemeClr val="accent2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twist </a:t>
                </a:r>
                <a:r>
                  <a:rPr lang="el-GR" sz="2400" dirty="0">
                    <a:solidFill>
                      <a:schemeClr val="accent2"/>
                    </a:solidFill>
                    <a:latin typeface="Calibri Light" charset="0"/>
                    <a:cs typeface="Calibri Light" charset="0"/>
                  </a:rPr>
                  <a:t>β</a:t>
                </a:r>
                <a:endParaRPr lang="fr-FR" sz="2400" dirty="0">
                  <a:solidFill>
                    <a:schemeClr val="accent2"/>
                  </a:solidFill>
                  <a:latin typeface="Calibri Light" charset="0"/>
                  <a:cs typeface="Calibri Light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</a:pPr>
                <a:endParaRPr lang="fr-FR" sz="2400" b="1" dirty="0">
                  <a:solidFill>
                    <a:schemeClr val="accent2">
                      <a:lumMod val="75000"/>
                    </a:schemeClr>
                  </a:solidFill>
                  <a:latin typeface="Calibri Light" charset="0"/>
                  <a:ea typeface="Calibri Light" charset="0"/>
                  <a:cs typeface="Calibri Light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C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5" y="2081751"/>
                <a:ext cx="5837312" cy="3926203"/>
              </a:xfrm>
              <a:prstGeom prst="rect">
                <a:avLst/>
              </a:prstGeom>
              <a:blipFill>
                <a:blip r:embed="rId3"/>
                <a:stretch>
                  <a:fillRect l="-1566" t="-2171" b="-1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9F50D7BC-1844-47D0-92D3-F540F9C41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A0A6DBDB-8A8F-49BD-8399-D8C73BCE11C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381AA92F-369E-45FF-A802-130271FB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D97EA1-3476-42F5-93B4-CE3C944D8402}"/>
              </a:ext>
            </a:extLst>
          </p:cNvPr>
          <p:cNvSpPr txBox="1"/>
          <p:nvPr/>
        </p:nvSpPr>
        <p:spPr>
          <a:xfrm>
            <a:off x="9794067" y="2801878"/>
            <a:ext cx="15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Air velocity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D01ADB-7BE3-4313-9FE8-228437242734}"/>
              </a:ext>
            </a:extLst>
          </p:cNvPr>
          <p:cNvCxnSpPr>
            <a:cxnSpLocks/>
          </p:cNvCxnSpPr>
          <p:nvPr/>
        </p:nvCxnSpPr>
        <p:spPr>
          <a:xfrm>
            <a:off x="6435956" y="4438121"/>
            <a:ext cx="2714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F8C2B3-384C-494B-B534-BDFF97B94A87}"/>
              </a:ext>
            </a:extLst>
          </p:cNvPr>
          <p:cNvCxnSpPr>
            <a:cxnSpLocks/>
          </p:cNvCxnSpPr>
          <p:nvPr/>
        </p:nvCxnSpPr>
        <p:spPr>
          <a:xfrm flipV="1">
            <a:off x="6435956" y="2743200"/>
            <a:ext cx="2607421" cy="16949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24F8FB1-7F4F-4518-BD62-59803305A033}"/>
              </a:ext>
            </a:extLst>
          </p:cNvPr>
          <p:cNvCxnSpPr>
            <a:cxnSpLocks/>
          </p:cNvCxnSpPr>
          <p:nvPr/>
        </p:nvCxnSpPr>
        <p:spPr>
          <a:xfrm flipH="1">
            <a:off x="7568126" y="3144254"/>
            <a:ext cx="2232054" cy="1090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6857D84-5492-4FE8-BA7D-9746EE9C80F3}"/>
              </a:ext>
            </a:extLst>
          </p:cNvPr>
          <p:cNvSpPr/>
          <p:nvPr/>
        </p:nvSpPr>
        <p:spPr>
          <a:xfrm>
            <a:off x="6632275" y="4079608"/>
            <a:ext cx="486033" cy="822841"/>
          </a:xfrm>
          <a:prstGeom prst="arc">
            <a:avLst>
              <a:gd name="adj1" fmla="val 16802209"/>
              <a:gd name="adj2" fmla="val 2091022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2382C2D-27ED-445D-B9F0-75C2CC98C172}"/>
              </a:ext>
            </a:extLst>
          </p:cNvPr>
          <p:cNvSpPr/>
          <p:nvPr/>
        </p:nvSpPr>
        <p:spPr>
          <a:xfrm>
            <a:off x="7792810" y="4002089"/>
            <a:ext cx="486033" cy="872064"/>
          </a:xfrm>
          <a:prstGeom prst="arc">
            <a:avLst>
              <a:gd name="adj1" fmla="val 16327176"/>
              <a:gd name="adj2" fmla="val 6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602A10-AFB8-44D5-9683-042F98BA65E6}"/>
              </a:ext>
            </a:extLst>
          </p:cNvPr>
          <p:cNvSpPr txBox="1"/>
          <p:nvPr/>
        </p:nvSpPr>
        <p:spPr>
          <a:xfrm>
            <a:off x="7058463" y="4035706"/>
            <a:ext cx="5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 Light" charset="0"/>
                <a:cs typeface="Calibri Light" charset="0"/>
              </a:rPr>
              <a:t>β</a:t>
            </a:r>
            <a:endParaRPr lang="en-GB" dirty="0">
              <a:solidFill>
                <a:schemeClr val="accent2"/>
              </a:solidFill>
              <a:latin typeface="Calibri Light" charset="0"/>
              <a:cs typeface="Calibri Light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2F96E2-5B12-4ACC-A791-A6BC5AA2667B}"/>
              </a:ext>
            </a:extLst>
          </p:cNvPr>
          <p:cNvSpPr txBox="1"/>
          <p:nvPr/>
        </p:nvSpPr>
        <p:spPr>
          <a:xfrm>
            <a:off x="8242042" y="3961354"/>
            <a:ext cx="41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22B39C-CFC9-414E-AB8A-62CB44D98388}"/>
              </a:ext>
            </a:extLst>
          </p:cNvPr>
          <p:cNvSpPr txBox="1"/>
          <p:nvPr/>
        </p:nvSpPr>
        <p:spPr>
          <a:xfrm>
            <a:off x="9667875" y="3714101"/>
            <a:ext cx="142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α</a:t>
            </a:r>
            <a:r>
              <a:rPr lang="fr-CH" dirty="0"/>
              <a:t> =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fr-CH" dirty="0"/>
              <a:t>-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3" name="Picture 2" descr="aerofoil - definition - What is ?">
            <a:extLst>
              <a:ext uri="{FF2B5EF4-FFF2-40B4-BE49-F238E27FC236}">
                <a16:creationId xmlns:a16="http://schemas.microsoft.com/office/drawing/2014/main" id="{19D6343E-3631-4EB2-9FE8-4A56C098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905" flipH="1">
            <a:off x="7081593" y="3188589"/>
            <a:ext cx="1608672" cy="4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000C39A-B83D-4FF5-9BD1-6E97B8D66378}"/>
              </a:ext>
            </a:extLst>
          </p:cNvPr>
          <p:cNvSpPr txBox="1"/>
          <p:nvPr/>
        </p:nvSpPr>
        <p:spPr>
          <a:xfrm>
            <a:off x="7064872" y="4520896"/>
            <a:ext cx="11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Rotation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5FE7C12-10C0-4AD8-8E5C-D60B606BC74C}"/>
              </a:ext>
            </a:extLst>
          </p:cNvPr>
          <p:cNvCxnSpPr>
            <a:cxnSpLocks/>
          </p:cNvCxnSpPr>
          <p:nvPr/>
        </p:nvCxnSpPr>
        <p:spPr>
          <a:xfrm flipH="1" flipV="1">
            <a:off x="6945102" y="2435062"/>
            <a:ext cx="428041" cy="512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C87571-E045-4AB5-886A-F527805108D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5354" y="2948038"/>
            <a:ext cx="457789" cy="33982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AF2DEDF-5F72-4A51-BBC1-A92E8B106C59}"/>
              </a:ext>
            </a:extLst>
          </p:cNvPr>
          <p:cNvSpPr txBox="1"/>
          <p:nvPr/>
        </p:nvSpPr>
        <p:spPr>
          <a:xfrm>
            <a:off x="6686166" y="2115072"/>
            <a:ext cx="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489217-0D1D-4147-AADB-517A7F115038}"/>
              </a:ext>
            </a:extLst>
          </p:cNvPr>
          <p:cNvSpPr txBox="1"/>
          <p:nvPr/>
        </p:nvSpPr>
        <p:spPr>
          <a:xfrm>
            <a:off x="6549978" y="3287862"/>
            <a:ext cx="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380860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5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Project</a:t>
            </a:r>
            <a:endParaRPr lang="fr-FR" sz="4000" dirty="0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65C2AC67-7FFF-4F99-B259-B6FC775E1BE0}"/>
              </a:ext>
            </a:extLst>
          </p:cNvPr>
          <p:cNvSpPr txBox="1"/>
          <p:nvPr/>
        </p:nvSpPr>
        <p:spPr>
          <a:xfrm>
            <a:off x="1032275" y="1942177"/>
            <a:ext cx="156376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Goal :</a:t>
            </a:r>
            <a:r>
              <a:rPr lang="fr-FR" sz="2800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148158" y="2534156"/>
            <a:ext cx="2895756" cy="9890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729479" y="2536080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Blade </a:t>
            </a:r>
            <a:r>
              <a:rPr lang="fr-FR" sz="2400" dirty="0" err="1">
                <a:solidFill>
                  <a:schemeClr val="tx1"/>
                </a:solidFill>
              </a:rPr>
              <a:t>Element</a:t>
            </a:r>
            <a:r>
              <a:rPr lang="fr-FR" sz="2400" dirty="0">
                <a:solidFill>
                  <a:schemeClr val="tx1"/>
                </a:solidFill>
              </a:rPr>
              <a:t> Momentum Theory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310800" y="2536080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Shape</a:t>
            </a:r>
          </a:p>
        </p:txBody>
      </p:sp>
      <p:cxnSp>
        <p:nvCxnSpPr>
          <p:cNvPr id="10" name="Connecteur droit avec flèche 9"/>
          <p:cNvCxnSpPr>
            <a:stCxn id="13" idx="1"/>
            <a:endCxn id="11" idx="3"/>
          </p:cNvCxnSpPr>
          <p:nvPr/>
        </p:nvCxnSpPr>
        <p:spPr>
          <a:xfrm flipH="1">
            <a:off x="7625237" y="3034102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058143" y="3028686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8310800" y="4809512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3D scanning</a:t>
            </a:r>
          </a:p>
        </p:txBody>
      </p:sp>
      <p:cxnSp>
        <p:nvCxnSpPr>
          <p:cNvPr id="24" name="Connecteur droit avec flèche 23"/>
          <p:cNvCxnSpPr>
            <a:stCxn id="22" idx="0"/>
            <a:endCxn id="13" idx="2"/>
          </p:cNvCxnSpPr>
          <p:nvPr/>
        </p:nvCxnSpPr>
        <p:spPr>
          <a:xfrm flipV="1">
            <a:off x="9758679" y="3532123"/>
            <a:ext cx="0" cy="1277389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99" y="4561386"/>
            <a:ext cx="1037707" cy="9114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81897" y="4459759"/>
            <a:ext cx="3376213" cy="10948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Problem</a:t>
            </a:r>
            <a:r>
              <a:rPr lang="fr-FR" sz="2400" b="1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Shape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not </a:t>
            </a:r>
            <a:r>
              <a:rPr lang="fr-FR" sz="2400" dirty="0" err="1">
                <a:solidFill>
                  <a:schemeClr val="tx1"/>
                </a:solidFill>
              </a:rPr>
              <a:t>given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0" name="Espace réservé du pied de page 6">
            <a:extLst>
              <a:ext uri="{FF2B5EF4-FFF2-40B4-BE49-F238E27FC236}">
                <a16:creationId xmlns:a16="http://schemas.microsoft.com/office/drawing/2014/main" id="{7D7BDAEA-8E24-4884-9D72-64B34C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23F72D-0949-4340-9258-0C2FD68A74C9}"/>
              </a:ext>
            </a:extLst>
          </p:cNvPr>
          <p:cNvSpPr txBox="1"/>
          <p:nvPr/>
        </p:nvSpPr>
        <p:spPr>
          <a:xfrm>
            <a:off x="10018645" y="3986298"/>
            <a:ext cx="130609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14250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6</a:t>
            </a:fld>
            <a:endParaRPr lang="fr-CH" sz="1800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99035567"/>
              </p:ext>
            </p:extLst>
          </p:nvPr>
        </p:nvGraphicFramePr>
        <p:xfrm>
          <a:off x="3012565" y="1813918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212828" y="3655549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CFB96DE-1CC3-4BED-A34C-AD564A3C4315}"/>
              </a:ext>
            </a:extLst>
          </p:cNvPr>
          <p:cNvSpPr txBox="1"/>
          <p:nvPr/>
        </p:nvSpPr>
        <p:spPr>
          <a:xfrm>
            <a:off x="1220369" y="1813918"/>
            <a:ext cx="8534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Choices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3D Scanning:</a:t>
            </a:r>
          </a:p>
        </p:txBody>
      </p: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05AA481E-AACC-4637-8F2D-DB2CEF2E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1" y="3264103"/>
            <a:ext cx="4863423" cy="21242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25929" y="6488458"/>
            <a:ext cx="453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>
                <a:solidFill>
                  <a:schemeClr val="bg1"/>
                </a:solidFill>
              </a:rPr>
              <a:t>Fig</a:t>
            </a:r>
            <a:r>
              <a:rPr lang="fr-CH" sz="1400" b="1" dirty="0">
                <a:solidFill>
                  <a:schemeClr val="bg1"/>
                </a:solidFill>
              </a:rPr>
              <a:t> 5: </a:t>
            </a:r>
            <a:r>
              <a:rPr lang="fr-CH" sz="1400" dirty="0">
                <a:solidFill>
                  <a:schemeClr val="bg1"/>
                </a:solidFill>
              </a:rPr>
              <a:t>PARSEC </a:t>
            </a:r>
            <a:r>
              <a:rPr lang="fr-CH" sz="1400" dirty="0" err="1">
                <a:solidFill>
                  <a:schemeClr val="bg1"/>
                </a:solidFill>
              </a:rPr>
              <a:t>parametrisation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parameters</a:t>
            </a:r>
            <a:r>
              <a:rPr lang="fr-CH" sz="1400" dirty="0">
                <a:solidFill>
                  <a:schemeClr val="bg1"/>
                </a:solidFill>
              </a:rPr>
              <a:t> [4]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7</a:t>
            </a:fld>
            <a:endParaRPr lang="fr-CH" sz="1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56908061"/>
              </p:ext>
            </p:extLst>
          </p:nvPr>
        </p:nvGraphicFramePr>
        <p:xfrm>
          <a:off x="7390081" y="1898642"/>
          <a:ext cx="5207000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5D05C3-37E1-4832-B4CA-6AD232714105}"/>
              </a:ext>
            </a:extLst>
          </p:cNvPr>
          <p:cNvSpPr txBox="1"/>
          <p:nvPr/>
        </p:nvSpPr>
        <p:spPr>
          <a:xfrm>
            <a:off x="1326151" y="2879058"/>
            <a:ext cx="3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>
                <a:solidFill>
                  <a:schemeClr val="tx2"/>
                </a:solidFill>
              </a:rPr>
              <a:t>Exemple : </a:t>
            </a:r>
            <a:r>
              <a:rPr lang="fr-CH" dirty="0">
                <a:solidFill>
                  <a:schemeClr val="tx2"/>
                </a:solidFill>
              </a:rPr>
              <a:t>Parsec </a:t>
            </a:r>
            <a:r>
              <a:rPr lang="fr-CH" dirty="0" err="1">
                <a:solidFill>
                  <a:schemeClr val="tx2"/>
                </a:solidFill>
              </a:rPr>
              <a:t>parametrisation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AAE08AF8-3FB8-49BA-B990-E8F02A12B926}"/>
              </a:ext>
            </a:extLst>
          </p:cNvPr>
          <p:cNvSpPr txBox="1"/>
          <p:nvPr/>
        </p:nvSpPr>
        <p:spPr>
          <a:xfrm>
            <a:off x="1220369" y="1777886"/>
            <a:ext cx="7990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Cross section 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(=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)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parametrisation</a:t>
            </a:r>
            <a:endParaRPr lang="fr-FR" sz="32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2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53035E29-828F-48ED-88E9-89649E7EC3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9277A4E7-FB62-4F8B-828A-F53B79EA004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D0A7EF71-DF72-4B2F-B17F-3A67774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8</a:t>
            </a:fld>
            <a:endParaRPr lang="fr-CH" sz="180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50292665"/>
              </p:ext>
            </p:extLst>
          </p:nvPr>
        </p:nvGraphicFramePr>
        <p:xfrm>
          <a:off x="1097279" y="4096109"/>
          <a:ext cx="10009212" cy="173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4160711270"/>
              </p:ext>
            </p:extLst>
          </p:nvPr>
        </p:nvGraphicFramePr>
        <p:xfrm>
          <a:off x="1097280" y="2035694"/>
          <a:ext cx="10115203" cy="1822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2FE229-6BF7-48B7-BCDF-2EBB0309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73457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C1D51C-2AC3-45CA-BB80-6B9DBD551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5581" r="3646" b="4544"/>
          <a:stretch/>
        </p:blipFill>
        <p:spPr>
          <a:xfrm>
            <a:off x="6418053" y="1998123"/>
            <a:ext cx="5297324" cy="3969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F4BC-244F-4D7A-A7C8-298E98C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9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BC99EEE-8CEF-4FA8-A1F9-8D92D97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D8100D07-3251-4F8D-8E96-8EAB381F464E}"/>
              </a:ext>
            </a:extLst>
          </p:cNvPr>
          <p:cNvSpPr txBox="1"/>
          <p:nvPr/>
        </p:nvSpPr>
        <p:spPr>
          <a:xfrm>
            <a:off x="1097280" y="2919429"/>
            <a:ext cx="85344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1: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pre-processing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STL to CSV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Principal direction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Centering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rotating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FCAF6B1F-93FE-4815-8591-D3D71EA6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9203252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9476</TotalTime>
  <Words>1325</Words>
  <Application>Microsoft Office PowerPoint</Application>
  <PresentationFormat>Grand écran</PresentationFormat>
  <Paragraphs>332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Rétrospection</vt:lpstr>
      <vt:lpstr>Semester Project  Final Presentation</vt:lpstr>
      <vt:lpstr>Summary :</vt:lpstr>
      <vt:lpstr>Présentation PowerPoint</vt:lpstr>
      <vt:lpstr>Présentation PowerPoint</vt:lpstr>
      <vt:lpstr>Introduction: Goal of the Project</vt:lpstr>
      <vt:lpstr>Introduction: State of the art </vt:lpstr>
      <vt:lpstr>Introduction: State of the art </vt:lpstr>
      <vt:lpstr>Methodology : Algorithm</vt:lpstr>
      <vt:lpstr>Methodology : Algorithm</vt:lpstr>
      <vt:lpstr>Methodology : Algorithm</vt:lpstr>
      <vt:lpstr>Methodology : Algorithm</vt:lpstr>
      <vt:lpstr>Methodology : Algorithm</vt:lpstr>
      <vt:lpstr>Methodology : Algorithm</vt:lpstr>
      <vt:lpstr>Methodology : Algorithm</vt:lpstr>
      <vt:lpstr>Methodology : </vt:lpstr>
      <vt:lpstr>Results: Parameters</vt:lpstr>
      <vt:lpstr>Results: X-Foil</vt:lpstr>
      <vt:lpstr>Discussion</vt:lpstr>
      <vt:lpstr>Conclusion</vt:lpstr>
      <vt:lpstr>Thank you for your attention</vt:lpstr>
      <vt:lpstr>Gantt Chart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Pauline Maury</cp:lastModifiedBy>
  <cp:revision>566</cp:revision>
  <dcterms:created xsi:type="dcterms:W3CDTF">2018-03-29T08:04:53Z</dcterms:created>
  <dcterms:modified xsi:type="dcterms:W3CDTF">2019-01-06T12:50:32Z</dcterms:modified>
</cp:coreProperties>
</file>