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8" r:id="rId3"/>
    <p:sldId id="259" r:id="rId4"/>
    <p:sldId id="261" r:id="rId5"/>
    <p:sldId id="262" r:id="rId6"/>
    <p:sldId id="263" r:id="rId7"/>
    <p:sldId id="264" r:id="rId8"/>
    <p:sldId id="277" r:id="rId9"/>
    <p:sldId id="265" r:id="rId10"/>
    <p:sldId id="279" r:id="rId11"/>
    <p:sldId id="266" r:id="rId12"/>
    <p:sldId id="278" r:id="rId13"/>
    <p:sldId id="267" r:id="rId14"/>
    <p:sldId id="268" r:id="rId15"/>
    <p:sldId id="269" r:id="rId16"/>
    <p:sldId id="280" r:id="rId17"/>
    <p:sldId id="282" r:id="rId18"/>
    <p:sldId id="283" r:id="rId19"/>
    <p:sldId id="270" r:id="rId20"/>
    <p:sldId id="281" r:id="rId21"/>
    <p:sldId id="271" r:id="rId22"/>
    <p:sldId id="272" r:id="rId23"/>
    <p:sldId id="273" r:id="rId24"/>
    <p:sldId id="284"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73658" autoAdjust="0"/>
  </p:normalViewPr>
  <p:slideViewPr>
    <p:cSldViewPr snapToGrid="0">
      <p:cViewPr varScale="1">
        <p:scale>
          <a:sx n="63" d="100"/>
          <a:sy n="63" d="100"/>
        </p:scale>
        <p:origin x="14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A0F59-489A-4728-A9A1-4591C4BA024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fr-FR"/>
        </a:p>
      </dgm:t>
    </dgm:pt>
    <dgm:pt modelId="{3EB645ED-4BA5-48CA-BE5E-FF57B2D193E5}">
      <dgm:prSet phldrT="[Texte]"/>
      <dgm:spPr/>
      <dgm:t>
        <a:bodyPr/>
        <a:lstStyle/>
        <a:p>
          <a:r>
            <a:rPr lang="fr-FR" dirty="0"/>
            <a:t>Exploration</a:t>
          </a:r>
        </a:p>
      </dgm:t>
    </dgm:pt>
    <dgm:pt modelId="{5E24C944-9ED9-4A18-B1CD-1EEAB97B68D0}" type="parTrans" cxnId="{7843D049-F5BC-45F7-837C-8B1E72A7B921}">
      <dgm:prSet/>
      <dgm:spPr/>
      <dgm:t>
        <a:bodyPr/>
        <a:lstStyle/>
        <a:p>
          <a:endParaRPr lang="fr-FR"/>
        </a:p>
      </dgm:t>
    </dgm:pt>
    <dgm:pt modelId="{CFF3D937-5491-4FA2-9522-31D9A84BC596}" type="sibTrans" cxnId="{7843D049-F5BC-45F7-837C-8B1E72A7B921}">
      <dgm:prSet/>
      <dgm:spPr/>
      <dgm:t>
        <a:bodyPr/>
        <a:lstStyle/>
        <a:p>
          <a:endParaRPr lang="fr-FR"/>
        </a:p>
      </dgm:t>
    </dgm:pt>
    <dgm:pt modelId="{38D2860C-8796-4F1C-8CA6-704773805E98}">
      <dgm:prSet phldrT="[Texte]"/>
      <dgm:spPr/>
      <dgm:t>
        <a:bodyPr/>
        <a:lstStyle/>
        <a:p>
          <a:r>
            <a:rPr lang="fr-FR" dirty="0"/>
            <a:t>Pays avec fort potentiel clients</a:t>
          </a:r>
        </a:p>
      </dgm:t>
    </dgm:pt>
    <dgm:pt modelId="{34E02652-2DF4-4CFA-B8C4-A535781D2FED}" type="parTrans" cxnId="{4409FB09-420C-49C7-99C0-3EB4DABAD4EF}">
      <dgm:prSet/>
      <dgm:spPr/>
      <dgm:t>
        <a:bodyPr/>
        <a:lstStyle/>
        <a:p>
          <a:endParaRPr lang="fr-FR"/>
        </a:p>
      </dgm:t>
    </dgm:pt>
    <dgm:pt modelId="{6F7F8504-C2F5-4A66-BB86-197CB30F5196}" type="sibTrans" cxnId="{4409FB09-420C-49C7-99C0-3EB4DABAD4EF}">
      <dgm:prSet/>
      <dgm:spPr/>
      <dgm:t>
        <a:bodyPr/>
        <a:lstStyle/>
        <a:p>
          <a:endParaRPr lang="fr-FR"/>
        </a:p>
      </dgm:t>
    </dgm:pt>
    <dgm:pt modelId="{3DBF8EF6-4A5B-4B12-A4B1-85A42CDC209E}">
      <dgm:prSet phldrT="[Texte]"/>
      <dgm:spPr/>
      <dgm:t>
        <a:bodyPr/>
        <a:lstStyle/>
        <a:p>
          <a:r>
            <a:rPr lang="fr-FR" dirty="0"/>
            <a:t>Evolution potentiel clients</a:t>
          </a:r>
        </a:p>
      </dgm:t>
    </dgm:pt>
    <dgm:pt modelId="{6705E36F-FC67-4D98-997F-B2D92BBB3C62}" type="parTrans" cxnId="{122E43A3-77BD-4392-8399-7725C01A8841}">
      <dgm:prSet/>
      <dgm:spPr/>
      <dgm:t>
        <a:bodyPr/>
        <a:lstStyle/>
        <a:p>
          <a:endParaRPr lang="fr-FR"/>
        </a:p>
      </dgm:t>
    </dgm:pt>
    <dgm:pt modelId="{C4A373B2-7251-43BB-9408-12AA77138366}" type="sibTrans" cxnId="{122E43A3-77BD-4392-8399-7725C01A8841}">
      <dgm:prSet/>
      <dgm:spPr/>
      <dgm:t>
        <a:bodyPr/>
        <a:lstStyle/>
        <a:p>
          <a:endParaRPr lang="fr-FR"/>
        </a:p>
      </dgm:t>
    </dgm:pt>
    <dgm:pt modelId="{361CFE4A-E75D-4BD0-885B-07BE9C43BDA4}">
      <dgm:prSet phldrT="[Texte]"/>
      <dgm:spPr/>
      <dgm:t>
        <a:bodyPr/>
        <a:lstStyle/>
        <a:p>
          <a:r>
            <a:rPr lang="fr-FR" dirty="0"/>
            <a:t>Prioriser les pays</a:t>
          </a:r>
        </a:p>
      </dgm:t>
    </dgm:pt>
    <dgm:pt modelId="{EC3C5952-6D2B-417D-9B3B-CBE94A6A5992}" type="parTrans" cxnId="{5E61973E-3251-4431-B338-6FC7912D8C7D}">
      <dgm:prSet/>
      <dgm:spPr/>
      <dgm:t>
        <a:bodyPr/>
        <a:lstStyle/>
        <a:p>
          <a:endParaRPr lang="fr-FR"/>
        </a:p>
      </dgm:t>
    </dgm:pt>
    <dgm:pt modelId="{DE69E5B6-D7A6-4FDF-8334-876C3CDBE5A6}" type="sibTrans" cxnId="{5E61973E-3251-4431-B338-6FC7912D8C7D}">
      <dgm:prSet/>
      <dgm:spPr/>
      <dgm:t>
        <a:bodyPr/>
        <a:lstStyle/>
        <a:p>
          <a:endParaRPr lang="fr-FR"/>
        </a:p>
      </dgm:t>
    </dgm:pt>
    <dgm:pt modelId="{D53ABE51-FA16-4A70-8D28-6CC9CE3AADED}">
      <dgm:prSet phldrT="[Texte]"/>
      <dgm:spPr/>
      <dgm:t>
        <a:bodyPr/>
        <a:lstStyle/>
        <a:p>
          <a:r>
            <a:rPr lang="fr-FR" dirty="0" err="1"/>
            <a:t>Pré-analyse</a:t>
          </a:r>
          <a:endParaRPr lang="fr-FR" dirty="0"/>
        </a:p>
      </dgm:t>
    </dgm:pt>
    <dgm:pt modelId="{36E2B4CA-939E-4768-AF80-00327059AD54}" type="parTrans" cxnId="{92390C6A-A0C1-46C2-906D-D6155134CC63}">
      <dgm:prSet/>
      <dgm:spPr/>
      <dgm:t>
        <a:bodyPr/>
        <a:lstStyle/>
        <a:p>
          <a:endParaRPr lang="fr-FR"/>
        </a:p>
      </dgm:t>
    </dgm:pt>
    <dgm:pt modelId="{3BFAFA4C-9DA7-4F36-AB85-BD0F2ACBF0B9}" type="sibTrans" cxnId="{92390C6A-A0C1-46C2-906D-D6155134CC63}">
      <dgm:prSet/>
      <dgm:spPr/>
      <dgm:t>
        <a:bodyPr/>
        <a:lstStyle/>
        <a:p>
          <a:endParaRPr lang="fr-FR"/>
        </a:p>
      </dgm:t>
    </dgm:pt>
    <dgm:pt modelId="{D86E2D1C-A9F2-4079-909F-D88E82D7285B}">
      <dgm:prSet phldrT="[Texte]"/>
      <dgm:spPr/>
      <dgm:t>
        <a:bodyPr/>
        <a:lstStyle/>
        <a:p>
          <a:r>
            <a:rPr lang="fr-FR" dirty="0"/>
            <a:t>Qualité, description</a:t>
          </a:r>
        </a:p>
      </dgm:t>
    </dgm:pt>
    <dgm:pt modelId="{691EB84B-99A8-4A31-89ED-A1132F7F6BF7}" type="parTrans" cxnId="{4D14CE41-F600-48CD-B9A4-E0694BF4CA64}">
      <dgm:prSet/>
      <dgm:spPr/>
      <dgm:t>
        <a:bodyPr/>
        <a:lstStyle/>
        <a:p>
          <a:endParaRPr lang="fr-FR"/>
        </a:p>
      </dgm:t>
    </dgm:pt>
    <dgm:pt modelId="{C5DD68F0-24B1-48F2-9F3B-65CA4D82415E}" type="sibTrans" cxnId="{4D14CE41-F600-48CD-B9A4-E0694BF4CA64}">
      <dgm:prSet/>
      <dgm:spPr/>
      <dgm:t>
        <a:bodyPr/>
        <a:lstStyle/>
        <a:p>
          <a:endParaRPr lang="fr-FR"/>
        </a:p>
      </dgm:t>
    </dgm:pt>
    <dgm:pt modelId="{3BBBA85B-F2A8-4851-9819-6C1BF046A42B}">
      <dgm:prSet phldrT="[Texte]"/>
      <dgm:spPr/>
      <dgm:t>
        <a:bodyPr/>
        <a:lstStyle/>
        <a:p>
          <a:r>
            <a:rPr lang="fr-FR" dirty="0"/>
            <a:t>Informations pertinentes</a:t>
          </a:r>
        </a:p>
      </dgm:t>
    </dgm:pt>
    <dgm:pt modelId="{D875225C-9747-426E-823F-A20ECC5F6673}" type="parTrans" cxnId="{A6AE2653-873A-4FF2-A268-D53757C70FAF}">
      <dgm:prSet/>
      <dgm:spPr/>
      <dgm:t>
        <a:bodyPr/>
        <a:lstStyle/>
        <a:p>
          <a:endParaRPr lang="fr-FR"/>
        </a:p>
      </dgm:t>
    </dgm:pt>
    <dgm:pt modelId="{01A34643-8455-4EE8-ADEC-A68667F9A78A}" type="sibTrans" cxnId="{A6AE2653-873A-4FF2-A268-D53757C70FAF}">
      <dgm:prSet/>
      <dgm:spPr/>
      <dgm:t>
        <a:bodyPr/>
        <a:lstStyle/>
        <a:p>
          <a:endParaRPr lang="fr-FR"/>
        </a:p>
      </dgm:t>
    </dgm:pt>
    <dgm:pt modelId="{EF3DFBC2-02BB-40FA-9FCC-E8F8F20CA444}">
      <dgm:prSet phldrT="[Texte]"/>
      <dgm:spPr/>
      <dgm:t>
        <a:bodyPr/>
        <a:lstStyle/>
        <a:p>
          <a:r>
            <a:rPr lang="fr-FR" dirty="0"/>
            <a:t>Indicateurs statistiques</a:t>
          </a:r>
        </a:p>
      </dgm:t>
    </dgm:pt>
    <dgm:pt modelId="{ED528C2D-A1B3-4458-A61B-5B63E48C4177}" type="parTrans" cxnId="{B7E184CF-B745-4875-A061-611A81BDAD17}">
      <dgm:prSet/>
      <dgm:spPr/>
      <dgm:t>
        <a:bodyPr/>
        <a:lstStyle/>
        <a:p>
          <a:endParaRPr lang="fr-FR"/>
        </a:p>
      </dgm:t>
    </dgm:pt>
    <dgm:pt modelId="{5D808732-07E9-42F5-B939-908EE1CC9D37}" type="sibTrans" cxnId="{B7E184CF-B745-4875-A061-611A81BDAD17}">
      <dgm:prSet/>
      <dgm:spPr/>
      <dgm:t>
        <a:bodyPr/>
        <a:lstStyle/>
        <a:p>
          <a:endParaRPr lang="fr-FR"/>
        </a:p>
      </dgm:t>
    </dgm:pt>
    <dgm:pt modelId="{7DCF947E-4B9B-4885-8513-BA10843E7A9F}" type="pres">
      <dgm:prSet presAssocID="{EC7A0F59-489A-4728-A9A1-4591C4BA0248}" presName="layout" presStyleCnt="0">
        <dgm:presLayoutVars>
          <dgm:chMax/>
          <dgm:chPref/>
          <dgm:dir/>
          <dgm:resizeHandles/>
        </dgm:presLayoutVars>
      </dgm:prSet>
      <dgm:spPr/>
    </dgm:pt>
    <dgm:pt modelId="{C5B6B7EB-F773-4A88-94EE-3248FC4B9690}" type="pres">
      <dgm:prSet presAssocID="{3EB645ED-4BA5-48CA-BE5E-FF57B2D193E5}" presName="root" presStyleCnt="0">
        <dgm:presLayoutVars>
          <dgm:chMax/>
          <dgm:chPref/>
        </dgm:presLayoutVars>
      </dgm:prSet>
      <dgm:spPr/>
    </dgm:pt>
    <dgm:pt modelId="{7D2466FE-73CD-45B4-9DD5-EA3D61748708}" type="pres">
      <dgm:prSet presAssocID="{3EB645ED-4BA5-48CA-BE5E-FF57B2D193E5}" presName="rootComposite" presStyleCnt="0">
        <dgm:presLayoutVars/>
      </dgm:prSet>
      <dgm:spPr/>
    </dgm:pt>
    <dgm:pt modelId="{734721EC-F923-42B2-B56F-2087AFAD249C}" type="pres">
      <dgm:prSet presAssocID="{3EB645ED-4BA5-48CA-BE5E-FF57B2D193E5}" presName="ParentAccent" presStyleLbl="alignNode1" presStyleIdx="0" presStyleCnt="2"/>
      <dgm:spPr/>
    </dgm:pt>
    <dgm:pt modelId="{9F58E2E1-20B5-4917-A837-764169723BA5}" type="pres">
      <dgm:prSet presAssocID="{3EB645ED-4BA5-48CA-BE5E-FF57B2D193E5}" presName="ParentSmallAccent" presStyleLbl="fgAcc1" presStyleIdx="0" presStyleCnt="2"/>
      <dgm:spPr/>
    </dgm:pt>
    <dgm:pt modelId="{6360504D-5691-4CDD-9470-41C603370052}" type="pres">
      <dgm:prSet presAssocID="{3EB645ED-4BA5-48CA-BE5E-FF57B2D193E5}" presName="Parent" presStyleLbl="revTx" presStyleIdx="0" presStyleCnt="8">
        <dgm:presLayoutVars>
          <dgm:chMax/>
          <dgm:chPref val="4"/>
          <dgm:bulletEnabled val="1"/>
        </dgm:presLayoutVars>
      </dgm:prSet>
      <dgm:spPr/>
    </dgm:pt>
    <dgm:pt modelId="{2372D351-03CC-4C96-B950-144BC695D4DC}" type="pres">
      <dgm:prSet presAssocID="{3EB645ED-4BA5-48CA-BE5E-FF57B2D193E5}" presName="childShape" presStyleCnt="0">
        <dgm:presLayoutVars>
          <dgm:chMax val="0"/>
          <dgm:chPref val="0"/>
        </dgm:presLayoutVars>
      </dgm:prSet>
      <dgm:spPr/>
    </dgm:pt>
    <dgm:pt modelId="{EAF60DDD-761A-4A02-9C8C-90D697484E18}" type="pres">
      <dgm:prSet presAssocID="{38D2860C-8796-4F1C-8CA6-704773805E98}" presName="childComposite" presStyleCnt="0">
        <dgm:presLayoutVars>
          <dgm:chMax val="0"/>
          <dgm:chPref val="0"/>
        </dgm:presLayoutVars>
      </dgm:prSet>
      <dgm:spPr/>
    </dgm:pt>
    <dgm:pt modelId="{C57D8B6E-AFD6-4B71-8017-82B5EA48161E}" type="pres">
      <dgm:prSet presAssocID="{38D2860C-8796-4F1C-8CA6-704773805E98}" presName="ChildAccent" presStyleLbl="solidFgAcc1" presStyleIdx="0" presStyleCnt="6"/>
      <dgm:spPr/>
    </dgm:pt>
    <dgm:pt modelId="{EDF06F0F-9384-437F-9355-50387E87D469}" type="pres">
      <dgm:prSet presAssocID="{38D2860C-8796-4F1C-8CA6-704773805E98}" presName="Child" presStyleLbl="revTx" presStyleIdx="1" presStyleCnt="8">
        <dgm:presLayoutVars>
          <dgm:chMax val="0"/>
          <dgm:chPref val="0"/>
          <dgm:bulletEnabled val="1"/>
        </dgm:presLayoutVars>
      </dgm:prSet>
      <dgm:spPr/>
    </dgm:pt>
    <dgm:pt modelId="{A45DBF7A-69BF-4630-A731-266054649626}" type="pres">
      <dgm:prSet presAssocID="{3DBF8EF6-4A5B-4B12-A4B1-85A42CDC209E}" presName="childComposite" presStyleCnt="0">
        <dgm:presLayoutVars>
          <dgm:chMax val="0"/>
          <dgm:chPref val="0"/>
        </dgm:presLayoutVars>
      </dgm:prSet>
      <dgm:spPr/>
    </dgm:pt>
    <dgm:pt modelId="{8BA49BD0-91B3-49F5-B808-18A4AA4A7E76}" type="pres">
      <dgm:prSet presAssocID="{3DBF8EF6-4A5B-4B12-A4B1-85A42CDC209E}" presName="ChildAccent" presStyleLbl="solidFgAcc1" presStyleIdx="1" presStyleCnt="6"/>
      <dgm:spPr/>
    </dgm:pt>
    <dgm:pt modelId="{21908664-F6B3-48BD-8841-F257E8A75C74}" type="pres">
      <dgm:prSet presAssocID="{3DBF8EF6-4A5B-4B12-A4B1-85A42CDC209E}" presName="Child" presStyleLbl="revTx" presStyleIdx="2" presStyleCnt="8">
        <dgm:presLayoutVars>
          <dgm:chMax val="0"/>
          <dgm:chPref val="0"/>
          <dgm:bulletEnabled val="1"/>
        </dgm:presLayoutVars>
      </dgm:prSet>
      <dgm:spPr/>
    </dgm:pt>
    <dgm:pt modelId="{6AB711FB-FD5C-4015-941F-9D1FDAED4D57}" type="pres">
      <dgm:prSet presAssocID="{361CFE4A-E75D-4BD0-885B-07BE9C43BDA4}" presName="childComposite" presStyleCnt="0">
        <dgm:presLayoutVars>
          <dgm:chMax val="0"/>
          <dgm:chPref val="0"/>
        </dgm:presLayoutVars>
      </dgm:prSet>
      <dgm:spPr/>
    </dgm:pt>
    <dgm:pt modelId="{A28C273D-F1B2-4A4C-B163-0B3482CE966B}" type="pres">
      <dgm:prSet presAssocID="{361CFE4A-E75D-4BD0-885B-07BE9C43BDA4}" presName="ChildAccent" presStyleLbl="solidFgAcc1" presStyleIdx="2" presStyleCnt="6"/>
      <dgm:spPr/>
    </dgm:pt>
    <dgm:pt modelId="{6368A608-7D4F-4018-A59D-60D6DDA6A2A2}" type="pres">
      <dgm:prSet presAssocID="{361CFE4A-E75D-4BD0-885B-07BE9C43BDA4}" presName="Child" presStyleLbl="revTx" presStyleIdx="3" presStyleCnt="8">
        <dgm:presLayoutVars>
          <dgm:chMax val="0"/>
          <dgm:chPref val="0"/>
          <dgm:bulletEnabled val="1"/>
        </dgm:presLayoutVars>
      </dgm:prSet>
      <dgm:spPr/>
    </dgm:pt>
    <dgm:pt modelId="{6C5DF34E-1A52-43F5-A84B-0F3B07E2957A}" type="pres">
      <dgm:prSet presAssocID="{D53ABE51-FA16-4A70-8D28-6CC9CE3AADED}" presName="root" presStyleCnt="0">
        <dgm:presLayoutVars>
          <dgm:chMax/>
          <dgm:chPref/>
        </dgm:presLayoutVars>
      </dgm:prSet>
      <dgm:spPr/>
    </dgm:pt>
    <dgm:pt modelId="{56605D55-9598-4110-A118-E334C13AFC9D}" type="pres">
      <dgm:prSet presAssocID="{D53ABE51-FA16-4A70-8D28-6CC9CE3AADED}" presName="rootComposite" presStyleCnt="0">
        <dgm:presLayoutVars/>
      </dgm:prSet>
      <dgm:spPr/>
    </dgm:pt>
    <dgm:pt modelId="{C4AE6AA0-59BB-47C8-A1C4-A18A7949A729}" type="pres">
      <dgm:prSet presAssocID="{D53ABE51-FA16-4A70-8D28-6CC9CE3AADED}" presName="ParentAccent" presStyleLbl="alignNode1" presStyleIdx="1" presStyleCnt="2"/>
      <dgm:spPr/>
    </dgm:pt>
    <dgm:pt modelId="{F5E440BA-2764-4ACF-8ABF-1C98F4290EDF}" type="pres">
      <dgm:prSet presAssocID="{D53ABE51-FA16-4A70-8D28-6CC9CE3AADED}" presName="ParentSmallAccent" presStyleLbl="fgAcc1" presStyleIdx="1" presStyleCnt="2"/>
      <dgm:spPr/>
    </dgm:pt>
    <dgm:pt modelId="{35BB8A72-C7FE-419B-B55F-B42C1912ABC8}" type="pres">
      <dgm:prSet presAssocID="{D53ABE51-FA16-4A70-8D28-6CC9CE3AADED}" presName="Parent" presStyleLbl="revTx" presStyleIdx="4" presStyleCnt="8">
        <dgm:presLayoutVars>
          <dgm:chMax/>
          <dgm:chPref val="4"/>
          <dgm:bulletEnabled val="1"/>
        </dgm:presLayoutVars>
      </dgm:prSet>
      <dgm:spPr/>
    </dgm:pt>
    <dgm:pt modelId="{78D8F87F-E7B0-4D84-8748-5A8317B41F72}" type="pres">
      <dgm:prSet presAssocID="{D53ABE51-FA16-4A70-8D28-6CC9CE3AADED}" presName="childShape" presStyleCnt="0">
        <dgm:presLayoutVars>
          <dgm:chMax val="0"/>
          <dgm:chPref val="0"/>
        </dgm:presLayoutVars>
      </dgm:prSet>
      <dgm:spPr/>
    </dgm:pt>
    <dgm:pt modelId="{36EC499A-CBEA-4B1D-85D4-761F9476D60A}" type="pres">
      <dgm:prSet presAssocID="{D86E2D1C-A9F2-4079-909F-D88E82D7285B}" presName="childComposite" presStyleCnt="0">
        <dgm:presLayoutVars>
          <dgm:chMax val="0"/>
          <dgm:chPref val="0"/>
        </dgm:presLayoutVars>
      </dgm:prSet>
      <dgm:spPr/>
    </dgm:pt>
    <dgm:pt modelId="{D21C6DD7-D345-40DD-A8AB-CC723AB19330}" type="pres">
      <dgm:prSet presAssocID="{D86E2D1C-A9F2-4079-909F-D88E82D7285B}" presName="ChildAccent" presStyleLbl="solidFgAcc1" presStyleIdx="3" presStyleCnt="6"/>
      <dgm:spPr/>
    </dgm:pt>
    <dgm:pt modelId="{5CC5E186-3316-4C5F-A210-F67A571BA0CB}" type="pres">
      <dgm:prSet presAssocID="{D86E2D1C-A9F2-4079-909F-D88E82D7285B}" presName="Child" presStyleLbl="revTx" presStyleIdx="5" presStyleCnt="8">
        <dgm:presLayoutVars>
          <dgm:chMax val="0"/>
          <dgm:chPref val="0"/>
          <dgm:bulletEnabled val="1"/>
        </dgm:presLayoutVars>
      </dgm:prSet>
      <dgm:spPr/>
    </dgm:pt>
    <dgm:pt modelId="{14628757-F994-4687-8831-B42DB826738A}" type="pres">
      <dgm:prSet presAssocID="{3BBBA85B-F2A8-4851-9819-6C1BF046A42B}" presName="childComposite" presStyleCnt="0">
        <dgm:presLayoutVars>
          <dgm:chMax val="0"/>
          <dgm:chPref val="0"/>
        </dgm:presLayoutVars>
      </dgm:prSet>
      <dgm:spPr/>
    </dgm:pt>
    <dgm:pt modelId="{2C9F087F-72DA-4A06-A064-A39167805CE0}" type="pres">
      <dgm:prSet presAssocID="{3BBBA85B-F2A8-4851-9819-6C1BF046A42B}" presName="ChildAccent" presStyleLbl="solidFgAcc1" presStyleIdx="4" presStyleCnt="6"/>
      <dgm:spPr/>
    </dgm:pt>
    <dgm:pt modelId="{2EB97680-33B2-4FE4-BDCE-3E1B4A7FC090}" type="pres">
      <dgm:prSet presAssocID="{3BBBA85B-F2A8-4851-9819-6C1BF046A42B}" presName="Child" presStyleLbl="revTx" presStyleIdx="6" presStyleCnt="8">
        <dgm:presLayoutVars>
          <dgm:chMax val="0"/>
          <dgm:chPref val="0"/>
          <dgm:bulletEnabled val="1"/>
        </dgm:presLayoutVars>
      </dgm:prSet>
      <dgm:spPr/>
    </dgm:pt>
    <dgm:pt modelId="{BE78AC97-0D7C-4C04-952D-4800F85E9848}" type="pres">
      <dgm:prSet presAssocID="{EF3DFBC2-02BB-40FA-9FCC-E8F8F20CA444}" presName="childComposite" presStyleCnt="0">
        <dgm:presLayoutVars>
          <dgm:chMax val="0"/>
          <dgm:chPref val="0"/>
        </dgm:presLayoutVars>
      </dgm:prSet>
      <dgm:spPr/>
    </dgm:pt>
    <dgm:pt modelId="{37C3E7DA-3034-4E5E-A110-7065E8060684}" type="pres">
      <dgm:prSet presAssocID="{EF3DFBC2-02BB-40FA-9FCC-E8F8F20CA444}" presName="ChildAccent" presStyleLbl="solidFgAcc1" presStyleIdx="5" presStyleCnt="6"/>
      <dgm:spPr/>
    </dgm:pt>
    <dgm:pt modelId="{30227787-A97F-4CEB-AEA9-B03779A63C43}" type="pres">
      <dgm:prSet presAssocID="{EF3DFBC2-02BB-40FA-9FCC-E8F8F20CA444}" presName="Child" presStyleLbl="revTx" presStyleIdx="7" presStyleCnt="8">
        <dgm:presLayoutVars>
          <dgm:chMax val="0"/>
          <dgm:chPref val="0"/>
          <dgm:bulletEnabled val="1"/>
        </dgm:presLayoutVars>
      </dgm:prSet>
      <dgm:spPr/>
    </dgm:pt>
  </dgm:ptLst>
  <dgm:cxnLst>
    <dgm:cxn modelId="{4409FB09-420C-49C7-99C0-3EB4DABAD4EF}" srcId="{3EB645ED-4BA5-48CA-BE5E-FF57B2D193E5}" destId="{38D2860C-8796-4F1C-8CA6-704773805E98}" srcOrd="0" destOrd="0" parTransId="{34E02652-2DF4-4CFA-B8C4-A535781D2FED}" sibTransId="{6F7F8504-C2F5-4A66-BB86-197CB30F5196}"/>
    <dgm:cxn modelId="{5E61973E-3251-4431-B338-6FC7912D8C7D}" srcId="{3EB645ED-4BA5-48CA-BE5E-FF57B2D193E5}" destId="{361CFE4A-E75D-4BD0-885B-07BE9C43BDA4}" srcOrd="2" destOrd="0" parTransId="{EC3C5952-6D2B-417D-9B3B-CBE94A6A5992}" sibTransId="{DE69E5B6-D7A6-4FDF-8334-876C3CDBE5A6}"/>
    <dgm:cxn modelId="{3328243F-10D9-49ED-9D8A-A0E1F1F8ABC4}" type="presOf" srcId="{3BBBA85B-F2A8-4851-9819-6C1BF046A42B}" destId="{2EB97680-33B2-4FE4-BDCE-3E1B4A7FC090}" srcOrd="0" destOrd="0" presId="urn:microsoft.com/office/officeart/2008/layout/SquareAccentList"/>
    <dgm:cxn modelId="{F074803F-A6BE-49C1-A0C3-A39BF5898D0E}" type="presOf" srcId="{D86E2D1C-A9F2-4079-909F-D88E82D7285B}" destId="{5CC5E186-3316-4C5F-A210-F67A571BA0CB}" srcOrd="0" destOrd="0" presId="urn:microsoft.com/office/officeart/2008/layout/SquareAccentList"/>
    <dgm:cxn modelId="{4D14CE41-F600-48CD-B9A4-E0694BF4CA64}" srcId="{D53ABE51-FA16-4A70-8D28-6CC9CE3AADED}" destId="{D86E2D1C-A9F2-4079-909F-D88E82D7285B}" srcOrd="0" destOrd="0" parTransId="{691EB84B-99A8-4A31-89ED-A1132F7F6BF7}" sibTransId="{C5DD68F0-24B1-48F2-9F3B-65CA4D82415E}"/>
    <dgm:cxn modelId="{7843D049-F5BC-45F7-837C-8B1E72A7B921}" srcId="{EC7A0F59-489A-4728-A9A1-4591C4BA0248}" destId="{3EB645ED-4BA5-48CA-BE5E-FF57B2D193E5}" srcOrd="0" destOrd="0" parTransId="{5E24C944-9ED9-4A18-B1CD-1EEAB97B68D0}" sibTransId="{CFF3D937-5491-4FA2-9522-31D9A84BC596}"/>
    <dgm:cxn modelId="{92390C6A-A0C1-46C2-906D-D6155134CC63}" srcId="{EC7A0F59-489A-4728-A9A1-4591C4BA0248}" destId="{D53ABE51-FA16-4A70-8D28-6CC9CE3AADED}" srcOrd="1" destOrd="0" parTransId="{36E2B4CA-939E-4768-AF80-00327059AD54}" sibTransId="{3BFAFA4C-9DA7-4F36-AB85-BD0F2ACBF0B9}"/>
    <dgm:cxn modelId="{5731274A-B891-4B66-AC7A-FABD20D7876B}" type="presOf" srcId="{361CFE4A-E75D-4BD0-885B-07BE9C43BDA4}" destId="{6368A608-7D4F-4018-A59D-60D6DDA6A2A2}" srcOrd="0" destOrd="0" presId="urn:microsoft.com/office/officeart/2008/layout/SquareAccentList"/>
    <dgm:cxn modelId="{A6AE2653-873A-4FF2-A268-D53757C70FAF}" srcId="{D53ABE51-FA16-4A70-8D28-6CC9CE3AADED}" destId="{3BBBA85B-F2A8-4851-9819-6C1BF046A42B}" srcOrd="1" destOrd="0" parTransId="{D875225C-9747-426E-823F-A20ECC5F6673}" sibTransId="{01A34643-8455-4EE8-ADEC-A68667F9A78A}"/>
    <dgm:cxn modelId="{B0609057-3E7C-4A00-8A69-12B6F8C7D531}" type="presOf" srcId="{EC7A0F59-489A-4728-A9A1-4591C4BA0248}" destId="{7DCF947E-4B9B-4885-8513-BA10843E7A9F}" srcOrd="0" destOrd="0" presId="urn:microsoft.com/office/officeart/2008/layout/SquareAccentList"/>
    <dgm:cxn modelId="{122E43A3-77BD-4392-8399-7725C01A8841}" srcId="{3EB645ED-4BA5-48CA-BE5E-FF57B2D193E5}" destId="{3DBF8EF6-4A5B-4B12-A4B1-85A42CDC209E}" srcOrd="1" destOrd="0" parTransId="{6705E36F-FC67-4D98-997F-B2D92BBB3C62}" sibTransId="{C4A373B2-7251-43BB-9408-12AA77138366}"/>
    <dgm:cxn modelId="{799C56BA-76FE-4BA7-9822-373A032D2AE2}" type="presOf" srcId="{EF3DFBC2-02BB-40FA-9FCC-E8F8F20CA444}" destId="{30227787-A97F-4CEB-AEA9-B03779A63C43}" srcOrd="0" destOrd="0" presId="urn:microsoft.com/office/officeart/2008/layout/SquareAccentList"/>
    <dgm:cxn modelId="{DF22C0BD-0FC6-4277-BEB8-2B00BB7ABE7A}" type="presOf" srcId="{3DBF8EF6-4A5B-4B12-A4B1-85A42CDC209E}" destId="{21908664-F6B3-48BD-8841-F257E8A75C74}" srcOrd="0" destOrd="0" presId="urn:microsoft.com/office/officeart/2008/layout/SquareAccentList"/>
    <dgm:cxn modelId="{9DCA40C7-7729-41FF-845E-E4E3F9CC62CC}" type="presOf" srcId="{D53ABE51-FA16-4A70-8D28-6CC9CE3AADED}" destId="{35BB8A72-C7FE-419B-B55F-B42C1912ABC8}" srcOrd="0" destOrd="0" presId="urn:microsoft.com/office/officeart/2008/layout/SquareAccentList"/>
    <dgm:cxn modelId="{B7E184CF-B745-4875-A061-611A81BDAD17}" srcId="{D53ABE51-FA16-4A70-8D28-6CC9CE3AADED}" destId="{EF3DFBC2-02BB-40FA-9FCC-E8F8F20CA444}" srcOrd="2" destOrd="0" parTransId="{ED528C2D-A1B3-4458-A61B-5B63E48C4177}" sibTransId="{5D808732-07E9-42F5-B939-908EE1CC9D37}"/>
    <dgm:cxn modelId="{A505D1EB-952F-426B-982F-4E2625B50AE1}" type="presOf" srcId="{38D2860C-8796-4F1C-8CA6-704773805E98}" destId="{EDF06F0F-9384-437F-9355-50387E87D469}" srcOrd="0" destOrd="0" presId="urn:microsoft.com/office/officeart/2008/layout/SquareAccentList"/>
    <dgm:cxn modelId="{6AD878F7-4AB7-47F0-9C93-51EACDC9C923}" type="presOf" srcId="{3EB645ED-4BA5-48CA-BE5E-FF57B2D193E5}" destId="{6360504D-5691-4CDD-9470-41C603370052}" srcOrd="0" destOrd="0" presId="urn:microsoft.com/office/officeart/2008/layout/SquareAccentList"/>
    <dgm:cxn modelId="{217035CB-CBC6-40D6-9FEF-0C898F7FE965}" type="presParOf" srcId="{7DCF947E-4B9B-4885-8513-BA10843E7A9F}" destId="{C5B6B7EB-F773-4A88-94EE-3248FC4B9690}" srcOrd="0" destOrd="0" presId="urn:microsoft.com/office/officeart/2008/layout/SquareAccentList"/>
    <dgm:cxn modelId="{5AC2EE05-34BA-42F9-B191-1949E66068BC}" type="presParOf" srcId="{C5B6B7EB-F773-4A88-94EE-3248FC4B9690}" destId="{7D2466FE-73CD-45B4-9DD5-EA3D61748708}" srcOrd="0" destOrd="0" presId="urn:microsoft.com/office/officeart/2008/layout/SquareAccentList"/>
    <dgm:cxn modelId="{EE9800B6-8C56-479B-A042-C638267E2C67}" type="presParOf" srcId="{7D2466FE-73CD-45B4-9DD5-EA3D61748708}" destId="{734721EC-F923-42B2-B56F-2087AFAD249C}" srcOrd="0" destOrd="0" presId="urn:microsoft.com/office/officeart/2008/layout/SquareAccentList"/>
    <dgm:cxn modelId="{C94FE8B9-82AC-4530-8E64-27D231426F5E}" type="presParOf" srcId="{7D2466FE-73CD-45B4-9DD5-EA3D61748708}" destId="{9F58E2E1-20B5-4917-A837-764169723BA5}" srcOrd="1" destOrd="0" presId="urn:microsoft.com/office/officeart/2008/layout/SquareAccentList"/>
    <dgm:cxn modelId="{FC9A25F7-FA12-4DD9-9DF2-5AF0006F7223}" type="presParOf" srcId="{7D2466FE-73CD-45B4-9DD5-EA3D61748708}" destId="{6360504D-5691-4CDD-9470-41C603370052}" srcOrd="2" destOrd="0" presId="urn:microsoft.com/office/officeart/2008/layout/SquareAccentList"/>
    <dgm:cxn modelId="{4A630897-4C48-4917-979C-24C949F9C126}" type="presParOf" srcId="{C5B6B7EB-F773-4A88-94EE-3248FC4B9690}" destId="{2372D351-03CC-4C96-B950-144BC695D4DC}" srcOrd="1" destOrd="0" presId="urn:microsoft.com/office/officeart/2008/layout/SquareAccentList"/>
    <dgm:cxn modelId="{D19B6DDC-7862-4384-B24C-ADE09C670B6F}" type="presParOf" srcId="{2372D351-03CC-4C96-B950-144BC695D4DC}" destId="{EAF60DDD-761A-4A02-9C8C-90D697484E18}" srcOrd="0" destOrd="0" presId="urn:microsoft.com/office/officeart/2008/layout/SquareAccentList"/>
    <dgm:cxn modelId="{82EDBAAE-7C24-47E3-AA51-DEFB91209DF0}" type="presParOf" srcId="{EAF60DDD-761A-4A02-9C8C-90D697484E18}" destId="{C57D8B6E-AFD6-4B71-8017-82B5EA48161E}" srcOrd="0" destOrd="0" presId="urn:microsoft.com/office/officeart/2008/layout/SquareAccentList"/>
    <dgm:cxn modelId="{A680A1E7-1335-4327-B9F4-9ED39C1C2B86}" type="presParOf" srcId="{EAF60DDD-761A-4A02-9C8C-90D697484E18}" destId="{EDF06F0F-9384-437F-9355-50387E87D469}" srcOrd="1" destOrd="0" presId="urn:microsoft.com/office/officeart/2008/layout/SquareAccentList"/>
    <dgm:cxn modelId="{EA07CE8F-0D72-4EFD-BB15-49B90CEECADA}" type="presParOf" srcId="{2372D351-03CC-4C96-B950-144BC695D4DC}" destId="{A45DBF7A-69BF-4630-A731-266054649626}" srcOrd="1" destOrd="0" presId="urn:microsoft.com/office/officeart/2008/layout/SquareAccentList"/>
    <dgm:cxn modelId="{C002DE09-3C17-4448-86F8-7B457DACE76F}" type="presParOf" srcId="{A45DBF7A-69BF-4630-A731-266054649626}" destId="{8BA49BD0-91B3-49F5-B808-18A4AA4A7E76}" srcOrd="0" destOrd="0" presId="urn:microsoft.com/office/officeart/2008/layout/SquareAccentList"/>
    <dgm:cxn modelId="{DCDCCE53-534C-4A82-858E-EB51A5E1214C}" type="presParOf" srcId="{A45DBF7A-69BF-4630-A731-266054649626}" destId="{21908664-F6B3-48BD-8841-F257E8A75C74}" srcOrd="1" destOrd="0" presId="urn:microsoft.com/office/officeart/2008/layout/SquareAccentList"/>
    <dgm:cxn modelId="{F4BEF5A9-D224-43F5-B907-17669B03084A}" type="presParOf" srcId="{2372D351-03CC-4C96-B950-144BC695D4DC}" destId="{6AB711FB-FD5C-4015-941F-9D1FDAED4D57}" srcOrd="2" destOrd="0" presId="urn:microsoft.com/office/officeart/2008/layout/SquareAccentList"/>
    <dgm:cxn modelId="{B27640E5-CB23-4C38-9D2C-966211E0BC10}" type="presParOf" srcId="{6AB711FB-FD5C-4015-941F-9D1FDAED4D57}" destId="{A28C273D-F1B2-4A4C-B163-0B3482CE966B}" srcOrd="0" destOrd="0" presId="urn:microsoft.com/office/officeart/2008/layout/SquareAccentList"/>
    <dgm:cxn modelId="{8759691F-4896-4845-95F8-DF68A0E150C9}" type="presParOf" srcId="{6AB711FB-FD5C-4015-941F-9D1FDAED4D57}" destId="{6368A608-7D4F-4018-A59D-60D6DDA6A2A2}" srcOrd="1" destOrd="0" presId="urn:microsoft.com/office/officeart/2008/layout/SquareAccentList"/>
    <dgm:cxn modelId="{AA99D5C2-8FC5-4072-96F4-9646C9729E8E}" type="presParOf" srcId="{7DCF947E-4B9B-4885-8513-BA10843E7A9F}" destId="{6C5DF34E-1A52-43F5-A84B-0F3B07E2957A}" srcOrd="1" destOrd="0" presId="urn:microsoft.com/office/officeart/2008/layout/SquareAccentList"/>
    <dgm:cxn modelId="{6A506001-80E4-480B-9D9D-59AAC655C506}" type="presParOf" srcId="{6C5DF34E-1A52-43F5-A84B-0F3B07E2957A}" destId="{56605D55-9598-4110-A118-E334C13AFC9D}" srcOrd="0" destOrd="0" presId="urn:microsoft.com/office/officeart/2008/layout/SquareAccentList"/>
    <dgm:cxn modelId="{E0156CD2-92B7-47D4-882F-560F934EA745}" type="presParOf" srcId="{56605D55-9598-4110-A118-E334C13AFC9D}" destId="{C4AE6AA0-59BB-47C8-A1C4-A18A7949A729}" srcOrd="0" destOrd="0" presId="urn:microsoft.com/office/officeart/2008/layout/SquareAccentList"/>
    <dgm:cxn modelId="{6CFF9877-7ECB-4B02-9C5E-E104889EE34C}" type="presParOf" srcId="{56605D55-9598-4110-A118-E334C13AFC9D}" destId="{F5E440BA-2764-4ACF-8ABF-1C98F4290EDF}" srcOrd="1" destOrd="0" presId="urn:microsoft.com/office/officeart/2008/layout/SquareAccentList"/>
    <dgm:cxn modelId="{FA908A9A-9E83-4B42-8C22-5D08C45EA0C8}" type="presParOf" srcId="{56605D55-9598-4110-A118-E334C13AFC9D}" destId="{35BB8A72-C7FE-419B-B55F-B42C1912ABC8}" srcOrd="2" destOrd="0" presId="urn:microsoft.com/office/officeart/2008/layout/SquareAccentList"/>
    <dgm:cxn modelId="{DCBC1D5E-60F1-4027-AAA7-CE1D9041A1A7}" type="presParOf" srcId="{6C5DF34E-1A52-43F5-A84B-0F3B07E2957A}" destId="{78D8F87F-E7B0-4D84-8748-5A8317B41F72}" srcOrd="1" destOrd="0" presId="urn:microsoft.com/office/officeart/2008/layout/SquareAccentList"/>
    <dgm:cxn modelId="{E6400D2C-B417-46DC-92B9-280154113BEA}" type="presParOf" srcId="{78D8F87F-E7B0-4D84-8748-5A8317B41F72}" destId="{36EC499A-CBEA-4B1D-85D4-761F9476D60A}" srcOrd="0" destOrd="0" presId="urn:microsoft.com/office/officeart/2008/layout/SquareAccentList"/>
    <dgm:cxn modelId="{6F740D92-2C1D-4548-9AD6-ABE9C53DEAFB}" type="presParOf" srcId="{36EC499A-CBEA-4B1D-85D4-761F9476D60A}" destId="{D21C6DD7-D345-40DD-A8AB-CC723AB19330}" srcOrd="0" destOrd="0" presId="urn:microsoft.com/office/officeart/2008/layout/SquareAccentList"/>
    <dgm:cxn modelId="{D6A322F9-4D19-48EA-8514-6A526B9AA554}" type="presParOf" srcId="{36EC499A-CBEA-4B1D-85D4-761F9476D60A}" destId="{5CC5E186-3316-4C5F-A210-F67A571BA0CB}" srcOrd="1" destOrd="0" presId="urn:microsoft.com/office/officeart/2008/layout/SquareAccentList"/>
    <dgm:cxn modelId="{7F1C8AF2-7682-48E1-9297-AA19ADCD766B}" type="presParOf" srcId="{78D8F87F-E7B0-4D84-8748-5A8317B41F72}" destId="{14628757-F994-4687-8831-B42DB826738A}" srcOrd="1" destOrd="0" presId="urn:microsoft.com/office/officeart/2008/layout/SquareAccentList"/>
    <dgm:cxn modelId="{59B241DD-C8AC-4308-8A43-958B192F6178}" type="presParOf" srcId="{14628757-F994-4687-8831-B42DB826738A}" destId="{2C9F087F-72DA-4A06-A064-A39167805CE0}" srcOrd="0" destOrd="0" presId="urn:microsoft.com/office/officeart/2008/layout/SquareAccentList"/>
    <dgm:cxn modelId="{5E1CF7CA-E642-486A-B3B8-203E6118B75F}" type="presParOf" srcId="{14628757-F994-4687-8831-B42DB826738A}" destId="{2EB97680-33B2-4FE4-BDCE-3E1B4A7FC090}" srcOrd="1" destOrd="0" presId="urn:microsoft.com/office/officeart/2008/layout/SquareAccentList"/>
    <dgm:cxn modelId="{56AB3CD6-9CB9-41D9-9094-D881FAC0FD9E}" type="presParOf" srcId="{78D8F87F-E7B0-4D84-8748-5A8317B41F72}" destId="{BE78AC97-0D7C-4C04-952D-4800F85E9848}" srcOrd="2" destOrd="0" presId="urn:microsoft.com/office/officeart/2008/layout/SquareAccentList"/>
    <dgm:cxn modelId="{058F6491-869D-449F-A4A2-AEA12C2C6E45}" type="presParOf" srcId="{BE78AC97-0D7C-4C04-952D-4800F85E9848}" destId="{37C3E7DA-3034-4E5E-A110-7065E8060684}" srcOrd="0" destOrd="0" presId="urn:microsoft.com/office/officeart/2008/layout/SquareAccentList"/>
    <dgm:cxn modelId="{356FFC0B-49E5-49C9-869E-0DF99FA75C15}" type="presParOf" srcId="{BE78AC97-0D7C-4C04-952D-4800F85E9848}" destId="{30227787-A97F-4CEB-AEA9-B03779A63C43}"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EF0E50-400F-4124-897D-F3E8E9DC8B7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69D09A6E-7E20-4B5B-9B9A-D977353C325A}">
      <dgm:prSet phldrT="[Texte]"/>
      <dgm:spPr/>
      <dgm:t>
        <a:bodyPr/>
        <a:lstStyle/>
        <a:p>
          <a:r>
            <a:rPr lang="fr-FR" dirty="0" err="1"/>
            <a:t>EdStatsData</a:t>
          </a:r>
          <a:endParaRPr lang="fr-FR" dirty="0"/>
        </a:p>
      </dgm:t>
    </dgm:pt>
    <dgm:pt modelId="{57AA54CE-488D-4923-9FAD-7CE2A8DB21D3}" type="parTrans" cxnId="{686BBCD5-652B-42AA-B363-C017C1D1B743}">
      <dgm:prSet/>
      <dgm:spPr/>
      <dgm:t>
        <a:bodyPr/>
        <a:lstStyle/>
        <a:p>
          <a:endParaRPr lang="fr-FR"/>
        </a:p>
      </dgm:t>
    </dgm:pt>
    <dgm:pt modelId="{46C735DA-532E-4283-896E-BBC0AAD23878}" type="sibTrans" cxnId="{686BBCD5-652B-42AA-B363-C017C1D1B743}">
      <dgm:prSet/>
      <dgm:spPr/>
      <dgm:t>
        <a:bodyPr/>
        <a:lstStyle/>
        <a:p>
          <a:endParaRPr lang="fr-FR"/>
        </a:p>
      </dgm:t>
    </dgm:pt>
    <dgm:pt modelId="{1E99945A-7E11-4453-803C-A35375497D4A}">
      <dgm:prSet phldrT="[Texte]"/>
      <dgm:spPr>
        <a:solidFill>
          <a:schemeClr val="accent1">
            <a:lumMod val="20000"/>
            <a:lumOff val="80000"/>
            <a:alpha val="90000"/>
          </a:schemeClr>
        </a:solidFill>
      </dgm:spPr>
      <dgm:t>
        <a:bodyPr/>
        <a:lstStyle/>
        <a:p>
          <a:r>
            <a:rPr lang="fr-FR" dirty="0"/>
            <a:t>Jeu de données d’éducation, économie, etc.. par année</a:t>
          </a:r>
        </a:p>
      </dgm:t>
    </dgm:pt>
    <dgm:pt modelId="{672EB1E9-FA8C-4226-B369-9ADFBC32D796}" type="parTrans" cxnId="{87933482-D6EE-4AD1-A5BD-704716D89B90}">
      <dgm:prSet/>
      <dgm:spPr/>
      <dgm:t>
        <a:bodyPr/>
        <a:lstStyle/>
        <a:p>
          <a:endParaRPr lang="fr-FR"/>
        </a:p>
      </dgm:t>
    </dgm:pt>
    <dgm:pt modelId="{60DE6FED-5A80-4798-98B7-EC62D8EA1C4A}" type="sibTrans" cxnId="{87933482-D6EE-4AD1-A5BD-704716D89B90}">
      <dgm:prSet/>
      <dgm:spPr/>
      <dgm:t>
        <a:bodyPr/>
        <a:lstStyle/>
        <a:p>
          <a:endParaRPr lang="fr-FR"/>
        </a:p>
      </dgm:t>
    </dgm:pt>
    <dgm:pt modelId="{766D97C0-8419-4162-BE67-005087C3C769}">
      <dgm:prSet phldrT="[Texte]"/>
      <dgm:spPr>
        <a:solidFill>
          <a:schemeClr val="accent1">
            <a:lumMod val="20000"/>
            <a:lumOff val="80000"/>
            <a:alpha val="90000"/>
          </a:schemeClr>
        </a:solidFill>
      </dgm:spPr>
      <dgm:t>
        <a:bodyPr/>
        <a:lstStyle/>
        <a:p>
          <a:r>
            <a:rPr lang="fr-FR" dirty="0"/>
            <a:t>Indicateur par pays</a:t>
          </a:r>
        </a:p>
      </dgm:t>
    </dgm:pt>
    <dgm:pt modelId="{C506102B-7738-4FBE-AADB-78E9BC9E46EA}" type="parTrans" cxnId="{334802E9-B910-4A62-A974-B28D7E23B7D5}">
      <dgm:prSet/>
      <dgm:spPr/>
      <dgm:t>
        <a:bodyPr/>
        <a:lstStyle/>
        <a:p>
          <a:endParaRPr lang="fr-FR"/>
        </a:p>
      </dgm:t>
    </dgm:pt>
    <dgm:pt modelId="{E2B56445-742B-4D12-875B-CA6C1EBC3532}" type="sibTrans" cxnId="{334802E9-B910-4A62-A974-B28D7E23B7D5}">
      <dgm:prSet/>
      <dgm:spPr/>
      <dgm:t>
        <a:bodyPr/>
        <a:lstStyle/>
        <a:p>
          <a:endParaRPr lang="fr-FR"/>
        </a:p>
      </dgm:t>
    </dgm:pt>
    <dgm:pt modelId="{6214FEF4-6A96-4754-9D7D-2EDB132F64BC}">
      <dgm:prSet phldrT="[Texte]"/>
      <dgm:spPr/>
      <dgm:t>
        <a:bodyPr/>
        <a:lstStyle/>
        <a:p>
          <a:r>
            <a:rPr lang="fr-FR" dirty="0" err="1"/>
            <a:t>EdStatsSeries</a:t>
          </a:r>
          <a:endParaRPr lang="fr-FR" dirty="0"/>
        </a:p>
      </dgm:t>
    </dgm:pt>
    <dgm:pt modelId="{AA2B43AA-D239-4711-8898-C95AE7FF7A70}" type="parTrans" cxnId="{BA59FB5A-8CCE-4225-9001-175298A82916}">
      <dgm:prSet/>
      <dgm:spPr/>
      <dgm:t>
        <a:bodyPr/>
        <a:lstStyle/>
        <a:p>
          <a:endParaRPr lang="fr-FR"/>
        </a:p>
      </dgm:t>
    </dgm:pt>
    <dgm:pt modelId="{9FDBFC8C-0277-4CCB-AC32-4DFB6A19B6D0}" type="sibTrans" cxnId="{BA59FB5A-8CCE-4225-9001-175298A82916}">
      <dgm:prSet/>
      <dgm:spPr/>
      <dgm:t>
        <a:bodyPr/>
        <a:lstStyle/>
        <a:p>
          <a:endParaRPr lang="fr-FR"/>
        </a:p>
      </dgm:t>
    </dgm:pt>
    <dgm:pt modelId="{9DA19B88-ED93-4A03-A8CD-035C179556D1}">
      <dgm:prSet phldrT="[Texte]"/>
      <dgm:spPr>
        <a:solidFill>
          <a:schemeClr val="accent1">
            <a:lumMod val="20000"/>
            <a:lumOff val="80000"/>
            <a:alpha val="90000"/>
          </a:schemeClr>
        </a:solidFill>
      </dgm:spPr>
      <dgm:t>
        <a:bodyPr/>
        <a:lstStyle/>
        <a:p>
          <a:r>
            <a:rPr lang="fr-FR" dirty="0"/>
            <a:t>Sujet global de l’indicateur</a:t>
          </a:r>
        </a:p>
      </dgm:t>
    </dgm:pt>
    <dgm:pt modelId="{487653A9-56EE-42BA-8751-B079BEAB5044}" type="parTrans" cxnId="{B9177B5A-4D26-412D-BCAA-DDD0558BE7F8}">
      <dgm:prSet/>
      <dgm:spPr/>
      <dgm:t>
        <a:bodyPr/>
        <a:lstStyle/>
        <a:p>
          <a:endParaRPr lang="fr-FR"/>
        </a:p>
      </dgm:t>
    </dgm:pt>
    <dgm:pt modelId="{BE7AAA55-30F6-4D86-8000-D3A71D55C423}" type="sibTrans" cxnId="{B9177B5A-4D26-412D-BCAA-DDD0558BE7F8}">
      <dgm:prSet/>
      <dgm:spPr/>
      <dgm:t>
        <a:bodyPr/>
        <a:lstStyle/>
        <a:p>
          <a:endParaRPr lang="fr-FR"/>
        </a:p>
      </dgm:t>
    </dgm:pt>
    <dgm:pt modelId="{0BE2CA7B-D96C-427D-B567-049707DA78C2}">
      <dgm:prSet phldrT="[Texte]"/>
      <dgm:spPr>
        <a:solidFill>
          <a:schemeClr val="accent1">
            <a:lumMod val="20000"/>
            <a:lumOff val="80000"/>
            <a:alpha val="90000"/>
          </a:schemeClr>
        </a:solidFill>
      </dgm:spPr>
      <dgm:t>
        <a:bodyPr/>
        <a:lstStyle/>
        <a:p>
          <a:r>
            <a:rPr lang="fr-FR" dirty="0"/>
            <a:t>Base descriptive des indicateurs</a:t>
          </a:r>
        </a:p>
      </dgm:t>
    </dgm:pt>
    <dgm:pt modelId="{BF2389B5-98E5-47E7-9CA2-27EC0EF7D9D0}" type="parTrans" cxnId="{A4AD5AF7-DFFD-441F-AD31-980DF8626802}">
      <dgm:prSet/>
      <dgm:spPr/>
      <dgm:t>
        <a:bodyPr/>
        <a:lstStyle/>
        <a:p>
          <a:endParaRPr lang="fr-FR"/>
        </a:p>
      </dgm:t>
    </dgm:pt>
    <dgm:pt modelId="{CCA460A1-1626-4FAF-8818-7F0AB2C544A4}" type="sibTrans" cxnId="{A4AD5AF7-DFFD-441F-AD31-980DF8626802}">
      <dgm:prSet/>
      <dgm:spPr/>
      <dgm:t>
        <a:bodyPr/>
        <a:lstStyle/>
        <a:p>
          <a:endParaRPr lang="fr-FR"/>
        </a:p>
      </dgm:t>
    </dgm:pt>
    <dgm:pt modelId="{1C40DDAB-F8E1-419E-AECE-A7687691ADEA}">
      <dgm:prSet phldrT="[Texte]"/>
      <dgm:spPr/>
      <dgm:t>
        <a:bodyPr/>
        <a:lstStyle/>
        <a:p>
          <a:r>
            <a:rPr lang="fr-FR" dirty="0" err="1"/>
            <a:t>EdStatsCountry</a:t>
          </a:r>
          <a:endParaRPr lang="fr-FR" dirty="0"/>
        </a:p>
      </dgm:t>
    </dgm:pt>
    <dgm:pt modelId="{DD22D7FC-A1CF-48BE-8BEC-67151BF05113}" type="parTrans" cxnId="{1E2110F7-9F3E-4348-B556-86B10EBFC3C8}">
      <dgm:prSet/>
      <dgm:spPr/>
      <dgm:t>
        <a:bodyPr/>
        <a:lstStyle/>
        <a:p>
          <a:endParaRPr lang="fr-FR"/>
        </a:p>
      </dgm:t>
    </dgm:pt>
    <dgm:pt modelId="{1695DB93-C650-4699-957F-F8814D9185B4}" type="sibTrans" cxnId="{1E2110F7-9F3E-4348-B556-86B10EBFC3C8}">
      <dgm:prSet/>
      <dgm:spPr/>
      <dgm:t>
        <a:bodyPr/>
        <a:lstStyle/>
        <a:p>
          <a:endParaRPr lang="fr-FR"/>
        </a:p>
      </dgm:t>
    </dgm:pt>
    <dgm:pt modelId="{94F09960-D46C-4955-9825-5B08A2D13767}">
      <dgm:prSet phldrT="[Texte]"/>
      <dgm:spPr>
        <a:solidFill>
          <a:schemeClr val="accent1">
            <a:lumMod val="20000"/>
            <a:lumOff val="80000"/>
            <a:alpha val="90000"/>
          </a:schemeClr>
        </a:solidFill>
      </dgm:spPr>
      <dgm:t>
        <a:bodyPr/>
        <a:lstStyle/>
        <a:p>
          <a:r>
            <a:rPr lang="fr-FR" dirty="0"/>
            <a:t>Zone géographique associée au pays </a:t>
          </a:r>
        </a:p>
      </dgm:t>
    </dgm:pt>
    <dgm:pt modelId="{27EE8116-7BD8-4B79-93FC-6AF080EDB542}" type="parTrans" cxnId="{7219FB04-CFAD-4B5E-BB0D-EF9BA1EF51DA}">
      <dgm:prSet/>
      <dgm:spPr/>
      <dgm:t>
        <a:bodyPr/>
        <a:lstStyle/>
        <a:p>
          <a:endParaRPr lang="fr-FR"/>
        </a:p>
      </dgm:t>
    </dgm:pt>
    <dgm:pt modelId="{FF2F0A6A-6F26-407E-9D66-C605F1078FB6}" type="sibTrans" cxnId="{7219FB04-CFAD-4B5E-BB0D-EF9BA1EF51DA}">
      <dgm:prSet/>
      <dgm:spPr/>
      <dgm:t>
        <a:bodyPr/>
        <a:lstStyle/>
        <a:p>
          <a:endParaRPr lang="fr-FR"/>
        </a:p>
      </dgm:t>
    </dgm:pt>
    <dgm:pt modelId="{9DDD51DF-3277-4D6D-A809-639C04CC8E9E}">
      <dgm:prSet phldrT="[Texte]"/>
      <dgm:spPr>
        <a:solidFill>
          <a:schemeClr val="accent1">
            <a:lumMod val="20000"/>
            <a:lumOff val="80000"/>
            <a:alpha val="90000"/>
          </a:schemeClr>
        </a:solidFill>
      </dgm:spPr>
      <dgm:t>
        <a:bodyPr/>
        <a:lstStyle/>
        <a:p>
          <a:r>
            <a:rPr lang="fr-FR" dirty="0"/>
            <a:t>Base descriptive par pays </a:t>
          </a:r>
        </a:p>
      </dgm:t>
    </dgm:pt>
    <dgm:pt modelId="{A8DAEEF8-0CA6-4D77-8FE8-93C299E7B444}" type="parTrans" cxnId="{CD278A3E-FDA8-4F57-A1FC-B31AA56B5F70}">
      <dgm:prSet/>
      <dgm:spPr/>
      <dgm:t>
        <a:bodyPr/>
        <a:lstStyle/>
        <a:p>
          <a:endParaRPr lang="fr-FR"/>
        </a:p>
      </dgm:t>
    </dgm:pt>
    <dgm:pt modelId="{B1CFF77F-8C79-4C08-B9A3-E788446EF052}" type="sibTrans" cxnId="{CD278A3E-FDA8-4F57-A1FC-B31AA56B5F70}">
      <dgm:prSet/>
      <dgm:spPr/>
      <dgm:t>
        <a:bodyPr/>
        <a:lstStyle/>
        <a:p>
          <a:endParaRPr lang="fr-FR"/>
        </a:p>
      </dgm:t>
    </dgm:pt>
    <dgm:pt modelId="{AE945A38-FB72-47B6-94A5-F7CF2F06E574}" type="pres">
      <dgm:prSet presAssocID="{19EF0E50-400F-4124-897D-F3E8E9DC8B73}" presName="Name0" presStyleCnt="0">
        <dgm:presLayoutVars>
          <dgm:dir/>
          <dgm:animLvl val="lvl"/>
          <dgm:resizeHandles val="exact"/>
        </dgm:presLayoutVars>
      </dgm:prSet>
      <dgm:spPr/>
    </dgm:pt>
    <dgm:pt modelId="{2821C1DD-3073-46E7-8D45-C9AB38DD8DB1}" type="pres">
      <dgm:prSet presAssocID="{69D09A6E-7E20-4B5B-9B9A-D977353C325A}" presName="linNode" presStyleCnt="0"/>
      <dgm:spPr/>
    </dgm:pt>
    <dgm:pt modelId="{23F84256-90B3-4C82-BC4D-AF58065D1C1D}" type="pres">
      <dgm:prSet presAssocID="{69D09A6E-7E20-4B5B-9B9A-D977353C325A}" presName="parentText" presStyleLbl="node1" presStyleIdx="0" presStyleCnt="3">
        <dgm:presLayoutVars>
          <dgm:chMax val="1"/>
          <dgm:bulletEnabled val="1"/>
        </dgm:presLayoutVars>
      </dgm:prSet>
      <dgm:spPr/>
    </dgm:pt>
    <dgm:pt modelId="{54BF4C6D-CE55-4519-9D73-DB68FE49EE9C}" type="pres">
      <dgm:prSet presAssocID="{69D09A6E-7E20-4B5B-9B9A-D977353C325A}" presName="descendantText" presStyleLbl="alignAccFollowNode1" presStyleIdx="0" presStyleCnt="3">
        <dgm:presLayoutVars>
          <dgm:bulletEnabled val="1"/>
        </dgm:presLayoutVars>
      </dgm:prSet>
      <dgm:spPr/>
    </dgm:pt>
    <dgm:pt modelId="{BD45F7EA-F00A-4E99-9D34-64B71A4C333E}" type="pres">
      <dgm:prSet presAssocID="{46C735DA-532E-4283-896E-BBC0AAD23878}" presName="sp" presStyleCnt="0"/>
      <dgm:spPr/>
    </dgm:pt>
    <dgm:pt modelId="{2EB224DE-9805-4D47-9403-19A4D736E36D}" type="pres">
      <dgm:prSet presAssocID="{6214FEF4-6A96-4754-9D7D-2EDB132F64BC}" presName="linNode" presStyleCnt="0"/>
      <dgm:spPr/>
    </dgm:pt>
    <dgm:pt modelId="{D02FDE26-84B2-4F78-A5C3-63841F2CDDE2}" type="pres">
      <dgm:prSet presAssocID="{6214FEF4-6A96-4754-9D7D-2EDB132F64BC}" presName="parentText" presStyleLbl="node1" presStyleIdx="1" presStyleCnt="3">
        <dgm:presLayoutVars>
          <dgm:chMax val="1"/>
          <dgm:bulletEnabled val="1"/>
        </dgm:presLayoutVars>
      </dgm:prSet>
      <dgm:spPr/>
    </dgm:pt>
    <dgm:pt modelId="{A821612C-3785-409D-B250-7AA287A6F041}" type="pres">
      <dgm:prSet presAssocID="{6214FEF4-6A96-4754-9D7D-2EDB132F64BC}" presName="descendantText" presStyleLbl="alignAccFollowNode1" presStyleIdx="1" presStyleCnt="3">
        <dgm:presLayoutVars>
          <dgm:bulletEnabled val="1"/>
        </dgm:presLayoutVars>
      </dgm:prSet>
      <dgm:spPr/>
    </dgm:pt>
    <dgm:pt modelId="{5AF06C5C-2F68-4120-8C6A-05FF040A3F38}" type="pres">
      <dgm:prSet presAssocID="{9FDBFC8C-0277-4CCB-AC32-4DFB6A19B6D0}" presName="sp" presStyleCnt="0"/>
      <dgm:spPr/>
    </dgm:pt>
    <dgm:pt modelId="{0E551802-BA67-4A3B-860A-0DB6A74C5918}" type="pres">
      <dgm:prSet presAssocID="{1C40DDAB-F8E1-419E-AECE-A7687691ADEA}" presName="linNode" presStyleCnt="0"/>
      <dgm:spPr/>
    </dgm:pt>
    <dgm:pt modelId="{6F8267B3-D3D6-4B9E-9C29-255F9032B924}" type="pres">
      <dgm:prSet presAssocID="{1C40DDAB-F8E1-419E-AECE-A7687691ADEA}" presName="parentText" presStyleLbl="node1" presStyleIdx="2" presStyleCnt="3">
        <dgm:presLayoutVars>
          <dgm:chMax val="1"/>
          <dgm:bulletEnabled val="1"/>
        </dgm:presLayoutVars>
      </dgm:prSet>
      <dgm:spPr/>
    </dgm:pt>
    <dgm:pt modelId="{237BBB0C-B5F2-4D2C-B8A7-0D38DDCF189D}" type="pres">
      <dgm:prSet presAssocID="{1C40DDAB-F8E1-419E-AECE-A7687691ADEA}" presName="descendantText" presStyleLbl="alignAccFollowNode1" presStyleIdx="2" presStyleCnt="3">
        <dgm:presLayoutVars>
          <dgm:bulletEnabled val="1"/>
        </dgm:presLayoutVars>
      </dgm:prSet>
      <dgm:spPr/>
    </dgm:pt>
  </dgm:ptLst>
  <dgm:cxnLst>
    <dgm:cxn modelId="{7219FB04-CFAD-4B5E-BB0D-EF9BA1EF51DA}" srcId="{1C40DDAB-F8E1-419E-AECE-A7687691ADEA}" destId="{94F09960-D46C-4955-9825-5B08A2D13767}" srcOrd="0" destOrd="0" parTransId="{27EE8116-7BD8-4B79-93FC-6AF080EDB542}" sibTransId="{FF2F0A6A-6F26-407E-9D66-C605F1078FB6}"/>
    <dgm:cxn modelId="{B127980A-DE9E-4BB1-9435-335232C4691D}" type="presOf" srcId="{6214FEF4-6A96-4754-9D7D-2EDB132F64BC}" destId="{D02FDE26-84B2-4F78-A5C3-63841F2CDDE2}" srcOrd="0" destOrd="0" presId="urn:microsoft.com/office/officeart/2005/8/layout/vList5"/>
    <dgm:cxn modelId="{7DCBD621-2945-4C4A-9A5F-7E3FB4D67D37}" type="presOf" srcId="{19EF0E50-400F-4124-897D-F3E8E9DC8B73}" destId="{AE945A38-FB72-47B6-94A5-F7CF2F06E574}" srcOrd="0" destOrd="0" presId="urn:microsoft.com/office/officeart/2005/8/layout/vList5"/>
    <dgm:cxn modelId="{CD278A3E-FDA8-4F57-A1FC-B31AA56B5F70}" srcId="{1C40DDAB-F8E1-419E-AECE-A7687691ADEA}" destId="{9DDD51DF-3277-4D6D-A809-639C04CC8E9E}" srcOrd="1" destOrd="0" parTransId="{A8DAEEF8-0CA6-4D77-8FE8-93C299E7B444}" sibTransId="{B1CFF77F-8C79-4C08-B9A3-E788446EF052}"/>
    <dgm:cxn modelId="{15B5CE5D-1F80-4612-8A8D-481C58EE9F5B}" type="presOf" srcId="{94F09960-D46C-4955-9825-5B08A2D13767}" destId="{237BBB0C-B5F2-4D2C-B8A7-0D38DDCF189D}" srcOrd="0" destOrd="0" presId="urn:microsoft.com/office/officeart/2005/8/layout/vList5"/>
    <dgm:cxn modelId="{D61DA043-81DB-4A85-AA9B-861EF7990D61}" type="presOf" srcId="{69D09A6E-7E20-4B5B-9B9A-D977353C325A}" destId="{23F84256-90B3-4C82-BC4D-AF58065D1C1D}" srcOrd="0" destOrd="0" presId="urn:microsoft.com/office/officeart/2005/8/layout/vList5"/>
    <dgm:cxn modelId="{B9177B5A-4D26-412D-BCAA-DDD0558BE7F8}" srcId="{6214FEF4-6A96-4754-9D7D-2EDB132F64BC}" destId="{9DA19B88-ED93-4A03-A8CD-035C179556D1}" srcOrd="0" destOrd="0" parTransId="{487653A9-56EE-42BA-8751-B079BEAB5044}" sibTransId="{BE7AAA55-30F6-4D86-8000-D3A71D55C423}"/>
    <dgm:cxn modelId="{BA59FB5A-8CCE-4225-9001-175298A82916}" srcId="{19EF0E50-400F-4124-897D-F3E8E9DC8B73}" destId="{6214FEF4-6A96-4754-9D7D-2EDB132F64BC}" srcOrd="1" destOrd="0" parTransId="{AA2B43AA-D239-4711-8898-C95AE7FF7A70}" sibTransId="{9FDBFC8C-0277-4CCB-AC32-4DFB6A19B6D0}"/>
    <dgm:cxn modelId="{CB7DC27C-ACCF-4945-9AFE-201BA46FFC5F}" type="presOf" srcId="{9DA19B88-ED93-4A03-A8CD-035C179556D1}" destId="{A821612C-3785-409D-B250-7AA287A6F041}" srcOrd="0" destOrd="0" presId="urn:microsoft.com/office/officeart/2005/8/layout/vList5"/>
    <dgm:cxn modelId="{AFBC777D-1AB1-4A95-82CA-736E3A6B0BF6}" type="presOf" srcId="{766D97C0-8419-4162-BE67-005087C3C769}" destId="{54BF4C6D-CE55-4519-9D73-DB68FE49EE9C}" srcOrd="0" destOrd="1" presId="urn:microsoft.com/office/officeart/2005/8/layout/vList5"/>
    <dgm:cxn modelId="{87933482-D6EE-4AD1-A5BD-704716D89B90}" srcId="{69D09A6E-7E20-4B5B-9B9A-D977353C325A}" destId="{1E99945A-7E11-4453-803C-A35375497D4A}" srcOrd="0" destOrd="0" parTransId="{672EB1E9-FA8C-4226-B369-9ADFBC32D796}" sibTransId="{60DE6FED-5A80-4798-98B7-EC62D8EA1C4A}"/>
    <dgm:cxn modelId="{951435AC-B505-4F59-87C0-4A70825633CB}" type="presOf" srcId="{1C40DDAB-F8E1-419E-AECE-A7687691ADEA}" destId="{6F8267B3-D3D6-4B9E-9C29-255F9032B924}" srcOrd="0" destOrd="0" presId="urn:microsoft.com/office/officeart/2005/8/layout/vList5"/>
    <dgm:cxn modelId="{D13A47B3-1FD2-4D9B-97A3-438FC3CC5690}" type="presOf" srcId="{9DDD51DF-3277-4D6D-A809-639C04CC8E9E}" destId="{237BBB0C-B5F2-4D2C-B8A7-0D38DDCF189D}" srcOrd="0" destOrd="1" presId="urn:microsoft.com/office/officeart/2005/8/layout/vList5"/>
    <dgm:cxn modelId="{686BBCD5-652B-42AA-B363-C017C1D1B743}" srcId="{19EF0E50-400F-4124-897D-F3E8E9DC8B73}" destId="{69D09A6E-7E20-4B5B-9B9A-D977353C325A}" srcOrd="0" destOrd="0" parTransId="{57AA54CE-488D-4923-9FAD-7CE2A8DB21D3}" sibTransId="{46C735DA-532E-4283-896E-BBC0AAD23878}"/>
    <dgm:cxn modelId="{9C4CD5DD-FC0C-45ED-9975-9141042B26B8}" type="presOf" srcId="{0BE2CA7B-D96C-427D-B567-049707DA78C2}" destId="{A821612C-3785-409D-B250-7AA287A6F041}" srcOrd="0" destOrd="1" presId="urn:microsoft.com/office/officeart/2005/8/layout/vList5"/>
    <dgm:cxn modelId="{334802E9-B910-4A62-A974-B28D7E23B7D5}" srcId="{69D09A6E-7E20-4B5B-9B9A-D977353C325A}" destId="{766D97C0-8419-4162-BE67-005087C3C769}" srcOrd="1" destOrd="0" parTransId="{C506102B-7738-4FBE-AADB-78E9BC9E46EA}" sibTransId="{E2B56445-742B-4D12-875B-CA6C1EBC3532}"/>
    <dgm:cxn modelId="{1E2110F7-9F3E-4348-B556-86B10EBFC3C8}" srcId="{19EF0E50-400F-4124-897D-F3E8E9DC8B73}" destId="{1C40DDAB-F8E1-419E-AECE-A7687691ADEA}" srcOrd="2" destOrd="0" parTransId="{DD22D7FC-A1CF-48BE-8BEC-67151BF05113}" sibTransId="{1695DB93-C650-4699-957F-F8814D9185B4}"/>
    <dgm:cxn modelId="{2E8F70F7-5F75-41F3-9450-783303B1630A}" type="presOf" srcId="{1E99945A-7E11-4453-803C-A35375497D4A}" destId="{54BF4C6D-CE55-4519-9D73-DB68FE49EE9C}" srcOrd="0" destOrd="0" presId="urn:microsoft.com/office/officeart/2005/8/layout/vList5"/>
    <dgm:cxn modelId="{A4AD5AF7-DFFD-441F-AD31-980DF8626802}" srcId="{6214FEF4-6A96-4754-9D7D-2EDB132F64BC}" destId="{0BE2CA7B-D96C-427D-B567-049707DA78C2}" srcOrd="1" destOrd="0" parTransId="{BF2389B5-98E5-47E7-9CA2-27EC0EF7D9D0}" sibTransId="{CCA460A1-1626-4FAF-8818-7F0AB2C544A4}"/>
    <dgm:cxn modelId="{2C8C61ED-73AF-46E6-BF39-A2563504B629}" type="presParOf" srcId="{AE945A38-FB72-47B6-94A5-F7CF2F06E574}" destId="{2821C1DD-3073-46E7-8D45-C9AB38DD8DB1}" srcOrd="0" destOrd="0" presId="urn:microsoft.com/office/officeart/2005/8/layout/vList5"/>
    <dgm:cxn modelId="{88BF2D1F-6DDA-40AF-A8EC-1528B8B42823}" type="presParOf" srcId="{2821C1DD-3073-46E7-8D45-C9AB38DD8DB1}" destId="{23F84256-90B3-4C82-BC4D-AF58065D1C1D}" srcOrd="0" destOrd="0" presId="urn:microsoft.com/office/officeart/2005/8/layout/vList5"/>
    <dgm:cxn modelId="{ECFE2162-9D24-4667-AAE4-25C63192D97E}" type="presParOf" srcId="{2821C1DD-3073-46E7-8D45-C9AB38DD8DB1}" destId="{54BF4C6D-CE55-4519-9D73-DB68FE49EE9C}" srcOrd="1" destOrd="0" presId="urn:microsoft.com/office/officeart/2005/8/layout/vList5"/>
    <dgm:cxn modelId="{6B924799-BFC6-4420-9FCC-4D67AAA17758}" type="presParOf" srcId="{AE945A38-FB72-47B6-94A5-F7CF2F06E574}" destId="{BD45F7EA-F00A-4E99-9D34-64B71A4C333E}" srcOrd="1" destOrd="0" presId="urn:microsoft.com/office/officeart/2005/8/layout/vList5"/>
    <dgm:cxn modelId="{E7F4B9C9-4152-4197-800B-7614ABD2B57A}" type="presParOf" srcId="{AE945A38-FB72-47B6-94A5-F7CF2F06E574}" destId="{2EB224DE-9805-4D47-9403-19A4D736E36D}" srcOrd="2" destOrd="0" presId="urn:microsoft.com/office/officeart/2005/8/layout/vList5"/>
    <dgm:cxn modelId="{0A85CBD2-FC70-4D1E-BC72-26600CA62391}" type="presParOf" srcId="{2EB224DE-9805-4D47-9403-19A4D736E36D}" destId="{D02FDE26-84B2-4F78-A5C3-63841F2CDDE2}" srcOrd="0" destOrd="0" presId="urn:microsoft.com/office/officeart/2005/8/layout/vList5"/>
    <dgm:cxn modelId="{8700430D-CA58-4D69-B73C-68F167DB1739}" type="presParOf" srcId="{2EB224DE-9805-4D47-9403-19A4D736E36D}" destId="{A821612C-3785-409D-B250-7AA287A6F041}" srcOrd="1" destOrd="0" presId="urn:microsoft.com/office/officeart/2005/8/layout/vList5"/>
    <dgm:cxn modelId="{6FA61598-05B7-4CF1-93BE-59401CEA1E8C}" type="presParOf" srcId="{AE945A38-FB72-47B6-94A5-F7CF2F06E574}" destId="{5AF06C5C-2F68-4120-8C6A-05FF040A3F38}" srcOrd="3" destOrd="0" presId="urn:microsoft.com/office/officeart/2005/8/layout/vList5"/>
    <dgm:cxn modelId="{8A1E6064-E89D-4B42-A030-1B07AC87AE75}" type="presParOf" srcId="{AE945A38-FB72-47B6-94A5-F7CF2F06E574}" destId="{0E551802-BA67-4A3B-860A-0DB6A74C5918}" srcOrd="4" destOrd="0" presId="urn:microsoft.com/office/officeart/2005/8/layout/vList5"/>
    <dgm:cxn modelId="{129BC1B6-2BE0-47D7-83C0-D61FB86B8F11}" type="presParOf" srcId="{0E551802-BA67-4A3B-860A-0DB6A74C5918}" destId="{6F8267B3-D3D6-4B9E-9C29-255F9032B924}" srcOrd="0" destOrd="0" presId="urn:microsoft.com/office/officeart/2005/8/layout/vList5"/>
    <dgm:cxn modelId="{8249ACF3-1006-4AED-B59C-4EE77271E9F5}" type="presParOf" srcId="{0E551802-BA67-4A3B-860A-0DB6A74C5918}" destId="{237BBB0C-B5F2-4D2C-B8A7-0D38DDCF18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721EC-F923-42B2-B56F-2087AFAD249C}">
      <dsp:nvSpPr>
        <dsp:cNvPr id="0" name=""/>
        <dsp:cNvSpPr/>
      </dsp:nvSpPr>
      <dsp:spPr>
        <a:xfrm>
          <a:off x="1290262" y="871088"/>
          <a:ext cx="4121670" cy="48490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58E2E1-20B5-4917-A837-764169723BA5}">
      <dsp:nvSpPr>
        <dsp:cNvPr id="0" name=""/>
        <dsp:cNvSpPr/>
      </dsp:nvSpPr>
      <dsp:spPr>
        <a:xfrm>
          <a:off x="1290262" y="1053198"/>
          <a:ext cx="302792" cy="302792"/>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60504D-5691-4CDD-9470-41C603370052}">
      <dsp:nvSpPr>
        <dsp:cNvPr id="0" name=""/>
        <dsp:cNvSpPr/>
      </dsp:nvSpPr>
      <dsp:spPr>
        <a:xfrm>
          <a:off x="1290262" y="0"/>
          <a:ext cx="4121670" cy="871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75" tIns="69850" rIns="104775" bIns="69850" numCol="1" spcCol="1270" anchor="ctr" anchorCtr="0">
          <a:noAutofit/>
        </a:bodyPr>
        <a:lstStyle/>
        <a:p>
          <a:pPr marL="0" lvl="0" indent="0" algn="l" defTabSz="2444750">
            <a:lnSpc>
              <a:spcPct val="90000"/>
            </a:lnSpc>
            <a:spcBef>
              <a:spcPct val="0"/>
            </a:spcBef>
            <a:spcAft>
              <a:spcPct val="35000"/>
            </a:spcAft>
            <a:buNone/>
          </a:pPr>
          <a:r>
            <a:rPr lang="fr-FR" sz="5500" kern="1200" dirty="0"/>
            <a:t>Exploration</a:t>
          </a:r>
        </a:p>
      </dsp:txBody>
      <dsp:txXfrm>
        <a:off x="1290262" y="0"/>
        <a:ext cx="4121670" cy="871088"/>
      </dsp:txXfrm>
    </dsp:sp>
    <dsp:sp modelId="{C57D8B6E-AFD6-4B71-8017-82B5EA48161E}">
      <dsp:nvSpPr>
        <dsp:cNvPr id="0" name=""/>
        <dsp:cNvSpPr/>
      </dsp:nvSpPr>
      <dsp:spPr>
        <a:xfrm>
          <a:off x="1290262" y="1758999"/>
          <a:ext cx="302785" cy="302785"/>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F06F0F-9384-437F-9355-50387E87D469}">
      <dsp:nvSpPr>
        <dsp:cNvPr id="0" name=""/>
        <dsp:cNvSpPr/>
      </dsp:nvSpPr>
      <dsp:spPr>
        <a:xfrm>
          <a:off x="1578779" y="1557495"/>
          <a:ext cx="3833153" cy="70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fr-FR" sz="2200" kern="1200" dirty="0"/>
            <a:t>Pays avec fort potentiel clients</a:t>
          </a:r>
        </a:p>
      </dsp:txBody>
      <dsp:txXfrm>
        <a:off x="1578779" y="1557495"/>
        <a:ext cx="3833153" cy="705793"/>
      </dsp:txXfrm>
    </dsp:sp>
    <dsp:sp modelId="{8BA49BD0-91B3-49F5-B808-18A4AA4A7E76}">
      <dsp:nvSpPr>
        <dsp:cNvPr id="0" name=""/>
        <dsp:cNvSpPr/>
      </dsp:nvSpPr>
      <dsp:spPr>
        <a:xfrm>
          <a:off x="1290262" y="2464792"/>
          <a:ext cx="302785" cy="302785"/>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908664-F6B3-48BD-8841-F257E8A75C74}">
      <dsp:nvSpPr>
        <dsp:cNvPr id="0" name=""/>
        <dsp:cNvSpPr/>
      </dsp:nvSpPr>
      <dsp:spPr>
        <a:xfrm>
          <a:off x="1578779" y="2263288"/>
          <a:ext cx="3833153" cy="70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fr-FR" sz="2200" kern="1200" dirty="0"/>
            <a:t>Evolution potentiel clients</a:t>
          </a:r>
        </a:p>
      </dsp:txBody>
      <dsp:txXfrm>
        <a:off x="1578779" y="2263288"/>
        <a:ext cx="3833153" cy="705793"/>
      </dsp:txXfrm>
    </dsp:sp>
    <dsp:sp modelId="{A28C273D-F1B2-4A4C-B163-0B3482CE966B}">
      <dsp:nvSpPr>
        <dsp:cNvPr id="0" name=""/>
        <dsp:cNvSpPr/>
      </dsp:nvSpPr>
      <dsp:spPr>
        <a:xfrm>
          <a:off x="1290262" y="3170585"/>
          <a:ext cx="302785" cy="302785"/>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68A608-7D4F-4018-A59D-60D6DDA6A2A2}">
      <dsp:nvSpPr>
        <dsp:cNvPr id="0" name=""/>
        <dsp:cNvSpPr/>
      </dsp:nvSpPr>
      <dsp:spPr>
        <a:xfrm>
          <a:off x="1578779" y="2969081"/>
          <a:ext cx="3833153" cy="70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fr-FR" sz="2200" kern="1200" dirty="0"/>
            <a:t>Prioriser les pays</a:t>
          </a:r>
        </a:p>
      </dsp:txBody>
      <dsp:txXfrm>
        <a:off x="1578779" y="2969081"/>
        <a:ext cx="3833153" cy="705793"/>
      </dsp:txXfrm>
    </dsp:sp>
    <dsp:sp modelId="{C4AE6AA0-59BB-47C8-A1C4-A18A7949A729}">
      <dsp:nvSpPr>
        <dsp:cNvPr id="0" name=""/>
        <dsp:cNvSpPr/>
      </dsp:nvSpPr>
      <dsp:spPr>
        <a:xfrm>
          <a:off x="5618016" y="871088"/>
          <a:ext cx="4121670" cy="48490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E440BA-2764-4ACF-8ABF-1C98F4290EDF}">
      <dsp:nvSpPr>
        <dsp:cNvPr id="0" name=""/>
        <dsp:cNvSpPr/>
      </dsp:nvSpPr>
      <dsp:spPr>
        <a:xfrm>
          <a:off x="5618016" y="1053198"/>
          <a:ext cx="302792" cy="302792"/>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B8A72-C7FE-419B-B55F-B42C1912ABC8}">
      <dsp:nvSpPr>
        <dsp:cNvPr id="0" name=""/>
        <dsp:cNvSpPr/>
      </dsp:nvSpPr>
      <dsp:spPr>
        <a:xfrm>
          <a:off x="5618016" y="0"/>
          <a:ext cx="4121670" cy="871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75" tIns="69850" rIns="104775" bIns="69850" numCol="1" spcCol="1270" anchor="ctr" anchorCtr="0">
          <a:noAutofit/>
        </a:bodyPr>
        <a:lstStyle/>
        <a:p>
          <a:pPr marL="0" lvl="0" indent="0" algn="l" defTabSz="2444750">
            <a:lnSpc>
              <a:spcPct val="90000"/>
            </a:lnSpc>
            <a:spcBef>
              <a:spcPct val="0"/>
            </a:spcBef>
            <a:spcAft>
              <a:spcPct val="35000"/>
            </a:spcAft>
            <a:buNone/>
          </a:pPr>
          <a:r>
            <a:rPr lang="fr-FR" sz="5500" kern="1200" dirty="0" err="1"/>
            <a:t>Pré-analyse</a:t>
          </a:r>
          <a:endParaRPr lang="fr-FR" sz="5500" kern="1200" dirty="0"/>
        </a:p>
      </dsp:txBody>
      <dsp:txXfrm>
        <a:off x="5618016" y="0"/>
        <a:ext cx="4121670" cy="871088"/>
      </dsp:txXfrm>
    </dsp:sp>
    <dsp:sp modelId="{D21C6DD7-D345-40DD-A8AB-CC723AB19330}">
      <dsp:nvSpPr>
        <dsp:cNvPr id="0" name=""/>
        <dsp:cNvSpPr/>
      </dsp:nvSpPr>
      <dsp:spPr>
        <a:xfrm>
          <a:off x="5618016" y="1758999"/>
          <a:ext cx="302785" cy="302785"/>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C5E186-3316-4C5F-A210-F67A571BA0CB}">
      <dsp:nvSpPr>
        <dsp:cNvPr id="0" name=""/>
        <dsp:cNvSpPr/>
      </dsp:nvSpPr>
      <dsp:spPr>
        <a:xfrm>
          <a:off x="5906533" y="1557495"/>
          <a:ext cx="3833153" cy="70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fr-FR" sz="2200" kern="1200" dirty="0"/>
            <a:t>Qualité, description</a:t>
          </a:r>
        </a:p>
      </dsp:txBody>
      <dsp:txXfrm>
        <a:off x="5906533" y="1557495"/>
        <a:ext cx="3833153" cy="705793"/>
      </dsp:txXfrm>
    </dsp:sp>
    <dsp:sp modelId="{2C9F087F-72DA-4A06-A064-A39167805CE0}">
      <dsp:nvSpPr>
        <dsp:cNvPr id="0" name=""/>
        <dsp:cNvSpPr/>
      </dsp:nvSpPr>
      <dsp:spPr>
        <a:xfrm>
          <a:off x="5618016" y="2464792"/>
          <a:ext cx="302785" cy="302785"/>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B97680-33B2-4FE4-BDCE-3E1B4A7FC090}">
      <dsp:nvSpPr>
        <dsp:cNvPr id="0" name=""/>
        <dsp:cNvSpPr/>
      </dsp:nvSpPr>
      <dsp:spPr>
        <a:xfrm>
          <a:off x="5906533" y="2263288"/>
          <a:ext cx="3833153" cy="70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fr-FR" sz="2200" kern="1200" dirty="0"/>
            <a:t>Informations pertinentes</a:t>
          </a:r>
        </a:p>
      </dsp:txBody>
      <dsp:txXfrm>
        <a:off x="5906533" y="2263288"/>
        <a:ext cx="3833153" cy="705793"/>
      </dsp:txXfrm>
    </dsp:sp>
    <dsp:sp modelId="{37C3E7DA-3034-4E5E-A110-7065E8060684}">
      <dsp:nvSpPr>
        <dsp:cNvPr id="0" name=""/>
        <dsp:cNvSpPr/>
      </dsp:nvSpPr>
      <dsp:spPr>
        <a:xfrm>
          <a:off x="5618016" y="3170585"/>
          <a:ext cx="302785" cy="302785"/>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227787-A97F-4CEB-AEA9-B03779A63C43}">
      <dsp:nvSpPr>
        <dsp:cNvPr id="0" name=""/>
        <dsp:cNvSpPr/>
      </dsp:nvSpPr>
      <dsp:spPr>
        <a:xfrm>
          <a:off x="5906533" y="2969081"/>
          <a:ext cx="3833153" cy="70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fr-FR" sz="2200" kern="1200" dirty="0"/>
            <a:t>Indicateurs statistiques</a:t>
          </a:r>
        </a:p>
      </dsp:txBody>
      <dsp:txXfrm>
        <a:off x="5906533" y="2969081"/>
        <a:ext cx="3833153" cy="7057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F4C6D-CE55-4519-9D73-DB68FE49EE9C}">
      <dsp:nvSpPr>
        <dsp:cNvPr id="0" name=""/>
        <dsp:cNvSpPr/>
      </dsp:nvSpPr>
      <dsp:spPr>
        <a:xfrm rot="5400000">
          <a:off x="7026218" y="-2935103"/>
          <a:ext cx="948295" cy="7059168"/>
        </a:xfrm>
        <a:prstGeom prst="round2SameRect">
          <a:avLst/>
        </a:prstGeom>
        <a:solidFill>
          <a:schemeClr val="accent1">
            <a:lumMod val="20000"/>
            <a:lumOff val="80000"/>
            <a:alpha val="9000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fr-FR" sz="2300" kern="1200" dirty="0"/>
            <a:t>Jeu de données d’éducation, économie, etc.. par année</a:t>
          </a:r>
        </a:p>
        <a:p>
          <a:pPr marL="228600" lvl="1" indent="-228600" algn="l" defTabSz="1022350">
            <a:lnSpc>
              <a:spcPct val="90000"/>
            </a:lnSpc>
            <a:spcBef>
              <a:spcPct val="0"/>
            </a:spcBef>
            <a:spcAft>
              <a:spcPct val="15000"/>
            </a:spcAft>
            <a:buChar char="•"/>
          </a:pPr>
          <a:r>
            <a:rPr lang="fr-FR" sz="2300" kern="1200" dirty="0"/>
            <a:t>Indicateur par pays</a:t>
          </a:r>
        </a:p>
      </dsp:txBody>
      <dsp:txXfrm rot="-5400000">
        <a:off x="3970782" y="166625"/>
        <a:ext cx="7012876" cy="855711"/>
      </dsp:txXfrm>
    </dsp:sp>
    <dsp:sp modelId="{23F84256-90B3-4C82-BC4D-AF58065D1C1D}">
      <dsp:nvSpPr>
        <dsp:cNvPr id="0" name=""/>
        <dsp:cNvSpPr/>
      </dsp:nvSpPr>
      <dsp:spPr>
        <a:xfrm>
          <a:off x="0" y="1796"/>
          <a:ext cx="3970782" cy="118536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err="1"/>
            <a:t>EdStatsData</a:t>
          </a:r>
          <a:endParaRPr lang="fr-FR" sz="4000" kern="1200" dirty="0"/>
        </a:p>
      </dsp:txBody>
      <dsp:txXfrm>
        <a:off x="57865" y="59661"/>
        <a:ext cx="3855052" cy="1069639"/>
      </dsp:txXfrm>
    </dsp:sp>
    <dsp:sp modelId="{A821612C-3785-409D-B250-7AA287A6F041}">
      <dsp:nvSpPr>
        <dsp:cNvPr id="0" name=""/>
        <dsp:cNvSpPr/>
      </dsp:nvSpPr>
      <dsp:spPr>
        <a:xfrm rot="5400000">
          <a:off x="7026218" y="-1690464"/>
          <a:ext cx="948295" cy="7059168"/>
        </a:xfrm>
        <a:prstGeom prst="round2SameRect">
          <a:avLst/>
        </a:prstGeom>
        <a:solidFill>
          <a:schemeClr val="accent1">
            <a:lumMod val="20000"/>
            <a:lumOff val="80000"/>
            <a:alpha val="9000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fr-FR" sz="2300" kern="1200" dirty="0"/>
            <a:t>Sujet global de l’indicateur</a:t>
          </a:r>
        </a:p>
        <a:p>
          <a:pPr marL="228600" lvl="1" indent="-228600" algn="l" defTabSz="1022350">
            <a:lnSpc>
              <a:spcPct val="90000"/>
            </a:lnSpc>
            <a:spcBef>
              <a:spcPct val="0"/>
            </a:spcBef>
            <a:spcAft>
              <a:spcPct val="15000"/>
            </a:spcAft>
            <a:buChar char="•"/>
          </a:pPr>
          <a:r>
            <a:rPr lang="fr-FR" sz="2300" kern="1200" dirty="0"/>
            <a:t>Base descriptive des indicateurs</a:t>
          </a:r>
        </a:p>
      </dsp:txBody>
      <dsp:txXfrm rot="-5400000">
        <a:off x="3970782" y="1411264"/>
        <a:ext cx="7012876" cy="855711"/>
      </dsp:txXfrm>
    </dsp:sp>
    <dsp:sp modelId="{D02FDE26-84B2-4F78-A5C3-63841F2CDDE2}">
      <dsp:nvSpPr>
        <dsp:cNvPr id="0" name=""/>
        <dsp:cNvSpPr/>
      </dsp:nvSpPr>
      <dsp:spPr>
        <a:xfrm>
          <a:off x="0" y="1246434"/>
          <a:ext cx="3970782" cy="118536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err="1"/>
            <a:t>EdStatsSeries</a:t>
          </a:r>
          <a:endParaRPr lang="fr-FR" sz="4000" kern="1200" dirty="0"/>
        </a:p>
      </dsp:txBody>
      <dsp:txXfrm>
        <a:off x="57865" y="1304299"/>
        <a:ext cx="3855052" cy="1069639"/>
      </dsp:txXfrm>
    </dsp:sp>
    <dsp:sp modelId="{237BBB0C-B5F2-4D2C-B8A7-0D38DDCF189D}">
      <dsp:nvSpPr>
        <dsp:cNvPr id="0" name=""/>
        <dsp:cNvSpPr/>
      </dsp:nvSpPr>
      <dsp:spPr>
        <a:xfrm rot="5400000">
          <a:off x="7026218" y="-445826"/>
          <a:ext cx="948295" cy="7059168"/>
        </a:xfrm>
        <a:prstGeom prst="round2SameRect">
          <a:avLst/>
        </a:prstGeom>
        <a:solidFill>
          <a:schemeClr val="accent1">
            <a:lumMod val="20000"/>
            <a:lumOff val="80000"/>
            <a:alpha val="9000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fr-FR" sz="2300" kern="1200" dirty="0"/>
            <a:t>Zone géographique associée au pays </a:t>
          </a:r>
        </a:p>
        <a:p>
          <a:pPr marL="228600" lvl="1" indent="-228600" algn="l" defTabSz="1022350">
            <a:lnSpc>
              <a:spcPct val="90000"/>
            </a:lnSpc>
            <a:spcBef>
              <a:spcPct val="0"/>
            </a:spcBef>
            <a:spcAft>
              <a:spcPct val="15000"/>
            </a:spcAft>
            <a:buChar char="•"/>
          </a:pPr>
          <a:r>
            <a:rPr lang="fr-FR" sz="2300" kern="1200" dirty="0"/>
            <a:t>Base descriptive par pays </a:t>
          </a:r>
        </a:p>
      </dsp:txBody>
      <dsp:txXfrm rot="-5400000">
        <a:off x="3970782" y="2655902"/>
        <a:ext cx="7012876" cy="855711"/>
      </dsp:txXfrm>
    </dsp:sp>
    <dsp:sp modelId="{6F8267B3-D3D6-4B9E-9C29-255F9032B924}">
      <dsp:nvSpPr>
        <dsp:cNvPr id="0" name=""/>
        <dsp:cNvSpPr/>
      </dsp:nvSpPr>
      <dsp:spPr>
        <a:xfrm>
          <a:off x="0" y="2491072"/>
          <a:ext cx="3970782" cy="118536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err="1"/>
            <a:t>EdStatsCountry</a:t>
          </a:r>
          <a:endParaRPr lang="fr-FR" sz="4000" kern="1200" dirty="0"/>
        </a:p>
      </dsp:txBody>
      <dsp:txXfrm>
        <a:off x="57865" y="2548937"/>
        <a:ext cx="3855052" cy="1069639"/>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C7A6A-E6A0-49E2-A6B3-BF2A744CFD95}" type="datetimeFigureOut">
              <a:rPr lang="fr-FR" smtClean="0"/>
              <a:t>04/12/2020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21057-15A0-41BA-A4CF-A59DDEB5F31E}" type="slidenum">
              <a:rPr lang="fr-FR" smtClean="0"/>
              <a:t>‹N°›</a:t>
            </a:fld>
            <a:endParaRPr lang="fr-FR"/>
          </a:p>
        </p:txBody>
      </p:sp>
    </p:spTree>
    <p:extLst>
      <p:ext uri="{BB962C8B-B14F-4D97-AF65-F5344CB8AC3E}">
        <p14:creationId xmlns:p14="http://schemas.microsoft.com/office/powerpoint/2010/main" val="317464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East Asia &amp; Pacific : beaucoup d’inégalités </a:t>
            </a:r>
          </a:p>
          <a:p>
            <a:r>
              <a:rPr lang="fr-FR" dirty="0"/>
              <a:t>North America :  Usage d’internet important </a:t>
            </a:r>
          </a:p>
          <a:p>
            <a:r>
              <a:rPr lang="fr-FR" dirty="0"/>
              <a:t>Europe &amp; Central Asia : assez inégalitaire et des valeurs extrêmes. </a:t>
            </a:r>
          </a:p>
          <a:p>
            <a:r>
              <a:rPr lang="fr-FR" dirty="0"/>
              <a:t>South Asia et </a:t>
            </a:r>
            <a:r>
              <a:rPr lang="fr-FR" dirty="0" err="1"/>
              <a:t>Sub</a:t>
            </a:r>
            <a:r>
              <a:rPr lang="fr-FR" dirty="0"/>
              <a:t> </a:t>
            </a:r>
            <a:r>
              <a:rPr lang="fr-FR" dirty="0" err="1"/>
              <a:t>Saharian</a:t>
            </a:r>
            <a:r>
              <a:rPr lang="fr-FR" dirty="0"/>
              <a:t> </a:t>
            </a:r>
            <a:r>
              <a:rPr lang="fr-FR" dirty="0" err="1"/>
              <a:t>Africa</a:t>
            </a:r>
            <a:r>
              <a:rPr lang="fr-FR" dirty="0"/>
              <a:t> : valeurs </a:t>
            </a:r>
            <a:r>
              <a:rPr lang="fr-FR" dirty="0" err="1"/>
              <a:t>extêmes</a:t>
            </a:r>
            <a:r>
              <a:rPr lang="fr-FR" dirty="0"/>
              <a:t> et faible usage d’internet </a:t>
            </a:r>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9</a:t>
            </a:fld>
            <a:endParaRPr lang="fr-FR"/>
          </a:p>
        </p:txBody>
      </p:sp>
    </p:spTree>
    <p:extLst>
      <p:ext uri="{BB962C8B-B14F-4D97-AF65-F5344CB8AC3E}">
        <p14:creationId xmlns:p14="http://schemas.microsoft.com/office/powerpoint/2010/main" val="2196417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00000"/>
                </a:solidFill>
                <a:effectLst/>
                <a:latin typeface="Helvetica Neue"/>
              </a:rPr>
              <a:t>En effet, le Japon a un PIB important, une implication dans l'éducation du primaire aux études sup, le nombre d'années d'études du </a:t>
            </a:r>
            <a:r>
              <a:rPr lang="fr-FR" b="0" i="0" dirty="0" err="1">
                <a:solidFill>
                  <a:srgbClr val="000000"/>
                </a:solidFill>
                <a:effectLst/>
                <a:latin typeface="Helvetica Neue"/>
              </a:rPr>
              <a:t>teritiaire</a:t>
            </a:r>
            <a:r>
              <a:rPr lang="fr-FR" b="0" i="0" dirty="0">
                <a:solidFill>
                  <a:srgbClr val="000000"/>
                </a:solidFill>
                <a:effectLst/>
                <a:latin typeface="Helvetica Neue"/>
              </a:rPr>
              <a:t> est en augmentation et le pourcentage d'utilisateurs Internet est important.</a:t>
            </a:r>
          </a:p>
          <a:p>
            <a:pPr algn="l"/>
            <a:r>
              <a:rPr lang="fr-FR" b="0" i="0" dirty="0">
                <a:solidFill>
                  <a:srgbClr val="000000"/>
                </a:solidFill>
                <a:effectLst/>
                <a:latin typeface="Helvetica Neue"/>
              </a:rPr>
              <a:t>La Corée du Sud a un usage accru d'Internet, le nombre d'étudiants en études supérieures étant en diminution, il peut être intéressant d'apporter une offre de formation supplémentaire, surtout qu'ils vont de plus en plus au lycée et ce sont ceux qui ont le nombre d'années d'études supérieures le plus élevé.</a:t>
            </a:r>
          </a:p>
          <a:p>
            <a:pPr algn="l"/>
            <a:r>
              <a:rPr lang="fr-FR" b="0" i="0" dirty="0">
                <a:solidFill>
                  <a:srgbClr val="000000"/>
                </a:solidFill>
                <a:effectLst/>
                <a:latin typeface="Helvetica Neue"/>
              </a:rPr>
              <a:t>La Norvège a aussi un usage Internet accru, une baisse du décrochage scolaire en baisse pour le lycée et les lycéens sont de plus en plus importants.</a:t>
            </a:r>
          </a:p>
          <a:p>
            <a:pPr algn="l"/>
            <a:r>
              <a:rPr lang="fr-FR" b="0" i="0" dirty="0">
                <a:solidFill>
                  <a:srgbClr val="000000"/>
                </a:solidFill>
                <a:effectLst/>
                <a:latin typeface="Helvetica Neue"/>
              </a:rPr>
              <a:t>La Belgique a un ratio de scolarisation du primaire aux études sup en augmentation, un usage accru d'Internet, un nombre accru de lycéens, une augmentation du nombre d'années d'éducation</a:t>
            </a:r>
          </a:p>
          <a:p>
            <a:endParaRPr lang="fr-FR" dirty="0"/>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23</a:t>
            </a:fld>
            <a:endParaRPr lang="fr-FR"/>
          </a:p>
        </p:txBody>
      </p:sp>
    </p:spTree>
    <p:extLst>
      <p:ext uri="{BB962C8B-B14F-4D97-AF65-F5344CB8AC3E}">
        <p14:creationId xmlns:p14="http://schemas.microsoft.com/office/powerpoint/2010/main" val="305961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plupart des zones géo sont à peu près au même niveau (Latin America &amp; Caribbean, Middle East &amp; North </a:t>
            </a:r>
            <a:r>
              <a:rPr lang="fr-FR" dirty="0" err="1"/>
              <a:t>Africa</a:t>
            </a:r>
            <a:r>
              <a:rPr lang="fr-FR" dirty="0"/>
              <a:t>, North America) </a:t>
            </a:r>
          </a:p>
          <a:p>
            <a:r>
              <a:rPr lang="fr-FR" dirty="0"/>
              <a:t>East Asia &amp; Pacific : encore très inégalitaire mais fort taux de scolarisation. </a:t>
            </a:r>
          </a:p>
          <a:p>
            <a:r>
              <a:rPr lang="fr-FR" dirty="0"/>
              <a:t>Europe &amp; Central Asia : fort taux de scolarisation et quelques valeurs extrêmes</a:t>
            </a:r>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10</a:t>
            </a:fld>
            <a:endParaRPr lang="fr-FR"/>
          </a:p>
        </p:txBody>
      </p:sp>
    </p:spTree>
    <p:extLst>
      <p:ext uri="{BB962C8B-B14F-4D97-AF65-F5344CB8AC3E}">
        <p14:creationId xmlns:p14="http://schemas.microsoft.com/office/powerpoint/2010/main" val="871262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North America et Europe &amp; Central Asia ont un fort usage d’internet et en augmentation</a:t>
            </a:r>
          </a:p>
          <a:p>
            <a:r>
              <a:rPr lang="fr-FR" dirty="0"/>
              <a:t>Latin America &amp; Caribbean et East Asia &amp; Pacific ont une net évolution de l’usage d’internet, fort potentiel </a:t>
            </a:r>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11</a:t>
            </a:fld>
            <a:endParaRPr lang="fr-FR"/>
          </a:p>
        </p:txBody>
      </p:sp>
    </p:spTree>
    <p:extLst>
      <p:ext uri="{BB962C8B-B14F-4D97-AF65-F5344CB8AC3E}">
        <p14:creationId xmlns:p14="http://schemas.microsoft.com/office/powerpoint/2010/main" val="136685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North America a le plus haut taux de scolarisation mais en diminution</a:t>
            </a:r>
          </a:p>
          <a:p>
            <a:r>
              <a:rPr lang="fr-FR" dirty="0"/>
              <a:t>Europe &amp; Central Asia a un fort taux de scolarisation, en augmentation</a:t>
            </a:r>
          </a:p>
          <a:p>
            <a:r>
              <a:rPr lang="fr-FR" dirty="0"/>
              <a:t>Latin America &amp; Caribbean fort taux de scolarisation en perdition</a:t>
            </a:r>
          </a:p>
          <a:p>
            <a:r>
              <a:rPr lang="fr-FR" dirty="0"/>
              <a:t>East Asia &amp; Pacific et Middle East &amp; North </a:t>
            </a:r>
            <a:r>
              <a:rPr lang="fr-FR" dirty="0" err="1"/>
              <a:t>Africa</a:t>
            </a:r>
            <a:r>
              <a:rPr lang="fr-FR" dirty="0"/>
              <a:t> ont un taux de scolarisation moyennement élevé mais en net augmentation</a:t>
            </a:r>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12</a:t>
            </a:fld>
            <a:endParaRPr lang="fr-FR"/>
          </a:p>
        </p:txBody>
      </p:sp>
    </p:spTree>
    <p:extLst>
      <p:ext uri="{BB962C8B-B14F-4D97-AF65-F5344CB8AC3E}">
        <p14:creationId xmlns:p14="http://schemas.microsoft.com/office/powerpoint/2010/main" val="162834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huit pays avec l’usage d’internet les plus élevé sont les pays scandinaves, le royaume uni et les </a:t>
            </a:r>
            <a:r>
              <a:rPr lang="fr-FR" dirty="0" err="1"/>
              <a:t>pays-bas</a:t>
            </a:r>
            <a:endParaRPr lang="fr-FR" dirty="0"/>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15</a:t>
            </a:fld>
            <a:endParaRPr lang="fr-FR"/>
          </a:p>
        </p:txBody>
      </p:sp>
    </p:spTree>
    <p:extLst>
      <p:ext uri="{BB962C8B-B14F-4D97-AF65-F5344CB8AC3E}">
        <p14:creationId xmlns:p14="http://schemas.microsoft.com/office/powerpoint/2010/main" val="236647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huit pays qui ont un taux de scolarisation les plus élevés sont l’Australie et des pays d’Europe occidentale tels que l’Espagne, la Finlande et la Belgique </a:t>
            </a:r>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16</a:t>
            </a:fld>
            <a:endParaRPr lang="fr-FR"/>
          </a:p>
        </p:txBody>
      </p:sp>
    </p:spTree>
    <p:extLst>
      <p:ext uri="{BB962C8B-B14F-4D97-AF65-F5344CB8AC3E}">
        <p14:creationId xmlns:p14="http://schemas.microsoft.com/office/powerpoint/2010/main" val="422422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Norvège a un usage accru d’internet et le plus élevé </a:t>
            </a:r>
          </a:p>
          <a:p>
            <a:r>
              <a:rPr lang="fr-FR" dirty="0"/>
              <a:t>Les Pays-Bas et la Finlande ont eu une nette diminution d’internet en 2013. </a:t>
            </a:r>
          </a:p>
          <a:p>
            <a:r>
              <a:rPr lang="fr-FR" dirty="0"/>
              <a:t>Le Japon, la Corée et la Belgique ont un usage accru d’Internet depuis deux ans. </a:t>
            </a:r>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19</a:t>
            </a:fld>
            <a:endParaRPr lang="fr-FR"/>
          </a:p>
        </p:txBody>
      </p:sp>
    </p:spTree>
    <p:extLst>
      <p:ext uri="{BB962C8B-B14F-4D97-AF65-F5344CB8AC3E}">
        <p14:creationId xmlns:p14="http://schemas.microsoft.com/office/powerpoint/2010/main" val="1151293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Belgique a le taux de scolarisation le plus élevé et en fort augmentation. </a:t>
            </a:r>
          </a:p>
          <a:p>
            <a:r>
              <a:rPr lang="fr-FR" dirty="0"/>
              <a:t>L’Australie et la Finlande ont aussi un fort taux de scolarisation, en augmentation. </a:t>
            </a:r>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20</a:t>
            </a:fld>
            <a:endParaRPr lang="fr-FR"/>
          </a:p>
        </p:txBody>
      </p:sp>
    </p:spTree>
    <p:extLst>
      <p:ext uri="{BB962C8B-B14F-4D97-AF65-F5344CB8AC3E}">
        <p14:creationId xmlns:p14="http://schemas.microsoft.com/office/powerpoint/2010/main" val="385364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7921057-15A0-41BA-A4CF-A59DDEB5F31E}" type="slidenum">
              <a:rPr lang="fr-FR" smtClean="0"/>
              <a:t>22</a:t>
            </a:fld>
            <a:endParaRPr lang="fr-FR"/>
          </a:p>
        </p:txBody>
      </p:sp>
    </p:spTree>
    <p:extLst>
      <p:ext uri="{BB962C8B-B14F-4D97-AF65-F5344CB8AC3E}">
        <p14:creationId xmlns:p14="http://schemas.microsoft.com/office/powerpoint/2010/main" val="629610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56EBE-F7FB-4695-A836-81CCF94E4F2F}"/>
              </a:ext>
            </a:extLst>
          </p:cNvPr>
          <p:cNvSpPr>
            <a:spLocks noGrp="1"/>
          </p:cNvSpPr>
          <p:nvPr>
            <p:ph type="ctrTitle"/>
          </p:nvPr>
        </p:nvSpPr>
        <p:spPr/>
        <p:txBody>
          <a:bodyPr/>
          <a:lstStyle/>
          <a:p>
            <a:r>
              <a:rPr lang="fr-FR" dirty="0"/>
              <a:t>PROJET 2</a:t>
            </a:r>
          </a:p>
        </p:txBody>
      </p:sp>
      <p:sp>
        <p:nvSpPr>
          <p:cNvPr id="3" name="Sous-titre 2">
            <a:extLst>
              <a:ext uri="{FF2B5EF4-FFF2-40B4-BE49-F238E27FC236}">
                <a16:creationId xmlns:a16="http://schemas.microsoft.com/office/drawing/2014/main" id="{D6132D8F-057F-435E-AF51-625D0141A1DD}"/>
              </a:ext>
            </a:extLst>
          </p:cNvPr>
          <p:cNvSpPr>
            <a:spLocks noGrp="1"/>
          </p:cNvSpPr>
          <p:nvPr>
            <p:ph type="subTitle" idx="1"/>
          </p:nvPr>
        </p:nvSpPr>
        <p:spPr/>
        <p:txBody>
          <a:bodyPr/>
          <a:lstStyle/>
          <a:p>
            <a:r>
              <a:rPr lang="fr-FR" dirty="0"/>
              <a:t>ANALYSEZ DES Données de systèmes éducatifs</a:t>
            </a:r>
          </a:p>
        </p:txBody>
      </p:sp>
      <p:sp>
        <p:nvSpPr>
          <p:cNvPr id="4" name="ZoneTexte 3">
            <a:extLst>
              <a:ext uri="{FF2B5EF4-FFF2-40B4-BE49-F238E27FC236}">
                <a16:creationId xmlns:a16="http://schemas.microsoft.com/office/drawing/2014/main" id="{16E106B9-C073-411A-A69B-A59B8E83CD61}"/>
              </a:ext>
            </a:extLst>
          </p:cNvPr>
          <p:cNvSpPr txBox="1"/>
          <p:nvPr/>
        </p:nvSpPr>
        <p:spPr>
          <a:xfrm>
            <a:off x="581191" y="3228945"/>
            <a:ext cx="10379242" cy="400110"/>
          </a:xfrm>
          <a:prstGeom prst="rect">
            <a:avLst/>
          </a:prstGeom>
          <a:noFill/>
        </p:spPr>
        <p:txBody>
          <a:bodyPr wrap="square" rtlCol="0">
            <a:spAutoFit/>
          </a:bodyPr>
          <a:lstStyle/>
          <a:p>
            <a:r>
              <a:rPr lang="fr-FR" sz="2000" dirty="0" err="1">
                <a:solidFill>
                  <a:schemeClr val="bg1"/>
                </a:solidFill>
              </a:rPr>
              <a:t>Academy</a:t>
            </a:r>
            <a:r>
              <a:rPr lang="fr-FR" sz="2000" dirty="0">
                <a:solidFill>
                  <a:schemeClr val="bg1"/>
                </a:solidFill>
              </a:rPr>
              <a:t>, formation en ligne (lycée et université)</a:t>
            </a:r>
          </a:p>
        </p:txBody>
      </p:sp>
    </p:spTree>
    <p:extLst>
      <p:ext uri="{BB962C8B-B14F-4D97-AF65-F5344CB8AC3E}">
        <p14:creationId xmlns:p14="http://schemas.microsoft.com/office/powerpoint/2010/main" val="383508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28A2E-1872-40A8-8B8D-4F6C428354C8}"/>
              </a:ext>
            </a:extLst>
          </p:cNvPr>
          <p:cNvSpPr>
            <a:spLocks noGrp="1"/>
          </p:cNvSpPr>
          <p:nvPr>
            <p:ph type="title"/>
          </p:nvPr>
        </p:nvSpPr>
        <p:spPr/>
        <p:txBody>
          <a:bodyPr/>
          <a:lstStyle/>
          <a:p>
            <a:r>
              <a:rPr lang="fr-FR" dirty="0"/>
              <a:t>Boîte à moustaches –Zone géographiques</a:t>
            </a:r>
          </a:p>
        </p:txBody>
      </p:sp>
      <p:pic>
        <p:nvPicPr>
          <p:cNvPr id="5128" name="Picture 8">
            <a:extLst>
              <a:ext uri="{FF2B5EF4-FFF2-40B4-BE49-F238E27FC236}">
                <a16:creationId xmlns:a16="http://schemas.microsoft.com/office/drawing/2014/main" id="{6261D6E3-9701-47A0-B261-62516713CA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3547" y="2099563"/>
            <a:ext cx="9419042" cy="4132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34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81FBF4-A492-4C56-B0E3-B886B134A397}"/>
              </a:ext>
            </a:extLst>
          </p:cNvPr>
          <p:cNvSpPr>
            <a:spLocks noGrp="1"/>
          </p:cNvSpPr>
          <p:nvPr>
            <p:ph type="title"/>
          </p:nvPr>
        </p:nvSpPr>
        <p:spPr/>
        <p:txBody>
          <a:bodyPr/>
          <a:lstStyle/>
          <a:p>
            <a:r>
              <a:rPr lang="fr-FR" dirty="0"/>
              <a:t>Courbes d’évolution- Région</a:t>
            </a:r>
          </a:p>
        </p:txBody>
      </p:sp>
      <p:pic>
        <p:nvPicPr>
          <p:cNvPr id="3074" name="Picture 2">
            <a:extLst>
              <a:ext uri="{FF2B5EF4-FFF2-40B4-BE49-F238E27FC236}">
                <a16:creationId xmlns:a16="http://schemas.microsoft.com/office/drawing/2014/main" id="{21F4D825-FF66-4762-AB11-F102335D43B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0318" y="2038622"/>
            <a:ext cx="8551363" cy="407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8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81FBF4-A492-4C56-B0E3-B886B134A397}"/>
              </a:ext>
            </a:extLst>
          </p:cNvPr>
          <p:cNvSpPr>
            <a:spLocks noGrp="1"/>
          </p:cNvSpPr>
          <p:nvPr>
            <p:ph type="title"/>
          </p:nvPr>
        </p:nvSpPr>
        <p:spPr/>
        <p:txBody>
          <a:bodyPr/>
          <a:lstStyle/>
          <a:p>
            <a:r>
              <a:rPr lang="fr-FR" dirty="0"/>
              <a:t>Courbes d’évolution- Région</a:t>
            </a:r>
          </a:p>
        </p:txBody>
      </p:sp>
      <p:pic>
        <p:nvPicPr>
          <p:cNvPr id="4100" name="Picture 4">
            <a:extLst>
              <a:ext uri="{FF2B5EF4-FFF2-40B4-BE49-F238E27FC236}">
                <a16:creationId xmlns:a16="http://schemas.microsoft.com/office/drawing/2014/main" id="{77BE77D3-DB2F-426E-B5E9-BC8A33E9BB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119" y="2014010"/>
            <a:ext cx="8377762" cy="3901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39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3E29C1-6D19-465B-8BB8-31A14F087F97}"/>
              </a:ext>
            </a:extLst>
          </p:cNvPr>
          <p:cNvSpPr>
            <a:spLocks noGrp="1"/>
          </p:cNvSpPr>
          <p:nvPr>
            <p:ph type="title"/>
          </p:nvPr>
        </p:nvSpPr>
        <p:spPr/>
        <p:txBody>
          <a:bodyPr/>
          <a:lstStyle/>
          <a:p>
            <a:r>
              <a:rPr lang="fr-FR" dirty="0"/>
              <a:t>Choix des régions</a:t>
            </a:r>
          </a:p>
        </p:txBody>
      </p:sp>
      <p:sp>
        <p:nvSpPr>
          <p:cNvPr id="3" name="Espace réservé du contenu 2">
            <a:extLst>
              <a:ext uri="{FF2B5EF4-FFF2-40B4-BE49-F238E27FC236}">
                <a16:creationId xmlns:a16="http://schemas.microsoft.com/office/drawing/2014/main" id="{D4881481-F481-4535-8CAF-81222CBB054F}"/>
              </a:ext>
            </a:extLst>
          </p:cNvPr>
          <p:cNvSpPr>
            <a:spLocks noGrp="1"/>
          </p:cNvSpPr>
          <p:nvPr>
            <p:ph idx="1"/>
          </p:nvPr>
        </p:nvSpPr>
        <p:spPr/>
        <p:txBody>
          <a:bodyPr/>
          <a:lstStyle/>
          <a:p>
            <a:r>
              <a:rPr lang="fr-FR" b="1" u="sng" dirty="0"/>
              <a:t>North America :  </a:t>
            </a:r>
            <a:r>
              <a:rPr lang="fr-FR" dirty="0" err="1"/>
              <a:t>correpond</a:t>
            </a:r>
            <a:r>
              <a:rPr lang="fr-FR" dirty="0"/>
              <a:t> à nos critères, on prendra directement en compte les USA</a:t>
            </a:r>
          </a:p>
          <a:p>
            <a:r>
              <a:rPr lang="fr-FR" b="1" u="sng" dirty="0"/>
              <a:t>Europe &amp; Central Asia :  </a:t>
            </a:r>
            <a:r>
              <a:rPr lang="fr-FR" dirty="0"/>
              <a:t>correspond à nos critères, fort usage d’internet et taux élevé de scolarisation</a:t>
            </a:r>
          </a:p>
          <a:p>
            <a:r>
              <a:rPr lang="fr-FR" b="1" u="sng" dirty="0"/>
              <a:t>East Asia &amp; Pacific :  </a:t>
            </a:r>
            <a:r>
              <a:rPr lang="fr-FR" dirty="0"/>
              <a:t>usage d’internet en net évolution, la scolarisation augmente pour les lycéens </a:t>
            </a:r>
          </a:p>
          <a:p>
            <a:r>
              <a:rPr lang="fr-FR" b="1" u="sng" dirty="0"/>
              <a:t>Latin America &amp; Caribbean : </a:t>
            </a:r>
            <a:r>
              <a:rPr lang="fr-FR" dirty="0"/>
              <a:t>taux d’alphabétisation plus faible et décrochage scolaire trop important au secondaire</a:t>
            </a:r>
          </a:p>
          <a:p>
            <a:r>
              <a:rPr lang="fr-FR" b="1" u="sng" dirty="0"/>
              <a:t>Middle East &amp; North </a:t>
            </a:r>
            <a:r>
              <a:rPr lang="fr-FR" b="1" u="sng" dirty="0" err="1"/>
              <a:t>Africa</a:t>
            </a:r>
            <a:r>
              <a:rPr lang="fr-FR" b="1" u="sng" dirty="0"/>
              <a:t> :  </a:t>
            </a:r>
            <a:r>
              <a:rPr lang="fr-FR" dirty="0"/>
              <a:t>décrochage scolaire trop important et faible alphabétisation</a:t>
            </a:r>
          </a:p>
          <a:p>
            <a:r>
              <a:rPr lang="fr-FR" b="1" u="sng" dirty="0" err="1"/>
              <a:t>Sub-Saharian</a:t>
            </a:r>
            <a:r>
              <a:rPr lang="fr-FR" b="1" u="sng" dirty="0"/>
              <a:t> </a:t>
            </a:r>
            <a:r>
              <a:rPr lang="fr-FR" b="1" u="sng" dirty="0" err="1"/>
              <a:t>Africa</a:t>
            </a:r>
            <a:r>
              <a:rPr lang="fr-FR" b="1" u="sng" dirty="0"/>
              <a:t> et South Asia : </a:t>
            </a:r>
            <a:r>
              <a:rPr lang="fr-FR" dirty="0"/>
              <a:t>répond à aucun de nos indicateurs</a:t>
            </a:r>
          </a:p>
        </p:txBody>
      </p:sp>
    </p:spTree>
    <p:extLst>
      <p:ext uri="{BB962C8B-B14F-4D97-AF65-F5344CB8AC3E}">
        <p14:creationId xmlns:p14="http://schemas.microsoft.com/office/powerpoint/2010/main" val="65034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AD931-DDAE-48A3-B0AF-53DA37655377}"/>
              </a:ext>
            </a:extLst>
          </p:cNvPr>
          <p:cNvSpPr>
            <a:spLocks noGrp="1"/>
          </p:cNvSpPr>
          <p:nvPr>
            <p:ph type="title"/>
          </p:nvPr>
        </p:nvSpPr>
        <p:spPr/>
        <p:txBody>
          <a:bodyPr/>
          <a:lstStyle/>
          <a:p>
            <a:r>
              <a:rPr lang="fr-FR" dirty="0"/>
              <a:t>Pays </a:t>
            </a:r>
          </a:p>
        </p:txBody>
      </p:sp>
      <p:sp>
        <p:nvSpPr>
          <p:cNvPr id="3" name="Espace réservé du contenu 2">
            <a:extLst>
              <a:ext uri="{FF2B5EF4-FFF2-40B4-BE49-F238E27FC236}">
                <a16:creationId xmlns:a16="http://schemas.microsoft.com/office/drawing/2014/main" id="{3626813A-C917-4763-816C-7B8112EC9768}"/>
              </a:ext>
            </a:extLst>
          </p:cNvPr>
          <p:cNvSpPr>
            <a:spLocks noGrp="1"/>
          </p:cNvSpPr>
          <p:nvPr>
            <p:ph idx="1"/>
          </p:nvPr>
        </p:nvSpPr>
        <p:spPr/>
        <p:txBody>
          <a:bodyPr/>
          <a:lstStyle/>
          <a:p>
            <a:pPr>
              <a:buFont typeface="Wingdings" panose="05000000000000000000" pitchFamily="2" charset="2"/>
              <a:buChar char="Ø"/>
            </a:pPr>
            <a:r>
              <a:rPr lang="fr-FR" dirty="0"/>
              <a:t>On a 93 pays au sein des deux zones choisies </a:t>
            </a:r>
          </a:p>
          <a:p>
            <a:pPr>
              <a:buFont typeface="Wingdings" panose="05000000000000000000" pitchFamily="2" charset="2"/>
              <a:buChar char="Ø"/>
            </a:pPr>
            <a:r>
              <a:rPr lang="fr-FR" dirty="0"/>
              <a:t>Analyse des valeurs manquantes :  92 pays </a:t>
            </a:r>
          </a:p>
          <a:p>
            <a:pPr>
              <a:buFont typeface="Wingdings" panose="05000000000000000000" pitchFamily="2" charset="2"/>
              <a:buChar char="Ø"/>
            </a:pPr>
            <a:r>
              <a:rPr lang="fr-FR" dirty="0"/>
              <a:t>Nombre d’indicateurs présents : 51 pays </a:t>
            </a:r>
          </a:p>
          <a:p>
            <a:pPr>
              <a:buFont typeface="Wingdings" panose="05000000000000000000" pitchFamily="2" charset="2"/>
              <a:buChar char="Ø"/>
            </a:pPr>
            <a:r>
              <a:rPr lang="fr-FR" dirty="0"/>
              <a:t>Analyse descriptive : 26 pays </a:t>
            </a:r>
          </a:p>
          <a:p>
            <a:pPr>
              <a:buFont typeface="Wingdings" panose="05000000000000000000" pitchFamily="2" charset="2"/>
              <a:buChar char="Ø"/>
            </a:pPr>
            <a:r>
              <a:rPr lang="fr-FR" dirty="0"/>
              <a:t>Analyse pertinente sur au moins 4 indicateurs : 10 pays </a:t>
            </a:r>
          </a:p>
          <a:p>
            <a:pPr marL="0" indent="0">
              <a:buNone/>
            </a:pPr>
            <a:endParaRPr lang="fr-FR" dirty="0"/>
          </a:p>
        </p:txBody>
      </p:sp>
    </p:spTree>
    <p:extLst>
      <p:ext uri="{BB962C8B-B14F-4D97-AF65-F5344CB8AC3E}">
        <p14:creationId xmlns:p14="http://schemas.microsoft.com/office/powerpoint/2010/main" val="44387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5112B1-BBF0-44D8-A6A3-A1F3DFB03B66}"/>
              </a:ext>
            </a:extLst>
          </p:cNvPr>
          <p:cNvSpPr>
            <a:spLocks noGrp="1"/>
          </p:cNvSpPr>
          <p:nvPr>
            <p:ph type="title"/>
          </p:nvPr>
        </p:nvSpPr>
        <p:spPr/>
        <p:txBody>
          <a:bodyPr/>
          <a:lstStyle/>
          <a:p>
            <a:r>
              <a:rPr lang="fr-FR" dirty="0"/>
              <a:t>Indicateurs statistiques - Pays</a:t>
            </a:r>
          </a:p>
        </p:txBody>
      </p:sp>
      <p:pic>
        <p:nvPicPr>
          <p:cNvPr id="5" name="Espace réservé du contenu 4">
            <a:extLst>
              <a:ext uri="{FF2B5EF4-FFF2-40B4-BE49-F238E27FC236}">
                <a16:creationId xmlns:a16="http://schemas.microsoft.com/office/drawing/2014/main" id="{46855B3E-713D-4C71-8B07-A63A83E19D61}"/>
              </a:ext>
            </a:extLst>
          </p:cNvPr>
          <p:cNvPicPr>
            <a:picLocks noGrp="1" noChangeAspect="1"/>
          </p:cNvPicPr>
          <p:nvPr>
            <p:ph idx="1"/>
          </p:nvPr>
        </p:nvPicPr>
        <p:blipFill>
          <a:blip r:embed="rId3"/>
          <a:stretch>
            <a:fillRect/>
          </a:stretch>
        </p:blipFill>
        <p:spPr>
          <a:xfrm>
            <a:off x="1917031" y="1956636"/>
            <a:ext cx="8357937" cy="4625686"/>
          </a:xfrm>
        </p:spPr>
      </p:pic>
    </p:spTree>
    <p:extLst>
      <p:ext uri="{BB962C8B-B14F-4D97-AF65-F5344CB8AC3E}">
        <p14:creationId xmlns:p14="http://schemas.microsoft.com/office/powerpoint/2010/main" val="355405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5112B1-BBF0-44D8-A6A3-A1F3DFB03B66}"/>
              </a:ext>
            </a:extLst>
          </p:cNvPr>
          <p:cNvSpPr>
            <a:spLocks noGrp="1"/>
          </p:cNvSpPr>
          <p:nvPr>
            <p:ph type="title"/>
          </p:nvPr>
        </p:nvSpPr>
        <p:spPr/>
        <p:txBody>
          <a:bodyPr/>
          <a:lstStyle/>
          <a:p>
            <a:r>
              <a:rPr lang="fr-FR" dirty="0"/>
              <a:t>Indicateurs statistiques - Pays</a:t>
            </a:r>
          </a:p>
        </p:txBody>
      </p:sp>
      <p:pic>
        <p:nvPicPr>
          <p:cNvPr id="5" name="Espace réservé du contenu 4">
            <a:extLst>
              <a:ext uri="{FF2B5EF4-FFF2-40B4-BE49-F238E27FC236}">
                <a16:creationId xmlns:a16="http://schemas.microsoft.com/office/drawing/2014/main" id="{46855B3E-713D-4C71-8B07-A63A83E19D61}"/>
              </a:ext>
            </a:extLst>
          </p:cNvPr>
          <p:cNvPicPr>
            <a:picLocks noGrp="1" noChangeAspect="1"/>
          </p:cNvPicPr>
          <p:nvPr>
            <p:ph idx="1"/>
          </p:nvPr>
        </p:nvPicPr>
        <p:blipFill>
          <a:blip r:embed="rId3"/>
          <a:srcRect/>
          <a:stretch/>
        </p:blipFill>
        <p:spPr>
          <a:xfrm>
            <a:off x="1970774" y="1956636"/>
            <a:ext cx="8250451" cy="4625686"/>
          </a:xfrm>
        </p:spPr>
      </p:pic>
    </p:spTree>
    <p:extLst>
      <p:ext uri="{BB962C8B-B14F-4D97-AF65-F5344CB8AC3E}">
        <p14:creationId xmlns:p14="http://schemas.microsoft.com/office/powerpoint/2010/main" val="59190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62146-0FE5-4CE4-B08A-3B05FACA55C9}"/>
              </a:ext>
            </a:extLst>
          </p:cNvPr>
          <p:cNvSpPr>
            <a:spLocks noGrp="1"/>
          </p:cNvSpPr>
          <p:nvPr>
            <p:ph type="title"/>
          </p:nvPr>
        </p:nvSpPr>
        <p:spPr/>
        <p:txBody>
          <a:bodyPr/>
          <a:lstStyle/>
          <a:p>
            <a:r>
              <a:rPr lang="fr-FR" dirty="0"/>
              <a:t>Indicateurs Statistiques – Pays</a:t>
            </a:r>
          </a:p>
        </p:txBody>
      </p:sp>
      <p:graphicFrame>
        <p:nvGraphicFramePr>
          <p:cNvPr id="4" name="Tableau 4">
            <a:extLst>
              <a:ext uri="{FF2B5EF4-FFF2-40B4-BE49-F238E27FC236}">
                <a16:creationId xmlns:a16="http://schemas.microsoft.com/office/drawing/2014/main" id="{BC1392B9-E245-4E26-876C-3A29837A839C}"/>
              </a:ext>
            </a:extLst>
          </p:cNvPr>
          <p:cNvGraphicFramePr>
            <a:graphicFrameLocks noGrp="1"/>
          </p:cNvGraphicFramePr>
          <p:nvPr>
            <p:ph idx="1"/>
            <p:extLst>
              <p:ext uri="{D42A27DB-BD31-4B8C-83A1-F6EECF244321}">
                <p14:modId xmlns:p14="http://schemas.microsoft.com/office/powerpoint/2010/main" val="2831685148"/>
              </p:ext>
            </p:extLst>
          </p:nvPr>
        </p:nvGraphicFramePr>
        <p:xfrm>
          <a:off x="581025" y="2181225"/>
          <a:ext cx="11029950" cy="4311784"/>
        </p:xfrm>
        <a:graphic>
          <a:graphicData uri="http://schemas.openxmlformats.org/drawingml/2006/table">
            <a:tbl>
              <a:tblPr firstRow="1" bandRow="1">
                <a:tableStyleId>{21E4AEA4-8DFA-4A89-87EB-49C32662AFE0}</a:tableStyleId>
              </a:tblPr>
              <a:tblGrid>
                <a:gridCol w="2081964">
                  <a:extLst>
                    <a:ext uri="{9D8B030D-6E8A-4147-A177-3AD203B41FA5}">
                      <a16:colId xmlns:a16="http://schemas.microsoft.com/office/drawing/2014/main" val="1568089509"/>
                    </a:ext>
                  </a:extLst>
                </a:gridCol>
                <a:gridCol w="2330016">
                  <a:extLst>
                    <a:ext uri="{9D8B030D-6E8A-4147-A177-3AD203B41FA5}">
                      <a16:colId xmlns:a16="http://schemas.microsoft.com/office/drawing/2014/main" val="2428343195"/>
                    </a:ext>
                  </a:extLst>
                </a:gridCol>
                <a:gridCol w="2205990">
                  <a:extLst>
                    <a:ext uri="{9D8B030D-6E8A-4147-A177-3AD203B41FA5}">
                      <a16:colId xmlns:a16="http://schemas.microsoft.com/office/drawing/2014/main" val="1550792878"/>
                    </a:ext>
                  </a:extLst>
                </a:gridCol>
                <a:gridCol w="2205990">
                  <a:extLst>
                    <a:ext uri="{9D8B030D-6E8A-4147-A177-3AD203B41FA5}">
                      <a16:colId xmlns:a16="http://schemas.microsoft.com/office/drawing/2014/main" val="301380510"/>
                    </a:ext>
                  </a:extLst>
                </a:gridCol>
                <a:gridCol w="2205990">
                  <a:extLst>
                    <a:ext uri="{9D8B030D-6E8A-4147-A177-3AD203B41FA5}">
                      <a16:colId xmlns:a16="http://schemas.microsoft.com/office/drawing/2014/main" val="907409759"/>
                    </a:ext>
                  </a:extLst>
                </a:gridCol>
              </a:tblGrid>
              <a:tr h="417596">
                <a:tc>
                  <a:txBody>
                    <a:bodyPr/>
                    <a:lstStyle/>
                    <a:p>
                      <a:pPr algn="ctr"/>
                      <a:r>
                        <a:rPr lang="fr-FR" dirty="0"/>
                        <a:t>Indicateur</a:t>
                      </a:r>
                    </a:p>
                  </a:txBody>
                  <a:tcPr/>
                </a:tc>
                <a:tc>
                  <a:txBody>
                    <a:bodyPr/>
                    <a:lstStyle/>
                    <a:p>
                      <a:pPr algn="ctr"/>
                      <a:r>
                        <a:rPr lang="fr-FR" dirty="0"/>
                        <a:t>Pays</a:t>
                      </a:r>
                    </a:p>
                  </a:txBody>
                  <a:tcPr/>
                </a:tc>
                <a:tc>
                  <a:txBody>
                    <a:bodyPr/>
                    <a:lstStyle/>
                    <a:p>
                      <a:pPr algn="ctr"/>
                      <a:r>
                        <a:rPr lang="fr-FR" dirty="0"/>
                        <a:t>Moyenne</a:t>
                      </a:r>
                    </a:p>
                  </a:txBody>
                  <a:tcPr/>
                </a:tc>
                <a:tc>
                  <a:txBody>
                    <a:bodyPr/>
                    <a:lstStyle/>
                    <a:p>
                      <a:pPr algn="ctr"/>
                      <a:r>
                        <a:rPr lang="fr-FR" dirty="0"/>
                        <a:t>Médiane</a:t>
                      </a:r>
                    </a:p>
                  </a:txBody>
                  <a:tcPr/>
                </a:tc>
                <a:tc>
                  <a:txBody>
                    <a:bodyPr/>
                    <a:lstStyle/>
                    <a:p>
                      <a:pPr algn="ctr"/>
                      <a:r>
                        <a:rPr lang="fr-FR" dirty="0"/>
                        <a:t>Ecart-type</a:t>
                      </a:r>
                    </a:p>
                  </a:txBody>
                  <a:tcPr/>
                </a:tc>
                <a:extLst>
                  <a:ext uri="{0D108BD9-81ED-4DB2-BD59-A6C34878D82A}">
                    <a16:rowId xmlns:a16="http://schemas.microsoft.com/office/drawing/2014/main" val="3688702781"/>
                  </a:ext>
                </a:extLst>
              </a:tr>
              <a:tr h="561708">
                <a:tc rowSpan="10">
                  <a:txBody>
                    <a:bodyPr/>
                    <a:lstStyle/>
                    <a:p>
                      <a:endParaRPr lang="fr-FR" dirty="0"/>
                    </a:p>
                    <a:p>
                      <a:endParaRPr lang="fr-FR" dirty="0"/>
                    </a:p>
                    <a:p>
                      <a:endParaRPr lang="fr-FR" dirty="0"/>
                    </a:p>
                    <a:p>
                      <a:endParaRPr lang="fr-FR" dirty="0"/>
                    </a:p>
                    <a:p>
                      <a:endParaRPr lang="fr-FR" dirty="0"/>
                    </a:p>
                    <a:p>
                      <a:pPr algn="ctr"/>
                      <a:r>
                        <a:rPr lang="fr-FR" dirty="0"/>
                        <a:t>Pourcentage d’utilisateurs d’Internet</a:t>
                      </a:r>
                    </a:p>
                  </a:txBody>
                  <a:tcPr/>
                </a:tc>
                <a:tc>
                  <a:txBody>
                    <a:bodyPr/>
                    <a:lstStyle/>
                    <a:p>
                      <a:pPr algn="ctr"/>
                      <a:r>
                        <a:rPr lang="fr-FR" dirty="0"/>
                        <a:t>Norvège</a:t>
                      </a:r>
                    </a:p>
                  </a:txBody>
                  <a:tcPr/>
                </a:tc>
                <a:tc>
                  <a:txBody>
                    <a:bodyPr/>
                    <a:lstStyle/>
                    <a:p>
                      <a:pPr algn="ctr"/>
                      <a:r>
                        <a:rPr lang="fr-FR" dirty="0"/>
                        <a:t>95</a:t>
                      </a:r>
                    </a:p>
                  </a:txBody>
                  <a:tcPr/>
                </a:tc>
                <a:tc>
                  <a:txBody>
                    <a:bodyPr/>
                    <a:lstStyle/>
                    <a:p>
                      <a:pPr algn="ctr"/>
                      <a:r>
                        <a:rPr lang="fr-FR" dirty="0"/>
                        <a:t>95</a:t>
                      </a:r>
                    </a:p>
                  </a:txBody>
                  <a:tcPr/>
                </a:tc>
                <a:tc>
                  <a:txBody>
                    <a:bodyPr/>
                    <a:lstStyle/>
                    <a:p>
                      <a:pPr algn="ctr"/>
                      <a:r>
                        <a:rPr lang="fr-FR" dirty="0"/>
                        <a:t>1</a:t>
                      </a:r>
                    </a:p>
                  </a:txBody>
                  <a:tcPr/>
                </a:tc>
                <a:extLst>
                  <a:ext uri="{0D108BD9-81ED-4DB2-BD59-A6C34878D82A}">
                    <a16:rowId xmlns:a16="http://schemas.microsoft.com/office/drawing/2014/main" val="973980300"/>
                  </a:ext>
                </a:extLst>
              </a:tr>
              <a:tr h="238994">
                <a:tc vMerge="1">
                  <a:txBody>
                    <a:bodyPr/>
                    <a:lstStyle/>
                    <a:p>
                      <a:endParaRPr lang="fr-FR" dirty="0"/>
                    </a:p>
                  </a:txBody>
                  <a:tcPr/>
                </a:tc>
                <a:tc>
                  <a:txBody>
                    <a:bodyPr/>
                    <a:lstStyle/>
                    <a:p>
                      <a:pPr algn="ctr"/>
                      <a:r>
                        <a:rPr lang="fr-FR" dirty="0"/>
                        <a:t>Finlande</a:t>
                      </a:r>
                    </a:p>
                  </a:txBody>
                  <a:tcPr/>
                </a:tc>
                <a:tc>
                  <a:txBody>
                    <a:bodyPr/>
                    <a:lstStyle/>
                    <a:p>
                      <a:pPr algn="ctr"/>
                      <a:r>
                        <a:rPr lang="fr-FR" dirty="0"/>
                        <a:t>88</a:t>
                      </a:r>
                    </a:p>
                  </a:txBody>
                  <a:tcPr/>
                </a:tc>
                <a:tc>
                  <a:txBody>
                    <a:bodyPr/>
                    <a:lstStyle/>
                    <a:p>
                      <a:pPr algn="ctr"/>
                      <a:r>
                        <a:rPr lang="fr-FR" dirty="0"/>
                        <a:t>88</a:t>
                      </a:r>
                    </a:p>
                  </a:txBody>
                  <a:tcPr/>
                </a:tc>
                <a:tc>
                  <a:txBody>
                    <a:bodyPr/>
                    <a:lstStyle/>
                    <a:p>
                      <a:pPr algn="ctr"/>
                      <a:r>
                        <a:rPr lang="fr-FR" dirty="0"/>
                        <a:t>2</a:t>
                      </a:r>
                    </a:p>
                  </a:txBody>
                  <a:tcPr/>
                </a:tc>
                <a:extLst>
                  <a:ext uri="{0D108BD9-81ED-4DB2-BD59-A6C34878D82A}">
                    <a16:rowId xmlns:a16="http://schemas.microsoft.com/office/drawing/2014/main" val="1654532327"/>
                  </a:ext>
                </a:extLst>
              </a:tr>
              <a:tr h="370840">
                <a:tc vMerge="1">
                  <a:txBody>
                    <a:bodyPr/>
                    <a:lstStyle/>
                    <a:p>
                      <a:endParaRPr lang="fr-FR" dirty="0"/>
                    </a:p>
                  </a:txBody>
                  <a:tcPr/>
                </a:tc>
                <a:tc>
                  <a:txBody>
                    <a:bodyPr/>
                    <a:lstStyle/>
                    <a:p>
                      <a:pPr algn="ctr"/>
                      <a:r>
                        <a:rPr lang="fr-FR" dirty="0"/>
                        <a:t>Corée du Sud</a:t>
                      </a:r>
                    </a:p>
                  </a:txBody>
                  <a:tcPr/>
                </a:tc>
                <a:tc>
                  <a:txBody>
                    <a:bodyPr/>
                    <a:lstStyle/>
                    <a:p>
                      <a:pPr algn="ctr"/>
                      <a:r>
                        <a:rPr lang="fr-FR" dirty="0"/>
                        <a:t>86</a:t>
                      </a:r>
                    </a:p>
                  </a:txBody>
                  <a:tcPr/>
                </a:tc>
                <a:tc>
                  <a:txBody>
                    <a:bodyPr/>
                    <a:lstStyle/>
                    <a:p>
                      <a:pPr algn="ctr"/>
                      <a:r>
                        <a:rPr lang="fr-FR" dirty="0"/>
                        <a:t>85</a:t>
                      </a:r>
                    </a:p>
                  </a:txBody>
                  <a:tcPr/>
                </a:tc>
                <a:tc>
                  <a:txBody>
                    <a:bodyPr/>
                    <a:lstStyle/>
                    <a:p>
                      <a:pPr algn="ctr"/>
                      <a:r>
                        <a:rPr lang="fr-FR" dirty="0"/>
                        <a:t>3</a:t>
                      </a:r>
                    </a:p>
                  </a:txBody>
                  <a:tcPr/>
                </a:tc>
                <a:extLst>
                  <a:ext uri="{0D108BD9-81ED-4DB2-BD59-A6C34878D82A}">
                    <a16:rowId xmlns:a16="http://schemas.microsoft.com/office/drawing/2014/main" val="2765571411"/>
                  </a:ext>
                </a:extLst>
              </a:tr>
              <a:tr h="370840">
                <a:tc vMerge="1">
                  <a:txBody>
                    <a:bodyPr/>
                    <a:lstStyle/>
                    <a:p>
                      <a:endParaRPr lang="fr-FR" dirty="0"/>
                    </a:p>
                  </a:txBody>
                  <a:tcPr/>
                </a:tc>
                <a:tc>
                  <a:txBody>
                    <a:bodyPr/>
                    <a:lstStyle/>
                    <a:p>
                      <a:pPr algn="ctr"/>
                      <a:r>
                        <a:rPr lang="fr-FR" dirty="0"/>
                        <a:t>France</a:t>
                      </a:r>
                    </a:p>
                  </a:txBody>
                  <a:tcPr/>
                </a:tc>
                <a:tc>
                  <a:txBody>
                    <a:bodyPr/>
                    <a:lstStyle/>
                    <a:p>
                      <a:pPr algn="ctr"/>
                      <a:r>
                        <a:rPr lang="fr-FR" dirty="0"/>
                        <a:t>82</a:t>
                      </a:r>
                    </a:p>
                  </a:txBody>
                  <a:tcPr/>
                </a:tc>
                <a:tc>
                  <a:txBody>
                    <a:bodyPr/>
                    <a:lstStyle/>
                    <a:p>
                      <a:pPr algn="ctr"/>
                      <a:r>
                        <a:rPr lang="fr-FR" dirty="0"/>
                        <a:t>82</a:t>
                      </a:r>
                    </a:p>
                  </a:txBody>
                  <a:tcPr/>
                </a:tc>
                <a:tc>
                  <a:txBody>
                    <a:bodyPr/>
                    <a:lstStyle/>
                    <a:p>
                      <a:pPr algn="ctr"/>
                      <a:r>
                        <a:rPr lang="fr-FR" dirty="0"/>
                        <a:t>3</a:t>
                      </a:r>
                    </a:p>
                  </a:txBody>
                  <a:tcPr/>
                </a:tc>
                <a:extLst>
                  <a:ext uri="{0D108BD9-81ED-4DB2-BD59-A6C34878D82A}">
                    <a16:rowId xmlns:a16="http://schemas.microsoft.com/office/drawing/2014/main" val="80336230"/>
                  </a:ext>
                </a:extLst>
              </a:tr>
              <a:tr h="370840">
                <a:tc vMerge="1">
                  <a:txBody>
                    <a:bodyPr/>
                    <a:lstStyle/>
                    <a:p>
                      <a:endParaRPr lang="fr-FR" dirty="0"/>
                    </a:p>
                  </a:txBody>
                  <a:tcPr/>
                </a:tc>
                <a:tc>
                  <a:txBody>
                    <a:bodyPr/>
                    <a:lstStyle/>
                    <a:p>
                      <a:pPr algn="ctr"/>
                      <a:r>
                        <a:rPr lang="fr-FR" dirty="0"/>
                        <a:t>Pays-Bas</a:t>
                      </a:r>
                    </a:p>
                  </a:txBody>
                  <a:tcPr/>
                </a:tc>
                <a:tc>
                  <a:txBody>
                    <a:bodyPr/>
                    <a:lstStyle/>
                    <a:p>
                      <a:pPr algn="ctr"/>
                      <a:r>
                        <a:rPr lang="fr-FR" dirty="0"/>
                        <a:t>92</a:t>
                      </a:r>
                    </a:p>
                  </a:txBody>
                  <a:tcPr/>
                </a:tc>
                <a:tc>
                  <a:txBody>
                    <a:bodyPr/>
                    <a:lstStyle/>
                    <a:p>
                      <a:pPr algn="ctr"/>
                      <a:r>
                        <a:rPr lang="fr-FR" dirty="0"/>
                        <a:t>92</a:t>
                      </a:r>
                    </a:p>
                  </a:txBody>
                  <a:tcPr/>
                </a:tc>
                <a:tc>
                  <a:txBody>
                    <a:bodyPr/>
                    <a:lstStyle/>
                    <a:p>
                      <a:pPr algn="ctr"/>
                      <a:r>
                        <a:rPr lang="fr-FR" dirty="0"/>
                        <a:t>1</a:t>
                      </a:r>
                    </a:p>
                  </a:txBody>
                  <a:tcPr/>
                </a:tc>
                <a:extLst>
                  <a:ext uri="{0D108BD9-81ED-4DB2-BD59-A6C34878D82A}">
                    <a16:rowId xmlns:a16="http://schemas.microsoft.com/office/drawing/2014/main" val="4184945593"/>
                  </a:ext>
                </a:extLst>
              </a:tr>
              <a:tr h="370840">
                <a:tc vMerge="1">
                  <a:txBody>
                    <a:bodyPr/>
                    <a:lstStyle/>
                    <a:p>
                      <a:endParaRPr lang="fr-FR"/>
                    </a:p>
                  </a:txBody>
                  <a:tcPr/>
                </a:tc>
                <a:tc>
                  <a:txBody>
                    <a:bodyPr/>
                    <a:lstStyle/>
                    <a:p>
                      <a:pPr algn="ctr"/>
                      <a:r>
                        <a:rPr lang="fr-FR" dirty="0"/>
                        <a:t>Nouvelle-Zélande</a:t>
                      </a:r>
                    </a:p>
                  </a:txBody>
                  <a:tcPr/>
                </a:tc>
                <a:tc>
                  <a:txBody>
                    <a:bodyPr/>
                    <a:lstStyle/>
                    <a:p>
                      <a:pPr algn="ctr"/>
                      <a:r>
                        <a:rPr lang="fr-FR" dirty="0"/>
                        <a:t>84</a:t>
                      </a:r>
                    </a:p>
                  </a:txBody>
                  <a:tcPr/>
                </a:tc>
                <a:tc>
                  <a:txBody>
                    <a:bodyPr/>
                    <a:lstStyle/>
                    <a:p>
                      <a:pPr algn="ctr"/>
                      <a:r>
                        <a:rPr lang="fr-FR" dirty="0"/>
                        <a:t>83</a:t>
                      </a:r>
                    </a:p>
                  </a:txBody>
                  <a:tcPr/>
                </a:tc>
                <a:tc>
                  <a:txBody>
                    <a:bodyPr/>
                    <a:lstStyle/>
                    <a:p>
                      <a:pPr algn="ctr"/>
                      <a:r>
                        <a:rPr lang="fr-FR" dirty="0"/>
                        <a:t>3</a:t>
                      </a:r>
                    </a:p>
                  </a:txBody>
                  <a:tcPr/>
                </a:tc>
                <a:extLst>
                  <a:ext uri="{0D108BD9-81ED-4DB2-BD59-A6C34878D82A}">
                    <a16:rowId xmlns:a16="http://schemas.microsoft.com/office/drawing/2014/main" val="2082101061"/>
                  </a:ext>
                </a:extLst>
              </a:tr>
              <a:tr h="370840">
                <a:tc vMerge="1">
                  <a:txBody>
                    <a:bodyPr/>
                    <a:lstStyle/>
                    <a:p>
                      <a:endParaRPr lang="fr-FR" dirty="0"/>
                    </a:p>
                  </a:txBody>
                  <a:tcPr/>
                </a:tc>
                <a:tc>
                  <a:txBody>
                    <a:bodyPr/>
                    <a:lstStyle/>
                    <a:p>
                      <a:pPr algn="ctr"/>
                      <a:r>
                        <a:rPr lang="fr-FR" dirty="0"/>
                        <a:t>Belgique</a:t>
                      </a:r>
                    </a:p>
                  </a:txBody>
                  <a:tcPr/>
                </a:tc>
                <a:tc>
                  <a:txBody>
                    <a:bodyPr/>
                    <a:lstStyle/>
                    <a:p>
                      <a:pPr algn="ctr"/>
                      <a:r>
                        <a:rPr lang="fr-FR" dirty="0"/>
                        <a:t>82</a:t>
                      </a:r>
                    </a:p>
                  </a:txBody>
                  <a:tcPr/>
                </a:tc>
                <a:tc>
                  <a:txBody>
                    <a:bodyPr/>
                    <a:lstStyle/>
                    <a:p>
                      <a:pPr algn="ctr"/>
                      <a:r>
                        <a:rPr lang="fr-FR" dirty="0"/>
                        <a:t>82</a:t>
                      </a:r>
                    </a:p>
                  </a:txBody>
                  <a:tcPr/>
                </a:tc>
                <a:tc>
                  <a:txBody>
                    <a:bodyPr/>
                    <a:lstStyle/>
                    <a:p>
                      <a:pPr algn="ctr"/>
                      <a:r>
                        <a:rPr lang="fr-FR" dirty="0"/>
                        <a:t>4</a:t>
                      </a:r>
                    </a:p>
                  </a:txBody>
                  <a:tcPr/>
                </a:tc>
                <a:extLst>
                  <a:ext uri="{0D108BD9-81ED-4DB2-BD59-A6C34878D82A}">
                    <a16:rowId xmlns:a16="http://schemas.microsoft.com/office/drawing/2014/main" val="2511655520"/>
                  </a:ext>
                </a:extLst>
              </a:tr>
              <a:tr h="370840">
                <a:tc vMerge="1">
                  <a:txBody>
                    <a:bodyPr/>
                    <a:lstStyle/>
                    <a:p>
                      <a:pPr algn="ctr"/>
                      <a:endParaRPr lang="fr-FR" dirty="0"/>
                    </a:p>
                  </a:txBody>
                  <a:tcPr/>
                </a:tc>
                <a:tc>
                  <a:txBody>
                    <a:bodyPr/>
                    <a:lstStyle/>
                    <a:p>
                      <a:pPr algn="ctr"/>
                      <a:r>
                        <a:rPr lang="fr-FR" dirty="0"/>
                        <a:t>Australie</a:t>
                      </a:r>
                    </a:p>
                  </a:txBody>
                  <a:tcPr/>
                </a:tc>
                <a:tc>
                  <a:txBody>
                    <a:bodyPr/>
                    <a:lstStyle/>
                    <a:p>
                      <a:pPr algn="ctr"/>
                      <a:r>
                        <a:rPr lang="fr-FR" dirty="0"/>
                        <a:t>82</a:t>
                      </a:r>
                    </a:p>
                  </a:txBody>
                  <a:tcPr/>
                </a:tc>
                <a:tc>
                  <a:txBody>
                    <a:bodyPr/>
                    <a:lstStyle/>
                    <a:p>
                      <a:pPr algn="ctr"/>
                      <a:r>
                        <a:rPr lang="fr-FR" dirty="0"/>
                        <a:t>83</a:t>
                      </a:r>
                    </a:p>
                  </a:txBody>
                  <a:tcPr/>
                </a:tc>
                <a:tc>
                  <a:txBody>
                    <a:bodyPr/>
                    <a:lstStyle/>
                    <a:p>
                      <a:pPr algn="ctr"/>
                      <a:r>
                        <a:rPr lang="fr-FR" dirty="0"/>
                        <a:t>4</a:t>
                      </a:r>
                    </a:p>
                  </a:txBody>
                  <a:tcPr/>
                </a:tc>
                <a:extLst>
                  <a:ext uri="{0D108BD9-81ED-4DB2-BD59-A6C34878D82A}">
                    <a16:rowId xmlns:a16="http://schemas.microsoft.com/office/drawing/2014/main" val="1495435030"/>
                  </a:ext>
                </a:extLst>
              </a:tr>
              <a:tr h="370840">
                <a:tc vMerge="1">
                  <a:txBody>
                    <a:bodyPr/>
                    <a:lstStyle/>
                    <a:p>
                      <a:pPr algn="ctr"/>
                      <a:endParaRPr lang="fr-FR" dirty="0"/>
                    </a:p>
                  </a:txBody>
                  <a:tcPr/>
                </a:tc>
                <a:tc>
                  <a:txBody>
                    <a:bodyPr/>
                    <a:lstStyle/>
                    <a:p>
                      <a:pPr algn="ctr"/>
                      <a:r>
                        <a:rPr lang="fr-FR" dirty="0"/>
                        <a:t>Japon</a:t>
                      </a:r>
                    </a:p>
                  </a:txBody>
                  <a:tcPr/>
                </a:tc>
                <a:tc>
                  <a:txBody>
                    <a:bodyPr/>
                    <a:lstStyle/>
                    <a:p>
                      <a:pPr algn="ctr"/>
                      <a:r>
                        <a:rPr lang="fr-FR" dirty="0"/>
                        <a:t>85</a:t>
                      </a:r>
                    </a:p>
                  </a:txBody>
                  <a:tcPr/>
                </a:tc>
                <a:tc>
                  <a:txBody>
                    <a:bodyPr/>
                    <a:lstStyle/>
                    <a:p>
                      <a:pPr algn="ctr"/>
                      <a:r>
                        <a:rPr lang="fr-FR" dirty="0"/>
                        <a:t>88</a:t>
                      </a:r>
                    </a:p>
                  </a:txBody>
                  <a:tcPr/>
                </a:tc>
                <a:tc>
                  <a:txBody>
                    <a:bodyPr/>
                    <a:lstStyle/>
                    <a:p>
                      <a:pPr algn="ctr"/>
                      <a:r>
                        <a:rPr lang="fr-FR" dirty="0"/>
                        <a:t>6</a:t>
                      </a:r>
                    </a:p>
                  </a:txBody>
                  <a:tcPr/>
                </a:tc>
                <a:extLst>
                  <a:ext uri="{0D108BD9-81ED-4DB2-BD59-A6C34878D82A}">
                    <a16:rowId xmlns:a16="http://schemas.microsoft.com/office/drawing/2014/main" val="156359206"/>
                  </a:ext>
                </a:extLst>
              </a:tr>
              <a:tr h="370840">
                <a:tc vMerge="1">
                  <a:txBody>
                    <a:bodyPr/>
                    <a:lstStyle/>
                    <a:p>
                      <a:pPr algn="ctr"/>
                      <a:endParaRPr lang="fr-FR" dirty="0"/>
                    </a:p>
                  </a:txBody>
                  <a:tcPr/>
                </a:tc>
                <a:tc>
                  <a:txBody>
                    <a:bodyPr/>
                    <a:lstStyle/>
                    <a:p>
                      <a:pPr algn="ctr"/>
                      <a:r>
                        <a:rPr lang="fr-FR" dirty="0"/>
                        <a:t>Espagne</a:t>
                      </a:r>
                    </a:p>
                  </a:txBody>
                  <a:tcPr/>
                </a:tc>
                <a:tc>
                  <a:txBody>
                    <a:bodyPr/>
                    <a:lstStyle/>
                    <a:p>
                      <a:pPr algn="ctr"/>
                      <a:r>
                        <a:rPr lang="fr-FR" dirty="0"/>
                        <a:t>73</a:t>
                      </a:r>
                    </a:p>
                  </a:txBody>
                  <a:tcPr/>
                </a:tc>
                <a:tc>
                  <a:txBody>
                    <a:bodyPr/>
                    <a:lstStyle/>
                    <a:p>
                      <a:pPr algn="ctr"/>
                      <a:r>
                        <a:rPr lang="fr-FR" dirty="0"/>
                        <a:t>71</a:t>
                      </a:r>
                    </a:p>
                  </a:txBody>
                  <a:tcPr/>
                </a:tc>
                <a:tc>
                  <a:txBody>
                    <a:bodyPr/>
                    <a:lstStyle/>
                    <a:p>
                      <a:pPr algn="ctr"/>
                      <a:r>
                        <a:rPr lang="fr-FR" dirty="0"/>
                        <a:t>5</a:t>
                      </a:r>
                    </a:p>
                  </a:txBody>
                  <a:tcPr/>
                </a:tc>
                <a:extLst>
                  <a:ext uri="{0D108BD9-81ED-4DB2-BD59-A6C34878D82A}">
                    <a16:rowId xmlns:a16="http://schemas.microsoft.com/office/drawing/2014/main" val="902907146"/>
                  </a:ext>
                </a:extLst>
              </a:tr>
            </a:tbl>
          </a:graphicData>
        </a:graphic>
      </p:graphicFrame>
    </p:spTree>
    <p:extLst>
      <p:ext uri="{BB962C8B-B14F-4D97-AF65-F5344CB8AC3E}">
        <p14:creationId xmlns:p14="http://schemas.microsoft.com/office/powerpoint/2010/main" val="314449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62146-0FE5-4CE4-B08A-3B05FACA55C9}"/>
              </a:ext>
            </a:extLst>
          </p:cNvPr>
          <p:cNvSpPr>
            <a:spLocks noGrp="1"/>
          </p:cNvSpPr>
          <p:nvPr>
            <p:ph type="title"/>
          </p:nvPr>
        </p:nvSpPr>
        <p:spPr/>
        <p:txBody>
          <a:bodyPr/>
          <a:lstStyle/>
          <a:p>
            <a:r>
              <a:rPr lang="fr-FR" dirty="0"/>
              <a:t>Indicateurs Statistiques – zone géographique</a:t>
            </a:r>
          </a:p>
        </p:txBody>
      </p:sp>
      <p:sp>
        <p:nvSpPr>
          <p:cNvPr id="5" name="Espace réservé du contenu 4">
            <a:extLst>
              <a:ext uri="{FF2B5EF4-FFF2-40B4-BE49-F238E27FC236}">
                <a16:creationId xmlns:a16="http://schemas.microsoft.com/office/drawing/2014/main" id="{91943243-C349-4FA3-94A9-B2486AB63C8F}"/>
              </a:ext>
            </a:extLst>
          </p:cNvPr>
          <p:cNvSpPr>
            <a:spLocks noGrp="1"/>
          </p:cNvSpPr>
          <p:nvPr>
            <p:ph idx="1"/>
          </p:nvPr>
        </p:nvSpPr>
        <p:spPr/>
        <p:txBody>
          <a:bodyPr/>
          <a:lstStyle/>
          <a:p>
            <a:endParaRPr lang="fr-FR"/>
          </a:p>
        </p:txBody>
      </p:sp>
      <p:graphicFrame>
        <p:nvGraphicFramePr>
          <p:cNvPr id="6" name="Tableau 4">
            <a:extLst>
              <a:ext uri="{FF2B5EF4-FFF2-40B4-BE49-F238E27FC236}">
                <a16:creationId xmlns:a16="http://schemas.microsoft.com/office/drawing/2014/main" id="{1BC5A66E-1F0D-47E9-A161-113284DCD08D}"/>
              </a:ext>
            </a:extLst>
          </p:cNvPr>
          <p:cNvGraphicFramePr>
            <a:graphicFrameLocks/>
          </p:cNvGraphicFramePr>
          <p:nvPr>
            <p:extLst>
              <p:ext uri="{D42A27DB-BD31-4B8C-83A1-F6EECF244321}">
                <p14:modId xmlns:p14="http://schemas.microsoft.com/office/powerpoint/2010/main" val="2649599779"/>
              </p:ext>
            </p:extLst>
          </p:nvPr>
        </p:nvGraphicFramePr>
        <p:xfrm>
          <a:off x="581025" y="2181225"/>
          <a:ext cx="11029950" cy="4311784"/>
        </p:xfrm>
        <a:graphic>
          <a:graphicData uri="http://schemas.openxmlformats.org/drawingml/2006/table">
            <a:tbl>
              <a:tblPr firstRow="1" bandRow="1">
                <a:tableStyleId>{21E4AEA4-8DFA-4A89-87EB-49C32662AFE0}</a:tableStyleId>
              </a:tblPr>
              <a:tblGrid>
                <a:gridCol w="2081964">
                  <a:extLst>
                    <a:ext uri="{9D8B030D-6E8A-4147-A177-3AD203B41FA5}">
                      <a16:colId xmlns:a16="http://schemas.microsoft.com/office/drawing/2014/main" val="1568089509"/>
                    </a:ext>
                  </a:extLst>
                </a:gridCol>
                <a:gridCol w="2330016">
                  <a:extLst>
                    <a:ext uri="{9D8B030D-6E8A-4147-A177-3AD203B41FA5}">
                      <a16:colId xmlns:a16="http://schemas.microsoft.com/office/drawing/2014/main" val="2428343195"/>
                    </a:ext>
                  </a:extLst>
                </a:gridCol>
                <a:gridCol w="2205990">
                  <a:extLst>
                    <a:ext uri="{9D8B030D-6E8A-4147-A177-3AD203B41FA5}">
                      <a16:colId xmlns:a16="http://schemas.microsoft.com/office/drawing/2014/main" val="1550792878"/>
                    </a:ext>
                  </a:extLst>
                </a:gridCol>
                <a:gridCol w="2205990">
                  <a:extLst>
                    <a:ext uri="{9D8B030D-6E8A-4147-A177-3AD203B41FA5}">
                      <a16:colId xmlns:a16="http://schemas.microsoft.com/office/drawing/2014/main" val="301380510"/>
                    </a:ext>
                  </a:extLst>
                </a:gridCol>
                <a:gridCol w="2205990">
                  <a:extLst>
                    <a:ext uri="{9D8B030D-6E8A-4147-A177-3AD203B41FA5}">
                      <a16:colId xmlns:a16="http://schemas.microsoft.com/office/drawing/2014/main" val="907409759"/>
                    </a:ext>
                  </a:extLst>
                </a:gridCol>
              </a:tblGrid>
              <a:tr h="417596">
                <a:tc>
                  <a:txBody>
                    <a:bodyPr/>
                    <a:lstStyle/>
                    <a:p>
                      <a:pPr algn="ctr"/>
                      <a:r>
                        <a:rPr lang="fr-FR" dirty="0"/>
                        <a:t>Indicateur</a:t>
                      </a:r>
                    </a:p>
                  </a:txBody>
                  <a:tcPr/>
                </a:tc>
                <a:tc>
                  <a:txBody>
                    <a:bodyPr/>
                    <a:lstStyle/>
                    <a:p>
                      <a:pPr algn="ctr"/>
                      <a:r>
                        <a:rPr lang="fr-FR" dirty="0"/>
                        <a:t>Pays</a:t>
                      </a:r>
                    </a:p>
                  </a:txBody>
                  <a:tcPr/>
                </a:tc>
                <a:tc>
                  <a:txBody>
                    <a:bodyPr/>
                    <a:lstStyle/>
                    <a:p>
                      <a:pPr algn="ctr"/>
                      <a:r>
                        <a:rPr lang="fr-FR" dirty="0"/>
                        <a:t>Moyenne</a:t>
                      </a:r>
                    </a:p>
                  </a:txBody>
                  <a:tcPr/>
                </a:tc>
                <a:tc>
                  <a:txBody>
                    <a:bodyPr/>
                    <a:lstStyle/>
                    <a:p>
                      <a:pPr algn="ctr"/>
                      <a:r>
                        <a:rPr lang="fr-FR" dirty="0"/>
                        <a:t>Médiane</a:t>
                      </a:r>
                    </a:p>
                  </a:txBody>
                  <a:tcPr/>
                </a:tc>
                <a:tc>
                  <a:txBody>
                    <a:bodyPr/>
                    <a:lstStyle/>
                    <a:p>
                      <a:pPr algn="ctr"/>
                      <a:r>
                        <a:rPr lang="fr-FR" dirty="0"/>
                        <a:t>Ecart-type</a:t>
                      </a:r>
                    </a:p>
                  </a:txBody>
                  <a:tcPr/>
                </a:tc>
                <a:extLst>
                  <a:ext uri="{0D108BD9-81ED-4DB2-BD59-A6C34878D82A}">
                    <a16:rowId xmlns:a16="http://schemas.microsoft.com/office/drawing/2014/main" val="3688702781"/>
                  </a:ext>
                </a:extLst>
              </a:tr>
              <a:tr h="561708">
                <a:tc rowSpan="10">
                  <a:txBody>
                    <a:bodyPr/>
                    <a:lstStyle/>
                    <a:p>
                      <a:endParaRPr lang="fr-FR" dirty="0"/>
                    </a:p>
                    <a:p>
                      <a:endParaRPr lang="fr-FR" dirty="0"/>
                    </a:p>
                    <a:p>
                      <a:endParaRPr lang="fr-FR" dirty="0"/>
                    </a:p>
                    <a:p>
                      <a:endParaRPr lang="fr-FR" dirty="0"/>
                    </a:p>
                    <a:p>
                      <a:endParaRPr lang="fr-FR" dirty="0"/>
                    </a:p>
                    <a:p>
                      <a:pPr algn="ctr"/>
                      <a:r>
                        <a:rPr lang="fr-FR" dirty="0"/>
                        <a:t>Pourcentage de décrochage scolaire des collégiens</a:t>
                      </a:r>
                    </a:p>
                  </a:txBody>
                  <a:tcPr/>
                </a:tc>
                <a:tc>
                  <a:txBody>
                    <a:bodyPr/>
                    <a:lstStyle/>
                    <a:p>
                      <a:pPr algn="ctr"/>
                      <a:r>
                        <a:rPr lang="fr-FR" dirty="0"/>
                        <a:t>Norvège</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val="973980300"/>
                  </a:ext>
                </a:extLst>
              </a:tr>
              <a:tr h="238994">
                <a:tc vMerge="1">
                  <a:txBody>
                    <a:bodyPr/>
                    <a:lstStyle/>
                    <a:p>
                      <a:endParaRPr lang="fr-FR" dirty="0"/>
                    </a:p>
                  </a:txBody>
                  <a:tcPr/>
                </a:tc>
                <a:tc>
                  <a:txBody>
                    <a:bodyPr/>
                    <a:lstStyle/>
                    <a:p>
                      <a:pPr algn="ctr"/>
                      <a:r>
                        <a:rPr lang="fr-FR" dirty="0"/>
                        <a:t>Finlande</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1</a:t>
                      </a:r>
                    </a:p>
                  </a:txBody>
                  <a:tcPr/>
                </a:tc>
                <a:extLst>
                  <a:ext uri="{0D108BD9-81ED-4DB2-BD59-A6C34878D82A}">
                    <a16:rowId xmlns:a16="http://schemas.microsoft.com/office/drawing/2014/main" val="1654532327"/>
                  </a:ext>
                </a:extLst>
              </a:tr>
              <a:tr h="370840">
                <a:tc vMerge="1">
                  <a:txBody>
                    <a:bodyPr/>
                    <a:lstStyle/>
                    <a:p>
                      <a:endParaRPr lang="fr-FR" dirty="0"/>
                    </a:p>
                  </a:txBody>
                  <a:tcPr/>
                </a:tc>
                <a:tc>
                  <a:txBody>
                    <a:bodyPr/>
                    <a:lstStyle/>
                    <a:p>
                      <a:pPr algn="ctr"/>
                      <a:r>
                        <a:rPr lang="fr-FR" dirty="0"/>
                        <a:t>Corée du Sud</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val="2765571411"/>
                  </a:ext>
                </a:extLst>
              </a:tr>
              <a:tr h="370840">
                <a:tc vMerge="1">
                  <a:txBody>
                    <a:bodyPr/>
                    <a:lstStyle/>
                    <a:p>
                      <a:endParaRPr lang="fr-FR" dirty="0"/>
                    </a:p>
                  </a:txBody>
                  <a:tcPr/>
                </a:tc>
                <a:tc>
                  <a:txBody>
                    <a:bodyPr/>
                    <a:lstStyle/>
                    <a:p>
                      <a:pPr algn="ctr"/>
                      <a:r>
                        <a:rPr lang="fr-FR" dirty="0"/>
                        <a:t>France</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val="80336230"/>
                  </a:ext>
                </a:extLst>
              </a:tr>
              <a:tr h="370840">
                <a:tc vMerge="1">
                  <a:txBody>
                    <a:bodyPr/>
                    <a:lstStyle/>
                    <a:p>
                      <a:endParaRPr lang="fr-FR" dirty="0"/>
                    </a:p>
                  </a:txBody>
                  <a:tcPr/>
                </a:tc>
                <a:tc>
                  <a:txBody>
                    <a:bodyPr/>
                    <a:lstStyle/>
                    <a:p>
                      <a:pPr algn="ctr"/>
                      <a:r>
                        <a:rPr lang="fr-FR" dirty="0"/>
                        <a:t>Pays-Bas</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1</a:t>
                      </a:r>
                    </a:p>
                  </a:txBody>
                  <a:tcPr/>
                </a:tc>
                <a:extLst>
                  <a:ext uri="{0D108BD9-81ED-4DB2-BD59-A6C34878D82A}">
                    <a16:rowId xmlns:a16="http://schemas.microsoft.com/office/drawing/2014/main" val="4184945593"/>
                  </a:ext>
                </a:extLst>
              </a:tr>
              <a:tr h="370840">
                <a:tc vMerge="1">
                  <a:txBody>
                    <a:bodyPr/>
                    <a:lstStyle/>
                    <a:p>
                      <a:endParaRPr lang="fr-FR"/>
                    </a:p>
                  </a:txBody>
                  <a:tcPr/>
                </a:tc>
                <a:tc>
                  <a:txBody>
                    <a:bodyPr/>
                    <a:lstStyle/>
                    <a:p>
                      <a:pPr algn="ctr"/>
                      <a:r>
                        <a:rPr lang="fr-FR" dirty="0"/>
                        <a:t>Nouvelle-Zélande</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val="2082101061"/>
                  </a:ext>
                </a:extLst>
              </a:tr>
              <a:tr h="370840">
                <a:tc vMerge="1">
                  <a:txBody>
                    <a:bodyPr/>
                    <a:lstStyle/>
                    <a:p>
                      <a:endParaRPr lang="fr-FR" dirty="0"/>
                    </a:p>
                  </a:txBody>
                  <a:tcPr/>
                </a:tc>
                <a:tc>
                  <a:txBody>
                    <a:bodyPr/>
                    <a:lstStyle/>
                    <a:p>
                      <a:pPr algn="ctr"/>
                      <a:r>
                        <a:rPr lang="fr-FR" dirty="0"/>
                        <a:t>Belgique</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val="2511655520"/>
                  </a:ext>
                </a:extLst>
              </a:tr>
              <a:tr h="370840">
                <a:tc vMerge="1">
                  <a:txBody>
                    <a:bodyPr/>
                    <a:lstStyle/>
                    <a:p>
                      <a:pPr algn="ctr"/>
                      <a:endParaRPr lang="fr-FR" dirty="0"/>
                    </a:p>
                  </a:txBody>
                  <a:tcPr/>
                </a:tc>
                <a:tc>
                  <a:txBody>
                    <a:bodyPr/>
                    <a:lstStyle/>
                    <a:p>
                      <a:pPr algn="ctr"/>
                      <a:r>
                        <a:rPr lang="fr-FR" dirty="0"/>
                        <a:t>Australie</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extLst>
                  <a:ext uri="{0D108BD9-81ED-4DB2-BD59-A6C34878D82A}">
                    <a16:rowId xmlns:a16="http://schemas.microsoft.com/office/drawing/2014/main" val="1495435030"/>
                  </a:ext>
                </a:extLst>
              </a:tr>
              <a:tr h="370840">
                <a:tc vMerge="1">
                  <a:txBody>
                    <a:bodyPr/>
                    <a:lstStyle/>
                    <a:p>
                      <a:pPr algn="ctr"/>
                      <a:endParaRPr lang="fr-FR" dirty="0"/>
                    </a:p>
                  </a:txBody>
                  <a:tcPr/>
                </a:tc>
                <a:tc>
                  <a:txBody>
                    <a:bodyPr/>
                    <a:lstStyle/>
                    <a:p>
                      <a:pPr algn="ctr"/>
                      <a:r>
                        <a:rPr lang="fr-FR" dirty="0"/>
                        <a:t>Japon</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val="156359206"/>
                  </a:ext>
                </a:extLst>
              </a:tr>
              <a:tr h="370840">
                <a:tc vMerge="1">
                  <a:txBody>
                    <a:bodyPr/>
                    <a:lstStyle/>
                    <a:p>
                      <a:pPr algn="ctr"/>
                      <a:endParaRPr lang="fr-FR" dirty="0"/>
                    </a:p>
                  </a:txBody>
                  <a:tcPr/>
                </a:tc>
                <a:tc>
                  <a:txBody>
                    <a:bodyPr/>
                    <a:lstStyle/>
                    <a:p>
                      <a:pPr algn="ctr"/>
                      <a:r>
                        <a:rPr lang="fr-FR" dirty="0"/>
                        <a:t>Espagne</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val="902907146"/>
                  </a:ext>
                </a:extLst>
              </a:tr>
            </a:tbl>
          </a:graphicData>
        </a:graphic>
      </p:graphicFrame>
    </p:spTree>
    <p:extLst>
      <p:ext uri="{BB962C8B-B14F-4D97-AF65-F5344CB8AC3E}">
        <p14:creationId xmlns:p14="http://schemas.microsoft.com/office/powerpoint/2010/main" val="2615137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D64820-4303-4461-B7A4-5027D490D290}"/>
              </a:ext>
            </a:extLst>
          </p:cNvPr>
          <p:cNvSpPr>
            <a:spLocks noGrp="1"/>
          </p:cNvSpPr>
          <p:nvPr>
            <p:ph type="title"/>
          </p:nvPr>
        </p:nvSpPr>
        <p:spPr/>
        <p:txBody>
          <a:bodyPr/>
          <a:lstStyle/>
          <a:p>
            <a:r>
              <a:rPr lang="fr-FR" dirty="0"/>
              <a:t>Courbes d’évolution - PAYS</a:t>
            </a:r>
          </a:p>
        </p:txBody>
      </p:sp>
      <p:pic>
        <p:nvPicPr>
          <p:cNvPr id="2050" name="Picture 2">
            <a:extLst>
              <a:ext uri="{FF2B5EF4-FFF2-40B4-BE49-F238E27FC236}">
                <a16:creationId xmlns:a16="http://schemas.microsoft.com/office/drawing/2014/main" id="{C96099C4-5BE2-4BC1-9593-6C6B9A96F9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36568" y="2181225"/>
            <a:ext cx="7118863"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72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F1E24-B8F2-49DB-887D-A4B674B68D0C}"/>
              </a:ext>
            </a:extLst>
          </p:cNvPr>
          <p:cNvSpPr>
            <a:spLocks noGrp="1"/>
          </p:cNvSpPr>
          <p:nvPr>
            <p:ph type="title"/>
          </p:nvPr>
        </p:nvSpPr>
        <p:spPr/>
        <p:txBody>
          <a:bodyPr/>
          <a:lstStyle/>
          <a:p>
            <a:r>
              <a:rPr lang="fr-FR" dirty="0"/>
              <a:t>Problématiques</a:t>
            </a:r>
          </a:p>
        </p:txBody>
      </p:sp>
      <p:graphicFrame>
        <p:nvGraphicFramePr>
          <p:cNvPr id="4" name="Espace réservé du contenu 3">
            <a:extLst>
              <a:ext uri="{FF2B5EF4-FFF2-40B4-BE49-F238E27FC236}">
                <a16:creationId xmlns:a16="http://schemas.microsoft.com/office/drawing/2014/main" id="{BC27DDA6-0C75-4082-8024-D92B44CED859}"/>
              </a:ext>
            </a:extLst>
          </p:cNvPr>
          <p:cNvGraphicFramePr>
            <a:graphicFrameLocks noGrp="1"/>
          </p:cNvGraphicFramePr>
          <p:nvPr>
            <p:ph idx="1"/>
            <p:extLst>
              <p:ext uri="{D42A27DB-BD31-4B8C-83A1-F6EECF244321}">
                <p14:modId xmlns:p14="http://schemas.microsoft.com/office/powerpoint/2010/main" val="23439163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736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D64820-4303-4461-B7A4-5027D490D290}"/>
              </a:ext>
            </a:extLst>
          </p:cNvPr>
          <p:cNvSpPr>
            <a:spLocks noGrp="1"/>
          </p:cNvSpPr>
          <p:nvPr>
            <p:ph type="title"/>
          </p:nvPr>
        </p:nvSpPr>
        <p:spPr/>
        <p:txBody>
          <a:bodyPr/>
          <a:lstStyle/>
          <a:p>
            <a:r>
              <a:rPr lang="fr-FR" dirty="0"/>
              <a:t>Courbes d’évolution - PAYS</a:t>
            </a:r>
          </a:p>
        </p:txBody>
      </p:sp>
      <p:pic>
        <p:nvPicPr>
          <p:cNvPr id="1026" name="Picture 2">
            <a:extLst>
              <a:ext uri="{FF2B5EF4-FFF2-40B4-BE49-F238E27FC236}">
                <a16:creationId xmlns:a16="http://schemas.microsoft.com/office/drawing/2014/main" id="{36C36BA0-55E1-43B7-9BCF-F0CFB879AB8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08055" y="2181225"/>
            <a:ext cx="7175890"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970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542F6-3DB3-4AAF-A146-CA7C743D0FA8}"/>
              </a:ext>
            </a:extLst>
          </p:cNvPr>
          <p:cNvSpPr>
            <a:spLocks noGrp="1"/>
          </p:cNvSpPr>
          <p:nvPr>
            <p:ph type="title"/>
          </p:nvPr>
        </p:nvSpPr>
        <p:spPr/>
        <p:txBody>
          <a:bodyPr/>
          <a:lstStyle/>
          <a:p>
            <a:r>
              <a:rPr lang="fr-FR" dirty="0"/>
              <a:t>Boîte à moustache - pays</a:t>
            </a:r>
          </a:p>
        </p:txBody>
      </p:sp>
      <p:pic>
        <p:nvPicPr>
          <p:cNvPr id="8194" name="Picture 2">
            <a:extLst>
              <a:ext uri="{FF2B5EF4-FFF2-40B4-BE49-F238E27FC236}">
                <a16:creationId xmlns:a16="http://schemas.microsoft.com/office/drawing/2014/main" id="{6996156C-AD9E-4456-874E-E417B429A7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2761" y="2068930"/>
            <a:ext cx="8466478" cy="427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18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19ACA-30B7-4827-A4B7-5D190B7319DB}"/>
              </a:ext>
            </a:extLst>
          </p:cNvPr>
          <p:cNvSpPr>
            <a:spLocks noGrp="1"/>
          </p:cNvSpPr>
          <p:nvPr>
            <p:ph type="title"/>
          </p:nvPr>
        </p:nvSpPr>
        <p:spPr/>
        <p:txBody>
          <a:bodyPr/>
          <a:lstStyle/>
          <a:p>
            <a:r>
              <a:rPr lang="fr-FR" dirty="0"/>
              <a:t>Choix des pays</a:t>
            </a:r>
          </a:p>
        </p:txBody>
      </p:sp>
      <p:pic>
        <p:nvPicPr>
          <p:cNvPr id="3076" name="Picture 4">
            <a:extLst>
              <a:ext uri="{FF2B5EF4-FFF2-40B4-BE49-F238E27FC236}">
                <a16:creationId xmlns:a16="http://schemas.microsoft.com/office/drawing/2014/main" id="{EDC42E18-E88F-4F3B-8CBE-7544B35B3C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23872" y="2181225"/>
            <a:ext cx="8144255" cy="4110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33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193598-7820-49E4-8F56-F69AC82CA3E9}"/>
              </a:ext>
            </a:extLst>
          </p:cNvPr>
          <p:cNvSpPr>
            <a:spLocks noGrp="1"/>
          </p:cNvSpPr>
          <p:nvPr>
            <p:ph type="title"/>
          </p:nvPr>
        </p:nvSpPr>
        <p:spPr/>
        <p:txBody>
          <a:bodyPr/>
          <a:lstStyle/>
          <a:p>
            <a:r>
              <a:rPr lang="fr-FR" dirty="0"/>
              <a:t>PRIORISATION DES PAYS</a:t>
            </a:r>
          </a:p>
        </p:txBody>
      </p:sp>
      <p:sp>
        <p:nvSpPr>
          <p:cNvPr id="3" name="Espace réservé du contenu 2">
            <a:extLst>
              <a:ext uri="{FF2B5EF4-FFF2-40B4-BE49-F238E27FC236}">
                <a16:creationId xmlns:a16="http://schemas.microsoft.com/office/drawing/2014/main" id="{BAA09295-078E-4802-B1FE-29A9EC1CD44B}"/>
              </a:ext>
            </a:extLst>
          </p:cNvPr>
          <p:cNvSpPr>
            <a:spLocks noGrp="1"/>
          </p:cNvSpPr>
          <p:nvPr>
            <p:ph idx="1"/>
          </p:nvPr>
        </p:nvSpPr>
        <p:spPr/>
        <p:txBody>
          <a:bodyPr/>
          <a:lstStyle/>
          <a:p>
            <a:pPr>
              <a:buFont typeface="Wingdings" panose="05000000000000000000" pitchFamily="2" charset="2"/>
              <a:buChar char="Ø"/>
            </a:pPr>
            <a:r>
              <a:rPr lang="fr-FR" dirty="0"/>
              <a:t>Japon  : PIB, implication dans l’éducation, usage accru d’internet</a:t>
            </a:r>
          </a:p>
          <a:p>
            <a:pPr>
              <a:buFont typeface="Wingdings" panose="05000000000000000000" pitchFamily="2" charset="2"/>
              <a:buChar char="Ø"/>
            </a:pPr>
            <a:r>
              <a:rPr lang="fr-FR" dirty="0"/>
              <a:t>Corée du Sud : usage accru d’internet, besoin de formation en études supérieures, accroissement des lycéens</a:t>
            </a:r>
          </a:p>
          <a:p>
            <a:pPr>
              <a:buFont typeface="Wingdings" panose="05000000000000000000" pitchFamily="2" charset="2"/>
              <a:buChar char="Ø"/>
            </a:pPr>
            <a:r>
              <a:rPr lang="fr-FR" dirty="0"/>
              <a:t>Norvège : usage accru d’internet, baisse du décrochage scolaire au lycée, accroissement des lycéens</a:t>
            </a:r>
          </a:p>
          <a:p>
            <a:pPr>
              <a:buFont typeface="Wingdings" panose="05000000000000000000" pitchFamily="2" charset="2"/>
              <a:buChar char="Ø"/>
            </a:pPr>
            <a:r>
              <a:rPr lang="fr-FR" dirty="0"/>
              <a:t>Belgique : ratio de scolarisation en augmentation, usage accru d’internet, accroissement des lycéens</a:t>
            </a:r>
          </a:p>
          <a:p>
            <a:pPr>
              <a:buFont typeface="Wingdings" panose="05000000000000000000" pitchFamily="2" charset="2"/>
              <a:buChar char="Ø"/>
            </a:pPr>
            <a:r>
              <a:rPr lang="fr-FR" dirty="0"/>
              <a:t>USA : répond à tous les critères</a:t>
            </a:r>
          </a:p>
        </p:txBody>
      </p:sp>
    </p:spTree>
    <p:extLst>
      <p:ext uri="{BB962C8B-B14F-4D97-AF65-F5344CB8AC3E}">
        <p14:creationId xmlns:p14="http://schemas.microsoft.com/office/powerpoint/2010/main" val="79352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27326-A0E6-4631-8B8E-0401A1DAE702}"/>
              </a:ext>
            </a:extLst>
          </p:cNvPr>
          <p:cNvSpPr>
            <a:spLocks noGrp="1"/>
          </p:cNvSpPr>
          <p:nvPr>
            <p:ph type="title"/>
          </p:nvPr>
        </p:nvSpPr>
        <p:spPr/>
        <p:txBody>
          <a:bodyPr/>
          <a:lstStyle/>
          <a:p>
            <a:r>
              <a:rPr lang="fr-FR" dirty="0"/>
              <a:t>Pistes d’amélioration</a:t>
            </a:r>
          </a:p>
        </p:txBody>
      </p:sp>
      <p:sp>
        <p:nvSpPr>
          <p:cNvPr id="3" name="Espace réservé du contenu 2">
            <a:extLst>
              <a:ext uri="{FF2B5EF4-FFF2-40B4-BE49-F238E27FC236}">
                <a16:creationId xmlns:a16="http://schemas.microsoft.com/office/drawing/2014/main" id="{FAC411D9-0712-4BC2-A79D-18AF724B95E6}"/>
              </a:ext>
            </a:extLst>
          </p:cNvPr>
          <p:cNvSpPr>
            <a:spLocks noGrp="1"/>
          </p:cNvSpPr>
          <p:nvPr>
            <p:ph idx="1"/>
          </p:nvPr>
        </p:nvSpPr>
        <p:spPr/>
        <p:txBody>
          <a:bodyPr/>
          <a:lstStyle/>
          <a:p>
            <a:pPr>
              <a:buFont typeface="Wingdings" panose="05000000000000000000" pitchFamily="2" charset="2"/>
              <a:buChar char="Ø"/>
            </a:pPr>
            <a:r>
              <a:rPr lang="fr-FR" dirty="0"/>
              <a:t>Données plus récentes avec des valeurs pertinentes</a:t>
            </a:r>
          </a:p>
          <a:p>
            <a:pPr>
              <a:buFont typeface="Wingdings" panose="05000000000000000000" pitchFamily="2" charset="2"/>
              <a:buChar char="Ø"/>
            </a:pPr>
            <a:r>
              <a:rPr lang="fr-FR" dirty="0" err="1"/>
              <a:t>Scoring</a:t>
            </a:r>
            <a:r>
              <a:rPr lang="fr-FR" dirty="0"/>
              <a:t> de pertinence </a:t>
            </a:r>
            <a:r>
              <a:rPr lang="fr-FR"/>
              <a:t>du pays</a:t>
            </a:r>
          </a:p>
          <a:p>
            <a:pPr marL="0" indent="0">
              <a:buNone/>
            </a:pPr>
            <a:endParaRPr lang="fr-FR"/>
          </a:p>
        </p:txBody>
      </p:sp>
    </p:spTree>
    <p:extLst>
      <p:ext uri="{BB962C8B-B14F-4D97-AF65-F5344CB8AC3E}">
        <p14:creationId xmlns:p14="http://schemas.microsoft.com/office/powerpoint/2010/main" val="2764201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672A31-5580-4F14-BD3A-40521DF8B16F}"/>
              </a:ext>
            </a:extLst>
          </p:cNvPr>
          <p:cNvSpPr/>
          <p:nvPr/>
        </p:nvSpPr>
        <p:spPr>
          <a:xfrm>
            <a:off x="561474" y="850232"/>
            <a:ext cx="11309684" cy="569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MERCI ! </a:t>
            </a:r>
          </a:p>
          <a:p>
            <a:pPr algn="ctr"/>
            <a:r>
              <a:rPr lang="fr-FR" sz="3600" dirty="0"/>
              <a:t>AVEZ-VOUS DES QUESTIONS ?</a:t>
            </a:r>
          </a:p>
        </p:txBody>
      </p:sp>
    </p:spTree>
    <p:extLst>
      <p:ext uri="{BB962C8B-B14F-4D97-AF65-F5344CB8AC3E}">
        <p14:creationId xmlns:p14="http://schemas.microsoft.com/office/powerpoint/2010/main" val="247543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73D94B-7779-47DF-BF44-BA498C957331}"/>
              </a:ext>
            </a:extLst>
          </p:cNvPr>
          <p:cNvSpPr>
            <a:spLocks noGrp="1"/>
          </p:cNvSpPr>
          <p:nvPr>
            <p:ph type="title"/>
          </p:nvPr>
        </p:nvSpPr>
        <p:spPr/>
        <p:txBody>
          <a:bodyPr/>
          <a:lstStyle/>
          <a:p>
            <a:r>
              <a:rPr lang="fr-FR" dirty="0"/>
              <a:t>Description et Qualité du jeu de données</a:t>
            </a:r>
          </a:p>
        </p:txBody>
      </p:sp>
      <p:sp>
        <p:nvSpPr>
          <p:cNvPr id="3" name="Espace réservé du contenu 2">
            <a:extLst>
              <a:ext uri="{FF2B5EF4-FFF2-40B4-BE49-F238E27FC236}">
                <a16:creationId xmlns:a16="http://schemas.microsoft.com/office/drawing/2014/main" id="{FE4CEEC0-CBD4-4324-BB42-0BA80ACBA72F}"/>
              </a:ext>
            </a:extLst>
          </p:cNvPr>
          <p:cNvSpPr>
            <a:spLocks noGrp="1"/>
          </p:cNvSpPr>
          <p:nvPr>
            <p:ph idx="1"/>
          </p:nvPr>
        </p:nvSpPr>
        <p:spPr>
          <a:xfrm>
            <a:off x="581192" y="1844842"/>
            <a:ext cx="4504155" cy="4597124"/>
          </a:xfrm>
        </p:spPr>
        <p:txBody>
          <a:bodyPr>
            <a:normAutofit fontScale="77500" lnSpcReduction="20000"/>
          </a:bodyPr>
          <a:lstStyle/>
          <a:p>
            <a:endParaRPr lang="fr-FR" sz="2000" dirty="0"/>
          </a:p>
          <a:p>
            <a:endParaRPr lang="fr-FR" sz="2000" dirty="0"/>
          </a:p>
          <a:p>
            <a:pPr marL="0" indent="0">
              <a:buNone/>
            </a:pPr>
            <a:endParaRPr lang="fr-FR" sz="2000" dirty="0"/>
          </a:p>
          <a:p>
            <a:r>
              <a:rPr lang="fr-FR" sz="2300" dirty="0"/>
              <a:t>70 colonnes dont 66 numériques et 886930 lignes</a:t>
            </a:r>
          </a:p>
          <a:p>
            <a:r>
              <a:rPr lang="fr-FR" sz="2300" dirty="0"/>
              <a:t>66 années différentes composent la base de 1970 à 2100 </a:t>
            </a:r>
          </a:p>
          <a:p>
            <a:r>
              <a:rPr lang="fr-FR" sz="2300" dirty="0"/>
              <a:t>Les années historiques vont jusqu’en 2017</a:t>
            </a:r>
          </a:p>
          <a:p>
            <a:r>
              <a:rPr lang="fr-FR" sz="2300" dirty="0"/>
              <a:t>Aucune donnée dupliquée</a:t>
            </a:r>
          </a:p>
          <a:p>
            <a:r>
              <a:rPr lang="fr-FR" sz="2300" dirty="0"/>
              <a:t>Une colonne sans aucune donnée</a:t>
            </a:r>
          </a:p>
          <a:p>
            <a:r>
              <a:rPr lang="fr-FR" sz="2300" dirty="0"/>
              <a:t>Plus de 40 colonnes ont plus de 80000 données manquantes </a:t>
            </a:r>
          </a:p>
          <a:p>
            <a:r>
              <a:rPr lang="fr-FR" sz="2300" dirty="0"/>
              <a:t>Chaque ligne représente un indicateur par pays </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p:txBody>
      </p:sp>
      <p:pic>
        <p:nvPicPr>
          <p:cNvPr id="1028" name="Picture 4">
            <a:extLst>
              <a:ext uri="{FF2B5EF4-FFF2-40B4-BE49-F238E27FC236}">
                <a16:creationId xmlns:a16="http://schemas.microsoft.com/office/drawing/2014/main" id="{085D7E61-CD37-4478-ACE9-F961DDC36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95" y="1836704"/>
            <a:ext cx="6316913" cy="459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12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AC9110-88DB-4C99-A0C6-605271B9F400}"/>
              </a:ext>
            </a:extLst>
          </p:cNvPr>
          <p:cNvSpPr>
            <a:spLocks noGrp="1"/>
          </p:cNvSpPr>
          <p:nvPr>
            <p:ph type="title"/>
          </p:nvPr>
        </p:nvSpPr>
        <p:spPr/>
        <p:txBody>
          <a:bodyPr/>
          <a:lstStyle/>
          <a:p>
            <a:r>
              <a:rPr lang="fr-FR" dirty="0"/>
              <a:t>Informations pertinentes</a:t>
            </a:r>
          </a:p>
        </p:txBody>
      </p:sp>
      <p:graphicFrame>
        <p:nvGraphicFramePr>
          <p:cNvPr id="4" name="Espace réservé du contenu 3">
            <a:extLst>
              <a:ext uri="{FF2B5EF4-FFF2-40B4-BE49-F238E27FC236}">
                <a16:creationId xmlns:a16="http://schemas.microsoft.com/office/drawing/2014/main" id="{3530B889-311B-4ED3-A16B-2DA4D23A9E8F}"/>
              </a:ext>
            </a:extLst>
          </p:cNvPr>
          <p:cNvGraphicFramePr>
            <a:graphicFrameLocks noGrp="1"/>
          </p:cNvGraphicFramePr>
          <p:nvPr>
            <p:ph idx="1"/>
            <p:extLst>
              <p:ext uri="{D42A27DB-BD31-4B8C-83A1-F6EECF244321}">
                <p14:modId xmlns:p14="http://schemas.microsoft.com/office/powerpoint/2010/main" val="3966036772"/>
              </p:ext>
            </p:extLst>
          </p:nvPr>
        </p:nvGraphicFramePr>
        <p:xfrm>
          <a:off x="580858" y="2197267"/>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27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9E9363-9A9E-4335-99DA-C51BE55F8EC6}"/>
              </a:ext>
            </a:extLst>
          </p:cNvPr>
          <p:cNvSpPr>
            <a:spLocks noGrp="1"/>
          </p:cNvSpPr>
          <p:nvPr>
            <p:ph type="title"/>
          </p:nvPr>
        </p:nvSpPr>
        <p:spPr/>
        <p:txBody>
          <a:bodyPr/>
          <a:lstStyle/>
          <a:p>
            <a:r>
              <a:rPr lang="fr-FR" dirty="0"/>
              <a:t>Indicateurs</a:t>
            </a:r>
          </a:p>
        </p:txBody>
      </p:sp>
      <p:sp>
        <p:nvSpPr>
          <p:cNvPr id="3" name="Espace réservé du contenu 2">
            <a:extLst>
              <a:ext uri="{FF2B5EF4-FFF2-40B4-BE49-F238E27FC236}">
                <a16:creationId xmlns:a16="http://schemas.microsoft.com/office/drawing/2014/main" id="{3B31EDF9-A179-4D91-81F2-1507905F1045}"/>
              </a:ext>
            </a:extLst>
          </p:cNvPr>
          <p:cNvSpPr>
            <a:spLocks noGrp="1"/>
          </p:cNvSpPr>
          <p:nvPr>
            <p:ph idx="1"/>
          </p:nvPr>
        </p:nvSpPr>
        <p:spPr>
          <a:xfrm>
            <a:off x="581192" y="1876926"/>
            <a:ext cx="11029616" cy="4780548"/>
          </a:xfrm>
        </p:spPr>
        <p:txBody>
          <a:bodyPr>
            <a:normAutofit fontScale="62500" lnSpcReduction="20000"/>
          </a:bodyPr>
          <a:lstStyle/>
          <a:p>
            <a:pPr algn="l"/>
            <a:endParaRPr lang="fr-FR" b="1" i="0" dirty="0">
              <a:solidFill>
                <a:srgbClr val="000000"/>
              </a:solidFill>
              <a:effectLst/>
              <a:latin typeface="Helvetica Neue"/>
            </a:endParaRPr>
          </a:p>
          <a:p>
            <a:pPr algn="l"/>
            <a:r>
              <a:rPr lang="fr-FR" b="1" i="0" u="sng" dirty="0">
                <a:solidFill>
                  <a:srgbClr val="000000"/>
                </a:solidFill>
                <a:effectLst/>
                <a:latin typeface="Helvetica Neue"/>
              </a:rPr>
              <a:t>Topic : </a:t>
            </a:r>
            <a:r>
              <a:rPr lang="fr-FR" b="1" i="0" u="sng" dirty="0" err="1">
                <a:solidFill>
                  <a:srgbClr val="000000"/>
                </a:solidFill>
                <a:effectLst/>
                <a:latin typeface="Helvetica Neue"/>
              </a:rPr>
              <a:t>Infrasture</a:t>
            </a:r>
            <a:r>
              <a:rPr lang="fr-FR" b="1" i="0" u="sng" dirty="0">
                <a:solidFill>
                  <a:srgbClr val="000000"/>
                </a:solidFill>
                <a:effectLst/>
                <a:latin typeface="Helvetica Neue"/>
              </a:rPr>
              <a:t> &amp; Communications</a:t>
            </a:r>
          </a:p>
          <a:p>
            <a:pPr algn="l"/>
            <a:r>
              <a:rPr lang="fr-FR" b="0" i="0" dirty="0">
                <a:solidFill>
                  <a:srgbClr val="000000"/>
                </a:solidFill>
                <a:effectLst/>
                <a:latin typeface="Helvetica Neue"/>
              </a:rPr>
              <a:t>Internet </a:t>
            </a:r>
            <a:r>
              <a:rPr lang="fr-FR" b="0" i="0" dirty="0" err="1">
                <a:solidFill>
                  <a:srgbClr val="000000"/>
                </a:solidFill>
                <a:effectLst/>
                <a:latin typeface="Helvetica Neue"/>
              </a:rPr>
              <a:t>users</a:t>
            </a:r>
            <a:r>
              <a:rPr lang="fr-FR" b="0" i="0" dirty="0">
                <a:solidFill>
                  <a:srgbClr val="000000"/>
                </a:solidFill>
                <a:effectLst/>
                <a:latin typeface="Helvetica Neue"/>
              </a:rPr>
              <a:t> (per 100 </a:t>
            </a:r>
            <a:r>
              <a:rPr lang="fr-FR" b="0" i="0" dirty="0" err="1">
                <a:solidFill>
                  <a:srgbClr val="000000"/>
                </a:solidFill>
                <a:effectLst/>
                <a:latin typeface="Helvetica Neue"/>
              </a:rPr>
              <a:t>users</a:t>
            </a:r>
            <a:r>
              <a:rPr lang="fr-FR" b="0" i="0" dirty="0">
                <a:solidFill>
                  <a:srgbClr val="000000"/>
                </a:solidFill>
                <a:effectLst/>
                <a:latin typeface="Helvetica Neue"/>
              </a:rPr>
              <a:t>) : IT.NET.USER.P2</a:t>
            </a:r>
          </a:p>
          <a:p>
            <a:pPr algn="l"/>
            <a:r>
              <a:rPr lang="fr-FR" b="1" i="0" u="sng" dirty="0">
                <a:solidFill>
                  <a:srgbClr val="000000"/>
                </a:solidFill>
                <a:latin typeface="Helvetica Neue"/>
              </a:rPr>
              <a:t>Topic : </a:t>
            </a:r>
            <a:r>
              <a:rPr lang="fr-FR" b="1" i="0" u="sng" dirty="0" err="1">
                <a:solidFill>
                  <a:srgbClr val="000000"/>
                </a:solidFill>
                <a:latin typeface="Helvetica Neue"/>
              </a:rPr>
              <a:t>Economic</a:t>
            </a:r>
            <a:r>
              <a:rPr lang="fr-FR" b="1" i="0" u="sng" dirty="0">
                <a:solidFill>
                  <a:srgbClr val="000000"/>
                </a:solidFill>
                <a:latin typeface="Helvetica Neue"/>
              </a:rPr>
              <a:t> Policy &amp; </a:t>
            </a:r>
            <a:r>
              <a:rPr lang="fr-FR" b="1" i="0" u="sng" dirty="0" err="1">
                <a:solidFill>
                  <a:srgbClr val="000000"/>
                </a:solidFill>
                <a:latin typeface="Helvetica Neue"/>
              </a:rPr>
              <a:t>Debt</a:t>
            </a:r>
            <a:r>
              <a:rPr lang="fr-FR" b="1" i="0" u="sng" dirty="0">
                <a:solidFill>
                  <a:srgbClr val="000000"/>
                </a:solidFill>
                <a:latin typeface="Helvetica Neue"/>
              </a:rPr>
              <a:t>: </a:t>
            </a:r>
            <a:r>
              <a:rPr lang="fr-FR" b="1" i="0" u="sng" dirty="0" err="1">
                <a:solidFill>
                  <a:srgbClr val="000000"/>
                </a:solidFill>
                <a:latin typeface="Helvetica Neue"/>
              </a:rPr>
              <a:t>Purchasing</a:t>
            </a:r>
            <a:r>
              <a:rPr lang="fr-FR" b="1" i="0" u="sng" dirty="0">
                <a:solidFill>
                  <a:srgbClr val="000000"/>
                </a:solidFill>
                <a:latin typeface="Helvetica Neue"/>
              </a:rPr>
              <a:t> power </a:t>
            </a:r>
            <a:r>
              <a:rPr lang="fr-FR" b="1" i="0" u="sng" dirty="0" err="1">
                <a:solidFill>
                  <a:srgbClr val="000000"/>
                </a:solidFill>
                <a:latin typeface="Helvetica Neue"/>
              </a:rPr>
              <a:t>parity</a:t>
            </a:r>
            <a:endParaRPr lang="fr-FR" b="1" i="0" u="sng" dirty="0">
              <a:solidFill>
                <a:srgbClr val="000000"/>
              </a:solidFill>
              <a:latin typeface="Helvetica Neue"/>
            </a:endParaRPr>
          </a:p>
          <a:p>
            <a:pPr algn="l"/>
            <a:r>
              <a:rPr lang="fr-FR" b="0" i="0" dirty="0">
                <a:solidFill>
                  <a:srgbClr val="000000"/>
                </a:solidFill>
                <a:effectLst/>
                <a:latin typeface="Helvetica Neue"/>
              </a:rPr>
              <a:t>GDP (</a:t>
            </a:r>
            <a:r>
              <a:rPr lang="fr-FR" b="0" i="0" dirty="0" err="1">
                <a:solidFill>
                  <a:srgbClr val="000000"/>
                </a:solidFill>
                <a:effectLst/>
                <a:latin typeface="Helvetica Neue"/>
              </a:rPr>
              <a:t>current</a:t>
            </a:r>
            <a:r>
              <a:rPr lang="fr-FR" b="0" i="0" dirty="0">
                <a:solidFill>
                  <a:srgbClr val="000000"/>
                </a:solidFill>
                <a:effectLst/>
                <a:latin typeface="Helvetica Neue"/>
              </a:rPr>
              <a:t> US$) : NY.GDP.MKTP.CD</a:t>
            </a:r>
          </a:p>
          <a:p>
            <a:pPr algn="l"/>
            <a:r>
              <a:rPr lang="fr-FR" b="1" i="0" u="sng" dirty="0">
                <a:solidFill>
                  <a:srgbClr val="000000"/>
                </a:solidFill>
                <a:effectLst/>
                <a:latin typeface="Helvetica Neue"/>
              </a:rPr>
              <a:t>Topic : </a:t>
            </a:r>
            <a:r>
              <a:rPr lang="fr-FR" b="1" i="0" u="sng" dirty="0" err="1">
                <a:solidFill>
                  <a:srgbClr val="000000"/>
                </a:solidFill>
                <a:effectLst/>
                <a:latin typeface="Helvetica Neue"/>
              </a:rPr>
              <a:t>Literacy</a:t>
            </a:r>
            <a:endParaRPr lang="fr-FR" b="1" i="0" u="sng" dirty="0">
              <a:solidFill>
                <a:srgbClr val="000000"/>
              </a:solidFill>
              <a:effectLst/>
              <a:latin typeface="Helvetica Neue"/>
            </a:endParaRPr>
          </a:p>
          <a:p>
            <a:pPr algn="l"/>
            <a:r>
              <a:rPr lang="fr-FR" b="0" i="0" dirty="0">
                <a:solidFill>
                  <a:srgbClr val="000000"/>
                </a:solidFill>
                <a:effectLst/>
                <a:latin typeface="Helvetica Neue"/>
              </a:rPr>
              <a:t>Taux d'alphabétisation jeunesse : SE.ADT.1524.LT.ZS / adulte : SE.ADT.LITR.ZS</a:t>
            </a:r>
          </a:p>
          <a:p>
            <a:pPr algn="l"/>
            <a:r>
              <a:rPr lang="fr-FR" b="1" i="0" u="sng" dirty="0">
                <a:solidFill>
                  <a:srgbClr val="000000"/>
                </a:solidFill>
                <a:effectLst/>
                <a:latin typeface="Helvetica Neue"/>
              </a:rPr>
              <a:t>Topic : </a:t>
            </a:r>
            <a:r>
              <a:rPr lang="fr-FR" b="1" i="0" u="sng" dirty="0" err="1">
                <a:solidFill>
                  <a:srgbClr val="000000"/>
                </a:solidFill>
                <a:effectLst/>
                <a:latin typeface="Helvetica Neue"/>
              </a:rPr>
              <a:t>Primary</a:t>
            </a:r>
            <a:r>
              <a:rPr lang="fr-FR" b="1" i="0" u="sng" dirty="0">
                <a:solidFill>
                  <a:srgbClr val="000000"/>
                </a:solidFill>
                <a:effectLst/>
                <a:latin typeface="Helvetica Neue"/>
              </a:rPr>
              <a:t> </a:t>
            </a:r>
          </a:p>
          <a:p>
            <a:pPr algn="l"/>
            <a:r>
              <a:rPr lang="fr-FR" b="0" i="0" dirty="0">
                <a:solidFill>
                  <a:srgbClr val="000000"/>
                </a:solidFill>
                <a:effectLst/>
                <a:latin typeface="Helvetica Neue"/>
              </a:rPr>
              <a:t>Ratio net de scolarisation au primaire : SE.PRM.NENR</a:t>
            </a:r>
          </a:p>
          <a:p>
            <a:pPr algn="l"/>
            <a:r>
              <a:rPr lang="fr-FR" b="1" i="0" u="sng" dirty="0">
                <a:solidFill>
                  <a:srgbClr val="000000"/>
                </a:solidFill>
                <a:effectLst/>
                <a:latin typeface="Helvetica Neue"/>
              </a:rPr>
              <a:t>Topic : </a:t>
            </a:r>
            <a:r>
              <a:rPr lang="fr-FR" b="1" i="0" u="sng" dirty="0" err="1">
                <a:solidFill>
                  <a:srgbClr val="000000"/>
                </a:solidFill>
                <a:effectLst/>
                <a:latin typeface="Helvetica Neue"/>
              </a:rPr>
              <a:t>Secondary</a:t>
            </a:r>
            <a:endParaRPr lang="fr-FR" b="1" i="0" u="sng" dirty="0">
              <a:solidFill>
                <a:srgbClr val="000000"/>
              </a:solidFill>
              <a:effectLst/>
              <a:latin typeface="Helvetica Neue"/>
            </a:endParaRPr>
          </a:p>
          <a:p>
            <a:pPr algn="l"/>
            <a:r>
              <a:rPr lang="fr-FR" b="0" i="0" dirty="0">
                <a:solidFill>
                  <a:srgbClr val="000000"/>
                </a:solidFill>
                <a:effectLst/>
                <a:latin typeface="Helvetica Neue"/>
              </a:rPr>
              <a:t>Nombre d'années d'éducation attendues du primaire au secondaire: UIS.SLE.123 </a:t>
            </a:r>
          </a:p>
          <a:p>
            <a:pPr algn="l"/>
            <a:r>
              <a:rPr lang="fr-FR" b="0" i="0" dirty="0">
                <a:solidFill>
                  <a:srgbClr val="000000"/>
                </a:solidFill>
                <a:effectLst/>
                <a:latin typeface="Helvetica Neue"/>
              </a:rPr>
              <a:t>Ratio net de scolarisation au secondaire: 'SE.SEC.NENR’ </a:t>
            </a:r>
          </a:p>
          <a:p>
            <a:pPr algn="l"/>
            <a:r>
              <a:rPr lang="fr-FR" b="0" i="0" dirty="0">
                <a:solidFill>
                  <a:srgbClr val="000000"/>
                </a:solidFill>
                <a:effectLst/>
                <a:latin typeface="Helvetica Neue"/>
              </a:rPr>
              <a:t>Taux de déscolarisation collège: UIS.ROFST.2 </a:t>
            </a:r>
          </a:p>
          <a:p>
            <a:pPr algn="l"/>
            <a:r>
              <a:rPr lang="fr-FR" b="0" i="0" dirty="0">
                <a:solidFill>
                  <a:srgbClr val="000000"/>
                </a:solidFill>
                <a:effectLst/>
                <a:latin typeface="Helvetica Neue"/>
              </a:rPr>
              <a:t>Taux de déscolarisation lycée: UIS.ROFST.3.CP</a:t>
            </a:r>
          </a:p>
          <a:p>
            <a:pPr algn="l"/>
            <a:r>
              <a:rPr lang="fr-FR" b="1" i="0" u="sng" dirty="0">
                <a:solidFill>
                  <a:srgbClr val="000000"/>
                </a:solidFill>
                <a:effectLst/>
                <a:latin typeface="Helvetica Neue"/>
              </a:rPr>
              <a:t>Topic : </a:t>
            </a:r>
            <a:r>
              <a:rPr lang="fr-FR" b="1" i="0" u="sng" dirty="0" err="1">
                <a:solidFill>
                  <a:srgbClr val="000000"/>
                </a:solidFill>
                <a:effectLst/>
                <a:latin typeface="Helvetica Neue"/>
              </a:rPr>
              <a:t>Tertiary</a:t>
            </a:r>
            <a:endParaRPr lang="fr-FR" b="1" i="0" u="sng" dirty="0">
              <a:solidFill>
                <a:srgbClr val="000000"/>
              </a:solidFill>
              <a:effectLst/>
              <a:latin typeface="Helvetica Neue"/>
            </a:endParaRPr>
          </a:p>
          <a:p>
            <a:pPr algn="l"/>
            <a:r>
              <a:rPr lang="fr-FR" b="0" i="0" dirty="0">
                <a:solidFill>
                  <a:srgbClr val="000000"/>
                </a:solidFill>
                <a:effectLst/>
                <a:latin typeface="Helvetica Neue"/>
              </a:rPr>
              <a:t>Ratio brut de scolarisation au tertiaire : SE.TER.ENRR </a:t>
            </a:r>
          </a:p>
          <a:p>
            <a:pPr algn="l"/>
            <a:r>
              <a:rPr lang="fr-FR" b="0" i="0" dirty="0">
                <a:solidFill>
                  <a:srgbClr val="000000"/>
                </a:solidFill>
                <a:effectLst/>
                <a:latin typeface="Helvetica Neue"/>
              </a:rPr>
              <a:t>Ratio brut de scolarisation du primaire au tertiaire : SE.TOT.ENRR</a:t>
            </a:r>
          </a:p>
          <a:p>
            <a:pPr algn="l"/>
            <a:r>
              <a:rPr lang="fr-FR" b="0" i="0" dirty="0">
                <a:solidFill>
                  <a:srgbClr val="000000"/>
                </a:solidFill>
                <a:effectLst/>
                <a:latin typeface="Helvetica Neue"/>
              </a:rPr>
              <a:t>Nombre d'années d'éduc attendues études sup : UIS.SLE.56</a:t>
            </a:r>
          </a:p>
          <a:p>
            <a:endParaRPr lang="fr-FR" dirty="0"/>
          </a:p>
        </p:txBody>
      </p:sp>
    </p:spTree>
    <p:extLst>
      <p:ext uri="{BB962C8B-B14F-4D97-AF65-F5344CB8AC3E}">
        <p14:creationId xmlns:p14="http://schemas.microsoft.com/office/powerpoint/2010/main" val="183704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70EAB5-89FA-49B8-961D-68CDCF3B5778}"/>
              </a:ext>
            </a:extLst>
          </p:cNvPr>
          <p:cNvSpPr>
            <a:spLocks noGrp="1"/>
          </p:cNvSpPr>
          <p:nvPr>
            <p:ph type="title"/>
          </p:nvPr>
        </p:nvSpPr>
        <p:spPr/>
        <p:txBody>
          <a:bodyPr/>
          <a:lstStyle/>
          <a:p>
            <a:r>
              <a:rPr lang="fr-FR" dirty="0"/>
              <a:t>Zones géographiques</a:t>
            </a:r>
          </a:p>
        </p:txBody>
      </p:sp>
      <p:pic>
        <p:nvPicPr>
          <p:cNvPr id="5" name="Espace réservé du contenu 4">
            <a:extLst>
              <a:ext uri="{FF2B5EF4-FFF2-40B4-BE49-F238E27FC236}">
                <a16:creationId xmlns:a16="http://schemas.microsoft.com/office/drawing/2014/main" id="{F6265F89-11AD-4BF4-8F98-0DB0C8D9957B}"/>
              </a:ext>
            </a:extLst>
          </p:cNvPr>
          <p:cNvPicPr>
            <a:picLocks noGrp="1" noChangeAspect="1"/>
          </p:cNvPicPr>
          <p:nvPr>
            <p:ph idx="1"/>
          </p:nvPr>
        </p:nvPicPr>
        <p:blipFill>
          <a:blip r:embed="rId2"/>
          <a:stretch>
            <a:fillRect/>
          </a:stretch>
        </p:blipFill>
        <p:spPr>
          <a:xfrm>
            <a:off x="1702105" y="2181224"/>
            <a:ext cx="8861816" cy="4235618"/>
          </a:xfrm>
        </p:spPr>
      </p:pic>
    </p:spTree>
    <p:extLst>
      <p:ext uri="{BB962C8B-B14F-4D97-AF65-F5344CB8AC3E}">
        <p14:creationId xmlns:p14="http://schemas.microsoft.com/office/powerpoint/2010/main" val="1108222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62146-0FE5-4CE4-B08A-3B05FACA55C9}"/>
              </a:ext>
            </a:extLst>
          </p:cNvPr>
          <p:cNvSpPr>
            <a:spLocks noGrp="1"/>
          </p:cNvSpPr>
          <p:nvPr>
            <p:ph type="title"/>
          </p:nvPr>
        </p:nvSpPr>
        <p:spPr/>
        <p:txBody>
          <a:bodyPr/>
          <a:lstStyle/>
          <a:p>
            <a:r>
              <a:rPr lang="fr-FR" dirty="0"/>
              <a:t>Indicateurs Statistiques – zone géographique</a:t>
            </a:r>
          </a:p>
        </p:txBody>
      </p:sp>
      <p:graphicFrame>
        <p:nvGraphicFramePr>
          <p:cNvPr id="4" name="Tableau 4">
            <a:extLst>
              <a:ext uri="{FF2B5EF4-FFF2-40B4-BE49-F238E27FC236}">
                <a16:creationId xmlns:a16="http://schemas.microsoft.com/office/drawing/2014/main" id="{BC1392B9-E245-4E26-876C-3A29837A839C}"/>
              </a:ext>
            </a:extLst>
          </p:cNvPr>
          <p:cNvGraphicFramePr>
            <a:graphicFrameLocks noGrp="1"/>
          </p:cNvGraphicFramePr>
          <p:nvPr>
            <p:ph idx="1"/>
            <p:extLst>
              <p:ext uri="{D42A27DB-BD31-4B8C-83A1-F6EECF244321}">
                <p14:modId xmlns:p14="http://schemas.microsoft.com/office/powerpoint/2010/main" val="1864456389"/>
              </p:ext>
            </p:extLst>
          </p:nvPr>
        </p:nvGraphicFramePr>
        <p:xfrm>
          <a:off x="581025" y="2181225"/>
          <a:ext cx="11029950" cy="3737744"/>
        </p:xfrm>
        <a:graphic>
          <a:graphicData uri="http://schemas.openxmlformats.org/drawingml/2006/table">
            <a:tbl>
              <a:tblPr firstRow="1" bandRow="1">
                <a:tableStyleId>{21E4AEA4-8DFA-4A89-87EB-49C32662AFE0}</a:tableStyleId>
              </a:tblPr>
              <a:tblGrid>
                <a:gridCol w="2081964">
                  <a:extLst>
                    <a:ext uri="{9D8B030D-6E8A-4147-A177-3AD203B41FA5}">
                      <a16:colId xmlns:a16="http://schemas.microsoft.com/office/drawing/2014/main" val="1568089509"/>
                    </a:ext>
                  </a:extLst>
                </a:gridCol>
                <a:gridCol w="2330016">
                  <a:extLst>
                    <a:ext uri="{9D8B030D-6E8A-4147-A177-3AD203B41FA5}">
                      <a16:colId xmlns:a16="http://schemas.microsoft.com/office/drawing/2014/main" val="2428343195"/>
                    </a:ext>
                  </a:extLst>
                </a:gridCol>
                <a:gridCol w="2205990">
                  <a:extLst>
                    <a:ext uri="{9D8B030D-6E8A-4147-A177-3AD203B41FA5}">
                      <a16:colId xmlns:a16="http://schemas.microsoft.com/office/drawing/2014/main" val="1550792878"/>
                    </a:ext>
                  </a:extLst>
                </a:gridCol>
                <a:gridCol w="2205990">
                  <a:extLst>
                    <a:ext uri="{9D8B030D-6E8A-4147-A177-3AD203B41FA5}">
                      <a16:colId xmlns:a16="http://schemas.microsoft.com/office/drawing/2014/main" val="301380510"/>
                    </a:ext>
                  </a:extLst>
                </a:gridCol>
                <a:gridCol w="2205990">
                  <a:extLst>
                    <a:ext uri="{9D8B030D-6E8A-4147-A177-3AD203B41FA5}">
                      <a16:colId xmlns:a16="http://schemas.microsoft.com/office/drawing/2014/main" val="907409759"/>
                    </a:ext>
                  </a:extLst>
                </a:gridCol>
              </a:tblGrid>
              <a:tr h="417596">
                <a:tc>
                  <a:txBody>
                    <a:bodyPr/>
                    <a:lstStyle/>
                    <a:p>
                      <a:pPr algn="ctr"/>
                      <a:r>
                        <a:rPr lang="fr-FR" dirty="0"/>
                        <a:t>Indicateur</a:t>
                      </a:r>
                    </a:p>
                  </a:txBody>
                  <a:tcPr/>
                </a:tc>
                <a:tc>
                  <a:txBody>
                    <a:bodyPr/>
                    <a:lstStyle/>
                    <a:p>
                      <a:pPr algn="ctr"/>
                      <a:r>
                        <a:rPr lang="fr-FR" dirty="0"/>
                        <a:t>Zone géographique</a:t>
                      </a:r>
                    </a:p>
                  </a:txBody>
                  <a:tcPr/>
                </a:tc>
                <a:tc>
                  <a:txBody>
                    <a:bodyPr/>
                    <a:lstStyle/>
                    <a:p>
                      <a:pPr algn="ctr"/>
                      <a:r>
                        <a:rPr lang="fr-FR" dirty="0"/>
                        <a:t>Moyenne</a:t>
                      </a:r>
                    </a:p>
                  </a:txBody>
                  <a:tcPr/>
                </a:tc>
                <a:tc>
                  <a:txBody>
                    <a:bodyPr/>
                    <a:lstStyle/>
                    <a:p>
                      <a:pPr algn="ctr"/>
                      <a:r>
                        <a:rPr lang="fr-FR" dirty="0"/>
                        <a:t>Médiane</a:t>
                      </a:r>
                    </a:p>
                  </a:txBody>
                  <a:tcPr/>
                </a:tc>
                <a:tc>
                  <a:txBody>
                    <a:bodyPr/>
                    <a:lstStyle/>
                    <a:p>
                      <a:pPr algn="ctr"/>
                      <a:r>
                        <a:rPr lang="fr-FR" dirty="0"/>
                        <a:t>Ecart-type</a:t>
                      </a:r>
                    </a:p>
                  </a:txBody>
                  <a:tcPr/>
                </a:tc>
                <a:extLst>
                  <a:ext uri="{0D108BD9-81ED-4DB2-BD59-A6C34878D82A}">
                    <a16:rowId xmlns:a16="http://schemas.microsoft.com/office/drawing/2014/main" val="3688702781"/>
                  </a:ext>
                </a:extLst>
              </a:tr>
              <a:tr h="561708">
                <a:tc rowSpan="7">
                  <a:txBody>
                    <a:bodyPr/>
                    <a:lstStyle/>
                    <a:p>
                      <a:endParaRPr lang="fr-FR" dirty="0"/>
                    </a:p>
                    <a:p>
                      <a:endParaRPr lang="fr-FR" dirty="0"/>
                    </a:p>
                    <a:p>
                      <a:endParaRPr lang="fr-FR" dirty="0"/>
                    </a:p>
                    <a:p>
                      <a:endParaRPr lang="fr-FR" dirty="0"/>
                    </a:p>
                    <a:p>
                      <a:endParaRPr lang="fr-FR" dirty="0"/>
                    </a:p>
                    <a:p>
                      <a:pPr algn="ctr"/>
                      <a:r>
                        <a:rPr lang="fr-FR" dirty="0"/>
                        <a:t>Pourcentage d’utilisateurs d’Internet</a:t>
                      </a:r>
                    </a:p>
                  </a:txBody>
                  <a:tcPr/>
                </a:tc>
                <a:tc>
                  <a:txBody>
                    <a:bodyPr/>
                    <a:lstStyle/>
                    <a:p>
                      <a:pPr algn="ctr"/>
                      <a:r>
                        <a:rPr lang="fr-FR" dirty="0"/>
                        <a:t>North America</a:t>
                      </a:r>
                    </a:p>
                  </a:txBody>
                  <a:tcPr/>
                </a:tc>
                <a:tc>
                  <a:txBody>
                    <a:bodyPr/>
                    <a:lstStyle/>
                    <a:p>
                      <a:pPr algn="ctr"/>
                      <a:r>
                        <a:rPr lang="fr-FR" dirty="0"/>
                        <a:t>73</a:t>
                      </a:r>
                    </a:p>
                  </a:txBody>
                  <a:tcPr/>
                </a:tc>
                <a:tc>
                  <a:txBody>
                    <a:bodyPr/>
                    <a:lstStyle/>
                    <a:p>
                      <a:pPr algn="ctr"/>
                      <a:r>
                        <a:rPr lang="fr-FR" dirty="0"/>
                        <a:t>73</a:t>
                      </a:r>
                    </a:p>
                  </a:txBody>
                  <a:tcPr/>
                </a:tc>
                <a:tc>
                  <a:txBody>
                    <a:bodyPr/>
                    <a:lstStyle/>
                    <a:p>
                      <a:pPr algn="ctr"/>
                      <a:r>
                        <a:rPr lang="fr-FR" dirty="0"/>
                        <a:t>2</a:t>
                      </a:r>
                    </a:p>
                  </a:txBody>
                  <a:tcPr/>
                </a:tc>
                <a:extLst>
                  <a:ext uri="{0D108BD9-81ED-4DB2-BD59-A6C34878D82A}">
                    <a16:rowId xmlns:a16="http://schemas.microsoft.com/office/drawing/2014/main" val="973980300"/>
                  </a:ext>
                </a:extLst>
              </a:tr>
              <a:tr h="238994">
                <a:tc vMerge="1">
                  <a:txBody>
                    <a:bodyPr/>
                    <a:lstStyle/>
                    <a:p>
                      <a:endParaRPr lang="fr-FR" dirty="0"/>
                    </a:p>
                  </a:txBody>
                  <a:tcPr/>
                </a:tc>
                <a:tc>
                  <a:txBody>
                    <a:bodyPr/>
                    <a:lstStyle/>
                    <a:p>
                      <a:pPr algn="ctr"/>
                      <a:r>
                        <a:rPr lang="fr-FR" dirty="0"/>
                        <a:t>Europe &amp; Central Asia</a:t>
                      </a:r>
                    </a:p>
                  </a:txBody>
                  <a:tcPr/>
                </a:tc>
                <a:tc>
                  <a:txBody>
                    <a:bodyPr/>
                    <a:lstStyle/>
                    <a:p>
                      <a:pPr algn="ctr"/>
                      <a:r>
                        <a:rPr lang="fr-FR" dirty="0"/>
                        <a:t>63</a:t>
                      </a:r>
                    </a:p>
                  </a:txBody>
                  <a:tcPr/>
                </a:tc>
                <a:tc>
                  <a:txBody>
                    <a:bodyPr/>
                    <a:lstStyle/>
                    <a:p>
                      <a:pPr algn="ctr"/>
                      <a:r>
                        <a:rPr lang="fr-FR" dirty="0"/>
                        <a:t>63</a:t>
                      </a:r>
                    </a:p>
                  </a:txBody>
                  <a:tcPr/>
                </a:tc>
                <a:tc>
                  <a:txBody>
                    <a:bodyPr/>
                    <a:lstStyle/>
                    <a:p>
                      <a:pPr algn="ctr"/>
                      <a:r>
                        <a:rPr lang="fr-FR" dirty="0"/>
                        <a:t>5</a:t>
                      </a:r>
                    </a:p>
                  </a:txBody>
                  <a:tcPr/>
                </a:tc>
                <a:extLst>
                  <a:ext uri="{0D108BD9-81ED-4DB2-BD59-A6C34878D82A}">
                    <a16:rowId xmlns:a16="http://schemas.microsoft.com/office/drawing/2014/main" val="1654532327"/>
                  </a:ext>
                </a:extLst>
              </a:tr>
              <a:tr h="370840">
                <a:tc vMerge="1">
                  <a:txBody>
                    <a:bodyPr/>
                    <a:lstStyle/>
                    <a:p>
                      <a:endParaRPr lang="fr-FR" dirty="0"/>
                    </a:p>
                  </a:txBody>
                  <a:tcPr/>
                </a:tc>
                <a:tc>
                  <a:txBody>
                    <a:bodyPr/>
                    <a:lstStyle/>
                    <a:p>
                      <a:pPr algn="ctr"/>
                      <a:r>
                        <a:rPr lang="fr-FR" dirty="0"/>
                        <a:t>Latin America &amp; Caribbean</a:t>
                      </a:r>
                    </a:p>
                  </a:txBody>
                  <a:tcPr/>
                </a:tc>
                <a:tc>
                  <a:txBody>
                    <a:bodyPr/>
                    <a:lstStyle/>
                    <a:p>
                      <a:pPr algn="ctr"/>
                      <a:r>
                        <a:rPr lang="fr-FR" dirty="0"/>
                        <a:t>42</a:t>
                      </a:r>
                    </a:p>
                  </a:txBody>
                  <a:tcPr/>
                </a:tc>
                <a:tc>
                  <a:txBody>
                    <a:bodyPr/>
                    <a:lstStyle/>
                    <a:p>
                      <a:pPr algn="ctr"/>
                      <a:r>
                        <a:rPr lang="fr-FR" dirty="0"/>
                        <a:t>43</a:t>
                      </a:r>
                    </a:p>
                  </a:txBody>
                  <a:tcPr/>
                </a:tc>
                <a:tc>
                  <a:txBody>
                    <a:bodyPr/>
                    <a:lstStyle/>
                    <a:p>
                      <a:pPr algn="ctr"/>
                      <a:r>
                        <a:rPr lang="fr-FR" dirty="0"/>
                        <a:t>5</a:t>
                      </a:r>
                    </a:p>
                  </a:txBody>
                  <a:tcPr/>
                </a:tc>
                <a:extLst>
                  <a:ext uri="{0D108BD9-81ED-4DB2-BD59-A6C34878D82A}">
                    <a16:rowId xmlns:a16="http://schemas.microsoft.com/office/drawing/2014/main" val="2765571411"/>
                  </a:ext>
                </a:extLst>
              </a:tr>
              <a:tr h="370840">
                <a:tc vMerge="1">
                  <a:txBody>
                    <a:bodyPr/>
                    <a:lstStyle/>
                    <a:p>
                      <a:endParaRPr lang="fr-FR" dirty="0"/>
                    </a:p>
                  </a:txBody>
                  <a:tcPr/>
                </a:tc>
                <a:tc>
                  <a:txBody>
                    <a:bodyPr/>
                    <a:lstStyle/>
                    <a:p>
                      <a:pPr algn="ctr"/>
                      <a:r>
                        <a:rPr lang="fr-FR" dirty="0"/>
                        <a:t>East Asia &amp; Pacific</a:t>
                      </a:r>
                    </a:p>
                  </a:txBody>
                  <a:tcPr/>
                </a:tc>
                <a:tc>
                  <a:txBody>
                    <a:bodyPr/>
                    <a:lstStyle/>
                    <a:p>
                      <a:pPr algn="ctr"/>
                      <a:r>
                        <a:rPr lang="fr-FR" dirty="0"/>
                        <a:t>41</a:t>
                      </a:r>
                    </a:p>
                  </a:txBody>
                  <a:tcPr/>
                </a:tc>
                <a:tc>
                  <a:txBody>
                    <a:bodyPr/>
                    <a:lstStyle/>
                    <a:p>
                      <a:pPr algn="ctr"/>
                      <a:r>
                        <a:rPr lang="fr-FR" dirty="0"/>
                        <a:t>41</a:t>
                      </a:r>
                    </a:p>
                  </a:txBody>
                  <a:tcPr/>
                </a:tc>
                <a:tc>
                  <a:txBody>
                    <a:bodyPr/>
                    <a:lstStyle/>
                    <a:p>
                      <a:pPr algn="ctr"/>
                      <a:r>
                        <a:rPr lang="fr-FR" dirty="0"/>
                        <a:t>5</a:t>
                      </a:r>
                    </a:p>
                  </a:txBody>
                  <a:tcPr/>
                </a:tc>
                <a:extLst>
                  <a:ext uri="{0D108BD9-81ED-4DB2-BD59-A6C34878D82A}">
                    <a16:rowId xmlns:a16="http://schemas.microsoft.com/office/drawing/2014/main" val="80336230"/>
                  </a:ext>
                </a:extLst>
              </a:tr>
              <a:tr h="370840">
                <a:tc vMerge="1">
                  <a:txBody>
                    <a:bodyPr/>
                    <a:lstStyle/>
                    <a:p>
                      <a:endParaRPr lang="fr-FR" dirty="0"/>
                    </a:p>
                  </a:txBody>
                  <a:tcPr/>
                </a:tc>
                <a:tc>
                  <a:txBody>
                    <a:bodyPr/>
                    <a:lstStyle/>
                    <a:p>
                      <a:pPr algn="ctr"/>
                      <a:r>
                        <a:rPr lang="fr-FR" dirty="0"/>
                        <a:t>Middle East &amp; North </a:t>
                      </a:r>
                      <a:r>
                        <a:rPr lang="fr-FR" dirty="0" err="1"/>
                        <a:t>Africa</a:t>
                      </a:r>
                      <a:endParaRPr lang="fr-FR" dirty="0"/>
                    </a:p>
                  </a:txBody>
                  <a:tcPr/>
                </a:tc>
                <a:tc>
                  <a:txBody>
                    <a:bodyPr/>
                    <a:lstStyle/>
                    <a:p>
                      <a:pPr algn="ctr"/>
                      <a:r>
                        <a:rPr lang="fr-FR" dirty="0"/>
                        <a:t>32</a:t>
                      </a:r>
                    </a:p>
                  </a:txBody>
                  <a:tcPr/>
                </a:tc>
                <a:tc>
                  <a:txBody>
                    <a:bodyPr/>
                    <a:lstStyle/>
                    <a:p>
                      <a:pPr algn="ctr"/>
                      <a:r>
                        <a:rPr lang="fr-FR" dirty="0"/>
                        <a:t>32</a:t>
                      </a:r>
                    </a:p>
                  </a:txBody>
                  <a:tcPr/>
                </a:tc>
                <a:tc>
                  <a:txBody>
                    <a:bodyPr/>
                    <a:lstStyle/>
                    <a:p>
                      <a:pPr algn="ctr"/>
                      <a:r>
                        <a:rPr lang="fr-FR" dirty="0"/>
                        <a:t>5</a:t>
                      </a:r>
                    </a:p>
                  </a:txBody>
                  <a:tcPr/>
                </a:tc>
                <a:extLst>
                  <a:ext uri="{0D108BD9-81ED-4DB2-BD59-A6C34878D82A}">
                    <a16:rowId xmlns:a16="http://schemas.microsoft.com/office/drawing/2014/main" val="4184945593"/>
                  </a:ext>
                </a:extLst>
              </a:tr>
              <a:tr h="370840">
                <a:tc vMerge="1">
                  <a:txBody>
                    <a:bodyPr/>
                    <a:lstStyle/>
                    <a:p>
                      <a:endParaRPr lang="fr-FR"/>
                    </a:p>
                  </a:txBody>
                  <a:tcPr/>
                </a:tc>
                <a:tc>
                  <a:txBody>
                    <a:bodyPr/>
                    <a:lstStyle/>
                    <a:p>
                      <a:pPr algn="ctr"/>
                      <a:r>
                        <a:rPr lang="fr-FR" dirty="0"/>
                        <a:t>South Asia</a:t>
                      </a:r>
                    </a:p>
                  </a:txBody>
                  <a:tcPr/>
                </a:tc>
                <a:tc>
                  <a:txBody>
                    <a:bodyPr/>
                    <a:lstStyle/>
                    <a:p>
                      <a:pPr algn="ctr"/>
                      <a:r>
                        <a:rPr lang="fr-FR" dirty="0"/>
                        <a:t>12</a:t>
                      </a:r>
                    </a:p>
                  </a:txBody>
                  <a:tcPr/>
                </a:tc>
                <a:tc>
                  <a:txBody>
                    <a:bodyPr/>
                    <a:lstStyle/>
                    <a:p>
                      <a:pPr algn="ctr"/>
                      <a:r>
                        <a:rPr lang="fr-FR" dirty="0"/>
                        <a:t>12</a:t>
                      </a:r>
                    </a:p>
                  </a:txBody>
                  <a:tcPr/>
                </a:tc>
                <a:tc>
                  <a:txBody>
                    <a:bodyPr/>
                    <a:lstStyle/>
                    <a:p>
                      <a:pPr algn="ctr"/>
                      <a:r>
                        <a:rPr lang="fr-FR" dirty="0"/>
                        <a:t>4</a:t>
                      </a:r>
                    </a:p>
                  </a:txBody>
                  <a:tcPr/>
                </a:tc>
                <a:extLst>
                  <a:ext uri="{0D108BD9-81ED-4DB2-BD59-A6C34878D82A}">
                    <a16:rowId xmlns:a16="http://schemas.microsoft.com/office/drawing/2014/main" val="2082101061"/>
                  </a:ext>
                </a:extLst>
              </a:tr>
              <a:tr h="370840">
                <a:tc vMerge="1">
                  <a:txBody>
                    <a:bodyPr/>
                    <a:lstStyle/>
                    <a:p>
                      <a:endParaRPr lang="fr-FR" dirty="0"/>
                    </a:p>
                  </a:txBody>
                  <a:tcPr/>
                </a:tc>
                <a:tc>
                  <a:txBody>
                    <a:bodyPr/>
                    <a:lstStyle/>
                    <a:p>
                      <a:pPr algn="ctr"/>
                      <a:r>
                        <a:rPr lang="fr-FR" dirty="0" err="1"/>
                        <a:t>Sub-Saharian</a:t>
                      </a:r>
                      <a:r>
                        <a:rPr lang="fr-FR" dirty="0"/>
                        <a:t> </a:t>
                      </a:r>
                      <a:r>
                        <a:rPr lang="fr-FR" dirty="0" err="1"/>
                        <a:t>Africa</a:t>
                      </a:r>
                      <a:endParaRPr lang="fr-FR" dirty="0"/>
                    </a:p>
                  </a:txBody>
                  <a:tcPr/>
                </a:tc>
                <a:tc>
                  <a:txBody>
                    <a:bodyPr/>
                    <a:lstStyle/>
                    <a:p>
                      <a:pPr algn="ctr"/>
                      <a:r>
                        <a:rPr lang="fr-FR" dirty="0"/>
                        <a:t>11</a:t>
                      </a:r>
                    </a:p>
                  </a:txBody>
                  <a:tcPr/>
                </a:tc>
                <a:tc>
                  <a:txBody>
                    <a:bodyPr/>
                    <a:lstStyle/>
                    <a:p>
                      <a:pPr algn="ctr"/>
                      <a:r>
                        <a:rPr lang="fr-FR" dirty="0"/>
                        <a:t>10</a:t>
                      </a:r>
                    </a:p>
                  </a:txBody>
                  <a:tcPr/>
                </a:tc>
                <a:tc>
                  <a:txBody>
                    <a:bodyPr/>
                    <a:lstStyle/>
                    <a:p>
                      <a:pPr algn="ctr"/>
                      <a:r>
                        <a:rPr lang="fr-FR" dirty="0"/>
                        <a:t>3</a:t>
                      </a:r>
                    </a:p>
                  </a:txBody>
                  <a:tcPr/>
                </a:tc>
                <a:extLst>
                  <a:ext uri="{0D108BD9-81ED-4DB2-BD59-A6C34878D82A}">
                    <a16:rowId xmlns:a16="http://schemas.microsoft.com/office/drawing/2014/main" val="2511655520"/>
                  </a:ext>
                </a:extLst>
              </a:tr>
            </a:tbl>
          </a:graphicData>
        </a:graphic>
      </p:graphicFrame>
    </p:spTree>
    <p:extLst>
      <p:ext uri="{BB962C8B-B14F-4D97-AF65-F5344CB8AC3E}">
        <p14:creationId xmlns:p14="http://schemas.microsoft.com/office/powerpoint/2010/main" val="154462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62146-0FE5-4CE4-B08A-3B05FACA55C9}"/>
              </a:ext>
            </a:extLst>
          </p:cNvPr>
          <p:cNvSpPr>
            <a:spLocks noGrp="1"/>
          </p:cNvSpPr>
          <p:nvPr>
            <p:ph type="title"/>
          </p:nvPr>
        </p:nvSpPr>
        <p:spPr/>
        <p:txBody>
          <a:bodyPr/>
          <a:lstStyle/>
          <a:p>
            <a:r>
              <a:rPr lang="fr-FR" dirty="0"/>
              <a:t>Indicateurs Statistiques – zone géographique</a:t>
            </a:r>
          </a:p>
        </p:txBody>
      </p:sp>
      <p:graphicFrame>
        <p:nvGraphicFramePr>
          <p:cNvPr id="4" name="Tableau 4">
            <a:extLst>
              <a:ext uri="{FF2B5EF4-FFF2-40B4-BE49-F238E27FC236}">
                <a16:creationId xmlns:a16="http://schemas.microsoft.com/office/drawing/2014/main" id="{BC1392B9-E245-4E26-876C-3A29837A839C}"/>
              </a:ext>
            </a:extLst>
          </p:cNvPr>
          <p:cNvGraphicFramePr>
            <a:graphicFrameLocks noGrp="1"/>
          </p:cNvGraphicFramePr>
          <p:nvPr>
            <p:ph idx="1"/>
            <p:extLst>
              <p:ext uri="{D42A27DB-BD31-4B8C-83A1-F6EECF244321}">
                <p14:modId xmlns:p14="http://schemas.microsoft.com/office/powerpoint/2010/main" val="2240725702"/>
              </p:ext>
            </p:extLst>
          </p:nvPr>
        </p:nvGraphicFramePr>
        <p:xfrm>
          <a:off x="581025" y="2181225"/>
          <a:ext cx="11029950" cy="3737744"/>
        </p:xfrm>
        <a:graphic>
          <a:graphicData uri="http://schemas.openxmlformats.org/drawingml/2006/table">
            <a:tbl>
              <a:tblPr firstRow="1" bandRow="1">
                <a:tableStyleId>{21E4AEA4-8DFA-4A89-87EB-49C32662AFE0}</a:tableStyleId>
              </a:tblPr>
              <a:tblGrid>
                <a:gridCol w="2081964">
                  <a:extLst>
                    <a:ext uri="{9D8B030D-6E8A-4147-A177-3AD203B41FA5}">
                      <a16:colId xmlns:a16="http://schemas.microsoft.com/office/drawing/2014/main" val="1568089509"/>
                    </a:ext>
                  </a:extLst>
                </a:gridCol>
                <a:gridCol w="2330016">
                  <a:extLst>
                    <a:ext uri="{9D8B030D-6E8A-4147-A177-3AD203B41FA5}">
                      <a16:colId xmlns:a16="http://schemas.microsoft.com/office/drawing/2014/main" val="2428343195"/>
                    </a:ext>
                  </a:extLst>
                </a:gridCol>
                <a:gridCol w="2205990">
                  <a:extLst>
                    <a:ext uri="{9D8B030D-6E8A-4147-A177-3AD203B41FA5}">
                      <a16:colId xmlns:a16="http://schemas.microsoft.com/office/drawing/2014/main" val="1550792878"/>
                    </a:ext>
                  </a:extLst>
                </a:gridCol>
                <a:gridCol w="2205990">
                  <a:extLst>
                    <a:ext uri="{9D8B030D-6E8A-4147-A177-3AD203B41FA5}">
                      <a16:colId xmlns:a16="http://schemas.microsoft.com/office/drawing/2014/main" val="301380510"/>
                    </a:ext>
                  </a:extLst>
                </a:gridCol>
                <a:gridCol w="2205990">
                  <a:extLst>
                    <a:ext uri="{9D8B030D-6E8A-4147-A177-3AD203B41FA5}">
                      <a16:colId xmlns:a16="http://schemas.microsoft.com/office/drawing/2014/main" val="907409759"/>
                    </a:ext>
                  </a:extLst>
                </a:gridCol>
              </a:tblGrid>
              <a:tr h="417596">
                <a:tc>
                  <a:txBody>
                    <a:bodyPr/>
                    <a:lstStyle/>
                    <a:p>
                      <a:pPr algn="ctr"/>
                      <a:r>
                        <a:rPr lang="fr-FR" dirty="0"/>
                        <a:t>Indicateur</a:t>
                      </a:r>
                    </a:p>
                  </a:txBody>
                  <a:tcPr/>
                </a:tc>
                <a:tc>
                  <a:txBody>
                    <a:bodyPr/>
                    <a:lstStyle/>
                    <a:p>
                      <a:pPr algn="ctr"/>
                      <a:r>
                        <a:rPr lang="fr-FR" dirty="0"/>
                        <a:t>Zone géographique</a:t>
                      </a:r>
                    </a:p>
                  </a:txBody>
                  <a:tcPr/>
                </a:tc>
                <a:tc>
                  <a:txBody>
                    <a:bodyPr/>
                    <a:lstStyle/>
                    <a:p>
                      <a:pPr algn="ctr"/>
                      <a:r>
                        <a:rPr lang="fr-FR" dirty="0"/>
                        <a:t>Moyenne</a:t>
                      </a:r>
                    </a:p>
                  </a:txBody>
                  <a:tcPr/>
                </a:tc>
                <a:tc>
                  <a:txBody>
                    <a:bodyPr/>
                    <a:lstStyle/>
                    <a:p>
                      <a:pPr algn="ctr"/>
                      <a:r>
                        <a:rPr lang="fr-FR" dirty="0"/>
                        <a:t>Médiane</a:t>
                      </a:r>
                    </a:p>
                  </a:txBody>
                  <a:tcPr/>
                </a:tc>
                <a:tc>
                  <a:txBody>
                    <a:bodyPr/>
                    <a:lstStyle/>
                    <a:p>
                      <a:pPr algn="ctr"/>
                      <a:r>
                        <a:rPr lang="fr-FR" dirty="0"/>
                        <a:t>Ecart-type</a:t>
                      </a:r>
                    </a:p>
                  </a:txBody>
                  <a:tcPr/>
                </a:tc>
                <a:extLst>
                  <a:ext uri="{0D108BD9-81ED-4DB2-BD59-A6C34878D82A}">
                    <a16:rowId xmlns:a16="http://schemas.microsoft.com/office/drawing/2014/main" val="3688702781"/>
                  </a:ext>
                </a:extLst>
              </a:tr>
              <a:tr h="561708">
                <a:tc rowSpan="7">
                  <a:txBody>
                    <a:bodyPr/>
                    <a:lstStyle/>
                    <a:p>
                      <a:endParaRPr lang="fr-FR" dirty="0"/>
                    </a:p>
                    <a:p>
                      <a:endParaRPr lang="fr-FR" dirty="0"/>
                    </a:p>
                    <a:p>
                      <a:endParaRPr lang="fr-FR" dirty="0"/>
                    </a:p>
                    <a:p>
                      <a:endParaRPr lang="fr-FR" dirty="0"/>
                    </a:p>
                    <a:p>
                      <a:pPr algn="ctr"/>
                      <a:r>
                        <a:rPr lang="fr-FR" dirty="0"/>
                        <a:t>Pourcentage de décrochage scolaire des collégiens </a:t>
                      </a:r>
                    </a:p>
                  </a:txBody>
                  <a:tcPr/>
                </a:tc>
                <a:tc>
                  <a:txBody>
                    <a:bodyPr/>
                    <a:lstStyle/>
                    <a:p>
                      <a:pPr algn="ctr"/>
                      <a:r>
                        <a:rPr lang="fr-FR" dirty="0"/>
                        <a:t>North America</a:t>
                      </a:r>
                    </a:p>
                  </a:txBody>
                  <a:tcPr/>
                </a:tc>
                <a:tc>
                  <a:txBody>
                    <a:bodyPr/>
                    <a:lstStyle/>
                    <a:p>
                      <a:pPr algn="ctr"/>
                      <a:r>
                        <a:rPr lang="fr-FR" dirty="0"/>
                        <a:t>1</a:t>
                      </a:r>
                    </a:p>
                  </a:txBody>
                  <a:tcPr/>
                </a:tc>
                <a:tc>
                  <a:txBody>
                    <a:bodyPr/>
                    <a:lstStyle/>
                    <a:p>
                      <a:pPr algn="ctr"/>
                      <a:r>
                        <a:rPr lang="fr-FR" dirty="0"/>
                        <a:t>97</a:t>
                      </a:r>
                    </a:p>
                  </a:txBody>
                  <a:tcPr/>
                </a:tc>
                <a:tc>
                  <a:txBody>
                    <a:bodyPr/>
                    <a:lstStyle/>
                    <a:p>
                      <a:pPr algn="ctr"/>
                      <a:r>
                        <a:rPr lang="fr-FR" dirty="0"/>
                        <a:t>0</a:t>
                      </a:r>
                    </a:p>
                  </a:txBody>
                  <a:tcPr/>
                </a:tc>
                <a:extLst>
                  <a:ext uri="{0D108BD9-81ED-4DB2-BD59-A6C34878D82A}">
                    <a16:rowId xmlns:a16="http://schemas.microsoft.com/office/drawing/2014/main" val="973980300"/>
                  </a:ext>
                </a:extLst>
              </a:tr>
              <a:tr h="238994">
                <a:tc vMerge="1">
                  <a:txBody>
                    <a:bodyPr/>
                    <a:lstStyle/>
                    <a:p>
                      <a:endParaRPr lang="fr-FR" dirty="0"/>
                    </a:p>
                  </a:txBody>
                  <a:tcPr/>
                </a:tc>
                <a:tc>
                  <a:txBody>
                    <a:bodyPr/>
                    <a:lstStyle/>
                    <a:p>
                      <a:pPr algn="ctr"/>
                      <a:r>
                        <a:rPr lang="fr-FR" dirty="0"/>
                        <a:t>Europe &amp; Central Asia</a:t>
                      </a:r>
                    </a:p>
                  </a:txBody>
                  <a:tcPr/>
                </a:tc>
                <a:tc>
                  <a:txBody>
                    <a:bodyPr/>
                    <a:lstStyle/>
                    <a:p>
                      <a:pPr algn="ctr"/>
                      <a:r>
                        <a:rPr lang="fr-FR" dirty="0"/>
                        <a:t>4</a:t>
                      </a:r>
                    </a:p>
                  </a:txBody>
                  <a:tcPr/>
                </a:tc>
                <a:tc>
                  <a:txBody>
                    <a:bodyPr/>
                    <a:lstStyle/>
                    <a:p>
                      <a:pPr algn="ctr"/>
                      <a:r>
                        <a:rPr lang="fr-FR" dirty="0"/>
                        <a:t>89</a:t>
                      </a:r>
                    </a:p>
                  </a:txBody>
                  <a:tcPr/>
                </a:tc>
                <a:tc>
                  <a:txBody>
                    <a:bodyPr/>
                    <a:lstStyle/>
                    <a:p>
                      <a:pPr algn="ctr"/>
                      <a:r>
                        <a:rPr lang="fr-FR" dirty="0"/>
                        <a:t>2</a:t>
                      </a:r>
                    </a:p>
                  </a:txBody>
                  <a:tcPr/>
                </a:tc>
                <a:extLst>
                  <a:ext uri="{0D108BD9-81ED-4DB2-BD59-A6C34878D82A}">
                    <a16:rowId xmlns:a16="http://schemas.microsoft.com/office/drawing/2014/main" val="1654532327"/>
                  </a:ext>
                </a:extLst>
              </a:tr>
              <a:tr h="370840">
                <a:tc vMerge="1">
                  <a:txBody>
                    <a:bodyPr/>
                    <a:lstStyle/>
                    <a:p>
                      <a:endParaRPr lang="fr-FR" dirty="0"/>
                    </a:p>
                  </a:txBody>
                  <a:tcPr/>
                </a:tc>
                <a:tc>
                  <a:txBody>
                    <a:bodyPr/>
                    <a:lstStyle/>
                    <a:p>
                      <a:pPr algn="ctr"/>
                      <a:r>
                        <a:rPr lang="fr-FR" dirty="0"/>
                        <a:t>Latin America &amp; Caribbean</a:t>
                      </a:r>
                    </a:p>
                  </a:txBody>
                  <a:tcPr/>
                </a:tc>
                <a:tc>
                  <a:txBody>
                    <a:bodyPr/>
                    <a:lstStyle/>
                    <a:p>
                      <a:pPr algn="ctr"/>
                      <a:r>
                        <a:rPr lang="fr-FR" dirty="0"/>
                        <a:t>7</a:t>
                      </a:r>
                    </a:p>
                  </a:txBody>
                  <a:tcPr/>
                </a:tc>
                <a:tc>
                  <a:txBody>
                    <a:bodyPr/>
                    <a:lstStyle/>
                    <a:p>
                      <a:pPr algn="ctr"/>
                      <a:r>
                        <a:rPr lang="fr-FR" dirty="0"/>
                        <a:t>84</a:t>
                      </a:r>
                    </a:p>
                  </a:txBody>
                  <a:tcPr/>
                </a:tc>
                <a:tc>
                  <a:txBody>
                    <a:bodyPr/>
                    <a:lstStyle/>
                    <a:p>
                      <a:pPr algn="ctr"/>
                      <a:r>
                        <a:rPr lang="fr-FR" dirty="0"/>
                        <a:t>1</a:t>
                      </a:r>
                    </a:p>
                  </a:txBody>
                  <a:tcPr/>
                </a:tc>
                <a:extLst>
                  <a:ext uri="{0D108BD9-81ED-4DB2-BD59-A6C34878D82A}">
                    <a16:rowId xmlns:a16="http://schemas.microsoft.com/office/drawing/2014/main" val="2765571411"/>
                  </a:ext>
                </a:extLst>
              </a:tr>
              <a:tr h="370840">
                <a:tc vMerge="1">
                  <a:txBody>
                    <a:bodyPr/>
                    <a:lstStyle/>
                    <a:p>
                      <a:endParaRPr lang="fr-FR" dirty="0"/>
                    </a:p>
                  </a:txBody>
                  <a:tcPr/>
                </a:tc>
                <a:tc>
                  <a:txBody>
                    <a:bodyPr/>
                    <a:lstStyle/>
                    <a:p>
                      <a:pPr algn="ctr"/>
                      <a:r>
                        <a:rPr lang="fr-FR" dirty="0"/>
                        <a:t>East Asia &amp; Pacific</a:t>
                      </a:r>
                    </a:p>
                  </a:txBody>
                  <a:tcPr/>
                </a:tc>
                <a:tc>
                  <a:txBody>
                    <a:bodyPr/>
                    <a:lstStyle/>
                    <a:p>
                      <a:pPr algn="ctr"/>
                      <a:r>
                        <a:rPr lang="fr-FR" dirty="0"/>
                        <a:t>10</a:t>
                      </a:r>
                    </a:p>
                  </a:txBody>
                  <a:tcPr/>
                </a:tc>
                <a:tc>
                  <a:txBody>
                    <a:bodyPr/>
                    <a:lstStyle/>
                    <a:p>
                      <a:pPr algn="ctr"/>
                      <a:r>
                        <a:rPr lang="fr-FR" dirty="0"/>
                        <a:t>74</a:t>
                      </a:r>
                    </a:p>
                  </a:txBody>
                  <a:tcPr/>
                </a:tc>
                <a:tc>
                  <a:txBody>
                    <a:bodyPr/>
                    <a:lstStyle/>
                    <a:p>
                      <a:pPr algn="ctr"/>
                      <a:r>
                        <a:rPr lang="fr-FR" dirty="0"/>
                        <a:t>2</a:t>
                      </a:r>
                    </a:p>
                  </a:txBody>
                  <a:tcPr/>
                </a:tc>
                <a:extLst>
                  <a:ext uri="{0D108BD9-81ED-4DB2-BD59-A6C34878D82A}">
                    <a16:rowId xmlns:a16="http://schemas.microsoft.com/office/drawing/2014/main" val="80336230"/>
                  </a:ext>
                </a:extLst>
              </a:tr>
              <a:tr h="370840">
                <a:tc vMerge="1">
                  <a:txBody>
                    <a:bodyPr/>
                    <a:lstStyle/>
                    <a:p>
                      <a:endParaRPr lang="fr-FR" dirty="0"/>
                    </a:p>
                  </a:txBody>
                  <a:tcPr/>
                </a:tc>
                <a:tc>
                  <a:txBody>
                    <a:bodyPr/>
                    <a:lstStyle/>
                    <a:p>
                      <a:pPr algn="ctr"/>
                      <a:r>
                        <a:rPr lang="fr-FR" dirty="0"/>
                        <a:t>Middle East &amp; North </a:t>
                      </a:r>
                      <a:r>
                        <a:rPr lang="fr-FR" dirty="0" err="1"/>
                        <a:t>Africa</a:t>
                      </a:r>
                      <a:endParaRPr lang="fr-FR" dirty="0"/>
                    </a:p>
                  </a:txBody>
                  <a:tcPr/>
                </a:tc>
                <a:tc>
                  <a:txBody>
                    <a:bodyPr/>
                    <a:lstStyle/>
                    <a:p>
                      <a:pPr algn="ctr"/>
                      <a:r>
                        <a:rPr lang="fr-FR" dirty="0"/>
                        <a:t>12</a:t>
                      </a:r>
                    </a:p>
                  </a:txBody>
                  <a:tcPr/>
                </a:tc>
                <a:tc>
                  <a:txBody>
                    <a:bodyPr/>
                    <a:lstStyle/>
                    <a:p>
                      <a:pPr algn="ctr"/>
                      <a:r>
                        <a:rPr lang="fr-FR" dirty="0"/>
                        <a:t>76</a:t>
                      </a:r>
                    </a:p>
                  </a:txBody>
                  <a:tcPr/>
                </a:tc>
                <a:tc>
                  <a:txBody>
                    <a:bodyPr/>
                    <a:lstStyle/>
                    <a:p>
                      <a:pPr algn="ctr"/>
                      <a:r>
                        <a:rPr lang="fr-FR" dirty="0"/>
                        <a:t>2</a:t>
                      </a:r>
                    </a:p>
                  </a:txBody>
                  <a:tcPr/>
                </a:tc>
                <a:extLst>
                  <a:ext uri="{0D108BD9-81ED-4DB2-BD59-A6C34878D82A}">
                    <a16:rowId xmlns:a16="http://schemas.microsoft.com/office/drawing/2014/main" val="4184945593"/>
                  </a:ext>
                </a:extLst>
              </a:tr>
              <a:tr h="370840">
                <a:tc vMerge="1">
                  <a:txBody>
                    <a:bodyPr/>
                    <a:lstStyle/>
                    <a:p>
                      <a:endParaRPr lang="fr-FR"/>
                    </a:p>
                  </a:txBody>
                  <a:tcPr/>
                </a:tc>
                <a:tc>
                  <a:txBody>
                    <a:bodyPr/>
                    <a:lstStyle/>
                    <a:p>
                      <a:pPr algn="ctr"/>
                      <a:r>
                        <a:rPr lang="fr-FR" dirty="0"/>
                        <a:t>South Asia</a:t>
                      </a:r>
                    </a:p>
                  </a:txBody>
                  <a:tcPr/>
                </a:tc>
                <a:tc>
                  <a:txBody>
                    <a:bodyPr/>
                    <a:lstStyle/>
                    <a:p>
                      <a:pPr algn="ctr"/>
                      <a:r>
                        <a:rPr lang="fr-FR" dirty="0"/>
                        <a:t>22</a:t>
                      </a:r>
                    </a:p>
                  </a:txBody>
                  <a:tcPr/>
                </a:tc>
                <a:tc>
                  <a:txBody>
                    <a:bodyPr/>
                    <a:lstStyle/>
                    <a:p>
                      <a:pPr algn="ctr"/>
                      <a:r>
                        <a:rPr lang="fr-FR" dirty="0"/>
                        <a:t>66</a:t>
                      </a:r>
                    </a:p>
                  </a:txBody>
                  <a:tcPr/>
                </a:tc>
                <a:tc>
                  <a:txBody>
                    <a:bodyPr/>
                    <a:lstStyle/>
                    <a:p>
                      <a:pPr algn="ctr"/>
                      <a:r>
                        <a:rPr lang="fr-FR" dirty="0"/>
                        <a:t>2</a:t>
                      </a:r>
                    </a:p>
                  </a:txBody>
                  <a:tcPr/>
                </a:tc>
                <a:extLst>
                  <a:ext uri="{0D108BD9-81ED-4DB2-BD59-A6C34878D82A}">
                    <a16:rowId xmlns:a16="http://schemas.microsoft.com/office/drawing/2014/main" val="2082101061"/>
                  </a:ext>
                </a:extLst>
              </a:tr>
              <a:tr h="370840">
                <a:tc vMerge="1">
                  <a:txBody>
                    <a:bodyPr/>
                    <a:lstStyle/>
                    <a:p>
                      <a:endParaRPr lang="fr-FR" dirty="0"/>
                    </a:p>
                  </a:txBody>
                  <a:tcPr/>
                </a:tc>
                <a:tc>
                  <a:txBody>
                    <a:bodyPr/>
                    <a:lstStyle/>
                    <a:p>
                      <a:pPr algn="ctr"/>
                      <a:r>
                        <a:rPr lang="fr-FR" dirty="0" err="1"/>
                        <a:t>Sub-Saharian</a:t>
                      </a:r>
                      <a:r>
                        <a:rPr lang="fr-FR" dirty="0"/>
                        <a:t> </a:t>
                      </a:r>
                      <a:r>
                        <a:rPr lang="fr-FR" dirty="0" err="1"/>
                        <a:t>Africa</a:t>
                      </a:r>
                      <a:endParaRPr lang="fr-FR" dirty="0"/>
                    </a:p>
                  </a:txBody>
                  <a:tcPr/>
                </a:tc>
                <a:tc>
                  <a:txBody>
                    <a:bodyPr/>
                    <a:lstStyle/>
                    <a:p>
                      <a:pPr algn="ctr"/>
                      <a:r>
                        <a:rPr lang="fr-FR" dirty="0"/>
                        <a:t>35</a:t>
                      </a:r>
                    </a:p>
                  </a:txBody>
                  <a:tcPr/>
                </a:tc>
                <a:tc>
                  <a:txBody>
                    <a:bodyPr/>
                    <a:lstStyle/>
                    <a:p>
                      <a:pPr algn="ctr"/>
                      <a:r>
                        <a:rPr lang="fr-FR" dirty="0"/>
                        <a:t>58</a:t>
                      </a:r>
                    </a:p>
                  </a:txBody>
                  <a:tcPr/>
                </a:tc>
                <a:tc>
                  <a:txBody>
                    <a:bodyPr/>
                    <a:lstStyle/>
                    <a:p>
                      <a:pPr algn="ctr"/>
                      <a:r>
                        <a:rPr lang="fr-FR" dirty="0"/>
                        <a:t>1</a:t>
                      </a:r>
                    </a:p>
                  </a:txBody>
                  <a:tcPr/>
                </a:tc>
                <a:extLst>
                  <a:ext uri="{0D108BD9-81ED-4DB2-BD59-A6C34878D82A}">
                    <a16:rowId xmlns:a16="http://schemas.microsoft.com/office/drawing/2014/main" val="2511655520"/>
                  </a:ext>
                </a:extLst>
              </a:tr>
            </a:tbl>
          </a:graphicData>
        </a:graphic>
      </p:graphicFrame>
    </p:spTree>
    <p:extLst>
      <p:ext uri="{BB962C8B-B14F-4D97-AF65-F5344CB8AC3E}">
        <p14:creationId xmlns:p14="http://schemas.microsoft.com/office/powerpoint/2010/main" val="258249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28A2E-1872-40A8-8B8D-4F6C428354C8}"/>
              </a:ext>
            </a:extLst>
          </p:cNvPr>
          <p:cNvSpPr>
            <a:spLocks noGrp="1"/>
          </p:cNvSpPr>
          <p:nvPr>
            <p:ph type="title"/>
          </p:nvPr>
        </p:nvSpPr>
        <p:spPr/>
        <p:txBody>
          <a:bodyPr/>
          <a:lstStyle/>
          <a:p>
            <a:r>
              <a:rPr lang="fr-FR" dirty="0"/>
              <a:t>Boîte à moustaches –Zone géographiques</a:t>
            </a:r>
          </a:p>
        </p:txBody>
      </p:sp>
      <p:pic>
        <p:nvPicPr>
          <p:cNvPr id="2050" name="Picture 2">
            <a:extLst>
              <a:ext uri="{FF2B5EF4-FFF2-40B4-BE49-F238E27FC236}">
                <a16:creationId xmlns:a16="http://schemas.microsoft.com/office/drawing/2014/main" id="{53482D2C-EE66-4946-868F-192C27F5E13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3397" y="1908509"/>
            <a:ext cx="10225205" cy="448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13981"/>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3014</TotalTime>
  <Words>1272</Words>
  <Application>Microsoft Office PowerPoint</Application>
  <PresentationFormat>Grand écran</PresentationFormat>
  <Paragraphs>308</Paragraphs>
  <Slides>25</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Calibri</vt:lpstr>
      <vt:lpstr>Gill Sans MT</vt:lpstr>
      <vt:lpstr>Helvetica Neue</vt:lpstr>
      <vt:lpstr>Wingdings</vt:lpstr>
      <vt:lpstr>Wingdings 2</vt:lpstr>
      <vt:lpstr>Dividende</vt:lpstr>
      <vt:lpstr>PROJET 2</vt:lpstr>
      <vt:lpstr>Problématiques</vt:lpstr>
      <vt:lpstr>Description et Qualité du jeu de données</vt:lpstr>
      <vt:lpstr>Informations pertinentes</vt:lpstr>
      <vt:lpstr>Indicateurs</vt:lpstr>
      <vt:lpstr>Zones géographiques</vt:lpstr>
      <vt:lpstr>Indicateurs Statistiques – zone géographique</vt:lpstr>
      <vt:lpstr>Indicateurs Statistiques – zone géographique</vt:lpstr>
      <vt:lpstr>Boîte à moustaches –Zone géographiques</vt:lpstr>
      <vt:lpstr>Boîte à moustaches –Zone géographiques</vt:lpstr>
      <vt:lpstr>Courbes d’évolution- Région</vt:lpstr>
      <vt:lpstr>Courbes d’évolution- Région</vt:lpstr>
      <vt:lpstr>Choix des régions</vt:lpstr>
      <vt:lpstr>Pays </vt:lpstr>
      <vt:lpstr>Indicateurs statistiques - Pays</vt:lpstr>
      <vt:lpstr>Indicateurs statistiques - Pays</vt:lpstr>
      <vt:lpstr>Indicateurs Statistiques – Pays</vt:lpstr>
      <vt:lpstr>Indicateurs Statistiques – zone géographique</vt:lpstr>
      <vt:lpstr>Courbes d’évolution - PAYS</vt:lpstr>
      <vt:lpstr>Courbes d’évolution - PAYS</vt:lpstr>
      <vt:lpstr>Boîte à moustache - pays</vt:lpstr>
      <vt:lpstr>Choix des pays</vt:lpstr>
      <vt:lpstr>PRIORISATION DES PAYS</vt:lpstr>
      <vt:lpstr>Pistes d’amélioration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dc:title>
  <dc:creator>Pauline blivet</dc:creator>
  <cp:lastModifiedBy>Pauline blivet</cp:lastModifiedBy>
  <cp:revision>25</cp:revision>
  <dcterms:created xsi:type="dcterms:W3CDTF">2020-11-29T18:17:41Z</dcterms:created>
  <dcterms:modified xsi:type="dcterms:W3CDTF">2020-12-04T10:35:41Z</dcterms:modified>
</cp:coreProperties>
</file>