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60" r:id="rId6"/>
    <p:sldId id="261" r:id="rId7"/>
    <p:sldId id="259" r:id="rId8"/>
    <p:sldId id="262" r:id="rId9"/>
    <p:sldId id="278" r:id="rId10"/>
    <p:sldId id="263" r:id="rId11"/>
    <p:sldId id="267" r:id="rId12"/>
    <p:sldId id="264" r:id="rId13"/>
    <p:sldId id="279" r:id="rId14"/>
    <p:sldId id="265" r:id="rId15"/>
    <p:sldId id="266" r:id="rId16"/>
    <p:sldId id="268" r:id="rId17"/>
    <p:sldId id="269" r:id="rId18"/>
    <p:sldId id="271" r:id="rId19"/>
    <p:sldId id="270" r:id="rId20"/>
    <p:sldId id="272" r:id="rId21"/>
    <p:sldId id="273" r:id="rId22"/>
    <p:sldId id="274" r:id="rId23"/>
    <p:sldId id="275" r:id="rId24"/>
    <p:sldId id="276"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F79646"/>
    <a:srgbClr val="F2F2F2"/>
    <a:srgbClr val="FFFF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26" y="20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noFill/>
              <a:ln w="19050">
                <a:noFill/>
              </a:ln>
              <a:effectLst/>
            </c:spPr>
          </c:dPt>
          <c:dPt>
            <c:idx val="1"/>
            <c:bubble3D val="0"/>
            <c:spPr>
              <a:solidFill>
                <a:srgbClr val="FF9300"/>
              </a:solidFill>
              <a:ln w="19050">
                <a:noFill/>
              </a:ln>
              <a:effectLst/>
            </c:spPr>
          </c:dPt>
          <c:cat>
            <c:strRef>
              <c:f>Sheet1!$A$2:$A$3</c:f>
              <c:strCache>
                <c:ptCount val="2"/>
                <c:pt idx="0">
                  <c:v>第一季度</c:v>
                </c:pt>
                <c:pt idx="1">
                  <c:v>第二季度</c:v>
                </c:pt>
              </c:strCache>
            </c:strRef>
          </c:cat>
          <c:val>
            <c:numRef>
              <c:f>Sheet1!$B$2:$B$3</c:f>
              <c:numCache>
                <c:formatCode>General</c:formatCode>
                <c:ptCount val="2"/>
                <c:pt idx="0">
                  <c:v>43</c:v>
                </c:pt>
                <c:pt idx="1">
                  <c:v>57</c:v>
                </c:pt>
              </c:numCache>
            </c:numRef>
          </c:val>
        </c:ser>
        <c:dLbls>
          <c:showLegendKey val="0"/>
          <c:showVal val="0"/>
          <c:showCatName val="0"/>
          <c:showSerName val="0"/>
          <c:showPercent val="0"/>
          <c:showBubbleSize val="0"/>
          <c:showLeaderLines val="1"/>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26" name="组合 25"/>
          <p:cNvGrpSpPr/>
          <p:nvPr userDrawn="1"/>
        </p:nvGrpSpPr>
        <p:grpSpPr>
          <a:xfrm>
            <a:off x="6741741" y="195486"/>
            <a:ext cx="288032" cy="288032"/>
            <a:chOff x="7164288" y="267494"/>
            <a:chExt cx="288032" cy="288032"/>
          </a:xfrm>
        </p:grpSpPr>
        <p:sp>
          <p:nvSpPr>
            <p:cNvPr id="27" name="椭圆 26"/>
            <p:cNvSpPr/>
            <p:nvPr/>
          </p:nvSpPr>
          <p:spPr>
            <a:xfrm>
              <a:off x="7164288"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flipH="1">
              <a:off x="7235818" y="372838"/>
              <a:ext cx="144971" cy="77344"/>
              <a:chOff x="6032720" y="491873"/>
              <a:chExt cx="268428" cy="143210"/>
            </a:xfrm>
          </p:grpSpPr>
          <p:sp>
            <p:nvSpPr>
              <p:cNvPr id="29" name="等腰三角形 28"/>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p:cNvGrpSpPr/>
          <p:nvPr userDrawn="1"/>
        </p:nvGrpSpPr>
        <p:grpSpPr>
          <a:xfrm>
            <a:off x="8613949" y="195486"/>
            <a:ext cx="288032" cy="288032"/>
            <a:chOff x="6732240" y="267494"/>
            <a:chExt cx="288032" cy="288032"/>
          </a:xfrm>
        </p:grpSpPr>
        <p:sp>
          <p:nvSpPr>
            <p:cNvPr id="32" name="椭圆 31"/>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6814528" y="372838"/>
              <a:ext cx="144971" cy="77344"/>
              <a:chOff x="6032720" y="491873"/>
              <a:chExt cx="268428" cy="143210"/>
            </a:xfrm>
          </p:grpSpPr>
          <p:sp>
            <p:nvSpPr>
              <p:cNvPr id="34" name="等腰三角形 33"/>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6" name="组合 35"/>
          <p:cNvGrpSpPr/>
          <p:nvPr userDrawn="1"/>
        </p:nvGrpSpPr>
        <p:grpSpPr>
          <a:xfrm>
            <a:off x="7365810" y="195486"/>
            <a:ext cx="288032" cy="288032"/>
            <a:chOff x="6732240" y="267494"/>
            <a:chExt cx="288032" cy="288032"/>
          </a:xfrm>
        </p:grpSpPr>
        <p:sp>
          <p:nvSpPr>
            <p:cNvPr id="37" name="椭圆 36"/>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6840252" y="364864"/>
              <a:ext cx="72008" cy="108000"/>
              <a:chOff x="6876256" y="699542"/>
              <a:chExt cx="72008" cy="108000"/>
            </a:xfrm>
          </p:grpSpPr>
          <p:cxnSp>
            <p:nvCxnSpPr>
              <p:cNvPr id="39" name="直接连接符 38"/>
              <p:cNvCxnSpPr/>
              <p:nvPr/>
            </p:nvCxnSpPr>
            <p:spPr>
              <a:xfrm>
                <a:off x="6876256"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48264"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1" name="组合 40"/>
          <p:cNvGrpSpPr/>
          <p:nvPr userDrawn="1"/>
        </p:nvGrpSpPr>
        <p:grpSpPr>
          <a:xfrm>
            <a:off x="7989879" y="195486"/>
            <a:ext cx="288032" cy="288032"/>
            <a:chOff x="7344308" y="275469"/>
            <a:chExt cx="288032" cy="288032"/>
          </a:xfrm>
        </p:grpSpPr>
        <p:sp>
          <p:nvSpPr>
            <p:cNvPr id="42" name="椭圆 41"/>
            <p:cNvSpPr/>
            <p:nvPr/>
          </p:nvSpPr>
          <p:spPr>
            <a:xfrm>
              <a:off x="7344308" y="275469"/>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430372" y="361018"/>
              <a:ext cx="108000" cy="1080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anim calcmode="lin" valueType="num">
                                      <p:cBhvr>
                                        <p:cTn id="13" dur="500" fill="hold"/>
                                        <p:tgtEl>
                                          <p:spTgt spid="36"/>
                                        </p:tgtEl>
                                        <p:attrNameLst>
                                          <p:attrName>ppt_x</p:attrName>
                                        </p:attrNameLst>
                                      </p:cBhvr>
                                      <p:tavLst>
                                        <p:tav tm="0">
                                          <p:val>
                                            <p:strVal val="#ppt_x"/>
                                          </p:val>
                                        </p:tav>
                                        <p:tav tm="100000">
                                          <p:val>
                                            <p:strVal val="#ppt_x"/>
                                          </p:val>
                                        </p:tav>
                                      </p:tavLst>
                                    </p:anim>
                                    <p:anim calcmode="lin" valueType="num">
                                      <p:cBhvr>
                                        <p:cTn id="14" dur="500" fill="hold"/>
                                        <p:tgtEl>
                                          <p:spTgt spid="3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anim calcmode="lin" valueType="num">
                                      <p:cBhvr>
                                        <p:cTn id="23" dur="500" fill="hold"/>
                                        <p:tgtEl>
                                          <p:spTgt spid="31"/>
                                        </p:tgtEl>
                                        <p:attrNameLst>
                                          <p:attrName>ppt_x</p:attrName>
                                        </p:attrNameLst>
                                      </p:cBhvr>
                                      <p:tavLst>
                                        <p:tav tm="0">
                                          <p:val>
                                            <p:strVal val="#ppt_x"/>
                                          </p:val>
                                        </p:tav>
                                        <p:tav tm="100000">
                                          <p:val>
                                            <p:strVal val="#ppt_x"/>
                                          </p:val>
                                        </p:tav>
                                      </p:tavLst>
                                    </p:anim>
                                    <p:anim calcmode="lin" valueType="num">
                                      <p:cBhvr>
                                        <p:cTn id="2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26" name="组合 25"/>
          <p:cNvGrpSpPr/>
          <p:nvPr userDrawn="1"/>
        </p:nvGrpSpPr>
        <p:grpSpPr>
          <a:xfrm>
            <a:off x="6741741" y="195486"/>
            <a:ext cx="288032" cy="288032"/>
            <a:chOff x="7164288" y="267494"/>
            <a:chExt cx="288032" cy="288032"/>
          </a:xfrm>
        </p:grpSpPr>
        <p:sp>
          <p:nvSpPr>
            <p:cNvPr id="27" name="椭圆 26"/>
            <p:cNvSpPr/>
            <p:nvPr/>
          </p:nvSpPr>
          <p:spPr>
            <a:xfrm>
              <a:off x="7164288"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flipH="1">
              <a:off x="7235818" y="372838"/>
              <a:ext cx="144971" cy="77344"/>
              <a:chOff x="6032720" y="491873"/>
              <a:chExt cx="268428" cy="143210"/>
            </a:xfrm>
          </p:grpSpPr>
          <p:sp>
            <p:nvSpPr>
              <p:cNvPr id="29" name="等腰三角形 28"/>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p:cNvGrpSpPr/>
          <p:nvPr userDrawn="1"/>
        </p:nvGrpSpPr>
        <p:grpSpPr>
          <a:xfrm>
            <a:off x="8613949" y="195486"/>
            <a:ext cx="288032" cy="288032"/>
            <a:chOff x="6732240" y="267494"/>
            <a:chExt cx="288032" cy="288032"/>
          </a:xfrm>
        </p:grpSpPr>
        <p:sp>
          <p:nvSpPr>
            <p:cNvPr id="32" name="椭圆 31"/>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6814528" y="372838"/>
              <a:ext cx="144971" cy="77344"/>
              <a:chOff x="6032720" y="491873"/>
              <a:chExt cx="268428" cy="143210"/>
            </a:xfrm>
          </p:grpSpPr>
          <p:sp>
            <p:nvSpPr>
              <p:cNvPr id="34" name="等腰三角形 33"/>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6" name="组合 35"/>
          <p:cNvGrpSpPr/>
          <p:nvPr userDrawn="1"/>
        </p:nvGrpSpPr>
        <p:grpSpPr>
          <a:xfrm>
            <a:off x="7365810" y="195486"/>
            <a:ext cx="288032" cy="288032"/>
            <a:chOff x="6732240" y="267494"/>
            <a:chExt cx="288032" cy="288032"/>
          </a:xfrm>
        </p:grpSpPr>
        <p:sp>
          <p:nvSpPr>
            <p:cNvPr id="37" name="椭圆 36"/>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6840252" y="364864"/>
              <a:ext cx="72008" cy="108000"/>
              <a:chOff x="6876256" y="699542"/>
              <a:chExt cx="72008" cy="108000"/>
            </a:xfrm>
          </p:grpSpPr>
          <p:cxnSp>
            <p:nvCxnSpPr>
              <p:cNvPr id="39" name="直接连接符 38"/>
              <p:cNvCxnSpPr/>
              <p:nvPr/>
            </p:nvCxnSpPr>
            <p:spPr>
              <a:xfrm>
                <a:off x="6876256"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48264"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1" name="组合 40"/>
          <p:cNvGrpSpPr/>
          <p:nvPr userDrawn="1"/>
        </p:nvGrpSpPr>
        <p:grpSpPr>
          <a:xfrm>
            <a:off x="7989879" y="195486"/>
            <a:ext cx="288032" cy="288032"/>
            <a:chOff x="7344308" y="275469"/>
            <a:chExt cx="288032" cy="288032"/>
          </a:xfrm>
        </p:grpSpPr>
        <p:sp>
          <p:nvSpPr>
            <p:cNvPr id="42" name="椭圆 41"/>
            <p:cNvSpPr/>
            <p:nvPr/>
          </p:nvSpPr>
          <p:spPr>
            <a:xfrm>
              <a:off x="7344308" y="275469"/>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430372" y="361018"/>
              <a:ext cx="108000" cy="1080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458278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anim calcmode="lin" valueType="num">
                                      <p:cBhvr>
                                        <p:cTn id="13" dur="500" fill="hold"/>
                                        <p:tgtEl>
                                          <p:spTgt spid="36"/>
                                        </p:tgtEl>
                                        <p:attrNameLst>
                                          <p:attrName>ppt_x</p:attrName>
                                        </p:attrNameLst>
                                      </p:cBhvr>
                                      <p:tavLst>
                                        <p:tav tm="0">
                                          <p:val>
                                            <p:strVal val="#ppt_x"/>
                                          </p:val>
                                        </p:tav>
                                        <p:tav tm="100000">
                                          <p:val>
                                            <p:strVal val="#ppt_x"/>
                                          </p:val>
                                        </p:tav>
                                      </p:tavLst>
                                    </p:anim>
                                    <p:anim calcmode="lin" valueType="num">
                                      <p:cBhvr>
                                        <p:cTn id="14" dur="500" fill="hold"/>
                                        <p:tgtEl>
                                          <p:spTgt spid="3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anim calcmode="lin" valueType="num">
                                      <p:cBhvr>
                                        <p:cTn id="23" dur="500" fill="hold"/>
                                        <p:tgtEl>
                                          <p:spTgt spid="31"/>
                                        </p:tgtEl>
                                        <p:attrNameLst>
                                          <p:attrName>ppt_x</p:attrName>
                                        </p:attrNameLst>
                                      </p:cBhvr>
                                      <p:tavLst>
                                        <p:tav tm="0">
                                          <p:val>
                                            <p:strVal val="#ppt_x"/>
                                          </p:val>
                                        </p:tav>
                                        <p:tav tm="100000">
                                          <p:val>
                                            <p:strVal val="#ppt_x"/>
                                          </p:val>
                                        </p:tav>
                                      </p:tavLst>
                                    </p:anim>
                                    <p:anim calcmode="lin" valueType="num">
                                      <p:cBhvr>
                                        <p:cTn id="2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79444764"/>
      </p:ext>
    </p:extLst>
  </p:cSld>
  <p:clrMapOvr>
    <a:masterClrMapping/>
  </p:clrMapOvr>
  <p:transition spd="slow">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627534"/>
            <a:ext cx="9144000" cy="410445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extBox 7"/>
          <p:cNvSpPr txBox="1"/>
          <p:nvPr userDrawn="1"/>
        </p:nvSpPr>
        <p:spPr>
          <a:xfrm>
            <a:off x="0" y="365924"/>
            <a:ext cx="3203848" cy="523220"/>
          </a:xfrm>
          <a:prstGeom prst="rect">
            <a:avLst/>
          </a:prstGeom>
          <a:solidFill>
            <a:schemeClr val="accent6">
              <a:lumMod val="75000"/>
            </a:schemeClr>
          </a:solidFill>
        </p:spPr>
        <p:txBody>
          <a:bodyPr wrap="square" rtlCol="0">
            <a:spAutoFit/>
          </a:bodyPr>
          <a:lstStyle/>
          <a:p>
            <a:endParaRPr lang="zh-CN" altLang="en-US" sz="2800" b="1" dirty="0">
              <a:solidFill>
                <a:schemeClr val="bg1"/>
              </a:solidFill>
            </a:endParaRPr>
          </a:p>
        </p:txBody>
      </p:sp>
    </p:spTree>
    <p:extLst>
      <p:ext uri="{BB962C8B-B14F-4D97-AF65-F5344CB8AC3E}">
        <p14:creationId xmlns:p14="http://schemas.microsoft.com/office/powerpoint/2010/main" val="41281330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61926991"/>
      </p:ext>
    </p:extLst>
  </p:cSld>
  <p:clrMapOvr>
    <a:masterClrMapping/>
  </p:clrMapOvr>
  <p:transition spd="slow">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7518412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8209389"/>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88442781"/>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41009818"/>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6185087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74017657"/>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627534"/>
            <a:ext cx="9144000" cy="410445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extBox 7"/>
          <p:cNvSpPr txBox="1"/>
          <p:nvPr userDrawn="1"/>
        </p:nvSpPr>
        <p:spPr>
          <a:xfrm>
            <a:off x="0" y="365924"/>
            <a:ext cx="3347864" cy="523220"/>
          </a:xfrm>
          <a:prstGeom prst="rect">
            <a:avLst/>
          </a:prstGeom>
          <a:solidFill>
            <a:schemeClr val="accent6">
              <a:lumMod val="75000"/>
            </a:schemeClr>
          </a:solidFill>
        </p:spPr>
        <p:txBody>
          <a:bodyPr wrap="square" rtlCol="0">
            <a:spAutoFit/>
          </a:bodyPr>
          <a:lstStyle/>
          <a:p>
            <a:pPr algn="ctr"/>
            <a:endParaRPr lang="zh-CN" altLang="en-US" sz="2800" b="1"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microsoft.com/office/2007/relationships/hdphoto" Target="../media/hdphoto1.wdp"/><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descr="c:\DOCUME~1\ADMINI~1\APPLIC~1\360se6\USERDA~1\Temp\120859~1.JPG"/>
          <p:cNvPicPr>
            <a:picLocks noChangeAspect="1" noChangeArrowheads="1"/>
          </p:cNvPicPr>
          <p:nvPr userDrawn="1"/>
        </p:nvPicPr>
        <p:blipFill>
          <a:blip r:embed="rId12">
            <a:extLst>
              <a:ext uri="{BEBA8EAE-BF5A-486C-A8C5-ECC9F3942E4B}">
                <a14:imgProps xmlns:a14="http://schemas.microsoft.com/office/drawing/2010/main">
                  <a14:imgLayer r:embed="rId1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143" y="0"/>
            <a:ext cx="9143996"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817928" y="203700"/>
            <a:ext cx="887585" cy="8584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70" r:id="rId2"/>
    <p:sldLayoutId id="2147483650" r:id="rId3"/>
    <p:sldLayoutId id="2147483651" r:id="rId4"/>
    <p:sldLayoutId id="2147483654" r:id="rId5"/>
    <p:sldLayoutId id="2147483655" r:id="rId6"/>
    <p:sldLayoutId id="2147483656" r:id="rId7"/>
    <p:sldLayoutId id="2147483657" r:id="rId8"/>
    <p:sldLayoutId id="2147483658" r:id="rId9"/>
    <p:sldLayoutId id="2147483659" r:id="rId10"/>
  </p:sldLayoutIdLst>
  <p:transition spd="slow">
    <p:wip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c:\DOCUME~1\ADMINI~1\APPLIC~1\360se6\USERDA~1\Temp\120859~1.JPG"/>
          <p:cNvPicPr>
            <a:picLocks noChangeAspect="1" noChangeArrowheads="1"/>
          </p:cNvPicPr>
          <p:nvPr userDrawn="1"/>
        </p:nvPicPr>
        <p:blipFill>
          <a:blip r:embed="rId11">
            <a:extLst>
              <a:ext uri="{BEBA8EAE-BF5A-486C-A8C5-ECC9F3942E4B}">
                <a14:imgProps xmlns:a14="http://schemas.microsoft.com/office/drawing/2010/main">
                  <a14:imgLayer r:embed="rId12">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143" y="0"/>
            <a:ext cx="9143996"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92859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p:wip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jpeg"/><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wmf"/><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230" y="1105710"/>
            <a:ext cx="1487553" cy="1438781"/>
          </a:xfrm>
          <a:prstGeom prst="rect">
            <a:avLst/>
          </a:prstGeom>
        </p:spPr>
      </p:pic>
      <p:cxnSp>
        <p:nvCxnSpPr>
          <p:cNvPr id="36" name="直接连接符 35"/>
          <p:cNvCxnSpPr/>
          <p:nvPr/>
        </p:nvCxnSpPr>
        <p:spPr>
          <a:xfrm>
            <a:off x="2204506" y="278777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204506" y="386789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04506" y="2790676"/>
            <a:ext cx="4248472" cy="1077218"/>
          </a:xfrm>
          <a:prstGeom prst="rect">
            <a:avLst/>
          </a:prstGeom>
          <a:noFill/>
        </p:spPr>
        <p:txBody>
          <a:bodyPr wrap="square" rtlCol="0">
            <a:spAutoFit/>
          </a:bodyPr>
          <a:lstStyle/>
          <a:p>
            <a:pPr algn="ctr"/>
            <a:r>
              <a:rPr lang="zh-CN" altLang="en-US" sz="3200" b="1" dirty="0" smtClean="0">
                <a:solidFill>
                  <a:schemeClr val="bg1"/>
                </a:solidFill>
                <a:latin typeface="微软雅黑" pitchFamily="34" charset="-122"/>
                <a:ea typeface="微软雅黑" pitchFamily="34" charset="-122"/>
              </a:rPr>
              <a:t>基于超声波的空气污染物浓度测量系统研究</a:t>
            </a:r>
            <a:endParaRPr lang="zh-CN" altLang="en-US" sz="3200" b="1" dirty="0">
              <a:solidFill>
                <a:schemeClr val="bg1"/>
              </a:solidFill>
              <a:latin typeface="微软雅黑" pitchFamily="34" charset="-122"/>
              <a:ea typeface="微软雅黑" pitchFamily="34" charset="-122"/>
            </a:endParaRPr>
          </a:p>
        </p:txBody>
      </p:sp>
      <p:sp>
        <p:nvSpPr>
          <p:cNvPr id="39" name="TextBox 38"/>
          <p:cNvSpPr txBox="1"/>
          <p:nvPr/>
        </p:nvSpPr>
        <p:spPr>
          <a:xfrm>
            <a:off x="2780570" y="3949774"/>
            <a:ext cx="3096344" cy="738664"/>
          </a:xfrm>
          <a:prstGeom prst="rect">
            <a:avLst/>
          </a:prstGeom>
          <a:noFill/>
        </p:spPr>
        <p:txBody>
          <a:bodyPr wrap="square" rtlCol="0">
            <a:spAutoFit/>
          </a:bodyPr>
          <a:lstStyle/>
          <a:p>
            <a:pPr algn="ctr"/>
            <a:r>
              <a:rPr lang="zh-CN" altLang="en-US" sz="1400" dirty="0" smtClean="0">
                <a:solidFill>
                  <a:schemeClr val="bg1"/>
                </a:solidFill>
                <a:latin typeface="微软雅黑" pitchFamily="34" charset="-122"/>
                <a:ea typeface="微软雅黑" pitchFamily="34" charset="-122"/>
              </a:rPr>
              <a:t>答辩人：周斯航</a:t>
            </a:r>
            <a:endParaRPr lang="en-US" altLang="zh-CN" sz="1400" dirty="0" smtClean="0">
              <a:solidFill>
                <a:schemeClr val="bg1"/>
              </a:solidFill>
              <a:latin typeface="微软雅黑" pitchFamily="34" charset="-122"/>
              <a:ea typeface="微软雅黑" pitchFamily="34" charset="-122"/>
            </a:endParaRPr>
          </a:p>
          <a:p>
            <a:pPr algn="ctr"/>
            <a:r>
              <a:rPr lang="zh-CN" altLang="en-US" sz="1400" dirty="0">
                <a:solidFill>
                  <a:schemeClr val="bg1"/>
                </a:solidFill>
                <a:latin typeface="微软雅黑" pitchFamily="34" charset="-122"/>
                <a:ea typeface="微软雅黑" pitchFamily="34" charset="-122"/>
              </a:rPr>
              <a:t>学</a:t>
            </a:r>
            <a:r>
              <a:rPr lang="zh-CN" altLang="en-US" sz="1400" dirty="0" smtClean="0">
                <a:solidFill>
                  <a:schemeClr val="bg1"/>
                </a:solidFill>
                <a:latin typeface="微软雅黑" pitchFamily="34" charset="-122"/>
                <a:ea typeface="微软雅黑" pitchFamily="34" charset="-122"/>
              </a:rPr>
              <a:t>号：</a:t>
            </a:r>
            <a:r>
              <a:rPr lang="en-US" altLang="zh-CN" sz="1400" dirty="0" smtClean="0">
                <a:solidFill>
                  <a:schemeClr val="bg1"/>
                </a:solidFill>
                <a:latin typeface="微软雅黑" pitchFamily="34" charset="-122"/>
                <a:ea typeface="微软雅黑" pitchFamily="34" charset="-122"/>
              </a:rPr>
              <a:t>1152513</a:t>
            </a:r>
          </a:p>
          <a:p>
            <a:pPr algn="ctr"/>
            <a:r>
              <a:rPr lang="zh-CN" altLang="en-US" sz="1400" dirty="0">
                <a:solidFill>
                  <a:schemeClr val="bg1"/>
                </a:solidFill>
                <a:latin typeface="微软雅黑" pitchFamily="34" charset="-122"/>
                <a:ea typeface="微软雅黑" pitchFamily="34" charset="-122"/>
              </a:rPr>
              <a:t>指导</a:t>
            </a:r>
            <a:r>
              <a:rPr lang="zh-CN" altLang="en-US" sz="1400" dirty="0" smtClean="0">
                <a:solidFill>
                  <a:schemeClr val="bg1"/>
                </a:solidFill>
                <a:latin typeface="微软雅黑" pitchFamily="34" charset="-122"/>
                <a:ea typeface="微软雅黑" pitchFamily="34" charset="-122"/>
              </a:rPr>
              <a:t>老师：汪镭</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44590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8"/>
                                        </p:tgtEl>
                                        <p:attrNameLst>
                                          <p:attrName>style.visibility</p:attrName>
                                        </p:attrNameLst>
                                      </p:cBhvr>
                                      <p:to>
                                        <p:strVal val="visible"/>
                                      </p:to>
                                    </p:set>
                                    <p:anim calcmode="lin" valueType="num">
                                      <p:cBhvr>
                                        <p:cTn id="16"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8"/>
                                        </p:tgtEl>
                                        <p:attrNameLst>
                                          <p:attrName>ppt_y</p:attrName>
                                        </p:attrNameLst>
                                      </p:cBhvr>
                                      <p:tavLst>
                                        <p:tav tm="0">
                                          <p:val>
                                            <p:strVal val="#ppt_y"/>
                                          </p:val>
                                        </p:tav>
                                        <p:tav tm="100000">
                                          <p:val>
                                            <p:strVal val="#ppt_y"/>
                                          </p:val>
                                        </p:tav>
                                      </p:tavLst>
                                    </p:anim>
                                    <p:anim calcmode="lin" valueType="num">
                                      <p:cBhvr>
                                        <p:cTn id="18"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8"/>
                                        </p:tgtEl>
                                      </p:cBhvr>
                                    </p:animEffect>
                                  </p:childTnLst>
                                </p:cTn>
                              </p:par>
                            </p:childTnLst>
                          </p:cTn>
                        </p:par>
                        <p:par>
                          <p:cTn id="21" fill="hold">
                            <p:stCondLst>
                              <p:cond delay="19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9"/>
                                        </p:tgtEl>
                                        <p:attrNameLst>
                                          <p:attrName>style.visibility</p:attrName>
                                        </p:attrNameLst>
                                      </p:cBhvr>
                                      <p:to>
                                        <p:strVal val="visible"/>
                                      </p:to>
                                    </p:set>
                                    <p:anim by="(-#ppt_w*2)" calcmode="lin" valueType="num">
                                      <p:cBhvr rctx="PPT">
                                        <p:cTn id="24" dur="500" autoRev="1" fill="hold">
                                          <p:stCondLst>
                                            <p:cond delay="0"/>
                                          </p:stCondLst>
                                        </p:cTn>
                                        <p:tgtEl>
                                          <p:spTgt spid="39"/>
                                        </p:tgtEl>
                                        <p:attrNameLst>
                                          <p:attrName>ppt_w</p:attrName>
                                        </p:attrNameLst>
                                      </p:cBhvr>
                                    </p:anim>
                                    <p:anim by="(#ppt_w*0.50)" calcmode="lin" valueType="num">
                                      <p:cBhvr>
                                        <p:cTn id="25" dur="500" decel="50000" autoRev="1" fill="hold">
                                          <p:stCondLst>
                                            <p:cond delay="0"/>
                                          </p:stCondLst>
                                        </p:cTn>
                                        <p:tgtEl>
                                          <p:spTgt spid="39"/>
                                        </p:tgtEl>
                                        <p:attrNameLst>
                                          <p:attrName>ppt_x</p:attrName>
                                        </p:attrNameLst>
                                      </p:cBhvr>
                                    </p:anim>
                                    <p:anim from="(-#ppt_h/2)" to="(#ppt_y)" calcmode="lin" valueType="num">
                                      <p:cBhvr>
                                        <p:cTn id="26" dur="1000" fill="hold">
                                          <p:stCondLst>
                                            <p:cond delay="0"/>
                                          </p:stCondLst>
                                        </p:cTn>
                                        <p:tgtEl>
                                          <p:spTgt spid="39"/>
                                        </p:tgtEl>
                                        <p:attrNameLst>
                                          <p:attrName>ppt_y</p:attrName>
                                        </p:attrNameLst>
                                      </p:cBhvr>
                                    </p:anim>
                                    <p:animRot by="21600000">
                                      <p:cBhvr>
                                        <p:cTn id="27" dur="1000"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944891"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Three</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zh-CN" altLang="en-US" sz="2800" b="1" dirty="0" smtClean="0">
                <a:solidFill>
                  <a:schemeClr val="accent6">
                    <a:lumMod val="75000"/>
                  </a:schemeClr>
                </a:solidFill>
              </a:rPr>
              <a:t>模块设计</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03</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219822"/>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957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52847" y="1563638"/>
            <a:ext cx="7632848" cy="5040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248" y="1582819"/>
            <a:ext cx="486000" cy="486000"/>
          </a:xfrm>
          <a:prstGeom prst="rect">
            <a:avLst/>
          </a:prstGeom>
        </p:spPr>
      </p:pic>
      <p:sp>
        <p:nvSpPr>
          <p:cNvPr id="2" name="矩形 1"/>
          <p:cNvSpPr/>
          <p:nvPr/>
        </p:nvSpPr>
        <p:spPr>
          <a:xfrm>
            <a:off x="0" y="366036"/>
            <a:ext cx="3203848"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bg1"/>
                </a:solidFill>
              </a:rPr>
              <a:t>模块设计</a:t>
            </a:r>
            <a:endParaRPr lang="zh-CN" altLang="en-US" sz="2800" b="1" dirty="0" smtClean="0">
              <a:solidFill>
                <a:schemeClr val="bg1"/>
              </a:solidFill>
            </a:endParaRPr>
          </a:p>
        </p:txBody>
      </p:sp>
      <p:pic>
        <p:nvPicPr>
          <p:cNvPr id="17"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293499" y="1563638"/>
            <a:ext cx="486000" cy="486000"/>
          </a:xfrm>
          <a:prstGeom prst="rect">
            <a:avLst/>
          </a:prstGeom>
          <a:noFill/>
          <a:extLst>
            <a:ext uri="{909E8E84-426E-40DD-AFC4-6F175D3DCCD1}">
              <a14:hiddenFill xmlns:a14="http://schemas.microsoft.com/office/drawing/2010/main">
                <a:solidFill>
                  <a:srgbClr val="FFFFFF"/>
                </a:solidFill>
              </a14:hiddenFill>
            </a:ext>
          </a:extLst>
        </p:spPr>
      </p:pic>
      <p:sp>
        <p:nvSpPr>
          <p:cNvPr id="18" name="等腰三角形 17"/>
          <p:cNvSpPr/>
          <p:nvPr/>
        </p:nvSpPr>
        <p:spPr>
          <a:xfrm flipV="1">
            <a:off x="120394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V="1">
            <a:off x="3203873"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5303802"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V="1">
            <a:off x="739343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10"/>
          <p:cNvSpPr txBox="1"/>
          <p:nvPr/>
        </p:nvSpPr>
        <p:spPr>
          <a:xfrm>
            <a:off x="394173" y="2775950"/>
            <a:ext cx="1920150"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LPC1114</a:t>
            </a:r>
            <a:r>
              <a:rPr lang="zh-CN" altLang="en-US" sz="1200" dirty="0" smtClean="0"/>
              <a:t>微控制器、温湿度传感器、超声波传感器和</a:t>
            </a:r>
            <a:r>
              <a:rPr lang="zh-CN" altLang="en-US" sz="1200" dirty="0"/>
              <a:t>蓝</a:t>
            </a:r>
            <a:r>
              <a:rPr lang="zh-CN" altLang="en-US" sz="1200" dirty="0" smtClean="0"/>
              <a:t>牙模块之间的</a:t>
            </a:r>
            <a:r>
              <a:rPr lang="en-US" altLang="zh-CN" sz="1200" dirty="0" smtClean="0"/>
              <a:t>PCB</a:t>
            </a:r>
            <a:r>
              <a:rPr lang="zh-CN" altLang="en-US" sz="1200" dirty="0" smtClean="0"/>
              <a:t>电路设计</a:t>
            </a:r>
            <a:endParaRPr lang="zh-CN" altLang="en-US" sz="1200" dirty="0"/>
          </a:p>
        </p:txBody>
      </p:sp>
      <p:sp>
        <p:nvSpPr>
          <p:cNvPr id="23" name="矩形 22"/>
          <p:cNvSpPr/>
          <p:nvPr/>
        </p:nvSpPr>
        <p:spPr>
          <a:xfrm>
            <a:off x="345475" y="2499741"/>
            <a:ext cx="2021124" cy="369332"/>
          </a:xfrm>
          <a:prstGeom prst="rect">
            <a:avLst/>
          </a:prstGeom>
        </p:spPr>
        <p:txBody>
          <a:bodyPr wrap="square">
            <a:spAutoFit/>
          </a:bodyPr>
          <a:lstStyle/>
          <a:p>
            <a:pPr algn="ctr"/>
            <a:r>
              <a:rPr lang="zh-CN" altLang="en-US" b="1" dirty="0" smtClean="0">
                <a:solidFill>
                  <a:schemeClr val="accent6">
                    <a:lumMod val="75000"/>
                  </a:schemeClr>
                </a:solidFill>
              </a:rPr>
              <a:t>硬件设计</a:t>
            </a:r>
            <a:endParaRPr lang="zh-CN" altLang="en-US" b="1" dirty="0">
              <a:solidFill>
                <a:schemeClr val="accent6">
                  <a:lumMod val="75000"/>
                </a:schemeClr>
              </a:solidFill>
            </a:endParaRPr>
          </a:p>
        </p:txBody>
      </p:sp>
      <p:sp>
        <p:nvSpPr>
          <p:cNvPr id="24" name="TextBox 12"/>
          <p:cNvSpPr txBox="1"/>
          <p:nvPr/>
        </p:nvSpPr>
        <p:spPr>
          <a:xfrm>
            <a:off x="2345389" y="2771644"/>
            <a:ext cx="2021124" cy="1200329"/>
          </a:xfrm>
          <a:prstGeom prst="rect">
            <a:avLst/>
          </a:prstGeom>
          <a:noFill/>
        </p:spPr>
        <p:txBody>
          <a:bodyPr wrap="square" rtlCol="0">
            <a:spAutoFit/>
          </a:bodyPr>
          <a:lstStyle/>
          <a:p>
            <a:pPr>
              <a:lnSpc>
                <a:spcPct val="150000"/>
              </a:lnSpc>
              <a:buClr>
                <a:schemeClr val="accent6">
                  <a:lumMod val="75000"/>
                </a:schemeClr>
              </a:buClr>
            </a:pPr>
            <a:r>
              <a:rPr lang="zh-CN" altLang="en-US" sz="1200" dirty="0" smtClean="0"/>
              <a:t>实现对环境温湿度以及超声波在一段定长空气中传播的声时数据的测量控制并将这些数据装帧通过蓝牙发出</a:t>
            </a:r>
            <a:endParaRPr lang="zh-CN" altLang="en-US" sz="1200" dirty="0"/>
          </a:p>
        </p:txBody>
      </p:sp>
      <p:sp>
        <p:nvSpPr>
          <p:cNvPr id="25" name="矩形 24"/>
          <p:cNvSpPr/>
          <p:nvPr/>
        </p:nvSpPr>
        <p:spPr>
          <a:xfrm>
            <a:off x="2345389" y="2499741"/>
            <a:ext cx="2021124" cy="369332"/>
          </a:xfrm>
          <a:prstGeom prst="rect">
            <a:avLst/>
          </a:prstGeom>
        </p:spPr>
        <p:txBody>
          <a:bodyPr wrap="square">
            <a:spAutoFit/>
          </a:bodyPr>
          <a:lstStyle/>
          <a:p>
            <a:pPr algn="ctr"/>
            <a:r>
              <a:rPr lang="zh-CN" altLang="en-US" b="1" dirty="0" smtClean="0">
                <a:solidFill>
                  <a:schemeClr val="accent6">
                    <a:lumMod val="75000"/>
                  </a:schemeClr>
                </a:solidFill>
              </a:rPr>
              <a:t>嵌入式程序设计</a:t>
            </a:r>
            <a:endParaRPr lang="zh-CN" altLang="en-US" b="1" dirty="0">
              <a:solidFill>
                <a:schemeClr val="accent6">
                  <a:lumMod val="75000"/>
                </a:schemeClr>
              </a:solidFill>
            </a:endParaRPr>
          </a:p>
        </p:txBody>
      </p:sp>
      <p:sp>
        <p:nvSpPr>
          <p:cNvPr id="26" name="TextBox 14"/>
          <p:cNvSpPr txBox="1"/>
          <p:nvPr/>
        </p:nvSpPr>
        <p:spPr>
          <a:xfrm>
            <a:off x="4445328" y="2771644"/>
            <a:ext cx="2021124" cy="1200329"/>
          </a:xfrm>
          <a:prstGeom prst="rect">
            <a:avLst/>
          </a:prstGeom>
          <a:noFill/>
        </p:spPr>
        <p:txBody>
          <a:bodyPr wrap="square" rtlCol="0">
            <a:spAutoFit/>
          </a:bodyPr>
          <a:lstStyle/>
          <a:p>
            <a:pPr>
              <a:lnSpc>
                <a:spcPct val="150000"/>
              </a:lnSpc>
              <a:buClr>
                <a:schemeClr val="accent6">
                  <a:lumMod val="75000"/>
                </a:schemeClr>
              </a:buClr>
            </a:pPr>
            <a:r>
              <a:rPr lang="zh-CN" altLang="en-US" sz="1200" dirty="0" smtClean="0"/>
              <a:t>应用接口概念对通过蓝牙模块接收的数据帧进行解析，并将处理之后的数据以图象形式显示在屏幕上</a:t>
            </a:r>
            <a:endParaRPr lang="zh-CN" altLang="en-US" sz="1200" dirty="0"/>
          </a:p>
        </p:txBody>
      </p:sp>
      <p:sp>
        <p:nvSpPr>
          <p:cNvPr id="27" name="矩形 26"/>
          <p:cNvSpPr/>
          <p:nvPr/>
        </p:nvSpPr>
        <p:spPr>
          <a:xfrm>
            <a:off x="4445328" y="2499741"/>
            <a:ext cx="2021124" cy="369332"/>
          </a:xfrm>
          <a:prstGeom prst="rect">
            <a:avLst/>
          </a:prstGeom>
        </p:spPr>
        <p:txBody>
          <a:bodyPr wrap="square">
            <a:spAutoFit/>
          </a:bodyPr>
          <a:lstStyle/>
          <a:p>
            <a:pPr algn="ctr"/>
            <a:r>
              <a:rPr lang="zh-CN" altLang="en-US" b="1" dirty="0" smtClean="0">
                <a:solidFill>
                  <a:schemeClr val="accent6">
                    <a:lumMod val="75000"/>
                  </a:schemeClr>
                </a:solidFill>
              </a:rPr>
              <a:t>安卓程序设计</a:t>
            </a:r>
            <a:endParaRPr lang="zh-CN" altLang="en-US" b="1" dirty="0">
              <a:solidFill>
                <a:schemeClr val="accent6">
                  <a:lumMod val="75000"/>
                </a:schemeClr>
              </a:solidFill>
            </a:endParaRPr>
          </a:p>
        </p:txBody>
      </p:sp>
      <p:sp>
        <p:nvSpPr>
          <p:cNvPr id="28" name="TextBox 16"/>
          <p:cNvSpPr txBox="1"/>
          <p:nvPr/>
        </p:nvSpPr>
        <p:spPr>
          <a:xfrm>
            <a:off x="6534965" y="2771644"/>
            <a:ext cx="2021124" cy="1200329"/>
          </a:xfrm>
          <a:prstGeom prst="rect">
            <a:avLst/>
          </a:prstGeom>
          <a:noFill/>
        </p:spPr>
        <p:txBody>
          <a:bodyPr wrap="square" rtlCol="0">
            <a:spAutoFit/>
          </a:bodyPr>
          <a:lstStyle/>
          <a:p>
            <a:pPr>
              <a:lnSpc>
                <a:spcPct val="150000"/>
              </a:lnSpc>
              <a:buClr>
                <a:schemeClr val="accent6">
                  <a:lumMod val="75000"/>
                </a:schemeClr>
              </a:buClr>
            </a:pPr>
            <a:r>
              <a:rPr lang="zh-CN" altLang="en-US" sz="1200" dirty="0" smtClean="0"/>
              <a:t>将安卓上位机简单处理过的程序使用卡尔曼滤波算法进行最优估计，并作出声时对应温度的曲线图</a:t>
            </a:r>
            <a:r>
              <a:rPr lang="en-US" altLang="zh-CN" sz="1200" dirty="0" smtClean="0"/>
              <a:t> </a:t>
            </a:r>
            <a:endParaRPr lang="zh-CN" altLang="en-US" sz="1200" dirty="0"/>
          </a:p>
        </p:txBody>
      </p:sp>
      <p:sp>
        <p:nvSpPr>
          <p:cNvPr id="29" name="矩形 28"/>
          <p:cNvSpPr/>
          <p:nvPr/>
        </p:nvSpPr>
        <p:spPr>
          <a:xfrm>
            <a:off x="6534965"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Matlab</a:t>
            </a:r>
            <a:r>
              <a:rPr lang="zh-CN" altLang="en-US" b="1" dirty="0" smtClean="0">
                <a:solidFill>
                  <a:schemeClr val="accent6">
                    <a:lumMod val="75000"/>
                  </a:schemeClr>
                </a:solidFill>
              </a:rPr>
              <a:t>程序设计</a:t>
            </a:r>
            <a:endParaRPr lang="zh-CN" altLang="en-US" b="1" dirty="0">
              <a:solidFill>
                <a:schemeClr val="accent6">
                  <a:lumMod val="75000"/>
                </a:schemeClr>
              </a:solidFill>
            </a:endParaRPr>
          </a:p>
        </p:txBody>
      </p:sp>
      <p:cxnSp>
        <p:nvCxnSpPr>
          <p:cNvPr id="30" name="直接连接符 29"/>
          <p:cNvCxnSpPr/>
          <p:nvPr/>
        </p:nvCxnSpPr>
        <p:spPr>
          <a:xfrm flipV="1">
            <a:off x="2267744"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4364393"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6466452"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2816" y="1572531"/>
            <a:ext cx="486269" cy="486269"/>
          </a:xfrm>
          <a:prstGeom prst="rect">
            <a:avLst/>
          </a:prstGeom>
        </p:spPr>
      </p:pic>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2890" y="1562513"/>
            <a:ext cx="486000" cy="486000"/>
          </a:xfrm>
          <a:prstGeom prst="rect">
            <a:avLst/>
          </a:prstGeom>
        </p:spPr>
      </p:pic>
    </p:spTree>
    <p:extLst>
      <p:ext uri="{BB962C8B-B14F-4D97-AF65-F5344CB8AC3E}">
        <p14:creationId xmlns:p14="http://schemas.microsoft.com/office/powerpoint/2010/main" val="7208836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par>
                          <p:cTn id="13" fill="hold">
                            <p:stCondLst>
                              <p:cond delay="1250"/>
                            </p:stCondLst>
                            <p:childTnLst>
                              <p:par>
                                <p:cTn id="14" presetID="42"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par>
                          <p:cTn id="23" fill="hold">
                            <p:stCondLst>
                              <p:cond delay="2750"/>
                            </p:stCondLst>
                            <p:childTnLst>
                              <p:par>
                                <p:cTn id="24" presetID="9"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dissolve">
                                      <p:cBhvr>
                                        <p:cTn id="26" dur="500"/>
                                        <p:tgtEl>
                                          <p:spTgt spid="23"/>
                                        </p:tgtEl>
                                      </p:cBhvr>
                                    </p:animEffect>
                                  </p:childTnLst>
                                </p:cTn>
                              </p:par>
                            </p:childTnLst>
                          </p:cTn>
                        </p:par>
                        <p:par>
                          <p:cTn id="27" fill="hold">
                            <p:stCondLst>
                              <p:cond delay="3250"/>
                            </p:stCondLst>
                            <p:childTnLst>
                              <p:par>
                                <p:cTn id="28" presetID="9"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dissolv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3750"/>
                            </p:stCondLst>
                            <p:childTnLst>
                              <p:par>
                                <p:cTn id="35" presetID="42" presetClass="entr" presetSubtype="0"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475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5250"/>
                            </p:stCondLst>
                            <p:childTnLst>
                              <p:par>
                                <p:cTn id="45" presetID="9"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par>
                          <p:cTn id="48" fill="hold">
                            <p:stCondLst>
                              <p:cond delay="5750"/>
                            </p:stCondLst>
                            <p:childTnLst>
                              <p:par>
                                <p:cTn id="49" presetID="9"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dissolve">
                                      <p:cBhvr>
                                        <p:cTn id="51" dur="450"/>
                                        <p:tgtEl>
                                          <p:spTgt spid="24"/>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par>
                          <p:cTn id="55" fill="hold">
                            <p:stCondLst>
                              <p:cond delay="6250"/>
                            </p:stCondLst>
                            <p:childTnLst>
                              <p:par>
                                <p:cTn id="56" presetID="42" presetClass="entr" presetSubtype="0"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1000"/>
                                        <p:tgtEl>
                                          <p:spTgt spid="35"/>
                                        </p:tgtEl>
                                      </p:cBhvr>
                                    </p:animEffect>
                                    <p:anim calcmode="lin" valueType="num">
                                      <p:cBhvr>
                                        <p:cTn id="59" dur="1000" fill="hold"/>
                                        <p:tgtEl>
                                          <p:spTgt spid="35"/>
                                        </p:tgtEl>
                                        <p:attrNameLst>
                                          <p:attrName>ppt_x</p:attrName>
                                        </p:attrNameLst>
                                      </p:cBhvr>
                                      <p:tavLst>
                                        <p:tav tm="0">
                                          <p:val>
                                            <p:strVal val="#ppt_x"/>
                                          </p:val>
                                        </p:tav>
                                        <p:tav tm="100000">
                                          <p:val>
                                            <p:strVal val="#ppt_x"/>
                                          </p:val>
                                        </p:tav>
                                      </p:tavLst>
                                    </p:anim>
                                    <p:anim calcmode="lin" valueType="num">
                                      <p:cBhvr>
                                        <p:cTn id="60" dur="1000" fill="hold"/>
                                        <p:tgtEl>
                                          <p:spTgt spid="35"/>
                                        </p:tgtEl>
                                        <p:attrNameLst>
                                          <p:attrName>ppt_y</p:attrName>
                                        </p:attrNameLst>
                                      </p:cBhvr>
                                      <p:tavLst>
                                        <p:tav tm="0">
                                          <p:val>
                                            <p:strVal val="#ppt_y+.1"/>
                                          </p:val>
                                        </p:tav>
                                        <p:tav tm="100000">
                                          <p:val>
                                            <p:strVal val="#ppt_y"/>
                                          </p:val>
                                        </p:tav>
                                      </p:tavLst>
                                    </p:anim>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par>
                          <p:cTn id="65" fill="hold">
                            <p:stCondLst>
                              <p:cond delay="7750"/>
                            </p:stCondLst>
                            <p:childTnLst>
                              <p:par>
                                <p:cTn id="66" presetID="9" presetClass="entr" presetSubtype="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dissolve">
                                      <p:cBhvr>
                                        <p:cTn id="68" dur="500"/>
                                        <p:tgtEl>
                                          <p:spTgt spid="27"/>
                                        </p:tgtEl>
                                      </p:cBhvr>
                                    </p:animEffect>
                                  </p:childTnLst>
                                </p:cTn>
                              </p:par>
                            </p:childTnLst>
                          </p:cTn>
                        </p:par>
                        <p:par>
                          <p:cTn id="69" fill="hold">
                            <p:stCondLst>
                              <p:cond delay="8250"/>
                            </p:stCondLst>
                            <p:childTnLst>
                              <p:par>
                                <p:cTn id="70" presetID="9" presetClass="entr" presetSubtype="0"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dissolve">
                                      <p:cBhvr>
                                        <p:cTn id="72" dur="500"/>
                                        <p:tgtEl>
                                          <p:spTgt spid="26"/>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childTnLst>
                          </p:cTn>
                        </p:par>
                        <p:par>
                          <p:cTn id="76" fill="hold">
                            <p:stCondLst>
                              <p:cond delay="8750"/>
                            </p:stCondLst>
                            <p:childTnLst>
                              <p:par>
                                <p:cTn id="77" presetID="42" presetClass="entr" presetSubtype="0"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1000"/>
                                        <p:tgtEl>
                                          <p:spTgt spid="17"/>
                                        </p:tgtEl>
                                      </p:cBhvr>
                                    </p:animEffect>
                                    <p:anim calcmode="lin" valueType="num">
                                      <p:cBhvr>
                                        <p:cTn id="80" dur="1000" fill="hold"/>
                                        <p:tgtEl>
                                          <p:spTgt spid="17"/>
                                        </p:tgtEl>
                                        <p:attrNameLst>
                                          <p:attrName>ppt_x</p:attrName>
                                        </p:attrNameLst>
                                      </p:cBhvr>
                                      <p:tavLst>
                                        <p:tav tm="0">
                                          <p:val>
                                            <p:strVal val="#ppt_x"/>
                                          </p:val>
                                        </p:tav>
                                        <p:tav tm="100000">
                                          <p:val>
                                            <p:strVal val="#ppt_x"/>
                                          </p:val>
                                        </p:tav>
                                      </p:tavLst>
                                    </p:anim>
                                    <p:anim calcmode="lin" valueType="num">
                                      <p:cBhvr>
                                        <p:cTn id="81" dur="1000" fill="hold"/>
                                        <p:tgtEl>
                                          <p:spTgt spid="17"/>
                                        </p:tgtEl>
                                        <p:attrNameLst>
                                          <p:attrName>ppt_y</p:attrName>
                                        </p:attrNameLst>
                                      </p:cBhvr>
                                      <p:tavLst>
                                        <p:tav tm="0">
                                          <p:val>
                                            <p:strVal val="#ppt_y+.1"/>
                                          </p:val>
                                        </p:tav>
                                        <p:tav tm="100000">
                                          <p:val>
                                            <p:strVal val="#ppt_y"/>
                                          </p:val>
                                        </p:tav>
                                      </p:tavLst>
                                    </p:anim>
                                  </p:childTnLst>
                                </p:cTn>
                              </p:par>
                            </p:childTnLst>
                          </p:cTn>
                        </p:par>
                        <p:par>
                          <p:cTn id="82" fill="hold">
                            <p:stCondLst>
                              <p:cond delay="9750"/>
                            </p:stCondLst>
                            <p:childTnLst>
                              <p:par>
                                <p:cTn id="83" presetID="10" presetClass="entr" presetSubtype="0"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childTnLst>
                          </p:cTn>
                        </p:par>
                        <p:par>
                          <p:cTn id="86" fill="hold">
                            <p:stCondLst>
                              <p:cond delay="10250"/>
                            </p:stCondLst>
                            <p:childTnLst>
                              <p:par>
                                <p:cTn id="87" presetID="9" presetClass="entr" presetSubtype="0"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childTnLst>
                          </p:cTn>
                        </p:par>
                        <p:par>
                          <p:cTn id="90" fill="hold">
                            <p:stCondLst>
                              <p:cond delay="10750"/>
                            </p:stCondLst>
                            <p:childTnLst>
                              <p:par>
                                <p:cTn id="91" presetID="9"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dissolve">
                                      <p:cBhvr>
                                        <p:cTn id="9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18" grpId="0" animBg="1"/>
      <p:bldP spid="19" grpId="0" animBg="1"/>
      <p:bldP spid="20" grpId="0" animBg="1"/>
      <p:bldP spid="21" grpId="0" animBg="1"/>
      <p:bldP spid="22" grpId="0"/>
      <p:bldP spid="23" grpId="0"/>
      <p:bldP spid="24" grpId="0"/>
      <p:bldP spid="25" grpId="0"/>
      <p:bldP spid="26" grpId="0"/>
      <p:bldP spid="27" grpId="0"/>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3-1 </a:t>
            </a:r>
            <a:r>
              <a:rPr lang="zh-CN" altLang="en-US" sz="2800" b="1" dirty="0" smtClean="0">
                <a:solidFill>
                  <a:schemeClr val="bg1"/>
                </a:solidFill>
              </a:rPr>
              <a:t>硬件设计</a:t>
            </a:r>
            <a:endParaRPr lang="zh-CN" altLang="en-US" sz="2800" b="1" dirty="0" smtClean="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1061829"/>
          </a:xfrm>
          <a:prstGeom prst="rect">
            <a:avLst/>
          </a:prstGeom>
          <a:noFill/>
        </p:spPr>
        <p:txBody>
          <a:bodyPr wrap="square" rtlCol="0">
            <a:spAutoFit/>
          </a:bodyPr>
          <a:lstStyle/>
          <a:p>
            <a:pPr>
              <a:lnSpc>
                <a:spcPct val="150000"/>
              </a:lnSpc>
              <a:buClr>
                <a:schemeClr val="accent6">
                  <a:lumMod val="75000"/>
                </a:schemeClr>
              </a:buClr>
            </a:pPr>
            <a:r>
              <a:rPr lang="en-US" altLang="zh-CN" sz="1400" dirty="0" smtClean="0"/>
              <a:t>You can click here to enter your text.</a:t>
            </a:r>
            <a:r>
              <a:rPr lang="en-US" altLang="zh-CN" sz="1400" dirty="0"/>
              <a: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a:t>
            </a:r>
            <a:r>
              <a:rPr lang="en-US" altLang="zh-CN" sz="1400" dirty="0" smtClean="0"/>
              <a:t>.</a:t>
            </a:r>
            <a:endParaRPr lang="zh-CN" altLang="en-US" sz="1400" dirty="0"/>
          </a:p>
        </p:txBody>
      </p:sp>
      <p:sp>
        <p:nvSpPr>
          <p:cNvPr id="6" name="矩形 5"/>
          <p:cNvSpPr/>
          <p:nvPr/>
        </p:nvSpPr>
        <p:spPr>
          <a:xfrm>
            <a:off x="2267744" y="1203598"/>
            <a:ext cx="2822311" cy="369332"/>
          </a:xfrm>
          <a:prstGeom prst="rect">
            <a:avLst/>
          </a:prstGeom>
        </p:spPr>
        <p:txBody>
          <a:bodyPr wrap="none">
            <a:spAutoFit/>
          </a:bodyPr>
          <a:lstStyle/>
          <a:p>
            <a:r>
              <a:rPr lang="en-US" altLang="zh-CN" b="1" dirty="0" smtClean="0">
                <a:solidFill>
                  <a:schemeClr val="accent6">
                    <a:lumMod val="75000"/>
                  </a:schemeClr>
                </a:solidFill>
              </a:rPr>
              <a:t>Click here to add your title. </a:t>
            </a:r>
            <a:endParaRPr lang="zh-CN" altLang="en-US" b="1" dirty="0">
              <a:solidFill>
                <a:schemeClr val="accent6">
                  <a:lumMod val="75000"/>
                </a:schemeClr>
              </a:solidFill>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1061829"/>
          </a:xfrm>
          <a:prstGeom prst="rect">
            <a:avLst/>
          </a:prstGeom>
          <a:noFill/>
        </p:spPr>
        <p:txBody>
          <a:bodyPr wrap="square" rtlCol="0">
            <a:spAutoFit/>
          </a:bodyPr>
          <a:lstStyle/>
          <a:p>
            <a:pPr>
              <a:lnSpc>
                <a:spcPct val="150000"/>
              </a:lnSpc>
              <a:buClr>
                <a:schemeClr val="accent6">
                  <a:lumMod val="75000"/>
                </a:schemeClr>
              </a:buClr>
            </a:pPr>
            <a:r>
              <a:rPr lang="en-US" altLang="zh-CN" sz="1400" dirty="0" smtClean="0"/>
              <a:t>You can click here to enter your text.</a:t>
            </a:r>
            <a:r>
              <a:rPr lang="en-US" altLang="zh-CN" sz="1400" dirty="0"/>
              <a: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a:t>
            </a:r>
            <a:r>
              <a:rPr lang="en-US" altLang="zh-CN" sz="1400" dirty="0" smtClean="0"/>
              <a:t>.</a:t>
            </a:r>
            <a:endParaRPr lang="zh-CN" altLang="en-US" sz="1400" dirty="0"/>
          </a:p>
        </p:txBody>
      </p:sp>
      <p:sp>
        <p:nvSpPr>
          <p:cNvPr id="11" name="矩形 10"/>
          <p:cNvSpPr/>
          <p:nvPr/>
        </p:nvSpPr>
        <p:spPr>
          <a:xfrm>
            <a:off x="1043608" y="2879912"/>
            <a:ext cx="2822311" cy="369332"/>
          </a:xfrm>
          <a:prstGeom prst="rect">
            <a:avLst/>
          </a:prstGeom>
        </p:spPr>
        <p:txBody>
          <a:bodyPr wrap="none">
            <a:spAutoFit/>
          </a:bodyPr>
          <a:lstStyle/>
          <a:p>
            <a:r>
              <a:rPr lang="en-US" altLang="zh-CN" b="1" dirty="0" smtClean="0">
                <a:solidFill>
                  <a:schemeClr val="accent5">
                    <a:lumMod val="75000"/>
                  </a:schemeClr>
                </a:solidFill>
              </a:rPr>
              <a:t>Click here to add your title. </a:t>
            </a:r>
            <a:endParaRPr lang="zh-CN" altLang="en-US" b="1" dirty="0">
              <a:solidFill>
                <a:schemeClr val="accent5">
                  <a:lumMod val="75000"/>
                </a:schemeClr>
              </a:solidFill>
            </a:endParaRPr>
          </a:p>
        </p:txBody>
      </p:sp>
    </p:spTree>
    <p:extLst>
      <p:ext uri="{BB962C8B-B14F-4D97-AF65-F5344CB8AC3E}">
        <p14:creationId xmlns:p14="http://schemas.microsoft.com/office/powerpoint/2010/main" val="3801360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25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25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475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2-3 Enter  Your  Title</a:t>
            </a:r>
            <a:endParaRPr lang="zh-CN" altLang="en-US" sz="2800" b="1" dirty="0" smtClean="0">
              <a:solidFill>
                <a:schemeClr val="bg1"/>
              </a:solidFill>
            </a:endParaRPr>
          </a:p>
        </p:txBody>
      </p:sp>
      <p:pic>
        <p:nvPicPr>
          <p:cNvPr id="3" name="Picture 19"/>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43608" y="1347614"/>
            <a:ext cx="6332053" cy="2989899"/>
          </a:xfrm>
          <a:prstGeom prst="rect">
            <a:avLst/>
          </a:prstGeom>
        </p:spPr>
      </p:pic>
      <p:sp>
        <p:nvSpPr>
          <p:cNvPr id="4" name="椭圆 3"/>
          <p:cNvSpPr/>
          <p:nvPr/>
        </p:nvSpPr>
        <p:spPr>
          <a:xfrm>
            <a:off x="6156176" y="2283718"/>
            <a:ext cx="108012" cy="10801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72000" y="3651870"/>
            <a:ext cx="108012" cy="1080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339752" y="2229712"/>
            <a:ext cx="108012" cy="10801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555776" y="3147814"/>
            <a:ext cx="108012" cy="1080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6264188" y="1851670"/>
            <a:ext cx="2628292" cy="432048"/>
            <a:chOff x="6264188" y="1851670"/>
            <a:chExt cx="2628292" cy="432048"/>
          </a:xfrm>
        </p:grpSpPr>
        <p:cxnSp>
          <p:nvCxnSpPr>
            <p:cNvPr id="9" name="直接连接符 8"/>
            <p:cNvCxnSpPr/>
            <p:nvPr/>
          </p:nvCxnSpPr>
          <p:spPr>
            <a:xfrm flipV="1">
              <a:off x="6264188" y="1851670"/>
              <a:ext cx="756084" cy="432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020272" y="1851670"/>
              <a:ext cx="187220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7020271" y="1860380"/>
            <a:ext cx="2123729"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endParaRPr lang="zh-CN" altLang="en-US" sz="1200" dirty="0"/>
          </a:p>
        </p:txBody>
      </p:sp>
      <p:sp>
        <p:nvSpPr>
          <p:cNvPr id="15" name="矩形 14"/>
          <p:cNvSpPr/>
          <p:nvPr/>
        </p:nvSpPr>
        <p:spPr>
          <a:xfrm>
            <a:off x="7020273" y="1479201"/>
            <a:ext cx="2123728" cy="369332"/>
          </a:xfrm>
          <a:prstGeom prst="rect">
            <a:avLst/>
          </a:prstGeom>
        </p:spPr>
        <p:txBody>
          <a:bodyPr wrap="square">
            <a:spAutoFit/>
          </a:bodyPr>
          <a:lstStyle/>
          <a:p>
            <a:r>
              <a:rPr lang="en-US" altLang="zh-CN" b="1" dirty="0" smtClean="0">
                <a:solidFill>
                  <a:schemeClr val="accent5">
                    <a:lumMod val="75000"/>
                  </a:schemeClr>
                </a:solidFill>
              </a:rPr>
              <a:t>Add your title. </a:t>
            </a:r>
            <a:endParaRPr lang="zh-CN" altLang="en-US" b="1" dirty="0">
              <a:solidFill>
                <a:schemeClr val="accent5">
                  <a:lumMod val="75000"/>
                </a:schemeClr>
              </a:solidFill>
            </a:endParaRPr>
          </a:p>
        </p:txBody>
      </p:sp>
      <p:grpSp>
        <p:nvGrpSpPr>
          <p:cNvPr id="16" name="组合 15"/>
          <p:cNvGrpSpPr/>
          <p:nvPr/>
        </p:nvGrpSpPr>
        <p:grpSpPr>
          <a:xfrm>
            <a:off x="4643101" y="3759882"/>
            <a:ext cx="1999129" cy="261320"/>
            <a:chOff x="6264188" y="2283718"/>
            <a:chExt cx="2596018" cy="252028"/>
          </a:xfrm>
        </p:grpSpPr>
        <p:cxnSp>
          <p:nvCxnSpPr>
            <p:cNvPr id="17" name="直接连接符 16"/>
            <p:cNvCxnSpPr/>
            <p:nvPr/>
          </p:nvCxnSpPr>
          <p:spPr>
            <a:xfrm>
              <a:off x="6264188" y="2283718"/>
              <a:ext cx="648980" cy="25202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13168" y="2535746"/>
              <a:ext cx="19470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5107484" y="3651870"/>
            <a:ext cx="2123728" cy="369332"/>
          </a:xfrm>
          <a:prstGeom prst="rect">
            <a:avLst/>
          </a:prstGeom>
        </p:spPr>
        <p:txBody>
          <a:bodyPr wrap="square">
            <a:spAutoFit/>
          </a:bodyPr>
          <a:lstStyle/>
          <a:p>
            <a:r>
              <a:rPr lang="en-US" altLang="zh-CN" b="1" dirty="0" smtClean="0">
                <a:solidFill>
                  <a:schemeClr val="bg1"/>
                </a:solidFill>
              </a:rPr>
              <a:t>Add your title. </a:t>
            </a:r>
            <a:endParaRPr lang="zh-CN" altLang="en-US" b="1" dirty="0">
              <a:solidFill>
                <a:schemeClr val="bg1"/>
              </a:solidFill>
            </a:endParaRPr>
          </a:p>
        </p:txBody>
      </p:sp>
      <p:sp>
        <p:nvSpPr>
          <p:cNvPr id="24" name="TextBox 23"/>
          <p:cNvSpPr txBox="1"/>
          <p:nvPr/>
        </p:nvSpPr>
        <p:spPr>
          <a:xfrm>
            <a:off x="5202323" y="3960727"/>
            <a:ext cx="2682045" cy="617733"/>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solidFill>
                  <a:schemeClr val="bg1"/>
                </a:solidFill>
              </a:rPr>
              <a:t>You can click here to enter your text.</a:t>
            </a:r>
            <a:r>
              <a:rPr lang="en-US" altLang="zh-CN" sz="1200" dirty="0">
                <a:solidFill>
                  <a:schemeClr val="bg1"/>
                </a:solidFill>
              </a:rPr>
              <a:t> </a:t>
            </a:r>
            <a:r>
              <a:rPr lang="en-US" altLang="zh-CN" sz="1200" dirty="0" smtClean="0">
                <a:solidFill>
                  <a:schemeClr val="bg1"/>
                </a:solidFill>
              </a:rPr>
              <a:t>You </a:t>
            </a:r>
            <a:r>
              <a:rPr lang="en-US" altLang="zh-CN" sz="1200" dirty="0">
                <a:solidFill>
                  <a:schemeClr val="bg1"/>
                </a:solidFill>
              </a:rPr>
              <a:t>can click here to enter your text. </a:t>
            </a:r>
            <a:endParaRPr lang="zh-CN" altLang="en-US" sz="1200" dirty="0">
              <a:solidFill>
                <a:schemeClr val="bg1"/>
              </a:solidFill>
            </a:endParaRPr>
          </a:p>
        </p:txBody>
      </p:sp>
      <p:grpSp>
        <p:nvGrpSpPr>
          <p:cNvPr id="25" name="组合 24"/>
          <p:cNvGrpSpPr/>
          <p:nvPr/>
        </p:nvGrpSpPr>
        <p:grpSpPr>
          <a:xfrm flipH="1">
            <a:off x="107504" y="1800979"/>
            <a:ext cx="2250250" cy="432048"/>
            <a:chOff x="6264188" y="1851670"/>
            <a:chExt cx="2250250" cy="432048"/>
          </a:xfrm>
        </p:grpSpPr>
        <p:cxnSp>
          <p:nvCxnSpPr>
            <p:cNvPr id="26" name="直接连接符 25"/>
            <p:cNvCxnSpPr/>
            <p:nvPr/>
          </p:nvCxnSpPr>
          <p:spPr>
            <a:xfrm flipV="1">
              <a:off x="6264188" y="1851670"/>
              <a:ext cx="756084" cy="432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020272" y="1851670"/>
              <a:ext cx="149416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7504" y="1816267"/>
            <a:ext cx="2123729"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endParaRPr lang="zh-CN" altLang="en-US" sz="1200" dirty="0"/>
          </a:p>
        </p:txBody>
      </p:sp>
      <p:sp>
        <p:nvSpPr>
          <p:cNvPr id="30" name="矩形 29"/>
          <p:cNvSpPr/>
          <p:nvPr/>
        </p:nvSpPr>
        <p:spPr>
          <a:xfrm>
            <a:off x="107506" y="1435088"/>
            <a:ext cx="2123728" cy="369332"/>
          </a:xfrm>
          <a:prstGeom prst="rect">
            <a:avLst/>
          </a:prstGeom>
        </p:spPr>
        <p:txBody>
          <a:bodyPr wrap="square">
            <a:spAutoFit/>
          </a:bodyPr>
          <a:lstStyle/>
          <a:p>
            <a:r>
              <a:rPr lang="en-US" altLang="zh-CN" b="1" dirty="0" smtClean="0">
                <a:solidFill>
                  <a:schemeClr val="accent5">
                    <a:lumMod val="75000"/>
                  </a:schemeClr>
                </a:solidFill>
              </a:rPr>
              <a:t>Add your title. </a:t>
            </a:r>
            <a:endParaRPr lang="zh-CN" altLang="en-US" b="1" dirty="0">
              <a:solidFill>
                <a:schemeClr val="accent5">
                  <a:lumMod val="75000"/>
                </a:schemeClr>
              </a:solidFill>
            </a:endParaRPr>
          </a:p>
        </p:txBody>
      </p:sp>
      <p:grpSp>
        <p:nvGrpSpPr>
          <p:cNvPr id="31" name="组合 30"/>
          <p:cNvGrpSpPr/>
          <p:nvPr/>
        </p:nvGrpSpPr>
        <p:grpSpPr>
          <a:xfrm flipH="1">
            <a:off x="610653" y="3255826"/>
            <a:ext cx="1999129" cy="261320"/>
            <a:chOff x="6264188" y="2283718"/>
            <a:chExt cx="2596018" cy="252028"/>
          </a:xfrm>
          <a:solidFill>
            <a:schemeClr val="bg1"/>
          </a:solidFill>
        </p:grpSpPr>
        <p:cxnSp>
          <p:nvCxnSpPr>
            <p:cNvPr id="32" name="直接连接符 31"/>
            <p:cNvCxnSpPr/>
            <p:nvPr/>
          </p:nvCxnSpPr>
          <p:spPr>
            <a:xfrm>
              <a:off x="6264188" y="2283718"/>
              <a:ext cx="648980" cy="252028"/>
            </a:xfrm>
            <a:prstGeom prst="line">
              <a:avLst/>
            </a:prstGeom>
            <a:grpFill/>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913168" y="2535746"/>
              <a:ext cx="1947038" cy="0"/>
            </a:xfrm>
            <a:prstGeom prst="line">
              <a:avLst/>
            </a:prstGeom>
            <a:grpFill/>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72026" y="3499062"/>
            <a:ext cx="2123729"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solidFill>
                  <a:schemeClr val="bg1"/>
                </a:solidFill>
              </a:rPr>
              <a:t>You can click here to enter your text.</a:t>
            </a:r>
            <a:r>
              <a:rPr lang="en-US" altLang="zh-CN" sz="1200" dirty="0">
                <a:solidFill>
                  <a:schemeClr val="bg1"/>
                </a:solidFill>
              </a:rPr>
              <a:t> </a:t>
            </a:r>
            <a:r>
              <a:rPr lang="en-US" altLang="zh-CN" sz="1200" dirty="0" smtClean="0">
                <a:solidFill>
                  <a:schemeClr val="bg1"/>
                </a:solidFill>
              </a:rPr>
              <a:t>You </a:t>
            </a:r>
            <a:r>
              <a:rPr lang="en-US" altLang="zh-CN" sz="1200" dirty="0">
                <a:solidFill>
                  <a:schemeClr val="bg1"/>
                </a:solidFill>
              </a:rPr>
              <a:t>can click here to enter your text. </a:t>
            </a:r>
            <a:endParaRPr lang="zh-CN" altLang="en-US" sz="1200" dirty="0">
              <a:solidFill>
                <a:schemeClr val="bg1"/>
              </a:solidFill>
            </a:endParaRPr>
          </a:p>
        </p:txBody>
      </p:sp>
      <p:sp>
        <p:nvSpPr>
          <p:cNvPr id="35" name="矩形 34"/>
          <p:cNvSpPr/>
          <p:nvPr/>
        </p:nvSpPr>
        <p:spPr>
          <a:xfrm>
            <a:off x="172028" y="3117883"/>
            <a:ext cx="2123728" cy="369332"/>
          </a:xfrm>
          <a:prstGeom prst="rect">
            <a:avLst/>
          </a:prstGeom>
        </p:spPr>
        <p:txBody>
          <a:bodyPr wrap="square">
            <a:spAutoFit/>
          </a:bodyPr>
          <a:lstStyle/>
          <a:p>
            <a:r>
              <a:rPr lang="en-US" altLang="zh-CN" b="1" dirty="0" smtClean="0">
                <a:solidFill>
                  <a:schemeClr val="bg1"/>
                </a:solidFill>
              </a:rPr>
              <a:t>Add your title. </a:t>
            </a:r>
            <a:endParaRPr lang="zh-CN" altLang="en-US" b="1" dirty="0">
              <a:solidFill>
                <a:schemeClr val="bg1"/>
              </a:solidFill>
            </a:endParaRPr>
          </a:p>
        </p:txBody>
      </p:sp>
    </p:spTree>
    <p:extLst>
      <p:ext uri="{BB962C8B-B14F-4D97-AF65-F5344CB8AC3E}">
        <p14:creationId xmlns:p14="http://schemas.microsoft.com/office/powerpoint/2010/main" val="377950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250"/>
                            </p:stCondLst>
                            <p:childTnLst>
                              <p:par>
                                <p:cTn id="14" presetID="6" presetClass="entr" presetSubtype="16"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500"/>
                                        <p:tgtEl>
                                          <p:spTgt spid="4"/>
                                        </p:tgtEl>
                                      </p:cBhvr>
                                    </p:animEffect>
                                  </p:childTnLst>
                                </p:cTn>
                              </p:par>
                            </p:childTnLst>
                          </p:cTn>
                        </p:par>
                        <p:par>
                          <p:cTn id="17" fill="hold">
                            <p:stCondLst>
                              <p:cond delay="1750"/>
                            </p:stCondLst>
                            <p:childTnLst>
                              <p:par>
                                <p:cTn id="18" presetID="6"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500"/>
                                        <p:tgtEl>
                                          <p:spTgt spid="5"/>
                                        </p:tgtEl>
                                      </p:cBhvr>
                                    </p:animEffect>
                                  </p:childTnLst>
                                </p:cTn>
                              </p:par>
                            </p:childTnLst>
                          </p:cTn>
                        </p:par>
                        <p:par>
                          <p:cTn id="21" fill="hold">
                            <p:stCondLst>
                              <p:cond delay="2250"/>
                            </p:stCondLst>
                            <p:childTnLst>
                              <p:par>
                                <p:cTn id="22" presetID="6"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500"/>
                                        <p:tgtEl>
                                          <p:spTgt spid="6"/>
                                        </p:tgtEl>
                                      </p:cBhvr>
                                    </p:animEffect>
                                  </p:childTnLst>
                                </p:cTn>
                              </p:par>
                            </p:childTnLst>
                          </p:cTn>
                        </p:par>
                        <p:par>
                          <p:cTn id="25" fill="hold">
                            <p:stCondLst>
                              <p:cond delay="2750"/>
                            </p:stCondLst>
                            <p:childTnLst>
                              <p:par>
                                <p:cTn id="26" presetID="6"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ircle(in)">
                                      <p:cBhvr>
                                        <p:cTn id="28" dur="500"/>
                                        <p:tgtEl>
                                          <p:spTgt spid="7"/>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par>
                          <p:cTn id="33" fill="hold">
                            <p:stCondLst>
                              <p:cond delay="3750"/>
                            </p:stCondLst>
                            <p:childTnLst>
                              <p:par>
                                <p:cTn id="34" presetID="10" presetClass="entr" presetSubtype="0"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childTnLst>
                                </p:cTn>
                              </p:par>
                            </p:childTnLst>
                          </p:cTn>
                        </p:par>
                        <p:par>
                          <p:cTn id="40" fill="hold">
                            <p:stCondLst>
                              <p:cond delay="4750"/>
                            </p:stCondLst>
                            <p:childTnLst>
                              <p:par>
                                <p:cTn id="41" presetID="10" presetClass="entr" presetSubtype="0"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5250"/>
                            </p:stCondLst>
                            <p:childTnLst>
                              <p:par>
                                <p:cTn id="45" presetID="10" presetClass="entr" presetSubtype="0"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1000"/>
                                        <p:tgtEl>
                                          <p:spTgt spid="34"/>
                                        </p:tgtEl>
                                      </p:cBhvr>
                                    </p:animEffect>
                                  </p:childTnLst>
                                </p:cTn>
                              </p:par>
                            </p:childTnLst>
                          </p:cTn>
                        </p:par>
                        <p:par>
                          <p:cTn id="51" fill="hold">
                            <p:stCondLst>
                              <p:cond delay="6250"/>
                            </p:stCondLst>
                            <p:childTnLst>
                              <p:par>
                                <p:cTn id="52" presetID="10" presetClass="entr" presetSubtype="0"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par>
                          <p:cTn id="55" fill="hold">
                            <p:stCondLst>
                              <p:cond delay="6750"/>
                            </p:stCondLst>
                            <p:childTnLst>
                              <p:par>
                                <p:cTn id="56" presetID="10"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childTnLst>
                                </p:cTn>
                              </p:par>
                            </p:childTnLst>
                          </p:cTn>
                        </p:par>
                        <p:par>
                          <p:cTn id="62" fill="hold">
                            <p:stCondLst>
                              <p:cond delay="7750"/>
                            </p:stCondLst>
                            <p:childTnLst>
                              <p:par>
                                <p:cTn id="63" presetID="10" presetClass="entr" presetSubtype="0" fill="hold"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par>
                          <p:cTn id="66" fill="hold">
                            <p:stCondLst>
                              <p:cond delay="8250"/>
                            </p:stCondLst>
                            <p:childTnLst>
                              <p:par>
                                <p:cTn id="67" presetID="10" presetClass="entr" presetSubtype="0"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14" grpId="0"/>
      <p:bldP spid="15" grpId="0"/>
      <p:bldP spid="21" grpId="0"/>
      <p:bldP spid="24" grpId="0"/>
      <p:bldP spid="29" grpId="0"/>
      <p:bldP spid="30" grpId="0"/>
      <p:bldP spid="3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3-1 Enter  Your  Title</a:t>
            </a:r>
            <a:endParaRPr lang="zh-CN" altLang="en-US" sz="2800" b="1" dirty="0" smtClean="0">
              <a:solidFill>
                <a:schemeClr val="bg1"/>
              </a:solidFill>
            </a:endParaRPr>
          </a:p>
        </p:txBody>
      </p:sp>
      <p:pic>
        <p:nvPicPr>
          <p:cNvPr id="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875" y="1404210"/>
            <a:ext cx="1711123" cy="3097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r="3094" b="6182"/>
          <a:stretch/>
        </p:blipFill>
        <p:spPr bwMode="auto">
          <a:xfrm>
            <a:off x="527752" y="1419622"/>
            <a:ext cx="1710232" cy="3120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rcRect l="25693" r="31145"/>
          <a:stretch>
            <a:fillRect/>
          </a:stretch>
        </p:blipFill>
        <p:spPr bwMode="auto">
          <a:xfrm>
            <a:off x="4816250" y="1399882"/>
            <a:ext cx="1718425" cy="3155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l="17909"/>
          <a:stretch>
            <a:fillRect/>
          </a:stretch>
        </p:blipFill>
        <p:spPr bwMode="auto">
          <a:xfrm>
            <a:off x="6948264" y="1399551"/>
            <a:ext cx="1712970" cy="31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4809902" y="4177442"/>
            <a:ext cx="1724774" cy="2138207"/>
            <a:chOff x="6280150" y="4142013"/>
            <a:chExt cx="2784976" cy="2742550"/>
          </a:xfrm>
        </p:grpSpPr>
        <p:sp>
          <p:nvSpPr>
            <p:cNvPr id="9" name="Rectangle 22"/>
            <p:cNvSpPr/>
            <p:nvPr/>
          </p:nvSpPr>
          <p:spPr bwMode="auto">
            <a:xfrm>
              <a:off x="6280150" y="4142013"/>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accent6">
                      <a:lumMod val="75000"/>
                    </a:schemeClr>
                  </a:solidFill>
                </a:rPr>
                <a:t>Add your </a:t>
              </a:r>
              <a:r>
                <a:rPr lang="en-US" altLang="zh-CN" b="1" dirty="0" smtClean="0">
                  <a:solidFill>
                    <a:schemeClr val="accent6">
                      <a:lumMod val="75000"/>
                    </a:schemeClr>
                  </a:solidFill>
                </a:rPr>
                <a:t>title</a:t>
              </a:r>
              <a:endParaRPr lang="en-US" altLang="zh-CN" dirty="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grpSp>
          <p:nvGrpSpPr>
            <p:cNvPr id="10" name="Group 8"/>
            <p:cNvGrpSpPr>
              <a:grpSpLocks/>
            </p:cNvGrpSpPr>
            <p:nvPr/>
          </p:nvGrpSpPr>
          <p:grpSpPr bwMode="auto">
            <a:xfrm>
              <a:off x="6280150" y="4851332"/>
              <a:ext cx="2784976" cy="2033231"/>
              <a:chOff x="6280150" y="4851332"/>
              <a:chExt cx="2784976" cy="2033231"/>
            </a:xfrm>
          </p:grpSpPr>
          <p:sp>
            <p:nvSpPr>
              <p:cNvPr id="11" name="Rectangle 29"/>
              <p:cNvSpPr/>
              <p:nvPr/>
            </p:nvSpPr>
            <p:spPr bwMode="auto">
              <a:xfrm>
                <a:off x="6280150" y="4851332"/>
                <a:ext cx="2772524" cy="2033231"/>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12" name="Rectangle 20"/>
              <p:cNvSpPr/>
              <p:nvPr/>
            </p:nvSpPr>
            <p:spPr bwMode="auto">
              <a:xfrm>
                <a:off x="6280150" y="5130379"/>
                <a:ext cx="2784976" cy="161980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13" name="Group 12"/>
          <p:cNvGrpSpPr>
            <a:grpSpLocks/>
          </p:cNvGrpSpPr>
          <p:nvPr/>
        </p:nvGrpSpPr>
        <p:grpSpPr bwMode="auto">
          <a:xfrm>
            <a:off x="2676301" y="4177442"/>
            <a:ext cx="1715698" cy="2138207"/>
            <a:chOff x="3136785" y="4142016"/>
            <a:chExt cx="2771891" cy="2742548"/>
          </a:xfrm>
        </p:grpSpPr>
        <p:sp>
          <p:nvSpPr>
            <p:cNvPr id="14" name="Rectangle 21"/>
            <p:cNvSpPr/>
            <p:nvPr/>
          </p:nvSpPr>
          <p:spPr bwMode="auto">
            <a:xfrm>
              <a:off x="3140075" y="4142016"/>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accent6">
                      <a:lumMod val="75000"/>
                    </a:schemeClr>
                  </a:solidFill>
                </a:rPr>
                <a:t>Add your </a:t>
              </a:r>
              <a:r>
                <a:rPr lang="en-US" altLang="zh-CN" b="1" dirty="0" smtClean="0">
                  <a:solidFill>
                    <a:schemeClr val="accent6">
                      <a:lumMod val="75000"/>
                    </a:schemeClr>
                  </a:solidFill>
                </a:rPr>
                <a:t>title</a:t>
              </a:r>
              <a:endParaRPr lang="en-US" dirty="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grpSp>
          <p:nvGrpSpPr>
            <p:cNvPr id="15" name="Group 7"/>
            <p:cNvGrpSpPr>
              <a:grpSpLocks/>
            </p:cNvGrpSpPr>
            <p:nvPr/>
          </p:nvGrpSpPr>
          <p:grpSpPr bwMode="auto">
            <a:xfrm>
              <a:off x="3136785" y="4860145"/>
              <a:ext cx="2771891" cy="2024419"/>
              <a:chOff x="3136785" y="4860145"/>
              <a:chExt cx="2771891" cy="2024419"/>
            </a:xfrm>
          </p:grpSpPr>
          <p:sp>
            <p:nvSpPr>
              <p:cNvPr id="16" name="Rectangle 28"/>
              <p:cNvSpPr/>
              <p:nvPr/>
            </p:nvSpPr>
            <p:spPr bwMode="auto">
              <a:xfrm>
                <a:off x="3136785" y="4860145"/>
                <a:ext cx="2771890" cy="2024419"/>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17" name="Rectangle 26"/>
              <p:cNvSpPr/>
              <p:nvPr/>
            </p:nvSpPr>
            <p:spPr bwMode="auto">
              <a:xfrm>
                <a:off x="3138989" y="5130381"/>
                <a:ext cx="2769687" cy="161980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18" name="Group 14"/>
          <p:cNvGrpSpPr>
            <a:grpSpLocks/>
          </p:cNvGrpSpPr>
          <p:nvPr/>
        </p:nvGrpSpPr>
        <p:grpSpPr bwMode="auto">
          <a:xfrm>
            <a:off x="6953025" y="4177442"/>
            <a:ext cx="1714334" cy="2138207"/>
            <a:chOff x="9420225" y="4142016"/>
            <a:chExt cx="2768600" cy="2742548"/>
          </a:xfrm>
        </p:grpSpPr>
        <p:sp>
          <p:nvSpPr>
            <p:cNvPr id="19" name="Rectangle 23"/>
            <p:cNvSpPr/>
            <p:nvPr/>
          </p:nvSpPr>
          <p:spPr bwMode="auto">
            <a:xfrm>
              <a:off x="9420225" y="4142016"/>
              <a:ext cx="2768600" cy="850901"/>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bg1"/>
                  </a:solidFill>
                </a:rPr>
                <a:t>Add your title</a:t>
              </a:r>
              <a:endParaRPr lang="en-US" altLang="zh-CN" dirty="0">
                <a:solidFill>
                  <a:schemeClr val="bg1"/>
                </a:solidFill>
                <a:latin typeface="微软雅黑" pitchFamily="34" charset="-122"/>
                <a:ea typeface="微软雅黑" pitchFamily="34" charset="-122"/>
                <a:cs typeface="Segoe UI" pitchFamily="34" charset="0"/>
              </a:endParaRPr>
            </a:p>
          </p:txBody>
        </p:sp>
        <p:grpSp>
          <p:nvGrpSpPr>
            <p:cNvPr id="20" name="Group 9"/>
            <p:cNvGrpSpPr>
              <a:grpSpLocks/>
            </p:cNvGrpSpPr>
            <p:nvPr/>
          </p:nvGrpSpPr>
          <p:grpSpPr bwMode="auto">
            <a:xfrm>
              <a:off x="9420225" y="4857942"/>
              <a:ext cx="2768600" cy="2026622"/>
              <a:chOff x="9420225" y="4857942"/>
              <a:chExt cx="2768600" cy="2026622"/>
            </a:xfrm>
          </p:grpSpPr>
          <p:sp>
            <p:nvSpPr>
              <p:cNvPr id="21" name="Rectangle 30"/>
              <p:cNvSpPr/>
              <p:nvPr/>
            </p:nvSpPr>
            <p:spPr bwMode="auto">
              <a:xfrm>
                <a:off x="9420225" y="4857942"/>
                <a:ext cx="2768600" cy="2026622"/>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22" name="Rectangle 27"/>
              <p:cNvSpPr/>
              <p:nvPr/>
            </p:nvSpPr>
            <p:spPr bwMode="auto">
              <a:xfrm>
                <a:off x="9420225" y="5130380"/>
                <a:ext cx="2758708" cy="148984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65282"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23" name="Group 11"/>
          <p:cNvGrpSpPr>
            <a:grpSpLocks/>
          </p:cNvGrpSpPr>
          <p:nvPr/>
        </p:nvGrpSpPr>
        <p:grpSpPr bwMode="auto">
          <a:xfrm>
            <a:off x="523650" y="4177442"/>
            <a:ext cx="1714334" cy="2138207"/>
            <a:chOff x="0" y="4142016"/>
            <a:chExt cx="2768600" cy="2742548"/>
          </a:xfrm>
        </p:grpSpPr>
        <p:sp>
          <p:nvSpPr>
            <p:cNvPr id="24" name="Rectangle 1"/>
            <p:cNvSpPr/>
            <p:nvPr/>
          </p:nvSpPr>
          <p:spPr bwMode="auto">
            <a:xfrm>
              <a:off x="0" y="4142016"/>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pPr>
              <a:r>
                <a:rPr lang="en-US" altLang="zh-CN" b="1" dirty="0">
                  <a:solidFill>
                    <a:schemeClr val="accent6">
                      <a:lumMod val="75000"/>
                    </a:schemeClr>
                  </a:solidFill>
                </a:rPr>
                <a:t>Add your title</a:t>
              </a:r>
              <a:endParaRPr lang="zh-CN" altLang="en-US" b="1" dirty="0">
                <a:solidFill>
                  <a:schemeClr val="accent6">
                    <a:lumMod val="75000"/>
                  </a:schemeClr>
                </a:solidFill>
              </a:endParaRPr>
            </a:p>
          </p:txBody>
        </p:sp>
        <p:sp>
          <p:nvSpPr>
            <p:cNvPr id="25" name="Rectangle 4"/>
            <p:cNvSpPr/>
            <p:nvPr/>
          </p:nvSpPr>
          <p:spPr bwMode="auto">
            <a:xfrm>
              <a:off x="0" y="4860145"/>
              <a:ext cx="2768600" cy="2024419"/>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lnSpc>
                  <a:spcPct val="150000"/>
                </a:lnSpc>
                <a:defRPr/>
              </a:pPr>
              <a:endParaRPr lang="en-US" altLang="zh-CN" sz="1400" dirty="0">
                <a:solidFill>
                  <a:schemeClr val="tx1"/>
                </a:solidFill>
                <a:latin typeface="微软雅黑" pitchFamily="34" charset="-122"/>
                <a:ea typeface="微软雅黑" pitchFamily="34" charset="-122"/>
                <a:cs typeface="Segoe UI" pitchFamily="34" charset="0"/>
              </a:endParaRPr>
            </a:p>
          </p:txBody>
        </p:sp>
        <p:sp>
          <p:nvSpPr>
            <p:cNvPr id="26" name="Rectangle 19"/>
            <p:cNvSpPr/>
            <p:nvPr/>
          </p:nvSpPr>
          <p:spPr bwMode="auto">
            <a:xfrm>
              <a:off x="30836" y="5130382"/>
              <a:ext cx="2737764" cy="162862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defTabSz="931863">
                <a:lnSpc>
                  <a:spcPct val="150000"/>
                </a:lnSpc>
                <a:spcAft>
                  <a:spcPts val="1225"/>
                </a:spcAft>
                <a:defRPr/>
              </a:pPr>
              <a:r>
                <a:rPr lang="en-US" altLang="zh-CN" sz="1400" dirty="0"/>
                <a:t>You can click here to enter your text. </a:t>
              </a:r>
              <a:endParaRPr lang="en-US" sz="1400" dirty="0">
                <a:solidFill>
                  <a:srgbClr val="FFFFFF"/>
                </a:solidFill>
                <a:latin typeface="微软雅黑" pitchFamily="34" charset="-122"/>
                <a:ea typeface="微软雅黑" pitchFamily="34" charset="-122"/>
                <a:cs typeface="Segoe UI" pitchFamily="34" charset="0"/>
              </a:endParaRPr>
            </a:p>
          </p:txBody>
        </p:sp>
      </p:grpSp>
    </p:spTree>
    <p:extLst>
      <p:ext uri="{BB962C8B-B14F-4D97-AF65-F5344CB8AC3E}">
        <p14:creationId xmlns:p14="http://schemas.microsoft.com/office/powerpoint/2010/main" val="28821617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75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25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2750"/>
                            </p:stCondLst>
                            <p:childTnLst>
                              <p:par>
                                <p:cTn id="26" presetID="10"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64" presetClass="path" presetSubtype="0" decel="100000" fill="hold" nodeType="clickEffect">
                                  <p:stCondLst>
                                    <p:cond delay="0"/>
                                  </p:stCondLst>
                                  <p:childTnLst>
                                    <p:animMotion origin="layout" path="M -8.33768E-7 1.97411E-6 L -8.33768E-7 -0.28849 " pathEditMode="relative" rAng="0" ptsTypes="AA">
                                      <p:cBhvr>
                                        <p:cTn id="41" dur="1000" fill="hold"/>
                                        <p:tgtEl>
                                          <p:spTgt spid="23"/>
                                        </p:tgtEl>
                                        <p:attrNameLst>
                                          <p:attrName>ppt_x</p:attrName>
                                          <p:attrName>ppt_y</p:attrName>
                                        </p:attrNameLst>
                                      </p:cBhvr>
                                      <p:rCtr x="0" y="-1442400"/>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decel="100000" fill="hold" nodeType="clickEffect">
                                  <p:stCondLst>
                                    <p:cond delay="0"/>
                                  </p:stCondLst>
                                  <p:childTnLst>
                                    <p:animMotion origin="layout" path="M 1.92809E-6 -0.28849 L 1.92809E-6 2.85714E-6 " pathEditMode="relative" rAng="0" ptsTypes="AA">
                                      <p:cBhvr>
                                        <p:cTn id="45" dur="1000" fill="hold"/>
                                        <p:tgtEl>
                                          <p:spTgt spid="23"/>
                                        </p:tgtEl>
                                        <p:attrNameLst>
                                          <p:attrName>ppt_x</p:attrName>
                                          <p:attrName>ppt_y</p:attrName>
                                        </p:attrNameLst>
                                      </p:cBhvr>
                                      <p:rCtr x="0" y="1442400"/>
                                    </p:animMotion>
                                  </p:childTnLst>
                                </p:cTn>
                              </p:par>
                              <p:par>
                                <p:cTn id="46" presetID="64" presetClass="path" presetSubtype="0" decel="100000" fill="hold" nodeType="withEffect">
                                  <p:stCondLst>
                                    <p:cond delay="0"/>
                                  </p:stCondLst>
                                  <p:childTnLst>
                                    <p:animMotion origin="layout" path="M -8.33768E-7 1.97411E-6 L -8.33768E-7 -0.28849 " pathEditMode="relative" rAng="0" ptsTypes="AA">
                                      <p:cBhvr>
                                        <p:cTn id="47" dur="1000" fill="hold"/>
                                        <p:tgtEl>
                                          <p:spTgt spid="13"/>
                                        </p:tgtEl>
                                        <p:attrNameLst>
                                          <p:attrName>ppt_x</p:attrName>
                                          <p:attrName>ppt_y</p:attrName>
                                        </p:attrNameLst>
                                      </p:cBhvr>
                                      <p:rCtr x="0" y="-1442400"/>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decel="100000" fill="hold" nodeType="clickEffect">
                                  <p:stCondLst>
                                    <p:cond delay="0"/>
                                  </p:stCondLst>
                                  <p:childTnLst>
                                    <p:animMotion origin="layout" path="M 1.92809E-6 -0.28849 L 1.92809E-6 2.85714E-6 " pathEditMode="relative" rAng="0" ptsTypes="AA">
                                      <p:cBhvr>
                                        <p:cTn id="51" dur="1000" fill="hold"/>
                                        <p:tgtEl>
                                          <p:spTgt spid="13"/>
                                        </p:tgtEl>
                                        <p:attrNameLst>
                                          <p:attrName>ppt_x</p:attrName>
                                          <p:attrName>ppt_y</p:attrName>
                                        </p:attrNameLst>
                                      </p:cBhvr>
                                      <p:rCtr x="0" y="1442400"/>
                                    </p:animMotion>
                                  </p:childTnLst>
                                </p:cTn>
                              </p:par>
                              <p:par>
                                <p:cTn id="52" presetID="64" presetClass="path" presetSubtype="0" decel="100000" fill="hold" nodeType="withEffect">
                                  <p:stCondLst>
                                    <p:cond delay="0"/>
                                  </p:stCondLst>
                                  <p:childTnLst>
                                    <p:animMotion origin="layout" path="M -8.33768E-7 1.97411E-6 L -8.33768E-7 -0.28849 " pathEditMode="relative" rAng="0" ptsTypes="AA">
                                      <p:cBhvr>
                                        <p:cTn id="53" dur="1000" fill="hold"/>
                                        <p:tgtEl>
                                          <p:spTgt spid="8"/>
                                        </p:tgtEl>
                                        <p:attrNameLst>
                                          <p:attrName>ppt_x</p:attrName>
                                          <p:attrName>ppt_y</p:attrName>
                                        </p:attrNameLst>
                                      </p:cBhvr>
                                      <p:rCtr x="0" y="-1442400"/>
                                    </p:animMotion>
                                  </p:childTnLst>
                                </p:cTn>
                              </p:par>
                            </p:childTnLst>
                          </p:cTn>
                        </p:par>
                      </p:childTnLst>
                    </p:cTn>
                  </p:par>
                  <p:par>
                    <p:cTn id="54" fill="hold">
                      <p:stCondLst>
                        <p:cond delay="indefinite"/>
                      </p:stCondLst>
                      <p:childTnLst>
                        <p:par>
                          <p:cTn id="55" fill="hold">
                            <p:stCondLst>
                              <p:cond delay="0"/>
                            </p:stCondLst>
                            <p:childTnLst>
                              <p:par>
                                <p:cTn id="56" presetID="42" presetClass="path" presetSubtype="0" decel="100000" fill="hold" nodeType="clickEffect">
                                  <p:stCondLst>
                                    <p:cond delay="0"/>
                                  </p:stCondLst>
                                  <p:childTnLst>
                                    <p:animMotion origin="layout" path="M 4.44444E-6 -0.28836 L 4.44444E-6 1.26274E-6 " pathEditMode="relative" rAng="0" ptsTypes="AA">
                                      <p:cBhvr>
                                        <p:cTn id="57" dur="1000" fill="hold"/>
                                        <p:tgtEl>
                                          <p:spTgt spid="8"/>
                                        </p:tgtEl>
                                        <p:attrNameLst>
                                          <p:attrName>ppt_x</p:attrName>
                                          <p:attrName>ppt_y</p:attrName>
                                        </p:attrNameLst>
                                      </p:cBhvr>
                                      <p:rCtr x="0" y="14418"/>
                                    </p:animMotion>
                                  </p:childTnLst>
                                </p:cTn>
                              </p:par>
                              <p:par>
                                <p:cTn id="58" presetID="64" presetClass="path" presetSubtype="0" decel="100000" fill="hold" nodeType="withEffect">
                                  <p:stCondLst>
                                    <p:cond delay="0"/>
                                  </p:stCondLst>
                                  <p:childTnLst>
                                    <p:animMotion origin="layout" path="M -8.33768E-7 1.97411E-6 L -8.33768E-7 -0.28849 " pathEditMode="relative" rAng="0" ptsTypes="AA">
                                      <p:cBhvr>
                                        <p:cTn id="59" dur="1000" fill="hold"/>
                                        <p:tgtEl>
                                          <p:spTgt spid="18"/>
                                        </p:tgtEl>
                                        <p:attrNameLst>
                                          <p:attrName>ppt_x</p:attrName>
                                          <p:attrName>ppt_y</p:attrName>
                                        </p:attrNameLst>
                                      </p:cBhvr>
                                      <p:rCtr x="0" y="-1442400"/>
                                    </p:animMotion>
                                  </p:childTnLst>
                                </p:cTn>
                              </p:par>
                            </p:childTnLst>
                          </p:cTn>
                        </p:par>
                      </p:childTnLst>
                    </p:cTn>
                  </p:par>
                  <p:par>
                    <p:cTn id="60" fill="hold">
                      <p:stCondLst>
                        <p:cond delay="indefinite"/>
                      </p:stCondLst>
                      <p:childTnLst>
                        <p:par>
                          <p:cTn id="61" fill="hold">
                            <p:stCondLst>
                              <p:cond delay="0"/>
                            </p:stCondLst>
                            <p:childTnLst>
                              <p:par>
                                <p:cTn id="62" presetID="42" presetClass="path" presetSubtype="0" decel="100000" fill="hold" nodeType="clickEffect">
                                  <p:stCondLst>
                                    <p:cond delay="0"/>
                                  </p:stCondLst>
                                  <p:childTnLst>
                                    <p:animMotion origin="layout" path="M 1.92809E-6 -0.28849 L 1.92809E-6 2.85714E-6 " pathEditMode="relative" rAng="0" ptsTypes="AA">
                                      <p:cBhvr>
                                        <p:cTn id="63" dur="1000" fill="hold"/>
                                        <p:tgtEl>
                                          <p:spTgt spid="18"/>
                                        </p:tgtEl>
                                        <p:attrNameLst>
                                          <p:attrName>ppt_x</p:attrName>
                                          <p:attrName>ppt_y</p:attrName>
                                        </p:attrNameLst>
                                      </p:cBhvr>
                                      <p:rCtr x="0" y="1442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847" y="1563638"/>
            <a:ext cx="7632848" cy="5040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36" descr="C:\Users\v-jtobey.REDMOND\AppData\Local\MetroStyleAddIn\Icons\Passion.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4027" y="1563638"/>
            <a:ext cx="264098" cy="504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3575" y="1535112"/>
            <a:ext cx="524772" cy="543340"/>
          </a:xfrm>
          <a:prstGeom prst="rect">
            <a:avLst/>
          </a:prstGeom>
        </p:spPr>
      </p:pic>
      <p:pic>
        <p:nvPicPr>
          <p:cNvPr id="5" name="Picture 9" descr="C:\Users\Jonahs\Dropbox\Projects SCOTT\MEET Windows Azure\source\Background\tile-icon-messag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3797" y="1563638"/>
            <a:ext cx="504187" cy="5040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Jonahs\Dropbox\Projects SCOTT\MEET Windows Azure\source\Background\tile-icon-cach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3434" y="1563638"/>
            <a:ext cx="504187"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等腰三角形 6"/>
          <p:cNvSpPr/>
          <p:nvPr/>
        </p:nvSpPr>
        <p:spPr>
          <a:xfrm flipV="1">
            <a:off x="120394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3203873"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5303802"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739343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45475"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2" name="矩形 11"/>
          <p:cNvSpPr/>
          <p:nvPr/>
        </p:nvSpPr>
        <p:spPr>
          <a:xfrm>
            <a:off x="345475"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3" name="TextBox 12"/>
          <p:cNvSpPr txBox="1"/>
          <p:nvPr/>
        </p:nvSpPr>
        <p:spPr>
          <a:xfrm>
            <a:off x="2345389"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4" name="矩形 13"/>
          <p:cNvSpPr/>
          <p:nvPr/>
        </p:nvSpPr>
        <p:spPr>
          <a:xfrm>
            <a:off x="2345389"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5" name="TextBox 14"/>
          <p:cNvSpPr txBox="1"/>
          <p:nvPr/>
        </p:nvSpPr>
        <p:spPr>
          <a:xfrm>
            <a:off x="4445328"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6" name="矩形 15"/>
          <p:cNvSpPr/>
          <p:nvPr/>
        </p:nvSpPr>
        <p:spPr>
          <a:xfrm>
            <a:off x="4445328"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7" name="TextBox 16"/>
          <p:cNvSpPr txBox="1"/>
          <p:nvPr/>
        </p:nvSpPr>
        <p:spPr>
          <a:xfrm>
            <a:off x="6534965"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8" name="矩形 17"/>
          <p:cNvSpPr/>
          <p:nvPr/>
        </p:nvSpPr>
        <p:spPr>
          <a:xfrm>
            <a:off x="6534965"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cxnSp>
        <p:nvCxnSpPr>
          <p:cNvPr id="20" name="直接连接符 19"/>
          <p:cNvCxnSpPr/>
          <p:nvPr/>
        </p:nvCxnSpPr>
        <p:spPr>
          <a:xfrm flipV="1">
            <a:off x="2267744"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364393"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466452"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3-2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1818222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250"/>
                            </p:stCondLst>
                            <p:childTnLst>
                              <p:par>
                                <p:cTn id="14" presetID="42"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750"/>
                            </p:stCondLst>
                            <p:childTnLst>
                              <p:par>
                                <p:cTn id="24" presetID="9"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par>
                          <p:cTn id="27" fill="hold">
                            <p:stCondLst>
                              <p:cond delay="3250"/>
                            </p:stCondLst>
                            <p:childTnLst>
                              <p:par>
                                <p:cTn id="28" presetID="9" presetClass="entr" presetSubtype="0" fill="hold" grpId="1"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375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par>
                          <p:cTn id="40" fill="hold">
                            <p:stCondLst>
                              <p:cond delay="475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5250"/>
                            </p:stCondLst>
                            <p:childTnLst>
                              <p:par>
                                <p:cTn id="45" presetID="9"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par>
                          <p:cTn id="48" fill="hold">
                            <p:stCondLst>
                              <p:cond delay="5750"/>
                            </p:stCondLst>
                            <p:childTnLst>
                              <p:par>
                                <p:cTn id="49" presetID="9"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dissolve">
                                      <p:cBhvr>
                                        <p:cTn id="51" dur="500"/>
                                        <p:tgtEl>
                                          <p:spTgt spid="13"/>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par>
                          <p:cTn id="55" fill="hold">
                            <p:stCondLst>
                              <p:cond delay="6250"/>
                            </p:stCondLst>
                            <p:childTnLst>
                              <p:par>
                                <p:cTn id="56" presetID="42" presetClass="entr" presetSubtype="0"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500"/>
                                        <p:tgtEl>
                                          <p:spTgt spid="9"/>
                                        </p:tgtEl>
                                      </p:cBhvr>
                                    </p:animEffect>
                                  </p:childTnLst>
                                </p:cTn>
                              </p:par>
                            </p:childTnLst>
                          </p:cTn>
                        </p:par>
                        <p:par>
                          <p:cTn id="65" fill="hold">
                            <p:stCondLst>
                              <p:cond delay="7750"/>
                            </p:stCondLst>
                            <p:childTnLst>
                              <p:par>
                                <p:cTn id="66" presetID="9"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dissolve">
                                      <p:cBhvr>
                                        <p:cTn id="68" dur="500"/>
                                        <p:tgtEl>
                                          <p:spTgt spid="16"/>
                                        </p:tgtEl>
                                      </p:cBhvr>
                                    </p:animEffect>
                                  </p:childTnLst>
                                </p:cTn>
                              </p:par>
                            </p:childTnLst>
                          </p:cTn>
                        </p:par>
                        <p:par>
                          <p:cTn id="69" fill="hold">
                            <p:stCondLst>
                              <p:cond delay="8250"/>
                            </p:stCondLst>
                            <p:childTnLst>
                              <p:par>
                                <p:cTn id="70" presetID="9" presetClass="entr" presetSubtype="0"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ssolve">
                                      <p:cBhvr>
                                        <p:cTn id="72" dur="500"/>
                                        <p:tgtEl>
                                          <p:spTgt spid="15"/>
                                        </p:tgtEl>
                                      </p:cBhvr>
                                    </p:animEffect>
                                  </p:childTnLst>
                                </p:cTn>
                              </p:par>
                              <p:par>
                                <p:cTn id="73" presetID="10" presetClass="entr" presetSubtype="0"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par>
                          <p:cTn id="76" fill="hold">
                            <p:stCondLst>
                              <p:cond delay="8750"/>
                            </p:stCondLst>
                            <p:childTnLst>
                              <p:par>
                                <p:cTn id="77" presetID="42" presetClass="entr" presetSubtype="0"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1000"/>
                                        <p:tgtEl>
                                          <p:spTgt spid="6"/>
                                        </p:tgtEl>
                                      </p:cBhvr>
                                    </p:animEffect>
                                    <p:anim calcmode="lin" valueType="num">
                                      <p:cBhvr>
                                        <p:cTn id="80" dur="1000" fill="hold"/>
                                        <p:tgtEl>
                                          <p:spTgt spid="6"/>
                                        </p:tgtEl>
                                        <p:attrNameLst>
                                          <p:attrName>ppt_x</p:attrName>
                                        </p:attrNameLst>
                                      </p:cBhvr>
                                      <p:tavLst>
                                        <p:tav tm="0">
                                          <p:val>
                                            <p:strVal val="#ppt_x"/>
                                          </p:val>
                                        </p:tav>
                                        <p:tav tm="100000">
                                          <p:val>
                                            <p:strVal val="#ppt_x"/>
                                          </p:val>
                                        </p:tav>
                                      </p:tavLst>
                                    </p:anim>
                                    <p:anim calcmode="lin" valueType="num">
                                      <p:cBhvr>
                                        <p:cTn id="81" dur="1000" fill="hold"/>
                                        <p:tgtEl>
                                          <p:spTgt spid="6"/>
                                        </p:tgtEl>
                                        <p:attrNameLst>
                                          <p:attrName>ppt_y</p:attrName>
                                        </p:attrNameLst>
                                      </p:cBhvr>
                                      <p:tavLst>
                                        <p:tav tm="0">
                                          <p:val>
                                            <p:strVal val="#ppt_y+.1"/>
                                          </p:val>
                                        </p:tav>
                                        <p:tav tm="100000">
                                          <p:val>
                                            <p:strVal val="#ppt_y"/>
                                          </p:val>
                                        </p:tav>
                                      </p:tavLst>
                                    </p:anim>
                                  </p:childTnLst>
                                </p:cTn>
                              </p:par>
                            </p:childTnLst>
                          </p:cTn>
                        </p:par>
                        <p:par>
                          <p:cTn id="82" fill="hold">
                            <p:stCondLst>
                              <p:cond delay="9750"/>
                            </p:stCondLst>
                            <p:childTnLst>
                              <p:par>
                                <p:cTn id="83" presetID="10" presetClass="entr" presetSubtype="0" fill="hold" grpId="0"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childTnLst>
                          </p:cTn>
                        </p:par>
                        <p:par>
                          <p:cTn id="86" fill="hold">
                            <p:stCondLst>
                              <p:cond delay="10250"/>
                            </p:stCondLst>
                            <p:childTnLst>
                              <p:par>
                                <p:cTn id="87" presetID="9" presetClass="entr" presetSubtype="0"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dissolve">
                                      <p:cBhvr>
                                        <p:cTn id="89" dur="500"/>
                                        <p:tgtEl>
                                          <p:spTgt spid="18"/>
                                        </p:tgtEl>
                                      </p:cBhvr>
                                    </p:animEffect>
                                  </p:childTnLst>
                                </p:cTn>
                              </p:par>
                            </p:childTnLst>
                          </p:cTn>
                        </p:par>
                        <p:par>
                          <p:cTn id="90" fill="hold">
                            <p:stCondLst>
                              <p:cond delay="10750"/>
                            </p:stCondLst>
                            <p:childTnLst>
                              <p:par>
                                <p:cTn id="91" presetID="9" presetClass="entr" presetSubtype="0" fill="hold" grpId="0"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dissolve">
                                      <p:cBhvr>
                                        <p:cTn id="9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1"/>
      <p:bldP spid="12" grpId="0"/>
      <p:bldP spid="13" grpId="0"/>
      <p:bldP spid="14" grpId="0"/>
      <p:bldP spid="15" grpId="0"/>
      <p:bldP spid="16" grpId="0"/>
      <p:bldP spid="17" grpId="0"/>
      <p:bldP spid="18"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16200000">
            <a:off x="1218167" y="1693160"/>
            <a:ext cx="2198976" cy="2198976"/>
          </a:xfrm>
          <a:prstGeom prst="blockArc">
            <a:avLst>
              <a:gd name="adj1" fmla="val 9034725"/>
              <a:gd name="adj2" fmla="val 2183001"/>
              <a:gd name="adj3" fmla="val 827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空心弧 3"/>
          <p:cNvSpPr/>
          <p:nvPr/>
        </p:nvSpPr>
        <p:spPr>
          <a:xfrm rot="16426183">
            <a:off x="1393782" y="1871042"/>
            <a:ext cx="1825288" cy="1825288"/>
          </a:xfrm>
          <a:prstGeom prst="blockArc">
            <a:avLst>
              <a:gd name="adj1" fmla="val 12042876"/>
              <a:gd name="adj2" fmla="val 2021315"/>
              <a:gd name="adj3" fmla="val 9632"/>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空心弧 4"/>
          <p:cNvSpPr/>
          <p:nvPr/>
        </p:nvSpPr>
        <p:spPr>
          <a:xfrm rot="16200000">
            <a:off x="1017365" y="1512688"/>
            <a:ext cx="2560471" cy="2560471"/>
          </a:xfrm>
          <a:prstGeom prst="blockArc">
            <a:avLst>
              <a:gd name="adj1" fmla="val 7274497"/>
              <a:gd name="adj2" fmla="val 2258975"/>
              <a:gd name="adj3" fmla="val 810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634893" y="2607980"/>
            <a:ext cx="2021124" cy="461665"/>
          </a:xfrm>
          <a:prstGeom prst="rect">
            <a:avLst/>
          </a:prstGeom>
        </p:spPr>
        <p:txBody>
          <a:bodyPr wrap="square">
            <a:spAutoFit/>
          </a:bodyPr>
          <a:lstStyle/>
          <a:p>
            <a:r>
              <a:rPr lang="en-US" altLang="zh-CN" sz="2400" b="1" dirty="0" smtClean="0">
                <a:solidFill>
                  <a:schemeClr val="accent5">
                    <a:lumMod val="75000"/>
                  </a:schemeClr>
                </a:solidFill>
              </a:rPr>
              <a:t>Add your title </a:t>
            </a:r>
            <a:endParaRPr lang="zh-CN" altLang="en-US" sz="2400" b="1" dirty="0">
              <a:solidFill>
                <a:schemeClr val="accent5">
                  <a:lumMod val="75000"/>
                </a:schemeClr>
              </a:solidFill>
            </a:endParaRPr>
          </a:p>
        </p:txBody>
      </p:sp>
      <p:grpSp>
        <p:nvGrpSpPr>
          <p:cNvPr id="35" name="组合 34"/>
          <p:cNvGrpSpPr/>
          <p:nvPr/>
        </p:nvGrpSpPr>
        <p:grpSpPr>
          <a:xfrm>
            <a:off x="4499992" y="1013338"/>
            <a:ext cx="3811400" cy="1033808"/>
            <a:chOff x="4879109" y="959275"/>
            <a:chExt cx="3811400" cy="1033808"/>
          </a:xfrm>
        </p:grpSpPr>
        <p:sp>
          <p:nvSpPr>
            <p:cNvPr id="23" name="矩形 22"/>
            <p:cNvSpPr/>
            <p:nvPr/>
          </p:nvSpPr>
          <p:spPr>
            <a:xfrm>
              <a:off x="4973633" y="1074849"/>
              <a:ext cx="360040" cy="2305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4879109" y="1346752"/>
              <a:ext cx="3811400"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26" name="矩形 25"/>
            <p:cNvSpPr/>
            <p:nvPr/>
          </p:nvSpPr>
          <p:spPr>
            <a:xfrm>
              <a:off x="5437709" y="959275"/>
              <a:ext cx="2021124" cy="461665"/>
            </a:xfrm>
            <a:prstGeom prst="rect">
              <a:avLst/>
            </a:prstGeom>
          </p:spPr>
          <p:txBody>
            <a:bodyPr wrap="square">
              <a:spAutoFit/>
            </a:bodyPr>
            <a:lstStyle/>
            <a:p>
              <a:r>
                <a:rPr lang="en-US" altLang="zh-CN" sz="2400" b="1" dirty="0" smtClean="0">
                  <a:solidFill>
                    <a:schemeClr val="accent5">
                      <a:lumMod val="75000"/>
                    </a:schemeClr>
                  </a:solidFill>
                </a:rPr>
                <a:t>70%</a:t>
              </a:r>
              <a:endParaRPr lang="zh-CN" altLang="en-US" sz="2400" b="1" dirty="0">
                <a:solidFill>
                  <a:schemeClr val="accent5">
                    <a:lumMod val="75000"/>
                  </a:schemeClr>
                </a:solidFill>
              </a:endParaRPr>
            </a:p>
          </p:txBody>
        </p:sp>
      </p:grpSp>
      <p:grpSp>
        <p:nvGrpSpPr>
          <p:cNvPr id="36" name="组合 35"/>
          <p:cNvGrpSpPr/>
          <p:nvPr/>
        </p:nvGrpSpPr>
        <p:grpSpPr>
          <a:xfrm>
            <a:off x="4499992" y="2266782"/>
            <a:ext cx="3811399" cy="1033808"/>
            <a:chOff x="4879109" y="2212719"/>
            <a:chExt cx="3811399" cy="1033808"/>
          </a:xfrm>
        </p:grpSpPr>
        <p:sp>
          <p:nvSpPr>
            <p:cNvPr id="27" name="矩形 26"/>
            <p:cNvSpPr/>
            <p:nvPr/>
          </p:nvSpPr>
          <p:spPr>
            <a:xfrm>
              <a:off x="4973633" y="2328293"/>
              <a:ext cx="360040" cy="23051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879109" y="2600196"/>
              <a:ext cx="3811399"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29" name="矩形 28"/>
            <p:cNvSpPr/>
            <p:nvPr/>
          </p:nvSpPr>
          <p:spPr>
            <a:xfrm>
              <a:off x="5437709" y="2212719"/>
              <a:ext cx="2021124" cy="461665"/>
            </a:xfrm>
            <a:prstGeom prst="rect">
              <a:avLst/>
            </a:prstGeom>
          </p:spPr>
          <p:txBody>
            <a:bodyPr wrap="square">
              <a:spAutoFit/>
            </a:bodyPr>
            <a:lstStyle/>
            <a:p>
              <a:r>
                <a:rPr lang="en-US" altLang="zh-CN" sz="2400" b="1" dirty="0" smtClean="0">
                  <a:solidFill>
                    <a:schemeClr val="accent5">
                      <a:lumMod val="75000"/>
                    </a:schemeClr>
                  </a:solidFill>
                </a:rPr>
                <a:t>55%</a:t>
              </a:r>
              <a:endParaRPr lang="zh-CN" altLang="en-US" sz="2400" b="1" dirty="0">
                <a:solidFill>
                  <a:schemeClr val="accent5">
                    <a:lumMod val="75000"/>
                  </a:schemeClr>
                </a:solidFill>
              </a:endParaRPr>
            </a:p>
          </p:txBody>
        </p:sp>
      </p:grpSp>
      <p:grpSp>
        <p:nvGrpSpPr>
          <p:cNvPr id="37" name="组合 36"/>
          <p:cNvGrpSpPr/>
          <p:nvPr/>
        </p:nvGrpSpPr>
        <p:grpSpPr>
          <a:xfrm>
            <a:off x="4499993" y="3447663"/>
            <a:ext cx="3811398" cy="1033808"/>
            <a:chOff x="4879110" y="3393600"/>
            <a:chExt cx="3811398" cy="1033808"/>
          </a:xfrm>
        </p:grpSpPr>
        <p:sp>
          <p:nvSpPr>
            <p:cNvPr id="30" name="矩形 29"/>
            <p:cNvSpPr/>
            <p:nvPr/>
          </p:nvSpPr>
          <p:spPr>
            <a:xfrm>
              <a:off x="4973633" y="3509174"/>
              <a:ext cx="360040" cy="23051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879110" y="3781077"/>
              <a:ext cx="3811398"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32" name="矩形 31"/>
            <p:cNvSpPr/>
            <p:nvPr/>
          </p:nvSpPr>
          <p:spPr>
            <a:xfrm>
              <a:off x="5437709" y="3393600"/>
              <a:ext cx="2021124" cy="461665"/>
            </a:xfrm>
            <a:prstGeom prst="rect">
              <a:avLst/>
            </a:prstGeom>
          </p:spPr>
          <p:txBody>
            <a:bodyPr wrap="square">
              <a:spAutoFit/>
            </a:bodyPr>
            <a:lstStyle/>
            <a:p>
              <a:r>
                <a:rPr lang="en-US" altLang="zh-CN" sz="2400" b="1" dirty="0" smtClean="0">
                  <a:solidFill>
                    <a:schemeClr val="accent5">
                      <a:lumMod val="75000"/>
                    </a:schemeClr>
                  </a:solidFill>
                </a:rPr>
                <a:t>40%</a:t>
              </a:r>
              <a:endParaRPr lang="zh-CN" altLang="en-US" sz="2400" b="1" dirty="0">
                <a:solidFill>
                  <a:schemeClr val="accent5">
                    <a:lumMod val="75000"/>
                  </a:schemeClr>
                </a:solidFill>
              </a:endParaRPr>
            </a:p>
          </p:txBody>
        </p:sp>
      </p:grpSp>
      <p:sp>
        <p:nvSpPr>
          <p:cNvPr id="34" name="矩形 33"/>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3-3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14682802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0-#ppt_w/2"/>
                                          </p:val>
                                        </p:tav>
                                        <p:tav tm="100000">
                                          <p:val>
                                            <p:strVal val="#ppt_x"/>
                                          </p:val>
                                        </p:tav>
                                      </p:tavLst>
                                    </p:anim>
                                    <p:anim calcmode="lin" valueType="num">
                                      <p:cBhvr additive="base">
                                        <p:cTn id="8" dur="75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8" presetClass="entr" presetSubtype="1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750"/>
                                        <p:tgtEl>
                                          <p:spTgt spid="4"/>
                                        </p:tgtEl>
                                      </p:cBhvr>
                                    </p:animEffect>
                                  </p:childTnLst>
                                </p:cTn>
                              </p:par>
                            </p:childTnLst>
                          </p:cTn>
                        </p:par>
                        <p:par>
                          <p:cTn id="13" fill="hold">
                            <p:stCondLst>
                              <p:cond delay="1500"/>
                            </p:stCondLst>
                            <p:childTnLst>
                              <p:par>
                                <p:cTn id="14" presetID="18" presetClass="entr" presetSubtype="12"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Left)">
                                      <p:cBhvr>
                                        <p:cTn id="16" dur="750"/>
                                        <p:tgtEl>
                                          <p:spTgt spid="3"/>
                                        </p:tgtEl>
                                      </p:cBhvr>
                                    </p:animEffect>
                                  </p:childTnLst>
                                </p:cTn>
                              </p:par>
                            </p:childTnLst>
                          </p:cTn>
                        </p:par>
                        <p:par>
                          <p:cTn id="17" fill="hold">
                            <p:stCondLst>
                              <p:cond delay="2250"/>
                            </p:stCondLst>
                            <p:childTnLst>
                              <p:par>
                                <p:cTn id="18" presetID="18" presetClass="entr" presetSubtype="12"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750"/>
                                        <p:tgtEl>
                                          <p:spTgt spid="5"/>
                                        </p:tgtEl>
                                      </p:cBhvr>
                                    </p:animEffect>
                                  </p:childTnLst>
                                </p:cTn>
                              </p:par>
                            </p:childTnLst>
                          </p:cTn>
                        </p:par>
                        <p:par>
                          <p:cTn id="21" fill="hold">
                            <p:stCondLst>
                              <p:cond delay="3000"/>
                            </p:stCondLst>
                            <p:childTnLst>
                              <p:par>
                                <p:cTn id="22" presetID="9"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par>
                          <p:cTn id="25" fill="hold">
                            <p:stCondLst>
                              <p:cond delay="3500"/>
                            </p:stCondLst>
                            <p:childTnLst>
                              <p:par>
                                <p:cTn id="26" presetID="42"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750"/>
                                        <p:tgtEl>
                                          <p:spTgt spid="35"/>
                                        </p:tgtEl>
                                      </p:cBhvr>
                                    </p:animEffect>
                                    <p:anim calcmode="lin" valueType="num">
                                      <p:cBhvr>
                                        <p:cTn id="29" dur="750" fill="hold"/>
                                        <p:tgtEl>
                                          <p:spTgt spid="35"/>
                                        </p:tgtEl>
                                        <p:attrNameLst>
                                          <p:attrName>ppt_x</p:attrName>
                                        </p:attrNameLst>
                                      </p:cBhvr>
                                      <p:tavLst>
                                        <p:tav tm="0">
                                          <p:val>
                                            <p:strVal val="#ppt_x"/>
                                          </p:val>
                                        </p:tav>
                                        <p:tav tm="100000">
                                          <p:val>
                                            <p:strVal val="#ppt_x"/>
                                          </p:val>
                                        </p:tav>
                                      </p:tavLst>
                                    </p:anim>
                                    <p:anim calcmode="lin" valueType="num">
                                      <p:cBhvr>
                                        <p:cTn id="30" dur="750" fill="hold"/>
                                        <p:tgtEl>
                                          <p:spTgt spid="35"/>
                                        </p:tgtEl>
                                        <p:attrNameLst>
                                          <p:attrName>ppt_y</p:attrName>
                                        </p:attrNameLst>
                                      </p:cBhvr>
                                      <p:tavLst>
                                        <p:tav tm="0">
                                          <p:val>
                                            <p:strVal val="#ppt_y+.1"/>
                                          </p:val>
                                        </p:tav>
                                        <p:tav tm="100000">
                                          <p:val>
                                            <p:strVal val="#ppt_y"/>
                                          </p:val>
                                        </p:tav>
                                      </p:tavLst>
                                    </p:anim>
                                  </p:childTnLst>
                                </p:cTn>
                              </p:par>
                            </p:childTnLst>
                          </p:cTn>
                        </p:par>
                        <p:par>
                          <p:cTn id="31" fill="hold">
                            <p:stCondLst>
                              <p:cond delay="4250"/>
                            </p:stCondLst>
                            <p:childTnLst>
                              <p:par>
                                <p:cTn id="32" presetID="42"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750"/>
                                        <p:tgtEl>
                                          <p:spTgt spid="36"/>
                                        </p:tgtEl>
                                      </p:cBhvr>
                                    </p:animEffect>
                                    <p:anim calcmode="lin" valueType="num">
                                      <p:cBhvr>
                                        <p:cTn id="35" dur="750" fill="hold"/>
                                        <p:tgtEl>
                                          <p:spTgt spid="36"/>
                                        </p:tgtEl>
                                        <p:attrNameLst>
                                          <p:attrName>ppt_x</p:attrName>
                                        </p:attrNameLst>
                                      </p:cBhvr>
                                      <p:tavLst>
                                        <p:tav tm="0">
                                          <p:val>
                                            <p:strVal val="#ppt_x"/>
                                          </p:val>
                                        </p:tav>
                                        <p:tav tm="100000">
                                          <p:val>
                                            <p:strVal val="#ppt_x"/>
                                          </p:val>
                                        </p:tav>
                                      </p:tavLst>
                                    </p:anim>
                                    <p:anim calcmode="lin" valueType="num">
                                      <p:cBhvr>
                                        <p:cTn id="36" dur="750" fill="hold"/>
                                        <p:tgtEl>
                                          <p:spTgt spid="36"/>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2" presetClass="entr" presetSubtype="0"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750"/>
                                        <p:tgtEl>
                                          <p:spTgt spid="37"/>
                                        </p:tgtEl>
                                      </p:cBhvr>
                                    </p:animEffect>
                                    <p:anim calcmode="lin" valueType="num">
                                      <p:cBhvr>
                                        <p:cTn id="41" dur="750" fill="hold"/>
                                        <p:tgtEl>
                                          <p:spTgt spid="37"/>
                                        </p:tgtEl>
                                        <p:attrNameLst>
                                          <p:attrName>ppt_x</p:attrName>
                                        </p:attrNameLst>
                                      </p:cBhvr>
                                      <p:tavLst>
                                        <p:tav tm="0">
                                          <p:val>
                                            <p:strVal val="#ppt_x"/>
                                          </p:val>
                                        </p:tav>
                                        <p:tav tm="100000">
                                          <p:val>
                                            <p:strVal val="#ppt_x"/>
                                          </p:val>
                                        </p:tav>
                                      </p:tavLst>
                                    </p:anim>
                                    <p:anim calcmode="lin" valueType="num">
                                      <p:cBhvr>
                                        <p:cTn id="42" dur="7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755994"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Four</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en-US" altLang="zh-CN" sz="2800" b="1" dirty="0" smtClean="0">
                <a:solidFill>
                  <a:schemeClr val="accent6">
                    <a:lumMod val="75000"/>
                  </a:schemeClr>
                </a:solidFill>
              </a:rPr>
              <a:t>Enter  Your  Title</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04</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2231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987574"/>
            <a:ext cx="7704856"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You can click here to enter your text. </a:t>
            </a:r>
            <a:endParaRPr lang="zh-CN" altLang="en-US" sz="1200" dirty="0"/>
          </a:p>
        </p:txBody>
      </p:sp>
      <p:pic>
        <p:nvPicPr>
          <p:cNvPr id="1026" name="Picture 2" descr="C:\Documents and Settings\Administrator\桌面\睿泰集团员工培养计划-解决方案部-JYY\其他\PPT素材\插图\bld1124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698"/>
          <a:stretch/>
        </p:blipFill>
        <p:spPr bwMode="auto">
          <a:xfrm>
            <a:off x="827584" y="1866887"/>
            <a:ext cx="2795926" cy="17921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7" name="Picture 3" descr="C:\Documents and Settings\Administrator\桌面\睿泰集团员工培养计划-解决方案部-JYY\其他\PPT素材\插图\bmh-rf-pop0213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730"/>
          <a:stretch/>
        </p:blipFill>
        <p:spPr bwMode="auto">
          <a:xfrm>
            <a:off x="5104101" y="1866886"/>
            <a:ext cx="2792392" cy="179216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42014" y="3651870"/>
            <a:ext cx="3564396"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6" name="TextBox 5"/>
          <p:cNvSpPr txBox="1"/>
          <p:nvPr/>
        </p:nvSpPr>
        <p:spPr>
          <a:xfrm>
            <a:off x="5028795" y="3651870"/>
            <a:ext cx="3564396"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7" name="矩形 6"/>
          <p:cNvSpPr/>
          <p:nvPr/>
        </p:nvSpPr>
        <p:spPr>
          <a:xfrm>
            <a:off x="827584" y="3293296"/>
            <a:ext cx="2795925" cy="369332"/>
          </a:xfrm>
          <a:prstGeom prst="rect">
            <a:avLst/>
          </a:prstGeom>
          <a:solidFill>
            <a:schemeClr val="tx1">
              <a:alpha val="60000"/>
            </a:schemeClr>
          </a:solidFill>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8" name="矩形 7"/>
          <p:cNvSpPr/>
          <p:nvPr/>
        </p:nvSpPr>
        <p:spPr>
          <a:xfrm>
            <a:off x="5104101" y="3293296"/>
            <a:ext cx="2795925" cy="369332"/>
          </a:xfrm>
          <a:prstGeom prst="rect">
            <a:avLst/>
          </a:prstGeom>
          <a:solidFill>
            <a:schemeClr val="tx1">
              <a:alpha val="60000"/>
            </a:schemeClr>
          </a:solidFill>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9" name="矩形 8"/>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4-1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11047722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750"/>
                                        <p:tgtEl>
                                          <p:spTgt spid="1026"/>
                                        </p:tgtEl>
                                      </p:cBhvr>
                                    </p:animEffect>
                                  </p:childTnLst>
                                </p:cTn>
                              </p:par>
                            </p:childTnLst>
                          </p:cTn>
                        </p:par>
                        <p:par>
                          <p:cTn id="17" fill="hold">
                            <p:stCondLst>
                              <p:cond delay="225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750"/>
                                        <p:tgtEl>
                                          <p:spTgt spid="7"/>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childTnLst>
                                </p:cTn>
                              </p:par>
                            </p:childTnLst>
                          </p:cTn>
                        </p:par>
                        <p:par>
                          <p:cTn id="25" fill="hold">
                            <p:stCondLst>
                              <p:cond delay="3750"/>
                            </p:stCondLst>
                            <p:childTnLst>
                              <p:par>
                                <p:cTn id="26" presetID="10" presetClass="entr" presetSubtype="0" fill="hold" nodeType="after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fade">
                                      <p:cBhvr>
                                        <p:cTn id="28" dur="750"/>
                                        <p:tgtEl>
                                          <p:spTgt spid="1027"/>
                                        </p:tgtEl>
                                      </p:cBhvr>
                                    </p:animEffect>
                                  </p:childTnLst>
                                </p:cTn>
                              </p:par>
                            </p:childTnLst>
                          </p:cTn>
                        </p:par>
                        <p:par>
                          <p:cTn id="29" fill="hold">
                            <p:stCondLst>
                              <p:cond delay="4500"/>
                            </p:stCondLst>
                            <p:childTnLst>
                              <p:par>
                                <p:cTn id="30" presetID="2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750"/>
                                        <p:tgtEl>
                                          <p:spTgt spid="8"/>
                                        </p:tgtEl>
                                      </p:cBhvr>
                                    </p:animEffect>
                                  </p:childTnLst>
                                </p:cTn>
                              </p:par>
                            </p:childTnLst>
                          </p:cTn>
                        </p:par>
                        <p:par>
                          <p:cTn id="33" fill="hold">
                            <p:stCondLst>
                              <p:cond delay="5250"/>
                            </p:stCondLst>
                            <p:childTnLst>
                              <p:par>
                                <p:cTn id="34" presetID="10"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104" y="1910129"/>
            <a:ext cx="2564109" cy="2322615"/>
          </a:xfrm>
          <a:prstGeom prst="rect">
            <a:avLst/>
          </a:prstGeom>
          <a:solidFill>
            <a:schemeClr val="accent5">
              <a:lumMod val="75000"/>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圆角矩形 3"/>
          <p:cNvSpPr/>
          <p:nvPr/>
        </p:nvSpPr>
        <p:spPr>
          <a:xfrm>
            <a:off x="5508103" y="1436056"/>
            <a:ext cx="2564105" cy="31042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rPr>
              <a:t>Add your title </a:t>
            </a:r>
            <a:endParaRPr lang="zh-CN" altLang="en-US" b="1" dirty="0">
              <a:solidFill>
                <a:schemeClr val="bg1"/>
              </a:solidFill>
            </a:endParaRPr>
          </a:p>
        </p:txBody>
      </p:sp>
      <p:sp>
        <p:nvSpPr>
          <p:cNvPr id="20" name="TextBox 19"/>
          <p:cNvSpPr txBox="1"/>
          <p:nvPr/>
        </p:nvSpPr>
        <p:spPr>
          <a:xfrm>
            <a:off x="5508103" y="2047146"/>
            <a:ext cx="2564110" cy="17257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en-US" altLang="zh-CN" sz="1200" dirty="0" smtClean="0"/>
          </a:p>
          <a:p>
            <a:pPr>
              <a:lnSpc>
                <a:spcPct val="150000"/>
              </a:lnSpc>
              <a:buClr>
                <a:schemeClr val="accent6">
                  <a:lumMod val="75000"/>
                </a:schemeClr>
              </a:buClr>
            </a:pPr>
            <a:r>
              <a:rPr lang="en-US" altLang="zh-CN" sz="1200" dirty="0"/>
              <a:t>You can click here to enter your text. You can click here to enter your text. You can click here to enter your text. </a:t>
            </a:r>
            <a:endParaRPr lang="zh-CN" altLang="en-US" sz="1200" dirty="0"/>
          </a:p>
        </p:txBody>
      </p:sp>
      <p:sp>
        <p:nvSpPr>
          <p:cNvPr id="21" name="矩形 20"/>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4-2 Enter  Your  Title</a:t>
            </a:r>
            <a:endParaRPr lang="zh-CN" altLang="en-US" sz="2800" b="1" dirty="0" smtClean="0">
              <a:solidFill>
                <a:schemeClr val="bg1"/>
              </a:solidFill>
            </a:endParaRPr>
          </a:p>
        </p:txBody>
      </p:sp>
      <p:grpSp>
        <p:nvGrpSpPr>
          <p:cNvPr id="22" name="组合 21"/>
          <p:cNvGrpSpPr/>
          <p:nvPr/>
        </p:nvGrpSpPr>
        <p:grpSpPr>
          <a:xfrm>
            <a:off x="440065" y="1402283"/>
            <a:ext cx="4061976" cy="3015127"/>
            <a:chOff x="440065" y="1402283"/>
            <a:chExt cx="4061976" cy="3015127"/>
          </a:xfrm>
        </p:grpSpPr>
        <p:sp>
          <p:nvSpPr>
            <p:cNvPr id="6" name="同心圆 5"/>
            <p:cNvSpPr/>
            <p:nvPr/>
          </p:nvSpPr>
          <p:spPr>
            <a:xfrm>
              <a:off x="1473286" y="1784857"/>
              <a:ext cx="2107706" cy="2107706"/>
            </a:xfrm>
            <a:prstGeom prst="donut">
              <a:avLst>
                <a:gd name="adj" fmla="val 545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aphicFrame>
          <p:nvGraphicFramePr>
            <p:cNvPr id="7" name="图表 6"/>
            <p:cNvGraphicFramePr/>
            <p:nvPr>
              <p:extLst>
                <p:ext uri="{D42A27DB-BD31-4B8C-83A1-F6EECF244321}">
                  <p14:modId xmlns:p14="http://schemas.microsoft.com/office/powerpoint/2010/main" val="1972729946"/>
                </p:ext>
              </p:extLst>
            </p:nvPr>
          </p:nvGraphicFramePr>
          <p:xfrm>
            <a:off x="1157046" y="1615480"/>
            <a:ext cx="2740184" cy="2446460"/>
          </p:xfrm>
          <a:graphic>
            <a:graphicData uri="http://schemas.openxmlformats.org/drawingml/2006/chart">
              <c:chart xmlns:c="http://schemas.openxmlformats.org/drawingml/2006/chart" xmlns:r="http://schemas.openxmlformats.org/officeDocument/2006/relationships" r:id="rId2"/>
            </a:graphicData>
          </a:graphic>
        </p:graphicFrame>
        <p:sp>
          <p:nvSpPr>
            <p:cNvPr id="8" name="椭圆 7"/>
            <p:cNvSpPr/>
            <p:nvPr/>
          </p:nvSpPr>
          <p:spPr>
            <a:xfrm>
              <a:off x="1222396" y="1533967"/>
              <a:ext cx="2609485" cy="2609485"/>
            </a:xfrm>
            <a:prstGeom prst="ellips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9" name="直接连接符 8"/>
            <p:cNvCxnSpPr/>
            <p:nvPr/>
          </p:nvCxnSpPr>
          <p:spPr>
            <a:xfrm flipH="1" flipV="1">
              <a:off x="1310969" y="1577104"/>
              <a:ext cx="508036" cy="512598"/>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99220" y="1576348"/>
              <a:ext cx="213642" cy="0"/>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sp>
          <p:nvSpPr>
            <p:cNvPr id="11" name="文本框 19"/>
            <p:cNvSpPr txBox="1"/>
            <p:nvPr/>
          </p:nvSpPr>
          <p:spPr>
            <a:xfrm>
              <a:off x="440065" y="1402283"/>
              <a:ext cx="65915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smtClean="0">
                  <a:solidFill>
                    <a:schemeClr val="accent6">
                      <a:lumMod val="75000"/>
                    </a:schemeClr>
                  </a:solidFill>
                </a:rPr>
                <a:t>Title </a:t>
              </a:r>
              <a:endParaRPr lang="zh-CN" altLang="en-US" b="1" dirty="0">
                <a:solidFill>
                  <a:schemeClr val="accent6">
                    <a:lumMod val="75000"/>
                  </a:schemeClr>
                </a:solidFill>
              </a:endParaRPr>
            </a:p>
          </p:txBody>
        </p:sp>
        <p:sp>
          <p:nvSpPr>
            <p:cNvPr id="12" name="文本框 20"/>
            <p:cNvSpPr txBox="1"/>
            <p:nvPr/>
          </p:nvSpPr>
          <p:spPr>
            <a:xfrm>
              <a:off x="872487" y="1607289"/>
              <a:ext cx="414884" cy="26246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a:solidFill>
                    <a:schemeClr val="bg1">
                      <a:lumMod val="50000"/>
                    </a:schemeClr>
                  </a:solidFill>
                </a:rPr>
                <a:t>57%</a:t>
              </a:r>
              <a:endParaRPr lang="zh-CN" altLang="en-US" i="1" dirty="0">
                <a:solidFill>
                  <a:schemeClr val="bg1">
                    <a:lumMod val="50000"/>
                  </a:schemeClr>
                </a:solidFill>
              </a:endParaRPr>
            </a:p>
          </p:txBody>
        </p:sp>
        <p:cxnSp>
          <p:nvCxnSpPr>
            <p:cNvPr id="13" name="直接连接符 12"/>
            <p:cNvCxnSpPr/>
            <p:nvPr/>
          </p:nvCxnSpPr>
          <p:spPr>
            <a:xfrm flipH="1" flipV="1">
              <a:off x="3195922" y="3620847"/>
              <a:ext cx="427587" cy="4136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621614" y="4034541"/>
              <a:ext cx="2148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23"/>
            <p:cNvSpPr txBox="1"/>
            <p:nvPr/>
          </p:nvSpPr>
          <p:spPr>
            <a:xfrm>
              <a:off x="3844489" y="3914246"/>
              <a:ext cx="65755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latin typeface="微软雅黑" panose="020B0503020204020204" pitchFamily="34" charset="-122"/>
                  <a:ea typeface="微软雅黑" panose="020B0503020204020204" pitchFamily="34" charset="-122"/>
                </a:rPr>
                <a:t>Title</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文本框 24"/>
            <p:cNvSpPr txBox="1"/>
            <p:nvPr/>
          </p:nvSpPr>
          <p:spPr>
            <a:xfrm>
              <a:off x="3437156" y="4048078"/>
              <a:ext cx="58381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a:solidFill>
                    <a:schemeClr val="bg1"/>
                  </a:solidFill>
                </a:rPr>
                <a:t>43%</a:t>
              </a:r>
              <a:endParaRPr lang="zh-CN" altLang="en-US" i="1" dirty="0">
                <a:solidFill>
                  <a:schemeClr val="bg1"/>
                </a:solidFill>
              </a:endParaRPr>
            </a:p>
          </p:txBody>
        </p:sp>
        <p:pic>
          <p:nvPicPr>
            <p:cNvPr id="2050" name="Picture 2" descr="C:\Documents and Settings\Administrator\桌面\睿泰集团员工培养计划-解决方案部-JYY\其他\PPT素材\图标\平面小图标\easyicon_net_20140606022451205\114201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5551" y="2211710"/>
              <a:ext cx="1003176" cy="10031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05714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0-#ppt_w/2"/>
                                          </p:val>
                                        </p:tav>
                                        <p:tav tm="100000">
                                          <p:val>
                                            <p:strVal val="#ppt_x"/>
                                          </p:val>
                                        </p:tav>
                                      </p:tavLst>
                                    </p:anim>
                                    <p:anim calcmode="lin" valueType="num">
                                      <p:cBhvr additive="base">
                                        <p:cTn id="8" dur="75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42"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734"/>
            <a:ext cx="2699792" cy="513676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01463" y="2612770"/>
            <a:ext cx="1896866" cy="646331"/>
          </a:xfrm>
          <a:prstGeom prst="rect">
            <a:avLst/>
          </a:prstGeom>
          <a:noFill/>
        </p:spPr>
        <p:txBody>
          <a:bodyPr wrap="none" rtlCol="0">
            <a:spAutoFit/>
          </a:bodyPr>
          <a:lstStyle/>
          <a:p>
            <a:r>
              <a:rPr lang="en-US" altLang="zh-CN" sz="3600" b="1" dirty="0" smtClean="0">
                <a:solidFill>
                  <a:schemeClr val="accent6">
                    <a:lumMod val="75000"/>
                  </a:schemeClr>
                </a:solidFill>
              </a:rPr>
              <a:t>Contents</a:t>
            </a:r>
            <a:endParaRPr lang="zh-CN" altLang="en-US" sz="3600" b="1" dirty="0">
              <a:solidFill>
                <a:schemeClr val="accent6">
                  <a:lumMod val="75000"/>
                </a:schemeClr>
              </a:solidFill>
            </a:endParaRPr>
          </a:p>
        </p:txBody>
      </p:sp>
      <p:sp>
        <p:nvSpPr>
          <p:cNvPr id="7" name="TextBox 6"/>
          <p:cNvSpPr txBox="1"/>
          <p:nvPr/>
        </p:nvSpPr>
        <p:spPr>
          <a:xfrm>
            <a:off x="693306" y="1891133"/>
            <a:ext cx="1313180" cy="769441"/>
          </a:xfrm>
          <a:prstGeom prst="rect">
            <a:avLst/>
          </a:prstGeom>
          <a:solidFill>
            <a:schemeClr val="accent6">
              <a:lumMod val="75000"/>
            </a:schemeClr>
          </a:solidFill>
        </p:spPr>
        <p:txBody>
          <a:bodyPr wrap="none" rtlCol="0">
            <a:spAutoFit/>
          </a:bodyPr>
          <a:lstStyle/>
          <a:p>
            <a:r>
              <a:rPr lang="zh-CN" altLang="en-US" sz="4400" b="1" dirty="0" smtClean="0">
                <a:solidFill>
                  <a:schemeClr val="bg1"/>
                </a:solidFill>
                <a:latin typeface="微软雅黑" pitchFamily="34" charset="-122"/>
                <a:ea typeface="微软雅黑" pitchFamily="34" charset="-122"/>
              </a:rPr>
              <a:t>目录</a:t>
            </a:r>
            <a:endParaRPr lang="zh-CN" altLang="en-US" sz="4400" b="1" dirty="0">
              <a:solidFill>
                <a:schemeClr val="bg1"/>
              </a:solidFill>
              <a:latin typeface="微软雅黑" pitchFamily="34" charset="-122"/>
              <a:ea typeface="微软雅黑" pitchFamily="34" charset="-122"/>
            </a:endParaRPr>
          </a:p>
        </p:txBody>
      </p:sp>
      <p:sp>
        <p:nvSpPr>
          <p:cNvPr id="9" name="椭圆 8"/>
          <p:cNvSpPr/>
          <p:nvPr/>
        </p:nvSpPr>
        <p:spPr>
          <a:xfrm>
            <a:off x="3563888" y="141689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66276" y="134744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rPr>
              <a:t>背景介绍</a:t>
            </a:r>
            <a:endParaRPr lang="zh-CN" altLang="en-US" b="1" dirty="0">
              <a:solidFill>
                <a:schemeClr val="accent6">
                  <a:lumMod val="75000"/>
                </a:schemeClr>
              </a:solidFill>
            </a:endParaRPr>
          </a:p>
        </p:txBody>
      </p:sp>
      <p:sp>
        <p:nvSpPr>
          <p:cNvPr id="11" name="椭圆 10"/>
          <p:cNvSpPr/>
          <p:nvPr/>
        </p:nvSpPr>
        <p:spPr>
          <a:xfrm>
            <a:off x="3563888" y="200824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66276" y="193879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rPr>
              <a:t>理论研究</a:t>
            </a:r>
            <a:endParaRPr lang="zh-CN" altLang="en-US" b="1" dirty="0">
              <a:solidFill>
                <a:schemeClr val="accent6">
                  <a:lumMod val="75000"/>
                </a:schemeClr>
              </a:solidFill>
            </a:endParaRPr>
          </a:p>
        </p:txBody>
      </p:sp>
      <p:sp>
        <p:nvSpPr>
          <p:cNvPr id="13" name="椭圆 12"/>
          <p:cNvSpPr/>
          <p:nvPr/>
        </p:nvSpPr>
        <p:spPr>
          <a:xfrm>
            <a:off x="3563888" y="2570430"/>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66276" y="2500977"/>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rPr>
              <a:t>模块</a:t>
            </a:r>
            <a:r>
              <a:rPr lang="zh-CN" altLang="en-US" b="1" dirty="0">
                <a:solidFill>
                  <a:schemeClr val="accent6">
                    <a:lumMod val="75000"/>
                  </a:schemeClr>
                </a:solidFill>
              </a:rPr>
              <a:t>设计</a:t>
            </a:r>
            <a:endParaRPr lang="zh-CN" altLang="en-US" b="1" dirty="0">
              <a:solidFill>
                <a:schemeClr val="accent6">
                  <a:lumMod val="75000"/>
                </a:schemeClr>
              </a:solidFill>
            </a:endParaRPr>
          </a:p>
        </p:txBody>
      </p:sp>
      <p:sp>
        <p:nvSpPr>
          <p:cNvPr id="15" name="椭圆 14"/>
          <p:cNvSpPr/>
          <p:nvPr/>
        </p:nvSpPr>
        <p:spPr>
          <a:xfrm>
            <a:off x="3563888" y="3168957"/>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66276" y="3099504"/>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rPr>
              <a:t>实验分析</a:t>
            </a:r>
            <a:endParaRPr lang="zh-CN" altLang="en-US" b="1" dirty="0">
              <a:solidFill>
                <a:schemeClr val="accent6">
                  <a:lumMod val="75000"/>
                </a:schemeClr>
              </a:solidFill>
            </a:endParaRPr>
          </a:p>
        </p:txBody>
      </p:sp>
      <p:sp>
        <p:nvSpPr>
          <p:cNvPr id="17" name="椭圆 16"/>
          <p:cNvSpPr/>
          <p:nvPr/>
        </p:nvSpPr>
        <p:spPr>
          <a:xfrm>
            <a:off x="3563888" y="3756141"/>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966276" y="3686688"/>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rPr>
              <a:t>总结展望</a:t>
            </a:r>
            <a:endParaRPr lang="zh-CN" altLang="en-US" b="1" dirty="0">
              <a:solidFill>
                <a:schemeClr val="accent6">
                  <a:lumMod val="75000"/>
                </a:schemeClr>
              </a:solidFill>
            </a:endParaRPr>
          </a:p>
        </p:txBody>
      </p:sp>
    </p:spTree>
    <p:extLst>
      <p:ext uri="{BB962C8B-B14F-4D97-AF65-F5344CB8AC3E}">
        <p14:creationId xmlns:p14="http://schemas.microsoft.com/office/powerpoint/2010/main" val="38675414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500"/>
                                        <p:tgtEl>
                                          <p:spTgt spid="9"/>
                                        </p:tgtEl>
                                      </p:cBhvr>
                                    </p:animEffect>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6" presetClass="entr" presetSubtype="1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500"/>
                                        <p:tgtEl>
                                          <p:spTgt spid="11"/>
                                        </p:tgtEl>
                                      </p:cBhvr>
                                    </p:animEffect>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6" presetClass="entr" presetSubtype="16"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500"/>
                                        <p:tgtEl>
                                          <p:spTgt spid="13"/>
                                        </p:tgtEl>
                                      </p:cBhvr>
                                    </p:animEffect>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6" presetClass="entr" presetSubtype="16"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circle(in)">
                                      <p:cBhvr>
                                        <p:cTn id="51" dur="500"/>
                                        <p:tgtEl>
                                          <p:spTgt spid="15"/>
                                        </p:tgtEl>
                                      </p:cBhvr>
                                    </p:animEffect>
                                  </p:childTnLst>
                                </p:cTn>
                              </p:par>
                            </p:childTnLst>
                          </p:cTn>
                        </p:par>
                        <p:par>
                          <p:cTn id="52" fill="hold">
                            <p:stCondLst>
                              <p:cond delay="5000"/>
                            </p:stCondLst>
                            <p:childTnLst>
                              <p:par>
                                <p:cTn id="53" presetID="2" presetClass="entr" presetSubtype="2"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1+#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500"/>
                            </p:stCondLst>
                            <p:childTnLst>
                              <p:par>
                                <p:cTn id="58" presetID="6" presetClass="entr" presetSubtype="16"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circle(in)">
                                      <p:cBhvr>
                                        <p:cTn id="60" dur="500"/>
                                        <p:tgtEl>
                                          <p:spTgt spid="17"/>
                                        </p:tgtEl>
                                      </p:cBhvr>
                                    </p:animEffect>
                                  </p:childTnLst>
                                </p:cTn>
                              </p:par>
                            </p:childTnLst>
                          </p:cTn>
                        </p:par>
                        <p:par>
                          <p:cTn id="61" fill="hold">
                            <p:stCondLst>
                              <p:cond delay="6000"/>
                            </p:stCondLst>
                            <p:childTnLst>
                              <p:par>
                                <p:cTn id="62" presetID="2" presetClass="entr" presetSubtype="2"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additive="base">
                                        <p:cTn id="64" dur="500" fill="hold"/>
                                        <p:tgtEl>
                                          <p:spTgt spid="18"/>
                                        </p:tgtEl>
                                        <p:attrNameLst>
                                          <p:attrName>ppt_x</p:attrName>
                                        </p:attrNameLst>
                                      </p:cBhvr>
                                      <p:tavLst>
                                        <p:tav tm="0">
                                          <p:val>
                                            <p:strVal val="1+#ppt_w/2"/>
                                          </p:val>
                                        </p:tav>
                                        <p:tav tm="100000">
                                          <p:val>
                                            <p:strVal val="#ppt_x"/>
                                          </p:val>
                                        </p:tav>
                                      </p:tavLst>
                                    </p:anim>
                                    <p:anim calcmode="lin" valueType="num">
                                      <p:cBhvr additive="base">
                                        <p:cTn id="65"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6399" y="1005029"/>
            <a:ext cx="2108156" cy="3469395"/>
            <a:chOff x="3203575" y="4113213"/>
            <a:chExt cx="1331913" cy="2205038"/>
          </a:xfrm>
        </p:grpSpPr>
        <p:sp>
          <p:nvSpPr>
            <p:cNvPr id="8" name="Freeform 190"/>
            <p:cNvSpPr>
              <a:spLocks/>
            </p:cNvSpPr>
            <p:nvPr/>
          </p:nvSpPr>
          <p:spPr bwMode="auto">
            <a:xfrm>
              <a:off x="3508375" y="4387851"/>
              <a:ext cx="153988" cy="130175"/>
            </a:xfrm>
            <a:custGeom>
              <a:avLst/>
              <a:gdLst>
                <a:gd name="T0" fmla="*/ 14 w 41"/>
                <a:gd name="T1" fmla="*/ 33 h 35"/>
                <a:gd name="T2" fmla="*/ 21 w 41"/>
                <a:gd name="T3" fmla="*/ 34 h 35"/>
                <a:gd name="T4" fmla="*/ 34 w 41"/>
                <a:gd name="T5" fmla="*/ 31 h 35"/>
                <a:gd name="T6" fmla="*/ 41 w 41"/>
                <a:gd name="T7" fmla="*/ 25 h 35"/>
                <a:gd name="T8" fmla="*/ 41 w 41"/>
                <a:gd name="T9" fmla="*/ 4 h 35"/>
                <a:gd name="T10" fmla="*/ 2 w 41"/>
                <a:gd name="T11" fmla="*/ 0 h 35"/>
                <a:gd name="T12" fmla="*/ 0 w 41"/>
                <a:gd name="T13" fmla="*/ 12 h 35"/>
                <a:gd name="T14" fmla="*/ 14 w 41"/>
                <a:gd name="T15" fmla="*/ 3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14" y="33"/>
                  </a:moveTo>
                  <a:cubicBezTo>
                    <a:pt x="14" y="33"/>
                    <a:pt x="19" y="32"/>
                    <a:pt x="21" y="34"/>
                  </a:cubicBezTo>
                  <a:cubicBezTo>
                    <a:pt x="21" y="34"/>
                    <a:pt x="31" y="35"/>
                    <a:pt x="34" y="31"/>
                  </a:cubicBezTo>
                  <a:cubicBezTo>
                    <a:pt x="37" y="27"/>
                    <a:pt x="41" y="25"/>
                    <a:pt x="41" y="25"/>
                  </a:cubicBezTo>
                  <a:cubicBezTo>
                    <a:pt x="41" y="4"/>
                    <a:pt x="41" y="4"/>
                    <a:pt x="41" y="4"/>
                  </a:cubicBezTo>
                  <a:cubicBezTo>
                    <a:pt x="41" y="4"/>
                    <a:pt x="21" y="20"/>
                    <a:pt x="2" y="0"/>
                  </a:cubicBezTo>
                  <a:cubicBezTo>
                    <a:pt x="2" y="0"/>
                    <a:pt x="1" y="9"/>
                    <a:pt x="0" y="12"/>
                  </a:cubicBezTo>
                  <a:cubicBezTo>
                    <a:pt x="0" y="12"/>
                    <a:pt x="5" y="32"/>
                    <a:pt x="14" y="33"/>
                  </a:cubicBezTo>
                  <a:close/>
                </a:path>
              </a:pathLst>
            </a:custGeom>
            <a:solidFill>
              <a:srgbClr val="D6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9" name="Freeform 191"/>
            <p:cNvSpPr>
              <a:spLocks/>
            </p:cNvSpPr>
            <p:nvPr/>
          </p:nvSpPr>
          <p:spPr bwMode="auto">
            <a:xfrm>
              <a:off x="3489325" y="4151313"/>
              <a:ext cx="220663" cy="311150"/>
            </a:xfrm>
            <a:custGeom>
              <a:avLst/>
              <a:gdLst>
                <a:gd name="T0" fmla="*/ 3 w 59"/>
                <a:gd name="T1" fmla="*/ 33 h 83"/>
                <a:gd name="T2" fmla="*/ 0 w 59"/>
                <a:gd name="T3" fmla="*/ 43 h 83"/>
                <a:gd name="T4" fmla="*/ 1 w 59"/>
                <a:gd name="T5" fmla="*/ 52 h 83"/>
                <a:gd name="T6" fmla="*/ 4 w 59"/>
                <a:gd name="T7" fmla="*/ 52 h 83"/>
                <a:gd name="T8" fmla="*/ 5 w 59"/>
                <a:gd name="T9" fmla="*/ 63 h 83"/>
                <a:gd name="T10" fmla="*/ 19 w 59"/>
                <a:gd name="T11" fmla="*/ 81 h 83"/>
                <a:gd name="T12" fmla="*/ 33 w 59"/>
                <a:gd name="T13" fmla="*/ 81 h 83"/>
                <a:gd name="T14" fmla="*/ 50 w 59"/>
                <a:gd name="T15" fmla="*/ 64 h 83"/>
                <a:gd name="T16" fmla="*/ 51 w 59"/>
                <a:gd name="T17" fmla="*/ 58 h 83"/>
                <a:gd name="T18" fmla="*/ 54 w 59"/>
                <a:gd name="T19" fmla="*/ 58 h 83"/>
                <a:gd name="T20" fmla="*/ 57 w 59"/>
                <a:gd name="T21" fmla="*/ 49 h 83"/>
                <a:gd name="T22" fmla="*/ 57 w 59"/>
                <a:gd name="T23" fmla="*/ 39 h 83"/>
                <a:gd name="T24" fmla="*/ 57 w 59"/>
                <a:gd name="T25" fmla="*/ 27 h 83"/>
                <a:gd name="T26" fmla="*/ 35 w 59"/>
                <a:gd name="T27" fmla="*/ 2 h 83"/>
                <a:gd name="T28" fmla="*/ 6 w 59"/>
                <a:gd name="T29" fmla="*/ 22 h 83"/>
                <a:gd name="T30" fmla="*/ 3 w 59"/>
                <a:gd name="T31"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83">
                  <a:moveTo>
                    <a:pt x="3" y="33"/>
                  </a:moveTo>
                  <a:cubicBezTo>
                    <a:pt x="3" y="33"/>
                    <a:pt x="0" y="41"/>
                    <a:pt x="0" y="43"/>
                  </a:cubicBezTo>
                  <a:cubicBezTo>
                    <a:pt x="1" y="45"/>
                    <a:pt x="1" y="52"/>
                    <a:pt x="1" y="52"/>
                  </a:cubicBezTo>
                  <a:cubicBezTo>
                    <a:pt x="2" y="52"/>
                    <a:pt x="4" y="52"/>
                    <a:pt x="4" y="52"/>
                  </a:cubicBezTo>
                  <a:cubicBezTo>
                    <a:pt x="4" y="52"/>
                    <a:pt x="4" y="62"/>
                    <a:pt x="5" y="63"/>
                  </a:cubicBezTo>
                  <a:cubicBezTo>
                    <a:pt x="6" y="65"/>
                    <a:pt x="13" y="79"/>
                    <a:pt x="19" y="81"/>
                  </a:cubicBezTo>
                  <a:cubicBezTo>
                    <a:pt x="24" y="83"/>
                    <a:pt x="29" y="83"/>
                    <a:pt x="33" y="81"/>
                  </a:cubicBezTo>
                  <a:cubicBezTo>
                    <a:pt x="37" y="80"/>
                    <a:pt x="48" y="67"/>
                    <a:pt x="50" y="64"/>
                  </a:cubicBezTo>
                  <a:cubicBezTo>
                    <a:pt x="51" y="62"/>
                    <a:pt x="51" y="58"/>
                    <a:pt x="51" y="58"/>
                  </a:cubicBezTo>
                  <a:cubicBezTo>
                    <a:pt x="51" y="58"/>
                    <a:pt x="54" y="59"/>
                    <a:pt x="54" y="58"/>
                  </a:cubicBezTo>
                  <a:cubicBezTo>
                    <a:pt x="55" y="57"/>
                    <a:pt x="56" y="52"/>
                    <a:pt x="57" y="49"/>
                  </a:cubicBezTo>
                  <a:cubicBezTo>
                    <a:pt x="59" y="46"/>
                    <a:pt x="57" y="39"/>
                    <a:pt x="57" y="39"/>
                  </a:cubicBezTo>
                  <a:cubicBezTo>
                    <a:pt x="57" y="39"/>
                    <a:pt x="57" y="29"/>
                    <a:pt x="57" y="27"/>
                  </a:cubicBezTo>
                  <a:cubicBezTo>
                    <a:pt x="58" y="25"/>
                    <a:pt x="55" y="3"/>
                    <a:pt x="35" y="2"/>
                  </a:cubicBezTo>
                  <a:cubicBezTo>
                    <a:pt x="15" y="0"/>
                    <a:pt x="10" y="12"/>
                    <a:pt x="6" y="22"/>
                  </a:cubicBezTo>
                  <a:cubicBezTo>
                    <a:pt x="6" y="22"/>
                    <a:pt x="4" y="30"/>
                    <a:pt x="3" y="33"/>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0" name="Freeform 192"/>
            <p:cNvSpPr>
              <a:spLocks/>
            </p:cNvSpPr>
            <p:nvPr/>
          </p:nvSpPr>
          <p:spPr bwMode="auto">
            <a:xfrm>
              <a:off x="3489325" y="4176713"/>
              <a:ext cx="220663" cy="285750"/>
            </a:xfrm>
            <a:custGeom>
              <a:avLst/>
              <a:gdLst>
                <a:gd name="T0" fmla="*/ 57 w 59"/>
                <a:gd name="T1" fmla="*/ 32 h 76"/>
                <a:gd name="T2" fmla="*/ 57 w 59"/>
                <a:gd name="T3" fmla="*/ 20 h 76"/>
                <a:gd name="T4" fmla="*/ 50 w 59"/>
                <a:gd name="T5" fmla="*/ 2 h 76"/>
                <a:gd name="T6" fmla="*/ 42 w 59"/>
                <a:gd name="T7" fmla="*/ 4 h 76"/>
                <a:gd name="T8" fmla="*/ 42 w 59"/>
                <a:gd name="T9" fmla="*/ 30 h 76"/>
                <a:gd name="T10" fmla="*/ 43 w 59"/>
                <a:gd name="T11" fmla="*/ 39 h 76"/>
                <a:gd name="T12" fmla="*/ 44 w 59"/>
                <a:gd name="T13" fmla="*/ 51 h 76"/>
                <a:gd name="T14" fmla="*/ 34 w 59"/>
                <a:gd name="T15" fmla="*/ 64 h 76"/>
                <a:gd name="T16" fmla="*/ 31 w 59"/>
                <a:gd name="T17" fmla="*/ 72 h 76"/>
                <a:gd name="T18" fmla="*/ 19 w 59"/>
                <a:gd name="T19" fmla="*/ 71 h 76"/>
                <a:gd name="T20" fmla="*/ 8 w 59"/>
                <a:gd name="T21" fmla="*/ 52 h 76"/>
                <a:gd name="T22" fmla="*/ 12 w 59"/>
                <a:gd name="T23" fmla="*/ 50 h 76"/>
                <a:gd name="T24" fmla="*/ 9 w 59"/>
                <a:gd name="T25" fmla="*/ 45 h 76"/>
                <a:gd name="T26" fmla="*/ 11 w 59"/>
                <a:gd name="T27" fmla="*/ 34 h 76"/>
                <a:gd name="T28" fmla="*/ 14 w 59"/>
                <a:gd name="T29" fmla="*/ 27 h 76"/>
                <a:gd name="T30" fmla="*/ 17 w 59"/>
                <a:gd name="T31" fmla="*/ 19 h 76"/>
                <a:gd name="T32" fmla="*/ 18 w 59"/>
                <a:gd name="T33" fmla="*/ 5 h 76"/>
                <a:gd name="T34" fmla="*/ 16 w 59"/>
                <a:gd name="T35" fmla="*/ 0 h 76"/>
                <a:gd name="T36" fmla="*/ 6 w 59"/>
                <a:gd name="T37" fmla="*/ 15 h 76"/>
                <a:gd name="T38" fmla="*/ 3 w 59"/>
                <a:gd name="T39" fmla="*/ 26 h 76"/>
                <a:gd name="T40" fmla="*/ 0 w 59"/>
                <a:gd name="T41" fmla="*/ 36 h 76"/>
                <a:gd name="T42" fmla="*/ 1 w 59"/>
                <a:gd name="T43" fmla="*/ 45 h 76"/>
                <a:gd name="T44" fmla="*/ 4 w 59"/>
                <a:gd name="T45" fmla="*/ 45 h 76"/>
                <a:gd name="T46" fmla="*/ 5 w 59"/>
                <a:gd name="T47" fmla="*/ 56 h 76"/>
                <a:gd name="T48" fmla="*/ 19 w 59"/>
                <a:gd name="T49" fmla="*/ 74 h 76"/>
                <a:gd name="T50" fmla="*/ 33 w 59"/>
                <a:gd name="T51" fmla="*/ 74 h 76"/>
                <a:gd name="T52" fmla="*/ 50 w 59"/>
                <a:gd name="T53" fmla="*/ 57 h 76"/>
                <a:gd name="T54" fmla="*/ 51 w 59"/>
                <a:gd name="T55" fmla="*/ 51 h 76"/>
                <a:gd name="T56" fmla="*/ 54 w 59"/>
                <a:gd name="T57" fmla="*/ 51 h 76"/>
                <a:gd name="T58" fmla="*/ 57 w 59"/>
                <a:gd name="T59" fmla="*/ 42 h 76"/>
                <a:gd name="T60" fmla="*/ 57 w 59"/>
                <a:gd name="T61"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76">
                  <a:moveTo>
                    <a:pt x="57" y="32"/>
                  </a:moveTo>
                  <a:cubicBezTo>
                    <a:pt x="57" y="32"/>
                    <a:pt x="57" y="22"/>
                    <a:pt x="57" y="20"/>
                  </a:cubicBezTo>
                  <a:cubicBezTo>
                    <a:pt x="58" y="19"/>
                    <a:pt x="56" y="9"/>
                    <a:pt x="50" y="2"/>
                  </a:cubicBezTo>
                  <a:cubicBezTo>
                    <a:pt x="45" y="3"/>
                    <a:pt x="42" y="4"/>
                    <a:pt x="42" y="4"/>
                  </a:cubicBezTo>
                  <a:cubicBezTo>
                    <a:pt x="42" y="4"/>
                    <a:pt x="44" y="24"/>
                    <a:pt x="42" y="30"/>
                  </a:cubicBezTo>
                  <a:cubicBezTo>
                    <a:pt x="42" y="30"/>
                    <a:pt x="44" y="36"/>
                    <a:pt x="43" y="39"/>
                  </a:cubicBezTo>
                  <a:cubicBezTo>
                    <a:pt x="43" y="39"/>
                    <a:pt x="46" y="44"/>
                    <a:pt x="44" y="51"/>
                  </a:cubicBezTo>
                  <a:cubicBezTo>
                    <a:pt x="42" y="57"/>
                    <a:pt x="42" y="60"/>
                    <a:pt x="34" y="64"/>
                  </a:cubicBezTo>
                  <a:cubicBezTo>
                    <a:pt x="34" y="64"/>
                    <a:pt x="33" y="71"/>
                    <a:pt x="31" y="72"/>
                  </a:cubicBezTo>
                  <a:cubicBezTo>
                    <a:pt x="29" y="72"/>
                    <a:pt x="22" y="74"/>
                    <a:pt x="19" y="71"/>
                  </a:cubicBezTo>
                  <a:cubicBezTo>
                    <a:pt x="17" y="68"/>
                    <a:pt x="7" y="57"/>
                    <a:pt x="8" y="52"/>
                  </a:cubicBezTo>
                  <a:cubicBezTo>
                    <a:pt x="8" y="52"/>
                    <a:pt x="12" y="50"/>
                    <a:pt x="12" y="50"/>
                  </a:cubicBezTo>
                  <a:cubicBezTo>
                    <a:pt x="13" y="49"/>
                    <a:pt x="10" y="49"/>
                    <a:pt x="9" y="45"/>
                  </a:cubicBezTo>
                  <a:cubicBezTo>
                    <a:pt x="9" y="41"/>
                    <a:pt x="8" y="37"/>
                    <a:pt x="11" y="34"/>
                  </a:cubicBezTo>
                  <a:cubicBezTo>
                    <a:pt x="11" y="34"/>
                    <a:pt x="11" y="28"/>
                    <a:pt x="14" y="27"/>
                  </a:cubicBezTo>
                  <a:cubicBezTo>
                    <a:pt x="14" y="27"/>
                    <a:pt x="17" y="23"/>
                    <a:pt x="17" y="19"/>
                  </a:cubicBezTo>
                  <a:cubicBezTo>
                    <a:pt x="16" y="14"/>
                    <a:pt x="16" y="7"/>
                    <a:pt x="18" y="5"/>
                  </a:cubicBezTo>
                  <a:cubicBezTo>
                    <a:pt x="19" y="5"/>
                    <a:pt x="18" y="2"/>
                    <a:pt x="16" y="0"/>
                  </a:cubicBezTo>
                  <a:cubicBezTo>
                    <a:pt x="11" y="4"/>
                    <a:pt x="8" y="9"/>
                    <a:pt x="6" y="15"/>
                  </a:cubicBezTo>
                  <a:cubicBezTo>
                    <a:pt x="6" y="15"/>
                    <a:pt x="4" y="23"/>
                    <a:pt x="3" y="26"/>
                  </a:cubicBezTo>
                  <a:cubicBezTo>
                    <a:pt x="3" y="26"/>
                    <a:pt x="0" y="34"/>
                    <a:pt x="0" y="36"/>
                  </a:cubicBezTo>
                  <a:cubicBezTo>
                    <a:pt x="1" y="38"/>
                    <a:pt x="1" y="45"/>
                    <a:pt x="1" y="45"/>
                  </a:cubicBezTo>
                  <a:cubicBezTo>
                    <a:pt x="2" y="45"/>
                    <a:pt x="4" y="45"/>
                    <a:pt x="4" y="45"/>
                  </a:cubicBezTo>
                  <a:cubicBezTo>
                    <a:pt x="4" y="45"/>
                    <a:pt x="4" y="55"/>
                    <a:pt x="5" y="56"/>
                  </a:cubicBezTo>
                  <a:cubicBezTo>
                    <a:pt x="6" y="58"/>
                    <a:pt x="13" y="72"/>
                    <a:pt x="19" y="74"/>
                  </a:cubicBezTo>
                  <a:cubicBezTo>
                    <a:pt x="24" y="76"/>
                    <a:pt x="29" y="76"/>
                    <a:pt x="33" y="74"/>
                  </a:cubicBezTo>
                  <a:cubicBezTo>
                    <a:pt x="37" y="73"/>
                    <a:pt x="48" y="60"/>
                    <a:pt x="50" y="57"/>
                  </a:cubicBezTo>
                  <a:cubicBezTo>
                    <a:pt x="51" y="55"/>
                    <a:pt x="51" y="51"/>
                    <a:pt x="51" y="51"/>
                  </a:cubicBezTo>
                  <a:cubicBezTo>
                    <a:pt x="51" y="51"/>
                    <a:pt x="54" y="52"/>
                    <a:pt x="54" y="51"/>
                  </a:cubicBezTo>
                  <a:cubicBezTo>
                    <a:pt x="55" y="50"/>
                    <a:pt x="56" y="45"/>
                    <a:pt x="57" y="42"/>
                  </a:cubicBezTo>
                  <a:cubicBezTo>
                    <a:pt x="59" y="39"/>
                    <a:pt x="57" y="32"/>
                    <a:pt x="57" y="32"/>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1" name="Freeform 193"/>
            <p:cNvSpPr>
              <a:spLocks/>
            </p:cNvSpPr>
            <p:nvPr/>
          </p:nvSpPr>
          <p:spPr bwMode="auto">
            <a:xfrm>
              <a:off x="3492500" y="4113213"/>
              <a:ext cx="228600" cy="236538"/>
            </a:xfrm>
            <a:custGeom>
              <a:avLst/>
              <a:gdLst>
                <a:gd name="T0" fmla="*/ 2 w 61"/>
                <a:gd name="T1" fmla="*/ 54 h 63"/>
                <a:gd name="T2" fmla="*/ 5 w 61"/>
                <a:gd name="T3" fmla="*/ 55 h 63"/>
                <a:gd name="T4" fmla="*/ 7 w 61"/>
                <a:gd name="T5" fmla="*/ 42 h 63"/>
                <a:gd name="T6" fmla="*/ 12 w 61"/>
                <a:gd name="T7" fmla="*/ 27 h 63"/>
                <a:gd name="T8" fmla="*/ 34 w 61"/>
                <a:gd name="T9" fmla="*/ 26 h 63"/>
                <a:gd name="T10" fmla="*/ 44 w 61"/>
                <a:gd name="T11" fmla="*/ 30 h 63"/>
                <a:gd name="T12" fmla="*/ 51 w 61"/>
                <a:gd name="T13" fmla="*/ 46 h 63"/>
                <a:gd name="T14" fmla="*/ 51 w 61"/>
                <a:gd name="T15" fmla="*/ 55 h 63"/>
                <a:gd name="T16" fmla="*/ 50 w 61"/>
                <a:gd name="T17" fmla="*/ 63 h 63"/>
                <a:gd name="T18" fmla="*/ 52 w 61"/>
                <a:gd name="T19" fmla="*/ 63 h 63"/>
                <a:gd name="T20" fmla="*/ 55 w 61"/>
                <a:gd name="T21" fmla="*/ 52 h 63"/>
                <a:gd name="T22" fmla="*/ 57 w 61"/>
                <a:gd name="T23" fmla="*/ 54 h 63"/>
                <a:gd name="T24" fmla="*/ 58 w 61"/>
                <a:gd name="T25" fmla="*/ 47 h 63"/>
                <a:gd name="T26" fmla="*/ 61 w 61"/>
                <a:gd name="T27" fmla="*/ 34 h 63"/>
                <a:gd name="T28" fmla="*/ 47 w 61"/>
                <a:gd name="T29" fmla="*/ 10 h 63"/>
                <a:gd name="T30" fmla="*/ 27 w 61"/>
                <a:gd name="T31" fmla="*/ 7 h 63"/>
                <a:gd name="T32" fmla="*/ 6 w 61"/>
                <a:gd name="T33" fmla="*/ 18 h 63"/>
                <a:gd name="T34" fmla="*/ 0 w 61"/>
                <a:gd name="T35" fmla="*/ 27 h 63"/>
                <a:gd name="T36" fmla="*/ 0 w 61"/>
                <a:gd name="T37" fmla="*/ 47 h 63"/>
                <a:gd name="T38" fmla="*/ 3 w 61"/>
                <a:gd name="T39" fmla="*/ 45 h 63"/>
                <a:gd name="T40" fmla="*/ 2 w 61"/>
                <a:gd name="T4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3">
                  <a:moveTo>
                    <a:pt x="2" y="54"/>
                  </a:moveTo>
                  <a:cubicBezTo>
                    <a:pt x="5" y="55"/>
                    <a:pt x="5" y="55"/>
                    <a:pt x="5" y="55"/>
                  </a:cubicBezTo>
                  <a:cubicBezTo>
                    <a:pt x="5" y="55"/>
                    <a:pt x="6" y="44"/>
                    <a:pt x="7" y="42"/>
                  </a:cubicBezTo>
                  <a:cubicBezTo>
                    <a:pt x="8" y="39"/>
                    <a:pt x="13" y="28"/>
                    <a:pt x="12" y="27"/>
                  </a:cubicBezTo>
                  <a:cubicBezTo>
                    <a:pt x="12" y="27"/>
                    <a:pt x="28" y="24"/>
                    <a:pt x="34" y="26"/>
                  </a:cubicBezTo>
                  <a:cubicBezTo>
                    <a:pt x="34" y="26"/>
                    <a:pt x="43" y="29"/>
                    <a:pt x="44" y="30"/>
                  </a:cubicBezTo>
                  <a:cubicBezTo>
                    <a:pt x="46" y="31"/>
                    <a:pt x="49" y="38"/>
                    <a:pt x="51" y="46"/>
                  </a:cubicBezTo>
                  <a:cubicBezTo>
                    <a:pt x="51" y="46"/>
                    <a:pt x="51" y="53"/>
                    <a:pt x="51" y="55"/>
                  </a:cubicBezTo>
                  <a:cubicBezTo>
                    <a:pt x="50" y="57"/>
                    <a:pt x="50" y="63"/>
                    <a:pt x="50" y="63"/>
                  </a:cubicBezTo>
                  <a:cubicBezTo>
                    <a:pt x="52" y="63"/>
                    <a:pt x="52" y="63"/>
                    <a:pt x="52" y="63"/>
                  </a:cubicBezTo>
                  <a:cubicBezTo>
                    <a:pt x="52" y="63"/>
                    <a:pt x="53" y="54"/>
                    <a:pt x="55" y="52"/>
                  </a:cubicBezTo>
                  <a:cubicBezTo>
                    <a:pt x="57" y="51"/>
                    <a:pt x="57" y="54"/>
                    <a:pt x="57" y="54"/>
                  </a:cubicBezTo>
                  <a:cubicBezTo>
                    <a:pt x="57" y="54"/>
                    <a:pt x="58" y="49"/>
                    <a:pt x="58" y="47"/>
                  </a:cubicBezTo>
                  <a:cubicBezTo>
                    <a:pt x="59" y="44"/>
                    <a:pt x="61" y="34"/>
                    <a:pt x="61" y="34"/>
                  </a:cubicBezTo>
                  <a:cubicBezTo>
                    <a:pt x="61" y="34"/>
                    <a:pt x="57" y="20"/>
                    <a:pt x="47" y="10"/>
                  </a:cubicBezTo>
                  <a:cubicBezTo>
                    <a:pt x="37" y="0"/>
                    <a:pt x="27" y="7"/>
                    <a:pt x="27" y="7"/>
                  </a:cubicBezTo>
                  <a:cubicBezTo>
                    <a:pt x="27" y="7"/>
                    <a:pt x="16" y="6"/>
                    <a:pt x="6" y="18"/>
                  </a:cubicBezTo>
                  <a:cubicBezTo>
                    <a:pt x="6" y="18"/>
                    <a:pt x="1" y="25"/>
                    <a:pt x="0" y="27"/>
                  </a:cubicBezTo>
                  <a:cubicBezTo>
                    <a:pt x="0" y="27"/>
                    <a:pt x="0" y="44"/>
                    <a:pt x="0" y="47"/>
                  </a:cubicBezTo>
                  <a:cubicBezTo>
                    <a:pt x="0" y="47"/>
                    <a:pt x="2" y="45"/>
                    <a:pt x="3" y="45"/>
                  </a:cubicBezTo>
                  <a:cubicBezTo>
                    <a:pt x="3" y="46"/>
                    <a:pt x="2" y="53"/>
                    <a:pt x="2" y="53"/>
                  </a:cubicBezTo>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2" name="Freeform 194"/>
            <p:cNvSpPr>
              <a:spLocks/>
            </p:cNvSpPr>
            <p:nvPr/>
          </p:nvSpPr>
          <p:spPr bwMode="auto">
            <a:xfrm>
              <a:off x="3294063" y="5148263"/>
              <a:ext cx="104775" cy="165100"/>
            </a:xfrm>
            <a:custGeom>
              <a:avLst/>
              <a:gdLst>
                <a:gd name="T0" fmla="*/ 1 w 28"/>
                <a:gd name="T1" fmla="*/ 0 h 44"/>
                <a:gd name="T2" fmla="*/ 1 w 28"/>
                <a:gd name="T3" fmla="*/ 36 h 44"/>
                <a:gd name="T4" fmla="*/ 28 w 28"/>
                <a:gd name="T5" fmla="*/ 44 h 44"/>
                <a:gd name="T6" fmla="*/ 14 w 28"/>
                <a:gd name="T7" fmla="*/ 0 h 44"/>
                <a:gd name="T8" fmla="*/ 1 w 28"/>
                <a:gd name="T9" fmla="*/ 0 h 44"/>
              </a:gdLst>
              <a:ahLst/>
              <a:cxnLst>
                <a:cxn ang="0">
                  <a:pos x="T0" y="T1"/>
                </a:cxn>
                <a:cxn ang="0">
                  <a:pos x="T2" y="T3"/>
                </a:cxn>
                <a:cxn ang="0">
                  <a:pos x="T4" y="T5"/>
                </a:cxn>
                <a:cxn ang="0">
                  <a:pos x="T6" y="T7"/>
                </a:cxn>
                <a:cxn ang="0">
                  <a:pos x="T8" y="T9"/>
                </a:cxn>
              </a:cxnLst>
              <a:rect l="0" t="0" r="r" b="b"/>
              <a:pathLst>
                <a:path w="28" h="44">
                  <a:moveTo>
                    <a:pt x="1" y="0"/>
                  </a:moveTo>
                  <a:cubicBezTo>
                    <a:pt x="1" y="0"/>
                    <a:pt x="0" y="32"/>
                    <a:pt x="1" y="36"/>
                  </a:cubicBezTo>
                  <a:cubicBezTo>
                    <a:pt x="3" y="41"/>
                    <a:pt x="28" y="44"/>
                    <a:pt x="28" y="44"/>
                  </a:cubicBezTo>
                  <a:cubicBezTo>
                    <a:pt x="14" y="0"/>
                    <a:pt x="14" y="0"/>
                    <a:pt x="14" y="0"/>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3" name="Freeform 195"/>
            <p:cNvSpPr>
              <a:spLocks/>
            </p:cNvSpPr>
            <p:nvPr/>
          </p:nvSpPr>
          <p:spPr bwMode="auto">
            <a:xfrm>
              <a:off x="3327400" y="5148263"/>
              <a:ext cx="79375" cy="120650"/>
            </a:xfrm>
            <a:custGeom>
              <a:avLst/>
              <a:gdLst>
                <a:gd name="T0" fmla="*/ 0 w 21"/>
                <a:gd name="T1" fmla="*/ 14 h 32"/>
                <a:gd name="T2" fmla="*/ 11 w 21"/>
                <a:gd name="T3" fmla="*/ 32 h 32"/>
                <a:gd name="T4" fmla="*/ 11 w 21"/>
                <a:gd name="T5" fmla="*/ 16 h 32"/>
                <a:gd name="T6" fmla="*/ 18 w 21"/>
                <a:gd name="T7" fmla="*/ 0 h 32"/>
                <a:gd name="T8" fmla="*/ 0 w 21"/>
                <a:gd name="T9" fmla="*/ 14 h 32"/>
              </a:gdLst>
              <a:ahLst/>
              <a:cxnLst>
                <a:cxn ang="0">
                  <a:pos x="T0" y="T1"/>
                </a:cxn>
                <a:cxn ang="0">
                  <a:pos x="T2" y="T3"/>
                </a:cxn>
                <a:cxn ang="0">
                  <a:pos x="T4" y="T5"/>
                </a:cxn>
                <a:cxn ang="0">
                  <a:pos x="T6" y="T7"/>
                </a:cxn>
                <a:cxn ang="0">
                  <a:pos x="T8" y="T9"/>
                </a:cxn>
              </a:cxnLst>
              <a:rect l="0" t="0" r="r" b="b"/>
              <a:pathLst>
                <a:path w="21" h="32">
                  <a:moveTo>
                    <a:pt x="0" y="14"/>
                  </a:moveTo>
                  <a:cubicBezTo>
                    <a:pt x="0" y="14"/>
                    <a:pt x="4" y="29"/>
                    <a:pt x="11" y="32"/>
                  </a:cubicBezTo>
                  <a:cubicBezTo>
                    <a:pt x="11" y="32"/>
                    <a:pt x="8" y="20"/>
                    <a:pt x="11" y="16"/>
                  </a:cubicBezTo>
                  <a:cubicBezTo>
                    <a:pt x="11" y="16"/>
                    <a:pt x="21" y="9"/>
                    <a:pt x="18" y="0"/>
                  </a:cubicBezTo>
                  <a:lnTo>
                    <a:pt x="0" y="14"/>
                  </a:ln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 name="Freeform 196"/>
            <p:cNvSpPr>
              <a:spLocks/>
            </p:cNvSpPr>
            <p:nvPr/>
          </p:nvSpPr>
          <p:spPr bwMode="auto">
            <a:xfrm>
              <a:off x="3362325" y="4418013"/>
              <a:ext cx="457200" cy="749300"/>
            </a:xfrm>
            <a:custGeom>
              <a:avLst/>
              <a:gdLst>
                <a:gd name="T0" fmla="*/ 38 w 122"/>
                <a:gd name="T1" fmla="*/ 0 h 200"/>
                <a:gd name="T2" fmla="*/ 51 w 122"/>
                <a:gd name="T3" fmla="*/ 18 h 200"/>
                <a:gd name="T4" fmla="*/ 79 w 122"/>
                <a:gd name="T5" fmla="*/ 13 h 200"/>
                <a:gd name="T6" fmla="*/ 103 w 122"/>
                <a:gd name="T7" fmla="*/ 120 h 200"/>
                <a:gd name="T8" fmla="*/ 122 w 122"/>
                <a:gd name="T9" fmla="*/ 170 h 200"/>
                <a:gd name="T10" fmla="*/ 64 w 122"/>
                <a:gd name="T11" fmla="*/ 200 h 200"/>
                <a:gd name="T12" fmla="*/ 5 w 122"/>
                <a:gd name="T13" fmla="*/ 175 h 200"/>
                <a:gd name="T14" fmla="*/ 0 w 122"/>
                <a:gd name="T15" fmla="*/ 52 h 200"/>
                <a:gd name="T16" fmla="*/ 38 w 122"/>
                <a:gd name="T1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200">
                  <a:moveTo>
                    <a:pt x="38" y="0"/>
                  </a:moveTo>
                  <a:cubicBezTo>
                    <a:pt x="38" y="0"/>
                    <a:pt x="45" y="17"/>
                    <a:pt x="51" y="18"/>
                  </a:cubicBezTo>
                  <a:cubicBezTo>
                    <a:pt x="51" y="18"/>
                    <a:pt x="66" y="23"/>
                    <a:pt x="79" y="13"/>
                  </a:cubicBezTo>
                  <a:cubicBezTo>
                    <a:pt x="103" y="120"/>
                    <a:pt x="103" y="120"/>
                    <a:pt x="103" y="120"/>
                  </a:cubicBezTo>
                  <a:cubicBezTo>
                    <a:pt x="122" y="170"/>
                    <a:pt x="122" y="170"/>
                    <a:pt x="122" y="170"/>
                  </a:cubicBezTo>
                  <a:cubicBezTo>
                    <a:pt x="64" y="200"/>
                    <a:pt x="64" y="200"/>
                    <a:pt x="64" y="200"/>
                  </a:cubicBezTo>
                  <a:cubicBezTo>
                    <a:pt x="5" y="175"/>
                    <a:pt x="5" y="175"/>
                    <a:pt x="5" y="175"/>
                  </a:cubicBezTo>
                  <a:cubicBezTo>
                    <a:pt x="0" y="52"/>
                    <a:pt x="0" y="52"/>
                    <a:pt x="0" y="52"/>
                  </a:cubicBezTo>
                  <a:lnTo>
                    <a:pt x="38" y="0"/>
                  </a:lnTo>
                  <a:close/>
                </a:path>
              </a:pathLst>
            </a:custGeom>
            <a:solidFill>
              <a:srgbClr val="F5F7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5" name="Freeform 197"/>
            <p:cNvSpPr>
              <a:spLocks/>
            </p:cNvSpPr>
            <p:nvPr/>
          </p:nvSpPr>
          <p:spPr bwMode="auto">
            <a:xfrm>
              <a:off x="3349625" y="5021263"/>
              <a:ext cx="469900" cy="1131888"/>
            </a:xfrm>
            <a:custGeom>
              <a:avLst/>
              <a:gdLst>
                <a:gd name="T0" fmla="*/ 125 w 125"/>
                <a:gd name="T1" fmla="*/ 25 h 302"/>
                <a:gd name="T2" fmla="*/ 122 w 125"/>
                <a:gd name="T3" fmla="*/ 121 h 302"/>
                <a:gd name="T4" fmla="*/ 100 w 125"/>
                <a:gd name="T5" fmla="*/ 208 h 302"/>
                <a:gd name="T6" fmla="*/ 122 w 125"/>
                <a:gd name="T7" fmla="*/ 281 h 302"/>
                <a:gd name="T8" fmla="*/ 119 w 125"/>
                <a:gd name="T9" fmla="*/ 295 h 302"/>
                <a:gd name="T10" fmla="*/ 91 w 125"/>
                <a:gd name="T11" fmla="*/ 295 h 302"/>
                <a:gd name="T12" fmla="*/ 91 w 125"/>
                <a:gd name="T13" fmla="*/ 284 h 302"/>
                <a:gd name="T14" fmla="*/ 76 w 125"/>
                <a:gd name="T15" fmla="*/ 276 h 302"/>
                <a:gd name="T16" fmla="*/ 79 w 125"/>
                <a:gd name="T17" fmla="*/ 284 h 302"/>
                <a:gd name="T18" fmla="*/ 50 w 125"/>
                <a:gd name="T19" fmla="*/ 285 h 302"/>
                <a:gd name="T20" fmla="*/ 44 w 125"/>
                <a:gd name="T21" fmla="*/ 268 h 302"/>
                <a:gd name="T22" fmla="*/ 53 w 125"/>
                <a:gd name="T23" fmla="*/ 247 h 302"/>
                <a:gd name="T24" fmla="*/ 60 w 125"/>
                <a:gd name="T25" fmla="*/ 237 h 302"/>
                <a:gd name="T26" fmla="*/ 29 w 125"/>
                <a:gd name="T27" fmla="*/ 140 h 302"/>
                <a:gd name="T28" fmla="*/ 5 w 125"/>
                <a:gd name="T29" fmla="*/ 66 h 302"/>
                <a:gd name="T30" fmla="*/ 4 w 125"/>
                <a:gd name="T31" fmla="*/ 51 h 302"/>
                <a:gd name="T32" fmla="*/ 13 w 125"/>
                <a:gd name="T33" fmla="*/ 36 h 302"/>
                <a:gd name="T34" fmla="*/ 23 w 125"/>
                <a:gd name="T35" fmla="*/ 12 h 302"/>
                <a:gd name="T36" fmla="*/ 116 w 125"/>
                <a:gd name="T37" fmla="*/ 0 h 302"/>
                <a:gd name="T38" fmla="*/ 125 w 125"/>
                <a:gd name="T39" fmla="*/ 2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02">
                  <a:moveTo>
                    <a:pt x="125" y="25"/>
                  </a:moveTo>
                  <a:cubicBezTo>
                    <a:pt x="125" y="25"/>
                    <a:pt x="124" y="109"/>
                    <a:pt x="122" y="121"/>
                  </a:cubicBezTo>
                  <a:cubicBezTo>
                    <a:pt x="121" y="133"/>
                    <a:pt x="100" y="208"/>
                    <a:pt x="100" y="208"/>
                  </a:cubicBezTo>
                  <a:cubicBezTo>
                    <a:pt x="100" y="208"/>
                    <a:pt x="125" y="271"/>
                    <a:pt x="122" y="281"/>
                  </a:cubicBezTo>
                  <a:cubicBezTo>
                    <a:pt x="122" y="281"/>
                    <a:pt x="122" y="292"/>
                    <a:pt x="119" y="295"/>
                  </a:cubicBezTo>
                  <a:cubicBezTo>
                    <a:pt x="115" y="298"/>
                    <a:pt x="98" y="302"/>
                    <a:pt x="91" y="295"/>
                  </a:cubicBezTo>
                  <a:cubicBezTo>
                    <a:pt x="91" y="295"/>
                    <a:pt x="92" y="285"/>
                    <a:pt x="91" y="284"/>
                  </a:cubicBezTo>
                  <a:cubicBezTo>
                    <a:pt x="90" y="283"/>
                    <a:pt x="82" y="290"/>
                    <a:pt x="76" y="276"/>
                  </a:cubicBezTo>
                  <a:cubicBezTo>
                    <a:pt x="79" y="284"/>
                    <a:pt x="79" y="284"/>
                    <a:pt x="79" y="284"/>
                  </a:cubicBezTo>
                  <a:cubicBezTo>
                    <a:pt x="79" y="284"/>
                    <a:pt x="55" y="291"/>
                    <a:pt x="50" y="285"/>
                  </a:cubicBezTo>
                  <a:cubicBezTo>
                    <a:pt x="45" y="278"/>
                    <a:pt x="44" y="271"/>
                    <a:pt x="44" y="268"/>
                  </a:cubicBezTo>
                  <a:cubicBezTo>
                    <a:pt x="45" y="264"/>
                    <a:pt x="52" y="249"/>
                    <a:pt x="53" y="247"/>
                  </a:cubicBezTo>
                  <a:cubicBezTo>
                    <a:pt x="55" y="246"/>
                    <a:pt x="60" y="239"/>
                    <a:pt x="60" y="237"/>
                  </a:cubicBezTo>
                  <a:cubicBezTo>
                    <a:pt x="60" y="236"/>
                    <a:pt x="35" y="159"/>
                    <a:pt x="29" y="140"/>
                  </a:cubicBezTo>
                  <a:cubicBezTo>
                    <a:pt x="23" y="121"/>
                    <a:pt x="10" y="70"/>
                    <a:pt x="5" y="66"/>
                  </a:cubicBezTo>
                  <a:cubicBezTo>
                    <a:pt x="0" y="62"/>
                    <a:pt x="1" y="54"/>
                    <a:pt x="4" y="51"/>
                  </a:cubicBezTo>
                  <a:cubicBezTo>
                    <a:pt x="8" y="47"/>
                    <a:pt x="9" y="39"/>
                    <a:pt x="13" y="36"/>
                  </a:cubicBezTo>
                  <a:cubicBezTo>
                    <a:pt x="16" y="33"/>
                    <a:pt x="23" y="12"/>
                    <a:pt x="23" y="12"/>
                  </a:cubicBezTo>
                  <a:cubicBezTo>
                    <a:pt x="23" y="12"/>
                    <a:pt x="76" y="18"/>
                    <a:pt x="116" y="0"/>
                  </a:cubicBezTo>
                  <a:lnTo>
                    <a:pt x="125" y="25"/>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6" name="Freeform 198"/>
            <p:cNvSpPr>
              <a:spLocks/>
            </p:cNvSpPr>
            <p:nvPr/>
          </p:nvSpPr>
          <p:spPr bwMode="auto">
            <a:xfrm>
              <a:off x="3538538" y="5924551"/>
              <a:ext cx="123825" cy="187325"/>
            </a:xfrm>
            <a:custGeom>
              <a:avLst/>
              <a:gdLst>
                <a:gd name="T0" fmla="*/ 33 w 33"/>
                <a:gd name="T1" fmla="*/ 43 h 50"/>
                <a:gd name="T2" fmla="*/ 26 w 33"/>
                <a:gd name="T3" fmla="*/ 35 h 50"/>
                <a:gd name="T4" fmla="*/ 17 w 33"/>
                <a:gd name="T5" fmla="*/ 15 h 50"/>
                <a:gd name="T6" fmla="*/ 11 w 33"/>
                <a:gd name="T7" fmla="*/ 0 h 50"/>
                <a:gd name="T8" fmla="*/ 13 w 33"/>
                <a:gd name="T9" fmla="*/ 19 h 50"/>
                <a:gd name="T10" fmla="*/ 0 w 33"/>
                <a:gd name="T11" fmla="*/ 43 h 50"/>
                <a:gd name="T12" fmla="*/ 0 w 33"/>
                <a:gd name="T13" fmla="*/ 44 h 50"/>
                <a:gd name="T14" fmla="*/ 33 w 33"/>
                <a:gd name="T15" fmla="*/ 43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0">
                  <a:moveTo>
                    <a:pt x="33" y="43"/>
                  </a:moveTo>
                  <a:cubicBezTo>
                    <a:pt x="26" y="35"/>
                    <a:pt x="26" y="35"/>
                    <a:pt x="26" y="35"/>
                  </a:cubicBezTo>
                  <a:cubicBezTo>
                    <a:pt x="22" y="26"/>
                    <a:pt x="17" y="15"/>
                    <a:pt x="17" y="15"/>
                  </a:cubicBezTo>
                  <a:cubicBezTo>
                    <a:pt x="14" y="9"/>
                    <a:pt x="11" y="0"/>
                    <a:pt x="11" y="0"/>
                  </a:cubicBezTo>
                  <a:cubicBezTo>
                    <a:pt x="12" y="5"/>
                    <a:pt x="13" y="19"/>
                    <a:pt x="13" y="19"/>
                  </a:cubicBezTo>
                  <a:cubicBezTo>
                    <a:pt x="11" y="22"/>
                    <a:pt x="3" y="34"/>
                    <a:pt x="0" y="43"/>
                  </a:cubicBezTo>
                  <a:cubicBezTo>
                    <a:pt x="0" y="43"/>
                    <a:pt x="0" y="43"/>
                    <a:pt x="0" y="44"/>
                  </a:cubicBezTo>
                  <a:cubicBezTo>
                    <a:pt x="5" y="50"/>
                    <a:pt x="33" y="43"/>
                    <a:pt x="33"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7" name="Freeform 199"/>
            <p:cNvSpPr>
              <a:spLocks/>
            </p:cNvSpPr>
            <p:nvPr/>
          </p:nvSpPr>
          <p:spPr bwMode="auto">
            <a:xfrm>
              <a:off x="3417888" y="5065713"/>
              <a:ext cx="401638" cy="1087438"/>
            </a:xfrm>
            <a:custGeom>
              <a:avLst/>
              <a:gdLst>
                <a:gd name="T0" fmla="*/ 101 w 107"/>
                <a:gd name="T1" fmla="*/ 283 h 290"/>
                <a:gd name="T2" fmla="*/ 104 w 107"/>
                <a:gd name="T3" fmla="*/ 269 h 290"/>
                <a:gd name="T4" fmla="*/ 82 w 107"/>
                <a:gd name="T5" fmla="*/ 196 h 290"/>
                <a:gd name="T6" fmla="*/ 104 w 107"/>
                <a:gd name="T7" fmla="*/ 109 h 290"/>
                <a:gd name="T8" fmla="*/ 107 w 107"/>
                <a:gd name="T9" fmla="*/ 27 h 290"/>
                <a:gd name="T10" fmla="*/ 107 w 107"/>
                <a:gd name="T11" fmla="*/ 27 h 290"/>
                <a:gd name="T12" fmla="*/ 97 w 107"/>
                <a:gd name="T13" fmla="*/ 43 h 290"/>
                <a:gd name="T14" fmla="*/ 100 w 107"/>
                <a:gd name="T15" fmla="*/ 81 h 290"/>
                <a:gd name="T16" fmla="*/ 82 w 107"/>
                <a:gd name="T17" fmla="*/ 161 h 290"/>
                <a:gd name="T18" fmla="*/ 72 w 107"/>
                <a:gd name="T19" fmla="*/ 151 h 290"/>
                <a:gd name="T20" fmla="*/ 78 w 107"/>
                <a:gd name="T21" fmla="*/ 105 h 290"/>
                <a:gd name="T22" fmla="*/ 69 w 107"/>
                <a:gd name="T23" fmla="*/ 109 h 290"/>
                <a:gd name="T24" fmla="*/ 79 w 107"/>
                <a:gd name="T25" fmla="*/ 76 h 290"/>
                <a:gd name="T26" fmla="*/ 65 w 107"/>
                <a:gd name="T27" fmla="*/ 95 h 290"/>
                <a:gd name="T28" fmla="*/ 69 w 107"/>
                <a:gd name="T29" fmla="*/ 68 h 290"/>
                <a:gd name="T30" fmla="*/ 71 w 107"/>
                <a:gd name="T31" fmla="*/ 27 h 290"/>
                <a:gd name="T32" fmla="*/ 65 w 107"/>
                <a:gd name="T33" fmla="*/ 55 h 290"/>
                <a:gd name="T34" fmla="*/ 49 w 107"/>
                <a:gd name="T35" fmla="*/ 63 h 290"/>
                <a:gd name="T36" fmla="*/ 46 w 107"/>
                <a:gd name="T37" fmla="*/ 13 h 290"/>
                <a:gd name="T38" fmla="*/ 21 w 107"/>
                <a:gd name="T39" fmla="*/ 1 h 290"/>
                <a:gd name="T40" fmla="*/ 5 w 107"/>
                <a:gd name="T41" fmla="*/ 0 h 290"/>
                <a:gd name="T42" fmla="*/ 0 w 107"/>
                <a:gd name="T43" fmla="*/ 13 h 290"/>
                <a:gd name="T44" fmla="*/ 32 w 107"/>
                <a:gd name="T45" fmla="*/ 44 h 290"/>
                <a:gd name="T46" fmla="*/ 40 w 107"/>
                <a:gd name="T47" fmla="*/ 59 h 290"/>
                <a:gd name="T48" fmla="*/ 6 w 107"/>
                <a:gd name="T49" fmla="*/ 55 h 290"/>
                <a:gd name="T50" fmla="*/ 49 w 107"/>
                <a:gd name="T51" fmla="*/ 72 h 290"/>
                <a:gd name="T52" fmla="*/ 25 w 107"/>
                <a:gd name="T53" fmla="*/ 70 h 290"/>
                <a:gd name="T54" fmla="*/ 56 w 107"/>
                <a:gd name="T55" fmla="*/ 87 h 290"/>
                <a:gd name="T56" fmla="*/ 61 w 107"/>
                <a:gd name="T57" fmla="*/ 104 h 290"/>
                <a:gd name="T58" fmla="*/ 79 w 107"/>
                <a:gd name="T59" fmla="*/ 200 h 290"/>
                <a:gd name="T60" fmla="*/ 100 w 107"/>
                <a:gd name="T61" fmla="*/ 265 h 290"/>
                <a:gd name="T62" fmla="*/ 78 w 107"/>
                <a:gd name="T63" fmla="*/ 263 h 290"/>
                <a:gd name="T64" fmla="*/ 65 w 107"/>
                <a:gd name="T65" fmla="*/ 263 h 290"/>
                <a:gd name="T66" fmla="*/ 65 w 107"/>
                <a:gd name="T67" fmla="*/ 272 h 290"/>
                <a:gd name="T68" fmla="*/ 73 w 107"/>
                <a:gd name="T69" fmla="*/ 272 h 290"/>
                <a:gd name="T70" fmla="*/ 73 w 107"/>
                <a:gd name="T71" fmla="*/ 283 h 290"/>
                <a:gd name="T72" fmla="*/ 101 w 107"/>
                <a:gd name="T73" fmla="*/ 28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 h="290">
                  <a:moveTo>
                    <a:pt x="101" y="283"/>
                  </a:moveTo>
                  <a:cubicBezTo>
                    <a:pt x="104" y="280"/>
                    <a:pt x="104" y="269"/>
                    <a:pt x="104" y="269"/>
                  </a:cubicBezTo>
                  <a:cubicBezTo>
                    <a:pt x="107" y="259"/>
                    <a:pt x="82" y="196"/>
                    <a:pt x="82" y="196"/>
                  </a:cubicBezTo>
                  <a:cubicBezTo>
                    <a:pt x="82" y="196"/>
                    <a:pt x="103" y="121"/>
                    <a:pt x="104" y="109"/>
                  </a:cubicBezTo>
                  <a:cubicBezTo>
                    <a:pt x="106" y="100"/>
                    <a:pt x="107" y="51"/>
                    <a:pt x="107" y="27"/>
                  </a:cubicBezTo>
                  <a:cubicBezTo>
                    <a:pt x="107" y="27"/>
                    <a:pt x="107" y="27"/>
                    <a:pt x="107" y="27"/>
                  </a:cubicBezTo>
                  <a:cubicBezTo>
                    <a:pt x="107" y="27"/>
                    <a:pt x="93" y="40"/>
                    <a:pt x="97" y="43"/>
                  </a:cubicBezTo>
                  <a:cubicBezTo>
                    <a:pt x="101" y="46"/>
                    <a:pt x="100" y="81"/>
                    <a:pt x="100" y="81"/>
                  </a:cubicBezTo>
                  <a:cubicBezTo>
                    <a:pt x="88" y="96"/>
                    <a:pt x="89" y="151"/>
                    <a:pt x="82" y="161"/>
                  </a:cubicBezTo>
                  <a:cubicBezTo>
                    <a:pt x="75" y="171"/>
                    <a:pt x="74" y="160"/>
                    <a:pt x="72" y="151"/>
                  </a:cubicBezTo>
                  <a:cubicBezTo>
                    <a:pt x="69" y="143"/>
                    <a:pt x="78" y="105"/>
                    <a:pt x="78" y="105"/>
                  </a:cubicBezTo>
                  <a:cubicBezTo>
                    <a:pt x="75" y="109"/>
                    <a:pt x="69" y="109"/>
                    <a:pt x="69" y="109"/>
                  </a:cubicBezTo>
                  <a:cubicBezTo>
                    <a:pt x="80" y="101"/>
                    <a:pt x="79" y="76"/>
                    <a:pt x="79" y="76"/>
                  </a:cubicBezTo>
                  <a:cubicBezTo>
                    <a:pt x="79" y="76"/>
                    <a:pt x="70" y="97"/>
                    <a:pt x="65" y="95"/>
                  </a:cubicBezTo>
                  <a:cubicBezTo>
                    <a:pt x="60" y="92"/>
                    <a:pt x="66" y="74"/>
                    <a:pt x="69" y="68"/>
                  </a:cubicBezTo>
                  <a:cubicBezTo>
                    <a:pt x="73" y="61"/>
                    <a:pt x="71" y="27"/>
                    <a:pt x="71" y="27"/>
                  </a:cubicBezTo>
                  <a:cubicBezTo>
                    <a:pt x="71" y="27"/>
                    <a:pt x="70" y="37"/>
                    <a:pt x="65" y="55"/>
                  </a:cubicBezTo>
                  <a:cubicBezTo>
                    <a:pt x="59" y="74"/>
                    <a:pt x="52" y="67"/>
                    <a:pt x="49" y="63"/>
                  </a:cubicBezTo>
                  <a:cubicBezTo>
                    <a:pt x="47" y="58"/>
                    <a:pt x="46" y="13"/>
                    <a:pt x="46" y="13"/>
                  </a:cubicBezTo>
                  <a:cubicBezTo>
                    <a:pt x="42" y="12"/>
                    <a:pt x="31" y="6"/>
                    <a:pt x="21" y="1"/>
                  </a:cubicBezTo>
                  <a:cubicBezTo>
                    <a:pt x="11" y="1"/>
                    <a:pt x="5" y="0"/>
                    <a:pt x="5" y="0"/>
                  </a:cubicBezTo>
                  <a:cubicBezTo>
                    <a:pt x="5" y="0"/>
                    <a:pt x="3" y="6"/>
                    <a:pt x="0" y="13"/>
                  </a:cubicBezTo>
                  <a:cubicBezTo>
                    <a:pt x="7" y="19"/>
                    <a:pt x="25" y="40"/>
                    <a:pt x="32" y="44"/>
                  </a:cubicBezTo>
                  <a:cubicBezTo>
                    <a:pt x="40" y="49"/>
                    <a:pt x="49" y="63"/>
                    <a:pt x="40" y="59"/>
                  </a:cubicBezTo>
                  <a:cubicBezTo>
                    <a:pt x="30" y="56"/>
                    <a:pt x="6" y="55"/>
                    <a:pt x="6" y="55"/>
                  </a:cubicBezTo>
                  <a:cubicBezTo>
                    <a:pt x="35" y="61"/>
                    <a:pt x="49" y="72"/>
                    <a:pt x="49" y="72"/>
                  </a:cubicBezTo>
                  <a:cubicBezTo>
                    <a:pt x="37" y="69"/>
                    <a:pt x="25" y="70"/>
                    <a:pt x="25" y="70"/>
                  </a:cubicBezTo>
                  <a:cubicBezTo>
                    <a:pt x="47" y="74"/>
                    <a:pt x="56" y="87"/>
                    <a:pt x="56" y="87"/>
                  </a:cubicBezTo>
                  <a:cubicBezTo>
                    <a:pt x="53" y="98"/>
                    <a:pt x="61" y="104"/>
                    <a:pt x="61" y="104"/>
                  </a:cubicBezTo>
                  <a:cubicBezTo>
                    <a:pt x="58" y="113"/>
                    <a:pt x="72" y="191"/>
                    <a:pt x="79" y="200"/>
                  </a:cubicBezTo>
                  <a:cubicBezTo>
                    <a:pt x="86" y="208"/>
                    <a:pt x="100" y="265"/>
                    <a:pt x="100" y="265"/>
                  </a:cubicBezTo>
                  <a:cubicBezTo>
                    <a:pt x="96" y="257"/>
                    <a:pt x="81" y="260"/>
                    <a:pt x="78" y="263"/>
                  </a:cubicBezTo>
                  <a:cubicBezTo>
                    <a:pt x="74" y="266"/>
                    <a:pt x="69" y="262"/>
                    <a:pt x="65" y="263"/>
                  </a:cubicBezTo>
                  <a:cubicBezTo>
                    <a:pt x="62" y="264"/>
                    <a:pt x="64" y="269"/>
                    <a:pt x="65" y="272"/>
                  </a:cubicBezTo>
                  <a:cubicBezTo>
                    <a:pt x="69" y="274"/>
                    <a:pt x="73" y="271"/>
                    <a:pt x="73" y="272"/>
                  </a:cubicBezTo>
                  <a:cubicBezTo>
                    <a:pt x="74" y="273"/>
                    <a:pt x="73" y="283"/>
                    <a:pt x="73" y="283"/>
                  </a:cubicBezTo>
                  <a:cubicBezTo>
                    <a:pt x="80" y="290"/>
                    <a:pt x="97" y="286"/>
                    <a:pt x="101" y="2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8" name="Freeform 200"/>
            <p:cNvSpPr>
              <a:spLocks/>
            </p:cNvSpPr>
            <p:nvPr/>
          </p:nvSpPr>
          <p:spPr bwMode="auto">
            <a:xfrm>
              <a:off x="4359275" y="4387851"/>
              <a:ext cx="176213" cy="234950"/>
            </a:xfrm>
            <a:custGeom>
              <a:avLst/>
              <a:gdLst>
                <a:gd name="T0" fmla="*/ 5 w 47"/>
                <a:gd name="T1" fmla="*/ 61 h 63"/>
                <a:gd name="T2" fmla="*/ 16 w 47"/>
                <a:gd name="T3" fmla="*/ 61 h 63"/>
                <a:gd name="T4" fmla="*/ 34 w 47"/>
                <a:gd name="T5" fmla="*/ 44 h 63"/>
                <a:gd name="T6" fmla="*/ 37 w 47"/>
                <a:gd name="T7" fmla="*/ 35 h 63"/>
                <a:gd name="T8" fmla="*/ 42 w 47"/>
                <a:gd name="T9" fmla="*/ 20 h 63"/>
                <a:gd name="T10" fmla="*/ 38 w 47"/>
                <a:gd name="T11" fmla="*/ 23 h 63"/>
                <a:gd name="T12" fmla="*/ 39 w 47"/>
                <a:gd name="T13" fmla="*/ 15 h 63"/>
                <a:gd name="T14" fmla="*/ 45 w 47"/>
                <a:gd name="T15" fmla="*/ 1 h 63"/>
                <a:gd name="T16" fmla="*/ 40 w 47"/>
                <a:gd name="T17" fmla="*/ 2 h 63"/>
                <a:gd name="T18" fmla="*/ 38 w 47"/>
                <a:gd name="T19" fmla="*/ 4 h 63"/>
                <a:gd name="T20" fmla="*/ 30 w 47"/>
                <a:gd name="T21" fmla="*/ 12 h 63"/>
                <a:gd name="T22" fmla="*/ 23 w 47"/>
                <a:gd name="T23" fmla="*/ 28 h 63"/>
                <a:gd name="T24" fmla="*/ 10 w 47"/>
                <a:gd name="T25" fmla="*/ 42 h 63"/>
                <a:gd name="T26" fmla="*/ 0 w 47"/>
                <a:gd name="T27" fmla="*/ 46 h 63"/>
                <a:gd name="T28" fmla="*/ 5 w 47"/>
                <a:gd name="T29"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3">
                  <a:moveTo>
                    <a:pt x="5" y="61"/>
                  </a:moveTo>
                  <a:cubicBezTo>
                    <a:pt x="5" y="61"/>
                    <a:pt x="14" y="63"/>
                    <a:pt x="16" y="61"/>
                  </a:cubicBezTo>
                  <a:cubicBezTo>
                    <a:pt x="18" y="59"/>
                    <a:pt x="34" y="44"/>
                    <a:pt x="34" y="44"/>
                  </a:cubicBezTo>
                  <a:cubicBezTo>
                    <a:pt x="34" y="44"/>
                    <a:pt x="35" y="39"/>
                    <a:pt x="37" y="35"/>
                  </a:cubicBezTo>
                  <a:cubicBezTo>
                    <a:pt x="40" y="31"/>
                    <a:pt x="45" y="22"/>
                    <a:pt x="42" y="20"/>
                  </a:cubicBezTo>
                  <a:cubicBezTo>
                    <a:pt x="38" y="23"/>
                    <a:pt x="38" y="23"/>
                    <a:pt x="38" y="23"/>
                  </a:cubicBezTo>
                  <a:cubicBezTo>
                    <a:pt x="38" y="23"/>
                    <a:pt x="39" y="19"/>
                    <a:pt x="39" y="15"/>
                  </a:cubicBezTo>
                  <a:cubicBezTo>
                    <a:pt x="39" y="15"/>
                    <a:pt x="47" y="3"/>
                    <a:pt x="45" y="1"/>
                  </a:cubicBezTo>
                  <a:cubicBezTo>
                    <a:pt x="44" y="0"/>
                    <a:pt x="43" y="0"/>
                    <a:pt x="40" y="2"/>
                  </a:cubicBezTo>
                  <a:cubicBezTo>
                    <a:pt x="40" y="3"/>
                    <a:pt x="39" y="3"/>
                    <a:pt x="38" y="4"/>
                  </a:cubicBezTo>
                  <a:cubicBezTo>
                    <a:pt x="35" y="7"/>
                    <a:pt x="30" y="11"/>
                    <a:pt x="30" y="12"/>
                  </a:cubicBezTo>
                  <a:cubicBezTo>
                    <a:pt x="27" y="17"/>
                    <a:pt x="24" y="27"/>
                    <a:pt x="23" y="28"/>
                  </a:cubicBezTo>
                  <a:cubicBezTo>
                    <a:pt x="22" y="30"/>
                    <a:pt x="15" y="36"/>
                    <a:pt x="10" y="42"/>
                  </a:cubicBezTo>
                  <a:cubicBezTo>
                    <a:pt x="4" y="48"/>
                    <a:pt x="0" y="46"/>
                    <a:pt x="0" y="46"/>
                  </a:cubicBezTo>
                  <a:cubicBezTo>
                    <a:pt x="0" y="46"/>
                    <a:pt x="2" y="57"/>
                    <a:pt x="5" y="61"/>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9" name="Freeform 201"/>
            <p:cNvSpPr>
              <a:spLocks/>
            </p:cNvSpPr>
            <p:nvPr/>
          </p:nvSpPr>
          <p:spPr bwMode="auto">
            <a:xfrm>
              <a:off x="3451225" y="4492626"/>
              <a:ext cx="90488" cy="88900"/>
            </a:xfrm>
            <a:custGeom>
              <a:avLst/>
              <a:gdLst>
                <a:gd name="T0" fmla="*/ 0 w 57"/>
                <a:gd name="T1" fmla="*/ 42 h 56"/>
                <a:gd name="T2" fmla="*/ 57 w 57"/>
                <a:gd name="T3" fmla="*/ 0 h 56"/>
                <a:gd name="T4" fmla="*/ 0 w 57"/>
                <a:gd name="T5" fmla="*/ 56 h 56"/>
                <a:gd name="T6" fmla="*/ 0 w 57"/>
                <a:gd name="T7" fmla="*/ 42 h 56"/>
              </a:gdLst>
              <a:ahLst/>
              <a:cxnLst>
                <a:cxn ang="0">
                  <a:pos x="T0" y="T1"/>
                </a:cxn>
                <a:cxn ang="0">
                  <a:pos x="T2" y="T3"/>
                </a:cxn>
                <a:cxn ang="0">
                  <a:pos x="T4" y="T5"/>
                </a:cxn>
                <a:cxn ang="0">
                  <a:pos x="T6" y="T7"/>
                </a:cxn>
              </a:cxnLst>
              <a:rect l="0" t="0" r="r" b="b"/>
              <a:pathLst>
                <a:path w="57" h="56">
                  <a:moveTo>
                    <a:pt x="0" y="42"/>
                  </a:moveTo>
                  <a:lnTo>
                    <a:pt x="57" y="0"/>
                  </a:lnTo>
                  <a:lnTo>
                    <a:pt x="0" y="56"/>
                  </a:lnTo>
                  <a:lnTo>
                    <a:pt x="0" y="42"/>
                  </a:ln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0" name="Freeform 202"/>
            <p:cNvSpPr>
              <a:spLocks/>
            </p:cNvSpPr>
            <p:nvPr/>
          </p:nvSpPr>
          <p:spPr bwMode="auto">
            <a:xfrm>
              <a:off x="3586163" y="4511676"/>
              <a:ext cx="214313" cy="523875"/>
            </a:xfrm>
            <a:custGeom>
              <a:avLst/>
              <a:gdLst>
                <a:gd name="T0" fmla="*/ 0 w 57"/>
                <a:gd name="T1" fmla="*/ 0 h 140"/>
                <a:gd name="T2" fmla="*/ 20 w 57"/>
                <a:gd name="T3" fmla="*/ 16 h 140"/>
                <a:gd name="T4" fmla="*/ 39 w 57"/>
                <a:gd name="T5" fmla="*/ 75 h 140"/>
                <a:gd name="T6" fmla="*/ 57 w 57"/>
                <a:gd name="T7" fmla="*/ 131 h 140"/>
                <a:gd name="T8" fmla="*/ 16 w 57"/>
                <a:gd name="T9" fmla="*/ 129 h 140"/>
                <a:gd name="T10" fmla="*/ 33 w 57"/>
                <a:gd name="T11" fmla="*/ 115 h 140"/>
                <a:gd name="T12" fmla="*/ 16 w 57"/>
                <a:gd name="T13" fmla="*/ 88 h 140"/>
                <a:gd name="T14" fmla="*/ 20 w 57"/>
                <a:gd name="T15" fmla="*/ 72 h 140"/>
                <a:gd name="T16" fmla="*/ 17 w 57"/>
                <a:gd name="T17" fmla="*/ 22 h 140"/>
                <a:gd name="T18" fmla="*/ 0 w 57"/>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40">
                  <a:moveTo>
                    <a:pt x="0" y="0"/>
                  </a:moveTo>
                  <a:cubicBezTo>
                    <a:pt x="20" y="16"/>
                    <a:pt x="20" y="16"/>
                    <a:pt x="20" y="16"/>
                  </a:cubicBezTo>
                  <a:cubicBezTo>
                    <a:pt x="39" y="75"/>
                    <a:pt x="39" y="75"/>
                    <a:pt x="39" y="75"/>
                  </a:cubicBezTo>
                  <a:cubicBezTo>
                    <a:pt x="57" y="131"/>
                    <a:pt x="57" y="131"/>
                    <a:pt x="57" y="131"/>
                  </a:cubicBezTo>
                  <a:cubicBezTo>
                    <a:pt x="57" y="131"/>
                    <a:pt x="23" y="140"/>
                    <a:pt x="16" y="129"/>
                  </a:cubicBezTo>
                  <a:cubicBezTo>
                    <a:pt x="16" y="129"/>
                    <a:pt x="36" y="136"/>
                    <a:pt x="33" y="115"/>
                  </a:cubicBezTo>
                  <a:cubicBezTo>
                    <a:pt x="31" y="94"/>
                    <a:pt x="19" y="96"/>
                    <a:pt x="16" y="88"/>
                  </a:cubicBezTo>
                  <a:cubicBezTo>
                    <a:pt x="16" y="88"/>
                    <a:pt x="20" y="88"/>
                    <a:pt x="20" y="72"/>
                  </a:cubicBezTo>
                  <a:cubicBezTo>
                    <a:pt x="21" y="56"/>
                    <a:pt x="17" y="22"/>
                    <a:pt x="17" y="22"/>
                  </a:cubicBezTo>
                  <a:cubicBezTo>
                    <a:pt x="17" y="22"/>
                    <a:pt x="9" y="12"/>
                    <a:pt x="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1" name="Freeform 203"/>
            <p:cNvSpPr>
              <a:spLocks/>
            </p:cNvSpPr>
            <p:nvPr/>
          </p:nvSpPr>
          <p:spPr bwMode="auto">
            <a:xfrm>
              <a:off x="3203575" y="4435476"/>
              <a:ext cx="285750" cy="814388"/>
            </a:xfrm>
            <a:custGeom>
              <a:avLst/>
              <a:gdLst>
                <a:gd name="T0" fmla="*/ 33 w 76"/>
                <a:gd name="T1" fmla="*/ 217 h 217"/>
                <a:gd name="T2" fmla="*/ 52 w 76"/>
                <a:gd name="T3" fmla="*/ 195 h 217"/>
                <a:gd name="T4" fmla="*/ 72 w 76"/>
                <a:gd name="T5" fmla="*/ 113 h 217"/>
                <a:gd name="T6" fmla="*/ 76 w 76"/>
                <a:gd name="T7" fmla="*/ 0 h 217"/>
                <a:gd name="T8" fmla="*/ 65 w 76"/>
                <a:gd name="T9" fmla="*/ 11 h 217"/>
                <a:gd name="T10" fmla="*/ 18 w 76"/>
                <a:gd name="T11" fmla="*/ 24 h 217"/>
                <a:gd name="T12" fmla="*/ 0 w 76"/>
                <a:gd name="T13" fmla="*/ 120 h 217"/>
                <a:gd name="T14" fmla="*/ 8 w 76"/>
                <a:gd name="T15" fmla="*/ 162 h 217"/>
                <a:gd name="T16" fmla="*/ 33 w 76"/>
                <a:gd name="T17"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217">
                  <a:moveTo>
                    <a:pt x="33" y="217"/>
                  </a:moveTo>
                  <a:cubicBezTo>
                    <a:pt x="33" y="217"/>
                    <a:pt x="34" y="203"/>
                    <a:pt x="52" y="195"/>
                  </a:cubicBezTo>
                  <a:cubicBezTo>
                    <a:pt x="52" y="195"/>
                    <a:pt x="70" y="154"/>
                    <a:pt x="72" y="113"/>
                  </a:cubicBezTo>
                  <a:cubicBezTo>
                    <a:pt x="74" y="73"/>
                    <a:pt x="71" y="11"/>
                    <a:pt x="76" y="0"/>
                  </a:cubicBezTo>
                  <a:cubicBezTo>
                    <a:pt x="76" y="0"/>
                    <a:pt x="72" y="2"/>
                    <a:pt x="65" y="11"/>
                  </a:cubicBezTo>
                  <a:cubicBezTo>
                    <a:pt x="65" y="11"/>
                    <a:pt x="27" y="17"/>
                    <a:pt x="18" y="24"/>
                  </a:cubicBezTo>
                  <a:cubicBezTo>
                    <a:pt x="18" y="24"/>
                    <a:pt x="5" y="57"/>
                    <a:pt x="0" y="120"/>
                  </a:cubicBezTo>
                  <a:cubicBezTo>
                    <a:pt x="0" y="120"/>
                    <a:pt x="6" y="157"/>
                    <a:pt x="8" y="162"/>
                  </a:cubicBezTo>
                  <a:cubicBezTo>
                    <a:pt x="11" y="167"/>
                    <a:pt x="21" y="196"/>
                    <a:pt x="33" y="217"/>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2" name="Freeform 204"/>
            <p:cNvSpPr>
              <a:spLocks/>
            </p:cNvSpPr>
            <p:nvPr/>
          </p:nvSpPr>
          <p:spPr bwMode="auto">
            <a:xfrm>
              <a:off x="4373563" y="4387851"/>
              <a:ext cx="161925" cy="234950"/>
            </a:xfrm>
            <a:custGeom>
              <a:avLst/>
              <a:gdLst>
                <a:gd name="T0" fmla="*/ 41 w 43"/>
                <a:gd name="T1" fmla="*/ 1 h 63"/>
                <a:gd name="T2" fmla="*/ 39 w 43"/>
                <a:gd name="T3" fmla="*/ 1 h 63"/>
                <a:gd name="T4" fmla="*/ 33 w 43"/>
                <a:gd name="T5" fmla="*/ 18 h 63"/>
                <a:gd name="T6" fmla="*/ 30 w 43"/>
                <a:gd name="T7" fmla="*/ 28 h 63"/>
                <a:gd name="T8" fmla="*/ 36 w 43"/>
                <a:gd name="T9" fmla="*/ 27 h 63"/>
                <a:gd name="T10" fmla="*/ 28 w 43"/>
                <a:gd name="T11" fmla="*/ 43 h 63"/>
                <a:gd name="T12" fmla="*/ 13 w 43"/>
                <a:gd name="T13" fmla="*/ 56 h 63"/>
                <a:gd name="T14" fmla="*/ 1 w 43"/>
                <a:gd name="T15" fmla="*/ 54 h 63"/>
                <a:gd name="T16" fmla="*/ 0 w 43"/>
                <a:gd name="T17" fmla="*/ 60 h 63"/>
                <a:gd name="T18" fmla="*/ 1 w 43"/>
                <a:gd name="T19" fmla="*/ 61 h 63"/>
                <a:gd name="T20" fmla="*/ 12 w 43"/>
                <a:gd name="T21" fmla="*/ 61 h 63"/>
                <a:gd name="T22" fmla="*/ 30 w 43"/>
                <a:gd name="T23" fmla="*/ 44 h 63"/>
                <a:gd name="T24" fmla="*/ 33 w 43"/>
                <a:gd name="T25" fmla="*/ 35 h 63"/>
                <a:gd name="T26" fmla="*/ 38 w 43"/>
                <a:gd name="T27" fmla="*/ 20 h 63"/>
                <a:gd name="T28" fmla="*/ 34 w 43"/>
                <a:gd name="T29" fmla="*/ 23 h 63"/>
                <a:gd name="T30" fmla="*/ 35 w 43"/>
                <a:gd name="T31" fmla="*/ 15 h 63"/>
                <a:gd name="T32" fmla="*/ 41 w 43"/>
                <a:gd name="T33"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3">
                  <a:moveTo>
                    <a:pt x="41" y="1"/>
                  </a:moveTo>
                  <a:cubicBezTo>
                    <a:pt x="41" y="0"/>
                    <a:pt x="40" y="0"/>
                    <a:pt x="39" y="1"/>
                  </a:cubicBezTo>
                  <a:cubicBezTo>
                    <a:pt x="42" y="4"/>
                    <a:pt x="33" y="18"/>
                    <a:pt x="33" y="18"/>
                  </a:cubicBezTo>
                  <a:cubicBezTo>
                    <a:pt x="30" y="28"/>
                    <a:pt x="30" y="28"/>
                    <a:pt x="30" y="28"/>
                  </a:cubicBezTo>
                  <a:cubicBezTo>
                    <a:pt x="30" y="28"/>
                    <a:pt x="34" y="25"/>
                    <a:pt x="36" y="27"/>
                  </a:cubicBezTo>
                  <a:cubicBezTo>
                    <a:pt x="33" y="31"/>
                    <a:pt x="28" y="43"/>
                    <a:pt x="28" y="43"/>
                  </a:cubicBezTo>
                  <a:cubicBezTo>
                    <a:pt x="28" y="43"/>
                    <a:pt x="21" y="50"/>
                    <a:pt x="13" y="56"/>
                  </a:cubicBezTo>
                  <a:cubicBezTo>
                    <a:pt x="4" y="63"/>
                    <a:pt x="1" y="54"/>
                    <a:pt x="1" y="54"/>
                  </a:cubicBezTo>
                  <a:cubicBezTo>
                    <a:pt x="0" y="60"/>
                    <a:pt x="0" y="60"/>
                    <a:pt x="0" y="60"/>
                  </a:cubicBezTo>
                  <a:cubicBezTo>
                    <a:pt x="0" y="60"/>
                    <a:pt x="0" y="61"/>
                    <a:pt x="1" y="61"/>
                  </a:cubicBezTo>
                  <a:cubicBezTo>
                    <a:pt x="1" y="61"/>
                    <a:pt x="10" y="63"/>
                    <a:pt x="12" y="61"/>
                  </a:cubicBezTo>
                  <a:cubicBezTo>
                    <a:pt x="14" y="59"/>
                    <a:pt x="30" y="44"/>
                    <a:pt x="30" y="44"/>
                  </a:cubicBezTo>
                  <a:cubicBezTo>
                    <a:pt x="30" y="44"/>
                    <a:pt x="31" y="39"/>
                    <a:pt x="33" y="35"/>
                  </a:cubicBezTo>
                  <a:cubicBezTo>
                    <a:pt x="36" y="31"/>
                    <a:pt x="41" y="22"/>
                    <a:pt x="38" y="20"/>
                  </a:cubicBezTo>
                  <a:cubicBezTo>
                    <a:pt x="34" y="23"/>
                    <a:pt x="34" y="23"/>
                    <a:pt x="34" y="23"/>
                  </a:cubicBezTo>
                  <a:cubicBezTo>
                    <a:pt x="34" y="23"/>
                    <a:pt x="35" y="19"/>
                    <a:pt x="35" y="15"/>
                  </a:cubicBezTo>
                  <a:cubicBezTo>
                    <a:pt x="35" y="15"/>
                    <a:pt x="43" y="3"/>
                    <a:pt x="41" y="1"/>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3" name="Freeform 205"/>
            <p:cNvSpPr>
              <a:spLocks/>
            </p:cNvSpPr>
            <p:nvPr/>
          </p:nvSpPr>
          <p:spPr bwMode="auto">
            <a:xfrm>
              <a:off x="3451225" y="5029201"/>
              <a:ext cx="333375" cy="85725"/>
            </a:xfrm>
            <a:custGeom>
              <a:avLst/>
              <a:gdLst>
                <a:gd name="T0" fmla="*/ 83 w 89"/>
                <a:gd name="T1" fmla="*/ 0 h 23"/>
                <a:gd name="T2" fmla="*/ 3 w 89"/>
                <a:gd name="T3" fmla="*/ 10 h 23"/>
                <a:gd name="T4" fmla="*/ 0 w 89"/>
                <a:gd name="T5" fmla="*/ 12 h 23"/>
                <a:gd name="T6" fmla="*/ 89 w 89"/>
                <a:gd name="T7" fmla="*/ 10 h 23"/>
                <a:gd name="T8" fmla="*/ 83 w 89"/>
                <a:gd name="T9" fmla="*/ 0 h 23"/>
              </a:gdLst>
              <a:ahLst/>
              <a:cxnLst>
                <a:cxn ang="0">
                  <a:pos x="T0" y="T1"/>
                </a:cxn>
                <a:cxn ang="0">
                  <a:pos x="T2" y="T3"/>
                </a:cxn>
                <a:cxn ang="0">
                  <a:pos x="T4" y="T5"/>
                </a:cxn>
                <a:cxn ang="0">
                  <a:pos x="T6" y="T7"/>
                </a:cxn>
                <a:cxn ang="0">
                  <a:pos x="T8" y="T9"/>
                </a:cxn>
              </a:cxnLst>
              <a:rect l="0" t="0" r="r" b="b"/>
              <a:pathLst>
                <a:path w="89" h="23">
                  <a:moveTo>
                    <a:pt x="83" y="0"/>
                  </a:moveTo>
                  <a:cubicBezTo>
                    <a:pt x="53" y="12"/>
                    <a:pt x="18" y="11"/>
                    <a:pt x="3" y="10"/>
                  </a:cubicBezTo>
                  <a:cubicBezTo>
                    <a:pt x="1" y="11"/>
                    <a:pt x="0" y="12"/>
                    <a:pt x="0" y="12"/>
                  </a:cubicBezTo>
                  <a:cubicBezTo>
                    <a:pt x="0" y="12"/>
                    <a:pt x="52" y="23"/>
                    <a:pt x="89" y="10"/>
                  </a:cubicBez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Freeform 206"/>
            <p:cNvSpPr>
              <a:spLocks/>
            </p:cNvSpPr>
            <p:nvPr/>
          </p:nvSpPr>
          <p:spPr bwMode="auto">
            <a:xfrm>
              <a:off x="3379788" y="4511676"/>
              <a:ext cx="93663" cy="449263"/>
            </a:xfrm>
            <a:custGeom>
              <a:avLst/>
              <a:gdLst>
                <a:gd name="T0" fmla="*/ 22 w 25"/>
                <a:gd name="T1" fmla="*/ 120 h 120"/>
                <a:gd name="T2" fmla="*/ 25 w 25"/>
                <a:gd name="T3" fmla="*/ 93 h 120"/>
                <a:gd name="T4" fmla="*/ 25 w 25"/>
                <a:gd name="T5" fmla="*/ 88 h 120"/>
                <a:gd name="T6" fmla="*/ 3 w 25"/>
                <a:gd name="T7" fmla="*/ 14 h 120"/>
                <a:gd name="T8" fmla="*/ 12 w 25"/>
                <a:gd name="T9" fmla="*/ 11 h 120"/>
                <a:gd name="T10" fmla="*/ 3 w 25"/>
                <a:gd name="T11" fmla="*/ 0 h 120"/>
                <a:gd name="T12" fmla="*/ 8 w 25"/>
                <a:gd name="T13" fmla="*/ 10 h 120"/>
                <a:gd name="T14" fmla="*/ 0 w 25"/>
                <a:gd name="T15" fmla="*/ 14 h 120"/>
                <a:gd name="T16" fmla="*/ 22 w 25"/>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0">
                  <a:moveTo>
                    <a:pt x="22" y="120"/>
                  </a:moveTo>
                  <a:cubicBezTo>
                    <a:pt x="23" y="112"/>
                    <a:pt x="24" y="102"/>
                    <a:pt x="25" y="93"/>
                  </a:cubicBezTo>
                  <a:cubicBezTo>
                    <a:pt x="25" y="91"/>
                    <a:pt x="25" y="90"/>
                    <a:pt x="25" y="88"/>
                  </a:cubicBezTo>
                  <a:cubicBezTo>
                    <a:pt x="15" y="59"/>
                    <a:pt x="3" y="14"/>
                    <a:pt x="3" y="14"/>
                  </a:cubicBezTo>
                  <a:cubicBezTo>
                    <a:pt x="12" y="11"/>
                    <a:pt x="12" y="11"/>
                    <a:pt x="12" y="11"/>
                  </a:cubicBezTo>
                  <a:cubicBezTo>
                    <a:pt x="7" y="6"/>
                    <a:pt x="3" y="0"/>
                    <a:pt x="3" y="0"/>
                  </a:cubicBezTo>
                  <a:cubicBezTo>
                    <a:pt x="8" y="10"/>
                    <a:pt x="8" y="10"/>
                    <a:pt x="8" y="10"/>
                  </a:cubicBezTo>
                  <a:cubicBezTo>
                    <a:pt x="4" y="12"/>
                    <a:pt x="0" y="14"/>
                    <a:pt x="0" y="14"/>
                  </a:cubicBezTo>
                  <a:cubicBezTo>
                    <a:pt x="12" y="57"/>
                    <a:pt x="19" y="99"/>
                    <a:pt x="22" y="1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5" name="Freeform 207"/>
            <p:cNvSpPr>
              <a:spLocks/>
            </p:cNvSpPr>
            <p:nvPr/>
          </p:nvSpPr>
          <p:spPr bwMode="auto">
            <a:xfrm>
              <a:off x="4359275" y="4541838"/>
              <a:ext cx="52388" cy="115888"/>
            </a:xfrm>
            <a:custGeom>
              <a:avLst/>
              <a:gdLst>
                <a:gd name="T0" fmla="*/ 10 w 14"/>
                <a:gd name="T1" fmla="*/ 0 h 31"/>
                <a:gd name="T2" fmla="*/ 0 w 14"/>
                <a:gd name="T3" fmla="*/ 5 h 31"/>
                <a:gd name="T4" fmla="*/ 9 w 14"/>
                <a:gd name="T5" fmla="*/ 31 h 31"/>
                <a:gd name="T6" fmla="*/ 10 w 14"/>
                <a:gd name="T7" fmla="*/ 0 h 31"/>
              </a:gdLst>
              <a:ahLst/>
              <a:cxnLst>
                <a:cxn ang="0">
                  <a:pos x="T0" y="T1"/>
                </a:cxn>
                <a:cxn ang="0">
                  <a:pos x="T2" y="T3"/>
                </a:cxn>
                <a:cxn ang="0">
                  <a:pos x="T4" y="T5"/>
                </a:cxn>
                <a:cxn ang="0">
                  <a:pos x="T6" y="T7"/>
                </a:cxn>
              </a:cxnLst>
              <a:rect l="0" t="0" r="r" b="b"/>
              <a:pathLst>
                <a:path w="14" h="31">
                  <a:moveTo>
                    <a:pt x="10" y="0"/>
                  </a:moveTo>
                  <a:cubicBezTo>
                    <a:pt x="0" y="5"/>
                    <a:pt x="0" y="5"/>
                    <a:pt x="0" y="5"/>
                  </a:cubicBezTo>
                  <a:cubicBezTo>
                    <a:pt x="9" y="31"/>
                    <a:pt x="9" y="31"/>
                    <a:pt x="9" y="31"/>
                  </a:cubicBezTo>
                  <a:cubicBezTo>
                    <a:pt x="9" y="31"/>
                    <a:pt x="14" y="14"/>
                    <a:pt x="1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Freeform 208"/>
            <p:cNvSpPr>
              <a:spLocks/>
            </p:cNvSpPr>
            <p:nvPr/>
          </p:nvSpPr>
          <p:spPr bwMode="auto">
            <a:xfrm>
              <a:off x="3395663" y="4721226"/>
              <a:ext cx="0" cy="55563"/>
            </a:xfrm>
            <a:custGeom>
              <a:avLst/>
              <a:gdLst>
                <a:gd name="T0" fmla="*/ 4 h 15"/>
                <a:gd name="T1" fmla="*/ 15 h 15"/>
                <a:gd name="T2" fmla="*/ 6 h 15"/>
                <a:gd name="T3" fmla="*/ 4 h 15"/>
              </a:gdLst>
              <a:ahLst/>
              <a:cxnLst>
                <a:cxn ang="0">
                  <a:pos x="0" y="T0"/>
                </a:cxn>
                <a:cxn ang="0">
                  <a:pos x="0" y="T1"/>
                </a:cxn>
                <a:cxn ang="0">
                  <a:pos x="0" y="T2"/>
                </a:cxn>
                <a:cxn ang="0">
                  <a:pos x="0" y="T3"/>
                </a:cxn>
              </a:cxnLst>
              <a:rect l="0" t="0" r="r" b="b"/>
              <a:pathLst>
                <a:path h="15">
                  <a:moveTo>
                    <a:pt x="0" y="4"/>
                  </a:moveTo>
                  <a:cubicBezTo>
                    <a:pt x="0" y="0"/>
                    <a:pt x="0" y="6"/>
                    <a:pt x="0" y="15"/>
                  </a:cubicBezTo>
                  <a:cubicBezTo>
                    <a:pt x="0" y="11"/>
                    <a:pt x="0" y="8"/>
                    <a:pt x="0" y="6"/>
                  </a:cubicBezTo>
                  <a:cubicBezTo>
                    <a:pt x="0" y="5"/>
                    <a:pt x="0" y="5"/>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7" name="Freeform 209"/>
            <p:cNvSpPr>
              <a:spLocks/>
            </p:cNvSpPr>
            <p:nvPr/>
          </p:nvSpPr>
          <p:spPr bwMode="auto">
            <a:xfrm>
              <a:off x="3238500" y="4570413"/>
              <a:ext cx="179388" cy="596900"/>
            </a:xfrm>
            <a:custGeom>
              <a:avLst/>
              <a:gdLst>
                <a:gd name="T0" fmla="*/ 48 w 48"/>
                <a:gd name="T1" fmla="*/ 148 h 159"/>
                <a:gd name="T2" fmla="*/ 42 w 48"/>
                <a:gd name="T3" fmla="*/ 115 h 159"/>
                <a:gd name="T4" fmla="*/ 42 w 48"/>
                <a:gd name="T5" fmla="*/ 55 h 159"/>
                <a:gd name="T6" fmla="*/ 37 w 48"/>
                <a:gd name="T7" fmla="*/ 100 h 159"/>
                <a:gd name="T8" fmla="*/ 33 w 48"/>
                <a:gd name="T9" fmla="*/ 44 h 159"/>
                <a:gd name="T10" fmla="*/ 33 w 48"/>
                <a:gd name="T11" fmla="*/ 115 h 159"/>
                <a:gd name="T12" fmla="*/ 20 w 48"/>
                <a:gd name="T13" fmla="*/ 71 h 159"/>
                <a:gd name="T14" fmla="*/ 16 w 48"/>
                <a:gd name="T15" fmla="*/ 0 h 159"/>
                <a:gd name="T16" fmla="*/ 14 w 48"/>
                <a:gd name="T17" fmla="*/ 66 h 159"/>
                <a:gd name="T18" fmla="*/ 0 w 48"/>
                <a:gd name="T19" fmla="*/ 49 h 159"/>
                <a:gd name="T20" fmla="*/ 14 w 48"/>
                <a:gd name="T21" fmla="*/ 72 h 159"/>
                <a:gd name="T22" fmla="*/ 9 w 48"/>
                <a:gd name="T23" fmla="*/ 79 h 159"/>
                <a:gd name="T24" fmla="*/ 15 w 48"/>
                <a:gd name="T25" fmla="*/ 84 h 159"/>
                <a:gd name="T26" fmla="*/ 3 w 48"/>
                <a:gd name="T27" fmla="*/ 90 h 159"/>
                <a:gd name="T28" fmla="*/ 17 w 48"/>
                <a:gd name="T29" fmla="*/ 90 h 159"/>
                <a:gd name="T30" fmla="*/ 5 w 48"/>
                <a:gd name="T31" fmla="*/ 96 h 159"/>
                <a:gd name="T32" fmla="*/ 23 w 48"/>
                <a:gd name="T33" fmla="*/ 106 h 159"/>
                <a:gd name="T34" fmla="*/ 44 w 48"/>
                <a:gd name="T35" fmla="*/ 159 h 159"/>
                <a:gd name="T36" fmla="*/ 48 w 48"/>
                <a:gd name="T37" fmla="*/ 14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9">
                  <a:moveTo>
                    <a:pt x="48" y="148"/>
                  </a:moveTo>
                  <a:cubicBezTo>
                    <a:pt x="44" y="135"/>
                    <a:pt x="42" y="115"/>
                    <a:pt x="42" y="115"/>
                  </a:cubicBezTo>
                  <a:cubicBezTo>
                    <a:pt x="43" y="96"/>
                    <a:pt x="42" y="70"/>
                    <a:pt x="42" y="55"/>
                  </a:cubicBezTo>
                  <a:cubicBezTo>
                    <a:pt x="41" y="72"/>
                    <a:pt x="37" y="100"/>
                    <a:pt x="37" y="100"/>
                  </a:cubicBezTo>
                  <a:cubicBezTo>
                    <a:pt x="37" y="83"/>
                    <a:pt x="33" y="44"/>
                    <a:pt x="33" y="44"/>
                  </a:cubicBezTo>
                  <a:cubicBezTo>
                    <a:pt x="34" y="44"/>
                    <a:pt x="33" y="115"/>
                    <a:pt x="33" y="115"/>
                  </a:cubicBezTo>
                  <a:cubicBezTo>
                    <a:pt x="24" y="104"/>
                    <a:pt x="20" y="71"/>
                    <a:pt x="20" y="71"/>
                  </a:cubicBezTo>
                  <a:cubicBezTo>
                    <a:pt x="24" y="49"/>
                    <a:pt x="16" y="0"/>
                    <a:pt x="16" y="0"/>
                  </a:cubicBezTo>
                  <a:cubicBezTo>
                    <a:pt x="16" y="0"/>
                    <a:pt x="22" y="61"/>
                    <a:pt x="14" y="66"/>
                  </a:cubicBezTo>
                  <a:cubicBezTo>
                    <a:pt x="7" y="71"/>
                    <a:pt x="0" y="49"/>
                    <a:pt x="0" y="49"/>
                  </a:cubicBezTo>
                  <a:cubicBezTo>
                    <a:pt x="2" y="66"/>
                    <a:pt x="13" y="72"/>
                    <a:pt x="14" y="72"/>
                  </a:cubicBezTo>
                  <a:cubicBezTo>
                    <a:pt x="13" y="72"/>
                    <a:pt x="9" y="79"/>
                    <a:pt x="9" y="79"/>
                  </a:cubicBezTo>
                  <a:cubicBezTo>
                    <a:pt x="16" y="79"/>
                    <a:pt x="15" y="84"/>
                    <a:pt x="15" y="84"/>
                  </a:cubicBezTo>
                  <a:cubicBezTo>
                    <a:pt x="12" y="84"/>
                    <a:pt x="3" y="90"/>
                    <a:pt x="3" y="90"/>
                  </a:cubicBezTo>
                  <a:cubicBezTo>
                    <a:pt x="10" y="88"/>
                    <a:pt x="17" y="90"/>
                    <a:pt x="17" y="90"/>
                  </a:cubicBezTo>
                  <a:cubicBezTo>
                    <a:pt x="13" y="90"/>
                    <a:pt x="5" y="96"/>
                    <a:pt x="5" y="96"/>
                  </a:cubicBezTo>
                  <a:cubicBezTo>
                    <a:pt x="16" y="93"/>
                    <a:pt x="20" y="103"/>
                    <a:pt x="23" y="106"/>
                  </a:cubicBezTo>
                  <a:cubicBezTo>
                    <a:pt x="24" y="108"/>
                    <a:pt x="37" y="140"/>
                    <a:pt x="44" y="159"/>
                  </a:cubicBezTo>
                  <a:cubicBezTo>
                    <a:pt x="44" y="157"/>
                    <a:pt x="46" y="153"/>
                    <a:pt x="48" y="14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8" name="Freeform 210"/>
            <p:cNvSpPr>
              <a:spLocks/>
            </p:cNvSpPr>
            <p:nvPr/>
          </p:nvSpPr>
          <p:spPr bwMode="auto">
            <a:xfrm>
              <a:off x="3646488" y="4451351"/>
              <a:ext cx="762000" cy="881063"/>
            </a:xfrm>
            <a:custGeom>
              <a:avLst/>
              <a:gdLst>
                <a:gd name="T0" fmla="*/ 0 w 203"/>
                <a:gd name="T1" fmla="*/ 7 h 235"/>
                <a:gd name="T2" fmla="*/ 4 w 203"/>
                <a:gd name="T3" fmla="*/ 98 h 235"/>
                <a:gd name="T4" fmla="*/ 72 w 203"/>
                <a:gd name="T5" fmla="*/ 235 h 235"/>
                <a:gd name="T6" fmla="*/ 86 w 203"/>
                <a:gd name="T7" fmla="*/ 224 h 235"/>
                <a:gd name="T8" fmla="*/ 66 w 203"/>
                <a:gd name="T9" fmla="*/ 111 h 235"/>
                <a:gd name="T10" fmla="*/ 62 w 203"/>
                <a:gd name="T11" fmla="*/ 65 h 235"/>
                <a:gd name="T12" fmla="*/ 99 w 203"/>
                <a:gd name="T13" fmla="*/ 70 h 235"/>
                <a:gd name="T14" fmla="*/ 106 w 203"/>
                <a:gd name="T15" fmla="*/ 75 h 235"/>
                <a:gd name="T16" fmla="*/ 146 w 203"/>
                <a:gd name="T17" fmla="*/ 67 h 235"/>
                <a:gd name="T18" fmla="*/ 201 w 203"/>
                <a:gd name="T19" fmla="*/ 57 h 235"/>
                <a:gd name="T20" fmla="*/ 195 w 203"/>
                <a:gd name="T21" fmla="*/ 27 h 235"/>
                <a:gd name="T22" fmla="*/ 112 w 203"/>
                <a:gd name="T23" fmla="*/ 32 h 235"/>
                <a:gd name="T24" fmla="*/ 82 w 203"/>
                <a:gd name="T25" fmla="*/ 29 h 235"/>
                <a:gd name="T26" fmla="*/ 69 w 203"/>
                <a:gd name="T27" fmla="*/ 29 h 235"/>
                <a:gd name="T28" fmla="*/ 65 w 203"/>
                <a:gd name="T29" fmla="*/ 22 h 235"/>
                <a:gd name="T30" fmla="*/ 57 w 203"/>
                <a:gd name="T31" fmla="*/ 22 h 235"/>
                <a:gd name="T32" fmla="*/ 50 w 203"/>
                <a:gd name="T33" fmla="*/ 7 h 235"/>
                <a:gd name="T34" fmla="*/ 22 w 203"/>
                <a:gd name="T35" fmla="*/ 3 h 235"/>
                <a:gd name="T36" fmla="*/ 6 w 203"/>
                <a:gd name="T37" fmla="*/ 0 h 235"/>
                <a:gd name="T38" fmla="*/ 0 w 203"/>
                <a:gd name="T39"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35">
                  <a:moveTo>
                    <a:pt x="0" y="7"/>
                  </a:moveTo>
                  <a:cubicBezTo>
                    <a:pt x="0" y="7"/>
                    <a:pt x="0" y="67"/>
                    <a:pt x="4" y="98"/>
                  </a:cubicBezTo>
                  <a:cubicBezTo>
                    <a:pt x="4" y="98"/>
                    <a:pt x="35" y="215"/>
                    <a:pt x="72" y="235"/>
                  </a:cubicBezTo>
                  <a:cubicBezTo>
                    <a:pt x="72" y="235"/>
                    <a:pt x="84" y="228"/>
                    <a:pt x="86" y="224"/>
                  </a:cubicBezTo>
                  <a:cubicBezTo>
                    <a:pt x="87" y="220"/>
                    <a:pt x="68" y="119"/>
                    <a:pt x="66" y="111"/>
                  </a:cubicBezTo>
                  <a:cubicBezTo>
                    <a:pt x="64" y="103"/>
                    <a:pt x="62" y="65"/>
                    <a:pt x="62" y="65"/>
                  </a:cubicBezTo>
                  <a:cubicBezTo>
                    <a:pt x="62" y="65"/>
                    <a:pt x="93" y="68"/>
                    <a:pt x="99" y="70"/>
                  </a:cubicBezTo>
                  <a:cubicBezTo>
                    <a:pt x="99" y="70"/>
                    <a:pt x="99" y="76"/>
                    <a:pt x="106" y="75"/>
                  </a:cubicBezTo>
                  <a:cubicBezTo>
                    <a:pt x="114" y="74"/>
                    <a:pt x="141" y="67"/>
                    <a:pt x="146" y="67"/>
                  </a:cubicBezTo>
                  <a:cubicBezTo>
                    <a:pt x="150" y="66"/>
                    <a:pt x="199" y="58"/>
                    <a:pt x="201" y="57"/>
                  </a:cubicBezTo>
                  <a:cubicBezTo>
                    <a:pt x="203" y="56"/>
                    <a:pt x="196" y="30"/>
                    <a:pt x="195" y="27"/>
                  </a:cubicBezTo>
                  <a:cubicBezTo>
                    <a:pt x="193" y="24"/>
                    <a:pt x="126" y="31"/>
                    <a:pt x="112" y="32"/>
                  </a:cubicBezTo>
                  <a:cubicBezTo>
                    <a:pt x="112" y="32"/>
                    <a:pt x="84" y="30"/>
                    <a:pt x="82" y="29"/>
                  </a:cubicBezTo>
                  <a:cubicBezTo>
                    <a:pt x="80" y="28"/>
                    <a:pt x="69" y="29"/>
                    <a:pt x="69" y="29"/>
                  </a:cubicBezTo>
                  <a:cubicBezTo>
                    <a:pt x="69" y="29"/>
                    <a:pt x="67" y="23"/>
                    <a:pt x="65" y="22"/>
                  </a:cubicBezTo>
                  <a:cubicBezTo>
                    <a:pt x="63" y="22"/>
                    <a:pt x="57" y="22"/>
                    <a:pt x="57" y="22"/>
                  </a:cubicBezTo>
                  <a:cubicBezTo>
                    <a:pt x="57" y="22"/>
                    <a:pt x="58" y="10"/>
                    <a:pt x="50" y="7"/>
                  </a:cubicBezTo>
                  <a:cubicBezTo>
                    <a:pt x="42" y="4"/>
                    <a:pt x="27" y="6"/>
                    <a:pt x="22" y="3"/>
                  </a:cubicBezTo>
                  <a:cubicBezTo>
                    <a:pt x="17" y="1"/>
                    <a:pt x="6" y="0"/>
                    <a:pt x="6" y="0"/>
                  </a:cubicBez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9" name="Freeform 211"/>
            <p:cNvSpPr>
              <a:spLocks/>
            </p:cNvSpPr>
            <p:nvPr/>
          </p:nvSpPr>
          <p:spPr bwMode="auto">
            <a:xfrm>
              <a:off x="3646488" y="4465638"/>
              <a:ext cx="738188" cy="803275"/>
            </a:xfrm>
            <a:custGeom>
              <a:avLst/>
              <a:gdLst>
                <a:gd name="T0" fmla="*/ 190 w 197"/>
                <a:gd name="T1" fmla="*/ 25 h 214"/>
                <a:gd name="T2" fmla="*/ 115 w 197"/>
                <a:gd name="T3" fmla="*/ 34 h 214"/>
                <a:gd name="T4" fmla="*/ 80 w 197"/>
                <a:gd name="T5" fmla="*/ 53 h 214"/>
                <a:gd name="T6" fmla="*/ 101 w 197"/>
                <a:gd name="T7" fmla="*/ 34 h 214"/>
                <a:gd name="T8" fmla="*/ 73 w 197"/>
                <a:gd name="T9" fmla="*/ 53 h 214"/>
                <a:gd name="T10" fmla="*/ 89 w 197"/>
                <a:gd name="T11" fmla="*/ 34 h 214"/>
                <a:gd name="T12" fmla="*/ 68 w 197"/>
                <a:gd name="T13" fmla="*/ 52 h 214"/>
                <a:gd name="T14" fmla="*/ 73 w 197"/>
                <a:gd name="T15" fmla="*/ 34 h 214"/>
                <a:gd name="T16" fmla="*/ 75 w 197"/>
                <a:gd name="T17" fmla="*/ 31 h 214"/>
                <a:gd name="T18" fmla="*/ 68 w 197"/>
                <a:gd name="T19" fmla="*/ 31 h 214"/>
                <a:gd name="T20" fmla="*/ 61 w 197"/>
                <a:gd name="T21" fmla="*/ 46 h 214"/>
                <a:gd name="T22" fmla="*/ 63 w 197"/>
                <a:gd name="T23" fmla="*/ 28 h 214"/>
                <a:gd name="T24" fmla="*/ 55 w 197"/>
                <a:gd name="T25" fmla="*/ 37 h 214"/>
                <a:gd name="T26" fmla="*/ 55 w 197"/>
                <a:gd name="T27" fmla="*/ 39 h 214"/>
                <a:gd name="T28" fmla="*/ 53 w 197"/>
                <a:gd name="T29" fmla="*/ 5 h 214"/>
                <a:gd name="T30" fmla="*/ 50 w 197"/>
                <a:gd name="T31" fmla="*/ 3 h 214"/>
                <a:gd name="T32" fmla="*/ 39 w 197"/>
                <a:gd name="T33" fmla="*/ 1 h 214"/>
                <a:gd name="T34" fmla="*/ 37 w 197"/>
                <a:gd name="T35" fmla="*/ 3 h 214"/>
                <a:gd name="T36" fmla="*/ 24 w 197"/>
                <a:gd name="T37" fmla="*/ 3 h 214"/>
                <a:gd name="T38" fmla="*/ 33 w 197"/>
                <a:gd name="T39" fmla="*/ 11 h 214"/>
                <a:gd name="T40" fmla="*/ 3 w 197"/>
                <a:gd name="T41" fmla="*/ 0 h 214"/>
                <a:gd name="T42" fmla="*/ 0 w 197"/>
                <a:gd name="T43" fmla="*/ 3 h 214"/>
                <a:gd name="T44" fmla="*/ 0 w 197"/>
                <a:gd name="T45" fmla="*/ 4 h 214"/>
                <a:gd name="T46" fmla="*/ 13 w 197"/>
                <a:gd name="T47" fmla="*/ 16 h 214"/>
                <a:gd name="T48" fmla="*/ 5 w 197"/>
                <a:gd name="T49" fmla="*/ 56 h 214"/>
                <a:gd name="T50" fmla="*/ 3 w 197"/>
                <a:gd name="T51" fmla="*/ 85 h 214"/>
                <a:gd name="T52" fmla="*/ 4 w 197"/>
                <a:gd name="T53" fmla="*/ 94 h 214"/>
                <a:gd name="T54" fmla="*/ 7 w 197"/>
                <a:gd name="T55" fmla="*/ 106 h 214"/>
                <a:gd name="T56" fmla="*/ 16 w 197"/>
                <a:gd name="T57" fmla="*/ 61 h 214"/>
                <a:gd name="T58" fmla="*/ 20 w 197"/>
                <a:gd name="T59" fmla="*/ 18 h 214"/>
                <a:gd name="T60" fmla="*/ 17 w 197"/>
                <a:gd name="T61" fmla="*/ 62 h 214"/>
                <a:gd name="T62" fmla="*/ 20 w 197"/>
                <a:gd name="T63" fmla="*/ 109 h 214"/>
                <a:gd name="T64" fmla="*/ 54 w 197"/>
                <a:gd name="T65" fmla="*/ 192 h 214"/>
                <a:gd name="T66" fmla="*/ 72 w 197"/>
                <a:gd name="T67" fmla="*/ 214 h 214"/>
                <a:gd name="T68" fmla="*/ 63 w 197"/>
                <a:gd name="T69" fmla="*/ 132 h 214"/>
                <a:gd name="T70" fmla="*/ 60 w 197"/>
                <a:gd name="T71" fmla="*/ 61 h 214"/>
                <a:gd name="T72" fmla="*/ 86 w 197"/>
                <a:gd name="T73" fmla="*/ 58 h 214"/>
                <a:gd name="T74" fmla="*/ 110 w 197"/>
                <a:gd name="T75" fmla="*/ 54 h 214"/>
                <a:gd name="T76" fmla="*/ 106 w 197"/>
                <a:gd name="T77" fmla="*/ 61 h 214"/>
                <a:gd name="T78" fmla="*/ 133 w 197"/>
                <a:gd name="T79" fmla="*/ 58 h 214"/>
                <a:gd name="T80" fmla="*/ 197 w 197"/>
                <a:gd name="T81" fmla="*/ 48 h 214"/>
                <a:gd name="T82" fmla="*/ 190 w 197"/>
                <a:gd name="T83" fmla="*/ 2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7" h="214">
                  <a:moveTo>
                    <a:pt x="190" y="25"/>
                  </a:moveTo>
                  <a:cubicBezTo>
                    <a:pt x="185" y="22"/>
                    <a:pt x="115" y="34"/>
                    <a:pt x="115" y="34"/>
                  </a:cubicBezTo>
                  <a:cubicBezTo>
                    <a:pt x="115" y="34"/>
                    <a:pt x="89" y="54"/>
                    <a:pt x="80" y="53"/>
                  </a:cubicBezTo>
                  <a:cubicBezTo>
                    <a:pt x="80" y="53"/>
                    <a:pt x="106" y="41"/>
                    <a:pt x="101" y="34"/>
                  </a:cubicBezTo>
                  <a:cubicBezTo>
                    <a:pt x="95" y="26"/>
                    <a:pt x="73" y="53"/>
                    <a:pt x="73" y="53"/>
                  </a:cubicBezTo>
                  <a:cubicBezTo>
                    <a:pt x="73" y="53"/>
                    <a:pt x="79" y="38"/>
                    <a:pt x="89" y="34"/>
                  </a:cubicBezTo>
                  <a:cubicBezTo>
                    <a:pt x="89" y="34"/>
                    <a:pt x="78" y="27"/>
                    <a:pt x="68" y="52"/>
                  </a:cubicBezTo>
                  <a:cubicBezTo>
                    <a:pt x="68" y="52"/>
                    <a:pt x="70" y="40"/>
                    <a:pt x="73" y="34"/>
                  </a:cubicBezTo>
                  <a:cubicBezTo>
                    <a:pt x="74" y="32"/>
                    <a:pt x="74" y="32"/>
                    <a:pt x="75" y="31"/>
                  </a:cubicBezTo>
                  <a:cubicBezTo>
                    <a:pt x="80" y="28"/>
                    <a:pt x="72" y="27"/>
                    <a:pt x="68" y="31"/>
                  </a:cubicBezTo>
                  <a:cubicBezTo>
                    <a:pt x="64" y="34"/>
                    <a:pt x="61" y="46"/>
                    <a:pt x="61" y="46"/>
                  </a:cubicBezTo>
                  <a:cubicBezTo>
                    <a:pt x="61" y="46"/>
                    <a:pt x="57" y="30"/>
                    <a:pt x="63" y="28"/>
                  </a:cubicBezTo>
                  <a:cubicBezTo>
                    <a:pt x="63" y="28"/>
                    <a:pt x="55" y="23"/>
                    <a:pt x="55" y="37"/>
                  </a:cubicBezTo>
                  <a:cubicBezTo>
                    <a:pt x="55" y="38"/>
                    <a:pt x="55" y="39"/>
                    <a:pt x="55" y="39"/>
                  </a:cubicBezTo>
                  <a:cubicBezTo>
                    <a:pt x="56" y="55"/>
                    <a:pt x="41" y="16"/>
                    <a:pt x="53" y="5"/>
                  </a:cubicBezTo>
                  <a:cubicBezTo>
                    <a:pt x="52" y="4"/>
                    <a:pt x="51" y="4"/>
                    <a:pt x="50" y="3"/>
                  </a:cubicBezTo>
                  <a:cubicBezTo>
                    <a:pt x="47" y="2"/>
                    <a:pt x="43" y="1"/>
                    <a:pt x="39" y="1"/>
                  </a:cubicBezTo>
                  <a:cubicBezTo>
                    <a:pt x="37" y="3"/>
                    <a:pt x="37" y="3"/>
                    <a:pt x="37" y="3"/>
                  </a:cubicBezTo>
                  <a:cubicBezTo>
                    <a:pt x="37" y="3"/>
                    <a:pt x="22" y="3"/>
                    <a:pt x="24" y="3"/>
                  </a:cubicBezTo>
                  <a:cubicBezTo>
                    <a:pt x="25" y="3"/>
                    <a:pt x="29" y="11"/>
                    <a:pt x="33" y="11"/>
                  </a:cubicBezTo>
                  <a:cubicBezTo>
                    <a:pt x="33" y="11"/>
                    <a:pt x="12" y="9"/>
                    <a:pt x="3" y="0"/>
                  </a:cubicBezTo>
                  <a:cubicBezTo>
                    <a:pt x="0" y="3"/>
                    <a:pt x="0" y="3"/>
                    <a:pt x="0" y="3"/>
                  </a:cubicBezTo>
                  <a:cubicBezTo>
                    <a:pt x="0" y="3"/>
                    <a:pt x="0" y="4"/>
                    <a:pt x="0" y="4"/>
                  </a:cubicBezTo>
                  <a:cubicBezTo>
                    <a:pt x="4" y="9"/>
                    <a:pt x="10" y="16"/>
                    <a:pt x="13" y="16"/>
                  </a:cubicBezTo>
                  <a:cubicBezTo>
                    <a:pt x="17" y="17"/>
                    <a:pt x="4" y="28"/>
                    <a:pt x="5" y="56"/>
                  </a:cubicBezTo>
                  <a:cubicBezTo>
                    <a:pt x="5" y="67"/>
                    <a:pt x="4" y="77"/>
                    <a:pt x="3" y="85"/>
                  </a:cubicBezTo>
                  <a:cubicBezTo>
                    <a:pt x="3" y="88"/>
                    <a:pt x="3" y="91"/>
                    <a:pt x="4" y="94"/>
                  </a:cubicBezTo>
                  <a:cubicBezTo>
                    <a:pt x="4" y="94"/>
                    <a:pt x="5" y="99"/>
                    <a:pt x="7" y="106"/>
                  </a:cubicBezTo>
                  <a:cubicBezTo>
                    <a:pt x="16" y="61"/>
                    <a:pt x="16" y="61"/>
                    <a:pt x="16" y="61"/>
                  </a:cubicBezTo>
                  <a:cubicBezTo>
                    <a:pt x="20" y="18"/>
                    <a:pt x="20" y="18"/>
                    <a:pt x="20" y="18"/>
                  </a:cubicBezTo>
                  <a:cubicBezTo>
                    <a:pt x="17" y="62"/>
                    <a:pt x="17" y="62"/>
                    <a:pt x="17" y="62"/>
                  </a:cubicBezTo>
                  <a:cubicBezTo>
                    <a:pt x="17" y="62"/>
                    <a:pt x="15" y="107"/>
                    <a:pt x="20" y="109"/>
                  </a:cubicBezTo>
                  <a:cubicBezTo>
                    <a:pt x="25" y="111"/>
                    <a:pt x="52" y="191"/>
                    <a:pt x="54" y="192"/>
                  </a:cubicBezTo>
                  <a:cubicBezTo>
                    <a:pt x="56" y="193"/>
                    <a:pt x="72" y="214"/>
                    <a:pt x="72" y="214"/>
                  </a:cubicBezTo>
                  <a:cubicBezTo>
                    <a:pt x="72" y="214"/>
                    <a:pt x="63" y="139"/>
                    <a:pt x="63" y="132"/>
                  </a:cubicBezTo>
                  <a:cubicBezTo>
                    <a:pt x="63" y="126"/>
                    <a:pt x="60" y="61"/>
                    <a:pt x="60" y="61"/>
                  </a:cubicBezTo>
                  <a:cubicBezTo>
                    <a:pt x="60" y="61"/>
                    <a:pt x="83" y="59"/>
                    <a:pt x="86" y="58"/>
                  </a:cubicBezTo>
                  <a:cubicBezTo>
                    <a:pt x="89" y="57"/>
                    <a:pt x="105" y="54"/>
                    <a:pt x="110" y="54"/>
                  </a:cubicBezTo>
                  <a:cubicBezTo>
                    <a:pt x="110" y="54"/>
                    <a:pt x="103" y="57"/>
                    <a:pt x="106" y="61"/>
                  </a:cubicBezTo>
                  <a:cubicBezTo>
                    <a:pt x="109" y="64"/>
                    <a:pt x="127" y="60"/>
                    <a:pt x="133" y="58"/>
                  </a:cubicBezTo>
                  <a:cubicBezTo>
                    <a:pt x="139" y="56"/>
                    <a:pt x="197" y="48"/>
                    <a:pt x="197" y="48"/>
                  </a:cubicBezTo>
                  <a:cubicBezTo>
                    <a:pt x="197" y="48"/>
                    <a:pt x="196" y="28"/>
                    <a:pt x="190" y="25"/>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0" name="Freeform 212"/>
            <p:cNvSpPr>
              <a:spLocks/>
            </p:cNvSpPr>
            <p:nvPr/>
          </p:nvSpPr>
          <p:spPr bwMode="auto">
            <a:xfrm>
              <a:off x="3582988" y="6059488"/>
              <a:ext cx="242888" cy="258763"/>
            </a:xfrm>
            <a:custGeom>
              <a:avLst/>
              <a:gdLst>
                <a:gd name="T0" fmla="*/ 34 w 65"/>
                <a:gd name="T1" fmla="*/ 10 h 69"/>
                <a:gd name="T2" fmla="*/ 22 w 65"/>
                <a:gd name="T3" fmla="*/ 30 h 69"/>
                <a:gd name="T4" fmla="*/ 6 w 65"/>
                <a:gd name="T5" fmla="*/ 61 h 69"/>
                <a:gd name="T6" fmla="*/ 34 w 65"/>
                <a:gd name="T7" fmla="*/ 61 h 69"/>
                <a:gd name="T8" fmla="*/ 52 w 65"/>
                <a:gd name="T9" fmla="*/ 43 h 69"/>
                <a:gd name="T10" fmla="*/ 63 w 65"/>
                <a:gd name="T11" fmla="*/ 33 h 69"/>
                <a:gd name="T12" fmla="*/ 60 w 65"/>
                <a:gd name="T13" fmla="*/ 8 h 69"/>
                <a:gd name="T14" fmla="*/ 34 w 65"/>
                <a:gd name="T15" fmla="*/ 1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9">
                  <a:moveTo>
                    <a:pt x="34" y="10"/>
                  </a:moveTo>
                  <a:cubicBezTo>
                    <a:pt x="34" y="10"/>
                    <a:pt x="25" y="24"/>
                    <a:pt x="22" y="30"/>
                  </a:cubicBezTo>
                  <a:cubicBezTo>
                    <a:pt x="18" y="35"/>
                    <a:pt x="0" y="51"/>
                    <a:pt x="6" y="61"/>
                  </a:cubicBezTo>
                  <a:cubicBezTo>
                    <a:pt x="6" y="61"/>
                    <a:pt x="22" y="69"/>
                    <a:pt x="34" y="61"/>
                  </a:cubicBezTo>
                  <a:cubicBezTo>
                    <a:pt x="46" y="53"/>
                    <a:pt x="44" y="43"/>
                    <a:pt x="52" y="43"/>
                  </a:cubicBezTo>
                  <a:cubicBezTo>
                    <a:pt x="52" y="43"/>
                    <a:pt x="61" y="43"/>
                    <a:pt x="63" y="33"/>
                  </a:cubicBezTo>
                  <a:cubicBezTo>
                    <a:pt x="65" y="24"/>
                    <a:pt x="64" y="16"/>
                    <a:pt x="60" y="8"/>
                  </a:cubicBezTo>
                  <a:cubicBezTo>
                    <a:pt x="56" y="0"/>
                    <a:pt x="34" y="10"/>
                    <a:pt x="3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1" name="Freeform 213"/>
            <p:cNvSpPr>
              <a:spLocks/>
            </p:cNvSpPr>
            <p:nvPr/>
          </p:nvSpPr>
          <p:spPr bwMode="auto">
            <a:xfrm>
              <a:off x="3508375" y="6037263"/>
              <a:ext cx="157163" cy="220663"/>
            </a:xfrm>
            <a:custGeom>
              <a:avLst/>
              <a:gdLst>
                <a:gd name="T0" fmla="*/ 10 w 42"/>
                <a:gd name="T1" fmla="*/ 7 h 59"/>
                <a:gd name="T2" fmla="*/ 8 w 42"/>
                <a:gd name="T3" fmla="*/ 28 h 59"/>
                <a:gd name="T4" fmla="*/ 8 w 42"/>
                <a:gd name="T5" fmla="*/ 55 h 59"/>
                <a:gd name="T6" fmla="*/ 36 w 42"/>
                <a:gd name="T7" fmla="*/ 54 h 59"/>
                <a:gd name="T8" fmla="*/ 33 w 42"/>
                <a:gd name="T9" fmla="*/ 32 h 59"/>
                <a:gd name="T10" fmla="*/ 34 w 42"/>
                <a:gd name="T11" fmla="*/ 5 h 59"/>
                <a:gd name="T12" fmla="*/ 10 w 42"/>
                <a:gd name="T13" fmla="*/ 7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10" y="7"/>
                  </a:moveTo>
                  <a:cubicBezTo>
                    <a:pt x="10" y="7"/>
                    <a:pt x="9" y="21"/>
                    <a:pt x="8" y="28"/>
                  </a:cubicBezTo>
                  <a:cubicBezTo>
                    <a:pt x="6" y="35"/>
                    <a:pt x="0" y="51"/>
                    <a:pt x="8" y="55"/>
                  </a:cubicBezTo>
                  <a:cubicBezTo>
                    <a:pt x="8" y="55"/>
                    <a:pt x="30" y="59"/>
                    <a:pt x="36" y="54"/>
                  </a:cubicBezTo>
                  <a:cubicBezTo>
                    <a:pt x="42" y="48"/>
                    <a:pt x="33" y="32"/>
                    <a:pt x="33" y="32"/>
                  </a:cubicBezTo>
                  <a:cubicBezTo>
                    <a:pt x="33" y="32"/>
                    <a:pt x="37" y="11"/>
                    <a:pt x="34" y="5"/>
                  </a:cubicBezTo>
                  <a:cubicBezTo>
                    <a:pt x="31" y="0"/>
                    <a:pt x="18" y="2"/>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2" name="Freeform 214"/>
            <p:cNvSpPr>
              <a:spLocks/>
            </p:cNvSpPr>
            <p:nvPr/>
          </p:nvSpPr>
          <p:spPr bwMode="auto">
            <a:xfrm>
              <a:off x="3349625" y="5153026"/>
              <a:ext cx="315913" cy="828675"/>
            </a:xfrm>
            <a:custGeom>
              <a:avLst/>
              <a:gdLst>
                <a:gd name="T0" fmla="*/ 59 w 84"/>
                <a:gd name="T1" fmla="*/ 138 h 221"/>
                <a:gd name="T2" fmla="*/ 59 w 84"/>
                <a:gd name="T3" fmla="*/ 97 h 221"/>
                <a:gd name="T4" fmla="*/ 50 w 84"/>
                <a:gd name="T5" fmla="*/ 130 h 221"/>
                <a:gd name="T6" fmla="*/ 46 w 84"/>
                <a:gd name="T7" fmla="*/ 90 h 221"/>
                <a:gd name="T8" fmla="*/ 28 w 84"/>
                <a:gd name="T9" fmla="*/ 58 h 221"/>
                <a:gd name="T10" fmla="*/ 12 w 84"/>
                <a:gd name="T11" fmla="*/ 20 h 221"/>
                <a:gd name="T12" fmla="*/ 13 w 84"/>
                <a:gd name="T13" fmla="*/ 0 h 221"/>
                <a:gd name="T14" fmla="*/ 13 w 84"/>
                <a:gd name="T15" fmla="*/ 1 h 221"/>
                <a:gd name="T16" fmla="*/ 4 w 84"/>
                <a:gd name="T17" fmla="*/ 16 h 221"/>
                <a:gd name="T18" fmla="*/ 5 w 84"/>
                <a:gd name="T19" fmla="*/ 31 h 221"/>
                <a:gd name="T20" fmla="*/ 29 w 84"/>
                <a:gd name="T21" fmla="*/ 105 h 221"/>
                <a:gd name="T22" fmla="*/ 60 w 84"/>
                <a:gd name="T23" fmla="*/ 202 h 221"/>
                <a:gd name="T24" fmla="*/ 75 w 84"/>
                <a:gd name="T25" fmla="*/ 221 h 221"/>
                <a:gd name="T26" fmla="*/ 63 w 84"/>
                <a:gd name="T27" fmla="*/ 196 h 221"/>
                <a:gd name="T28" fmla="*/ 79 w 84"/>
                <a:gd name="T29" fmla="*/ 206 h 221"/>
                <a:gd name="T30" fmla="*/ 72 w 84"/>
                <a:gd name="T31" fmla="*/ 180 h 221"/>
                <a:gd name="T32" fmla="*/ 59 w 84"/>
                <a:gd name="T33" fmla="*/ 1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221">
                  <a:moveTo>
                    <a:pt x="59" y="138"/>
                  </a:moveTo>
                  <a:cubicBezTo>
                    <a:pt x="63" y="129"/>
                    <a:pt x="59" y="97"/>
                    <a:pt x="59" y="97"/>
                  </a:cubicBezTo>
                  <a:cubicBezTo>
                    <a:pt x="59" y="97"/>
                    <a:pt x="58" y="132"/>
                    <a:pt x="50" y="130"/>
                  </a:cubicBezTo>
                  <a:cubicBezTo>
                    <a:pt x="42" y="129"/>
                    <a:pt x="48" y="96"/>
                    <a:pt x="46" y="90"/>
                  </a:cubicBezTo>
                  <a:cubicBezTo>
                    <a:pt x="45" y="83"/>
                    <a:pt x="28" y="58"/>
                    <a:pt x="28" y="58"/>
                  </a:cubicBezTo>
                  <a:cubicBezTo>
                    <a:pt x="17" y="51"/>
                    <a:pt x="8" y="27"/>
                    <a:pt x="12" y="20"/>
                  </a:cubicBezTo>
                  <a:cubicBezTo>
                    <a:pt x="15" y="16"/>
                    <a:pt x="14" y="7"/>
                    <a:pt x="13" y="0"/>
                  </a:cubicBezTo>
                  <a:cubicBezTo>
                    <a:pt x="13" y="0"/>
                    <a:pt x="13" y="1"/>
                    <a:pt x="13" y="1"/>
                  </a:cubicBezTo>
                  <a:cubicBezTo>
                    <a:pt x="9" y="4"/>
                    <a:pt x="8" y="12"/>
                    <a:pt x="4" y="16"/>
                  </a:cubicBezTo>
                  <a:cubicBezTo>
                    <a:pt x="1" y="19"/>
                    <a:pt x="0" y="27"/>
                    <a:pt x="5" y="31"/>
                  </a:cubicBezTo>
                  <a:cubicBezTo>
                    <a:pt x="10" y="35"/>
                    <a:pt x="23" y="86"/>
                    <a:pt x="29" y="105"/>
                  </a:cubicBezTo>
                  <a:cubicBezTo>
                    <a:pt x="35" y="124"/>
                    <a:pt x="60" y="201"/>
                    <a:pt x="60" y="202"/>
                  </a:cubicBezTo>
                  <a:cubicBezTo>
                    <a:pt x="65" y="220"/>
                    <a:pt x="75" y="221"/>
                    <a:pt x="75" y="221"/>
                  </a:cubicBezTo>
                  <a:cubicBezTo>
                    <a:pt x="70" y="217"/>
                    <a:pt x="63" y="196"/>
                    <a:pt x="63" y="196"/>
                  </a:cubicBezTo>
                  <a:cubicBezTo>
                    <a:pt x="68" y="194"/>
                    <a:pt x="73" y="212"/>
                    <a:pt x="79" y="206"/>
                  </a:cubicBezTo>
                  <a:cubicBezTo>
                    <a:pt x="84" y="201"/>
                    <a:pt x="72" y="185"/>
                    <a:pt x="72" y="180"/>
                  </a:cubicBezTo>
                  <a:cubicBezTo>
                    <a:pt x="71" y="175"/>
                    <a:pt x="55" y="147"/>
                    <a:pt x="59"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3" name="Freeform 215"/>
            <p:cNvSpPr>
              <a:spLocks/>
            </p:cNvSpPr>
            <p:nvPr/>
          </p:nvSpPr>
          <p:spPr bwMode="auto">
            <a:xfrm>
              <a:off x="3492500" y="4473576"/>
              <a:ext cx="123825" cy="528638"/>
            </a:xfrm>
            <a:custGeom>
              <a:avLst/>
              <a:gdLst>
                <a:gd name="T0" fmla="*/ 0 w 33"/>
                <a:gd name="T1" fmla="*/ 128 h 141"/>
                <a:gd name="T2" fmla="*/ 17 w 33"/>
                <a:gd name="T3" fmla="*/ 141 h 141"/>
                <a:gd name="T4" fmla="*/ 33 w 33"/>
                <a:gd name="T5" fmla="*/ 126 h 141"/>
                <a:gd name="T6" fmla="*/ 28 w 33"/>
                <a:gd name="T7" fmla="*/ 31 h 141"/>
                <a:gd name="T8" fmla="*/ 21 w 33"/>
                <a:gd name="T9" fmla="*/ 18 h 141"/>
                <a:gd name="T10" fmla="*/ 27 w 33"/>
                <a:gd name="T11" fmla="*/ 9 h 141"/>
                <a:gd name="T12" fmla="*/ 17 w 33"/>
                <a:gd name="T13" fmla="*/ 3 h 141"/>
                <a:gd name="T14" fmla="*/ 10 w 33"/>
                <a:gd name="T15" fmla="*/ 17 h 141"/>
                <a:gd name="T16" fmla="*/ 5 w 33"/>
                <a:gd name="T17" fmla="*/ 29 h 141"/>
                <a:gd name="T18" fmla="*/ 0 w 33"/>
                <a:gd name="T19"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41">
                  <a:moveTo>
                    <a:pt x="0" y="128"/>
                  </a:moveTo>
                  <a:cubicBezTo>
                    <a:pt x="17" y="141"/>
                    <a:pt x="17" y="141"/>
                    <a:pt x="17" y="141"/>
                  </a:cubicBezTo>
                  <a:cubicBezTo>
                    <a:pt x="33" y="126"/>
                    <a:pt x="33" y="126"/>
                    <a:pt x="33" y="126"/>
                  </a:cubicBezTo>
                  <a:cubicBezTo>
                    <a:pt x="33" y="126"/>
                    <a:pt x="28" y="34"/>
                    <a:pt x="28" y="31"/>
                  </a:cubicBezTo>
                  <a:cubicBezTo>
                    <a:pt x="28" y="28"/>
                    <a:pt x="21" y="18"/>
                    <a:pt x="21" y="18"/>
                  </a:cubicBezTo>
                  <a:cubicBezTo>
                    <a:pt x="27" y="9"/>
                    <a:pt x="27" y="9"/>
                    <a:pt x="27" y="9"/>
                  </a:cubicBezTo>
                  <a:cubicBezTo>
                    <a:pt x="27" y="9"/>
                    <a:pt x="23" y="0"/>
                    <a:pt x="17" y="3"/>
                  </a:cubicBezTo>
                  <a:cubicBezTo>
                    <a:pt x="11" y="6"/>
                    <a:pt x="10" y="17"/>
                    <a:pt x="10" y="17"/>
                  </a:cubicBezTo>
                  <a:cubicBezTo>
                    <a:pt x="5" y="29"/>
                    <a:pt x="5" y="29"/>
                    <a:pt x="5" y="29"/>
                  </a:cubicBezTo>
                  <a:lnTo>
                    <a:pt x="0" y="128"/>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4" name="Freeform 216"/>
            <p:cNvSpPr>
              <a:spLocks/>
            </p:cNvSpPr>
            <p:nvPr/>
          </p:nvSpPr>
          <p:spPr bwMode="auto">
            <a:xfrm>
              <a:off x="4464050" y="4470401"/>
              <a:ext cx="41275" cy="52388"/>
            </a:xfrm>
            <a:custGeom>
              <a:avLst/>
              <a:gdLst>
                <a:gd name="T0" fmla="*/ 0 w 11"/>
                <a:gd name="T1" fmla="*/ 14 h 14"/>
                <a:gd name="T2" fmla="*/ 11 w 11"/>
                <a:gd name="T3" fmla="*/ 3 h 14"/>
                <a:gd name="T4" fmla="*/ 8 w 11"/>
                <a:gd name="T5" fmla="*/ 0 h 14"/>
                <a:gd name="T6" fmla="*/ 0 w 11"/>
                <a:gd name="T7" fmla="*/ 14 h 14"/>
              </a:gdLst>
              <a:ahLst/>
              <a:cxnLst>
                <a:cxn ang="0">
                  <a:pos x="T0" y="T1"/>
                </a:cxn>
                <a:cxn ang="0">
                  <a:pos x="T2" y="T3"/>
                </a:cxn>
                <a:cxn ang="0">
                  <a:pos x="T4" y="T5"/>
                </a:cxn>
                <a:cxn ang="0">
                  <a:pos x="T6" y="T7"/>
                </a:cxn>
              </a:cxnLst>
              <a:rect l="0" t="0" r="r" b="b"/>
              <a:pathLst>
                <a:path w="11" h="14">
                  <a:moveTo>
                    <a:pt x="0" y="14"/>
                  </a:moveTo>
                  <a:cubicBezTo>
                    <a:pt x="0" y="14"/>
                    <a:pt x="6" y="4"/>
                    <a:pt x="11" y="3"/>
                  </a:cubicBezTo>
                  <a:cubicBezTo>
                    <a:pt x="8" y="0"/>
                    <a:pt x="8" y="0"/>
                    <a:pt x="8" y="0"/>
                  </a:cubicBezTo>
                  <a:cubicBezTo>
                    <a:pt x="8" y="0"/>
                    <a:pt x="1" y="12"/>
                    <a:pt x="0" y="14"/>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5" name="Freeform 217"/>
            <p:cNvSpPr>
              <a:spLocks/>
            </p:cNvSpPr>
            <p:nvPr/>
          </p:nvSpPr>
          <p:spPr bwMode="auto">
            <a:xfrm>
              <a:off x="4464050" y="4405313"/>
              <a:ext cx="44450" cy="65088"/>
            </a:xfrm>
            <a:custGeom>
              <a:avLst/>
              <a:gdLst>
                <a:gd name="T0" fmla="*/ 0 w 12"/>
                <a:gd name="T1" fmla="*/ 17 h 17"/>
                <a:gd name="T2" fmla="*/ 5 w 12"/>
                <a:gd name="T3" fmla="*/ 10 h 17"/>
                <a:gd name="T4" fmla="*/ 12 w 12"/>
                <a:gd name="T5" fmla="*/ 0 h 17"/>
                <a:gd name="T6" fmla="*/ 4 w 12"/>
                <a:gd name="T7" fmla="*/ 9 h 17"/>
                <a:gd name="T8" fmla="*/ 0 w 12"/>
                <a:gd name="T9" fmla="*/ 17 h 17"/>
              </a:gdLst>
              <a:ahLst/>
              <a:cxnLst>
                <a:cxn ang="0">
                  <a:pos x="T0" y="T1"/>
                </a:cxn>
                <a:cxn ang="0">
                  <a:pos x="T2" y="T3"/>
                </a:cxn>
                <a:cxn ang="0">
                  <a:pos x="T4" y="T5"/>
                </a:cxn>
                <a:cxn ang="0">
                  <a:pos x="T6" y="T7"/>
                </a:cxn>
                <a:cxn ang="0">
                  <a:pos x="T8" y="T9"/>
                </a:cxn>
              </a:cxnLst>
              <a:rect l="0" t="0" r="r" b="b"/>
              <a:pathLst>
                <a:path w="12" h="17">
                  <a:moveTo>
                    <a:pt x="0" y="17"/>
                  </a:moveTo>
                  <a:cubicBezTo>
                    <a:pt x="0" y="17"/>
                    <a:pt x="3" y="11"/>
                    <a:pt x="5" y="10"/>
                  </a:cubicBezTo>
                  <a:cubicBezTo>
                    <a:pt x="6" y="8"/>
                    <a:pt x="12" y="0"/>
                    <a:pt x="12" y="0"/>
                  </a:cubicBezTo>
                  <a:cubicBezTo>
                    <a:pt x="4" y="9"/>
                    <a:pt x="4" y="9"/>
                    <a:pt x="4" y="9"/>
                  </a:cubicBezTo>
                  <a:lnTo>
                    <a:pt x="0" y="17"/>
                  </a:ln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36" name="组合 35"/>
          <p:cNvGrpSpPr/>
          <p:nvPr/>
        </p:nvGrpSpPr>
        <p:grpSpPr>
          <a:xfrm>
            <a:off x="2841173" y="1208960"/>
            <a:ext cx="1382920" cy="1374698"/>
            <a:chOff x="2839809" y="983410"/>
            <a:chExt cx="1751069" cy="1740658"/>
          </a:xfrm>
        </p:grpSpPr>
        <p:sp>
          <p:nvSpPr>
            <p:cNvPr id="2" name="椭圆 1"/>
            <p:cNvSpPr/>
            <p:nvPr/>
          </p:nvSpPr>
          <p:spPr>
            <a:xfrm>
              <a:off x="2839809" y="983410"/>
              <a:ext cx="1751069" cy="1740658"/>
            </a:xfrm>
            <a:prstGeom prst="ellipse">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4" name="组合 3"/>
            <p:cNvGrpSpPr/>
            <p:nvPr/>
          </p:nvGrpSpPr>
          <p:grpSpPr>
            <a:xfrm>
              <a:off x="3211409" y="1376214"/>
              <a:ext cx="1011320" cy="1084132"/>
              <a:chOff x="7397485" y="3586794"/>
              <a:chExt cx="1720118" cy="1854990"/>
            </a:xfrm>
          </p:grpSpPr>
          <p:sp>
            <p:nvSpPr>
              <p:cNvPr id="5" name="Freeform 38"/>
              <p:cNvSpPr>
                <a:spLocks noEditPoints="1"/>
              </p:cNvSpPr>
              <p:nvPr/>
            </p:nvSpPr>
            <p:spPr bwMode="auto">
              <a:xfrm>
                <a:off x="7397485" y="3586794"/>
                <a:ext cx="1720118" cy="1278360"/>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39"/>
              <p:cNvSpPr>
                <a:spLocks/>
              </p:cNvSpPr>
              <p:nvPr/>
            </p:nvSpPr>
            <p:spPr bwMode="auto">
              <a:xfrm>
                <a:off x="7860743" y="4892518"/>
                <a:ext cx="787736" cy="549266"/>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40"/>
              <p:cNvSpPr>
                <a:spLocks/>
              </p:cNvSpPr>
              <p:nvPr/>
            </p:nvSpPr>
            <p:spPr bwMode="auto">
              <a:xfrm>
                <a:off x="7661367" y="3921044"/>
                <a:ext cx="1192355" cy="619633"/>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37" name="TextBox 36"/>
          <p:cNvSpPr txBox="1"/>
          <p:nvPr/>
        </p:nvSpPr>
        <p:spPr>
          <a:xfrm>
            <a:off x="4796735" y="1799840"/>
            <a:ext cx="3564396" cy="20027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You can click here to enter your text. You can click here to enter your text. You can click here to enter your text. You can click here to enter your text. You can click here to enter your text</a:t>
            </a:r>
            <a:r>
              <a:rPr lang="en-US" altLang="zh-CN" sz="1200" dirty="0" smtClean="0"/>
              <a:t>.</a:t>
            </a:r>
            <a:endParaRPr lang="zh-CN" altLang="en-US" sz="1200" dirty="0"/>
          </a:p>
        </p:txBody>
      </p:sp>
      <p:sp>
        <p:nvSpPr>
          <p:cNvPr id="38" name="矩形 37"/>
          <p:cNvSpPr/>
          <p:nvPr/>
        </p:nvSpPr>
        <p:spPr>
          <a:xfrm>
            <a:off x="4788024" y="1352388"/>
            <a:ext cx="2795925" cy="369332"/>
          </a:xfrm>
          <a:prstGeom prst="rect">
            <a:avLst/>
          </a:prstGeom>
          <a:noFill/>
        </p:spPr>
        <p:txBody>
          <a:bodyPr wrap="square">
            <a:spAutoFit/>
          </a:bodyPr>
          <a:lstStyle/>
          <a:p>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39" name="矩形 38"/>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4-3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9444629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0-#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0-#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0-#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2" presetClass="entr" presetSubtype="0" fill="hold" grpId="1"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2" presetClass="entr" presetSubtype="0" fill="hold" grpId="1"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1"/>
      <p:bldP spid="38" grpId="1"/>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4-4 Enter  Your  Title</a:t>
            </a:r>
            <a:endParaRPr lang="zh-CN" altLang="en-US" sz="2800" b="1" dirty="0" smtClean="0">
              <a:solidFill>
                <a:schemeClr val="bg1"/>
              </a:solidFill>
            </a:endParaRPr>
          </a:p>
        </p:txBody>
      </p:sp>
      <p:grpSp>
        <p:nvGrpSpPr>
          <p:cNvPr id="26" name="组合 25"/>
          <p:cNvGrpSpPr/>
          <p:nvPr/>
        </p:nvGrpSpPr>
        <p:grpSpPr>
          <a:xfrm>
            <a:off x="5949568" y="1995686"/>
            <a:ext cx="2169656" cy="1512168"/>
            <a:chOff x="5949568" y="1995686"/>
            <a:chExt cx="2169656" cy="1512168"/>
          </a:xfrm>
        </p:grpSpPr>
        <p:sp>
          <p:nvSpPr>
            <p:cNvPr id="15" name="矩形标注 14"/>
            <p:cNvSpPr/>
            <p:nvPr/>
          </p:nvSpPr>
          <p:spPr>
            <a:xfrm>
              <a:off x="5949568" y="1995686"/>
              <a:ext cx="2169656" cy="1512168"/>
            </a:xfrm>
            <a:prstGeom prst="wedgeRectCallout">
              <a:avLst>
                <a:gd name="adj1" fmla="val -49591"/>
                <a:gd name="adj2" fmla="val 7459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949568" y="2013106"/>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a:t>
              </a:r>
              <a:endParaRPr lang="zh-CN" altLang="en-US" sz="1200" dirty="0"/>
            </a:p>
          </p:txBody>
        </p:sp>
        <p:pic>
          <p:nvPicPr>
            <p:cNvPr id="3074" name="Picture 2" descr="C:\Documents and Settings\Administrator\桌面\睿泰集团员工培养计划-解决方案部-JYY\其他\PPT素材\图标\平面小图标\2\5047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3139070"/>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组合 24"/>
          <p:cNvGrpSpPr/>
          <p:nvPr/>
        </p:nvGrpSpPr>
        <p:grpSpPr>
          <a:xfrm>
            <a:off x="3166239" y="1216479"/>
            <a:ext cx="2207265" cy="1516293"/>
            <a:chOff x="3166239" y="1216479"/>
            <a:chExt cx="2207265" cy="1516293"/>
          </a:xfrm>
        </p:grpSpPr>
        <p:sp>
          <p:nvSpPr>
            <p:cNvPr id="14" name="矩形标注 13"/>
            <p:cNvSpPr/>
            <p:nvPr/>
          </p:nvSpPr>
          <p:spPr>
            <a:xfrm>
              <a:off x="3166239" y="1220604"/>
              <a:ext cx="2169656" cy="1512168"/>
            </a:xfrm>
            <a:prstGeom prst="wedgeRectCallout">
              <a:avLst>
                <a:gd name="adj1" fmla="val 983"/>
                <a:gd name="adj2" fmla="val 75305"/>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03848" y="1216479"/>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a:t>
              </a:r>
              <a:endParaRPr lang="zh-CN" altLang="en-US" sz="1200" dirty="0"/>
            </a:p>
          </p:txBody>
        </p:sp>
        <p:pic>
          <p:nvPicPr>
            <p:cNvPr id="3075" name="Picture 3" descr="C:\Documents and Settings\Administrator\桌面\睿泰集团员工培养计划-解决方案部-JYY\其他\PPT素材\图标\平面小图标\2\5047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90" y="2389007"/>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组合 20"/>
          <p:cNvGrpSpPr/>
          <p:nvPr/>
        </p:nvGrpSpPr>
        <p:grpSpPr>
          <a:xfrm>
            <a:off x="611560" y="1995686"/>
            <a:ext cx="2169656" cy="1512168"/>
            <a:chOff x="611560" y="1995686"/>
            <a:chExt cx="2169656" cy="1512168"/>
          </a:xfrm>
        </p:grpSpPr>
        <p:sp>
          <p:nvSpPr>
            <p:cNvPr id="13" name="矩形标注 12"/>
            <p:cNvSpPr/>
            <p:nvPr/>
          </p:nvSpPr>
          <p:spPr>
            <a:xfrm>
              <a:off x="611560" y="1995686"/>
              <a:ext cx="2169656" cy="1512168"/>
            </a:xfrm>
            <a:prstGeom prst="wedgeRectCallout">
              <a:avLst>
                <a:gd name="adj1" fmla="val 49078"/>
                <a:gd name="adj2" fmla="val 6961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11560" y="1995686"/>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a:t>
              </a:r>
              <a:endParaRPr lang="zh-CN" altLang="en-US" sz="1200" dirty="0"/>
            </a:p>
          </p:txBody>
        </p:sp>
        <p:pic>
          <p:nvPicPr>
            <p:cNvPr id="3076" name="Picture 4" descr="C:\Documents and Settings\Administrator\桌面\睿泰集团员工培养计划-解决方案部-JYY\其他\PPT素材\图标\平面小图标\2\50478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634" y="3168214"/>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组合 19"/>
          <p:cNvGrpSpPr/>
          <p:nvPr/>
        </p:nvGrpSpPr>
        <p:grpSpPr>
          <a:xfrm>
            <a:off x="2763186" y="3147815"/>
            <a:ext cx="3175624" cy="3179111"/>
            <a:chOff x="2763186" y="3147815"/>
            <a:chExt cx="3175624" cy="3179111"/>
          </a:xfrm>
        </p:grpSpPr>
        <p:grpSp>
          <p:nvGrpSpPr>
            <p:cNvPr id="19" name="组合 18"/>
            <p:cNvGrpSpPr/>
            <p:nvPr/>
          </p:nvGrpSpPr>
          <p:grpSpPr>
            <a:xfrm>
              <a:off x="2763186" y="3147815"/>
              <a:ext cx="3175624" cy="3179111"/>
              <a:chOff x="2763186" y="3147815"/>
              <a:chExt cx="3175624" cy="3179111"/>
            </a:xfrm>
          </p:grpSpPr>
          <p:sp>
            <p:nvSpPr>
              <p:cNvPr id="11" name="饼形 10"/>
              <p:cNvSpPr/>
              <p:nvPr/>
            </p:nvSpPr>
            <p:spPr>
              <a:xfrm rot="5400000">
                <a:off x="2770458" y="3158574"/>
                <a:ext cx="3168352" cy="3168352"/>
              </a:xfrm>
              <a:prstGeom prst="pie">
                <a:avLst>
                  <a:gd name="adj1" fmla="val 12698271"/>
                  <a:gd name="adj2" fmla="val 1620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饼形 9"/>
              <p:cNvSpPr/>
              <p:nvPr/>
            </p:nvSpPr>
            <p:spPr>
              <a:xfrm rot="2700000">
                <a:off x="2763186" y="3147816"/>
                <a:ext cx="3168352" cy="3168352"/>
              </a:xfrm>
              <a:prstGeom prst="pie">
                <a:avLst>
                  <a:gd name="adj1" fmla="val 11647033"/>
                  <a:gd name="adj2" fmla="val 15443818"/>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饼形 8"/>
              <p:cNvSpPr/>
              <p:nvPr/>
            </p:nvSpPr>
            <p:spPr>
              <a:xfrm rot="20509694">
                <a:off x="2763186" y="3147815"/>
                <a:ext cx="3168352" cy="3168352"/>
              </a:xfrm>
              <a:prstGeom prst="pie">
                <a:avLst>
                  <a:gd name="adj1" fmla="val 11911485"/>
                  <a:gd name="adj2" fmla="val 15429133"/>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弦形 3"/>
              <p:cNvSpPr/>
              <p:nvPr/>
            </p:nvSpPr>
            <p:spPr>
              <a:xfrm rot="8414785">
                <a:off x="3109284" y="3592650"/>
                <a:ext cx="2512216" cy="2536285"/>
              </a:xfrm>
              <a:prstGeom prst="chord">
                <a:avLst>
                  <a:gd name="adj1" fmla="val 2753391"/>
                  <a:gd name="adj2" fmla="val 12839027"/>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endParaRPr>
              </a:p>
            </p:txBody>
          </p:sp>
          <p:sp>
            <p:nvSpPr>
              <p:cNvPr id="12" name="矩形 11"/>
              <p:cNvSpPr/>
              <p:nvPr/>
            </p:nvSpPr>
            <p:spPr>
              <a:xfrm>
                <a:off x="3585544" y="4155926"/>
                <a:ext cx="1669416" cy="369332"/>
              </a:xfrm>
              <a:prstGeom prst="rect">
                <a:avLst/>
              </a:prstGeom>
              <a:noFill/>
            </p:spPr>
            <p:txBody>
              <a:bodyPr wrap="square">
                <a:spAutoFit/>
              </a:bodyPr>
              <a:lstStyle/>
              <a:p>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grpSp>
        <p:sp>
          <p:nvSpPr>
            <p:cNvPr id="22" name="TextBox 21"/>
            <p:cNvSpPr txBox="1"/>
            <p:nvPr/>
          </p:nvSpPr>
          <p:spPr>
            <a:xfrm>
              <a:off x="2887494" y="3806644"/>
              <a:ext cx="503536"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01</a:t>
              </a:r>
              <a:endParaRPr lang="zh-CN" altLang="en-US" sz="2000" b="1" dirty="0">
                <a:solidFill>
                  <a:srgbClr val="FFFFFF"/>
                </a:solidFill>
                <a:latin typeface="Broadway" pitchFamily="82" charset="0"/>
                <a:ea typeface="Kozuka Mincho Pr6N H" pitchFamily="18" charset="-128"/>
              </a:endParaRPr>
            </a:p>
          </p:txBody>
        </p:sp>
        <p:sp>
          <p:nvSpPr>
            <p:cNvPr id="23" name="TextBox 22"/>
            <p:cNvSpPr txBox="1"/>
            <p:nvPr/>
          </p:nvSpPr>
          <p:spPr>
            <a:xfrm>
              <a:off x="4068617" y="3150058"/>
              <a:ext cx="518091"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02</a:t>
              </a:r>
              <a:endParaRPr lang="zh-CN" altLang="en-US" sz="2000" b="1" dirty="0">
                <a:solidFill>
                  <a:srgbClr val="FFFFFF"/>
                </a:solidFill>
                <a:latin typeface="Broadway" pitchFamily="82" charset="0"/>
                <a:ea typeface="Kozuka Mincho Pr6N H" pitchFamily="18" charset="-128"/>
              </a:endParaRPr>
            </a:p>
          </p:txBody>
        </p:sp>
        <p:sp>
          <p:nvSpPr>
            <p:cNvPr id="24" name="TextBox 23"/>
            <p:cNvSpPr txBox="1"/>
            <p:nvPr/>
          </p:nvSpPr>
          <p:spPr>
            <a:xfrm>
              <a:off x="5284642" y="3806644"/>
              <a:ext cx="518091"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03</a:t>
              </a:r>
              <a:endParaRPr lang="zh-CN" altLang="en-US" sz="2000" b="1" dirty="0">
                <a:solidFill>
                  <a:srgbClr val="FFFFFF"/>
                </a:solidFill>
                <a:latin typeface="Broadway" pitchFamily="82" charset="0"/>
                <a:ea typeface="Kozuka Mincho Pr6N H" pitchFamily="18" charset="-128"/>
              </a:endParaRPr>
            </a:p>
          </p:txBody>
        </p:sp>
      </p:grpSp>
    </p:spTree>
    <p:extLst>
      <p:ext uri="{BB962C8B-B14F-4D97-AF65-F5344CB8AC3E}">
        <p14:creationId xmlns:p14="http://schemas.microsoft.com/office/powerpoint/2010/main" val="39630174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750" fill="hold"/>
                                        <p:tgtEl>
                                          <p:spTgt spid="20"/>
                                        </p:tgtEl>
                                        <p:attrNameLst>
                                          <p:attrName>ppt_w</p:attrName>
                                        </p:attrNameLst>
                                      </p:cBhvr>
                                      <p:tavLst>
                                        <p:tav tm="0">
                                          <p:val>
                                            <p:fltVal val="0"/>
                                          </p:val>
                                        </p:tav>
                                        <p:tav tm="100000">
                                          <p:val>
                                            <p:strVal val="#ppt_w"/>
                                          </p:val>
                                        </p:tav>
                                      </p:tavLst>
                                    </p:anim>
                                    <p:anim calcmode="lin" valueType="num">
                                      <p:cBhvr>
                                        <p:cTn id="13" dur="750" fill="hold"/>
                                        <p:tgtEl>
                                          <p:spTgt spid="20"/>
                                        </p:tgtEl>
                                        <p:attrNameLst>
                                          <p:attrName>ppt_h</p:attrName>
                                        </p:attrNameLst>
                                      </p:cBhvr>
                                      <p:tavLst>
                                        <p:tav tm="0">
                                          <p:val>
                                            <p:fltVal val="0"/>
                                          </p:val>
                                        </p:tav>
                                        <p:tav tm="100000">
                                          <p:val>
                                            <p:strVal val="#ppt_h"/>
                                          </p:val>
                                        </p:tav>
                                      </p:tavLst>
                                    </p:anim>
                                    <p:animEffect transition="in" filter="fade">
                                      <p:cBhvr>
                                        <p:cTn id="14" dur="750"/>
                                        <p:tgtEl>
                                          <p:spTgt spid="20"/>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750" fill="hold"/>
                                        <p:tgtEl>
                                          <p:spTgt spid="21"/>
                                        </p:tgtEl>
                                        <p:attrNameLst>
                                          <p:attrName>ppt_x</p:attrName>
                                        </p:attrNameLst>
                                      </p:cBhvr>
                                      <p:tavLst>
                                        <p:tav tm="0">
                                          <p:val>
                                            <p:strVal val="#ppt_x"/>
                                          </p:val>
                                        </p:tav>
                                        <p:tav tm="100000">
                                          <p:val>
                                            <p:strVal val="#ppt_x"/>
                                          </p:val>
                                        </p:tav>
                                      </p:tavLst>
                                    </p:anim>
                                    <p:anim calcmode="lin" valueType="num">
                                      <p:cBhvr additive="base">
                                        <p:cTn id="19" dur="75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2250"/>
                            </p:stCondLst>
                            <p:childTnLst>
                              <p:par>
                                <p:cTn id="21" presetID="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ppt_x"/>
                                          </p:val>
                                        </p:tav>
                                        <p:tav tm="100000">
                                          <p:val>
                                            <p:strVal val="#ppt_x"/>
                                          </p:val>
                                        </p:tav>
                                      </p:tavLst>
                                    </p:anim>
                                    <p:anim calcmode="lin" valueType="num">
                                      <p:cBhvr additive="base">
                                        <p:cTn id="24" dur="750" fill="hold"/>
                                        <p:tgtEl>
                                          <p:spTgt spid="25"/>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2" presetClass="entr" presetSubtype="4"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750" fill="hold"/>
                                        <p:tgtEl>
                                          <p:spTgt spid="26"/>
                                        </p:tgtEl>
                                        <p:attrNameLst>
                                          <p:attrName>ppt_x</p:attrName>
                                        </p:attrNameLst>
                                      </p:cBhvr>
                                      <p:tavLst>
                                        <p:tav tm="0">
                                          <p:val>
                                            <p:strVal val="#ppt_x"/>
                                          </p:val>
                                        </p:tav>
                                        <p:tav tm="100000">
                                          <p:val>
                                            <p:strVal val="#ppt_x"/>
                                          </p:val>
                                        </p:tav>
                                      </p:tavLst>
                                    </p:anim>
                                    <p:anim calcmode="lin" valueType="num">
                                      <p:cBhvr additive="base">
                                        <p:cTn id="29"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3822943" y="1275606"/>
            <a:ext cx="1152128" cy="1152128"/>
          </a:xfrm>
          <a:prstGeom prst="ellipse">
            <a:avLst/>
          </a:prstGeom>
          <a:solidFill>
            <a:srgbClr val="FFFFFF">
              <a:alpha val="32941"/>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logo</a:t>
            </a:r>
            <a:endParaRPr lang="zh-CN" altLang="en-US" sz="2800" dirty="0"/>
          </a:p>
        </p:txBody>
      </p:sp>
      <p:cxnSp>
        <p:nvCxnSpPr>
          <p:cNvPr id="36" name="直接连接符 35"/>
          <p:cNvCxnSpPr/>
          <p:nvPr/>
        </p:nvCxnSpPr>
        <p:spPr>
          <a:xfrm>
            <a:off x="2204506" y="278777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204506" y="3723878"/>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04506" y="2931790"/>
            <a:ext cx="4248472" cy="584775"/>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Thank</a:t>
            </a:r>
            <a:r>
              <a:rPr lang="zh-CN" altLang="en-US" sz="3200" b="1" dirty="0">
                <a:solidFill>
                  <a:schemeClr val="bg1"/>
                </a:solidFill>
                <a:latin typeface="微软雅黑" pitchFamily="34" charset="-122"/>
                <a:ea typeface="微软雅黑" pitchFamily="34" charset="-122"/>
              </a:rPr>
              <a:t> </a:t>
            </a:r>
            <a:r>
              <a:rPr lang="en-US" altLang="zh-CN" sz="3200" b="1" dirty="0" smtClean="0">
                <a:solidFill>
                  <a:schemeClr val="bg1"/>
                </a:solidFill>
                <a:latin typeface="微软雅黑" pitchFamily="34" charset="-122"/>
                <a:ea typeface="微软雅黑" pitchFamily="34" charset="-122"/>
              </a:rPr>
              <a:t>You</a:t>
            </a:r>
            <a:endParaRPr lang="zh-CN" altLang="en-US" sz="3200" b="1" dirty="0">
              <a:solidFill>
                <a:schemeClr val="bg1"/>
              </a:solidFill>
              <a:latin typeface="微软雅黑" pitchFamily="34" charset="-122"/>
              <a:ea typeface="微软雅黑" pitchFamily="34" charset="-122"/>
            </a:endParaRPr>
          </a:p>
        </p:txBody>
      </p:sp>
      <p:sp>
        <p:nvSpPr>
          <p:cNvPr id="39" name="TextBox 38"/>
          <p:cNvSpPr txBox="1"/>
          <p:nvPr/>
        </p:nvSpPr>
        <p:spPr>
          <a:xfrm>
            <a:off x="2780570" y="3949774"/>
            <a:ext cx="3096344" cy="307777"/>
          </a:xfrm>
          <a:prstGeom prst="rect">
            <a:avLst/>
          </a:prstGeom>
          <a:noFill/>
        </p:spPr>
        <p:txBody>
          <a:bodyPr wrap="square" rtlCol="0">
            <a:spAutoFit/>
          </a:bodyPr>
          <a:lstStyle/>
          <a:p>
            <a:pPr algn="ctr"/>
            <a:r>
              <a:rPr lang="en-US" altLang="zh-CN" sz="1400" dirty="0" smtClean="0">
                <a:solidFill>
                  <a:schemeClr val="bg1"/>
                </a:solidFill>
                <a:latin typeface="微软雅黑" pitchFamily="34" charset="-122"/>
                <a:ea typeface="微软雅黑" pitchFamily="34" charset="-122"/>
              </a:rPr>
              <a:t>Freedom  design  by  Jenny</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737102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8"/>
                                        </p:tgtEl>
                                        <p:attrNameLst>
                                          <p:attrName>ppt_y</p:attrName>
                                        </p:attrNameLst>
                                      </p:cBhvr>
                                      <p:tavLst>
                                        <p:tav tm="0">
                                          <p:val>
                                            <p:strVal val="#ppt_y"/>
                                          </p:val>
                                        </p:tav>
                                        <p:tav tm="100000">
                                          <p:val>
                                            <p:strVal val="#ppt_y"/>
                                          </p:val>
                                        </p:tav>
                                      </p:tavLst>
                                    </p:anim>
                                    <p:anim calcmode="lin" valueType="num">
                                      <p:cBhvr>
                                        <p:cTn id="24"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8"/>
                                        </p:tgtEl>
                                      </p:cBhvr>
                                    </p:animEffect>
                                  </p:childTnLst>
                                </p:cTn>
                              </p:par>
                            </p:childTnLst>
                          </p:cTn>
                        </p:par>
                        <p:par>
                          <p:cTn id="27" fill="hold">
                            <p:stCondLst>
                              <p:cond delay="235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39"/>
                                        </p:tgtEl>
                                        <p:attrNameLst>
                                          <p:attrName>style.visibility</p:attrName>
                                        </p:attrNameLst>
                                      </p:cBhvr>
                                      <p:to>
                                        <p:strVal val="visible"/>
                                      </p:to>
                                    </p:set>
                                    <p:anim by="(-#ppt_w*2)" calcmode="lin" valueType="num">
                                      <p:cBhvr rctx="PPT">
                                        <p:cTn id="30" dur="250" autoRev="1" fill="hold">
                                          <p:stCondLst>
                                            <p:cond delay="0"/>
                                          </p:stCondLst>
                                        </p:cTn>
                                        <p:tgtEl>
                                          <p:spTgt spid="39"/>
                                        </p:tgtEl>
                                        <p:attrNameLst>
                                          <p:attrName>ppt_w</p:attrName>
                                        </p:attrNameLst>
                                      </p:cBhvr>
                                    </p:anim>
                                    <p:anim by="(#ppt_w*0.50)" calcmode="lin" valueType="num">
                                      <p:cBhvr>
                                        <p:cTn id="31" dur="250" decel="50000" autoRev="1" fill="hold">
                                          <p:stCondLst>
                                            <p:cond delay="0"/>
                                          </p:stCondLst>
                                        </p:cTn>
                                        <p:tgtEl>
                                          <p:spTgt spid="39"/>
                                        </p:tgtEl>
                                        <p:attrNameLst>
                                          <p:attrName>ppt_x</p:attrName>
                                        </p:attrNameLst>
                                      </p:cBhvr>
                                    </p:anim>
                                    <p:anim from="(-#ppt_h/2)" to="(#ppt_y)" calcmode="lin" valueType="num">
                                      <p:cBhvr>
                                        <p:cTn id="32" dur="500" fill="hold">
                                          <p:stCondLst>
                                            <p:cond delay="0"/>
                                          </p:stCondLst>
                                        </p:cTn>
                                        <p:tgtEl>
                                          <p:spTgt spid="39"/>
                                        </p:tgtEl>
                                        <p:attrNameLst>
                                          <p:attrName>ppt_y</p:attrName>
                                        </p:attrNameLst>
                                      </p:cBhvr>
                                    </p:anim>
                                    <p:animRot by="21600000">
                                      <p:cBhvr>
                                        <p:cTn id="33" dur="500"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hlinkClick r:id="rId2"/>
              </a:rPr>
              <a:t>www.51pptmoban.com</a:t>
            </a:r>
            <a:r>
              <a:rPr lang="en-US" altLang="zh-CN" dirty="0" smtClean="0"/>
              <a:t> </a:t>
            </a:r>
            <a:r>
              <a:rPr lang="zh-CN" altLang="en-US" smtClean="0"/>
              <a:t>搜集整理</a:t>
            </a:r>
            <a:endParaRPr lang="zh-CN" altLang="en-US"/>
          </a:p>
        </p:txBody>
      </p:sp>
    </p:spTree>
    <p:extLst>
      <p:ext uri="{BB962C8B-B14F-4D97-AF65-F5344CB8AC3E}">
        <p14:creationId xmlns:p14="http://schemas.microsoft.com/office/powerpoint/2010/main" val="183591682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696683"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One</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zh-CN" altLang="en-US" sz="2800" b="1" dirty="0" smtClean="0">
                <a:solidFill>
                  <a:schemeClr val="accent6">
                    <a:lumMod val="75000"/>
                  </a:schemeClr>
                </a:solidFill>
              </a:rPr>
              <a:t>背景介绍</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01</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219822"/>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51670"/>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5320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233664" y="2092618"/>
            <a:ext cx="1130424" cy="1060704"/>
            <a:chOff x="3635896" y="2092618"/>
            <a:chExt cx="1130424" cy="1060704"/>
          </a:xfrm>
        </p:grpSpPr>
        <p:sp>
          <p:nvSpPr>
            <p:cNvPr id="5" name="等腰三角形 4"/>
            <p:cNvSpPr/>
            <p:nvPr/>
          </p:nvSpPr>
          <p:spPr>
            <a:xfrm rot="5400000">
              <a:off x="3778768" y="2165770"/>
              <a:ext cx="1060704" cy="91440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62744" y="2165770"/>
              <a:ext cx="1060704"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0" y="366036"/>
            <a:ext cx="3347864"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bg1"/>
                </a:solidFill>
              </a:rPr>
              <a:t>背景介绍</a:t>
            </a:r>
          </a:p>
        </p:txBody>
      </p:sp>
      <p:sp>
        <p:nvSpPr>
          <p:cNvPr id="8" name="TextBox 7"/>
          <p:cNvSpPr txBox="1"/>
          <p:nvPr/>
        </p:nvSpPr>
        <p:spPr>
          <a:xfrm>
            <a:off x="5436096" y="2374017"/>
            <a:ext cx="3456384" cy="378630"/>
          </a:xfrm>
          <a:prstGeom prst="rect">
            <a:avLst/>
          </a:prstGeom>
          <a:noFill/>
        </p:spPr>
        <p:txBody>
          <a:bodyPr wrap="square" rtlCol="0">
            <a:spAutoFit/>
          </a:bodyPr>
          <a:lstStyle/>
          <a:p>
            <a:pPr marL="285750" indent="-285750">
              <a:lnSpc>
                <a:spcPct val="150000"/>
              </a:lnSpc>
              <a:buClr>
                <a:schemeClr val="accent6">
                  <a:lumMod val="75000"/>
                </a:schemeClr>
              </a:buClr>
              <a:buFont typeface="Arial" pitchFamily="34" charset="0"/>
              <a:buChar char="•"/>
            </a:pPr>
            <a:r>
              <a:rPr lang="zh-CN" altLang="en-US" sz="1400" dirty="0" smtClean="0"/>
              <a:t>携带细菌与病毒进入人体呼吸道</a:t>
            </a:r>
            <a:r>
              <a:rPr lang="en-US" altLang="zh-CN" sz="1400" dirty="0" smtClean="0"/>
              <a:t> </a:t>
            </a:r>
          </a:p>
        </p:txBody>
      </p:sp>
      <p:sp>
        <p:nvSpPr>
          <p:cNvPr id="4" name="矩形 3"/>
          <p:cNvSpPr/>
          <p:nvPr/>
        </p:nvSpPr>
        <p:spPr>
          <a:xfrm>
            <a:off x="5436096" y="1779662"/>
            <a:ext cx="2741456" cy="369332"/>
          </a:xfrm>
          <a:prstGeom prst="rect">
            <a:avLst/>
          </a:prstGeom>
        </p:spPr>
        <p:txBody>
          <a:bodyPr wrap="none">
            <a:spAutoFit/>
          </a:bodyPr>
          <a:lstStyle/>
          <a:p>
            <a:r>
              <a:rPr lang="zh-CN" altLang="en-US" b="1" dirty="0" smtClean="0">
                <a:solidFill>
                  <a:schemeClr val="accent6">
                    <a:lumMod val="75000"/>
                  </a:schemeClr>
                </a:solidFill>
              </a:rPr>
              <a:t>雾霾日益影响人们的生活</a:t>
            </a:r>
            <a:endParaRPr lang="zh-CN" altLang="en-US" b="1" dirty="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 y="1601390"/>
            <a:ext cx="3947498" cy="2037418"/>
          </a:xfrm>
          <a:prstGeom prst="rect">
            <a:avLst/>
          </a:prstGeom>
        </p:spPr>
      </p:pic>
      <p:sp>
        <p:nvSpPr>
          <p:cNvPr id="10" name="TextBox 7"/>
          <p:cNvSpPr txBox="1"/>
          <p:nvPr/>
        </p:nvSpPr>
        <p:spPr>
          <a:xfrm>
            <a:off x="5436096" y="2752647"/>
            <a:ext cx="3456384" cy="378630"/>
          </a:xfrm>
          <a:prstGeom prst="rect">
            <a:avLst/>
          </a:prstGeom>
          <a:noFill/>
        </p:spPr>
        <p:txBody>
          <a:bodyPr wrap="square" rtlCol="0">
            <a:spAutoFit/>
          </a:bodyPr>
          <a:lstStyle/>
          <a:p>
            <a:pPr marL="285750" indent="-285750">
              <a:lnSpc>
                <a:spcPct val="150000"/>
              </a:lnSpc>
              <a:buClr>
                <a:schemeClr val="accent6">
                  <a:lumMod val="75000"/>
                </a:schemeClr>
              </a:buClr>
              <a:buFont typeface="Arial" pitchFamily="34" charset="0"/>
              <a:buChar char="•"/>
            </a:pPr>
            <a:r>
              <a:rPr lang="zh-CN" altLang="en-US" sz="1400" dirty="0" smtClean="0"/>
              <a:t>能见度</a:t>
            </a:r>
            <a:r>
              <a:rPr lang="zh-CN" altLang="en-US" sz="1400" dirty="0" smtClean="0"/>
              <a:t>低触发</a:t>
            </a:r>
            <a:r>
              <a:rPr lang="zh-CN" altLang="en-US" sz="1400" dirty="0" smtClean="0"/>
              <a:t>交通事故</a:t>
            </a:r>
            <a:endParaRPr lang="en-US" altLang="zh-CN" sz="1400" dirty="0" smtClean="0"/>
          </a:p>
        </p:txBody>
      </p:sp>
      <p:sp>
        <p:nvSpPr>
          <p:cNvPr id="11" name="TextBox 7"/>
          <p:cNvSpPr txBox="1"/>
          <p:nvPr/>
        </p:nvSpPr>
        <p:spPr>
          <a:xfrm>
            <a:off x="5436096" y="3155258"/>
            <a:ext cx="3456384" cy="378630"/>
          </a:xfrm>
          <a:prstGeom prst="rect">
            <a:avLst/>
          </a:prstGeom>
          <a:noFill/>
        </p:spPr>
        <p:txBody>
          <a:bodyPr wrap="square" rtlCol="0">
            <a:spAutoFit/>
          </a:bodyPr>
          <a:lstStyle/>
          <a:p>
            <a:pPr marL="285750" indent="-285750">
              <a:lnSpc>
                <a:spcPct val="150000"/>
              </a:lnSpc>
              <a:buClr>
                <a:schemeClr val="accent6">
                  <a:lumMod val="75000"/>
                </a:schemeClr>
              </a:buClr>
              <a:buFont typeface="Arial" pitchFamily="34" charset="0"/>
              <a:buChar char="•"/>
            </a:pPr>
            <a:r>
              <a:rPr lang="zh-CN" altLang="en-US" sz="1400" dirty="0" smtClean="0"/>
              <a:t>沉闷</a:t>
            </a:r>
            <a:r>
              <a:rPr lang="zh-CN" altLang="en-US" sz="1400" dirty="0" smtClean="0"/>
              <a:t>压抑影响心理健康</a:t>
            </a:r>
            <a:r>
              <a:rPr lang="en-US" altLang="zh-CN" sz="1400" dirty="0" smtClean="0"/>
              <a:t>  </a:t>
            </a:r>
            <a:endParaRPr lang="zh-CN" altLang="en-US" sz="1400" dirty="0"/>
          </a:p>
        </p:txBody>
      </p:sp>
    </p:spTree>
    <p:extLst>
      <p:ext uri="{BB962C8B-B14F-4D97-AF65-F5344CB8AC3E}">
        <p14:creationId xmlns:p14="http://schemas.microsoft.com/office/powerpoint/2010/main" val="25442129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0-#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par>
                                <p:cTn id="14" presetID="14"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childTnLst>
                                </p:cTn>
                              </p:par>
                            </p:childTnLst>
                          </p:cTn>
                        </p:par>
                        <p:par>
                          <p:cTn id="21" fill="hold">
                            <p:stCondLst>
                              <p:cond delay="3250"/>
                            </p:stCondLst>
                            <p:childTnLst>
                              <p:par>
                                <p:cTn id="22" presetID="2" presetClass="entr" presetSubtype="2"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750" fill="hold"/>
                                        <p:tgtEl>
                                          <p:spTgt spid="8"/>
                                        </p:tgtEl>
                                        <p:attrNameLst>
                                          <p:attrName>ppt_x</p:attrName>
                                        </p:attrNameLst>
                                      </p:cBhvr>
                                      <p:tavLst>
                                        <p:tav tm="0">
                                          <p:val>
                                            <p:strVal val="1+#ppt_w/2"/>
                                          </p:val>
                                        </p:tav>
                                        <p:tav tm="100000">
                                          <p:val>
                                            <p:strVal val="#ppt_x"/>
                                          </p:val>
                                        </p:tav>
                                      </p:tavLst>
                                    </p:anim>
                                    <p:anim calcmode="lin" valueType="num">
                                      <p:cBhvr additive="base">
                                        <p:cTn id="25" dur="75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2"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750" fill="hold"/>
                                        <p:tgtEl>
                                          <p:spTgt spid="10"/>
                                        </p:tgtEl>
                                        <p:attrNameLst>
                                          <p:attrName>ppt_x</p:attrName>
                                        </p:attrNameLst>
                                      </p:cBhvr>
                                      <p:tavLst>
                                        <p:tav tm="0">
                                          <p:val>
                                            <p:strVal val="1+#ppt_w/2"/>
                                          </p:val>
                                        </p:tav>
                                        <p:tav tm="100000">
                                          <p:val>
                                            <p:strVal val="#ppt_x"/>
                                          </p:val>
                                        </p:tav>
                                      </p:tavLst>
                                    </p:anim>
                                    <p:anim calcmode="lin" valueType="num">
                                      <p:cBhvr additive="base">
                                        <p:cTn id="30" dur="750" fill="hold"/>
                                        <p:tgtEl>
                                          <p:spTgt spid="10"/>
                                        </p:tgtEl>
                                        <p:attrNameLst>
                                          <p:attrName>ppt_y</p:attrName>
                                        </p:attrNameLst>
                                      </p:cBhvr>
                                      <p:tavLst>
                                        <p:tav tm="0">
                                          <p:val>
                                            <p:strVal val="#ppt_y"/>
                                          </p:val>
                                        </p:tav>
                                        <p:tav tm="100000">
                                          <p:val>
                                            <p:strVal val="#ppt_y"/>
                                          </p:val>
                                        </p:tav>
                                      </p:tavLst>
                                    </p:anim>
                                  </p:childTnLst>
                                </p:cTn>
                              </p:par>
                            </p:childTnLst>
                          </p:cTn>
                        </p:par>
                        <p:par>
                          <p:cTn id="31" fill="hold">
                            <p:stCondLst>
                              <p:cond delay="4750"/>
                            </p:stCondLst>
                            <p:childTnLst>
                              <p:par>
                                <p:cTn id="32" presetID="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750" fill="hold"/>
                                        <p:tgtEl>
                                          <p:spTgt spid="11"/>
                                        </p:tgtEl>
                                        <p:attrNameLst>
                                          <p:attrName>ppt_x</p:attrName>
                                        </p:attrNameLst>
                                      </p:cBhvr>
                                      <p:tavLst>
                                        <p:tav tm="0">
                                          <p:val>
                                            <p:strVal val="1+#ppt_w/2"/>
                                          </p:val>
                                        </p:tav>
                                        <p:tav tm="100000">
                                          <p:val>
                                            <p:strVal val="#ppt_x"/>
                                          </p:val>
                                        </p:tav>
                                      </p:tavLst>
                                    </p:anim>
                                    <p:anim calcmode="lin" valueType="num">
                                      <p:cBhvr additive="base">
                                        <p:cTn id="35"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4"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bg1"/>
                </a:solidFill>
              </a:rPr>
              <a:t>背景介绍</a:t>
            </a:r>
          </a:p>
        </p:txBody>
      </p:sp>
      <p:sp>
        <p:nvSpPr>
          <p:cNvPr id="3" name="六边形 2"/>
          <p:cNvSpPr/>
          <p:nvPr/>
        </p:nvSpPr>
        <p:spPr>
          <a:xfrm>
            <a:off x="3738422" y="1733883"/>
            <a:ext cx="1259368" cy="1085662"/>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2699792" y="2276714"/>
            <a:ext cx="1259368" cy="1085662"/>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3738422" y="2857626"/>
            <a:ext cx="1259368" cy="1085662"/>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4779704" y="2276714"/>
            <a:ext cx="1259368" cy="1085662"/>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750790" y="2057461"/>
            <a:ext cx="1234633" cy="369332"/>
          </a:xfrm>
          <a:prstGeom prst="rect">
            <a:avLst/>
          </a:prstGeom>
        </p:spPr>
        <p:txBody>
          <a:bodyPr wrap="none">
            <a:spAutoFit/>
          </a:bodyPr>
          <a:lstStyle/>
          <a:p>
            <a:pPr algn="ctr"/>
            <a:r>
              <a:rPr lang="en-US" altLang="zh-CN" b="1" dirty="0" smtClean="0">
                <a:solidFill>
                  <a:schemeClr val="bg1"/>
                </a:solidFill>
              </a:rPr>
              <a:t>2015</a:t>
            </a:r>
            <a:r>
              <a:rPr lang="zh-CN" altLang="en-US" b="1" dirty="0" smtClean="0">
                <a:solidFill>
                  <a:schemeClr val="bg1"/>
                </a:solidFill>
              </a:rPr>
              <a:t>年</a:t>
            </a:r>
            <a:r>
              <a:rPr lang="en-US" altLang="zh-CN" b="1" dirty="0" smtClean="0">
                <a:solidFill>
                  <a:schemeClr val="bg1"/>
                </a:solidFill>
              </a:rPr>
              <a:t>5</a:t>
            </a:r>
            <a:r>
              <a:rPr lang="zh-CN" altLang="en-US" b="1" dirty="0" smtClean="0">
                <a:solidFill>
                  <a:schemeClr val="bg1"/>
                </a:solidFill>
              </a:rPr>
              <a:t>月</a:t>
            </a:r>
            <a:endParaRPr lang="zh-CN" altLang="en-US" b="1" dirty="0">
              <a:solidFill>
                <a:schemeClr val="bg1"/>
              </a:solidFill>
            </a:endParaRPr>
          </a:p>
        </p:txBody>
      </p:sp>
      <p:sp>
        <p:nvSpPr>
          <p:cNvPr id="8" name="矩形 7"/>
          <p:cNvSpPr/>
          <p:nvPr/>
        </p:nvSpPr>
        <p:spPr>
          <a:xfrm>
            <a:off x="3692281" y="3181204"/>
            <a:ext cx="1351652" cy="369332"/>
          </a:xfrm>
          <a:prstGeom prst="rect">
            <a:avLst/>
          </a:prstGeom>
        </p:spPr>
        <p:txBody>
          <a:bodyPr wrap="none">
            <a:spAutoFit/>
          </a:bodyPr>
          <a:lstStyle/>
          <a:p>
            <a:pPr algn="ctr"/>
            <a:r>
              <a:rPr lang="en-US" altLang="zh-CN" b="1" dirty="0" smtClean="0">
                <a:solidFill>
                  <a:schemeClr val="bg1"/>
                </a:solidFill>
              </a:rPr>
              <a:t>2014</a:t>
            </a:r>
            <a:r>
              <a:rPr lang="zh-CN" altLang="en-US" b="1" dirty="0" smtClean="0">
                <a:solidFill>
                  <a:schemeClr val="bg1"/>
                </a:solidFill>
              </a:rPr>
              <a:t>年</a:t>
            </a:r>
            <a:r>
              <a:rPr lang="en-US" altLang="zh-CN" b="1" dirty="0" smtClean="0">
                <a:solidFill>
                  <a:schemeClr val="bg1"/>
                </a:solidFill>
              </a:rPr>
              <a:t>12</a:t>
            </a:r>
            <a:r>
              <a:rPr lang="zh-CN" altLang="en-US" b="1" dirty="0" smtClean="0">
                <a:solidFill>
                  <a:schemeClr val="bg1"/>
                </a:solidFill>
              </a:rPr>
              <a:t>月</a:t>
            </a:r>
            <a:endParaRPr lang="zh-CN" altLang="en-US" b="1" dirty="0">
              <a:solidFill>
                <a:schemeClr val="bg1"/>
              </a:solidFill>
            </a:endParaRPr>
          </a:p>
        </p:txBody>
      </p:sp>
      <p:sp>
        <p:nvSpPr>
          <p:cNvPr id="9" name="矩形 8"/>
          <p:cNvSpPr/>
          <p:nvPr/>
        </p:nvSpPr>
        <p:spPr>
          <a:xfrm>
            <a:off x="2939737" y="2527962"/>
            <a:ext cx="805029" cy="584775"/>
          </a:xfrm>
          <a:prstGeom prst="rect">
            <a:avLst/>
          </a:prstGeom>
        </p:spPr>
        <p:txBody>
          <a:bodyPr wrap="none">
            <a:spAutoFit/>
          </a:bodyPr>
          <a:lstStyle/>
          <a:p>
            <a:pPr algn="ctr"/>
            <a:r>
              <a:rPr lang="en-US" altLang="zh-CN" sz="3200" b="1" dirty="0" smtClean="0">
                <a:solidFill>
                  <a:schemeClr val="bg1"/>
                </a:solidFill>
              </a:rPr>
              <a:t>2</a:t>
            </a:r>
            <a:r>
              <a:rPr lang="zh-CN" altLang="en-US" sz="3200" b="1" dirty="0" smtClean="0">
                <a:solidFill>
                  <a:schemeClr val="bg1"/>
                </a:solidFill>
              </a:rPr>
              <a:t>天</a:t>
            </a:r>
            <a:endParaRPr lang="zh-CN" altLang="en-US" sz="3200" b="1" dirty="0">
              <a:solidFill>
                <a:schemeClr val="bg1"/>
              </a:solidFill>
            </a:endParaRPr>
          </a:p>
        </p:txBody>
      </p:sp>
      <p:sp>
        <p:nvSpPr>
          <p:cNvPr id="10" name="矩形 9"/>
          <p:cNvSpPr/>
          <p:nvPr/>
        </p:nvSpPr>
        <p:spPr>
          <a:xfrm>
            <a:off x="4915453" y="2527962"/>
            <a:ext cx="1013419" cy="584775"/>
          </a:xfrm>
          <a:prstGeom prst="rect">
            <a:avLst/>
          </a:prstGeom>
        </p:spPr>
        <p:txBody>
          <a:bodyPr wrap="none">
            <a:spAutoFit/>
          </a:bodyPr>
          <a:lstStyle/>
          <a:p>
            <a:pPr algn="ctr"/>
            <a:r>
              <a:rPr lang="en-US" altLang="zh-CN" sz="3200" b="1" dirty="0" smtClean="0">
                <a:solidFill>
                  <a:schemeClr val="bg1"/>
                </a:solidFill>
              </a:rPr>
              <a:t>19</a:t>
            </a:r>
            <a:r>
              <a:rPr lang="zh-CN" altLang="en-US" sz="3200" b="1" dirty="0">
                <a:solidFill>
                  <a:schemeClr val="bg1"/>
                </a:solidFill>
              </a:rPr>
              <a:t>天</a:t>
            </a:r>
          </a:p>
        </p:txBody>
      </p:sp>
      <p:sp>
        <p:nvSpPr>
          <p:cNvPr id="11" name="TextBox 10"/>
          <p:cNvSpPr txBox="1"/>
          <p:nvPr/>
        </p:nvSpPr>
        <p:spPr>
          <a:xfrm>
            <a:off x="1619672" y="1564384"/>
            <a:ext cx="2040484" cy="523220"/>
          </a:xfrm>
          <a:prstGeom prst="rect">
            <a:avLst/>
          </a:prstGeom>
          <a:noFill/>
        </p:spPr>
        <p:txBody>
          <a:bodyPr wrap="square" rtlCol="0">
            <a:spAutoFit/>
          </a:bodyPr>
          <a:lstStyle/>
          <a:p>
            <a:r>
              <a:rPr lang="en-US" altLang="zh-CN" sz="1400" dirty="0" smtClean="0"/>
              <a:t>2015</a:t>
            </a:r>
            <a:r>
              <a:rPr lang="zh-CN" altLang="en-US" sz="1400" dirty="0" smtClean="0"/>
              <a:t>年</a:t>
            </a:r>
            <a:r>
              <a:rPr lang="en-US" altLang="zh-CN" sz="1400" dirty="0" smtClean="0"/>
              <a:t>5</a:t>
            </a:r>
            <a:r>
              <a:rPr lang="zh-CN" altLang="en-US" sz="1400" dirty="0" smtClean="0"/>
              <a:t>月上海天气质量为优的天数仅为</a:t>
            </a:r>
            <a:r>
              <a:rPr lang="en-US" altLang="zh-CN" sz="1400" dirty="0" smtClean="0"/>
              <a:t>2</a:t>
            </a:r>
            <a:r>
              <a:rPr lang="zh-CN" altLang="en-US" sz="1400" dirty="0" smtClean="0"/>
              <a:t>天</a:t>
            </a:r>
            <a:endParaRPr lang="zh-CN" altLang="en-US" sz="1400" dirty="0"/>
          </a:p>
        </p:txBody>
      </p:sp>
      <p:sp>
        <p:nvSpPr>
          <p:cNvPr id="14" name="TextBox 13"/>
          <p:cNvSpPr txBox="1"/>
          <p:nvPr/>
        </p:nvSpPr>
        <p:spPr>
          <a:xfrm>
            <a:off x="5076056" y="3632706"/>
            <a:ext cx="2376264" cy="523220"/>
          </a:xfrm>
          <a:prstGeom prst="rect">
            <a:avLst/>
          </a:prstGeom>
          <a:noFill/>
        </p:spPr>
        <p:txBody>
          <a:bodyPr wrap="square" rtlCol="0">
            <a:spAutoFit/>
          </a:bodyPr>
          <a:lstStyle/>
          <a:p>
            <a:r>
              <a:rPr lang="en-US" altLang="zh-CN" sz="1400" dirty="0" smtClean="0"/>
              <a:t>2013</a:t>
            </a:r>
            <a:r>
              <a:rPr lang="zh-CN" altLang="en-US" sz="1400" dirty="0" smtClean="0"/>
              <a:t>年</a:t>
            </a:r>
            <a:r>
              <a:rPr lang="en-US" altLang="zh-CN" sz="1400" dirty="0" smtClean="0"/>
              <a:t>12</a:t>
            </a:r>
            <a:r>
              <a:rPr lang="zh-CN" altLang="en-US" sz="1400" dirty="0" smtClean="0"/>
              <a:t>月上海天气质量为中度污染以上的天数为</a:t>
            </a:r>
            <a:r>
              <a:rPr lang="en-US" altLang="zh-CN" sz="1400" dirty="0" smtClean="0"/>
              <a:t>19</a:t>
            </a:r>
            <a:r>
              <a:rPr lang="zh-CN" altLang="en-US" sz="1400" dirty="0" smtClean="0"/>
              <a:t>天</a:t>
            </a:r>
            <a:endParaRPr lang="zh-CN" altLang="en-US" sz="1400" dirty="0"/>
          </a:p>
        </p:txBody>
      </p:sp>
    </p:spTree>
    <p:extLst>
      <p:ext uri="{BB962C8B-B14F-4D97-AF65-F5344CB8AC3E}">
        <p14:creationId xmlns:p14="http://schemas.microsoft.com/office/powerpoint/2010/main" val="9225458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1+#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750" fill="hold"/>
                                        <p:tgtEl>
                                          <p:spTgt spid="5"/>
                                        </p:tgtEl>
                                        <p:attrNameLst>
                                          <p:attrName>ppt_x</p:attrName>
                                        </p:attrNameLst>
                                      </p:cBhvr>
                                      <p:tavLst>
                                        <p:tav tm="0">
                                          <p:val>
                                            <p:strVal val="#ppt_x"/>
                                          </p:val>
                                        </p:tav>
                                        <p:tav tm="100000">
                                          <p:val>
                                            <p:strVal val="#ppt_x"/>
                                          </p:val>
                                        </p:tav>
                                      </p:tavLst>
                                    </p:anim>
                                    <p:anim calcmode="lin" valueType="num">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par>
                          <p:cTn id="25" fill="hold">
                            <p:stCondLst>
                              <p:cond delay="750"/>
                            </p:stCondLst>
                            <p:childTnLst>
                              <p:par>
                                <p:cTn id="26" presetID="42"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750"/>
                                        <p:tgtEl>
                                          <p:spTgt spid="7"/>
                                        </p:tgtEl>
                                      </p:cBhvr>
                                    </p:animEffect>
                                    <p:anim calcmode="lin" valueType="num">
                                      <p:cBhvr>
                                        <p:cTn id="29" dur="750" fill="hold"/>
                                        <p:tgtEl>
                                          <p:spTgt spid="7"/>
                                        </p:tgtEl>
                                        <p:attrNameLst>
                                          <p:attrName>ppt_x</p:attrName>
                                        </p:attrNameLst>
                                      </p:cBhvr>
                                      <p:tavLst>
                                        <p:tav tm="0">
                                          <p:val>
                                            <p:strVal val="#ppt_x"/>
                                          </p:val>
                                        </p:tav>
                                        <p:tav tm="100000">
                                          <p:val>
                                            <p:strVal val="#ppt_x"/>
                                          </p:val>
                                        </p:tav>
                                      </p:tavLst>
                                    </p:anim>
                                    <p:anim calcmode="lin" valueType="num">
                                      <p:cBhvr>
                                        <p:cTn id="30" dur="75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750"/>
                                        <p:tgtEl>
                                          <p:spTgt spid="9"/>
                                        </p:tgtEl>
                                      </p:cBhvr>
                                    </p:animEffect>
                                    <p:anim calcmode="lin" valueType="num">
                                      <p:cBhvr>
                                        <p:cTn id="34" dur="750" fill="hold"/>
                                        <p:tgtEl>
                                          <p:spTgt spid="9"/>
                                        </p:tgtEl>
                                        <p:attrNameLst>
                                          <p:attrName>ppt_x</p:attrName>
                                        </p:attrNameLst>
                                      </p:cBhvr>
                                      <p:tavLst>
                                        <p:tav tm="0">
                                          <p:val>
                                            <p:strVal val="#ppt_x"/>
                                          </p:val>
                                        </p:tav>
                                        <p:tav tm="100000">
                                          <p:val>
                                            <p:strVal val="#ppt_x"/>
                                          </p:val>
                                        </p:tav>
                                      </p:tavLst>
                                    </p:anim>
                                    <p:anim calcmode="lin" valueType="num">
                                      <p:cBhvr>
                                        <p:cTn id="35" dur="75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750"/>
                                        <p:tgtEl>
                                          <p:spTgt spid="8"/>
                                        </p:tgtEl>
                                      </p:cBhvr>
                                    </p:animEffect>
                                    <p:anim calcmode="lin" valueType="num">
                                      <p:cBhvr>
                                        <p:cTn id="39" dur="750" fill="hold"/>
                                        <p:tgtEl>
                                          <p:spTgt spid="8"/>
                                        </p:tgtEl>
                                        <p:attrNameLst>
                                          <p:attrName>ppt_x</p:attrName>
                                        </p:attrNameLst>
                                      </p:cBhvr>
                                      <p:tavLst>
                                        <p:tav tm="0">
                                          <p:val>
                                            <p:strVal val="#ppt_x"/>
                                          </p:val>
                                        </p:tav>
                                        <p:tav tm="100000">
                                          <p:val>
                                            <p:strVal val="#ppt_x"/>
                                          </p:val>
                                        </p:tav>
                                      </p:tavLst>
                                    </p:anim>
                                    <p:anim calcmode="lin" valueType="num">
                                      <p:cBhvr>
                                        <p:cTn id="40" dur="75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750"/>
                                        <p:tgtEl>
                                          <p:spTgt spid="10"/>
                                        </p:tgtEl>
                                      </p:cBhvr>
                                    </p:animEffect>
                                    <p:anim calcmode="lin" valueType="num">
                                      <p:cBhvr>
                                        <p:cTn id="44" dur="750" fill="hold"/>
                                        <p:tgtEl>
                                          <p:spTgt spid="10"/>
                                        </p:tgtEl>
                                        <p:attrNameLst>
                                          <p:attrName>ppt_x</p:attrName>
                                        </p:attrNameLst>
                                      </p:cBhvr>
                                      <p:tavLst>
                                        <p:tav tm="0">
                                          <p:val>
                                            <p:strVal val="#ppt_x"/>
                                          </p:val>
                                        </p:tav>
                                        <p:tav tm="100000">
                                          <p:val>
                                            <p:strVal val="#ppt_x"/>
                                          </p:val>
                                        </p:tav>
                                      </p:tavLst>
                                    </p:anim>
                                    <p:anim calcmode="lin" valueType="num">
                                      <p:cBhvr>
                                        <p:cTn id="45" dur="75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p:bldP spid="8" grpId="0"/>
      <p:bldP spid="9" grpId="0"/>
      <p:bldP spid="10" grpId="0"/>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215154" y="1491630"/>
            <a:ext cx="831692" cy="792088"/>
            <a:chOff x="1215154" y="1491630"/>
            <a:chExt cx="831692" cy="792088"/>
          </a:xfrm>
          <a:blipFill dpi="0" rotWithShape="0">
            <a:blip r:embed="rId2"/>
            <a:srcRect/>
            <a:stretch>
              <a:fillRect l="15000" t="23000" r="16000" b="6000"/>
            </a:stretch>
          </a:blipFill>
        </p:grpSpPr>
        <p:sp>
          <p:nvSpPr>
            <p:cNvPr id="6" name="正五边形 5"/>
            <p:cNvSpPr/>
            <p:nvPr/>
          </p:nvSpPr>
          <p:spPr>
            <a:xfrm>
              <a:off x="1215154" y="1491630"/>
              <a:ext cx="831692" cy="792088"/>
            </a:xfrm>
            <a:prstGeom prst="pentagon">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72"/>
            <p:cNvSpPr>
              <a:spLocks noEditPoints="1"/>
            </p:cNvSpPr>
            <p:nvPr/>
          </p:nvSpPr>
          <p:spPr bwMode="auto">
            <a:xfrm>
              <a:off x="1409961" y="1687714"/>
              <a:ext cx="485110" cy="485984"/>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grp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8" name="TextBox 7"/>
          <p:cNvSpPr txBox="1"/>
          <p:nvPr/>
        </p:nvSpPr>
        <p:spPr>
          <a:xfrm>
            <a:off x="658522" y="2642119"/>
            <a:ext cx="1944956" cy="738664"/>
          </a:xfrm>
          <a:prstGeom prst="rect">
            <a:avLst/>
          </a:prstGeom>
          <a:noFill/>
        </p:spPr>
        <p:txBody>
          <a:bodyPr wrap="square" rtlCol="0">
            <a:spAutoFit/>
          </a:bodyPr>
          <a:lstStyle/>
          <a:p>
            <a:r>
              <a:rPr lang="zh-CN" altLang="en-US" sz="1400" dirty="0" smtClean="0"/>
              <a:t>气敏电阻法：</a:t>
            </a:r>
            <a:endParaRPr lang="en-US" altLang="zh-CN" sz="1400" dirty="0" smtClean="0"/>
          </a:p>
          <a:p>
            <a:r>
              <a:rPr lang="zh-CN" altLang="en-US" sz="1400" dirty="0" smtClean="0"/>
              <a:t>元件阻值随环境空气浓度的变化而变化</a:t>
            </a:r>
            <a:endParaRPr lang="zh-CN" altLang="en-US" sz="1400" dirty="0"/>
          </a:p>
        </p:txBody>
      </p:sp>
      <p:grpSp>
        <p:nvGrpSpPr>
          <p:cNvPr id="13" name="组合 12"/>
          <p:cNvGrpSpPr/>
          <p:nvPr/>
        </p:nvGrpSpPr>
        <p:grpSpPr>
          <a:xfrm>
            <a:off x="6401950" y="2697972"/>
            <a:ext cx="831692" cy="792088"/>
            <a:chOff x="5198629" y="2697972"/>
            <a:chExt cx="831692" cy="792088"/>
          </a:xfrm>
          <a:blipFill>
            <a:blip r:embed="rId3"/>
            <a:stretch>
              <a:fillRect l="15000" t="20000" r="16000" b="6000"/>
            </a:stretch>
          </a:blipFill>
        </p:grpSpPr>
        <p:sp>
          <p:nvSpPr>
            <p:cNvPr id="11" name="正五边形 10"/>
            <p:cNvSpPr/>
            <p:nvPr/>
          </p:nvSpPr>
          <p:spPr>
            <a:xfrm>
              <a:off x="5198629" y="2697972"/>
              <a:ext cx="831692" cy="792088"/>
            </a:xfrm>
            <a:prstGeom prst="pentagon">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a:spLocks noEditPoints="1"/>
            </p:cNvSpPr>
            <p:nvPr/>
          </p:nvSpPr>
          <p:spPr bwMode="auto">
            <a:xfrm>
              <a:off x="5483086" y="2905621"/>
              <a:ext cx="262778" cy="484369"/>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grp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7" name="组合 16"/>
          <p:cNvGrpSpPr/>
          <p:nvPr/>
        </p:nvGrpSpPr>
        <p:grpSpPr>
          <a:xfrm>
            <a:off x="4673018" y="1534662"/>
            <a:ext cx="831692" cy="792088"/>
            <a:chOff x="3923928" y="1534662"/>
            <a:chExt cx="831692" cy="792088"/>
          </a:xfrm>
          <a:blipFill dpi="0" rotWithShape="1">
            <a:blip r:embed="rId4"/>
            <a:srcRect/>
            <a:stretch>
              <a:fillRect l="15000" t="20000" r="16000" b="6000"/>
            </a:stretch>
          </a:blipFill>
        </p:grpSpPr>
        <p:sp>
          <p:nvSpPr>
            <p:cNvPr id="10" name="正五边形 9"/>
            <p:cNvSpPr/>
            <p:nvPr/>
          </p:nvSpPr>
          <p:spPr>
            <a:xfrm>
              <a:off x="3923928" y="1534662"/>
              <a:ext cx="831692" cy="792088"/>
            </a:xfrm>
            <a:prstGeom prst="pentagon">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78"/>
            <p:cNvSpPr>
              <a:spLocks noEditPoints="1"/>
            </p:cNvSpPr>
            <p:nvPr/>
          </p:nvSpPr>
          <p:spPr bwMode="auto">
            <a:xfrm>
              <a:off x="4145696" y="1785649"/>
              <a:ext cx="409671" cy="409565"/>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grp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8" name="组合 17"/>
          <p:cNvGrpSpPr/>
          <p:nvPr/>
        </p:nvGrpSpPr>
        <p:grpSpPr>
          <a:xfrm>
            <a:off x="2944086" y="2697972"/>
            <a:ext cx="831692" cy="792088"/>
            <a:chOff x="2483768" y="2697972"/>
            <a:chExt cx="831692" cy="792088"/>
          </a:xfrm>
          <a:blipFill>
            <a:blip r:embed="rId5"/>
            <a:stretch>
              <a:fillRect l="15000" t="23000" r="16000" b="6000"/>
            </a:stretch>
          </a:blipFill>
        </p:grpSpPr>
        <p:sp>
          <p:nvSpPr>
            <p:cNvPr id="9" name="正五边形 8"/>
            <p:cNvSpPr/>
            <p:nvPr/>
          </p:nvSpPr>
          <p:spPr>
            <a:xfrm>
              <a:off x="2483768" y="2697972"/>
              <a:ext cx="831692" cy="792088"/>
            </a:xfrm>
            <a:prstGeom prst="pentagon">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77"/>
            <p:cNvSpPr>
              <a:spLocks noEditPoints="1"/>
            </p:cNvSpPr>
            <p:nvPr/>
          </p:nvSpPr>
          <p:spPr bwMode="auto">
            <a:xfrm>
              <a:off x="2656059" y="2980732"/>
              <a:ext cx="487109" cy="334145"/>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grp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16" name="矩形 15"/>
          <p:cNvSpPr/>
          <p:nvPr/>
        </p:nvSpPr>
        <p:spPr>
          <a:xfrm>
            <a:off x="0" y="366036"/>
            <a:ext cx="3347864"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bg1"/>
                </a:solidFill>
              </a:rPr>
              <a:t>背景介绍</a:t>
            </a:r>
          </a:p>
        </p:txBody>
      </p:sp>
      <p:cxnSp>
        <p:nvCxnSpPr>
          <p:cNvPr id="20" name="直接连接符 19"/>
          <p:cNvCxnSpPr>
            <a:stCxn id="6" idx="4"/>
            <a:endCxn id="9" idx="1"/>
          </p:cNvCxnSpPr>
          <p:nvPr/>
        </p:nvCxnSpPr>
        <p:spPr>
          <a:xfrm>
            <a:off x="1888006" y="2283716"/>
            <a:ext cx="1056081" cy="716806"/>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2"/>
            <a:endCxn id="9" idx="5"/>
          </p:cNvCxnSpPr>
          <p:nvPr/>
        </p:nvCxnSpPr>
        <p:spPr>
          <a:xfrm flipH="1">
            <a:off x="3775777"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1"/>
            <a:endCxn id="10" idx="4"/>
          </p:cNvCxnSpPr>
          <p:nvPr/>
        </p:nvCxnSpPr>
        <p:spPr>
          <a:xfrm flipH="1" flipV="1">
            <a:off x="5345870"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86436" y="1833086"/>
            <a:ext cx="1813556" cy="738664"/>
          </a:xfrm>
          <a:prstGeom prst="rect">
            <a:avLst/>
          </a:prstGeom>
          <a:noFill/>
        </p:spPr>
        <p:txBody>
          <a:bodyPr wrap="square" rtlCol="0">
            <a:spAutoFit/>
          </a:bodyPr>
          <a:lstStyle/>
          <a:p>
            <a:r>
              <a:rPr lang="zh-CN" altLang="en-US" sz="1400" dirty="0" smtClean="0"/>
              <a:t>气相色谱法：</a:t>
            </a:r>
            <a:endParaRPr lang="en-US" altLang="zh-CN" sz="1400" dirty="0" smtClean="0"/>
          </a:p>
          <a:p>
            <a:r>
              <a:rPr lang="zh-CN" altLang="en-US" sz="1400" dirty="0" smtClean="0"/>
              <a:t>不同气体通过色谱柱时速度不同</a:t>
            </a:r>
            <a:endParaRPr lang="zh-CN" altLang="en-US" sz="1400" dirty="0"/>
          </a:p>
        </p:txBody>
      </p:sp>
      <p:sp>
        <p:nvSpPr>
          <p:cNvPr id="29" name="TextBox 28"/>
          <p:cNvSpPr txBox="1"/>
          <p:nvPr/>
        </p:nvSpPr>
        <p:spPr>
          <a:xfrm>
            <a:off x="4314766" y="2641782"/>
            <a:ext cx="1944956" cy="954107"/>
          </a:xfrm>
          <a:prstGeom prst="rect">
            <a:avLst/>
          </a:prstGeom>
          <a:noFill/>
        </p:spPr>
        <p:txBody>
          <a:bodyPr wrap="square" rtlCol="0">
            <a:spAutoFit/>
          </a:bodyPr>
          <a:lstStyle/>
          <a:p>
            <a:r>
              <a:rPr lang="zh-CN" altLang="en-US" sz="1400" dirty="0" smtClean="0"/>
              <a:t>载体催化燃烧法：</a:t>
            </a:r>
            <a:endParaRPr lang="en-US" altLang="zh-CN" sz="1400" dirty="0" smtClean="0"/>
          </a:p>
          <a:p>
            <a:r>
              <a:rPr lang="zh-CN" altLang="en-US" sz="1400" dirty="0" smtClean="0"/>
              <a:t>燃烧时铂丝电阻的增量与可燃气体浓度成正比</a:t>
            </a:r>
            <a:endParaRPr lang="zh-CN" altLang="en-US" sz="1400" dirty="0"/>
          </a:p>
        </p:txBody>
      </p:sp>
      <p:sp>
        <p:nvSpPr>
          <p:cNvPr id="30" name="TextBox 29"/>
          <p:cNvSpPr txBox="1"/>
          <p:nvPr/>
        </p:nvSpPr>
        <p:spPr>
          <a:xfrm>
            <a:off x="6084168" y="1833086"/>
            <a:ext cx="1944956" cy="738664"/>
          </a:xfrm>
          <a:prstGeom prst="rect">
            <a:avLst/>
          </a:prstGeom>
          <a:noFill/>
        </p:spPr>
        <p:txBody>
          <a:bodyPr wrap="square" rtlCol="0">
            <a:spAutoFit/>
          </a:bodyPr>
          <a:lstStyle/>
          <a:p>
            <a:r>
              <a:rPr lang="zh-CN" altLang="en-US" sz="1400" dirty="0" smtClean="0"/>
              <a:t>超声波测声时法：</a:t>
            </a:r>
            <a:endParaRPr lang="en-US" altLang="zh-CN" sz="1400" dirty="0" smtClean="0"/>
          </a:p>
          <a:p>
            <a:r>
              <a:rPr lang="zh-CN" altLang="en-US" sz="1400" dirty="0" smtClean="0"/>
              <a:t>超声波在不同气体中传播速度不同</a:t>
            </a:r>
            <a:endParaRPr lang="zh-CN" altLang="en-US" sz="1400" dirty="0"/>
          </a:p>
        </p:txBody>
      </p:sp>
      <p:sp>
        <p:nvSpPr>
          <p:cNvPr id="24" name="矩形 23"/>
          <p:cNvSpPr/>
          <p:nvPr/>
        </p:nvSpPr>
        <p:spPr>
          <a:xfrm>
            <a:off x="3571692" y="852879"/>
            <a:ext cx="2973891" cy="369332"/>
          </a:xfrm>
          <a:prstGeom prst="rect">
            <a:avLst/>
          </a:prstGeom>
        </p:spPr>
        <p:txBody>
          <a:bodyPr wrap="none">
            <a:spAutoFit/>
          </a:bodyPr>
          <a:lstStyle/>
          <a:p>
            <a:r>
              <a:rPr lang="zh-CN" altLang="en-US" b="1" dirty="0" smtClean="0">
                <a:solidFill>
                  <a:schemeClr val="accent6">
                    <a:lumMod val="75000"/>
                  </a:schemeClr>
                </a:solidFill>
              </a:rPr>
              <a:t>常用的测量气体浓度的方法</a:t>
            </a:r>
            <a:endParaRPr lang="zh-CN" altLang="en-US" b="1" dirty="0">
              <a:solidFill>
                <a:schemeClr val="accent6">
                  <a:lumMod val="75000"/>
                </a:schemeClr>
              </a:solidFill>
            </a:endParaRPr>
          </a:p>
        </p:txBody>
      </p:sp>
    </p:spTree>
    <p:extLst>
      <p:ext uri="{BB962C8B-B14F-4D97-AF65-F5344CB8AC3E}">
        <p14:creationId xmlns:p14="http://schemas.microsoft.com/office/powerpoint/2010/main" val="2447371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1000"/>
                                        <p:tgtEl>
                                          <p:spTgt spid="31"/>
                                        </p:tgtEl>
                                      </p:cBhvr>
                                    </p:animEffect>
                                    <p:anim calcmode="lin" valueType="num">
                                      <p:cBhvr>
                                        <p:cTn id="17" dur="1000" fill="hold"/>
                                        <p:tgtEl>
                                          <p:spTgt spid="31"/>
                                        </p:tgtEl>
                                        <p:attrNameLst>
                                          <p:attrName>ppt_x</p:attrName>
                                        </p:attrNameLst>
                                      </p:cBhvr>
                                      <p:tavLst>
                                        <p:tav tm="0">
                                          <p:val>
                                            <p:strVal val="#ppt_x"/>
                                          </p:val>
                                        </p:tav>
                                        <p:tav tm="100000">
                                          <p:val>
                                            <p:strVal val="#ppt_x"/>
                                          </p:val>
                                        </p:tav>
                                      </p:tavLst>
                                    </p:anim>
                                    <p:anim calcmode="lin" valueType="num">
                                      <p:cBhvr>
                                        <p:cTn id="18" dur="1000" fill="hold"/>
                                        <p:tgtEl>
                                          <p:spTgt spid="3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500"/>
                            </p:stCondLst>
                            <p:childTnLst>
                              <p:par>
                                <p:cTn id="38" presetID="22" presetClass="entr" presetSubtype="8"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childTnLst>
                          </p:cTn>
                        </p:par>
                        <p:par>
                          <p:cTn id="41" fill="hold">
                            <p:stCondLst>
                              <p:cond delay="5000"/>
                            </p:stCondLst>
                            <p:childTnLst>
                              <p:par>
                                <p:cTn id="42" presetID="42" presetClass="entr" presetSubtype="0"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par>
                          <p:cTn id="47" fill="hold">
                            <p:stCondLst>
                              <p:cond delay="6000"/>
                            </p:stCondLst>
                            <p:childTnLst>
                              <p:par>
                                <p:cTn id="48" presetID="10"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6500"/>
                            </p:stCondLst>
                            <p:childTnLst>
                              <p:par>
                                <p:cTn id="52" presetID="22" presetClass="entr" presetSubtype="8"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childTnLst>
                          </p:cTn>
                        </p:par>
                        <p:par>
                          <p:cTn id="55" fill="hold">
                            <p:stCondLst>
                              <p:cond delay="7000"/>
                            </p:stCondLst>
                            <p:childTnLst>
                              <p:par>
                                <p:cTn id="56" presetID="42" presetClass="entr" presetSubtype="0"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childTnLst>
                          </p:cTn>
                        </p:par>
                        <p:par>
                          <p:cTn id="61" fill="hold">
                            <p:stCondLst>
                              <p:cond delay="8000"/>
                            </p:stCondLst>
                            <p:childTnLst>
                              <p:par>
                                <p:cTn id="62" presetID="10"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29" grpId="0"/>
      <p:bldP spid="30"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672637"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Two</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zh-CN" altLang="en-US" sz="2800" b="1" dirty="0" smtClean="0">
                <a:solidFill>
                  <a:schemeClr val="accent6">
                    <a:lumMod val="75000"/>
                  </a:schemeClr>
                </a:solidFill>
              </a:rPr>
              <a:t>理论研究</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02</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219822"/>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51670"/>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547664" y="3795886"/>
            <a:ext cx="2448272" cy="5040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数学模型的建立</a:t>
            </a:r>
            <a:endParaRPr lang="zh-CN" altLang="en-US" dirty="0"/>
          </a:p>
        </p:txBody>
      </p:sp>
      <p:sp>
        <p:nvSpPr>
          <p:cNvPr id="11" name="圆角矩形 10"/>
          <p:cNvSpPr/>
          <p:nvPr/>
        </p:nvSpPr>
        <p:spPr>
          <a:xfrm>
            <a:off x="4716016" y="3795886"/>
            <a:ext cx="2448272" cy="5040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系统框架的设计</a:t>
            </a:r>
            <a:endParaRPr lang="zh-CN" altLang="en-US" dirty="0"/>
          </a:p>
        </p:txBody>
      </p:sp>
    </p:spTree>
    <p:extLst>
      <p:ext uri="{BB962C8B-B14F-4D97-AF65-F5344CB8AC3E}">
        <p14:creationId xmlns:p14="http://schemas.microsoft.com/office/powerpoint/2010/main" val="913722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375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750"/>
                                        <p:tgtEl>
                                          <p:spTgt spid="10"/>
                                        </p:tgtEl>
                                      </p:cBhvr>
                                    </p:animEffect>
                                  </p:childTnLst>
                                </p:cTn>
                              </p:par>
                            </p:childTnLst>
                          </p:cTn>
                        </p:par>
                        <p:par>
                          <p:cTn id="33" fill="hold">
                            <p:stCondLst>
                              <p:cond delay="45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366036"/>
            <a:ext cx="3347864"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2-1 </a:t>
            </a:r>
            <a:r>
              <a:rPr lang="zh-CN" altLang="en-US" sz="2800" b="1" dirty="0" smtClean="0">
                <a:solidFill>
                  <a:schemeClr val="bg1"/>
                </a:solidFill>
              </a:rPr>
              <a:t>数学模型的建立</a:t>
            </a:r>
          </a:p>
        </p:txBody>
      </p:sp>
      <p:sp>
        <p:nvSpPr>
          <p:cNvPr id="2" name="Rectangle 2"/>
          <p:cNvSpPr>
            <a:spLocks noChangeArrowheads="1"/>
          </p:cNvSpPr>
          <p:nvPr/>
        </p:nvSpPr>
        <p:spPr bwMode="auto">
          <a:xfrm>
            <a:off x="3203847" y="1347613"/>
            <a:ext cx="219060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065810536"/>
              </p:ext>
            </p:extLst>
          </p:nvPr>
        </p:nvGraphicFramePr>
        <p:xfrm>
          <a:off x="1936650" y="1491630"/>
          <a:ext cx="1483221" cy="1049664"/>
        </p:xfrm>
        <a:graphic>
          <a:graphicData uri="http://schemas.openxmlformats.org/presentationml/2006/ole">
            <mc:AlternateContent xmlns:mc="http://schemas.openxmlformats.org/markup-compatibility/2006">
              <mc:Choice xmlns:v="urn:schemas-microsoft-com:vml" Requires="v">
                <p:oleObj spid="_x0000_s1061" name="Equation" r:id="rId3" imgW="622030" imgH="444307" progId="Equation.DSMT4">
                  <p:embed/>
                </p:oleObj>
              </mc:Choice>
              <mc:Fallback>
                <p:oleObj name="Equation" r:id="rId3" imgW="622030" imgH="444307"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650" y="1491630"/>
                        <a:ext cx="1483221" cy="1049664"/>
                      </a:xfrm>
                      <a:prstGeom prst="rect">
                        <a:avLst/>
                      </a:prstGeom>
                      <a:noFill/>
                      <a:ln>
                        <a:noFill/>
                      </a:ln>
                    </p:spPr>
                  </p:pic>
                </p:oleObj>
              </mc:Fallback>
            </mc:AlternateContent>
          </a:graphicData>
        </a:graphic>
      </p:graphicFrame>
      <p:sp>
        <p:nvSpPr>
          <p:cNvPr id="4" name="Rectangle 4"/>
          <p:cNvSpPr>
            <a:spLocks noChangeArrowheads="1"/>
          </p:cNvSpPr>
          <p:nvPr/>
        </p:nvSpPr>
        <p:spPr bwMode="auto">
          <a:xfrm>
            <a:off x="1907704" y="300379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9600363"/>
              </p:ext>
            </p:extLst>
          </p:nvPr>
        </p:nvGraphicFramePr>
        <p:xfrm>
          <a:off x="1187624" y="2999651"/>
          <a:ext cx="3010456" cy="659094"/>
        </p:xfrm>
        <a:graphic>
          <a:graphicData uri="http://schemas.openxmlformats.org/presentationml/2006/ole">
            <mc:AlternateContent xmlns:mc="http://schemas.openxmlformats.org/markup-compatibility/2006">
              <mc:Choice xmlns:v="urn:schemas-microsoft-com:vml" Requires="v">
                <p:oleObj spid="_x0000_s1062" name="Equation" r:id="rId5" imgW="1612900" imgH="355600" progId="Equation.DSMT4">
                  <p:embed/>
                </p:oleObj>
              </mc:Choice>
              <mc:Fallback>
                <p:oleObj name="Equation" r:id="rId5" imgW="1612900" imgH="355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2999651"/>
                        <a:ext cx="3010456" cy="659094"/>
                      </a:xfrm>
                      <a:prstGeom prst="rect">
                        <a:avLst/>
                      </a:prstGeom>
                      <a:noFill/>
                    </p:spPr>
                  </p:pic>
                </p:oleObj>
              </mc:Fallback>
            </mc:AlternateContent>
          </a:graphicData>
        </a:graphic>
      </p:graphicFrame>
      <p:sp>
        <p:nvSpPr>
          <p:cNvPr id="19" name="Rectangle 6"/>
          <p:cNvSpPr>
            <a:spLocks noChangeArrowheads="1"/>
          </p:cNvSpPr>
          <p:nvPr/>
        </p:nvSpPr>
        <p:spPr bwMode="auto">
          <a:xfrm>
            <a:off x="5508104" y="1957802"/>
            <a:ext cx="218904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3823266580"/>
              </p:ext>
            </p:extLst>
          </p:nvPr>
        </p:nvGraphicFramePr>
        <p:xfrm>
          <a:off x="6084168" y="2115007"/>
          <a:ext cx="1368152" cy="843694"/>
        </p:xfrm>
        <a:graphic>
          <a:graphicData uri="http://schemas.openxmlformats.org/presentationml/2006/ole">
            <mc:AlternateContent xmlns:mc="http://schemas.openxmlformats.org/markup-compatibility/2006">
              <mc:Choice xmlns:v="urn:schemas-microsoft-com:vml" Requires="v">
                <p:oleObj spid="_x0000_s1063" name="Equation" r:id="rId7" imgW="571252" imgH="355446" progId="Equation.DSMT4">
                  <p:embed/>
                </p:oleObj>
              </mc:Choice>
              <mc:Fallback>
                <p:oleObj name="Equation" r:id="rId7" imgW="571252" imgH="355446"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168" y="2115007"/>
                        <a:ext cx="1368152" cy="843694"/>
                      </a:xfrm>
                      <a:prstGeom prst="rect">
                        <a:avLst/>
                      </a:prstGeom>
                      <a:noFill/>
                    </p:spPr>
                  </p:pic>
                </p:oleObj>
              </mc:Fallback>
            </mc:AlternateContent>
          </a:graphicData>
        </a:graphic>
      </p:graphicFrame>
      <p:sp>
        <p:nvSpPr>
          <p:cNvPr id="23" name="右箭头 22"/>
          <p:cNvSpPr/>
          <p:nvPr/>
        </p:nvSpPr>
        <p:spPr>
          <a:xfrm>
            <a:off x="4283968" y="2303768"/>
            <a:ext cx="1440160" cy="504056"/>
          </a:xfrm>
          <a:prstGeom prst="rightArrow">
            <a:avLst/>
          </a:prstGeom>
          <a:solidFill>
            <a:srgbClr val="E46C0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1784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750" fill="hold"/>
                                        <p:tgtEl>
                                          <p:spTgt spid="23"/>
                                        </p:tgtEl>
                                        <p:attrNameLst>
                                          <p:attrName>ppt_x</p:attrName>
                                        </p:attrNameLst>
                                      </p:cBhvr>
                                      <p:tavLst>
                                        <p:tav tm="0">
                                          <p:val>
                                            <p:strVal val="0-#ppt_w/2"/>
                                          </p:val>
                                        </p:tav>
                                        <p:tav tm="100000">
                                          <p:val>
                                            <p:strVal val="#ppt_x"/>
                                          </p:val>
                                        </p:tav>
                                      </p:tavLst>
                                    </p:anim>
                                    <p:anim calcmode="lin" valueType="num">
                                      <p:cBhvr additive="base">
                                        <p:cTn id="22" dur="750" fill="hold"/>
                                        <p:tgtEl>
                                          <p:spTgt spid="23"/>
                                        </p:tgtEl>
                                        <p:attrNameLst>
                                          <p:attrName>ppt_y</p:attrName>
                                        </p:attrNameLst>
                                      </p:cBhvr>
                                      <p:tavLst>
                                        <p:tav tm="0">
                                          <p:val>
                                            <p:strVal val="#ppt_y"/>
                                          </p:val>
                                        </p:tav>
                                        <p:tav tm="100000">
                                          <p:val>
                                            <p:strVal val="#ppt_y"/>
                                          </p:val>
                                        </p:tav>
                                      </p:tavLst>
                                    </p:anim>
                                  </p:childTnLst>
                                </p:cTn>
                              </p:par>
                            </p:childTnLst>
                          </p:cTn>
                        </p:par>
                        <p:par>
                          <p:cTn id="23" fill="hold">
                            <p:stCondLst>
                              <p:cond delay="1750"/>
                            </p:stCondLst>
                            <p:childTnLst>
                              <p:par>
                                <p:cTn id="24" presetID="16" presetClass="entr" presetSubtype="21"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arn(inVertical)">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366036"/>
            <a:ext cx="3347864"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2-2 </a:t>
            </a:r>
            <a:r>
              <a:rPr lang="zh-CN" altLang="en-US" sz="2800" b="1" dirty="0" smtClean="0">
                <a:solidFill>
                  <a:schemeClr val="bg1"/>
                </a:solidFill>
              </a:rPr>
              <a:t>系统架构的设计</a:t>
            </a:r>
          </a:p>
        </p:txBody>
      </p:sp>
      <p:sp>
        <p:nvSpPr>
          <p:cNvPr id="2" name="圆角矩形 1"/>
          <p:cNvSpPr/>
          <p:nvPr/>
        </p:nvSpPr>
        <p:spPr>
          <a:xfrm>
            <a:off x="4815488" y="1518557"/>
            <a:ext cx="968826" cy="1018267"/>
          </a:xfrm>
          <a:prstGeom prst="roundRect">
            <a:avLst>
              <a:gd name="adj" fmla="val 31593"/>
            </a:avLst>
          </a:prstGeom>
          <a:blipFill>
            <a:blip r:embed="rId2"/>
            <a:stretch>
              <a:fillRect l="-7000" t="-7000" r="-7000" b="-7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圆角矩形 12"/>
          <p:cNvSpPr/>
          <p:nvPr/>
        </p:nvSpPr>
        <p:spPr>
          <a:xfrm>
            <a:off x="3144024" y="1509404"/>
            <a:ext cx="968826" cy="1018267"/>
          </a:xfrm>
          <a:prstGeom prst="roundRect">
            <a:avLst>
              <a:gd name="adj" fmla="val 31593"/>
            </a:avLst>
          </a:prstGeom>
          <a:blipFill dpi="0" rotWithShape="1">
            <a:blip r:embed="rId3"/>
            <a:srcRect/>
            <a:stretch>
              <a:fillRect l="-6000" t="-6000" r="-6000" b="-6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 </a:t>
            </a:r>
            <a:endParaRPr lang="zh-CN" altLang="en-US" dirty="0"/>
          </a:p>
        </p:txBody>
      </p:sp>
      <p:sp>
        <p:nvSpPr>
          <p:cNvPr id="14" name="圆角矩形 13"/>
          <p:cNvSpPr/>
          <p:nvPr/>
        </p:nvSpPr>
        <p:spPr>
          <a:xfrm>
            <a:off x="1487840" y="1509404"/>
            <a:ext cx="968826" cy="1018267"/>
          </a:xfrm>
          <a:prstGeom prst="roundRect">
            <a:avLst>
              <a:gd name="adj" fmla="val 31593"/>
            </a:avLst>
          </a:prstGeom>
          <a:blipFill dpi="0" rotWithShape="1">
            <a:blip r:embed="rId4"/>
            <a:srcRect/>
            <a:stretch>
              <a:fillRect l="3000" r="3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 </a:t>
            </a:r>
            <a:endParaRPr lang="zh-CN" altLang="en-US" dirty="0"/>
          </a:p>
        </p:txBody>
      </p:sp>
      <p:sp>
        <p:nvSpPr>
          <p:cNvPr id="15" name="圆角矩形 14"/>
          <p:cNvSpPr/>
          <p:nvPr/>
        </p:nvSpPr>
        <p:spPr>
          <a:xfrm>
            <a:off x="3144024" y="3075808"/>
            <a:ext cx="968826" cy="1018267"/>
          </a:xfrm>
          <a:prstGeom prst="roundRect">
            <a:avLst>
              <a:gd name="adj" fmla="val 31593"/>
            </a:avLst>
          </a:prstGeom>
          <a:blipFill dpi="0" rotWithShape="1">
            <a:blip r:embed="rId5"/>
            <a:srcRect/>
            <a:stretch>
              <a:fillRect l="-6000" t="-6000" r="-6000" b="-15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 </a:t>
            </a:r>
            <a:endParaRPr lang="zh-CN" altLang="en-US" dirty="0"/>
          </a:p>
        </p:txBody>
      </p:sp>
      <p:sp>
        <p:nvSpPr>
          <p:cNvPr id="16" name="圆角矩形 15"/>
          <p:cNvSpPr/>
          <p:nvPr/>
        </p:nvSpPr>
        <p:spPr>
          <a:xfrm>
            <a:off x="4834240" y="3075808"/>
            <a:ext cx="968826" cy="1018267"/>
          </a:xfrm>
          <a:prstGeom prst="roundRect">
            <a:avLst>
              <a:gd name="adj" fmla="val 31593"/>
            </a:avLst>
          </a:prstGeom>
          <a:blipFill dpi="0" rotWithShape="1">
            <a:blip r:embed="rId6"/>
            <a:srcRect/>
            <a:stretch>
              <a:fillRect l="-6000" t="-6000" r="-6000" b="-6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 </a:t>
            </a:r>
            <a:endParaRPr lang="zh-CN" altLang="en-US" dirty="0"/>
          </a:p>
        </p:txBody>
      </p:sp>
      <p:sp>
        <p:nvSpPr>
          <p:cNvPr id="3" name="左右箭头 2"/>
          <p:cNvSpPr/>
          <p:nvPr/>
        </p:nvSpPr>
        <p:spPr>
          <a:xfrm>
            <a:off x="2456666" y="1923681"/>
            <a:ext cx="687358" cy="243320"/>
          </a:xfrm>
          <a:prstGeom prst="leftRightArrow">
            <a:avLst>
              <a:gd name="adj1" fmla="val 54366"/>
              <a:gd name="adj2" fmla="val 50000"/>
            </a:avLst>
          </a:prstGeom>
          <a:solidFill>
            <a:srgbClr val="F79646"/>
          </a:solidFill>
          <a:ln>
            <a:solidFill>
              <a:srgbClr val="E46C0A"/>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7" name="左右箭头 16"/>
          <p:cNvSpPr/>
          <p:nvPr/>
        </p:nvSpPr>
        <p:spPr>
          <a:xfrm>
            <a:off x="4120490" y="1923681"/>
            <a:ext cx="687358" cy="243320"/>
          </a:xfrm>
          <a:prstGeom prst="leftRightArrow">
            <a:avLst>
              <a:gd name="adj1" fmla="val 54366"/>
              <a:gd name="adj2" fmla="val 50000"/>
            </a:avLst>
          </a:prstGeom>
          <a:solidFill>
            <a:srgbClr val="F79646"/>
          </a:solidFill>
          <a:ln>
            <a:solidFill>
              <a:srgbClr val="E46C0A"/>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8" name="左右箭头 17"/>
          <p:cNvSpPr/>
          <p:nvPr/>
        </p:nvSpPr>
        <p:spPr>
          <a:xfrm rot="5400000">
            <a:off x="3344462" y="2680079"/>
            <a:ext cx="548136" cy="243320"/>
          </a:xfrm>
          <a:prstGeom prst="leftRightArrow">
            <a:avLst>
              <a:gd name="adj1" fmla="val 54366"/>
              <a:gd name="adj2" fmla="val 50000"/>
            </a:avLst>
          </a:prstGeom>
          <a:solidFill>
            <a:srgbClr val="F79646"/>
          </a:solidFill>
          <a:ln>
            <a:solidFill>
              <a:srgbClr val="E46C0A"/>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9" name="左右箭头 18"/>
          <p:cNvSpPr/>
          <p:nvPr/>
        </p:nvSpPr>
        <p:spPr>
          <a:xfrm>
            <a:off x="4129866" y="3463280"/>
            <a:ext cx="687358" cy="243320"/>
          </a:xfrm>
          <a:prstGeom prst="leftRightArrow">
            <a:avLst>
              <a:gd name="adj1" fmla="val 54366"/>
              <a:gd name="adj2" fmla="val 50000"/>
            </a:avLst>
          </a:prstGeom>
          <a:solidFill>
            <a:srgbClr val="F79646"/>
          </a:solidFill>
          <a:ln>
            <a:solidFill>
              <a:srgbClr val="E46C0A"/>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20" name="圆角矩形 19"/>
          <p:cNvSpPr/>
          <p:nvPr/>
        </p:nvSpPr>
        <p:spPr>
          <a:xfrm>
            <a:off x="6516216" y="3075806"/>
            <a:ext cx="968826" cy="1018267"/>
          </a:xfrm>
          <a:prstGeom prst="roundRect">
            <a:avLst>
              <a:gd name="adj" fmla="val 31593"/>
            </a:avLst>
          </a:prstGeom>
          <a:blipFill dpi="0" rotWithShape="1">
            <a:blip r:embed="rId7"/>
            <a:srcRect/>
            <a:stretch>
              <a:fillRect l="-6000" t="-6000" r="-6000" b="-6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 </a:t>
            </a:r>
            <a:endParaRPr lang="zh-CN" altLang="en-US" dirty="0"/>
          </a:p>
        </p:txBody>
      </p:sp>
      <p:sp>
        <p:nvSpPr>
          <p:cNvPr id="21" name="左右箭头 20"/>
          <p:cNvSpPr/>
          <p:nvPr/>
        </p:nvSpPr>
        <p:spPr>
          <a:xfrm>
            <a:off x="5815962" y="3463279"/>
            <a:ext cx="687358" cy="243320"/>
          </a:xfrm>
          <a:prstGeom prst="leftRightArrow">
            <a:avLst>
              <a:gd name="adj1" fmla="val 54366"/>
              <a:gd name="adj2" fmla="val 50000"/>
            </a:avLst>
          </a:prstGeom>
          <a:solidFill>
            <a:srgbClr val="F79646"/>
          </a:solidFill>
          <a:ln>
            <a:solidFill>
              <a:srgbClr val="E46C0A"/>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093874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0-#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1000"/>
                                        <p:tgtEl>
                                          <p:spTgt spid="14"/>
                                        </p:tgtEl>
                                      </p:cBhvr>
                                    </p:animEffect>
                                  </p:childTnLst>
                                </p:cTn>
                              </p:par>
                            </p:childTnLst>
                          </p:cTn>
                        </p:par>
                        <p:par>
                          <p:cTn id="22" fill="hold">
                            <p:stCondLst>
                              <p:cond delay="275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3250"/>
                            </p:stCondLst>
                            <p:childTnLst>
                              <p:par>
                                <p:cTn id="27" presetID="14" presetClass="entr" presetSubtype="1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1000"/>
                                        <p:tgtEl>
                                          <p:spTgt spid="2"/>
                                        </p:tgtEl>
                                      </p:cBhvr>
                                    </p:animEffect>
                                  </p:childTnLst>
                                </p:cTn>
                              </p:par>
                            </p:childTnLst>
                          </p:cTn>
                        </p:par>
                        <p:par>
                          <p:cTn id="30" fill="hold">
                            <p:stCondLst>
                              <p:cond delay="4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par>
                          <p:cTn id="34" fill="hold">
                            <p:stCondLst>
                              <p:cond delay="4750"/>
                            </p:stCondLst>
                            <p:childTnLst>
                              <p:par>
                                <p:cTn id="35" presetID="14" presetClass="entr" presetSubtype="1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1000"/>
                                        <p:tgtEl>
                                          <p:spTgt spid="15"/>
                                        </p:tgtEl>
                                      </p:cBhvr>
                                    </p:animEffect>
                                  </p:childTnLst>
                                </p:cTn>
                              </p:par>
                            </p:childTnLst>
                          </p:cTn>
                        </p:par>
                        <p:par>
                          <p:cTn id="38" fill="hold">
                            <p:stCondLst>
                              <p:cond delay="5750"/>
                            </p:stCondLst>
                            <p:childTnLst>
                              <p:par>
                                <p:cTn id="39" presetID="10"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par>
                          <p:cTn id="42" fill="hold">
                            <p:stCondLst>
                              <p:cond delay="6250"/>
                            </p:stCondLst>
                            <p:childTnLst>
                              <p:par>
                                <p:cTn id="43" presetID="14" presetClass="entr" presetSubtype="1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randombar(horizontal)">
                                      <p:cBhvr>
                                        <p:cTn id="45" dur="1000"/>
                                        <p:tgtEl>
                                          <p:spTgt spid="16"/>
                                        </p:tgtEl>
                                      </p:cBhvr>
                                    </p:animEffect>
                                  </p:childTnLst>
                                </p:cTn>
                              </p:par>
                            </p:childTnLst>
                          </p:cTn>
                        </p:par>
                        <p:par>
                          <p:cTn id="46" fill="hold">
                            <p:stCondLst>
                              <p:cond delay="7250"/>
                            </p:stCondLst>
                            <p:childTnLst>
                              <p:par>
                                <p:cTn id="47" presetID="10" presetClass="entr" presetSubtype="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par>
                          <p:cTn id="50" fill="hold">
                            <p:stCondLst>
                              <p:cond delay="7750"/>
                            </p:stCondLst>
                            <p:childTnLst>
                              <p:par>
                                <p:cTn id="51" presetID="14" presetClass="entr" presetSubtype="1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randombar(horizontal)">
                                      <p:cBhvr>
                                        <p:cTn id="5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P spid="13" grpId="0" animBg="1"/>
      <p:bldP spid="14" grpId="0" animBg="1"/>
      <p:bldP spid="15" grpId="0" animBg="1"/>
      <p:bldP spid="16" grpId="0" animBg="1"/>
      <p:bldP spid="3" grpId="0" animBg="1"/>
      <p:bldP spid="17" grpId="0" animBg="1"/>
      <p:bldP spid="18" grpId="0" animBg="1"/>
      <p:bldP spid="19" grpId="0" animBg="1"/>
      <p:bldP spid="20" grpId="0" animBg="1"/>
      <p:bldP spid="2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TotalTime>
  <Words>1183</Words>
  <Application>Microsoft Office PowerPoint</Application>
  <PresentationFormat>全屏显示(16:9)</PresentationFormat>
  <Paragraphs>132</Paragraphs>
  <Slides>23</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23</vt:i4>
      </vt:variant>
    </vt:vector>
  </HeadingPairs>
  <TitlesOfParts>
    <vt:vector size="34" baseType="lpstr">
      <vt:lpstr>Arial Unicode MS</vt:lpstr>
      <vt:lpstr>Kozuka Mincho Pr6N H</vt:lpstr>
      <vt:lpstr>宋体</vt:lpstr>
      <vt:lpstr>微软雅黑</vt:lpstr>
      <vt:lpstr>Arial</vt:lpstr>
      <vt:lpstr>Broadway</vt:lpstr>
      <vt:lpstr>Calibri</vt:lpstr>
      <vt:lpstr>Segoe UI</vt:lpstr>
      <vt:lpstr>Office 主题</vt:lpstr>
      <vt:lpstr>1_Office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jenny</dc:creator>
  <cp:lastModifiedBy>Pauling Zhou</cp:lastModifiedBy>
  <cp:revision>81</cp:revision>
  <dcterms:modified xsi:type="dcterms:W3CDTF">2015-05-30T05:35:07Z</dcterms:modified>
</cp:coreProperties>
</file>