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59" r:id="rId8"/>
    <p:sldId id="262" r:id="rId9"/>
    <p:sldId id="278" r:id="rId10"/>
    <p:sldId id="263" r:id="rId11"/>
    <p:sldId id="267" r:id="rId12"/>
    <p:sldId id="264" r:id="rId13"/>
    <p:sldId id="279" r:id="rId14"/>
    <p:sldId id="280" r:id="rId15"/>
    <p:sldId id="281" r:id="rId16"/>
    <p:sldId id="283" r:id="rId17"/>
    <p:sldId id="265" r:id="rId18"/>
    <p:sldId id="266" r:id="rId19"/>
    <p:sldId id="268" r:id="rId20"/>
    <p:sldId id="269" r:id="rId21"/>
    <p:sldId id="271" r:id="rId22"/>
    <p:sldId id="270" r:id="rId23"/>
    <p:sldId id="272" r:id="rId24"/>
    <p:sldId id="273" r:id="rId25"/>
    <p:sldId id="274" r:id="rId26"/>
    <p:sldId id="275" r:id="rId27"/>
    <p:sldId id="276"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F79646"/>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444" y="-1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dPt>
          <c:dPt>
            <c:idx val="1"/>
            <c:bubble3D val="0"/>
            <c:spPr>
              <a:solidFill>
                <a:srgbClr val="FF9300"/>
              </a:solidFill>
              <a:ln w="19050">
                <a:noFill/>
              </a:ln>
              <a:effectLst/>
            </c:spPr>
          </c:dPt>
          <c:cat>
            <c:strRef>
              <c:f>Sheet1!$A$2:$A$3</c:f>
              <c:strCache>
                <c:ptCount val="2"/>
                <c:pt idx="0">
                  <c:v>第一季度</c:v>
                </c:pt>
                <c:pt idx="1">
                  <c:v>第二季度</c:v>
                </c:pt>
              </c:strCache>
            </c:strRef>
          </c:cat>
          <c:val>
            <c:numRef>
              <c:f>Sheet1!$B$2:$B$3</c:f>
              <c:numCache>
                <c:formatCode>General</c:formatCode>
                <c:ptCount val="2"/>
                <c:pt idx="0">
                  <c:v>43</c:v>
                </c:pt>
                <c:pt idx="1">
                  <c:v>57</c:v>
                </c:pt>
              </c:numCache>
            </c:numRef>
          </c:val>
        </c:ser>
        <c:dLbls>
          <c:showLegendKey val="0"/>
          <c:showVal val="0"/>
          <c:showCatName val="0"/>
          <c:showSerName val="0"/>
          <c:showPercent val="0"/>
          <c:showBubbleSize val="0"/>
          <c:showLeaderLines val="1"/>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E8815-CDA2-435B-8328-4900B06F50BF}"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zh-CN" altLang="en-US"/>
        </a:p>
      </dgm:t>
    </dgm:pt>
    <dgm:pt modelId="{825C9710-5F85-4A29-8B12-152CCDBAEE6A}">
      <dgm:prSet phldrT="[文本]"/>
      <dgm:spPr/>
      <dgm:t>
        <a:bodyPr/>
        <a:lstStyle/>
        <a:p>
          <a:r>
            <a:rPr lang="zh-CN" altLang="en-US" dirty="0" smtClean="0"/>
            <a:t>时钟</a:t>
          </a:r>
          <a:r>
            <a:rPr lang="en-US" altLang="zh-CN" dirty="0" smtClean="0"/>
            <a:t>(CLK)</a:t>
          </a:r>
          <a:endParaRPr lang="zh-CN" altLang="en-US" dirty="0"/>
        </a:p>
      </dgm:t>
    </dgm:pt>
    <dgm:pt modelId="{52390269-1F8D-40CF-9FE4-D77554392087}" type="parTrans" cxnId="{1B3CB83E-38BB-4CCA-AB6B-F74F41820C92}">
      <dgm:prSet/>
      <dgm:spPr/>
      <dgm:t>
        <a:bodyPr/>
        <a:lstStyle/>
        <a:p>
          <a:endParaRPr lang="zh-CN" altLang="en-US"/>
        </a:p>
      </dgm:t>
    </dgm:pt>
    <dgm:pt modelId="{8EA0E586-76D2-49DD-9215-2F8872C66922}" type="sibTrans" cxnId="{1B3CB83E-38BB-4CCA-AB6B-F74F41820C92}">
      <dgm:prSet/>
      <dgm:spPr/>
      <dgm:t>
        <a:bodyPr/>
        <a:lstStyle/>
        <a:p>
          <a:endParaRPr lang="zh-CN" altLang="en-US"/>
        </a:p>
      </dgm:t>
    </dgm:pt>
    <dgm:pt modelId="{8CBC95E7-E3F1-4392-89B1-5CED9523D392}">
      <dgm:prSet phldrT="[文本]"/>
      <dgm:spPr/>
      <dgm:t>
        <a:bodyPr/>
        <a:lstStyle/>
        <a:p>
          <a:r>
            <a:rPr lang="zh-CN" altLang="en-US" dirty="0" smtClean="0"/>
            <a:t>供电</a:t>
          </a:r>
          <a:r>
            <a:rPr lang="en-US" altLang="zh-CN" dirty="0" smtClean="0"/>
            <a:t>(VCC)</a:t>
          </a:r>
          <a:endParaRPr lang="zh-CN" altLang="en-US" dirty="0"/>
        </a:p>
      </dgm:t>
    </dgm:pt>
    <dgm:pt modelId="{097758E8-29AD-45A8-8D37-DD663689CB08}" type="parTrans" cxnId="{AFC2F8C7-82D6-4E48-856D-249C1A9AD749}">
      <dgm:prSet/>
      <dgm:spPr/>
      <dgm:t>
        <a:bodyPr/>
        <a:lstStyle/>
        <a:p>
          <a:endParaRPr lang="zh-CN" altLang="en-US"/>
        </a:p>
      </dgm:t>
    </dgm:pt>
    <dgm:pt modelId="{BE8AE2B1-A145-42EA-BE88-5D7F5164EF13}" type="sibTrans" cxnId="{AFC2F8C7-82D6-4E48-856D-249C1A9AD749}">
      <dgm:prSet/>
      <dgm:spPr/>
      <dgm:t>
        <a:bodyPr/>
        <a:lstStyle/>
        <a:p>
          <a:endParaRPr lang="zh-CN" altLang="en-US"/>
        </a:p>
      </dgm:t>
    </dgm:pt>
    <dgm:pt modelId="{F1D6E607-3D03-45CB-A8D1-3D81A61A2574}">
      <dgm:prSet phldrT="[文本]"/>
      <dgm:spPr/>
      <dgm:t>
        <a:bodyPr/>
        <a:lstStyle/>
        <a:p>
          <a:r>
            <a:rPr lang="zh-CN" altLang="en-US" dirty="0" smtClean="0"/>
            <a:t>接地</a:t>
          </a:r>
          <a:r>
            <a:rPr lang="en-US" altLang="zh-CN" dirty="0" smtClean="0"/>
            <a:t>(GND)</a:t>
          </a:r>
          <a:endParaRPr lang="zh-CN" altLang="en-US" dirty="0"/>
        </a:p>
      </dgm:t>
    </dgm:pt>
    <dgm:pt modelId="{DD1AF15A-B750-4A72-B541-CCA670F8B5EB}" type="parTrans" cxnId="{D3DCCA17-2217-43B5-9811-154EBCF038A1}">
      <dgm:prSet/>
      <dgm:spPr/>
      <dgm:t>
        <a:bodyPr/>
        <a:lstStyle/>
        <a:p>
          <a:endParaRPr lang="zh-CN" altLang="en-US"/>
        </a:p>
      </dgm:t>
    </dgm:pt>
    <dgm:pt modelId="{5B3B94C1-2160-4477-8C10-1ABD4060D2D4}" type="sibTrans" cxnId="{D3DCCA17-2217-43B5-9811-154EBCF038A1}">
      <dgm:prSet/>
      <dgm:spPr/>
      <dgm:t>
        <a:bodyPr/>
        <a:lstStyle/>
        <a:p>
          <a:endParaRPr lang="zh-CN" altLang="en-US"/>
        </a:p>
      </dgm:t>
    </dgm:pt>
    <dgm:pt modelId="{547CC15A-B13A-45C0-BE66-33803005955B}">
      <dgm:prSet phldrT="[文本]"/>
      <dgm:spPr/>
      <dgm:t>
        <a:bodyPr/>
        <a:lstStyle/>
        <a:p>
          <a:r>
            <a:rPr lang="zh-CN" altLang="en-US" dirty="0" smtClean="0"/>
            <a:t>数据</a:t>
          </a:r>
          <a:r>
            <a:rPr lang="en-US" altLang="zh-CN" dirty="0" smtClean="0"/>
            <a:t>(DATA)</a:t>
          </a:r>
          <a:endParaRPr lang="zh-CN" altLang="en-US" dirty="0"/>
        </a:p>
      </dgm:t>
    </dgm:pt>
    <dgm:pt modelId="{08CA475E-05C5-403A-8220-0C71CF3B3954}" type="parTrans" cxnId="{CD0E41BE-F511-4DDF-88FA-6BD16B6B4657}">
      <dgm:prSet/>
      <dgm:spPr/>
      <dgm:t>
        <a:bodyPr/>
        <a:lstStyle/>
        <a:p>
          <a:endParaRPr lang="zh-CN" altLang="en-US"/>
        </a:p>
      </dgm:t>
    </dgm:pt>
    <dgm:pt modelId="{9DD0BEF8-BFCA-4E69-B71F-A94392B19050}" type="sibTrans" cxnId="{CD0E41BE-F511-4DDF-88FA-6BD16B6B4657}">
      <dgm:prSet/>
      <dgm:spPr/>
      <dgm:t>
        <a:bodyPr/>
        <a:lstStyle/>
        <a:p>
          <a:endParaRPr lang="zh-CN" altLang="en-US"/>
        </a:p>
      </dgm:t>
    </dgm:pt>
    <dgm:pt modelId="{3C9980D7-99CC-46B6-BC65-B382B6C57DEB}" type="pres">
      <dgm:prSet presAssocID="{D11E8815-CDA2-435B-8328-4900B06F50BF}" presName="diagram" presStyleCnt="0">
        <dgm:presLayoutVars>
          <dgm:dir/>
          <dgm:resizeHandles val="exact"/>
        </dgm:presLayoutVars>
      </dgm:prSet>
      <dgm:spPr/>
    </dgm:pt>
    <dgm:pt modelId="{20C144AF-10EE-440D-ADDC-D0BC3F912A9A}" type="pres">
      <dgm:prSet presAssocID="{825C9710-5F85-4A29-8B12-152CCDBAEE6A}" presName="node" presStyleLbl="node1" presStyleIdx="0" presStyleCnt="4">
        <dgm:presLayoutVars>
          <dgm:bulletEnabled val="1"/>
        </dgm:presLayoutVars>
      </dgm:prSet>
      <dgm:spPr/>
    </dgm:pt>
    <dgm:pt modelId="{6EB081F4-5D18-4F29-B5A8-D941C3DF4C5B}" type="pres">
      <dgm:prSet presAssocID="{8EA0E586-76D2-49DD-9215-2F8872C66922}" presName="sibTrans" presStyleCnt="0"/>
      <dgm:spPr/>
    </dgm:pt>
    <dgm:pt modelId="{1A4526E3-F1B3-490D-9A82-CFBAB43A79DA}" type="pres">
      <dgm:prSet presAssocID="{8CBC95E7-E3F1-4392-89B1-5CED9523D392}" presName="node" presStyleLbl="node1" presStyleIdx="1" presStyleCnt="4">
        <dgm:presLayoutVars>
          <dgm:bulletEnabled val="1"/>
        </dgm:presLayoutVars>
      </dgm:prSet>
      <dgm:spPr/>
    </dgm:pt>
    <dgm:pt modelId="{2897F68E-69CF-4464-B45D-A2E20E410695}" type="pres">
      <dgm:prSet presAssocID="{BE8AE2B1-A145-42EA-BE88-5D7F5164EF13}" presName="sibTrans" presStyleCnt="0"/>
      <dgm:spPr/>
    </dgm:pt>
    <dgm:pt modelId="{87AEBCCD-2C0C-4F6F-ABF1-E1E5C4C66D89}" type="pres">
      <dgm:prSet presAssocID="{F1D6E607-3D03-45CB-A8D1-3D81A61A2574}" presName="node" presStyleLbl="node1" presStyleIdx="2" presStyleCnt="4">
        <dgm:presLayoutVars>
          <dgm:bulletEnabled val="1"/>
        </dgm:presLayoutVars>
      </dgm:prSet>
      <dgm:spPr/>
      <dgm:t>
        <a:bodyPr/>
        <a:lstStyle/>
        <a:p>
          <a:endParaRPr lang="zh-CN" altLang="en-US"/>
        </a:p>
      </dgm:t>
    </dgm:pt>
    <dgm:pt modelId="{CF91D7E0-2EE4-454D-97CD-5C55CD8B34E6}" type="pres">
      <dgm:prSet presAssocID="{5B3B94C1-2160-4477-8C10-1ABD4060D2D4}" presName="sibTrans" presStyleCnt="0"/>
      <dgm:spPr/>
    </dgm:pt>
    <dgm:pt modelId="{D790560A-8B46-4E77-9944-3ECE7C944667}" type="pres">
      <dgm:prSet presAssocID="{547CC15A-B13A-45C0-BE66-33803005955B}" presName="node" presStyleLbl="node1" presStyleIdx="3" presStyleCnt="4">
        <dgm:presLayoutVars>
          <dgm:bulletEnabled val="1"/>
        </dgm:presLayoutVars>
      </dgm:prSet>
      <dgm:spPr/>
    </dgm:pt>
  </dgm:ptLst>
  <dgm:cxnLst>
    <dgm:cxn modelId="{277A1A8E-29D2-40AC-A4EA-A14C0456A157}" type="presOf" srcId="{D11E8815-CDA2-435B-8328-4900B06F50BF}" destId="{3C9980D7-99CC-46B6-BC65-B382B6C57DEB}" srcOrd="0" destOrd="0" presId="urn:microsoft.com/office/officeart/2005/8/layout/default"/>
    <dgm:cxn modelId="{D3DCCA17-2217-43B5-9811-154EBCF038A1}" srcId="{D11E8815-CDA2-435B-8328-4900B06F50BF}" destId="{F1D6E607-3D03-45CB-A8D1-3D81A61A2574}" srcOrd="2" destOrd="0" parTransId="{DD1AF15A-B750-4A72-B541-CCA670F8B5EB}" sibTransId="{5B3B94C1-2160-4477-8C10-1ABD4060D2D4}"/>
    <dgm:cxn modelId="{370B9E9A-6E6A-4BB2-9861-08D20A3DB390}" type="presOf" srcId="{F1D6E607-3D03-45CB-A8D1-3D81A61A2574}" destId="{87AEBCCD-2C0C-4F6F-ABF1-E1E5C4C66D89}" srcOrd="0" destOrd="0" presId="urn:microsoft.com/office/officeart/2005/8/layout/default"/>
    <dgm:cxn modelId="{AFC2F8C7-82D6-4E48-856D-249C1A9AD749}" srcId="{D11E8815-CDA2-435B-8328-4900B06F50BF}" destId="{8CBC95E7-E3F1-4392-89B1-5CED9523D392}" srcOrd="1" destOrd="0" parTransId="{097758E8-29AD-45A8-8D37-DD663689CB08}" sibTransId="{BE8AE2B1-A145-42EA-BE88-5D7F5164EF13}"/>
    <dgm:cxn modelId="{B038C8B5-ED48-4B12-BE97-099CA255ECE0}" type="presOf" srcId="{547CC15A-B13A-45C0-BE66-33803005955B}" destId="{D790560A-8B46-4E77-9944-3ECE7C944667}" srcOrd="0" destOrd="0" presId="urn:microsoft.com/office/officeart/2005/8/layout/default"/>
    <dgm:cxn modelId="{33BF046A-629A-455A-9350-F4BDBF6D7237}" type="presOf" srcId="{825C9710-5F85-4A29-8B12-152CCDBAEE6A}" destId="{20C144AF-10EE-440D-ADDC-D0BC3F912A9A}" srcOrd="0" destOrd="0" presId="urn:microsoft.com/office/officeart/2005/8/layout/default"/>
    <dgm:cxn modelId="{CD0E41BE-F511-4DDF-88FA-6BD16B6B4657}" srcId="{D11E8815-CDA2-435B-8328-4900B06F50BF}" destId="{547CC15A-B13A-45C0-BE66-33803005955B}" srcOrd="3" destOrd="0" parTransId="{08CA475E-05C5-403A-8220-0C71CF3B3954}" sibTransId="{9DD0BEF8-BFCA-4E69-B71F-A94392B19050}"/>
    <dgm:cxn modelId="{1A9D29AE-9F5A-4554-B00D-122E030DF222}" type="presOf" srcId="{8CBC95E7-E3F1-4392-89B1-5CED9523D392}" destId="{1A4526E3-F1B3-490D-9A82-CFBAB43A79DA}" srcOrd="0" destOrd="0" presId="urn:microsoft.com/office/officeart/2005/8/layout/default"/>
    <dgm:cxn modelId="{1B3CB83E-38BB-4CCA-AB6B-F74F41820C92}" srcId="{D11E8815-CDA2-435B-8328-4900B06F50BF}" destId="{825C9710-5F85-4A29-8B12-152CCDBAEE6A}" srcOrd="0" destOrd="0" parTransId="{52390269-1F8D-40CF-9FE4-D77554392087}" sibTransId="{8EA0E586-76D2-49DD-9215-2F8872C66922}"/>
    <dgm:cxn modelId="{59D97439-77CA-4BC6-8B50-CA1920B29CCD}" type="presParOf" srcId="{3C9980D7-99CC-46B6-BC65-B382B6C57DEB}" destId="{20C144AF-10EE-440D-ADDC-D0BC3F912A9A}" srcOrd="0" destOrd="0" presId="urn:microsoft.com/office/officeart/2005/8/layout/default"/>
    <dgm:cxn modelId="{74F7B43E-32E6-4E6B-9BBC-BE10C450B591}" type="presParOf" srcId="{3C9980D7-99CC-46B6-BC65-B382B6C57DEB}" destId="{6EB081F4-5D18-4F29-B5A8-D941C3DF4C5B}" srcOrd="1" destOrd="0" presId="urn:microsoft.com/office/officeart/2005/8/layout/default"/>
    <dgm:cxn modelId="{0DB5CAEE-84E3-4338-9776-CEA6C5BF8E4A}" type="presParOf" srcId="{3C9980D7-99CC-46B6-BC65-B382B6C57DEB}" destId="{1A4526E3-F1B3-490D-9A82-CFBAB43A79DA}" srcOrd="2" destOrd="0" presId="urn:microsoft.com/office/officeart/2005/8/layout/default"/>
    <dgm:cxn modelId="{44EF64A6-F673-40F1-9009-87C4C0F5F248}" type="presParOf" srcId="{3C9980D7-99CC-46B6-BC65-B382B6C57DEB}" destId="{2897F68E-69CF-4464-B45D-A2E20E410695}" srcOrd="3" destOrd="0" presId="urn:microsoft.com/office/officeart/2005/8/layout/default"/>
    <dgm:cxn modelId="{F6970F20-BD7C-4477-A552-46119B87BE18}" type="presParOf" srcId="{3C9980D7-99CC-46B6-BC65-B382B6C57DEB}" destId="{87AEBCCD-2C0C-4F6F-ABF1-E1E5C4C66D89}" srcOrd="4" destOrd="0" presId="urn:microsoft.com/office/officeart/2005/8/layout/default"/>
    <dgm:cxn modelId="{7FAED9B2-7E56-40E4-832D-05678BC8CB28}" type="presParOf" srcId="{3C9980D7-99CC-46B6-BC65-B382B6C57DEB}" destId="{CF91D7E0-2EE4-454D-97CD-5C55CD8B34E6}" srcOrd="5" destOrd="0" presId="urn:microsoft.com/office/officeart/2005/8/layout/default"/>
    <dgm:cxn modelId="{D2B09688-9879-4C62-B8AF-1BEA43285676}" type="presParOf" srcId="{3C9980D7-99CC-46B6-BC65-B382B6C57DEB}" destId="{D790560A-8B46-4E77-9944-3ECE7C94466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144AF-10EE-440D-ADDC-D0BC3F912A9A}">
      <dsp:nvSpPr>
        <dsp:cNvPr id="0" name=""/>
        <dsp:cNvSpPr/>
      </dsp:nvSpPr>
      <dsp:spPr>
        <a:xfrm>
          <a:off x="292" y="345354"/>
          <a:ext cx="1142543" cy="685526"/>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时钟</a:t>
          </a:r>
          <a:r>
            <a:rPr lang="en-US" altLang="zh-CN" sz="1800" kern="1200" dirty="0" smtClean="0"/>
            <a:t>(CLK)</a:t>
          </a:r>
          <a:endParaRPr lang="zh-CN" altLang="en-US" sz="1800" kern="1200" dirty="0"/>
        </a:p>
      </dsp:txBody>
      <dsp:txXfrm>
        <a:off x="292" y="345354"/>
        <a:ext cx="1142543" cy="685526"/>
      </dsp:txXfrm>
    </dsp:sp>
    <dsp:sp modelId="{1A4526E3-F1B3-490D-9A82-CFBAB43A79DA}">
      <dsp:nvSpPr>
        <dsp:cNvPr id="0" name=""/>
        <dsp:cNvSpPr/>
      </dsp:nvSpPr>
      <dsp:spPr>
        <a:xfrm>
          <a:off x="1257091" y="345354"/>
          <a:ext cx="1142543" cy="685526"/>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供电</a:t>
          </a:r>
          <a:r>
            <a:rPr lang="en-US" altLang="zh-CN" sz="1800" kern="1200" dirty="0" smtClean="0"/>
            <a:t>(VCC)</a:t>
          </a:r>
          <a:endParaRPr lang="zh-CN" altLang="en-US" sz="1800" kern="1200" dirty="0"/>
        </a:p>
      </dsp:txBody>
      <dsp:txXfrm>
        <a:off x="1257091" y="345354"/>
        <a:ext cx="1142543" cy="685526"/>
      </dsp:txXfrm>
    </dsp:sp>
    <dsp:sp modelId="{87AEBCCD-2C0C-4F6F-ABF1-E1E5C4C66D89}">
      <dsp:nvSpPr>
        <dsp:cNvPr id="0" name=""/>
        <dsp:cNvSpPr/>
      </dsp:nvSpPr>
      <dsp:spPr>
        <a:xfrm>
          <a:off x="292" y="1145135"/>
          <a:ext cx="1142543" cy="68552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接地</a:t>
          </a:r>
          <a:r>
            <a:rPr lang="en-US" altLang="zh-CN" sz="1800" kern="1200" dirty="0" smtClean="0"/>
            <a:t>(GND)</a:t>
          </a:r>
          <a:endParaRPr lang="zh-CN" altLang="en-US" sz="1800" kern="1200" dirty="0"/>
        </a:p>
      </dsp:txBody>
      <dsp:txXfrm>
        <a:off x="292" y="1145135"/>
        <a:ext cx="1142543" cy="685526"/>
      </dsp:txXfrm>
    </dsp:sp>
    <dsp:sp modelId="{D790560A-8B46-4E77-9944-3ECE7C944667}">
      <dsp:nvSpPr>
        <dsp:cNvPr id="0" name=""/>
        <dsp:cNvSpPr/>
      </dsp:nvSpPr>
      <dsp:spPr>
        <a:xfrm>
          <a:off x="1257091" y="1145135"/>
          <a:ext cx="1142543" cy="685526"/>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数据</a:t>
          </a:r>
          <a:r>
            <a:rPr lang="en-US" altLang="zh-CN" sz="1800" kern="1200" dirty="0" smtClean="0"/>
            <a:t>(DATA)</a:t>
          </a:r>
          <a:endParaRPr lang="zh-CN" altLang="en-US" sz="1800" kern="1200" dirty="0"/>
        </a:p>
      </dsp:txBody>
      <dsp:txXfrm>
        <a:off x="1257091" y="1145135"/>
        <a:ext cx="1142543" cy="6855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5827872"/>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79444764"/>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extLst>
      <p:ext uri="{BB962C8B-B14F-4D97-AF65-F5344CB8AC3E}">
        <p14:creationId xmlns:p14="http://schemas.microsoft.com/office/powerpoint/2010/main" val="4128133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1926991"/>
      </p:ext>
    </p:extLst>
  </p:cSld>
  <p:clrMapOvr>
    <a:masterClrMapping/>
  </p:clrMapOvr>
  <p:transition spd="slow">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7518412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820938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8844278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100981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185087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4017657"/>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347864" cy="523220"/>
          </a:xfrm>
          <a:prstGeom prst="rect">
            <a:avLst/>
          </a:prstGeom>
          <a:solidFill>
            <a:schemeClr val="accent6">
              <a:lumMod val="75000"/>
            </a:schemeClr>
          </a:solidFill>
        </p:spPr>
        <p:txBody>
          <a:bodyPr wrap="square" rtlCol="0">
            <a:spAutoFit/>
          </a:bodyPr>
          <a:lstStyle/>
          <a:p>
            <a:pPr algn="ctr"/>
            <a:endParaRPr lang="zh-CN" altLang="en-US" sz="2800" b="1"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microsoft.com/office/2007/relationships/hdphoto" Target="../media/hdphoto1.wdp"/><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2">
            <a:extLst>
              <a:ext uri="{BEBA8EAE-BF5A-486C-A8C5-ECC9F3942E4B}">
                <a14:imgProps xmlns:a14="http://schemas.microsoft.com/office/drawing/2010/main">
                  <a14:imgLayer r:embed="rId1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17928" y="203700"/>
            <a:ext cx="887585" cy="8584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2859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30" y="1105710"/>
            <a:ext cx="1487553" cy="1438781"/>
          </a:xfrm>
          <a:prstGeom prst="rect">
            <a:avLst/>
          </a:prstGeom>
        </p:spPr>
      </p:pic>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86789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790676"/>
            <a:ext cx="4248472" cy="1077218"/>
          </a:xfrm>
          <a:prstGeom prst="rect">
            <a:avLst/>
          </a:prstGeom>
          <a:noFill/>
        </p:spPr>
        <p:txBody>
          <a:bodyPr wrap="square" rtlCol="0">
            <a:spAutoFit/>
          </a:bodyPr>
          <a:lstStyle/>
          <a:p>
            <a:pPr algn="ctr"/>
            <a:r>
              <a:rPr lang="zh-CN" altLang="en-US" sz="3200" b="1" dirty="0" smtClean="0">
                <a:solidFill>
                  <a:schemeClr val="bg1"/>
                </a:solidFill>
                <a:latin typeface="微软雅黑" pitchFamily="34" charset="-122"/>
                <a:ea typeface="微软雅黑" pitchFamily="34" charset="-122"/>
              </a:rPr>
              <a:t>基于超声波的空气污染物浓度测量系统研究</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738664"/>
          </a:xfrm>
          <a:prstGeom prst="rect">
            <a:avLst/>
          </a:prstGeom>
          <a:noFill/>
        </p:spPr>
        <p:txBody>
          <a:bodyPr wrap="square" rtlCol="0">
            <a:spAutoFit/>
          </a:bodyPr>
          <a:lstStyle/>
          <a:p>
            <a:pPr algn="ctr"/>
            <a:r>
              <a:rPr lang="zh-CN" altLang="en-US" sz="1400" dirty="0" smtClean="0">
                <a:solidFill>
                  <a:schemeClr val="bg1"/>
                </a:solidFill>
                <a:latin typeface="微软雅黑" pitchFamily="34" charset="-122"/>
                <a:ea typeface="微软雅黑" pitchFamily="34" charset="-122"/>
              </a:rPr>
              <a:t>答辩人：周斯航</a:t>
            </a:r>
            <a:endParaRPr lang="en-US" altLang="zh-CN" sz="1400" dirty="0" smtClean="0">
              <a:solidFill>
                <a:schemeClr val="bg1"/>
              </a:solidFill>
              <a:latin typeface="微软雅黑" pitchFamily="34" charset="-122"/>
              <a:ea typeface="微软雅黑" pitchFamily="34" charset="-122"/>
            </a:endParaRPr>
          </a:p>
          <a:p>
            <a:pPr algn="ctr"/>
            <a:r>
              <a:rPr lang="zh-CN" altLang="en-US" sz="1400" dirty="0">
                <a:solidFill>
                  <a:schemeClr val="bg1"/>
                </a:solidFill>
                <a:latin typeface="微软雅黑" pitchFamily="34" charset="-122"/>
                <a:ea typeface="微软雅黑" pitchFamily="34" charset="-122"/>
              </a:rPr>
              <a:t>学</a:t>
            </a:r>
            <a:r>
              <a:rPr lang="zh-CN" altLang="en-US" sz="1400" dirty="0" smtClean="0">
                <a:solidFill>
                  <a:schemeClr val="bg1"/>
                </a:solidFill>
                <a:latin typeface="微软雅黑" pitchFamily="34" charset="-122"/>
                <a:ea typeface="微软雅黑" pitchFamily="34" charset="-122"/>
              </a:rPr>
              <a:t>号：</a:t>
            </a:r>
            <a:r>
              <a:rPr lang="en-US" altLang="zh-CN" sz="1400" dirty="0" smtClean="0">
                <a:solidFill>
                  <a:schemeClr val="bg1"/>
                </a:solidFill>
                <a:latin typeface="微软雅黑" pitchFamily="34" charset="-122"/>
                <a:ea typeface="微软雅黑" pitchFamily="34" charset="-122"/>
              </a:rPr>
              <a:t>1152513</a:t>
            </a:r>
          </a:p>
          <a:p>
            <a:pPr algn="ctr"/>
            <a:r>
              <a:rPr lang="zh-CN" altLang="en-US" sz="1400" dirty="0">
                <a:solidFill>
                  <a:schemeClr val="bg1"/>
                </a:solidFill>
                <a:latin typeface="微软雅黑" pitchFamily="34" charset="-122"/>
                <a:ea typeface="微软雅黑" pitchFamily="34" charset="-122"/>
              </a:rPr>
              <a:t>指导</a:t>
            </a:r>
            <a:r>
              <a:rPr lang="zh-CN" altLang="en-US" sz="1400" dirty="0" smtClean="0">
                <a:solidFill>
                  <a:schemeClr val="bg1"/>
                </a:solidFill>
                <a:latin typeface="微软雅黑" pitchFamily="34" charset="-122"/>
                <a:ea typeface="微软雅黑" pitchFamily="34" charset="-122"/>
              </a:rPr>
              <a:t>老师：汪镭</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59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9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500" autoRev="1" fill="hold">
                                          <p:stCondLst>
                                            <p:cond delay="0"/>
                                          </p:stCondLst>
                                        </p:cTn>
                                        <p:tgtEl>
                                          <p:spTgt spid="39"/>
                                        </p:tgtEl>
                                        <p:attrNameLst>
                                          <p:attrName>ppt_w</p:attrName>
                                        </p:attrNameLst>
                                      </p:cBhvr>
                                    </p:anim>
                                    <p:anim by="(#ppt_w*0.50)" calcmode="lin" valueType="num">
                                      <p:cBhvr>
                                        <p:cTn id="31" dur="500" decel="50000" autoRev="1" fill="hold">
                                          <p:stCondLst>
                                            <p:cond delay="0"/>
                                          </p:stCondLst>
                                        </p:cTn>
                                        <p:tgtEl>
                                          <p:spTgt spid="39"/>
                                        </p:tgtEl>
                                        <p:attrNameLst>
                                          <p:attrName>ppt_x</p:attrName>
                                        </p:attrNameLst>
                                      </p:cBhvr>
                                    </p:anim>
                                    <p:anim from="(-#ppt_h/2)" to="(#ppt_y)" calcmode="lin" valueType="num">
                                      <p:cBhvr>
                                        <p:cTn id="32" dur="1000" fill="hold">
                                          <p:stCondLst>
                                            <p:cond delay="0"/>
                                          </p:stCondLst>
                                        </p:cTn>
                                        <p:tgtEl>
                                          <p:spTgt spid="39"/>
                                        </p:tgtEl>
                                        <p:attrNameLst>
                                          <p:attrName>ppt_y</p:attrName>
                                        </p:attrNameLst>
                                      </p:cBhvr>
                                    </p:anim>
                                    <p:animRot by="21600000">
                                      <p:cBhvr>
                                        <p:cTn id="33"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模块设计</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57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248" y="1582819"/>
            <a:ext cx="486000" cy="486000"/>
          </a:xfrm>
          <a:prstGeom prst="rect">
            <a:avLst/>
          </a:prstGeom>
        </p:spPr>
      </p:pic>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模块设计</a:t>
            </a:r>
          </a:p>
        </p:txBody>
      </p:sp>
      <p:pic>
        <p:nvPicPr>
          <p:cNvPr id="1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293499" y="1563638"/>
            <a:ext cx="486000" cy="486000"/>
          </a:xfrm>
          <a:prstGeom prst="rect">
            <a:avLst/>
          </a:prstGeom>
          <a:noFill/>
          <a:extLst>
            <a:ext uri="{909E8E84-426E-40DD-AFC4-6F175D3DCCD1}">
              <a14:hiddenFill xmlns:a14="http://schemas.microsoft.com/office/drawing/2010/main">
                <a:solidFill>
                  <a:srgbClr val="FFFFFF"/>
                </a:solidFill>
              </a14:hiddenFill>
            </a:ext>
          </a:extLst>
        </p:spPr>
      </p:pic>
      <p:sp>
        <p:nvSpPr>
          <p:cNvPr id="18" name="等腰三角形 17"/>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10"/>
          <p:cNvSpPr txBox="1"/>
          <p:nvPr/>
        </p:nvSpPr>
        <p:spPr>
          <a:xfrm>
            <a:off x="394173" y="2775950"/>
            <a:ext cx="1920150"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LPC1114</a:t>
            </a:r>
            <a:r>
              <a:rPr lang="zh-CN" altLang="en-US" sz="1200" dirty="0" smtClean="0"/>
              <a:t>微控制器、温湿度传感器、超声波传感器和</a:t>
            </a:r>
            <a:r>
              <a:rPr lang="zh-CN" altLang="en-US" sz="1200" dirty="0"/>
              <a:t>蓝</a:t>
            </a:r>
            <a:r>
              <a:rPr lang="zh-CN" altLang="en-US" sz="1200" dirty="0" smtClean="0"/>
              <a:t>牙模块之间的</a:t>
            </a:r>
            <a:r>
              <a:rPr lang="en-US" altLang="zh-CN" sz="1200" dirty="0" smtClean="0"/>
              <a:t>PCB</a:t>
            </a:r>
            <a:r>
              <a:rPr lang="zh-CN" altLang="en-US" sz="1200" dirty="0" smtClean="0"/>
              <a:t>电路设计</a:t>
            </a:r>
            <a:endParaRPr lang="zh-CN" altLang="en-US" sz="1200" dirty="0"/>
          </a:p>
        </p:txBody>
      </p:sp>
      <p:sp>
        <p:nvSpPr>
          <p:cNvPr id="23" name="矩形 22"/>
          <p:cNvSpPr/>
          <p:nvPr/>
        </p:nvSpPr>
        <p:spPr>
          <a:xfrm>
            <a:off x="345475"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硬件设计</a:t>
            </a:r>
            <a:endParaRPr lang="zh-CN" altLang="en-US" b="1" dirty="0">
              <a:solidFill>
                <a:schemeClr val="accent6">
                  <a:lumMod val="75000"/>
                </a:schemeClr>
              </a:solidFill>
            </a:endParaRPr>
          </a:p>
        </p:txBody>
      </p:sp>
      <p:sp>
        <p:nvSpPr>
          <p:cNvPr id="24"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实现对环境温湿度以及超声波在一段定长空气中传播的声时数据的测量控制并将这些数据装帧通过蓝牙发出</a:t>
            </a:r>
            <a:endParaRPr lang="zh-CN" altLang="en-US" sz="1200" dirty="0"/>
          </a:p>
        </p:txBody>
      </p:sp>
      <p:sp>
        <p:nvSpPr>
          <p:cNvPr id="25" name="矩形 24"/>
          <p:cNvSpPr/>
          <p:nvPr/>
        </p:nvSpPr>
        <p:spPr>
          <a:xfrm>
            <a:off x="2345389"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嵌入式程序设计</a:t>
            </a:r>
            <a:endParaRPr lang="zh-CN" altLang="en-US" b="1" dirty="0">
              <a:solidFill>
                <a:schemeClr val="accent6">
                  <a:lumMod val="75000"/>
                </a:schemeClr>
              </a:solidFill>
            </a:endParaRPr>
          </a:p>
        </p:txBody>
      </p:sp>
      <p:sp>
        <p:nvSpPr>
          <p:cNvPr id="26"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应用接口概念对通过蓝牙模块接收的数据帧进行解析，并将处理之后的数据以图象形式显示在屏幕上</a:t>
            </a:r>
            <a:endParaRPr lang="zh-CN" altLang="en-US" sz="1200" dirty="0"/>
          </a:p>
        </p:txBody>
      </p:sp>
      <p:sp>
        <p:nvSpPr>
          <p:cNvPr id="27" name="矩形 26"/>
          <p:cNvSpPr/>
          <p:nvPr/>
        </p:nvSpPr>
        <p:spPr>
          <a:xfrm>
            <a:off x="4445328" y="2499741"/>
            <a:ext cx="2021124" cy="369332"/>
          </a:xfrm>
          <a:prstGeom prst="rect">
            <a:avLst/>
          </a:prstGeom>
        </p:spPr>
        <p:txBody>
          <a:bodyPr wrap="square">
            <a:spAutoFit/>
          </a:bodyPr>
          <a:lstStyle/>
          <a:p>
            <a:pPr algn="ctr"/>
            <a:r>
              <a:rPr lang="zh-CN" altLang="en-US" b="1" dirty="0" smtClean="0">
                <a:solidFill>
                  <a:schemeClr val="accent6">
                    <a:lumMod val="75000"/>
                  </a:schemeClr>
                </a:solidFill>
              </a:rPr>
              <a:t>安卓程序设计</a:t>
            </a:r>
            <a:endParaRPr lang="zh-CN" altLang="en-US" b="1" dirty="0">
              <a:solidFill>
                <a:schemeClr val="accent6">
                  <a:lumMod val="75000"/>
                </a:schemeClr>
              </a:solidFill>
            </a:endParaRPr>
          </a:p>
        </p:txBody>
      </p:sp>
      <p:sp>
        <p:nvSpPr>
          <p:cNvPr id="28"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t>将安卓上位机简单处理过的程序使用卡尔曼滤波算法进行最优估计，并作出声时对应温度的曲线图</a:t>
            </a:r>
            <a:r>
              <a:rPr lang="en-US" altLang="zh-CN" sz="1200" dirty="0" smtClean="0"/>
              <a:t> </a:t>
            </a:r>
            <a:endParaRPr lang="zh-CN" altLang="en-US" sz="1200" dirty="0"/>
          </a:p>
        </p:txBody>
      </p:sp>
      <p:sp>
        <p:nvSpPr>
          <p:cNvPr id="29" name="矩形 28"/>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Matlab</a:t>
            </a:r>
            <a:r>
              <a:rPr lang="zh-CN" altLang="en-US" b="1" dirty="0" smtClean="0">
                <a:solidFill>
                  <a:schemeClr val="accent6">
                    <a:lumMod val="75000"/>
                  </a:schemeClr>
                </a:solidFill>
              </a:rPr>
              <a:t>程序设计</a:t>
            </a:r>
            <a:endParaRPr lang="zh-CN" altLang="en-US" b="1" dirty="0">
              <a:solidFill>
                <a:schemeClr val="accent6">
                  <a:lumMod val="75000"/>
                </a:schemeClr>
              </a:solidFill>
            </a:endParaRPr>
          </a:p>
        </p:txBody>
      </p:sp>
      <p:cxnSp>
        <p:nvCxnSpPr>
          <p:cNvPr id="30" name="直接连接符 2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816" y="1572531"/>
            <a:ext cx="486269" cy="486269"/>
          </a:xfrm>
          <a:prstGeom prst="rect">
            <a:avLst/>
          </a:prstGeom>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890" y="1562513"/>
            <a:ext cx="486000" cy="486000"/>
          </a:xfrm>
          <a:prstGeom prst="rect">
            <a:avLst/>
          </a:prstGeom>
        </p:spPr>
      </p:pic>
    </p:spTree>
    <p:extLst>
      <p:ext uri="{BB962C8B-B14F-4D97-AF65-F5344CB8AC3E}">
        <p14:creationId xmlns:p14="http://schemas.microsoft.com/office/powerpoint/2010/main" val="720883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par>
                          <p:cTn id="27" fill="hold">
                            <p:stCondLst>
                              <p:cond delay="3250"/>
                            </p:stCondLst>
                            <p:childTnLst>
                              <p:par>
                                <p:cTn id="28" presetID="9"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45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dissolve">
                                      <p:cBhvr>
                                        <p:cTn id="68" dur="500"/>
                                        <p:tgtEl>
                                          <p:spTgt spid="27"/>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dissolv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dissolve">
                                      <p:cBhvr>
                                        <p:cTn id="9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8" grpId="0" animBg="1"/>
      <p:bldP spid="19" grpId="0" animBg="1"/>
      <p:bldP spid="20" grpId="0" animBg="1"/>
      <p:bldP spid="21" grpId="0" animBg="1"/>
      <p:bldP spid="22" grpId="0"/>
      <p:bldP spid="23" grpId="0"/>
      <p:bldP spid="24" grpId="0"/>
      <p:bldP spid="25"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624308" y="3039882"/>
            <a:ext cx="1440000" cy="144000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p:cNvSpPr/>
          <p:nvPr/>
        </p:nvSpPr>
        <p:spPr>
          <a:xfrm>
            <a:off x="630085" y="1212757"/>
            <a:ext cx="1440000" cy="144000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a:t>
            </a:r>
            <a:r>
              <a:rPr lang="zh-CN" altLang="en-US" sz="2800" b="1" dirty="0" smtClean="0">
                <a:solidFill>
                  <a:schemeClr val="bg1"/>
                </a:solidFill>
              </a:rPr>
              <a:t>硬件设计</a:t>
            </a:r>
          </a:p>
        </p:txBody>
      </p:sp>
      <p:sp>
        <p:nvSpPr>
          <p:cNvPr id="6" name="矩形 5"/>
          <p:cNvSpPr/>
          <p:nvPr/>
        </p:nvSpPr>
        <p:spPr>
          <a:xfrm>
            <a:off x="2591481" y="1748091"/>
            <a:ext cx="2880917" cy="369332"/>
          </a:xfrm>
          <a:prstGeom prst="rect">
            <a:avLst/>
          </a:prstGeom>
        </p:spPr>
        <p:txBody>
          <a:bodyPr wrap="none">
            <a:spAutoFit/>
          </a:bodyPr>
          <a:lstStyle/>
          <a:p>
            <a:r>
              <a:rPr lang="zh-CN" altLang="en-US" b="1" dirty="0" smtClean="0">
                <a:solidFill>
                  <a:schemeClr val="accent6">
                    <a:lumMod val="75000"/>
                  </a:schemeClr>
                </a:solidFill>
              </a:rPr>
              <a:t>开发工具：</a:t>
            </a:r>
            <a:r>
              <a:rPr lang="en-US" altLang="zh-CN" b="1" dirty="0" smtClean="0">
                <a:solidFill>
                  <a:schemeClr val="accent6">
                    <a:lumMod val="75000"/>
                  </a:schemeClr>
                </a:solidFill>
              </a:rPr>
              <a:t>Altium Designer</a:t>
            </a:r>
            <a:endParaRPr lang="zh-CN" altLang="en-US" b="1" dirty="0">
              <a:solidFill>
                <a:schemeClr val="accent6">
                  <a:lumMod val="75000"/>
                </a:schemeClr>
              </a:solidFill>
            </a:endParaRPr>
          </a:p>
        </p:txBody>
      </p:sp>
      <p:sp>
        <p:nvSpPr>
          <p:cNvPr id="11" name="矩形 10"/>
          <p:cNvSpPr/>
          <p:nvPr/>
        </p:nvSpPr>
        <p:spPr>
          <a:xfrm>
            <a:off x="2304767" y="3575216"/>
            <a:ext cx="3454344" cy="369332"/>
          </a:xfrm>
          <a:prstGeom prst="rect">
            <a:avLst/>
          </a:prstGeom>
        </p:spPr>
        <p:txBody>
          <a:bodyPr wrap="none">
            <a:spAutoFit/>
          </a:bodyPr>
          <a:lstStyle/>
          <a:p>
            <a:r>
              <a:rPr lang="zh-CN" altLang="en-US" b="1" dirty="0" smtClean="0">
                <a:solidFill>
                  <a:schemeClr val="accent5">
                    <a:lumMod val="75000"/>
                  </a:schemeClr>
                </a:solidFill>
              </a:rPr>
              <a:t>版本控制工具：</a:t>
            </a:r>
            <a:r>
              <a:rPr lang="en-US" altLang="zh-CN" b="1" dirty="0" smtClean="0">
                <a:solidFill>
                  <a:schemeClr val="accent5">
                    <a:lumMod val="75000"/>
                  </a:schemeClr>
                </a:solidFill>
              </a:rPr>
              <a:t>Subversion(SVN)</a:t>
            </a:r>
            <a:r>
              <a:rPr lang="en-US" altLang="zh-CN" b="1" dirty="0" smtClean="0">
                <a:solidFill>
                  <a:schemeClr val="accent5">
                    <a:lumMod val="75000"/>
                  </a:schemeClr>
                </a:solidFill>
              </a:rPr>
              <a:t> </a:t>
            </a:r>
            <a:endParaRPr lang="zh-CN" altLang="en-US" b="1" dirty="0">
              <a:solidFill>
                <a:schemeClr val="accent5">
                  <a:lumMod val="75000"/>
                </a:schemeClr>
              </a:solidFill>
            </a:endParaRPr>
          </a:p>
        </p:txBody>
      </p:sp>
    </p:spTree>
    <p:extLst>
      <p:ext uri="{BB962C8B-B14F-4D97-AF65-F5344CB8AC3E}">
        <p14:creationId xmlns:p14="http://schemas.microsoft.com/office/powerpoint/2010/main" val="380136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250"/>
                            </p:stCondLst>
                            <p:childTnLst>
                              <p:par>
                                <p:cTn id="19" presetID="2" presetClass="entr" presetSubtype="2"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2" grpId="0"/>
      <p:bldP spid="6"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a:t>
            </a:r>
            <a:r>
              <a:rPr lang="zh-CN" altLang="en-US" sz="2800" b="1" dirty="0" smtClean="0">
                <a:solidFill>
                  <a:schemeClr val="bg1"/>
                </a:solidFill>
              </a:rPr>
              <a:t>硬件设计</a:t>
            </a:r>
          </a:p>
        </p:txBody>
      </p:sp>
      <p:sp>
        <p:nvSpPr>
          <p:cNvPr id="4" name="圆角矩形 3"/>
          <p:cNvSpPr/>
          <p:nvPr/>
        </p:nvSpPr>
        <p:spPr>
          <a:xfrm>
            <a:off x="2195736" y="1131590"/>
            <a:ext cx="4464496" cy="576064"/>
          </a:xfrm>
          <a:prstGeom prst="roundRect">
            <a:avLst/>
          </a:prstGeom>
          <a:gradFill flip="none" rotWithShape="1">
            <a:gsLst>
              <a:gs pos="0">
                <a:srgbClr val="E46C0A">
                  <a:tint val="66000"/>
                  <a:satMod val="160000"/>
                </a:srgbClr>
              </a:gs>
              <a:gs pos="50000">
                <a:srgbClr val="E46C0A">
                  <a:tint val="44500"/>
                  <a:satMod val="160000"/>
                </a:srgbClr>
              </a:gs>
              <a:gs pos="100000">
                <a:srgbClr val="E46C0A">
                  <a:tint val="23500"/>
                  <a:satMod val="160000"/>
                </a:srgbClr>
              </a:gs>
            </a:gsLst>
            <a:lin ang="27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n w="0">
                  <a:noFill/>
                </a:ln>
                <a:solidFill>
                  <a:schemeClr val="tx1"/>
                </a:solidFill>
                <a:effectLst>
                  <a:outerShdw blurRad="38100" dist="19050" dir="2700000" algn="tl" rotWithShape="0">
                    <a:schemeClr val="dk1">
                      <a:alpha val="40000"/>
                    </a:schemeClr>
                  </a:outerShdw>
                </a:effectLst>
              </a:rPr>
              <a:t>温湿</a:t>
            </a:r>
            <a:r>
              <a:rPr lang="zh-CN" altLang="en-US" dirty="0" smtClean="0">
                <a:ln w="0">
                  <a:noFill/>
                </a:ln>
                <a:solidFill>
                  <a:schemeClr val="tx1"/>
                </a:solidFill>
                <a:effectLst>
                  <a:outerShdw blurRad="38100" dist="19050" dir="2700000" algn="tl" rotWithShape="0">
                    <a:schemeClr val="dk1">
                      <a:alpha val="40000"/>
                    </a:schemeClr>
                  </a:outerShdw>
                </a:effectLst>
              </a:rPr>
              <a:t>度传感器外围电路设计</a:t>
            </a:r>
            <a:endParaRPr lang="zh-CN" altLang="en-US" dirty="0">
              <a:ln w="0">
                <a:noFill/>
              </a:ln>
              <a:solidFill>
                <a:schemeClr val="tx1"/>
              </a:solidFill>
              <a:effectLst>
                <a:outerShdw blurRad="38100" dist="19050" dir="2700000" algn="tl" rotWithShape="0">
                  <a:schemeClr val="dk1">
                    <a:alpha val="40000"/>
                  </a:schemeClr>
                </a:outerShdw>
              </a:effectLst>
            </a:endParaRPr>
          </a:p>
        </p:txBody>
      </p:sp>
      <p:grpSp>
        <p:nvGrpSpPr>
          <p:cNvPr id="10" name="组合 9"/>
          <p:cNvGrpSpPr/>
          <p:nvPr/>
        </p:nvGrpSpPr>
        <p:grpSpPr>
          <a:xfrm>
            <a:off x="2195736" y="2008615"/>
            <a:ext cx="2436862" cy="2490863"/>
            <a:chOff x="2195736" y="2008615"/>
            <a:chExt cx="2436862" cy="2490863"/>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008615"/>
              <a:ext cx="2436862" cy="2087578"/>
            </a:xfrm>
            <a:prstGeom prst="rect">
              <a:avLst/>
            </a:prstGeom>
          </p:spPr>
        </p:pic>
        <p:sp>
          <p:nvSpPr>
            <p:cNvPr id="9" name="文本框 8"/>
            <p:cNvSpPr txBox="1"/>
            <p:nvPr/>
          </p:nvSpPr>
          <p:spPr>
            <a:xfrm>
              <a:off x="2262006" y="4130146"/>
              <a:ext cx="2165978" cy="369332"/>
            </a:xfrm>
            <a:prstGeom prst="rect">
              <a:avLst/>
            </a:prstGeom>
            <a:noFill/>
          </p:spPr>
          <p:txBody>
            <a:bodyPr wrap="none" rtlCol="0">
              <a:spAutoFit/>
            </a:bodyPr>
            <a:lstStyle/>
            <a:p>
              <a:r>
                <a:rPr lang="en-US" altLang="zh-CN" dirty="0" smtClean="0"/>
                <a:t>SHT10</a:t>
              </a:r>
              <a:r>
                <a:rPr lang="zh-CN" altLang="en-US" dirty="0" smtClean="0"/>
                <a:t>温湿度传感器</a:t>
              </a:r>
              <a:endParaRPr lang="zh-CN" altLang="en-US" dirty="0"/>
            </a:p>
          </p:txBody>
        </p:sp>
      </p:grpSp>
      <p:graphicFrame>
        <p:nvGraphicFramePr>
          <p:cNvPr id="6" name="图示 5"/>
          <p:cNvGraphicFramePr/>
          <p:nvPr>
            <p:extLst>
              <p:ext uri="{D42A27DB-BD31-4B8C-83A1-F6EECF244321}">
                <p14:modId xmlns:p14="http://schemas.microsoft.com/office/powerpoint/2010/main" val="2902241436"/>
              </p:ext>
            </p:extLst>
          </p:nvPr>
        </p:nvGraphicFramePr>
        <p:xfrm>
          <a:off x="6300192" y="1995686"/>
          <a:ext cx="2399928" cy="217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stretch>
            <a:fillRect/>
          </a:stretch>
        </p:blipFill>
        <p:spPr>
          <a:xfrm>
            <a:off x="755576" y="1851670"/>
            <a:ext cx="5184576" cy="2686704"/>
          </a:xfrm>
          <a:prstGeom prst="rect">
            <a:avLst/>
          </a:prstGeom>
        </p:spPr>
      </p:pic>
    </p:spTree>
    <p:extLst>
      <p:ext uri="{BB962C8B-B14F-4D97-AF65-F5344CB8AC3E}">
        <p14:creationId xmlns:p14="http://schemas.microsoft.com/office/powerpoint/2010/main" val="3707214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2" presetClass="entr" presetSubtype="2"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a:t>
            </a:r>
            <a:r>
              <a:rPr lang="zh-CN" altLang="en-US" sz="2800" b="1" dirty="0" smtClean="0">
                <a:solidFill>
                  <a:schemeClr val="bg1"/>
                </a:solidFill>
              </a:rPr>
              <a:t>硬件设计</a:t>
            </a:r>
          </a:p>
        </p:txBody>
      </p:sp>
      <p:sp>
        <p:nvSpPr>
          <p:cNvPr id="4" name="圆角矩形 3"/>
          <p:cNvSpPr/>
          <p:nvPr/>
        </p:nvSpPr>
        <p:spPr>
          <a:xfrm>
            <a:off x="2195736" y="1131590"/>
            <a:ext cx="4464496" cy="576064"/>
          </a:xfrm>
          <a:prstGeom prst="roundRect">
            <a:avLst/>
          </a:prstGeom>
          <a:gradFill flip="none" rotWithShape="1">
            <a:gsLst>
              <a:gs pos="0">
                <a:srgbClr val="E46C0A">
                  <a:tint val="66000"/>
                  <a:satMod val="160000"/>
                </a:srgbClr>
              </a:gs>
              <a:gs pos="50000">
                <a:srgbClr val="E46C0A">
                  <a:tint val="44500"/>
                  <a:satMod val="160000"/>
                </a:srgbClr>
              </a:gs>
              <a:gs pos="100000">
                <a:srgbClr val="E46C0A">
                  <a:tint val="23500"/>
                  <a:satMod val="160000"/>
                </a:srgbClr>
              </a:gs>
            </a:gsLst>
            <a:lin ang="27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n w="0">
                  <a:noFill/>
                </a:ln>
                <a:solidFill>
                  <a:schemeClr val="tx1"/>
                </a:solidFill>
                <a:effectLst>
                  <a:outerShdw blurRad="38100" dist="19050" dir="2700000" algn="tl" rotWithShape="0">
                    <a:schemeClr val="dk1">
                      <a:alpha val="40000"/>
                    </a:schemeClr>
                  </a:outerShdw>
                </a:effectLst>
              </a:rPr>
              <a:t>超声波传感器外围电路设计</a:t>
            </a:r>
            <a:endParaRPr lang="zh-CN" altLang="en-US" dirty="0">
              <a:ln w="0">
                <a:noFill/>
              </a:ln>
              <a:solidFill>
                <a:schemeClr val="tx1"/>
              </a:solidFill>
              <a:effectLst>
                <a:outerShdw blurRad="38100" dist="19050" dir="2700000" algn="tl" rotWithShape="0">
                  <a:schemeClr val="dk1">
                    <a:alpha val="40000"/>
                  </a:schemeClr>
                </a:outerShdw>
              </a:effectLst>
            </a:endParaRPr>
          </a:p>
        </p:txBody>
      </p:sp>
      <p:sp>
        <p:nvSpPr>
          <p:cNvPr id="3" name="流程图: 直接访问存储器 2"/>
          <p:cNvSpPr/>
          <p:nvPr/>
        </p:nvSpPr>
        <p:spPr>
          <a:xfrm>
            <a:off x="1177752" y="2427734"/>
            <a:ext cx="648072" cy="1296144"/>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流程图: 直接访问存储器 10"/>
          <p:cNvSpPr/>
          <p:nvPr/>
        </p:nvSpPr>
        <p:spPr>
          <a:xfrm>
            <a:off x="3193976" y="2427734"/>
            <a:ext cx="648072" cy="1296144"/>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12" name="图片 11"/>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23528" y="2837588"/>
            <a:ext cx="476436" cy="476436"/>
          </a:xfrm>
          <a:prstGeom prst="rect">
            <a:avLst/>
          </a:prstGeom>
        </p:spPr>
      </p:pic>
      <p:pic>
        <p:nvPicPr>
          <p:cNvPr id="18" name="图片 1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2140" y="2510070"/>
            <a:ext cx="541472" cy="1131472"/>
          </a:xfrm>
          <a:prstGeom prst="rect">
            <a:avLst/>
          </a:prstGeom>
        </p:spPr>
      </p:pic>
      <p:pic>
        <p:nvPicPr>
          <p:cNvPr id="19" name="图片 18"/>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3767572" y="2837588"/>
            <a:ext cx="476436" cy="476436"/>
          </a:xfrm>
          <a:prstGeom prst="rect">
            <a:avLst/>
          </a:prstGeom>
        </p:spPr>
      </p:pic>
      <p:pic>
        <p:nvPicPr>
          <p:cNvPr id="20" name="图片 1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2325828"/>
            <a:ext cx="3491791" cy="1499955"/>
          </a:xfrm>
          <a:prstGeom prst="rect">
            <a:avLst/>
          </a:prstGeom>
          <a:noFill/>
          <a:ln>
            <a:noFill/>
          </a:ln>
        </p:spPr>
      </p:pic>
      <p:grpSp>
        <p:nvGrpSpPr>
          <p:cNvPr id="23" name="组合 22"/>
          <p:cNvGrpSpPr/>
          <p:nvPr/>
        </p:nvGrpSpPr>
        <p:grpSpPr>
          <a:xfrm>
            <a:off x="5292080" y="2067694"/>
            <a:ext cx="3528392" cy="1758089"/>
            <a:chOff x="5292080" y="2067694"/>
            <a:chExt cx="3528392" cy="1758089"/>
          </a:xfrm>
        </p:grpSpPr>
        <p:sp>
          <p:nvSpPr>
            <p:cNvPr id="21" name="圆角矩形 20"/>
            <p:cNvSpPr/>
            <p:nvPr/>
          </p:nvSpPr>
          <p:spPr>
            <a:xfrm>
              <a:off x="5292080" y="2067694"/>
              <a:ext cx="3528392"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超声波输入模块电路</a:t>
              </a:r>
              <a:endParaRPr lang="zh-CN" altLang="en-US" dirty="0"/>
            </a:p>
          </p:txBody>
        </p:sp>
        <p:sp>
          <p:nvSpPr>
            <p:cNvPr id="22" name="圆角矩形 21"/>
            <p:cNvSpPr/>
            <p:nvPr/>
          </p:nvSpPr>
          <p:spPr>
            <a:xfrm>
              <a:off x="5292080" y="3249719"/>
              <a:ext cx="3528392"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超声波输出模块电路</a:t>
              </a:r>
              <a:endParaRPr lang="zh-CN" altLang="en-US" dirty="0"/>
            </a:p>
          </p:txBody>
        </p:sp>
      </p:grpSp>
    </p:spTree>
    <p:extLst>
      <p:ext uri="{BB962C8B-B14F-4D97-AF65-F5344CB8AC3E}">
        <p14:creationId xmlns:p14="http://schemas.microsoft.com/office/powerpoint/2010/main" val="23004507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250"/>
                                        <p:tgtEl>
                                          <p:spTgt spid="12"/>
                                        </p:tgtEl>
                                      </p:cBhvr>
                                    </p:animEffect>
                                  </p:childTnLst>
                                </p:cTn>
                              </p:par>
                            </p:childTnLst>
                          </p:cTn>
                        </p:par>
                        <p:par>
                          <p:cTn id="27" fill="hold">
                            <p:stCondLst>
                              <p:cond delay="250"/>
                            </p:stCondLst>
                            <p:childTnLst>
                              <p:par>
                                <p:cTn id="28" presetID="63" presetClass="path" presetSubtype="0" accel="50000" decel="50000" fill="hold" nodeType="afterEffect">
                                  <p:stCondLst>
                                    <p:cond delay="0"/>
                                  </p:stCondLst>
                                  <p:childTnLst>
                                    <p:animMotion origin="layout" path="M 1.66667E-6 4.93827E-7 L 0.09097 0.00031 " pathEditMode="relative" rAng="0" ptsTypes="AA">
                                      <p:cBhvr>
                                        <p:cTn id="29" dur="2000" fill="hold"/>
                                        <p:tgtEl>
                                          <p:spTgt spid="12"/>
                                        </p:tgtEl>
                                        <p:attrNameLst>
                                          <p:attrName>ppt_x</p:attrName>
                                          <p:attrName>ppt_y</p:attrName>
                                        </p:attrNameLst>
                                      </p:cBhvr>
                                      <p:rCtr x="4549" y="0"/>
                                    </p:animMotion>
                                  </p:childTnLst>
                                </p:cTn>
                              </p:par>
                            </p:childTnLst>
                          </p:cTn>
                        </p:par>
                        <p:par>
                          <p:cTn id="30" fill="hold">
                            <p:stCondLst>
                              <p:cond delay="2250"/>
                            </p:stCondLst>
                            <p:childTnLst>
                              <p:par>
                                <p:cTn id="31" presetID="10" presetClass="exit" presetSubtype="0" fill="hold" nodeType="afterEffect">
                                  <p:stCondLst>
                                    <p:cond delay="0"/>
                                  </p:stCondLst>
                                  <p:childTnLst>
                                    <p:animEffect transition="out" filter="fade">
                                      <p:cBhvr>
                                        <p:cTn id="32" dur="250"/>
                                        <p:tgtEl>
                                          <p:spTgt spid="12"/>
                                        </p:tgtEl>
                                      </p:cBhvr>
                                    </p:animEffect>
                                    <p:set>
                                      <p:cBhvr>
                                        <p:cTn id="33" dur="1" fill="hold">
                                          <p:stCondLst>
                                            <p:cond delay="249"/>
                                          </p:stCondLst>
                                        </p:cTn>
                                        <p:tgtEl>
                                          <p:spTgt spid="12"/>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50"/>
                                        <p:tgtEl>
                                          <p:spTgt spid="18"/>
                                        </p:tgtEl>
                                      </p:cBhvr>
                                    </p:animEffect>
                                  </p:childTnLst>
                                </p:cTn>
                              </p:par>
                            </p:childTnLst>
                          </p:cTn>
                        </p:par>
                        <p:par>
                          <p:cTn id="37" fill="hold">
                            <p:stCondLst>
                              <p:cond delay="2500"/>
                            </p:stCondLst>
                            <p:childTnLst>
                              <p:par>
                                <p:cTn id="38" presetID="63" presetClass="path" presetSubtype="0" accel="50000" decel="50000" fill="hold" nodeType="afterEffect">
                                  <p:stCondLst>
                                    <p:cond delay="0"/>
                                  </p:stCondLst>
                                  <p:childTnLst>
                                    <p:animMotion origin="layout" path="M -4.72222E-6 4.93827E-7 L 0.16164 0.00031 " pathEditMode="relative" rAng="0" ptsTypes="AA">
                                      <p:cBhvr>
                                        <p:cTn id="39" dur="2000" fill="hold"/>
                                        <p:tgtEl>
                                          <p:spTgt spid="18"/>
                                        </p:tgtEl>
                                        <p:attrNameLst>
                                          <p:attrName>ppt_x</p:attrName>
                                          <p:attrName>ppt_y</p:attrName>
                                        </p:attrNameLst>
                                      </p:cBhvr>
                                      <p:rCtr x="8073" y="0"/>
                                    </p:animMotion>
                                  </p:childTnLst>
                                </p:cTn>
                              </p:par>
                            </p:childTnLst>
                          </p:cTn>
                        </p:par>
                        <p:par>
                          <p:cTn id="40" fill="hold">
                            <p:stCondLst>
                              <p:cond delay="4500"/>
                            </p:stCondLst>
                            <p:childTnLst>
                              <p:par>
                                <p:cTn id="41" presetID="10" presetClass="exit" presetSubtype="0" fill="hold" nodeType="afterEffect">
                                  <p:stCondLst>
                                    <p:cond delay="0"/>
                                  </p:stCondLst>
                                  <p:childTnLst>
                                    <p:animEffect transition="out" filter="fade">
                                      <p:cBhvr>
                                        <p:cTn id="42" dur="250"/>
                                        <p:tgtEl>
                                          <p:spTgt spid="18"/>
                                        </p:tgtEl>
                                      </p:cBhvr>
                                    </p:animEffect>
                                    <p:set>
                                      <p:cBhvr>
                                        <p:cTn id="43" dur="1" fill="hold">
                                          <p:stCondLst>
                                            <p:cond delay="249"/>
                                          </p:stCondLst>
                                        </p:cTn>
                                        <p:tgtEl>
                                          <p:spTgt spid="18"/>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250"/>
                                        <p:tgtEl>
                                          <p:spTgt spid="19"/>
                                        </p:tgtEl>
                                      </p:cBhvr>
                                    </p:animEffect>
                                  </p:childTnLst>
                                </p:cTn>
                              </p:par>
                            </p:childTnLst>
                          </p:cTn>
                        </p:par>
                        <p:par>
                          <p:cTn id="47" fill="hold">
                            <p:stCondLst>
                              <p:cond delay="4750"/>
                            </p:stCondLst>
                            <p:childTnLst>
                              <p:par>
                                <p:cTn id="48" presetID="63" presetClass="path" presetSubtype="0" accel="50000" decel="50000" fill="hold" nodeType="afterEffect">
                                  <p:stCondLst>
                                    <p:cond delay="0"/>
                                  </p:stCondLst>
                                  <p:childTnLst>
                                    <p:animMotion origin="layout" path="M -8.33333E-7 4.93827E-7 L 0.09097 0.00031 " pathEditMode="relative" rAng="0" ptsTypes="AA">
                                      <p:cBhvr>
                                        <p:cTn id="49" dur="2000" fill="hold"/>
                                        <p:tgtEl>
                                          <p:spTgt spid="19"/>
                                        </p:tgtEl>
                                        <p:attrNameLst>
                                          <p:attrName>ppt_x</p:attrName>
                                          <p:attrName>ppt_y</p:attrName>
                                        </p:attrNameLst>
                                      </p:cBhvr>
                                      <p:rCtr x="4549" y="0"/>
                                    </p:animMotion>
                                  </p:childTnLst>
                                </p:cTn>
                              </p:par>
                            </p:childTnLst>
                          </p:cTn>
                        </p:par>
                        <p:par>
                          <p:cTn id="50" fill="hold">
                            <p:stCondLst>
                              <p:cond delay="6750"/>
                            </p:stCondLst>
                            <p:childTnLst>
                              <p:par>
                                <p:cTn id="51" presetID="47"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childTnLst>
                          </p:cTn>
                        </p:par>
                        <p:par>
                          <p:cTn id="61" fill="hold">
                            <p:stCondLst>
                              <p:cond delay="500"/>
                            </p:stCondLst>
                            <p:childTnLst>
                              <p:par>
                                <p:cTn id="62" presetID="14" presetClass="entr" presetSubtype="10"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a:t>
            </a:r>
            <a:r>
              <a:rPr lang="zh-CN" altLang="en-US" sz="2800" b="1" dirty="0" smtClean="0">
                <a:solidFill>
                  <a:schemeClr val="bg1"/>
                </a:solidFill>
              </a:rPr>
              <a:t>硬件设计</a:t>
            </a:r>
          </a:p>
        </p:txBody>
      </p:sp>
      <p:sp>
        <p:nvSpPr>
          <p:cNvPr id="4" name="圆角矩形 3"/>
          <p:cNvSpPr/>
          <p:nvPr/>
        </p:nvSpPr>
        <p:spPr>
          <a:xfrm>
            <a:off x="2195736" y="1131590"/>
            <a:ext cx="4464496" cy="576064"/>
          </a:xfrm>
          <a:prstGeom prst="roundRect">
            <a:avLst/>
          </a:prstGeom>
          <a:gradFill flip="none" rotWithShape="1">
            <a:gsLst>
              <a:gs pos="0">
                <a:srgbClr val="E46C0A">
                  <a:tint val="66000"/>
                  <a:satMod val="160000"/>
                </a:srgbClr>
              </a:gs>
              <a:gs pos="50000">
                <a:srgbClr val="E46C0A">
                  <a:tint val="44500"/>
                  <a:satMod val="160000"/>
                </a:srgbClr>
              </a:gs>
              <a:gs pos="100000">
                <a:srgbClr val="E46C0A">
                  <a:tint val="23500"/>
                  <a:satMod val="160000"/>
                </a:srgbClr>
              </a:gs>
            </a:gsLst>
            <a:lin ang="27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n w="0">
                  <a:noFill/>
                </a:ln>
                <a:solidFill>
                  <a:schemeClr val="tx1"/>
                </a:solidFill>
                <a:effectLst>
                  <a:outerShdw blurRad="38100" dist="19050" dir="2700000" algn="tl" rotWithShape="0">
                    <a:schemeClr val="dk1">
                      <a:alpha val="40000"/>
                    </a:schemeClr>
                  </a:outerShdw>
                </a:effectLst>
              </a:rPr>
              <a:t>超声波传感器外围电路设计</a:t>
            </a:r>
            <a:endParaRPr lang="zh-CN" altLang="en-US" dirty="0">
              <a:ln w="0">
                <a:noFill/>
              </a:ln>
              <a:solidFill>
                <a:schemeClr val="tx1"/>
              </a:solidFill>
              <a:effectLst>
                <a:outerShdw blurRad="38100" dist="19050" dir="2700000" algn="tl" rotWithShape="0">
                  <a:schemeClr val="dk1">
                    <a:alpha val="40000"/>
                  </a:schemeClr>
                </a:outerShdw>
              </a:effectLst>
            </a:endParaRPr>
          </a:p>
        </p:txBody>
      </p:sp>
      <p:sp>
        <p:nvSpPr>
          <p:cNvPr id="25" name="任意多边形 24"/>
          <p:cNvSpPr/>
          <p:nvPr/>
        </p:nvSpPr>
        <p:spPr>
          <a:xfrm>
            <a:off x="3740771" y="2236709"/>
            <a:ext cx="3348660" cy="499985"/>
          </a:xfrm>
          <a:custGeom>
            <a:avLst/>
            <a:gdLst>
              <a:gd name="connsiteX0" fmla="*/ 0 w 3348660"/>
              <a:gd name="connsiteY0" fmla="*/ 0 h 499985"/>
              <a:gd name="connsiteX1" fmla="*/ 3348660 w 3348660"/>
              <a:gd name="connsiteY1" fmla="*/ 0 h 499985"/>
              <a:gd name="connsiteX2" fmla="*/ 3348660 w 3348660"/>
              <a:gd name="connsiteY2" fmla="*/ 499985 h 499985"/>
              <a:gd name="connsiteX3" fmla="*/ 0 w 3348660"/>
              <a:gd name="connsiteY3" fmla="*/ 499985 h 499985"/>
              <a:gd name="connsiteX4" fmla="*/ 0 w 3348660"/>
              <a:gd name="connsiteY4" fmla="*/ 0 h 49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660" h="499985">
                <a:moveTo>
                  <a:pt x="0" y="0"/>
                </a:moveTo>
                <a:lnTo>
                  <a:pt x="3348660" y="0"/>
                </a:lnTo>
                <a:lnTo>
                  <a:pt x="3348660" y="499985"/>
                </a:lnTo>
                <a:lnTo>
                  <a:pt x="0" y="499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t>功率放大</a:t>
            </a:r>
            <a:endParaRPr lang="en-US" altLang="zh-CN" sz="2200" kern="1200" dirty="0" smtClean="0"/>
          </a:p>
        </p:txBody>
      </p:sp>
      <p:sp>
        <p:nvSpPr>
          <p:cNvPr id="27" name="任意多边形 26"/>
          <p:cNvSpPr/>
          <p:nvPr/>
        </p:nvSpPr>
        <p:spPr>
          <a:xfrm>
            <a:off x="3740771" y="2761693"/>
            <a:ext cx="3348660" cy="499985"/>
          </a:xfrm>
          <a:custGeom>
            <a:avLst/>
            <a:gdLst>
              <a:gd name="connsiteX0" fmla="*/ 0 w 3348660"/>
              <a:gd name="connsiteY0" fmla="*/ 0 h 499985"/>
              <a:gd name="connsiteX1" fmla="*/ 3348660 w 3348660"/>
              <a:gd name="connsiteY1" fmla="*/ 0 h 499985"/>
              <a:gd name="connsiteX2" fmla="*/ 3348660 w 3348660"/>
              <a:gd name="connsiteY2" fmla="*/ 499985 h 499985"/>
              <a:gd name="connsiteX3" fmla="*/ 0 w 3348660"/>
              <a:gd name="connsiteY3" fmla="*/ 499985 h 499985"/>
              <a:gd name="connsiteX4" fmla="*/ 0 w 3348660"/>
              <a:gd name="connsiteY4" fmla="*/ 0 h 49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660" h="499985">
                <a:moveTo>
                  <a:pt x="0" y="0"/>
                </a:moveTo>
                <a:lnTo>
                  <a:pt x="3348660" y="0"/>
                </a:lnTo>
                <a:lnTo>
                  <a:pt x="3348660" y="499985"/>
                </a:lnTo>
                <a:lnTo>
                  <a:pt x="0" y="499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t>延时低</a:t>
            </a:r>
            <a:endParaRPr lang="zh-CN" altLang="en-US" sz="2200" kern="1200" dirty="0"/>
          </a:p>
        </p:txBody>
      </p:sp>
      <p:sp>
        <p:nvSpPr>
          <p:cNvPr id="29" name="任意多边形 28"/>
          <p:cNvSpPr/>
          <p:nvPr/>
        </p:nvSpPr>
        <p:spPr>
          <a:xfrm>
            <a:off x="3740771" y="3286677"/>
            <a:ext cx="3348660" cy="499985"/>
          </a:xfrm>
          <a:custGeom>
            <a:avLst/>
            <a:gdLst>
              <a:gd name="connsiteX0" fmla="*/ 0 w 3348660"/>
              <a:gd name="connsiteY0" fmla="*/ 0 h 499985"/>
              <a:gd name="connsiteX1" fmla="*/ 3348660 w 3348660"/>
              <a:gd name="connsiteY1" fmla="*/ 0 h 499985"/>
              <a:gd name="connsiteX2" fmla="*/ 3348660 w 3348660"/>
              <a:gd name="connsiteY2" fmla="*/ 499985 h 499985"/>
              <a:gd name="connsiteX3" fmla="*/ 0 w 3348660"/>
              <a:gd name="connsiteY3" fmla="*/ 499985 h 499985"/>
              <a:gd name="connsiteX4" fmla="*/ 0 w 3348660"/>
              <a:gd name="connsiteY4" fmla="*/ 0 h 49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8660" h="499985">
                <a:moveTo>
                  <a:pt x="0" y="0"/>
                </a:moveTo>
                <a:lnTo>
                  <a:pt x="3348660" y="0"/>
                </a:lnTo>
                <a:lnTo>
                  <a:pt x="3348660" y="499985"/>
                </a:lnTo>
                <a:lnTo>
                  <a:pt x="0" y="499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t>高频</a:t>
            </a:r>
            <a:r>
              <a:rPr lang="en-US" altLang="zh-CN" sz="2200" kern="1200" dirty="0" smtClean="0"/>
              <a:t>(180KHz)</a:t>
            </a:r>
            <a:endParaRPr lang="zh-CN" altLang="en-US" sz="2200" kern="1200" dirty="0"/>
          </a:p>
        </p:txBody>
      </p:sp>
      <p:grpSp>
        <p:nvGrpSpPr>
          <p:cNvPr id="31" name="组合 30"/>
          <p:cNvGrpSpPr/>
          <p:nvPr/>
        </p:nvGrpSpPr>
        <p:grpSpPr>
          <a:xfrm>
            <a:off x="2100064" y="2195935"/>
            <a:ext cx="4992216" cy="1599951"/>
            <a:chOff x="1763688" y="2211710"/>
            <a:chExt cx="4992216" cy="1599951"/>
          </a:xfrm>
        </p:grpSpPr>
        <p:sp>
          <p:nvSpPr>
            <p:cNvPr id="23" name="直接连接符 22"/>
            <p:cNvSpPr/>
            <p:nvPr/>
          </p:nvSpPr>
          <p:spPr>
            <a:xfrm>
              <a:off x="1763688" y="2211710"/>
              <a:ext cx="4992216" cy="0"/>
            </a:xfrm>
            <a:prstGeom prst="lin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4" name="任意多边形 23"/>
            <p:cNvSpPr/>
            <p:nvPr/>
          </p:nvSpPr>
          <p:spPr>
            <a:xfrm>
              <a:off x="1763688" y="2211710"/>
              <a:ext cx="1576720" cy="1599951"/>
            </a:xfrm>
            <a:custGeom>
              <a:avLst/>
              <a:gdLst>
                <a:gd name="connsiteX0" fmla="*/ 0 w 1576720"/>
                <a:gd name="connsiteY0" fmla="*/ 0 h 1599951"/>
                <a:gd name="connsiteX1" fmla="*/ 1576720 w 1576720"/>
                <a:gd name="connsiteY1" fmla="*/ 0 h 1599951"/>
                <a:gd name="connsiteX2" fmla="*/ 1576720 w 1576720"/>
                <a:gd name="connsiteY2" fmla="*/ 1599951 h 1599951"/>
                <a:gd name="connsiteX3" fmla="*/ 0 w 1576720"/>
                <a:gd name="connsiteY3" fmla="*/ 1599951 h 1599951"/>
                <a:gd name="connsiteX4" fmla="*/ 0 w 1576720"/>
                <a:gd name="connsiteY4" fmla="*/ 0 h 159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720" h="1599951">
                  <a:moveTo>
                    <a:pt x="0" y="0"/>
                  </a:moveTo>
                  <a:lnTo>
                    <a:pt x="1576720" y="0"/>
                  </a:lnTo>
                  <a:lnTo>
                    <a:pt x="1576720" y="1599951"/>
                  </a:lnTo>
                  <a:lnTo>
                    <a:pt x="0" y="1599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zh-CN" altLang="en-US" sz="3000" b="1" kern="1200" dirty="0" smtClean="0">
                  <a:solidFill>
                    <a:schemeClr val="bg1"/>
                  </a:solidFill>
                  <a:effectLst>
                    <a:outerShdw blurRad="38100" dist="38100" dir="2700000" algn="tl">
                      <a:srgbClr val="000000">
                        <a:alpha val="43137"/>
                      </a:srgbClr>
                    </a:outerShdw>
                  </a:effectLst>
                </a:rPr>
                <a:t>超声波模块输入电路</a:t>
              </a:r>
              <a:endParaRPr lang="zh-CN" altLang="en-US" sz="3000" b="1" kern="1200" dirty="0">
                <a:solidFill>
                  <a:schemeClr val="bg1"/>
                </a:solidFill>
                <a:effectLst>
                  <a:outerShdw blurRad="38100" dist="38100" dir="2700000" algn="tl">
                    <a:srgbClr val="000000">
                      <a:alpha val="43137"/>
                    </a:srgbClr>
                  </a:outerShdw>
                </a:effectLst>
              </a:endParaRPr>
            </a:p>
          </p:txBody>
        </p:sp>
        <p:sp>
          <p:nvSpPr>
            <p:cNvPr id="26" name="直接连接符 25"/>
            <p:cNvSpPr/>
            <p:nvPr/>
          </p:nvSpPr>
          <p:spPr>
            <a:xfrm>
              <a:off x="3340408" y="2736694"/>
              <a:ext cx="3412647"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tx1">
                <a:hueOff val="0"/>
                <a:satOff val="0"/>
                <a:lumOff val="0"/>
                <a:alphaOff val="0"/>
              </a:schemeClr>
            </a:fontRef>
          </p:style>
        </p:sp>
        <p:sp>
          <p:nvSpPr>
            <p:cNvPr id="28" name="直接连接符 27"/>
            <p:cNvSpPr/>
            <p:nvPr/>
          </p:nvSpPr>
          <p:spPr>
            <a:xfrm>
              <a:off x="3340408" y="3261678"/>
              <a:ext cx="3412647"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tx1">
                <a:hueOff val="0"/>
                <a:satOff val="0"/>
                <a:lumOff val="0"/>
                <a:alphaOff val="0"/>
              </a:schemeClr>
            </a:fontRef>
          </p:style>
        </p:sp>
        <p:sp>
          <p:nvSpPr>
            <p:cNvPr id="30" name="直接连接符 29"/>
            <p:cNvSpPr/>
            <p:nvPr/>
          </p:nvSpPr>
          <p:spPr>
            <a:xfrm>
              <a:off x="3340408" y="3786662"/>
              <a:ext cx="3412647" cy="0"/>
            </a:xfrm>
            <a:prstGeom prst="line">
              <a:avLst/>
            </a:prstGeom>
          </p:spPr>
          <p:style>
            <a:lnRef idx="2">
              <a:schemeClr val="accent3">
                <a:tint val="50000"/>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tx1">
                <a:hueOff val="0"/>
                <a:satOff val="0"/>
                <a:lumOff val="0"/>
                <a:alphaOff val="0"/>
              </a:schemeClr>
            </a:fontRef>
          </p:style>
        </p:sp>
      </p:grpSp>
      <p:pic>
        <p:nvPicPr>
          <p:cNvPr id="32" name="图片 31"/>
          <p:cNvPicPr>
            <a:picLocks noChangeAspect="1"/>
          </p:cNvPicPr>
          <p:nvPr/>
        </p:nvPicPr>
        <p:blipFill>
          <a:blip r:embed="rId2"/>
          <a:stretch>
            <a:fillRect/>
          </a:stretch>
        </p:blipFill>
        <p:spPr>
          <a:xfrm>
            <a:off x="2180481" y="1835359"/>
            <a:ext cx="4827752" cy="2821087"/>
          </a:xfrm>
          <a:prstGeom prst="rect">
            <a:avLst/>
          </a:prstGeom>
        </p:spPr>
      </p:pic>
    </p:spTree>
    <p:extLst>
      <p:ext uri="{BB962C8B-B14F-4D97-AF65-F5344CB8AC3E}">
        <p14:creationId xmlns:p14="http://schemas.microsoft.com/office/powerpoint/2010/main" val="9702496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2250"/>
                            </p:stCondLst>
                            <p:childTnLst>
                              <p:par>
                                <p:cTn id="20" presetID="42" presetClass="entr" presetSubtype="0" fill="hold" grpId="0"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par>
                          <p:cTn id="25" fill="hold">
                            <p:stCondLst>
                              <p:cond delay="3750"/>
                            </p:stCondLst>
                            <p:childTnLst>
                              <p:par>
                                <p:cTn id="26" presetID="42"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par>
                          <p:cTn id="31" fill="hold">
                            <p:stCondLst>
                              <p:cond delay="4750"/>
                            </p:stCondLst>
                            <p:childTnLst>
                              <p:par>
                                <p:cTn id="32" presetID="42"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4" presetClass="entr" presetSubtype="1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randombar(horizont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25" grpId="0"/>
      <p:bldP spid="27"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2-3 Enter  Your  Title</a:t>
            </a:r>
            <a:endParaRPr lang="zh-CN" altLang="en-US" sz="2800" b="1" dirty="0" smtClean="0">
              <a:solidFill>
                <a:schemeClr val="bg1"/>
              </a:solidFill>
            </a:endParaRPr>
          </a:p>
        </p:txBody>
      </p:sp>
      <p:pic>
        <p:nvPicPr>
          <p:cNvPr id="3" name="Picture 19"/>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43608" y="1347614"/>
            <a:ext cx="6332053" cy="2989899"/>
          </a:xfrm>
          <a:prstGeom prst="rect">
            <a:avLst/>
          </a:prstGeom>
        </p:spPr>
      </p:pic>
      <p:sp>
        <p:nvSpPr>
          <p:cNvPr id="4" name="椭圆 3"/>
          <p:cNvSpPr/>
          <p:nvPr/>
        </p:nvSpPr>
        <p:spPr>
          <a:xfrm>
            <a:off x="6156176" y="2283718"/>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72000" y="3651870"/>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339752" y="2229712"/>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55776" y="3147814"/>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64188" y="1851670"/>
            <a:ext cx="2628292" cy="432048"/>
            <a:chOff x="6264188" y="1851670"/>
            <a:chExt cx="2628292" cy="432048"/>
          </a:xfrm>
        </p:grpSpPr>
        <p:cxnSp>
          <p:nvCxnSpPr>
            <p:cNvPr id="9" name="直接连接符 8"/>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20272" y="1851670"/>
              <a:ext cx="187220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020271" y="1860380"/>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15" name="矩形 14"/>
          <p:cNvSpPr/>
          <p:nvPr/>
        </p:nvSpPr>
        <p:spPr>
          <a:xfrm>
            <a:off x="7020273" y="1479201"/>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16" name="组合 15"/>
          <p:cNvGrpSpPr/>
          <p:nvPr/>
        </p:nvGrpSpPr>
        <p:grpSpPr>
          <a:xfrm>
            <a:off x="4643101" y="3759882"/>
            <a:ext cx="1999129" cy="261320"/>
            <a:chOff x="6264188" y="2283718"/>
            <a:chExt cx="2596018" cy="252028"/>
          </a:xfrm>
        </p:grpSpPr>
        <p:cxnSp>
          <p:nvCxnSpPr>
            <p:cNvPr id="17" name="直接连接符 16"/>
            <p:cNvCxnSpPr/>
            <p:nvPr/>
          </p:nvCxnSpPr>
          <p:spPr>
            <a:xfrm>
              <a:off x="6264188" y="2283718"/>
              <a:ext cx="648980" cy="25202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13168" y="2535746"/>
              <a:ext cx="19470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5107484" y="3651870"/>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
        <p:nvSpPr>
          <p:cNvPr id="24" name="TextBox 23"/>
          <p:cNvSpPr txBox="1"/>
          <p:nvPr/>
        </p:nvSpPr>
        <p:spPr>
          <a:xfrm>
            <a:off x="5202323" y="3960727"/>
            <a:ext cx="2682045" cy="617733"/>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grpSp>
        <p:nvGrpSpPr>
          <p:cNvPr id="25" name="组合 24"/>
          <p:cNvGrpSpPr/>
          <p:nvPr/>
        </p:nvGrpSpPr>
        <p:grpSpPr>
          <a:xfrm flipH="1">
            <a:off x="107504" y="1800979"/>
            <a:ext cx="2250250" cy="432048"/>
            <a:chOff x="6264188" y="1851670"/>
            <a:chExt cx="2250250" cy="432048"/>
          </a:xfrm>
        </p:grpSpPr>
        <p:cxnSp>
          <p:nvCxnSpPr>
            <p:cNvPr id="26" name="直接连接符 25"/>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20272" y="1851670"/>
              <a:ext cx="1494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7504" y="1816267"/>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30" name="矩形 29"/>
          <p:cNvSpPr/>
          <p:nvPr/>
        </p:nvSpPr>
        <p:spPr>
          <a:xfrm>
            <a:off x="107506" y="1435088"/>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31" name="组合 30"/>
          <p:cNvGrpSpPr/>
          <p:nvPr/>
        </p:nvGrpSpPr>
        <p:grpSpPr>
          <a:xfrm flipH="1">
            <a:off x="610653" y="3255826"/>
            <a:ext cx="1999129" cy="261320"/>
            <a:chOff x="6264188" y="2283718"/>
            <a:chExt cx="2596018" cy="252028"/>
          </a:xfrm>
          <a:solidFill>
            <a:schemeClr val="bg1"/>
          </a:solidFill>
        </p:grpSpPr>
        <p:cxnSp>
          <p:nvCxnSpPr>
            <p:cNvPr id="32" name="直接连接符 31"/>
            <p:cNvCxnSpPr/>
            <p:nvPr/>
          </p:nvCxnSpPr>
          <p:spPr>
            <a:xfrm>
              <a:off x="6264188" y="2283718"/>
              <a:ext cx="648980" cy="252028"/>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13168" y="2535746"/>
              <a:ext cx="1947038" cy="0"/>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72026" y="3499062"/>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sp>
        <p:nvSpPr>
          <p:cNvPr id="35" name="矩形 34"/>
          <p:cNvSpPr/>
          <p:nvPr/>
        </p:nvSpPr>
        <p:spPr>
          <a:xfrm>
            <a:off x="172028" y="3117883"/>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Tree>
    <p:extLst>
      <p:ext uri="{BB962C8B-B14F-4D97-AF65-F5344CB8AC3E}">
        <p14:creationId xmlns:p14="http://schemas.microsoft.com/office/powerpoint/2010/main" val="37795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500"/>
                                        <p:tgtEl>
                                          <p:spTgt spid="4"/>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par>
                          <p:cTn id="21" fill="hold">
                            <p:stCondLst>
                              <p:cond delay="2250"/>
                            </p:stCondLst>
                            <p:childTnLst>
                              <p:par>
                                <p:cTn id="22" presetID="6"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500"/>
                                        <p:tgtEl>
                                          <p:spTgt spid="6"/>
                                        </p:tgtEl>
                                      </p:cBhvr>
                                    </p:animEffect>
                                  </p:childTnLst>
                                </p:cTn>
                              </p:par>
                            </p:childTnLst>
                          </p:cTn>
                        </p:par>
                        <p:par>
                          <p:cTn id="25" fill="hold">
                            <p:stCondLst>
                              <p:cond delay="2750"/>
                            </p:stCondLst>
                            <p:childTnLst>
                              <p:par>
                                <p:cTn id="26" presetID="6"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500"/>
                                        <p:tgtEl>
                                          <p:spTgt spid="7"/>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25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childTnLst>
                                </p:cTn>
                              </p:par>
                            </p:childTnLst>
                          </p:cTn>
                        </p:par>
                        <p:par>
                          <p:cTn id="51" fill="hold">
                            <p:stCondLst>
                              <p:cond delay="6250"/>
                            </p:stCondLst>
                            <p:childTnLst>
                              <p:par>
                                <p:cTn id="52" presetID="10"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7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childTnLst>
                                </p:cTn>
                              </p:par>
                            </p:childTnLst>
                          </p:cTn>
                        </p:par>
                        <p:par>
                          <p:cTn id="62" fill="hold">
                            <p:stCondLst>
                              <p:cond delay="775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825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4" grpId="0"/>
      <p:bldP spid="15" grpId="0"/>
      <p:bldP spid="21" grpId="0"/>
      <p:bldP spid="24" grpId="0"/>
      <p:bldP spid="29" grpId="0"/>
      <p:bldP spid="30"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Enter  Your  Title</a:t>
            </a:r>
            <a:endParaRPr lang="zh-CN" altLang="en-US" sz="2800" b="1" dirty="0" smtClean="0">
              <a:solidFill>
                <a:schemeClr val="bg1"/>
              </a:solidFill>
            </a:endParaRPr>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75" y="1404210"/>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094" b="6182"/>
          <a:stretch/>
        </p:blipFill>
        <p:spPr bwMode="auto">
          <a:xfrm>
            <a:off x="527752" y="1419622"/>
            <a:ext cx="1710232" cy="312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4816250" y="1399882"/>
            <a:ext cx="1718425"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l="17909"/>
          <a:stretch>
            <a:fillRect/>
          </a:stretch>
        </p:blipFill>
        <p:spPr bwMode="auto">
          <a:xfrm>
            <a:off x="6948264" y="1399551"/>
            <a:ext cx="1712970" cy="3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4809902"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3" name="Group 12"/>
          <p:cNvGrpSpPr>
            <a:grpSpLocks/>
          </p:cNvGrpSpPr>
          <p:nvPr/>
        </p:nvGrpSpPr>
        <p:grpSpPr bwMode="auto">
          <a:xfrm>
            <a:off x="2676301" y="4177442"/>
            <a:ext cx="1715698" cy="2138207"/>
            <a:chOff x="3136785" y="4142016"/>
            <a:chExt cx="2771891" cy="2742548"/>
          </a:xfrm>
        </p:grpSpPr>
        <p:sp>
          <p:nvSpPr>
            <p:cNvPr id="14" name="Rectangle 21"/>
            <p:cNvSpPr/>
            <p:nvPr/>
          </p:nvSpPr>
          <p:spPr bwMode="auto">
            <a:xfrm>
              <a:off x="3140075"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8" name="Group 14"/>
          <p:cNvGrpSpPr>
            <a:grpSpLocks/>
          </p:cNvGrpSpPr>
          <p:nvPr/>
        </p:nvGrpSpPr>
        <p:grpSpPr bwMode="auto">
          <a:xfrm>
            <a:off x="6953025" y="4177442"/>
            <a:ext cx="1714334" cy="2138207"/>
            <a:chOff x="9420225" y="4142016"/>
            <a:chExt cx="2768600" cy="2742548"/>
          </a:xfrm>
        </p:grpSpPr>
        <p:sp>
          <p:nvSpPr>
            <p:cNvPr id="19" name="Rectangle 23"/>
            <p:cNvSpPr/>
            <p:nvPr/>
          </p:nvSpPr>
          <p:spPr bwMode="auto">
            <a:xfrm>
              <a:off x="9420225" y="4142016"/>
              <a:ext cx="2768600" cy="85090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bg1"/>
                  </a:solidFill>
                </a:rPr>
                <a:t>Add your title</a:t>
              </a:r>
              <a:endParaRPr lang="en-US" altLang="zh-CN" dirty="0">
                <a:solidFill>
                  <a:schemeClr val="bg1"/>
                </a:solidFill>
                <a:latin typeface="微软雅黑" pitchFamily="34" charset="-122"/>
                <a:ea typeface="微软雅黑" pitchFamily="34" charset="-122"/>
                <a:cs typeface="Segoe UI" pitchFamily="34" charset="0"/>
              </a:endParaRPr>
            </a:p>
          </p:txBody>
        </p:sp>
        <p:grpSp>
          <p:nvGrpSpPr>
            <p:cNvPr id="20" name="Group 9"/>
            <p:cNvGrpSpPr>
              <a:grpSpLocks/>
            </p:cNvGrpSpPr>
            <p:nvPr/>
          </p:nvGrpSpPr>
          <p:grpSpPr bwMode="auto">
            <a:xfrm>
              <a:off x="9420225" y="4857942"/>
              <a:ext cx="2768600" cy="2026622"/>
              <a:chOff x="9420225" y="4857942"/>
              <a:chExt cx="2768600" cy="2026622"/>
            </a:xfrm>
          </p:grpSpPr>
          <p:sp>
            <p:nvSpPr>
              <p:cNvPr id="21" name="Rectangle 30"/>
              <p:cNvSpPr/>
              <p:nvPr/>
            </p:nvSpPr>
            <p:spPr bwMode="auto">
              <a:xfrm>
                <a:off x="9420225" y="4857942"/>
                <a:ext cx="2768600" cy="2026622"/>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22" name="Rectangle 27"/>
              <p:cNvSpPr/>
              <p:nvPr/>
            </p:nvSpPr>
            <p:spPr bwMode="auto">
              <a:xfrm>
                <a:off x="9420225" y="5130380"/>
                <a:ext cx="2758708" cy="14898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5282"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23" name="Group 11"/>
          <p:cNvGrpSpPr>
            <a:grpSpLocks/>
          </p:cNvGrpSpPr>
          <p:nvPr/>
        </p:nvGrpSpPr>
        <p:grpSpPr bwMode="auto">
          <a:xfrm>
            <a:off x="523650" y="4177442"/>
            <a:ext cx="1714334" cy="2138207"/>
            <a:chOff x="0" y="4142016"/>
            <a:chExt cx="2768600" cy="2742548"/>
          </a:xfrm>
        </p:grpSpPr>
        <p:sp>
          <p:nvSpPr>
            <p:cNvPr id="24" name="Rectangle 1"/>
            <p:cNvSpPr/>
            <p:nvPr/>
          </p:nvSpPr>
          <p:spPr bwMode="auto">
            <a:xfrm>
              <a:off x="0"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Add your title</a:t>
              </a:r>
              <a:endParaRPr lang="zh-CN" altLang="en-US" b="1" dirty="0">
                <a:solidFill>
                  <a:schemeClr val="accent6">
                    <a:lumMod val="75000"/>
                  </a:schemeClr>
                </a:solidFill>
              </a:endParaRPr>
            </a:p>
          </p:txBody>
        </p:sp>
        <p:sp>
          <p:nvSpPr>
            <p:cNvPr id="25" name="Rectangle 4"/>
            <p:cNvSpPr/>
            <p:nvPr/>
          </p:nvSpPr>
          <p:spPr bwMode="auto">
            <a:xfrm>
              <a:off x="0" y="4860145"/>
              <a:ext cx="276860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You can click here to enter your text. </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882161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23"/>
                                        </p:tgtEl>
                                        <p:attrNameLst>
                                          <p:attrName>ppt_x</p:attrName>
                                          <p:attrName>ppt_y</p:attrName>
                                        </p:attrNameLst>
                                      </p:cBhvr>
                                      <p:rCtr x="0" y="-14424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23"/>
                                        </p:tgtEl>
                                        <p:attrNameLst>
                                          <p:attrName>ppt_x</p:attrName>
                                          <p:attrName>ppt_y</p:attrName>
                                        </p:attrNameLst>
                                      </p:cBhvr>
                                      <p:rCtr x="0" y="1442400"/>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13"/>
                                        </p:tgtEl>
                                        <p:attrNameLst>
                                          <p:attrName>ppt_x</p:attrName>
                                          <p:attrName>ppt_y</p:attrName>
                                        </p:attrNameLst>
                                      </p:cBhvr>
                                      <p:rCtr x="0" y="-14424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13"/>
                                        </p:tgtEl>
                                        <p:attrNameLst>
                                          <p:attrName>ppt_x</p:attrName>
                                          <p:attrName>ppt_y</p:attrName>
                                        </p:attrNameLst>
                                      </p:cBhvr>
                                      <p:rCtr x="0" y="1442400"/>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8"/>
                                        </p:tgtEl>
                                        <p:attrNameLst>
                                          <p:attrName>ppt_x</p:attrName>
                                          <p:attrName>ppt_y</p:attrName>
                                        </p:attrNameLst>
                                      </p:cBhvr>
                                      <p:rCtr x="0" y="-144240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8"/>
                                        </p:tgtEl>
                                        <p:attrNameLst>
                                          <p:attrName>ppt_x</p:attrName>
                                          <p:attrName>ppt_y</p:attrName>
                                        </p:attrNameLst>
                                      </p:cBhvr>
                                      <p:rCtr x="0" y="14418"/>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18"/>
                                        </p:tgtEl>
                                        <p:attrNameLst>
                                          <p:attrName>ppt_x</p:attrName>
                                          <p:attrName>ppt_y</p:attrName>
                                        </p:attrNameLst>
                                      </p:cBhvr>
                                      <p:rCtr x="0" y="-1442400"/>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18"/>
                                        </p:tgtEl>
                                        <p:attrNameLst>
                                          <p:attrName>ppt_x</p:attrName>
                                          <p:attrName>ppt_y</p:attrName>
                                        </p:attrNameLst>
                                      </p:cBhvr>
                                      <p:rCtr x="0" y="144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547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2" name="矩形 11"/>
          <p:cNvSpPr/>
          <p:nvPr/>
        </p:nvSpPr>
        <p:spPr>
          <a:xfrm>
            <a:off x="34547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3"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4" name="矩形 13"/>
          <p:cNvSpPr/>
          <p:nvPr/>
        </p:nvSpPr>
        <p:spPr>
          <a:xfrm>
            <a:off x="2345389"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5"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6" name="矩形 15"/>
          <p:cNvSpPr/>
          <p:nvPr/>
        </p:nvSpPr>
        <p:spPr>
          <a:xfrm>
            <a:off x="4445328"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7"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8" name="矩形 17"/>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3-2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181822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3250"/>
                            </p:stCondLst>
                            <p:childTnLst>
                              <p:par>
                                <p:cTn id="28" presetID="9" presetClass="entr" presetSubtype="0" fill="hold" grpId="1"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dissolve">
                                      <p:cBhvr>
                                        <p:cTn id="89" dur="500"/>
                                        <p:tgtEl>
                                          <p:spTgt spid="18"/>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dissolv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1"/>
      <p:bldP spid="12" grpId="0"/>
      <p:bldP spid="13" grpId="0"/>
      <p:bldP spid="14" grpId="0"/>
      <p:bldP spid="15" grpId="0"/>
      <p:bldP spid="16" grpId="0"/>
      <p:bldP spid="17" grpId="0"/>
      <p:bldP spid="18"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smtClean="0">
                <a:solidFill>
                  <a:schemeClr val="accent5">
                    <a:lumMod val="75000"/>
                  </a:schemeClr>
                </a:solidFill>
              </a:rPr>
              <a:t>Add your title </a:t>
            </a:r>
            <a:endParaRPr lang="zh-CN" altLang="en-US" sz="2400" b="1" dirty="0">
              <a:solidFill>
                <a:schemeClr val="accent5">
                  <a:lumMod val="75000"/>
                </a:schemeClr>
              </a:solidFill>
            </a:endParaRPr>
          </a:p>
        </p:txBody>
      </p:sp>
      <p:grpSp>
        <p:nvGrpSpPr>
          <p:cNvPr id="35" name="组合 34"/>
          <p:cNvGrpSpPr/>
          <p:nvPr/>
        </p:nvGrpSpPr>
        <p:grpSpPr>
          <a:xfrm>
            <a:off x="4499992" y="1013338"/>
            <a:ext cx="3811400" cy="1033808"/>
            <a:chOff x="4879109" y="959275"/>
            <a:chExt cx="3811400" cy="1033808"/>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6" name="矩形 25"/>
            <p:cNvSpPr/>
            <p:nvPr/>
          </p:nvSpPr>
          <p:spPr>
            <a:xfrm>
              <a:off x="5437709" y="959275"/>
              <a:ext cx="2021124" cy="461665"/>
            </a:xfrm>
            <a:prstGeom prst="rect">
              <a:avLst/>
            </a:prstGeom>
          </p:spPr>
          <p:txBody>
            <a:bodyPr wrap="square">
              <a:spAutoFit/>
            </a:bodyPr>
            <a:lstStyle/>
            <a:p>
              <a:r>
                <a:rPr lang="en-US" altLang="zh-CN" sz="2400" b="1" dirty="0" smtClean="0">
                  <a:solidFill>
                    <a:schemeClr val="accent5">
                      <a:lumMod val="75000"/>
                    </a:schemeClr>
                  </a:solidFill>
                </a:rPr>
                <a:t>70%</a:t>
              </a:r>
              <a:endParaRPr lang="zh-CN" altLang="en-US" sz="2400" b="1" dirty="0">
                <a:solidFill>
                  <a:schemeClr val="accent5">
                    <a:lumMod val="75000"/>
                  </a:schemeClr>
                </a:solidFill>
              </a:endParaRPr>
            </a:p>
          </p:txBody>
        </p:sp>
      </p:grpSp>
      <p:grpSp>
        <p:nvGrpSpPr>
          <p:cNvPr id="36" name="组合 35"/>
          <p:cNvGrpSpPr/>
          <p:nvPr/>
        </p:nvGrpSpPr>
        <p:grpSpPr>
          <a:xfrm>
            <a:off x="4499992" y="2266782"/>
            <a:ext cx="3811399" cy="1033808"/>
            <a:chOff x="4879109" y="2212719"/>
            <a:chExt cx="3811399" cy="1033808"/>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9" name="矩形 28"/>
            <p:cNvSpPr/>
            <p:nvPr/>
          </p:nvSpPr>
          <p:spPr>
            <a:xfrm>
              <a:off x="5437709" y="2212719"/>
              <a:ext cx="2021124" cy="461665"/>
            </a:xfrm>
            <a:prstGeom prst="rect">
              <a:avLst/>
            </a:prstGeom>
          </p:spPr>
          <p:txBody>
            <a:bodyPr wrap="square">
              <a:spAutoFit/>
            </a:bodyPr>
            <a:lstStyle/>
            <a:p>
              <a:r>
                <a:rPr lang="en-US" altLang="zh-CN" sz="2400" b="1" dirty="0" smtClean="0">
                  <a:solidFill>
                    <a:schemeClr val="accent5">
                      <a:lumMod val="75000"/>
                    </a:schemeClr>
                  </a:solidFill>
                </a:rPr>
                <a:t>55%</a:t>
              </a:r>
              <a:endParaRPr lang="zh-CN" altLang="en-US" sz="2400" b="1" dirty="0">
                <a:solidFill>
                  <a:schemeClr val="accent5">
                    <a:lumMod val="75000"/>
                  </a:schemeClr>
                </a:solidFill>
              </a:endParaRPr>
            </a:p>
          </p:txBody>
        </p:sp>
      </p:grpSp>
      <p:grpSp>
        <p:nvGrpSpPr>
          <p:cNvPr id="37" name="组合 36"/>
          <p:cNvGrpSpPr/>
          <p:nvPr/>
        </p:nvGrpSpPr>
        <p:grpSpPr>
          <a:xfrm>
            <a:off x="4499993" y="3447663"/>
            <a:ext cx="3811398" cy="1033808"/>
            <a:chOff x="4879110" y="3393600"/>
            <a:chExt cx="3811398" cy="1033808"/>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32" name="矩形 31"/>
            <p:cNvSpPr/>
            <p:nvPr/>
          </p:nvSpPr>
          <p:spPr>
            <a:xfrm>
              <a:off x="5437709" y="3393600"/>
              <a:ext cx="2021124" cy="461665"/>
            </a:xfrm>
            <a:prstGeom prst="rect">
              <a:avLst/>
            </a:prstGeom>
          </p:spPr>
          <p:txBody>
            <a:bodyPr wrap="square">
              <a:spAutoFit/>
            </a:bodyPr>
            <a:lstStyle/>
            <a:p>
              <a:r>
                <a:rPr lang="en-US" altLang="zh-CN" sz="2400" b="1" dirty="0" smtClean="0">
                  <a:solidFill>
                    <a:schemeClr val="accent5">
                      <a:lumMod val="75000"/>
                    </a:schemeClr>
                  </a:solidFill>
                </a:rPr>
                <a:t>40%</a:t>
              </a:r>
              <a:endParaRPr lang="zh-CN" altLang="en-US" sz="2400" b="1" dirty="0">
                <a:solidFill>
                  <a:schemeClr val="accent5">
                    <a:lumMod val="75000"/>
                  </a:schemeClr>
                </a:solidFill>
              </a:endParaRPr>
            </a:p>
          </p:txBody>
        </p:sp>
      </p:grpSp>
      <p:sp>
        <p:nvSpPr>
          <p:cNvPr id="34" name="矩形 3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468280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425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smtClean="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背景介绍</a:t>
            </a:r>
            <a:endParaRPr lang="zh-CN" altLang="en-US" b="1" dirty="0">
              <a:solidFill>
                <a:schemeClr val="accent6">
                  <a:lumMod val="75000"/>
                </a:schemeClr>
              </a:solidFill>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理论研究</a:t>
            </a:r>
            <a:endParaRPr lang="zh-CN" altLang="en-US" b="1" dirty="0">
              <a:solidFill>
                <a:schemeClr val="accent6">
                  <a:lumMod val="75000"/>
                </a:schemeClr>
              </a:solidFill>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模块</a:t>
            </a:r>
            <a:r>
              <a:rPr lang="zh-CN" altLang="en-US" b="1" dirty="0">
                <a:solidFill>
                  <a:schemeClr val="accent6">
                    <a:lumMod val="75000"/>
                  </a:schemeClr>
                </a:solidFill>
              </a:rPr>
              <a:t>设计</a:t>
            </a:r>
          </a:p>
        </p:txBody>
      </p:sp>
      <p:sp>
        <p:nvSpPr>
          <p:cNvPr id="15" name="椭圆 14"/>
          <p:cNvSpPr/>
          <p:nvPr/>
        </p:nvSpPr>
        <p:spPr>
          <a:xfrm>
            <a:off x="3563888" y="3168957"/>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66276" y="3099504"/>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实验分析</a:t>
            </a:r>
            <a:endParaRPr lang="zh-CN" altLang="en-US" b="1" dirty="0">
              <a:solidFill>
                <a:schemeClr val="accent6">
                  <a:lumMod val="75000"/>
                </a:schemeClr>
              </a:solidFill>
            </a:endParaRPr>
          </a:p>
        </p:txBody>
      </p:sp>
      <p:sp>
        <p:nvSpPr>
          <p:cNvPr id="17" name="椭圆 16"/>
          <p:cNvSpPr/>
          <p:nvPr/>
        </p:nvSpPr>
        <p:spPr>
          <a:xfrm>
            <a:off x="3563888" y="3756141"/>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66276" y="3686688"/>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rPr>
              <a:t>总结展望</a:t>
            </a:r>
            <a:endParaRPr lang="zh-CN" altLang="en-US" b="1" dirty="0">
              <a:solidFill>
                <a:schemeClr val="accent6">
                  <a:lumMod val="75000"/>
                </a:schemeClr>
              </a:solidFill>
            </a:endParaRPr>
          </a:p>
        </p:txBody>
      </p:sp>
    </p:spTree>
    <p:extLst>
      <p:ext uri="{BB962C8B-B14F-4D97-AF65-F5344CB8AC3E}">
        <p14:creationId xmlns:p14="http://schemas.microsoft.com/office/powerpoint/2010/main" val="3867541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500"/>
                                        <p:tgtEl>
                                          <p:spTgt spid="15"/>
                                        </p:tgtEl>
                                      </p:cBhvr>
                                    </p:animEffect>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ircle(in)">
                                      <p:cBhvr>
                                        <p:cTn id="60" dur="500"/>
                                        <p:tgtEl>
                                          <p:spTgt spid="17"/>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1+#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23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7574"/>
            <a:ext cx="7704856"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a:t>
            </a:r>
            <a:endParaRPr lang="zh-CN" altLang="en-US" sz="1200" dirty="0"/>
          </a:p>
        </p:txBody>
      </p:sp>
      <p:pic>
        <p:nvPicPr>
          <p:cNvPr id="1026" name="Picture 2" descr="C:\Documents and Settings\Administrator\桌面\睿泰集团员工培养计划-解决方案部-JYY\其他\PPT素材\插图\bld1124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98"/>
          <a:stretch/>
        </p:blipFill>
        <p:spPr bwMode="auto">
          <a:xfrm>
            <a:off x="827584" y="1866887"/>
            <a:ext cx="2795926"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descr="C:\Documents and Settings\Administrator\桌面\睿泰集团员工培养计划-解决方案部-JYY\其他\PPT素材\插图\bmh-rf-pop0213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30"/>
          <a:stretch/>
        </p:blipFill>
        <p:spPr bwMode="auto">
          <a:xfrm>
            <a:off x="5104101" y="1866886"/>
            <a:ext cx="2792392"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2014"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6" name="TextBox 5"/>
          <p:cNvSpPr txBox="1"/>
          <p:nvPr/>
        </p:nvSpPr>
        <p:spPr>
          <a:xfrm>
            <a:off x="5028795"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7" name="矩形 6"/>
          <p:cNvSpPr/>
          <p:nvPr/>
        </p:nvSpPr>
        <p:spPr>
          <a:xfrm>
            <a:off x="827584"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8" name="矩形 7"/>
          <p:cNvSpPr/>
          <p:nvPr/>
        </p:nvSpPr>
        <p:spPr>
          <a:xfrm>
            <a:off x="5104101"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104772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750"/>
                                        <p:tgtEl>
                                          <p:spTgt spid="1026"/>
                                        </p:tgtEl>
                                      </p:cBhvr>
                                    </p:animEffect>
                                  </p:childTnLst>
                                </p:cTn>
                              </p:par>
                            </p:childTnLst>
                          </p:cTn>
                        </p:par>
                        <p:par>
                          <p:cTn id="17" fill="hold">
                            <p:stCondLst>
                              <p:cond delay="225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750"/>
                                        <p:tgtEl>
                                          <p:spTgt spid="1027"/>
                                        </p:tgtEl>
                                      </p:cBhvr>
                                    </p:animEffect>
                                  </p:childTnLst>
                                </p:cTn>
                              </p:par>
                            </p:childTnLst>
                          </p:cTn>
                        </p:par>
                        <p:par>
                          <p:cTn id="29" fill="hold">
                            <p:stCondLst>
                              <p:cond delay="45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750"/>
                                        <p:tgtEl>
                                          <p:spTgt spid="8"/>
                                        </p:tgtEl>
                                      </p:cBhvr>
                                    </p:animEffect>
                                  </p:childTnLst>
                                </p:cTn>
                              </p:par>
                            </p:childTnLst>
                          </p:cTn>
                        </p:par>
                        <p:par>
                          <p:cTn id="33" fill="hold">
                            <p:stCondLst>
                              <p:cond delay="525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0129"/>
            <a:ext cx="2564109" cy="2322615"/>
          </a:xfrm>
          <a:prstGeom prst="rect">
            <a:avLst/>
          </a:prstGeom>
          <a:solidFill>
            <a:schemeClr val="accent5">
              <a:lumMod val="75000"/>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圆角矩形 3"/>
          <p:cNvSpPr/>
          <p:nvPr/>
        </p:nvSpPr>
        <p:spPr>
          <a:xfrm>
            <a:off x="5508103" y="1436056"/>
            <a:ext cx="2564105" cy="31042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rPr>
              <a:t>Add your title </a:t>
            </a:r>
            <a:endParaRPr lang="zh-CN" altLang="en-US" b="1" dirty="0">
              <a:solidFill>
                <a:schemeClr val="bg1"/>
              </a:solidFill>
            </a:endParaRPr>
          </a:p>
        </p:txBody>
      </p:sp>
      <p:sp>
        <p:nvSpPr>
          <p:cNvPr id="20" name="TextBox 19"/>
          <p:cNvSpPr txBox="1"/>
          <p:nvPr/>
        </p:nvSpPr>
        <p:spPr>
          <a:xfrm>
            <a:off x="5508103" y="2047146"/>
            <a:ext cx="2564110" cy="17257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en-US" altLang="zh-CN" sz="1200" dirty="0" smtClean="0"/>
          </a:p>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1" name="矩形 20"/>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4-2 Enter  Your  Title</a:t>
            </a:r>
            <a:endParaRPr lang="zh-CN" altLang="en-US" sz="2800" b="1" dirty="0" smtClean="0">
              <a:solidFill>
                <a:schemeClr val="bg1"/>
              </a:solidFill>
            </a:endParaRPr>
          </a:p>
        </p:txBody>
      </p:sp>
      <p:grpSp>
        <p:nvGrpSpPr>
          <p:cNvPr id="22" name="组合 21"/>
          <p:cNvGrpSpPr/>
          <p:nvPr/>
        </p:nvGrpSpPr>
        <p:grpSpPr>
          <a:xfrm>
            <a:off x="440065" y="1402283"/>
            <a:ext cx="4061976" cy="3015127"/>
            <a:chOff x="440065" y="1402283"/>
            <a:chExt cx="4061976" cy="3015127"/>
          </a:xfrm>
        </p:grpSpPr>
        <p:sp>
          <p:nvSpPr>
            <p:cNvPr id="6" name="同心圆 5"/>
            <p:cNvSpPr/>
            <p:nvPr/>
          </p:nvSpPr>
          <p:spPr>
            <a:xfrm>
              <a:off x="1473286" y="1784857"/>
              <a:ext cx="2107706" cy="2107706"/>
            </a:xfrm>
            <a:prstGeom prst="donut">
              <a:avLst>
                <a:gd name="adj" fmla="val 545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aphicFrame>
          <p:nvGraphicFramePr>
            <p:cNvPr id="7" name="图表 6"/>
            <p:cNvGraphicFramePr/>
            <p:nvPr>
              <p:extLst>
                <p:ext uri="{D42A27DB-BD31-4B8C-83A1-F6EECF244321}">
                  <p14:modId xmlns:p14="http://schemas.microsoft.com/office/powerpoint/2010/main" val="1972729946"/>
                </p:ext>
              </p:extLst>
            </p:nvPr>
          </p:nvGraphicFramePr>
          <p:xfrm>
            <a:off x="1157046" y="1615480"/>
            <a:ext cx="2740184" cy="2446460"/>
          </p:xfrm>
          <a:graphic>
            <a:graphicData uri="http://schemas.openxmlformats.org/drawingml/2006/chart">
              <c:chart xmlns:c="http://schemas.openxmlformats.org/drawingml/2006/chart" xmlns:r="http://schemas.openxmlformats.org/officeDocument/2006/relationships" r:id="rId2"/>
            </a:graphicData>
          </a:graphic>
        </p:graphicFrame>
        <p:sp>
          <p:nvSpPr>
            <p:cNvPr id="8" name="椭圆 7"/>
            <p:cNvSpPr/>
            <p:nvPr/>
          </p:nvSpPr>
          <p:spPr>
            <a:xfrm>
              <a:off x="1222396" y="1533967"/>
              <a:ext cx="2609485" cy="2609485"/>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 name="直接连接符 8"/>
            <p:cNvCxnSpPr/>
            <p:nvPr/>
          </p:nvCxnSpPr>
          <p:spPr>
            <a:xfrm flipH="1" flipV="1">
              <a:off x="1310969" y="1577104"/>
              <a:ext cx="508036" cy="512598"/>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99220" y="1576348"/>
              <a:ext cx="213642"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1" name="文本框 19"/>
            <p:cNvSpPr txBox="1"/>
            <p:nvPr/>
          </p:nvSpPr>
          <p:spPr>
            <a:xfrm>
              <a:off x="440065" y="1402283"/>
              <a:ext cx="65915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smtClean="0">
                  <a:solidFill>
                    <a:schemeClr val="accent6">
                      <a:lumMod val="75000"/>
                    </a:schemeClr>
                  </a:solidFill>
                </a:rPr>
                <a:t>Title </a:t>
              </a:r>
              <a:endParaRPr lang="zh-CN" altLang="en-US" b="1" dirty="0">
                <a:solidFill>
                  <a:schemeClr val="accent6">
                    <a:lumMod val="75000"/>
                  </a:schemeClr>
                </a:solidFill>
              </a:endParaRPr>
            </a:p>
          </p:txBody>
        </p:sp>
        <p:sp>
          <p:nvSpPr>
            <p:cNvPr id="12" name="文本框 20"/>
            <p:cNvSpPr txBox="1"/>
            <p:nvPr/>
          </p:nvSpPr>
          <p:spPr>
            <a:xfrm>
              <a:off x="872487" y="1607289"/>
              <a:ext cx="414884" cy="2624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lumMod val="50000"/>
                    </a:schemeClr>
                  </a:solidFill>
                </a:rPr>
                <a:t>57%</a:t>
              </a:r>
              <a:endParaRPr lang="zh-CN" altLang="en-US" i="1" dirty="0">
                <a:solidFill>
                  <a:schemeClr val="bg1">
                    <a:lumMod val="50000"/>
                  </a:schemeClr>
                </a:solidFill>
              </a:endParaRPr>
            </a:p>
          </p:txBody>
        </p:sp>
        <p:cxnSp>
          <p:nvCxnSpPr>
            <p:cNvPr id="13" name="直接连接符 12"/>
            <p:cNvCxnSpPr/>
            <p:nvPr/>
          </p:nvCxnSpPr>
          <p:spPr>
            <a:xfrm flipH="1" flipV="1">
              <a:off x="3195922" y="3620847"/>
              <a:ext cx="427587" cy="413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621614" y="4034541"/>
              <a:ext cx="2148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23"/>
            <p:cNvSpPr txBox="1"/>
            <p:nvPr/>
          </p:nvSpPr>
          <p:spPr>
            <a:xfrm>
              <a:off x="3844489" y="3914246"/>
              <a:ext cx="6575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Title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3437156" y="4048078"/>
              <a:ext cx="5838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solidFill>
                </a:rPr>
                <a:t>43%</a:t>
              </a:r>
              <a:endParaRPr lang="zh-CN" altLang="en-US" i="1" dirty="0">
                <a:solidFill>
                  <a:schemeClr val="bg1"/>
                </a:solidFill>
              </a:endParaRPr>
            </a:p>
          </p:txBody>
        </p:sp>
        <p:pic>
          <p:nvPicPr>
            <p:cNvPr id="2050" name="Picture 2" descr="C:\Documents and Settings\Administrator\桌面\睿泰集团员工培养计划-解决方案部-JYY\其他\PPT素材\图标\平面小图标\easyicon_net_20140606022451205\11420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5551" y="2211710"/>
              <a:ext cx="1003176" cy="1003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05714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You can click here to enter your text. You can click here to enter your text. You can click here to enter your text. You can click here to enter your text</a:t>
            </a:r>
            <a:r>
              <a:rPr lang="en-US" altLang="zh-CN" sz="1200" dirty="0" smtClean="0"/>
              <a:t>.</a:t>
            </a:r>
            <a:endParaRPr lang="zh-CN" altLang="en-US" sz="1200" dirty="0"/>
          </a:p>
        </p:txBody>
      </p:sp>
      <p:sp>
        <p:nvSpPr>
          <p:cNvPr id="38" name="矩形 37"/>
          <p:cNvSpPr/>
          <p:nvPr/>
        </p:nvSpPr>
        <p:spPr>
          <a:xfrm>
            <a:off x="4788024" y="1352388"/>
            <a:ext cx="2795925"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944462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1"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1"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p:bldP spid="38" grpId="1"/>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4-4 Enter  Your  Title</a:t>
            </a:r>
            <a:endParaRPr lang="zh-CN" altLang="en-US" sz="2800" b="1" dirty="0" smtClean="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512168"/>
            <a:chOff x="611560" y="1995686"/>
            <a:chExt cx="2169656"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3585544" y="4155926"/>
                <a:ext cx="1669416"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extLst>
      <p:ext uri="{BB962C8B-B14F-4D97-AF65-F5344CB8AC3E}">
        <p14:creationId xmlns:p14="http://schemas.microsoft.com/office/powerpoint/2010/main" val="3963017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3710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www.51pptmoban.com</a:t>
            </a:r>
            <a:r>
              <a:rPr lang="en-US" altLang="zh-CN" dirty="0" smtClean="0"/>
              <a:t> </a:t>
            </a:r>
            <a:r>
              <a:rPr lang="zh-CN" altLang="en-US" smtClean="0"/>
              <a:t>搜集整理</a:t>
            </a:r>
            <a:endParaRPr lang="zh-CN" altLang="en-US"/>
          </a:p>
        </p:txBody>
      </p:sp>
    </p:spTree>
    <p:extLst>
      <p:ext uri="{BB962C8B-B14F-4D97-AF65-F5344CB8AC3E}">
        <p14:creationId xmlns:p14="http://schemas.microsoft.com/office/powerpoint/2010/main" val="18359168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96683"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背景介绍</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51670"/>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320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233664"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sp>
        <p:nvSpPr>
          <p:cNvPr id="8" name="TextBox 7"/>
          <p:cNvSpPr txBox="1"/>
          <p:nvPr/>
        </p:nvSpPr>
        <p:spPr>
          <a:xfrm>
            <a:off x="5436096" y="2374017"/>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携带细菌与病毒进入人体呼吸道</a:t>
            </a:r>
            <a:r>
              <a:rPr lang="en-US" altLang="zh-CN" sz="1400" dirty="0" smtClean="0"/>
              <a:t> </a:t>
            </a:r>
          </a:p>
        </p:txBody>
      </p:sp>
      <p:sp>
        <p:nvSpPr>
          <p:cNvPr id="4" name="矩形 3"/>
          <p:cNvSpPr/>
          <p:nvPr/>
        </p:nvSpPr>
        <p:spPr>
          <a:xfrm>
            <a:off x="5436096" y="1779662"/>
            <a:ext cx="2741456" cy="369332"/>
          </a:xfrm>
          <a:prstGeom prst="rect">
            <a:avLst/>
          </a:prstGeom>
        </p:spPr>
        <p:txBody>
          <a:bodyPr wrap="none">
            <a:spAutoFit/>
          </a:bodyPr>
          <a:lstStyle/>
          <a:p>
            <a:r>
              <a:rPr lang="zh-CN" altLang="en-US" b="1" dirty="0" smtClean="0">
                <a:solidFill>
                  <a:schemeClr val="accent6">
                    <a:lumMod val="75000"/>
                  </a:schemeClr>
                </a:solidFill>
              </a:rPr>
              <a:t>雾霾日益影响人们的生活</a:t>
            </a:r>
            <a:endParaRPr lang="zh-CN" altLang="en-US" b="1"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 y="1601390"/>
            <a:ext cx="3947498" cy="2037418"/>
          </a:xfrm>
          <a:prstGeom prst="rect">
            <a:avLst/>
          </a:prstGeom>
        </p:spPr>
      </p:pic>
      <p:sp>
        <p:nvSpPr>
          <p:cNvPr id="10" name="TextBox 7"/>
          <p:cNvSpPr txBox="1"/>
          <p:nvPr/>
        </p:nvSpPr>
        <p:spPr>
          <a:xfrm>
            <a:off x="5436096" y="2752647"/>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能见度低触发交通事故</a:t>
            </a:r>
            <a:endParaRPr lang="en-US" altLang="zh-CN" sz="1400" dirty="0" smtClean="0"/>
          </a:p>
        </p:txBody>
      </p:sp>
      <p:sp>
        <p:nvSpPr>
          <p:cNvPr id="11" name="TextBox 7"/>
          <p:cNvSpPr txBox="1"/>
          <p:nvPr/>
        </p:nvSpPr>
        <p:spPr>
          <a:xfrm>
            <a:off x="5436096" y="3155258"/>
            <a:ext cx="3456384" cy="37863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zh-CN" altLang="en-US" sz="1400" dirty="0" smtClean="0"/>
              <a:t>沉闷压抑影响心理健康</a:t>
            </a:r>
            <a:r>
              <a:rPr lang="en-US" altLang="zh-CN" sz="1400" dirty="0" smtClean="0"/>
              <a:t>  </a:t>
            </a:r>
            <a:endParaRPr lang="zh-CN" altLang="en-US" sz="1400" dirty="0"/>
          </a:p>
        </p:txBody>
      </p:sp>
    </p:spTree>
    <p:extLst>
      <p:ext uri="{BB962C8B-B14F-4D97-AF65-F5344CB8AC3E}">
        <p14:creationId xmlns:p14="http://schemas.microsoft.com/office/powerpoint/2010/main" val="25442129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par>
                                <p:cTn id="14" presetID="14"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par>
                          <p:cTn id="21" fill="hold">
                            <p:stCondLst>
                              <p:cond delay="3250"/>
                            </p:stCondLst>
                            <p:childTnLst>
                              <p:par>
                                <p:cTn id="22" presetID="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1+#ppt_w/2"/>
                                          </p:val>
                                        </p:tav>
                                        <p:tav tm="100000">
                                          <p:val>
                                            <p:strVal val="#ppt_x"/>
                                          </p:val>
                                        </p:tav>
                                      </p:tavLst>
                                    </p:anim>
                                    <p:anim calcmode="lin" valueType="num">
                                      <p:cBhvr additive="base">
                                        <p:cTn id="25" dur="75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2"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750" fill="hold"/>
                                        <p:tgtEl>
                                          <p:spTgt spid="10"/>
                                        </p:tgtEl>
                                        <p:attrNameLst>
                                          <p:attrName>ppt_x</p:attrName>
                                        </p:attrNameLst>
                                      </p:cBhvr>
                                      <p:tavLst>
                                        <p:tav tm="0">
                                          <p:val>
                                            <p:strVal val="1+#ppt_w/2"/>
                                          </p:val>
                                        </p:tav>
                                        <p:tav tm="100000">
                                          <p:val>
                                            <p:strVal val="#ppt_x"/>
                                          </p:val>
                                        </p:tav>
                                      </p:tavLst>
                                    </p:anim>
                                    <p:anim calcmode="lin" valueType="num">
                                      <p:cBhvr additive="base">
                                        <p:cTn id="30" dur="75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4750"/>
                            </p:stCondLst>
                            <p:childTnLst>
                              <p:par>
                                <p:cTn id="32" presetID="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750" fill="hold"/>
                                        <p:tgtEl>
                                          <p:spTgt spid="11"/>
                                        </p:tgtEl>
                                        <p:attrNameLst>
                                          <p:attrName>ppt_x</p:attrName>
                                        </p:attrNameLst>
                                      </p:cBhvr>
                                      <p:tavLst>
                                        <p:tav tm="0">
                                          <p:val>
                                            <p:strVal val="1+#ppt_w/2"/>
                                          </p:val>
                                        </p:tav>
                                        <p:tav tm="100000">
                                          <p:val>
                                            <p:strVal val="#ppt_x"/>
                                          </p:val>
                                        </p:tav>
                                      </p:tavLst>
                                    </p:anim>
                                    <p:anim calcmode="lin" valueType="num">
                                      <p:cBhvr additive="base">
                                        <p:cTn id="35"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sp>
        <p:nvSpPr>
          <p:cNvPr id="3" name="六边形 2"/>
          <p:cNvSpPr/>
          <p:nvPr/>
        </p:nvSpPr>
        <p:spPr>
          <a:xfrm>
            <a:off x="3738422" y="1733883"/>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2699792"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3738422" y="2857626"/>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779704"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50790" y="2057461"/>
            <a:ext cx="1234633" cy="369332"/>
          </a:xfrm>
          <a:prstGeom prst="rect">
            <a:avLst/>
          </a:prstGeom>
        </p:spPr>
        <p:txBody>
          <a:bodyPr wrap="none">
            <a:spAutoFit/>
          </a:bodyPr>
          <a:lstStyle/>
          <a:p>
            <a:pPr algn="ctr"/>
            <a:r>
              <a:rPr lang="en-US" altLang="zh-CN" b="1" dirty="0" smtClean="0">
                <a:solidFill>
                  <a:schemeClr val="bg1"/>
                </a:solidFill>
              </a:rPr>
              <a:t>2015</a:t>
            </a:r>
            <a:r>
              <a:rPr lang="zh-CN" altLang="en-US" b="1" dirty="0" smtClean="0">
                <a:solidFill>
                  <a:schemeClr val="bg1"/>
                </a:solidFill>
              </a:rPr>
              <a:t>年</a:t>
            </a:r>
            <a:r>
              <a:rPr lang="en-US" altLang="zh-CN" b="1" dirty="0" smtClean="0">
                <a:solidFill>
                  <a:schemeClr val="bg1"/>
                </a:solidFill>
              </a:rPr>
              <a:t>5</a:t>
            </a:r>
            <a:r>
              <a:rPr lang="zh-CN" altLang="en-US" b="1" dirty="0" smtClean="0">
                <a:solidFill>
                  <a:schemeClr val="bg1"/>
                </a:solidFill>
              </a:rPr>
              <a:t>月</a:t>
            </a:r>
            <a:endParaRPr lang="zh-CN" altLang="en-US" b="1" dirty="0">
              <a:solidFill>
                <a:schemeClr val="bg1"/>
              </a:solidFill>
            </a:endParaRPr>
          </a:p>
        </p:txBody>
      </p:sp>
      <p:sp>
        <p:nvSpPr>
          <p:cNvPr id="8" name="矩形 7"/>
          <p:cNvSpPr/>
          <p:nvPr/>
        </p:nvSpPr>
        <p:spPr>
          <a:xfrm>
            <a:off x="3692281" y="3181204"/>
            <a:ext cx="1351652" cy="369332"/>
          </a:xfrm>
          <a:prstGeom prst="rect">
            <a:avLst/>
          </a:prstGeom>
        </p:spPr>
        <p:txBody>
          <a:bodyPr wrap="none">
            <a:spAutoFit/>
          </a:bodyPr>
          <a:lstStyle/>
          <a:p>
            <a:pPr algn="ctr"/>
            <a:r>
              <a:rPr lang="en-US" altLang="zh-CN" b="1" dirty="0" smtClean="0">
                <a:solidFill>
                  <a:schemeClr val="bg1"/>
                </a:solidFill>
              </a:rPr>
              <a:t>2014</a:t>
            </a:r>
            <a:r>
              <a:rPr lang="zh-CN" altLang="en-US" b="1" dirty="0" smtClean="0">
                <a:solidFill>
                  <a:schemeClr val="bg1"/>
                </a:solidFill>
              </a:rPr>
              <a:t>年</a:t>
            </a:r>
            <a:r>
              <a:rPr lang="en-US" altLang="zh-CN" b="1" dirty="0" smtClean="0">
                <a:solidFill>
                  <a:schemeClr val="bg1"/>
                </a:solidFill>
              </a:rPr>
              <a:t>12</a:t>
            </a:r>
            <a:r>
              <a:rPr lang="zh-CN" altLang="en-US" b="1" dirty="0" smtClean="0">
                <a:solidFill>
                  <a:schemeClr val="bg1"/>
                </a:solidFill>
              </a:rPr>
              <a:t>月</a:t>
            </a:r>
            <a:endParaRPr lang="zh-CN" altLang="en-US" b="1" dirty="0">
              <a:solidFill>
                <a:schemeClr val="bg1"/>
              </a:solidFill>
            </a:endParaRPr>
          </a:p>
        </p:txBody>
      </p:sp>
      <p:sp>
        <p:nvSpPr>
          <p:cNvPr id="9" name="矩形 8"/>
          <p:cNvSpPr/>
          <p:nvPr/>
        </p:nvSpPr>
        <p:spPr>
          <a:xfrm>
            <a:off x="2939737" y="2527962"/>
            <a:ext cx="805029" cy="584775"/>
          </a:xfrm>
          <a:prstGeom prst="rect">
            <a:avLst/>
          </a:prstGeom>
        </p:spPr>
        <p:txBody>
          <a:bodyPr wrap="none">
            <a:spAutoFit/>
          </a:bodyPr>
          <a:lstStyle/>
          <a:p>
            <a:pPr algn="ctr"/>
            <a:r>
              <a:rPr lang="en-US" altLang="zh-CN" sz="3200" b="1" dirty="0" smtClean="0">
                <a:solidFill>
                  <a:schemeClr val="bg1"/>
                </a:solidFill>
              </a:rPr>
              <a:t>2</a:t>
            </a:r>
            <a:r>
              <a:rPr lang="zh-CN" altLang="en-US" sz="3200" b="1" dirty="0" smtClean="0">
                <a:solidFill>
                  <a:schemeClr val="bg1"/>
                </a:solidFill>
              </a:rPr>
              <a:t>天</a:t>
            </a:r>
            <a:endParaRPr lang="zh-CN" altLang="en-US" sz="3200" b="1" dirty="0">
              <a:solidFill>
                <a:schemeClr val="bg1"/>
              </a:solidFill>
            </a:endParaRPr>
          </a:p>
        </p:txBody>
      </p:sp>
      <p:sp>
        <p:nvSpPr>
          <p:cNvPr id="10" name="矩形 9"/>
          <p:cNvSpPr/>
          <p:nvPr/>
        </p:nvSpPr>
        <p:spPr>
          <a:xfrm>
            <a:off x="4915453" y="2527962"/>
            <a:ext cx="1013419" cy="584775"/>
          </a:xfrm>
          <a:prstGeom prst="rect">
            <a:avLst/>
          </a:prstGeom>
        </p:spPr>
        <p:txBody>
          <a:bodyPr wrap="none">
            <a:spAutoFit/>
          </a:bodyPr>
          <a:lstStyle/>
          <a:p>
            <a:pPr algn="ctr"/>
            <a:r>
              <a:rPr lang="en-US" altLang="zh-CN" sz="3200" b="1" dirty="0" smtClean="0">
                <a:solidFill>
                  <a:schemeClr val="bg1"/>
                </a:solidFill>
              </a:rPr>
              <a:t>19</a:t>
            </a:r>
            <a:r>
              <a:rPr lang="zh-CN" altLang="en-US" sz="3200" b="1" dirty="0">
                <a:solidFill>
                  <a:schemeClr val="bg1"/>
                </a:solidFill>
              </a:rPr>
              <a:t>天</a:t>
            </a:r>
          </a:p>
        </p:txBody>
      </p:sp>
      <p:sp>
        <p:nvSpPr>
          <p:cNvPr id="11" name="TextBox 10"/>
          <p:cNvSpPr txBox="1"/>
          <p:nvPr/>
        </p:nvSpPr>
        <p:spPr>
          <a:xfrm>
            <a:off x="1619672" y="1564384"/>
            <a:ext cx="2040484" cy="523220"/>
          </a:xfrm>
          <a:prstGeom prst="rect">
            <a:avLst/>
          </a:prstGeom>
          <a:noFill/>
        </p:spPr>
        <p:txBody>
          <a:bodyPr wrap="square" rtlCol="0">
            <a:spAutoFit/>
          </a:bodyPr>
          <a:lstStyle/>
          <a:p>
            <a:r>
              <a:rPr lang="en-US" altLang="zh-CN" sz="1400" dirty="0" smtClean="0"/>
              <a:t>2015</a:t>
            </a:r>
            <a:r>
              <a:rPr lang="zh-CN" altLang="en-US" sz="1400" dirty="0" smtClean="0"/>
              <a:t>年</a:t>
            </a:r>
            <a:r>
              <a:rPr lang="en-US" altLang="zh-CN" sz="1400" dirty="0" smtClean="0"/>
              <a:t>5</a:t>
            </a:r>
            <a:r>
              <a:rPr lang="zh-CN" altLang="en-US" sz="1400" dirty="0" smtClean="0"/>
              <a:t>月上海天气质量为优的天数仅为</a:t>
            </a:r>
            <a:r>
              <a:rPr lang="en-US" altLang="zh-CN" sz="1400" dirty="0" smtClean="0"/>
              <a:t>2</a:t>
            </a:r>
            <a:r>
              <a:rPr lang="zh-CN" altLang="en-US" sz="1400" dirty="0" smtClean="0"/>
              <a:t>天</a:t>
            </a:r>
            <a:endParaRPr lang="zh-CN" altLang="en-US" sz="1400" dirty="0"/>
          </a:p>
        </p:txBody>
      </p:sp>
      <p:sp>
        <p:nvSpPr>
          <p:cNvPr id="14" name="TextBox 13"/>
          <p:cNvSpPr txBox="1"/>
          <p:nvPr/>
        </p:nvSpPr>
        <p:spPr>
          <a:xfrm>
            <a:off x="5076056" y="3632706"/>
            <a:ext cx="2376264" cy="523220"/>
          </a:xfrm>
          <a:prstGeom prst="rect">
            <a:avLst/>
          </a:prstGeom>
          <a:noFill/>
        </p:spPr>
        <p:txBody>
          <a:bodyPr wrap="square" rtlCol="0">
            <a:spAutoFit/>
          </a:bodyPr>
          <a:lstStyle/>
          <a:p>
            <a:r>
              <a:rPr lang="en-US" altLang="zh-CN" sz="1400" dirty="0" smtClean="0"/>
              <a:t>2013</a:t>
            </a:r>
            <a:r>
              <a:rPr lang="zh-CN" altLang="en-US" sz="1400" dirty="0" smtClean="0"/>
              <a:t>年</a:t>
            </a:r>
            <a:r>
              <a:rPr lang="en-US" altLang="zh-CN" sz="1400" dirty="0" smtClean="0"/>
              <a:t>12</a:t>
            </a:r>
            <a:r>
              <a:rPr lang="zh-CN" altLang="en-US" sz="1400" dirty="0" smtClean="0"/>
              <a:t>月上海天气质量为中度污染以上的天数为</a:t>
            </a:r>
            <a:r>
              <a:rPr lang="en-US" altLang="zh-CN" sz="1400" dirty="0" smtClean="0"/>
              <a:t>19</a:t>
            </a:r>
            <a:r>
              <a:rPr lang="zh-CN" altLang="en-US" sz="1400" dirty="0" smtClean="0"/>
              <a:t>天</a:t>
            </a:r>
            <a:endParaRPr lang="zh-CN" altLang="en-US" sz="1400" dirty="0"/>
          </a:p>
        </p:txBody>
      </p:sp>
    </p:spTree>
    <p:extLst>
      <p:ext uri="{BB962C8B-B14F-4D97-AF65-F5344CB8AC3E}">
        <p14:creationId xmlns:p14="http://schemas.microsoft.com/office/powerpoint/2010/main" val="922545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anim calcmode="lin" valueType="num">
                                      <p:cBhvr>
                                        <p:cTn id="44" dur="750" fill="hold"/>
                                        <p:tgtEl>
                                          <p:spTgt spid="10"/>
                                        </p:tgtEl>
                                        <p:attrNameLst>
                                          <p:attrName>ppt_x</p:attrName>
                                        </p:attrNameLst>
                                      </p:cBhvr>
                                      <p:tavLst>
                                        <p:tav tm="0">
                                          <p:val>
                                            <p:strVal val="#ppt_x"/>
                                          </p:val>
                                        </p:tav>
                                        <p:tav tm="100000">
                                          <p:val>
                                            <p:strVal val="#ppt_x"/>
                                          </p:val>
                                        </p:tav>
                                      </p:tavLst>
                                    </p:anim>
                                    <p:anim calcmode="lin" valueType="num">
                                      <p:cBhvr>
                                        <p:cTn id="45" dur="7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a:blipFill dpi="0" rotWithShape="0">
            <a:blip r:embed="rId2"/>
            <a:srcRect/>
            <a:stretch>
              <a:fillRect l="15000" t="23000" r="16000" b="6000"/>
            </a:stretch>
          </a:blipFill>
        </p:grpSpPr>
        <p:sp>
          <p:nvSpPr>
            <p:cNvPr id="6" name="正五边形 5"/>
            <p:cNvSpPr/>
            <p:nvPr/>
          </p:nvSpPr>
          <p:spPr>
            <a:xfrm>
              <a:off x="1215154" y="1491630"/>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738664"/>
          </a:xfrm>
          <a:prstGeom prst="rect">
            <a:avLst/>
          </a:prstGeom>
          <a:noFill/>
        </p:spPr>
        <p:txBody>
          <a:bodyPr wrap="square" rtlCol="0">
            <a:spAutoFit/>
          </a:bodyPr>
          <a:lstStyle/>
          <a:p>
            <a:r>
              <a:rPr lang="zh-CN" altLang="en-US" sz="1400" dirty="0" smtClean="0"/>
              <a:t>气敏电阻法：</a:t>
            </a:r>
            <a:endParaRPr lang="en-US" altLang="zh-CN" sz="1400" dirty="0" smtClean="0"/>
          </a:p>
          <a:p>
            <a:r>
              <a:rPr lang="zh-CN" altLang="en-US" sz="1400" dirty="0" smtClean="0"/>
              <a:t>元件阻值随环境空气浓度的变化而变化</a:t>
            </a:r>
            <a:endParaRPr lang="zh-CN" altLang="en-US" sz="1400" dirty="0"/>
          </a:p>
        </p:txBody>
      </p:sp>
      <p:grpSp>
        <p:nvGrpSpPr>
          <p:cNvPr id="13" name="组合 12"/>
          <p:cNvGrpSpPr/>
          <p:nvPr/>
        </p:nvGrpSpPr>
        <p:grpSpPr>
          <a:xfrm>
            <a:off x="6401950" y="2697972"/>
            <a:ext cx="831692" cy="792088"/>
            <a:chOff x="5198629" y="2697972"/>
            <a:chExt cx="831692" cy="792088"/>
          </a:xfrm>
          <a:blipFill>
            <a:blip r:embed="rId3"/>
            <a:stretch>
              <a:fillRect l="15000" t="20000" r="16000" b="6000"/>
            </a:stretch>
          </a:blipFill>
        </p:grpSpPr>
        <p:sp>
          <p:nvSpPr>
            <p:cNvPr id="11" name="正五边形 10"/>
            <p:cNvSpPr/>
            <p:nvPr/>
          </p:nvSpPr>
          <p:spPr>
            <a:xfrm>
              <a:off x="5198629" y="269797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a:blipFill dpi="0" rotWithShape="1">
            <a:blip r:embed="rId4"/>
            <a:srcRect/>
            <a:stretch>
              <a:fillRect l="15000" t="20000" r="16000" b="6000"/>
            </a:stretch>
          </a:blipFill>
        </p:grpSpPr>
        <p:sp>
          <p:nvSpPr>
            <p:cNvPr id="10" name="正五边形 9"/>
            <p:cNvSpPr/>
            <p:nvPr/>
          </p:nvSpPr>
          <p:spPr>
            <a:xfrm>
              <a:off x="3923928" y="153466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a:blipFill>
            <a:blip r:embed="rId5"/>
            <a:stretch>
              <a:fillRect l="15000" t="23000" r="16000" b="6000"/>
            </a:stretch>
          </a:blipFill>
        </p:grpSpPr>
        <p:sp>
          <p:nvSpPr>
            <p:cNvPr id="9" name="正五边形 8"/>
            <p:cNvSpPr/>
            <p:nvPr/>
          </p:nvSpPr>
          <p:spPr>
            <a:xfrm>
              <a:off x="2483768" y="2697972"/>
              <a:ext cx="831692" cy="792088"/>
            </a:xfrm>
            <a:prstGeom prst="pentagon">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grp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rPr>
              <a:t>背景介绍</a:t>
            </a: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86436" y="1833086"/>
            <a:ext cx="1813556" cy="738664"/>
          </a:xfrm>
          <a:prstGeom prst="rect">
            <a:avLst/>
          </a:prstGeom>
          <a:noFill/>
        </p:spPr>
        <p:txBody>
          <a:bodyPr wrap="square" rtlCol="0">
            <a:spAutoFit/>
          </a:bodyPr>
          <a:lstStyle/>
          <a:p>
            <a:r>
              <a:rPr lang="zh-CN" altLang="en-US" sz="1400" dirty="0" smtClean="0"/>
              <a:t>气相色谱法：</a:t>
            </a:r>
            <a:endParaRPr lang="en-US" altLang="zh-CN" sz="1400" dirty="0" smtClean="0"/>
          </a:p>
          <a:p>
            <a:r>
              <a:rPr lang="zh-CN" altLang="en-US" sz="1400" dirty="0" smtClean="0"/>
              <a:t>不同气体通过色谱柱时速度不同</a:t>
            </a:r>
            <a:endParaRPr lang="zh-CN" altLang="en-US" sz="1400" dirty="0"/>
          </a:p>
        </p:txBody>
      </p:sp>
      <p:sp>
        <p:nvSpPr>
          <p:cNvPr id="29" name="TextBox 28"/>
          <p:cNvSpPr txBox="1"/>
          <p:nvPr/>
        </p:nvSpPr>
        <p:spPr>
          <a:xfrm>
            <a:off x="4314766" y="2641782"/>
            <a:ext cx="1944956" cy="954107"/>
          </a:xfrm>
          <a:prstGeom prst="rect">
            <a:avLst/>
          </a:prstGeom>
          <a:noFill/>
        </p:spPr>
        <p:txBody>
          <a:bodyPr wrap="square" rtlCol="0">
            <a:spAutoFit/>
          </a:bodyPr>
          <a:lstStyle/>
          <a:p>
            <a:r>
              <a:rPr lang="zh-CN" altLang="en-US" sz="1400" dirty="0" smtClean="0"/>
              <a:t>载体催化燃烧法：</a:t>
            </a:r>
            <a:endParaRPr lang="en-US" altLang="zh-CN" sz="1400" dirty="0" smtClean="0"/>
          </a:p>
          <a:p>
            <a:r>
              <a:rPr lang="zh-CN" altLang="en-US" sz="1400" dirty="0" smtClean="0"/>
              <a:t>燃烧时铂丝电阻的增量与可燃气体浓度成正比</a:t>
            </a:r>
            <a:endParaRPr lang="zh-CN" altLang="en-US" sz="1400" dirty="0"/>
          </a:p>
        </p:txBody>
      </p:sp>
      <p:sp>
        <p:nvSpPr>
          <p:cNvPr id="30" name="TextBox 29"/>
          <p:cNvSpPr txBox="1"/>
          <p:nvPr/>
        </p:nvSpPr>
        <p:spPr>
          <a:xfrm>
            <a:off x="6084168" y="1833086"/>
            <a:ext cx="1944956" cy="738664"/>
          </a:xfrm>
          <a:prstGeom prst="rect">
            <a:avLst/>
          </a:prstGeom>
          <a:noFill/>
        </p:spPr>
        <p:txBody>
          <a:bodyPr wrap="square" rtlCol="0">
            <a:spAutoFit/>
          </a:bodyPr>
          <a:lstStyle/>
          <a:p>
            <a:r>
              <a:rPr lang="zh-CN" altLang="en-US" sz="1400" dirty="0" smtClean="0"/>
              <a:t>超声波测声时法：</a:t>
            </a:r>
            <a:endParaRPr lang="en-US" altLang="zh-CN" sz="1400" dirty="0" smtClean="0"/>
          </a:p>
          <a:p>
            <a:r>
              <a:rPr lang="zh-CN" altLang="en-US" sz="1400" dirty="0" smtClean="0"/>
              <a:t>超声波在不同气体中传播速度不同</a:t>
            </a:r>
            <a:endParaRPr lang="zh-CN" altLang="en-US" sz="1400" dirty="0"/>
          </a:p>
        </p:txBody>
      </p:sp>
      <p:sp>
        <p:nvSpPr>
          <p:cNvPr id="24" name="矩形 23"/>
          <p:cNvSpPr/>
          <p:nvPr/>
        </p:nvSpPr>
        <p:spPr>
          <a:xfrm>
            <a:off x="3571692" y="852879"/>
            <a:ext cx="2973891" cy="369332"/>
          </a:xfrm>
          <a:prstGeom prst="rect">
            <a:avLst/>
          </a:prstGeom>
        </p:spPr>
        <p:txBody>
          <a:bodyPr wrap="none">
            <a:spAutoFit/>
          </a:bodyPr>
          <a:lstStyle/>
          <a:p>
            <a:r>
              <a:rPr lang="zh-CN" altLang="en-US" b="1" dirty="0" smtClean="0">
                <a:solidFill>
                  <a:schemeClr val="accent6">
                    <a:lumMod val="75000"/>
                  </a:schemeClr>
                </a:solidFill>
              </a:rPr>
              <a:t>常用的测量气体浓度的方法</a:t>
            </a:r>
            <a:endParaRPr lang="zh-CN" altLang="en-US" b="1" dirty="0">
              <a:solidFill>
                <a:schemeClr val="accent6">
                  <a:lumMod val="75000"/>
                </a:schemeClr>
              </a:solidFill>
            </a:endParaRPr>
          </a:p>
        </p:txBody>
      </p:sp>
    </p:spTree>
    <p:extLst>
      <p:ext uri="{BB962C8B-B14F-4D97-AF65-F5344CB8AC3E}">
        <p14:creationId xmlns:p14="http://schemas.microsoft.com/office/powerpoint/2010/main" val="2447371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6500"/>
                            </p:stCondLst>
                            <p:childTnLst>
                              <p:par>
                                <p:cTn id="52" presetID="22" presetClass="entr" presetSubtype="8"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7000"/>
                            </p:stCondLst>
                            <p:childTnLst>
                              <p:par>
                                <p:cTn id="56" presetID="42"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800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zh-CN" altLang="en-US" sz="2800" b="1" dirty="0" smtClean="0">
                <a:solidFill>
                  <a:schemeClr val="accent6">
                    <a:lumMod val="75000"/>
                  </a:schemeClr>
                </a:solidFill>
              </a:rPr>
              <a:t>理论研究</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219822"/>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51670"/>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547664" y="3795886"/>
            <a:ext cx="2448272" cy="5040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数学模型的建立</a:t>
            </a:r>
            <a:endParaRPr lang="zh-CN" altLang="en-US" dirty="0"/>
          </a:p>
        </p:txBody>
      </p:sp>
      <p:sp>
        <p:nvSpPr>
          <p:cNvPr id="11" name="圆角矩形 10"/>
          <p:cNvSpPr/>
          <p:nvPr/>
        </p:nvSpPr>
        <p:spPr>
          <a:xfrm>
            <a:off x="4716016" y="3795886"/>
            <a:ext cx="2448272" cy="5040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系统框架的设计</a:t>
            </a:r>
            <a:endParaRPr lang="zh-CN" altLang="en-US" dirty="0"/>
          </a:p>
        </p:txBody>
      </p:sp>
    </p:spTree>
    <p:extLst>
      <p:ext uri="{BB962C8B-B14F-4D97-AF65-F5344CB8AC3E}">
        <p14:creationId xmlns:p14="http://schemas.microsoft.com/office/powerpoint/2010/main" val="91372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366036"/>
            <a:ext cx="3347864" cy="523220"/>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2-1 </a:t>
            </a:r>
            <a:r>
              <a:rPr lang="zh-CN" altLang="en-US" sz="2800" b="1" dirty="0" smtClean="0">
                <a:solidFill>
                  <a:schemeClr val="bg1"/>
                </a:solidFill>
              </a:rPr>
              <a:t>数学模型的建立</a:t>
            </a:r>
          </a:p>
        </p:txBody>
      </p:sp>
      <p:sp>
        <p:nvSpPr>
          <p:cNvPr id="2" name="Rectangle 2"/>
          <p:cNvSpPr>
            <a:spLocks noChangeArrowheads="1"/>
          </p:cNvSpPr>
          <p:nvPr/>
        </p:nvSpPr>
        <p:spPr bwMode="auto">
          <a:xfrm>
            <a:off x="3203847" y="1347613"/>
            <a:ext cx="219060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065810536"/>
              </p:ext>
            </p:extLst>
          </p:nvPr>
        </p:nvGraphicFramePr>
        <p:xfrm>
          <a:off x="1936650" y="1491630"/>
          <a:ext cx="1483221" cy="1049664"/>
        </p:xfrm>
        <a:graphic>
          <a:graphicData uri="http://schemas.openxmlformats.org/presentationml/2006/ole">
            <mc:AlternateContent xmlns:mc="http://schemas.openxmlformats.org/markup-compatibility/2006">
              <mc:Choice xmlns:v="urn:schemas-microsoft-com:vml" Requires="v">
                <p:oleObj spid="_x0000_s1079" name="Equation" r:id="rId3" imgW="622030" imgH="444307" progId="Equation.DSMT4">
                  <p:embed/>
                </p:oleObj>
              </mc:Choice>
              <mc:Fallback>
                <p:oleObj name="Equation" r:id="rId3" imgW="622030"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650" y="1491630"/>
                        <a:ext cx="1483221" cy="1049664"/>
                      </a:xfrm>
                      <a:prstGeom prst="rect">
                        <a:avLst/>
                      </a:prstGeom>
                      <a:noFill/>
                      <a:ln>
                        <a:noFill/>
                      </a:ln>
                    </p:spPr>
                  </p:pic>
                </p:oleObj>
              </mc:Fallback>
            </mc:AlternateContent>
          </a:graphicData>
        </a:graphic>
      </p:graphicFrame>
      <p:sp>
        <p:nvSpPr>
          <p:cNvPr id="4" name="Rectangle 4"/>
          <p:cNvSpPr>
            <a:spLocks noChangeArrowheads="1"/>
          </p:cNvSpPr>
          <p:nvPr/>
        </p:nvSpPr>
        <p:spPr bwMode="auto">
          <a:xfrm>
            <a:off x="1907704" y="30037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9600363"/>
              </p:ext>
            </p:extLst>
          </p:nvPr>
        </p:nvGraphicFramePr>
        <p:xfrm>
          <a:off x="1187624" y="2999651"/>
          <a:ext cx="3010456" cy="659094"/>
        </p:xfrm>
        <a:graphic>
          <a:graphicData uri="http://schemas.openxmlformats.org/presentationml/2006/ole">
            <mc:AlternateContent xmlns:mc="http://schemas.openxmlformats.org/markup-compatibility/2006">
              <mc:Choice xmlns:v="urn:schemas-microsoft-com:vml" Requires="v">
                <p:oleObj spid="_x0000_s1080" name="Equation" r:id="rId5" imgW="1612900" imgH="355600" progId="Equation.DSMT4">
                  <p:embed/>
                </p:oleObj>
              </mc:Choice>
              <mc:Fallback>
                <p:oleObj name="Equation" r:id="rId5" imgW="1612900" imgH="355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999651"/>
                        <a:ext cx="3010456" cy="659094"/>
                      </a:xfrm>
                      <a:prstGeom prst="rect">
                        <a:avLst/>
                      </a:prstGeom>
                      <a:noFill/>
                    </p:spPr>
                  </p:pic>
                </p:oleObj>
              </mc:Fallback>
            </mc:AlternateContent>
          </a:graphicData>
        </a:graphic>
      </p:graphicFrame>
      <p:sp>
        <p:nvSpPr>
          <p:cNvPr id="19" name="Rectangle 6"/>
          <p:cNvSpPr>
            <a:spLocks noChangeArrowheads="1"/>
          </p:cNvSpPr>
          <p:nvPr/>
        </p:nvSpPr>
        <p:spPr bwMode="auto">
          <a:xfrm>
            <a:off x="5508104" y="1957802"/>
            <a:ext cx="218904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823266580"/>
              </p:ext>
            </p:extLst>
          </p:nvPr>
        </p:nvGraphicFramePr>
        <p:xfrm>
          <a:off x="6084168" y="2115007"/>
          <a:ext cx="1368152" cy="843694"/>
        </p:xfrm>
        <a:graphic>
          <a:graphicData uri="http://schemas.openxmlformats.org/presentationml/2006/ole">
            <mc:AlternateContent xmlns:mc="http://schemas.openxmlformats.org/markup-compatibility/2006">
              <mc:Choice xmlns:v="urn:schemas-microsoft-com:vml" Requires="v">
                <p:oleObj spid="_x0000_s1081" name="Equation" r:id="rId7" imgW="571252" imgH="355446" progId="Equation.DSMT4">
                  <p:embed/>
                </p:oleObj>
              </mc:Choice>
              <mc:Fallback>
                <p:oleObj name="Equation" r:id="rId7" imgW="571252" imgH="355446"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2115007"/>
                        <a:ext cx="1368152" cy="843694"/>
                      </a:xfrm>
                      <a:prstGeom prst="rect">
                        <a:avLst/>
                      </a:prstGeom>
                      <a:noFill/>
                    </p:spPr>
                  </p:pic>
                </p:oleObj>
              </mc:Fallback>
            </mc:AlternateContent>
          </a:graphicData>
        </a:graphic>
      </p:graphicFrame>
      <p:sp>
        <p:nvSpPr>
          <p:cNvPr id="23" name="右箭头 22"/>
          <p:cNvSpPr/>
          <p:nvPr/>
        </p:nvSpPr>
        <p:spPr>
          <a:xfrm>
            <a:off x="4283968" y="2303768"/>
            <a:ext cx="1440160" cy="504056"/>
          </a:xfrm>
          <a:prstGeom prst="rightArrow">
            <a:avLst/>
          </a:prstGeom>
          <a:solidFill>
            <a:srgbClr val="E46C0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1784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750" fill="hold"/>
                                        <p:tgtEl>
                                          <p:spTgt spid="23"/>
                                        </p:tgtEl>
                                        <p:attrNameLst>
                                          <p:attrName>ppt_x</p:attrName>
                                        </p:attrNameLst>
                                      </p:cBhvr>
                                      <p:tavLst>
                                        <p:tav tm="0">
                                          <p:val>
                                            <p:strVal val="0-#ppt_w/2"/>
                                          </p:val>
                                        </p:tav>
                                        <p:tav tm="100000">
                                          <p:val>
                                            <p:strVal val="#ppt_x"/>
                                          </p:val>
                                        </p:tav>
                                      </p:tavLst>
                                    </p:anim>
                                    <p:anim calcmode="lin" valueType="num">
                                      <p:cBhvr additive="base">
                                        <p:cTn id="22" dur="75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1750"/>
                            </p:stCondLst>
                            <p:childTnLst>
                              <p:par>
                                <p:cTn id="24" presetID="16" presetClass="entr" presetSubtype="21"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366036"/>
            <a:ext cx="3347864"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2-2 </a:t>
            </a:r>
            <a:r>
              <a:rPr lang="zh-CN" altLang="en-US" sz="2800" b="1" dirty="0" smtClean="0">
                <a:solidFill>
                  <a:schemeClr val="bg1"/>
                </a:solidFill>
              </a:rPr>
              <a:t>系统架构的设计</a:t>
            </a:r>
          </a:p>
        </p:txBody>
      </p:sp>
      <p:sp>
        <p:nvSpPr>
          <p:cNvPr id="2" name="圆角矩形 1"/>
          <p:cNvSpPr/>
          <p:nvPr/>
        </p:nvSpPr>
        <p:spPr>
          <a:xfrm>
            <a:off x="4815488" y="1518557"/>
            <a:ext cx="968826" cy="1018267"/>
          </a:xfrm>
          <a:prstGeom prst="roundRect">
            <a:avLst>
              <a:gd name="adj" fmla="val 31593"/>
            </a:avLst>
          </a:prstGeom>
          <a:blipFill>
            <a:blip r:embed="rId2"/>
            <a:stretch>
              <a:fillRect l="-7000" t="-7000" r="-7000" b="-7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3144024" y="1509404"/>
            <a:ext cx="968826" cy="1018267"/>
          </a:xfrm>
          <a:prstGeom prst="roundRect">
            <a:avLst>
              <a:gd name="adj" fmla="val 31593"/>
            </a:avLst>
          </a:prstGeom>
          <a:blipFill dpi="0" rotWithShape="1">
            <a:blip r:embed="rId3"/>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4" name="圆角矩形 13"/>
          <p:cNvSpPr/>
          <p:nvPr/>
        </p:nvSpPr>
        <p:spPr>
          <a:xfrm>
            <a:off x="1487840" y="1509404"/>
            <a:ext cx="968826" cy="1018267"/>
          </a:xfrm>
          <a:prstGeom prst="roundRect">
            <a:avLst>
              <a:gd name="adj" fmla="val 31593"/>
            </a:avLst>
          </a:prstGeom>
          <a:blipFill dpi="0" rotWithShape="1">
            <a:blip r:embed="rId4"/>
            <a:srcRect/>
            <a:stretch>
              <a:fillRect l="3000" r="3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5" name="圆角矩形 14"/>
          <p:cNvSpPr/>
          <p:nvPr/>
        </p:nvSpPr>
        <p:spPr>
          <a:xfrm>
            <a:off x="3144024" y="3075808"/>
            <a:ext cx="968826" cy="1018267"/>
          </a:xfrm>
          <a:prstGeom prst="roundRect">
            <a:avLst>
              <a:gd name="adj" fmla="val 31593"/>
            </a:avLst>
          </a:prstGeom>
          <a:blipFill dpi="0" rotWithShape="1">
            <a:blip r:embed="rId5"/>
            <a:srcRect/>
            <a:stretch>
              <a:fillRect l="-6000" t="-6000" r="-6000" b="-15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16" name="圆角矩形 15"/>
          <p:cNvSpPr/>
          <p:nvPr/>
        </p:nvSpPr>
        <p:spPr>
          <a:xfrm>
            <a:off x="4834240" y="3075808"/>
            <a:ext cx="968826" cy="1018267"/>
          </a:xfrm>
          <a:prstGeom prst="roundRect">
            <a:avLst>
              <a:gd name="adj" fmla="val 31593"/>
            </a:avLst>
          </a:prstGeom>
          <a:blipFill dpi="0" rotWithShape="1">
            <a:blip r:embed="rId6"/>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3" name="左右箭头 2"/>
          <p:cNvSpPr/>
          <p:nvPr/>
        </p:nvSpPr>
        <p:spPr>
          <a:xfrm>
            <a:off x="2456666" y="1923681"/>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左右箭头 16"/>
          <p:cNvSpPr/>
          <p:nvPr/>
        </p:nvSpPr>
        <p:spPr>
          <a:xfrm>
            <a:off x="4120490" y="1923681"/>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8" name="左右箭头 17"/>
          <p:cNvSpPr/>
          <p:nvPr/>
        </p:nvSpPr>
        <p:spPr>
          <a:xfrm rot="5400000">
            <a:off x="3344462" y="2680079"/>
            <a:ext cx="548136"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9" name="左右箭头 18"/>
          <p:cNvSpPr/>
          <p:nvPr/>
        </p:nvSpPr>
        <p:spPr>
          <a:xfrm>
            <a:off x="4129866" y="3463280"/>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0" name="圆角矩形 19"/>
          <p:cNvSpPr/>
          <p:nvPr/>
        </p:nvSpPr>
        <p:spPr>
          <a:xfrm>
            <a:off x="6516216" y="3075806"/>
            <a:ext cx="968826" cy="1018267"/>
          </a:xfrm>
          <a:prstGeom prst="roundRect">
            <a:avLst>
              <a:gd name="adj" fmla="val 31593"/>
            </a:avLst>
          </a:prstGeom>
          <a:blipFill dpi="0" rotWithShape="1">
            <a:blip r:embed="rId7"/>
            <a:srcRect/>
            <a:stretch>
              <a:fillRect l="-6000" t="-6000" r="-6000" b="-6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 </a:t>
            </a:r>
            <a:endParaRPr lang="zh-CN" altLang="en-US" dirty="0"/>
          </a:p>
        </p:txBody>
      </p:sp>
      <p:sp>
        <p:nvSpPr>
          <p:cNvPr id="21" name="左右箭头 20"/>
          <p:cNvSpPr/>
          <p:nvPr/>
        </p:nvSpPr>
        <p:spPr>
          <a:xfrm>
            <a:off x="5815962" y="3463279"/>
            <a:ext cx="687358" cy="243320"/>
          </a:xfrm>
          <a:prstGeom prst="leftRightArrow">
            <a:avLst>
              <a:gd name="adj1" fmla="val 54366"/>
              <a:gd name="adj2" fmla="val 50000"/>
            </a:avLst>
          </a:prstGeom>
          <a:solidFill>
            <a:srgbClr val="F79646"/>
          </a:solidFill>
          <a:ln>
            <a:solidFill>
              <a:srgbClr val="E46C0A"/>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09387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1000"/>
                                        <p:tgtEl>
                                          <p:spTgt spid="14"/>
                                        </p:tgtEl>
                                      </p:cBhvr>
                                    </p:animEffect>
                                  </p:childTnLst>
                                </p:cTn>
                              </p:par>
                            </p:childTnLst>
                          </p:cTn>
                        </p:par>
                        <p:par>
                          <p:cTn id="22" fill="hold">
                            <p:stCondLst>
                              <p:cond delay="275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3250"/>
                            </p:stCondLst>
                            <p:childTnLst>
                              <p:par>
                                <p:cTn id="27" presetID="14" presetClass="entr" presetSubtype="1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1000"/>
                                        <p:tgtEl>
                                          <p:spTgt spid="2"/>
                                        </p:tgtEl>
                                      </p:cBhvr>
                                    </p:animEffect>
                                  </p:childTnLst>
                                </p:cTn>
                              </p:par>
                            </p:childTnLst>
                          </p:cTn>
                        </p:par>
                        <p:par>
                          <p:cTn id="30" fill="hold">
                            <p:stCondLst>
                              <p:cond delay="4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4750"/>
                            </p:stCondLst>
                            <p:childTnLst>
                              <p:par>
                                <p:cTn id="35" presetID="14" presetClass="entr" presetSubtype="1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1000"/>
                                        <p:tgtEl>
                                          <p:spTgt spid="15"/>
                                        </p:tgtEl>
                                      </p:cBhvr>
                                    </p:animEffect>
                                  </p:childTnLst>
                                </p:cTn>
                              </p:par>
                            </p:childTnLst>
                          </p:cTn>
                        </p:par>
                        <p:par>
                          <p:cTn id="38" fill="hold">
                            <p:stCondLst>
                              <p:cond delay="575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par>
                          <p:cTn id="42" fill="hold">
                            <p:stCondLst>
                              <p:cond delay="6250"/>
                            </p:stCondLst>
                            <p:childTnLst>
                              <p:par>
                                <p:cTn id="43" presetID="14" presetClass="entr" presetSubtype="1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randombar(horizontal)">
                                      <p:cBhvr>
                                        <p:cTn id="45" dur="1000"/>
                                        <p:tgtEl>
                                          <p:spTgt spid="16"/>
                                        </p:tgtEl>
                                      </p:cBhvr>
                                    </p:animEffect>
                                  </p:childTnLst>
                                </p:cTn>
                              </p:par>
                            </p:childTnLst>
                          </p:cTn>
                        </p:par>
                        <p:par>
                          <p:cTn id="46" fill="hold">
                            <p:stCondLst>
                              <p:cond delay="725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7750"/>
                            </p:stCondLst>
                            <p:childTnLst>
                              <p:par>
                                <p:cTn id="51" presetID="14" presetClass="entr" presetSubtype="1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3" grpId="0" animBg="1"/>
      <p:bldP spid="14" grpId="0" animBg="1"/>
      <p:bldP spid="15" grpId="0" animBg="1"/>
      <p:bldP spid="16" grpId="0" animBg="1"/>
      <p:bldP spid="3" grpId="0" animBg="1"/>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1149</Words>
  <Application>Microsoft Office PowerPoint</Application>
  <PresentationFormat>全屏显示(16:9)</PresentationFormat>
  <Paragraphs>147</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7" baseType="lpstr">
      <vt:lpstr>Arial Unicode MS</vt:lpstr>
      <vt:lpstr>Kozuka Mincho Pr6N H</vt:lpstr>
      <vt:lpstr>宋体</vt:lpstr>
      <vt:lpstr>微软雅黑</vt:lpstr>
      <vt:lpstr>Arial</vt:lpstr>
      <vt:lpstr>Broadway</vt:lpstr>
      <vt:lpstr>Calibri</vt:lpstr>
      <vt:lpstr>Segoe UI</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Pauling Zhou</cp:lastModifiedBy>
  <cp:revision>98</cp:revision>
  <dcterms:modified xsi:type="dcterms:W3CDTF">2015-05-30T08:30:44Z</dcterms:modified>
</cp:coreProperties>
</file>