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71" r:id="rId4"/>
    <p:sldId id="273" r:id="rId5"/>
    <p:sldId id="272" r:id="rId6"/>
    <p:sldId id="274" r:id="rId7"/>
    <p:sldId id="275" r:id="rId8"/>
    <p:sldId id="276" r:id="rId9"/>
    <p:sldId id="278" r:id="rId10"/>
    <p:sldId id="277" r:id="rId11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 Nascimento Gonzalez Castaneda" userId="d72017df-6501-4582-87ab-b04f8a5adfa8" providerId="ADAL" clId="{923AC4EF-5A0E-4820-B97C-6EE4901FC597}"/>
    <pc:docChg chg="modSld">
      <pc:chgData name="Marcos Vinicius Nascimento Gonzalez Castaneda" userId="d72017df-6501-4582-87ab-b04f8a5adfa8" providerId="ADAL" clId="{923AC4EF-5A0E-4820-B97C-6EE4901FC597}" dt="2023-11-24T21:44:25.407" v="25" actId="20577"/>
      <pc:docMkLst>
        <pc:docMk/>
      </pc:docMkLst>
      <pc:sldChg chg="modSp mod">
        <pc:chgData name="Marcos Vinicius Nascimento Gonzalez Castaneda" userId="d72017df-6501-4582-87ab-b04f8a5adfa8" providerId="ADAL" clId="{923AC4EF-5A0E-4820-B97C-6EE4901FC597}" dt="2023-11-24T21:44:25.407" v="25" actId="20577"/>
        <pc:sldMkLst>
          <pc:docMk/>
          <pc:sldMk cId="288708291" sldId="269"/>
        </pc:sldMkLst>
        <pc:spChg chg="mod">
          <ac:chgData name="Marcos Vinicius Nascimento Gonzalez Castaneda" userId="d72017df-6501-4582-87ab-b04f8a5adfa8" providerId="ADAL" clId="{923AC4EF-5A0E-4820-B97C-6EE4901FC597}" dt="2023-11-24T21:44:25.407" v="25" actId="20577"/>
          <ac:spMkLst>
            <pc:docMk/>
            <pc:sldMk cId="288708291" sldId="269"/>
            <ac:spMk id="4" creationId="{00000000-0000-0000-0000-000000000000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DDED9-B49D-49BC-929A-F63298A4FB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5D92A-BF89-43B1-B5C0-246D2D16174C}">
      <dgm:prSet/>
      <dgm:spPr/>
      <dgm:t>
        <a:bodyPr/>
        <a:lstStyle/>
        <a:p>
          <a:r>
            <a:rPr lang="pt-BR" dirty="0"/>
            <a:t>Os agentes econômicos agem para sobreviverem à </a:t>
          </a:r>
          <a:r>
            <a:rPr lang="pt-BR" b="1" dirty="0"/>
            <a:t>concorrência</a:t>
          </a:r>
          <a:r>
            <a:rPr lang="pt-BR" dirty="0"/>
            <a:t> imposta pelos mercados;</a:t>
          </a:r>
          <a:endParaRPr lang="en-US" dirty="0"/>
        </a:p>
      </dgm:t>
    </dgm:pt>
    <dgm:pt modelId="{E8E49455-23BB-4111-9C52-D73330C128BA}" type="parTrans" cxnId="{A421F5B2-6C01-4B97-B9E8-B1BF12361BAF}">
      <dgm:prSet/>
      <dgm:spPr/>
      <dgm:t>
        <a:bodyPr/>
        <a:lstStyle/>
        <a:p>
          <a:endParaRPr lang="en-US"/>
        </a:p>
      </dgm:t>
    </dgm:pt>
    <dgm:pt modelId="{BA654A95-C52A-4207-8861-F544E7A48993}" type="sibTrans" cxnId="{A421F5B2-6C01-4B97-B9E8-B1BF12361BAF}">
      <dgm:prSet/>
      <dgm:spPr/>
      <dgm:t>
        <a:bodyPr/>
        <a:lstStyle/>
        <a:p>
          <a:endParaRPr lang="en-US"/>
        </a:p>
      </dgm:t>
    </dgm:pt>
    <dgm:pt modelId="{9A06CFA5-CD7B-4638-A265-9C03AB5E36F6}">
      <dgm:prSet/>
      <dgm:spPr/>
      <dgm:t>
        <a:bodyPr/>
        <a:lstStyle/>
        <a:p>
          <a:r>
            <a:rPr lang="pt-BR"/>
            <a:t>Os preços são definidos livremente pelas </a:t>
          </a:r>
          <a:r>
            <a:rPr lang="pt-BR" b="1"/>
            <a:t>forças de oferta e procura</a:t>
          </a:r>
          <a:r>
            <a:rPr lang="pt-BR"/>
            <a:t> do mercado;</a:t>
          </a:r>
          <a:endParaRPr lang="en-US"/>
        </a:p>
      </dgm:t>
    </dgm:pt>
    <dgm:pt modelId="{F884D2DD-3E64-4600-BA20-297A490BD010}" type="parTrans" cxnId="{4721951D-FB48-4394-AB7F-4EEC73E0DE9A}">
      <dgm:prSet/>
      <dgm:spPr/>
      <dgm:t>
        <a:bodyPr/>
        <a:lstStyle/>
        <a:p>
          <a:endParaRPr lang="en-US"/>
        </a:p>
      </dgm:t>
    </dgm:pt>
    <dgm:pt modelId="{CC5AC6F4-D021-468F-830B-C14FE9A0D3CB}" type="sibTrans" cxnId="{4721951D-FB48-4394-AB7F-4EEC73E0DE9A}">
      <dgm:prSet/>
      <dgm:spPr/>
      <dgm:t>
        <a:bodyPr/>
        <a:lstStyle/>
        <a:p>
          <a:endParaRPr lang="en-US"/>
        </a:p>
      </dgm:t>
    </dgm:pt>
    <dgm:pt modelId="{938391E6-ADE0-4211-96A6-60D24D2ED322}">
      <dgm:prSet/>
      <dgm:spPr/>
      <dgm:t>
        <a:bodyPr/>
        <a:lstStyle/>
        <a:p>
          <a:r>
            <a:rPr lang="pt-BR"/>
            <a:t>A </a:t>
          </a:r>
          <a:r>
            <a:rPr lang="pt-BR" b="1"/>
            <a:t>“mão invisível” </a:t>
          </a:r>
          <a:r>
            <a:rPr lang="pt-BR"/>
            <a:t>organiza os mercados a partir das ações individuais de cada agente, na busca do seu melhor. </a:t>
          </a:r>
          <a:endParaRPr lang="en-US"/>
        </a:p>
      </dgm:t>
    </dgm:pt>
    <dgm:pt modelId="{652FE176-B007-4D3C-8F0D-510905A2E718}" type="parTrans" cxnId="{9A9A7401-05DB-4CDB-B6D8-49D612F576E7}">
      <dgm:prSet/>
      <dgm:spPr/>
      <dgm:t>
        <a:bodyPr/>
        <a:lstStyle/>
        <a:p>
          <a:endParaRPr lang="en-US"/>
        </a:p>
      </dgm:t>
    </dgm:pt>
    <dgm:pt modelId="{3256E3B6-4A8B-4422-ABF5-744F0EA4EE0E}" type="sibTrans" cxnId="{9A9A7401-05DB-4CDB-B6D8-49D612F576E7}">
      <dgm:prSet/>
      <dgm:spPr/>
      <dgm:t>
        <a:bodyPr/>
        <a:lstStyle/>
        <a:p>
          <a:endParaRPr lang="en-US"/>
        </a:p>
      </dgm:t>
    </dgm:pt>
    <dgm:pt modelId="{648A2274-53E8-4B51-ADFF-D0CD6F6D29FE}">
      <dgm:prSet/>
      <dgm:spPr/>
      <dgm:t>
        <a:bodyPr/>
        <a:lstStyle/>
        <a:p>
          <a:r>
            <a:rPr lang="pt-BR"/>
            <a:t>O equilíbrio entre demanda e oferta será sempre atingido pela </a:t>
          </a:r>
          <a:r>
            <a:rPr lang="pt-BR" b="1"/>
            <a:t>flutuação dos preços</a:t>
          </a:r>
          <a:r>
            <a:rPr lang="pt-BR"/>
            <a:t>. </a:t>
          </a:r>
          <a:endParaRPr lang="en-US"/>
        </a:p>
      </dgm:t>
    </dgm:pt>
    <dgm:pt modelId="{68620E7B-564A-457B-8929-B0978A83576A}" type="parTrans" cxnId="{57BA4D0D-2B44-4FC0-B800-A7C931126B55}">
      <dgm:prSet/>
      <dgm:spPr/>
      <dgm:t>
        <a:bodyPr/>
        <a:lstStyle/>
        <a:p>
          <a:endParaRPr lang="en-US"/>
        </a:p>
      </dgm:t>
    </dgm:pt>
    <dgm:pt modelId="{DEC48120-7110-4465-B960-420EA79379FA}" type="sibTrans" cxnId="{57BA4D0D-2B44-4FC0-B800-A7C931126B55}">
      <dgm:prSet/>
      <dgm:spPr/>
      <dgm:t>
        <a:bodyPr/>
        <a:lstStyle/>
        <a:p>
          <a:endParaRPr lang="en-US"/>
        </a:p>
      </dgm:t>
    </dgm:pt>
    <dgm:pt modelId="{7396602C-DC00-476A-996F-7CCDEDD738F5}">
      <dgm:prSet/>
      <dgm:spPr/>
      <dgm:t>
        <a:bodyPr/>
        <a:lstStyle/>
        <a:p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há</a:t>
          </a:r>
          <a:r>
            <a:rPr lang="en-US" dirty="0"/>
            <a:t> </a:t>
          </a:r>
          <a:r>
            <a:rPr lang="en-US" dirty="0" err="1"/>
            <a:t>interferência</a:t>
          </a:r>
          <a:r>
            <a:rPr lang="en-US" dirty="0"/>
            <a:t> do </a:t>
          </a:r>
          <a:r>
            <a:rPr lang="en-US" dirty="0" err="1"/>
            <a:t>governo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economia</a:t>
          </a:r>
          <a:r>
            <a:rPr lang="en-US" dirty="0"/>
            <a:t> , a </a:t>
          </a:r>
          <a:r>
            <a:rPr lang="en-US" dirty="0" err="1"/>
            <a:t>não</a:t>
          </a:r>
          <a:r>
            <a:rPr lang="en-US" dirty="0"/>
            <a:t> ser para </a:t>
          </a:r>
          <a:r>
            <a:rPr lang="en-US" dirty="0" err="1"/>
            <a:t>regulamentar</a:t>
          </a:r>
          <a:r>
            <a:rPr lang="en-US" dirty="0"/>
            <a:t> </a:t>
          </a:r>
          <a:r>
            <a:rPr lang="en-US" dirty="0" err="1"/>
            <a:t>conflito</a:t>
          </a:r>
          <a:r>
            <a:rPr lang="en-US" dirty="0"/>
            <a:t> dos mercado.</a:t>
          </a:r>
        </a:p>
      </dgm:t>
    </dgm:pt>
    <dgm:pt modelId="{23FEE94A-4313-4479-A17B-334A246C576F}" type="parTrans" cxnId="{A705BE99-293B-422C-B101-4E62F22D45A0}">
      <dgm:prSet/>
      <dgm:spPr/>
      <dgm:t>
        <a:bodyPr/>
        <a:lstStyle/>
        <a:p>
          <a:endParaRPr lang="pt-BR"/>
        </a:p>
      </dgm:t>
    </dgm:pt>
    <dgm:pt modelId="{1DD8EA89-66C8-4623-B097-A14826FF3C4C}" type="sibTrans" cxnId="{A705BE99-293B-422C-B101-4E62F22D45A0}">
      <dgm:prSet/>
      <dgm:spPr/>
      <dgm:t>
        <a:bodyPr/>
        <a:lstStyle/>
        <a:p>
          <a:endParaRPr lang="pt-BR"/>
        </a:p>
      </dgm:t>
    </dgm:pt>
    <dgm:pt modelId="{0C948AE1-2E0D-401F-830F-F7E84C6F5A7C}" type="pres">
      <dgm:prSet presAssocID="{A20DDED9-B49D-49BC-929A-F63298A4FB6E}" presName="linear" presStyleCnt="0">
        <dgm:presLayoutVars>
          <dgm:animLvl val="lvl"/>
          <dgm:resizeHandles val="exact"/>
        </dgm:presLayoutVars>
      </dgm:prSet>
      <dgm:spPr/>
    </dgm:pt>
    <dgm:pt modelId="{BFF9E8AC-49DA-4774-A620-8E9F336D8ED2}" type="pres">
      <dgm:prSet presAssocID="{7396602C-DC00-476A-996F-7CCDEDD738F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9BDB779-9A89-4865-B407-C743626E83FE}" type="pres">
      <dgm:prSet presAssocID="{1DD8EA89-66C8-4623-B097-A14826FF3C4C}" presName="spacer" presStyleCnt="0"/>
      <dgm:spPr/>
    </dgm:pt>
    <dgm:pt modelId="{12A0C54E-D608-4EEA-8A66-DC481B3A4323}" type="pres">
      <dgm:prSet presAssocID="{4555D92A-BF89-43B1-B5C0-246D2D1617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8C4E29-DB28-454D-889D-BCDE056D908F}" type="pres">
      <dgm:prSet presAssocID="{BA654A95-C52A-4207-8861-F544E7A48993}" presName="spacer" presStyleCnt="0"/>
      <dgm:spPr/>
    </dgm:pt>
    <dgm:pt modelId="{BA8A5FA5-D7F3-4310-8630-8FE02C095775}" type="pres">
      <dgm:prSet presAssocID="{9A06CFA5-CD7B-4638-A265-9C03AB5E36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3AC9935-B481-404B-ABED-B1386C0E2F60}" type="pres">
      <dgm:prSet presAssocID="{CC5AC6F4-D021-468F-830B-C14FE9A0D3CB}" presName="spacer" presStyleCnt="0"/>
      <dgm:spPr/>
    </dgm:pt>
    <dgm:pt modelId="{668088FE-9C23-42B9-B111-7EB6922FAC0C}" type="pres">
      <dgm:prSet presAssocID="{938391E6-ADE0-4211-96A6-60D24D2ED3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DED161-E3DC-482C-9DB0-26DFFE8DAFDD}" type="pres">
      <dgm:prSet presAssocID="{3256E3B6-4A8B-4422-ABF5-744F0EA4EE0E}" presName="spacer" presStyleCnt="0"/>
      <dgm:spPr/>
    </dgm:pt>
    <dgm:pt modelId="{4FE43811-E8C6-412A-BF31-71B765868FB0}" type="pres">
      <dgm:prSet presAssocID="{648A2274-53E8-4B51-ADFF-D0CD6F6D29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A9A7401-05DB-4CDB-B6D8-49D612F576E7}" srcId="{A20DDED9-B49D-49BC-929A-F63298A4FB6E}" destId="{938391E6-ADE0-4211-96A6-60D24D2ED322}" srcOrd="3" destOrd="0" parTransId="{652FE176-B007-4D3C-8F0D-510905A2E718}" sibTransId="{3256E3B6-4A8B-4422-ABF5-744F0EA4EE0E}"/>
    <dgm:cxn modelId="{18702E0D-0426-4E7F-94B4-80CA3D026D08}" type="presOf" srcId="{938391E6-ADE0-4211-96A6-60D24D2ED322}" destId="{668088FE-9C23-42B9-B111-7EB6922FAC0C}" srcOrd="0" destOrd="0" presId="urn:microsoft.com/office/officeart/2005/8/layout/vList2"/>
    <dgm:cxn modelId="{57BA4D0D-2B44-4FC0-B800-A7C931126B55}" srcId="{A20DDED9-B49D-49BC-929A-F63298A4FB6E}" destId="{648A2274-53E8-4B51-ADFF-D0CD6F6D29FE}" srcOrd="4" destOrd="0" parTransId="{68620E7B-564A-457B-8929-B0978A83576A}" sibTransId="{DEC48120-7110-4465-B960-420EA79379FA}"/>
    <dgm:cxn modelId="{4721951D-FB48-4394-AB7F-4EEC73E0DE9A}" srcId="{A20DDED9-B49D-49BC-929A-F63298A4FB6E}" destId="{9A06CFA5-CD7B-4638-A265-9C03AB5E36F6}" srcOrd="2" destOrd="0" parTransId="{F884D2DD-3E64-4600-BA20-297A490BD010}" sibTransId="{CC5AC6F4-D021-468F-830B-C14FE9A0D3CB}"/>
    <dgm:cxn modelId="{55DF4D26-E49F-4CEB-9E7D-1EB63E4A43E8}" type="presOf" srcId="{4555D92A-BF89-43B1-B5C0-246D2D16174C}" destId="{12A0C54E-D608-4EEA-8A66-DC481B3A4323}" srcOrd="0" destOrd="0" presId="urn:microsoft.com/office/officeart/2005/8/layout/vList2"/>
    <dgm:cxn modelId="{4A48EA76-5561-4EA9-8534-41E59B17BB12}" type="presOf" srcId="{A20DDED9-B49D-49BC-929A-F63298A4FB6E}" destId="{0C948AE1-2E0D-401F-830F-F7E84C6F5A7C}" srcOrd="0" destOrd="0" presId="urn:microsoft.com/office/officeart/2005/8/layout/vList2"/>
    <dgm:cxn modelId="{BB346597-5D83-4D50-A0D6-C719AA187C03}" type="presOf" srcId="{9A06CFA5-CD7B-4638-A265-9C03AB5E36F6}" destId="{BA8A5FA5-D7F3-4310-8630-8FE02C095775}" srcOrd="0" destOrd="0" presId="urn:microsoft.com/office/officeart/2005/8/layout/vList2"/>
    <dgm:cxn modelId="{A705BE99-293B-422C-B101-4E62F22D45A0}" srcId="{A20DDED9-B49D-49BC-929A-F63298A4FB6E}" destId="{7396602C-DC00-476A-996F-7CCDEDD738F5}" srcOrd="0" destOrd="0" parTransId="{23FEE94A-4313-4479-A17B-334A246C576F}" sibTransId="{1DD8EA89-66C8-4623-B097-A14826FF3C4C}"/>
    <dgm:cxn modelId="{A421F5B2-6C01-4B97-B9E8-B1BF12361BAF}" srcId="{A20DDED9-B49D-49BC-929A-F63298A4FB6E}" destId="{4555D92A-BF89-43B1-B5C0-246D2D16174C}" srcOrd="1" destOrd="0" parTransId="{E8E49455-23BB-4111-9C52-D73330C128BA}" sibTransId="{BA654A95-C52A-4207-8861-F544E7A48993}"/>
    <dgm:cxn modelId="{E9C34AD5-E065-4370-A883-6675F95ACFD3}" type="presOf" srcId="{7396602C-DC00-476A-996F-7CCDEDD738F5}" destId="{BFF9E8AC-49DA-4774-A620-8E9F336D8ED2}" srcOrd="0" destOrd="0" presId="urn:microsoft.com/office/officeart/2005/8/layout/vList2"/>
    <dgm:cxn modelId="{76A469D7-D8FC-44ED-886B-0762A83E40BB}" type="presOf" srcId="{648A2274-53E8-4B51-ADFF-D0CD6F6D29FE}" destId="{4FE43811-E8C6-412A-BF31-71B765868FB0}" srcOrd="0" destOrd="0" presId="urn:microsoft.com/office/officeart/2005/8/layout/vList2"/>
    <dgm:cxn modelId="{FC1BB073-F1DC-4AA2-A9EF-33B2702A9DD9}" type="presParOf" srcId="{0C948AE1-2E0D-401F-830F-F7E84C6F5A7C}" destId="{BFF9E8AC-49DA-4774-A620-8E9F336D8ED2}" srcOrd="0" destOrd="0" presId="urn:microsoft.com/office/officeart/2005/8/layout/vList2"/>
    <dgm:cxn modelId="{51713AAE-1914-414C-B456-E57E7054C259}" type="presParOf" srcId="{0C948AE1-2E0D-401F-830F-F7E84C6F5A7C}" destId="{A9BDB779-9A89-4865-B407-C743626E83FE}" srcOrd="1" destOrd="0" presId="urn:microsoft.com/office/officeart/2005/8/layout/vList2"/>
    <dgm:cxn modelId="{C3689E24-598A-4E88-B486-69A9BF38C4B3}" type="presParOf" srcId="{0C948AE1-2E0D-401F-830F-F7E84C6F5A7C}" destId="{12A0C54E-D608-4EEA-8A66-DC481B3A4323}" srcOrd="2" destOrd="0" presId="urn:microsoft.com/office/officeart/2005/8/layout/vList2"/>
    <dgm:cxn modelId="{331A3216-77A7-407A-8E46-10D3D8BAFBB7}" type="presParOf" srcId="{0C948AE1-2E0D-401F-830F-F7E84C6F5A7C}" destId="{EC8C4E29-DB28-454D-889D-BCDE056D908F}" srcOrd="3" destOrd="0" presId="urn:microsoft.com/office/officeart/2005/8/layout/vList2"/>
    <dgm:cxn modelId="{E394C67A-B305-47EE-AF0A-2E91BA77E797}" type="presParOf" srcId="{0C948AE1-2E0D-401F-830F-F7E84C6F5A7C}" destId="{BA8A5FA5-D7F3-4310-8630-8FE02C095775}" srcOrd="4" destOrd="0" presId="urn:microsoft.com/office/officeart/2005/8/layout/vList2"/>
    <dgm:cxn modelId="{D7221A59-D333-4760-AA67-D70ED2948432}" type="presParOf" srcId="{0C948AE1-2E0D-401F-830F-F7E84C6F5A7C}" destId="{E3AC9935-B481-404B-ABED-B1386C0E2F60}" srcOrd="5" destOrd="0" presId="urn:microsoft.com/office/officeart/2005/8/layout/vList2"/>
    <dgm:cxn modelId="{7C142F1E-139D-4B4A-8EC3-5EE993DD6D33}" type="presParOf" srcId="{0C948AE1-2E0D-401F-830F-F7E84C6F5A7C}" destId="{668088FE-9C23-42B9-B111-7EB6922FAC0C}" srcOrd="6" destOrd="0" presId="urn:microsoft.com/office/officeart/2005/8/layout/vList2"/>
    <dgm:cxn modelId="{F2442C60-D085-4F87-ADAE-D0D0795E4B91}" type="presParOf" srcId="{0C948AE1-2E0D-401F-830F-F7E84C6F5A7C}" destId="{28DED161-E3DC-482C-9DB0-26DFFE8DAFDD}" srcOrd="7" destOrd="0" presId="urn:microsoft.com/office/officeart/2005/8/layout/vList2"/>
    <dgm:cxn modelId="{B0CD90DA-8F0B-48D8-A1F2-DBF1474B77D6}" type="presParOf" srcId="{0C948AE1-2E0D-401F-830F-F7E84C6F5A7C}" destId="{4FE43811-E8C6-412A-BF31-71B765868F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15AE1-54D9-48A4-B551-919073E2C7DC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F2F1987-C763-42CB-827B-9C51801DAFFD}">
      <dgm:prSet/>
      <dgm:spPr/>
      <dgm:t>
        <a:bodyPr/>
        <a:lstStyle/>
        <a:p>
          <a:r>
            <a:rPr lang="en-US"/>
            <a:t>Nesse Sistema, os problemas da economia podem ser resolvidos pela concorrencia dos mercados e pelo mecanismo dos preços.</a:t>
          </a:r>
        </a:p>
      </dgm:t>
    </dgm:pt>
    <dgm:pt modelId="{57BC6976-E397-40E0-927D-F4A502BD1740}" type="parTrans" cxnId="{86EC49A0-99A1-48AB-8C97-D5D84D1B8966}">
      <dgm:prSet/>
      <dgm:spPr/>
      <dgm:t>
        <a:bodyPr/>
        <a:lstStyle/>
        <a:p>
          <a:endParaRPr lang="en-US"/>
        </a:p>
      </dgm:t>
    </dgm:pt>
    <dgm:pt modelId="{30144080-C461-4010-A7BC-E80D3E058D5E}" type="sibTrans" cxnId="{86EC49A0-99A1-48AB-8C97-D5D84D1B8966}">
      <dgm:prSet/>
      <dgm:spPr/>
      <dgm:t>
        <a:bodyPr/>
        <a:lstStyle/>
        <a:p>
          <a:endParaRPr lang="en-US"/>
        </a:p>
      </dgm:t>
    </dgm:pt>
    <dgm:pt modelId="{17E3E003-EE5F-4031-8864-96C261602A52}">
      <dgm:prSet/>
      <dgm:spPr/>
      <dgm:t>
        <a:bodyPr/>
        <a:lstStyle/>
        <a:p>
          <a:r>
            <a:rPr lang="en-US"/>
            <a:t>O consumidor tentará maximizar seu bem estar e o produtor , seu lucro. </a:t>
          </a:r>
        </a:p>
      </dgm:t>
    </dgm:pt>
    <dgm:pt modelId="{E1FE024F-3832-49A0-9947-ABE69C97586B}" type="parTrans" cxnId="{DEBD2CA1-43A6-4372-B9DB-0BD7CA779D73}">
      <dgm:prSet/>
      <dgm:spPr/>
      <dgm:t>
        <a:bodyPr/>
        <a:lstStyle/>
        <a:p>
          <a:endParaRPr lang="en-US"/>
        </a:p>
      </dgm:t>
    </dgm:pt>
    <dgm:pt modelId="{14B27038-5D0E-4E47-AAD4-88B59298AF9B}" type="sibTrans" cxnId="{DEBD2CA1-43A6-4372-B9DB-0BD7CA779D73}">
      <dgm:prSet/>
      <dgm:spPr/>
      <dgm:t>
        <a:bodyPr/>
        <a:lstStyle/>
        <a:p>
          <a:endParaRPr lang="en-US"/>
        </a:p>
      </dgm:t>
    </dgm:pt>
    <dgm:pt modelId="{B8709A70-60B8-4F97-947F-F073289839DC}" type="pres">
      <dgm:prSet presAssocID="{11A15AE1-54D9-48A4-B551-919073E2C7DC}" presName="linear" presStyleCnt="0">
        <dgm:presLayoutVars>
          <dgm:animLvl val="lvl"/>
          <dgm:resizeHandles val="exact"/>
        </dgm:presLayoutVars>
      </dgm:prSet>
      <dgm:spPr/>
    </dgm:pt>
    <dgm:pt modelId="{6495D7F2-8F5A-4F62-B398-5EA22CDB3938}" type="pres">
      <dgm:prSet presAssocID="{AF2F1987-C763-42CB-827B-9C51801DAF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BAF581-ADD8-4AD5-B796-22C9ED2F416B}" type="pres">
      <dgm:prSet presAssocID="{30144080-C461-4010-A7BC-E80D3E058D5E}" presName="spacer" presStyleCnt="0"/>
      <dgm:spPr/>
    </dgm:pt>
    <dgm:pt modelId="{2A433EB8-F572-4E7B-9AC9-3CE2E4301C7C}" type="pres">
      <dgm:prSet presAssocID="{17E3E003-EE5F-4031-8864-96C261602A5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2511A33-CD5C-4B13-8A98-0FCBE32F8C2F}" type="presOf" srcId="{AF2F1987-C763-42CB-827B-9C51801DAFFD}" destId="{6495D7F2-8F5A-4F62-B398-5EA22CDB3938}" srcOrd="0" destOrd="0" presId="urn:microsoft.com/office/officeart/2005/8/layout/vList2"/>
    <dgm:cxn modelId="{1B735233-EE37-4BE8-80F3-C92C118BC82C}" type="presOf" srcId="{17E3E003-EE5F-4031-8864-96C261602A52}" destId="{2A433EB8-F572-4E7B-9AC9-3CE2E4301C7C}" srcOrd="0" destOrd="0" presId="urn:microsoft.com/office/officeart/2005/8/layout/vList2"/>
    <dgm:cxn modelId="{86EC49A0-99A1-48AB-8C97-D5D84D1B8966}" srcId="{11A15AE1-54D9-48A4-B551-919073E2C7DC}" destId="{AF2F1987-C763-42CB-827B-9C51801DAFFD}" srcOrd="0" destOrd="0" parTransId="{57BC6976-E397-40E0-927D-F4A502BD1740}" sibTransId="{30144080-C461-4010-A7BC-E80D3E058D5E}"/>
    <dgm:cxn modelId="{DEBD2CA1-43A6-4372-B9DB-0BD7CA779D73}" srcId="{11A15AE1-54D9-48A4-B551-919073E2C7DC}" destId="{17E3E003-EE5F-4031-8864-96C261602A52}" srcOrd="1" destOrd="0" parTransId="{E1FE024F-3832-49A0-9947-ABE69C97586B}" sibTransId="{14B27038-5D0E-4E47-AAD4-88B59298AF9B}"/>
    <dgm:cxn modelId="{6F05B8BB-BE13-47B5-9B71-ABC14EA056B8}" type="presOf" srcId="{11A15AE1-54D9-48A4-B551-919073E2C7DC}" destId="{B8709A70-60B8-4F97-947F-F073289839DC}" srcOrd="0" destOrd="0" presId="urn:microsoft.com/office/officeart/2005/8/layout/vList2"/>
    <dgm:cxn modelId="{AFFA8424-C1CA-4466-83E4-632CAB5AA907}" type="presParOf" srcId="{B8709A70-60B8-4F97-947F-F073289839DC}" destId="{6495D7F2-8F5A-4F62-B398-5EA22CDB3938}" srcOrd="0" destOrd="0" presId="urn:microsoft.com/office/officeart/2005/8/layout/vList2"/>
    <dgm:cxn modelId="{E784F7F3-D676-4CF0-8444-3AC91ABF6DC2}" type="presParOf" srcId="{B8709A70-60B8-4F97-947F-F073289839DC}" destId="{1FBAF581-ADD8-4AD5-B796-22C9ED2F416B}" srcOrd="1" destOrd="0" presId="urn:microsoft.com/office/officeart/2005/8/layout/vList2"/>
    <dgm:cxn modelId="{6E477BBF-D78A-448C-BD08-A136671D66F7}" type="presParOf" srcId="{B8709A70-60B8-4F97-947F-F073289839DC}" destId="{2A433EB8-F572-4E7B-9AC9-3CE2E4301C7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26DA08-544B-44AB-9A29-6F451D306D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6E98498-C469-46D5-93FE-2E7028936C0B}">
      <dgm:prSet/>
      <dgm:spPr/>
      <dgm:t>
        <a:bodyPr/>
        <a:lstStyle/>
        <a:p>
          <a:pPr algn="just"/>
          <a:r>
            <a:rPr lang="pt-BR" dirty="0"/>
            <a:t>No mercado em que se formam os preços os </a:t>
          </a:r>
          <a:r>
            <a:rPr lang="pt-BR" b="1" dirty="0"/>
            <a:t>consumidores</a:t>
          </a:r>
          <a:r>
            <a:rPr lang="pt-BR" dirty="0"/>
            <a:t> estabelecem os preços máximos que estão dispostos a pagar pela quantidade desejada (a ser demandada).</a:t>
          </a:r>
          <a:endParaRPr lang="en-US" dirty="0"/>
        </a:p>
      </dgm:t>
    </dgm:pt>
    <dgm:pt modelId="{6542FCAB-E294-4478-84E2-E5EE900D5BE0}" type="parTrans" cxnId="{BBDD0328-4058-46EF-AE59-262D9D94A803}">
      <dgm:prSet/>
      <dgm:spPr/>
      <dgm:t>
        <a:bodyPr/>
        <a:lstStyle/>
        <a:p>
          <a:endParaRPr lang="en-US"/>
        </a:p>
      </dgm:t>
    </dgm:pt>
    <dgm:pt modelId="{4C60240B-9A56-438D-BEFB-59AB02C58560}" type="sibTrans" cxnId="{BBDD0328-4058-46EF-AE59-262D9D94A803}">
      <dgm:prSet/>
      <dgm:spPr/>
      <dgm:t>
        <a:bodyPr/>
        <a:lstStyle/>
        <a:p>
          <a:endParaRPr lang="en-US"/>
        </a:p>
      </dgm:t>
    </dgm:pt>
    <dgm:pt modelId="{A9021C92-66DD-4C55-966C-386B8C5A724F}">
      <dgm:prSet custT="1"/>
      <dgm:spPr/>
      <dgm:t>
        <a:bodyPr/>
        <a:lstStyle/>
        <a:p>
          <a:r>
            <a:rPr lang="pt-BR" sz="1200" b="1" dirty="0">
              <a:solidFill>
                <a:schemeClr val="tx1"/>
              </a:solidFill>
            </a:rPr>
            <a:t>O objetivo do consumidor é maximizar a utilidade dos bens demandados.</a:t>
          </a:r>
          <a:endParaRPr lang="en-US" sz="1200" b="1" dirty="0">
            <a:solidFill>
              <a:schemeClr val="tx1"/>
            </a:solidFill>
          </a:endParaRPr>
        </a:p>
      </dgm:t>
    </dgm:pt>
    <dgm:pt modelId="{9F6E0C1E-1DB6-4C0E-95A3-477683232B95}" type="parTrans" cxnId="{64565718-77B5-423A-B0FE-8394E8D57404}">
      <dgm:prSet/>
      <dgm:spPr/>
      <dgm:t>
        <a:bodyPr/>
        <a:lstStyle/>
        <a:p>
          <a:endParaRPr lang="en-US"/>
        </a:p>
      </dgm:t>
    </dgm:pt>
    <dgm:pt modelId="{58C05798-B22E-4E6E-82A8-A768564FEBA5}" type="sibTrans" cxnId="{64565718-77B5-423A-B0FE-8394E8D57404}">
      <dgm:prSet/>
      <dgm:spPr/>
      <dgm:t>
        <a:bodyPr/>
        <a:lstStyle/>
        <a:p>
          <a:endParaRPr lang="en-US"/>
        </a:p>
      </dgm:t>
    </dgm:pt>
    <dgm:pt modelId="{0469C076-FF5C-449F-A028-DDDE84F18900}">
      <dgm:prSet/>
      <dgm:spPr/>
      <dgm:t>
        <a:bodyPr/>
        <a:lstStyle/>
        <a:p>
          <a:pPr algn="just"/>
          <a:r>
            <a:rPr lang="pt-BR" dirty="0"/>
            <a:t>Por outro lado, os </a:t>
          </a:r>
          <a:r>
            <a:rPr lang="pt-BR" b="1" dirty="0"/>
            <a:t>produtores</a:t>
          </a:r>
          <a:r>
            <a:rPr lang="pt-BR" dirty="0"/>
            <a:t>  estabelecem os preços mínimos que estão dispostos a receber pelos seus produtos (quantidades ofertadas).</a:t>
          </a:r>
          <a:endParaRPr lang="en-US" dirty="0"/>
        </a:p>
      </dgm:t>
    </dgm:pt>
    <dgm:pt modelId="{6110F951-58E7-4C71-A230-BC30D378050B}" type="parTrans" cxnId="{2A3F7EFA-A195-4698-AC70-8883A13F6706}">
      <dgm:prSet/>
      <dgm:spPr/>
      <dgm:t>
        <a:bodyPr/>
        <a:lstStyle/>
        <a:p>
          <a:endParaRPr lang="en-US"/>
        </a:p>
      </dgm:t>
    </dgm:pt>
    <dgm:pt modelId="{83F55106-9902-4503-AC58-71BDF0C51837}" type="sibTrans" cxnId="{2A3F7EFA-A195-4698-AC70-8883A13F6706}">
      <dgm:prSet/>
      <dgm:spPr/>
      <dgm:t>
        <a:bodyPr/>
        <a:lstStyle/>
        <a:p>
          <a:endParaRPr lang="en-US"/>
        </a:p>
      </dgm:t>
    </dgm:pt>
    <dgm:pt modelId="{3703FC54-9803-4F54-96B3-E3985190F831}">
      <dgm:prSet custT="1"/>
      <dgm:spPr/>
      <dgm:t>
        <a:bodyPr/>
        <a:lstStyle/>
        <a:p>
          <a:r>
            <a:rPr lang="pt-BR" sz="1200" b="1" dirty="0"/>
            <a:t>O objetivo do produtor é maximizar seus lucros. </a:t>
          </a:r>
          <a:endParaRPr lang="en-US" sz="1200" b="1" dirty="0"/>
        </a:p>
      </dgm:t>
    </dgm:pt>
    <dgm:pt modelId="{8AC44569-E558-4739-8E0E-13914926DDA0}" type="parTrans" cxnId="{FD05D2DB-116B-4A36-BFF0-93E935999E7F}">
      <dgm:prSet/>
      <dgm:spPr/>
      <dgm:t>
        <a:bodyPr/>
        <a:lstStyle/>
        <a:p>
          <a:endParaRPr lang="en-US"/>
        </a:p>
      </dgm:t>
    </dgm:pt>
    <dgm:pt modelId="{E6E42AE8-4E95-45B4-9AEA-F8E15FD26A08}" type="sibTrans" cxnId="{FD05D2DB-116B-4A36-BFF0-93E935999E7F}">
      <dgm:prSet/>
      <dgm:spPr/>
      <dgm:t>
        <a:bodyPr/>
        <a:lstStyle/>
        <a:p>
          <a:endParaRPr lang="en-US"/>
        </a:p>
      </dgm:t>
    </dgm:pt>
    <dgm:pt modelId="{5A966A2C-2B76-4D7A-AC97-D6D841870153}" type="pres">
      <dgm:prSet presAssocID="{9526DA08-544B-44AB-9A29-6F451D306D9B}" presName="root" presStyleCnt="0">
        <dgm:presLayoutVars>
          <dgm:dir/>
          <dgm:resizeHandles val="exact"/>
        </dgm:presLayoutVars>
      </dgm:prSet>
      <dgm:spPr/>
    </dgm:pt>
    <dgm:pt modelId="{A2A6782E-1A62-4A71-ACEE-6E0689D87596}" type="pres">
      <dgm:prSet presAssocID="{A6E98498-C469-46D5-93FE-2E7028936C0B}" presName="compNode" presStyleCnt="0"/>
      <dgm:spPr/>
    </dgm:pt>
    <dgm:pt modelId="{D8202FA5-F321-4308-A4A3-67E3BADCF949}" type="pres">
      <dgm:prSet presAssocID="{A6E98498-C469-46D5-93FE-2E7028936C0B}" presName="bgRect" presStyleLbl="bgShp" presStyleIdx="0" presStyleCnt="2"/>
      <dgm:spPr/>
    </dgm:pt>
    <dgm:pt modelId="{256BDC05-EF8D-4A2B-8E24-9562EC4ED2D4}" type="pres">
      <dgm:prSet presAssocID="{A6E98498-C469-46D5-93FE-2E7028936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BB64B4CB-86BF-483D-802F-40CB5560610B}" type="pres">
      <dgm:prSet presAssocID="{A6E98498-C469-46D5-93FE-2E7028936C0B}" presName="spaceRect" presStyleCnt="0"/>
      <dgm:spPr/>
    </dgm:pt>
    <dgm:pt modelId="{63B66DF3-DBE4-4C52-87D9-0FE110252203}" type="pres">
      <dgm:prSet presAssocID="{A6E98498-C469-46D5-93FE-2E7028936C0B}" presName="parTx" presStyleLbl="revTx" presStyleIdx="0" presStyleCnt="4">
        <dgm:presLayoutVars>
          <dgm:chMax val="0"/>
          <dgm:chPref val="0"/>
        </dgm:presLayoutVars>
      </dgm:prSet>
      <dgm:spPr/>
    </dgm:pt>
    <dgm:pt modelId="{F6EC462A-A8A0-4AF3-8B0F-2AE75B1D390D}" type="pres">
      <dgm:prSet presAssocID="{A6E98498-C469-46D5-93FE-2E7028936C0B}" presName="desTx" presStyleLbl="revTx" presStyleIdx="1" presStyleCnt="4" custScaleX="682352" custScaleY="100196" custLinFactX="-48584" custLinFactY="1300000" custLinFactNeighborX="-100000" custLinFactNeighborY="1343854">
        <dgm:presLayoutVars/>
      </dgm:prSet>
      <dgm:spPr/>
    </dgm:pt>
    <dgm:pt modelId="{0C4F1502-03C7-4458-8F94-98FD24AB1006}" type="pres">
      <dgm:prSet presAssocID="{4C60240B-9A56-438D-BEFB-59AB02C58560}" presName="sibTrans" presStyleCnt="0"/>
      <dgm:spPr/>
    </dgm:pt>
    <dgm:pt modelId="{C2ACFC7F-7C8B-4165-86D3-9739A5A699D7}" type="pres">
      <dgm:prSet presAssocID="{0469C076-FF5C-449F-A028-DDDE84F18900}" presName="compNode" presStyleCnt="0"/>
      <dgm:spPr/>
    </dgm:pt>
    <dgm:pt modelId="{F74DDE49-A7CA-4477-B48E-A918AA17B5F6}" type="pres">
      <dgm:prSet presAssocID="{0469C076-FF5C-449F-A028-DDDE84F18900}" presName="bgRect" presStyleLbl="bgShp" presStyleIdx="1" presStyleCnt="2"/>
      <dgm:spPr/>
    </dgm:pt>
    <dgm:pt modelId="{00DDC085-3964-43F3-9FB7-212514AF4291}" type="pres">
      <dgm:prSet presAssocID="{0469C076-FF5C-449F-A028-DDDE84F189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0B887ABF-10D9-4BA9-B2A6-2AC2DB7CF6EF}" type="pres">
      <dgm:prSet presAssocID="{0469C076-FF5C-449F-A028-DDDE84F18900}" presName="spaceRect" presStyleCnt="0"/>
      <dgm:spPr/>
    </dgm:pt>
    <dgm:pt modelId="{A2DC07E9-7A99-44F6-BA16-16BF9C04FB38}" type="pres">
      <dgm:prSet presAssocID="{0469C076-FF5C-449F-A028-DDDE84F18900}" presName="parTx" presStyleLbl="revTx" presStyleIdx="2" presStyleCnt="4">
        <dgm:presLayoutVars>
          <dgm:chMax val="0"/>
          <dgm:chPref val="0"/>
        </dgm:presLayoutVars>
      </dgm:prSet>
      <dgm:spPr/>
    </dgm:pt>
    <dgm:pt modelId="{9ECDBC80-74A0-44FA-9B24-A4F78AD16F21}" type="pres">
      <dgm:prSet presAssocID="{0469C076-FF5C-449F-A028-DDDE84F18900}" presName="desTx" presStyleLbl="revTx" presStyleIdx="3" presStyleCnt="4" custScaleX="626463" custScaleY="45056" custLinFactX="-75436" custLinFactY="1300000" custLinFactNeighborX="-100000" custLinFactNeighborY="1378184">
        <dgm:presLayoutVars/>
      </dgm:prSet>
      <dgm:spPr/>
    </dgm:pt>
  </dgm:ptLst>
  <dgm:cxnLst>
    <dgm:cxn modelId="{20284F10-A8C7-4CD3-8890-428EF9A07E44}" type="presOf" srcId="{A9021C92-66DD-4C55-966C-386B8C5A724F}" destId="{F6EC462A-A8A0-4AF3-8B0F-2AE75B1D390D}" srcOrd="0" destOrd="0" presId="urn:microsoft.com/office/officeart/2018/2/layout/IconVerticalSolidList"/>
    <dgm:cxn modelId="{64565718-77B5-423A-B0FE-8394E8D57404}" srcId="{A6E98498-C469-46D5-93FE-2E7028936C0B}" destId="{A9021C92-66DD-4C55-966C-386B8C5A724F}" srcOrd="0" destOrd="0" parTransId="{9F6E0C1E-1DB6-4C0E-95A3-477683232B95}" sibTransId="{58C05798-B22E-4E6E-82A8-A768564FEBA5}"/>
    <dgm:cxn modelId="{BBDD0328-4058-46EF-AE59-262D9D94A803}" srcId="{9526DA08-544B-44AB-9A29-6F451D306D9B}" destId="{A6E98498-C469-46D5-93FE-2E7028936C0B}" srcOrd="0" destOrd="0" parTransId="{6542FCAB-E294-4478-84E2-E5EE900D5BE0}" sibTransId="{4C60240B-9A56-438D-BEFB-59AB02C58560}"/>
    <dgm:cxn modelId="{B24D803A-F432-4E5F-9F4B-5C9FDBD9316E}" type="presOf" srcId="{A6E98498-C469-46D5-93FE-2E7028936C0B}" destId="{63B66DF3-DBE4-4C52-87D9-0FE110252203}" srcOrd="0" destOrd="0" presId="urn:microsoft.com/office/officeart/2018/2/layout/IconVerticalSolidList"/>
    <dgm:cxn modelId="{C26C6144-D374-4581-B0D7-8EEEFEC57CD1}" type="presOf" srcId="{0469C076-FF5C-449F-A028-DDDE84F18900}" destId="{A2DC07E9-7A99-44F6-BA16-16BF9C04FB38}" srcOrd="0" destOrd="0" presId="urn:microsoft.com/office/officeart/2018/2/layout/IconVerticalSolidList"/>
    <dgm:cxn modelId="{E1032FA6-A4EF-4872-98DD-901EDD5403FC}" type="presOf" srcId="{3703FC54-9803-4F54-96B3-E3985190F831}" destId="{9ECDBC80-74A0-44FA-9B24-A4F78AD16F21}" srcOrd="0" destOrd="0" presId="urn:microsoft.com/office/officeart/2018/2/layout/IconVerticalSolidList"/>
    <dgm:cxn modelId="{8F45DFCD-3EB6-4575-B8C6-066FCC516B34}" type="presOf" srcId="{9526DA08-544B-44AB-9A29-6F451D306D9B}" destId="{5A966A2C-2B76-4D7A-AC97-D6D841870153}" srcOrd="0" destOrd="0" presId="urn:microsoft.com/office/officeart/2018/2/layout/IconVerticalSolidList"/>
    <dgm:cxn modelId="{FD05D2DB-116B-4A36-BFF0-93E935999E7F}" srcId="{0469C076-FF5C-449F-A028-DDDE84F18900}" destId="{3703FC54-9803-4F54-96B3-E3985190F831}" srcOrd="0" destOrd="0" parTransId="{8AC44569-E558-4739-8E0E-13914926DDA0}" sibTransId="{E6E42AE8-4E95-45B4-9AEA-F8E15FD26A08}"/>
    <dgm:cxn modelId="{2A3F7EFA-A195-4698-AC70-8883A13F6706}" srcId="{9526DA08-544B-44AB-9A29-6F451D306D9B}" destId="{0469C076-FF5C-449F-A028-DDDE84F18900}" srcOrd="1" destOrd="0" parTransId="{6110F951-58E7-4C71-A230-BC30D378050B}" sibTransId="{83F55106-9902-4503-AC58-71BDF0C51837}"/>
    <dgm:cxn modelId="{60AFE2F3-C8EE-4FB7-8969-516C6A889B08}" type="presParOf" srcId="{5A966A2C-2B76-4D7A-AC97-D6D841870153}" destId="{A2A6782E-1A62-4A71-ACEE-6E0689D87596}" srcOrd="0" destOrd="0" presId="urn:microsoft.com/office/officeart/2018/2/layout/IconVerticalSolidList"/>
    <dgm:cxn modelId="{51626A45-CB44-4E74-B73D-17A21791325C}" type="presParOf" srcId="{A2A6782E-1A62-4A71-ACEE-6E0689D87596}" destId="{D8202FA5-F321-4308-A4A3-67E3BADCF949}" srcOrd="0" destOrd="0" presId="urn:microsoft.com/office/officeart/2018/2/layout/IconVerticalSolidList"/>
    <dgm:cxn modelId="{01446950-2711-4694-A8B4-6581746B0900}" type="presParOf" srcId="{A2A6782E-1A62-4A71-ACEE-6E0689D87596}" destId="{256BDC05-EF8D-4A2B-8E24-9562EC4ED2D4}" srcOrd="1" destOrd="0" presId="urn:microsoft.com/office/officeart/2018/2/layout/IconVerticalSolidList"/>
    <dgm:cxn modelId="{FAFE58D6-98E9-4B41-86D9-1759A23F578E}" type="presParOf" srcId="{A2A6782E-1A62-4A71-ACEE-6E0689D87596}" destId="{BB64B4CB-86BF-483D-802F-40CB5560610B}" srcOrd="2" destOrd="0" presId="urn:microsoft.com/office/officeart/2018/2/layout/IconVerticalSolidList"/>
    <dgm:cxn modelId="{DB3CE6AC-67CD-4E83-AE85-82A041C4F472}" type="presParOf" srcId="{A2A6782E-1A62-4A71-ACEE-6E0689D87596}" destId="{63B66DF3-DBE4-4C52-87D9-0FE110252203}" srcOrd="3" destOrd="0" presId="urn:microsoft.com/office/officeart/2018/2/layout/IconVerticalSolidList"/>
    <dgm:cxn modelId="{9C501598-B558-4DAB-92E4-07F05020A143}" type="presParOf" srcId="{A2A6782E-1A62-4A71-ACEE-6E0689D87596}" destId="{F6EC462A-A8A0-4AF3-8B0F-2AE75B1D390D}" srcOrd="4" destOrd="0" presId="urn:microsoft.com/office/officeart/2018/2/layout/IconVerticalSolidList"/>
    <dgm:cxn modelId="{8E0DD668-5EB9-4AF0-8C43-82D27B3E7436}" type="presParOf" srcId="{5A966A2C-2B76-4D7A-AC97-D6D841870153}" destId="{0C4F1502-03C7-4458-8F94-98FD24AB1006}" srcOrd="1" destOrd="0" presId="urn:microsoft.com/office/officeart/2018/2/layout/IconVerticalSolidList"/>
    <dgm:cxn modelId="{38606BB1-2F41-4A74-AB01-B294748AEFA1}" type="presParOf" srcId="{5A966A2C-2B76-4D7A-AC97-D6D841870153}" destId="{C2ACFC7F-7C8B-4165-86D3-9739A5A699D7}" srcOrd="2" destOrd="0" presId="urn:microsoft.com/office/officeart/2018/2/layout/IconVerticalSolidList"/>
    <dgm:cxn modelId="{54D8E822-DD42-4D90-8B5A-DCD90A3F8AEF}" type="presParOf" srcId="{C2ACFC7F-7C8B-4165-86D3-9739A5A699D7}" destId="{F74DDE49-A7CA-4477-B48E-A918AA17B5F6}" srcOrd="0" destOrd="0" presId="urn:microsoft.com/office/officeart/2018/2/layout/IconVerticalSolidList"/>
    <dgm:cxn modelId="{9EB47778-DBA7-47BE-8860-591175FDFFBD}" type="presParOf" srcId="{C2ACFC7F-7C8B-4165-86D3-9739A5A699D7}" destId="{00DDC085-3964-43F3-9FB7-212514AF4291}" srcOrd="1" destOrd="0" presId="urn:microsoft.com/office/officeart/2018/2/layout/IconVerticalSolidList"/>
    <dgm:cxn modelId="{7E6C76B0-C217-4B94-A474-9B9D88743CD8}" type="presParOf" srcId="{C2ACFC7F-7C8B-4165-86D3-9739A5A699D7}" destId="{0B887ABF-10D9-4BA9-B2A6-2AC2DB7CF6EF}" srcOrd="2" destOrd="0" presId="urn:microsoft.com/office/officeart/2018/2/layout/IconVerticalSolidList"/>
    <dgm:cxn modelId="{369E1604-ED36-426B-AD39-1B4EF60BC19E}" type="presParOf" srcId="{C2ACFC7F-7C8B-4165-86D3-9739A5A699D7}" destId="{A2DC07E9-7A99-44F6-BA16-16BF9C04FB38}" srcOrd="3" destOrd="0" presId="urn:microsoft.com/office/officeart/2018/2/layout/IconVerticalSolidList"/>
    <dgm:cxn modelId="{1B0B7B39-E663-4F53-9A28-0AE84998D515}" type="presParOf" srcId="{C2ACFC7F-7C8B-4165-86D3-9739A5A699D7}" destId="{9ECDBC80-74A0-44FA-9B24-A4F78AD16F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8FADD5-5EC3-45BC-B336-875820B29F2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CDE2D9F-FB62-4ABA-9137-99A0F4012B4C}">
      <dgm:prSet/>
      <dgm:spPr/>
      <dgm:t>
        <a:bodyPr/>
        <a:lstStyle/>
        <a:p>
          <a:r>
            <a:rPr lang="pt-BR" b="1"/>
            <a:t>Capital:</a:t>
          </a:r>
          <a:endParaRPr lang="en-US"/>
        </a:p>
      </dgm:t>
    </dgm:pt>
    <dgm:pt modelId="{3442D235-8DA2-46BF-9938-41E87209D784}" type="parTrans" cxnId="{4698056A-D4BC-4FD5-AE59-675EB18DAF09}">
      <dgm:prSet/>
      <dgm:spPr/>
      <dgm:t>
        <a:bodyPr/>
        <a:lstStyle/>
        <a:p>
          <a:endParaRPr lang="en-US"/>
        </a:p>
      </dgm:t>
    </dgm:pt>
    <dgm:pt modelId="{B121012A-4B26-4ED2-B958-4395F860F3F0}" type="sibTrans" cxnId="{4698056A-D4BC-4FD5-AE59-675EB18DAF09}">
      <dgm:prSet/>
      <dgm:spPr/>
      <dgm:t>
        <a:bodyPr/>
        <a:lstStyle/>
        <a:p>
          <a:endParaRPr lang="en-US"/>
        </a:p>
      </dgm:t>
    </dgm:pt>
    <dgm:pt modelId="{9621BDE6-0A04-4DB5-A7A9-63860373FB3F}">
      <dgm:prSet/>
      <dgm:spPr/>
      <dgm:t>
        <a:bodyPr/>
        <a:lstStyle/>
        <a:p>
          <a:r>
            <a:rPr lang="pt-BR"/>
            <a:t>conjunto de bens econômicos que permitem a produção de novos bens e serviços. Ex: máquinas, equipamentos, fábricas, infra-estrutura de produção (são os chamados bens de capital). </a:t>
          </a:r>
          <a:endParaRPr lang="en-US"/>
        </a:p>
      </dgm:t>
    </dgm:pt>
    <dgm:pt modelId="{445E848B-F0AE-4CB9-B633-CDF5E86F1CEE}" type="parTrans" cxnId="{341E7ECB-9136-45F7-B7D8-736CBEF4E4F7}">
      <dgm:prSet/>
      <dgm:spPr/>
      <dgm:t>
        <a:bodyPr/>
        <a:lstStyle/>
        <a:p>
          <a:endParaRPr lang="en-US"/>
        </a:p>
      </dgm:t>
    </dgm:pt>
    <dgm:pt modelId="{427AC1F4-8C97-4BCE-AF97-B4421F80664B}" type="sibTrans" cxnId="{341E7ECB-9136-45F7-B7D8-736CBEF4E4F7}">
      <dgm:prSet/>
      <dgm:spPr/>
      <dgm:t>
        <a:bodyPr/>
        <a:lstStyle/>
        <a:p>
          <a:endParaRPr lang="en-US"/>
        </a:p>
      </dgm:t>
    </dgm:pt>
    <dgm:pt modelId="{A05D8B24-6E4F-419A-BBC1-49620576680D}">
      <dgm:prSet/>
      <dgm:spPr/>
      <dgm:t>
        <a:bodyPr/>
        <a:lstStyle/>
        <a:p>
          <a:r>
            <a:rPr lang="pt-BR" b="1"/>
            <a:t>Propriedade privada dos meios de produção: </a:t>
          </a:r>
          <a:endParaRPr lang="en-US"/>
        </a:p>
      </dgm:t>
    </dgm:pt>
    <dgm:pt modelId="{70DC5A2A-0D13-4E2E-801F-9324FC31A33A}" type="parTrans" cxnId="{5253AA4E-2653-42AE-85CF-F3A2EC19D9C3}">
      <dgm:prSet/>
      <dgm:spPr/>
      <dgm:t>
        <a:bodyPr/>
        <a:lstStyle/>
        <a:p>
          <a:endParaRPr lang="en-US"/>
        </a:p>
      </dgm:t>
    </dgm:pt>
    <dgm:pt modelId="{C33EE02D-8218-4A6E-8712-506724AF3642}" type="sibTrans" cxnId="{5253AA4E-2653-42AE-85CF-F3A2EC19D9C3}">
      <dgm:prSet/>
      <dgm:spPr/>
      <dgm:t>
        <a:bodyPr/>
        <a:lstStyle/>
        <a:p>
          <a:endParaRPr lang="en-US"/>
        </a:p>
      </dgm:t>
    </dgm:pt>
    <dgm:pt modelId="{56C7FEC7-A832-4E72-A877-4BB8CEBCC0F3}">
      <dgm:prSet/>
      <dgm:spPr/>
      <dgm:t>
        <a:bodyPr/>
        <a:lstStyle/>
        <a:p>
          <a:r>
            <a:rPr lang="pt-BR" b="1"/>
            <a:t>Capitalista </a:t>
          </a:r>
          <a:r>
            <a:rPr lang="pt-BR"/>
            <a:t>é aquele que tem a propriedade privada dos meios de produção e com ele gera novo produto e nova renda. </a:t>
          </a:r>
          <a:endParaRPr lang="en-US"/>
        </a:p>
      </dgm:t>
    </dgm:pt>
    <dgm:pt modelId="{25FD89D6-DCD3-4F6D-8057-4254813446FD}" type="parTrans" cxnId="{C022AE0D-D2E0-401E-B0F9-BDC1F7F85182}">
      <dgm:prSet/>
      <dgm:spPr/>
      <dgm:t>
        <a:bodyPr/>
        <a:lstStyle/>
        <a:p>
          <a:endParaRPr lang="en-US"/>
        </a:p>
      </dgm:t>
    </dgm:pt>
    <dgm:pt modelId="{4A63CED0-FC87-4096-ACB0-7C485DDC9414}" type="sibTrans" cxnId="{C022AE0D-D2E0-401E-B0F9-BDC1F7F85182}">
      <dgm:prSet/>
      <dgm:spPr/>
      <dgm:t>
        <a:bodyPr/>
        <a:lstStyle/>
        <a:p>
          <a:endParaRPr lang="en-US"/>
        </a:p>
      </dgm:t>
    </dgm:pt>
    <dgm:pt modelId="{1F8F0020-3B81-49CD-B43D-3B3D66019FAF}">
      <dgm:prSet/>
      <dgm:spPr/>
      <dgm:t>
        <a:bodyPr/>
        <a:lstStyle/>
        <a:p>
          <a:r>
            <a:rPr lang="pt-BR"/>
            <a:t>No sistema capitalista são os proprietários de capital que recebem juros, dividendos, lucros, royalties, etc derivados da propriedade dos bens de capital.</a:t>
          </a:r>
          <a:endParaRPr lang="en-US"/>
        </a:p>
      </dgm:t>
    </dgm:pt>
    <dgm:pt modelId="{D0FF9106-D421-40AF-B392-59005F5AC445}" type="parTrans" cxnId="{C47BE73A-C50C-44F4-88ED-C42F73991E47}">
      <dgm:prSet/>
      <dgm:spPr/>
      <dgm:t>
        <a:bodyPr/>
        <a:lstStyle/>
        <a:p>
          <a:endParaRPr lang="en-US"/>
        </a:p>
      </dgm:t>
    </dgm:pt>
    <dgm:pt modelId="{0EC1CC71-4FDD-499B-97E1-C1174BE5144E}" type="sibTrans" cxnId="{C47BE73A-C50C-44F4-88ED-C42F73991E47}">
      <dgm:prSet/>
      <dgm:spPr/>
      <dgm:t>
        <a:bodyPr/>
        <a:lstStyle/>
        <a:p>
          <a:endParaRPr lang="en-US"/>
        </a:p>
      </dgm:t>
    </dgm:pt>
    <dgm:pt modelId="{50873584-0CC6-4D60-B1E4-69192667A0C5}">
      <dgm:prSet/>
      <dgm:spPr/>
      <dgm:t>
        <a:bodyPr/>
        <a:lstStyle/>
        <a:p>
          <a:r>
            <a:rPr lang="pt-BR" b="1"/>
            <a:t>Divisão do trabalho:</a:t>
          </a:r>
          <a:endParaRPr lang="en-US"/>
        </a:p>
      </dgm:t>
    </dgm:pt>
    <dgm:pt modelId="{ABAAAD5B-4A61-4351-B433-EEE8D80EEA91}" type="parTrans" cxnId="{B24E4030-9D3A-4B46-9480-E2C45B9368EA}">
      <dgm:prSet/>
      <dgm:spPr/>
      <dgm:t>
        <a:bodyPr/>
        <a:lstStyle/>
        <a:p>
          <a:endParaRPr lang="en-US"/>
        </a:p>
      </dgm:t>
    </dgm:pt>
    <dgm:pt modelId="{80A49A51-EB48-4976-80F9-8CD1F2A63B83}" type="sibTrans" cxnId="{B24E4030-9D3A-4B46-9480-E2C45B9368EA}">
      <dgm:prSet/>
      <dgm:spPr/>
      <dgm:t>
        <a:bodyPr/>
        <a:lstStyle/>
        <a:p>
          <a:endParaRPr lang="en-US"/>
        </a:p>
      </dgm:t>
    </dgm:pt>
    <dgm:pt modelId="{A49FCDC6-F010-42BB-89FF-4EFE70E7D49E}">
      <dgm:prSet/>
      <dgm:spPr/>
      <dgm:t>
        <a:bodyPr/>
        <a:lstStyle/>
        <a:p>
          <a:r>
            <a:rPr lang="pt-BR"/>
            <a:t>Gerou especialização de funções;</a:t>
          </a:r>
          <a:endParaRPr lang="en-US"/>
        </a:p>
      </dgm:t>
    </dgm:pt>
    <dgm:pt modelId="{575BED0D-1164-44C9-9EA0-C4312926EA91}" type="parTrans" cxnId="{5FA98F15-EFD4-4A2A-B26C-85DB11C2A09D}">
      <dgm:prSet/>
      <dgm:spPr/>
      <dgm:t>
        <a:bodyPr/>
        <a:lstStyle/>
        <a:p>
          <a:endParaRPr lang="en-US"/>
        </a:p>
      </dgm:t>
    </dgm:pt>
    <dgm:pt modelId="{16C49E77-9D7D-4005-9CBD-8AA3F7B35905}" type="sibTrans" cxnId="{5FA98F15-EFD4-4A2A-B26C-85DB11C2A09D}">
      <dgm:prSet/>
      <dgm:spPr/>
      <dgm:t>
        <a:bodyPr/>
        <a:lstStyle/>
        <a:p>
          <a:endParaRPr lang="en-US"/>
        </a:p>
      </dgm:t>
    </dgm:pt>
    <dgm:pt modelId="{08613781-FB37-4B55-B8C2-A795FE119AF3}">
      <dgm:prSet/>
      <dgm:spPr/>
      <dgm:t>
        <a:bodyPr/>
        <a:lstStyle/>
        <a:p>
          <a:r>
            <a:rPr lang="pt-BR"/>
            <a:t>Permitiu a mecanização do trabalho manual;</a:t>
          </a:r>
          <a:endParaRPr lang="en-US"/>
        </a:p>
      </dgm:t>
    </dgm:pt>
    <dgm:pt modelId="{1C725542-FD50-42F5-97CE-B5379B517F1F}" type="parTrans" cxnId="{3E7187F2-A3F2-460A-AB02-6C968C707DC0}">
      <dgm:prSet/>
      <dgm:spPr/>
      <dgm:t>
        <a:bodyPr/>
        <a:lstStyle/>
        <a:p>
          <a:endParaRPr lang="en-US"/>
        </a:p>
      </dgm:t>
    </dgm:pt>
    <dgm:pt modelId="{7734BAED-298D-430C-B2D5-8486BECE0E4C}" type="sibTrans" cxnId="{3E7187F2-A3F2-460A-AB02-6C968C707DC0}">
      <dgm:prSet/>
      <dgm:spPr/>
      <dgm:t>
        <a:bodyPr/>
        <a:lstStyle/>
        <a:p>
          <a:endParaRPr lang="en-US"/>
        </a:p>
      </dgm:t>
    </dgm:pt>
    <dgm:pt modelId="{9DE82A8E-620E-4B58-A1CD-FDFF7DE36F3A}">
      <dgm:prSet/>
      <dgm:spPr/>
      <dgm:t>
        <a:bodyPr/>
        <a:lstStyle/>
        <a:p>
          <a:r>
            <a:rPr lang="pt-BR"/>
            <a:t>Foi a divisão do trabalho que permitiu a </a:t>
          </a:r>
          <a:r>
            <a:rPr lang="pt-BR" b="1"/>
            <a:t>produção em massa</a:t>
          </a:r>
          <a:r>
            <a:rPr lang="pt-BR"/>
            <a:t>, característica do capitalismo.  </a:t>
          </a:r>
          <a:endParaRPr lang="en-US"/>
        </a:p>
      </dgm:t>
    </dgm:pt>
    <dgm:pt modelId="{A98FDFC0-09FD-49DC-A75C-61D946C51FBB}" type="parTrans" cxnId="{2607A1F8-5B3C-4F11-A25C-2C5F4D6E9DD5}">
      <dgm:prSet/>
      <dgm:spPr/>
      <dgm:t>
        <a:bodyPr/>
        <a:lstStyle/>
        <a:p>
          <a:endParaRPr lang="en-US"/>
        </a:p>
      </dgm:t>
    </dgm:pt>
    <dgm:pt modelId="{EF8CC100-ED2A-43D3-B5F5-EBFE2BFAB6B7}" type="sibTrans" cxnId="{2607A1F8-5B3C-4F11-A25C-2C5F4D6E9DD5}">
      <dgm:prSet/>
      <dgm:spPr/>
      <dgm:t>
        <a:bodyPr/>
        <a:lstStyle/>
        <a:p>
          <a:endParaRPr lang="en-US"/>
        </a:p>
      </dgm:t>
    </dgm:pt>
    <dgm:pt modelId="{39166969-4855-4CA1-AFBA-4A184D99B176}">
      <dgm:prSet/>
      <dgm:spPr/>
      <dgm:t>
        <a:bodyPr/>
        <a:lstStyle/>
        <a:p>
          <a:r>
            <a:rPr lang="pt-BR" b="1"/>
            <a:t>Moeda:</a:t>
          </a:r>
          <a:endParaRPr lang="en-US"/>
        </a:p>
      </dgm:t>
    </dgm:pt>
    <dgm:pt modelId="{0CB22CF7-45CB-4DDD-BCEE-78C132C058B0}" type="parTrans" cxnId="{24BCB8A4-9ECF-455D-976A-0B268FBABD75}">
      <dgm:prSet/>
      <dgm:spPr/>
      <dgm:t>
        <a:bodyPr/>
        <a:lstStyle/>
        <a:p>
          <a:endParaRPr lang="en-US"/>
        </a:p>
      </dgm:t>
    </dgm:pt>
    <dgm:pt modelId="{EEDB64EB-F40F-4872-9542-71BC9C7B7C22}" type="sibTrans" cxnId="{24BCB8A4-9ECF-455D-976A-0B268FBABD75}">
      <dgm:prSet/>
      <dgm:spPr/>
      <dgm:t>
        <a:bodyPr/>
        <a:lstStyle/>
        <a:p>
          <a:endParaRPr lang="en-US"/>
        </a:p>
      </dgm:t>
    </dgm:pt>
    <dgm:pt modelId="{98B80A5B-015F-48FB-BF2B-8FE2DBA5200C}">
      <dgm:prSet/>
      <dgm:spPr/>
      <dgm:t>
        <a:bodyPr/>
        <a:lstStyle/>
        <a:p>
          <a:r>
            <a:rPr lang="pt-BR"/>
            <a:t>No mundo atual ninguém troca mercadoria por mercadoria (escambo). Elas vendem uma de suas mercadorias para comprar outra. </a:t>
          </a:r>
          <a:endParaRPr lang="en-US"/>
        </a:p>
      </dgm:t>
    </dgm:pt>
    <dgm:pt modelId="{23A57C7B-6B4C-4983-8D33-AC141509C023}" type="parTrans" cxnId="{A0B6C682-CBCA-4278-80F2-7664247E139D}">
      <dgm:prSet/>
      <dgm:spPr/>
      <dgm:t>
        <a:bodyPr/>
        <a:lstStyle/>
        <a:p>
          <a:endParaRPr lang="en-US"/>
        </a:p>
      </dgm:t>
    </dgm:pt>
    <dgm:pt modelId="{6F8D857B-FD49-403F-8532-DF42D149066C}" type="sibTrans" cxnId="{A0B6C682-CBCA-4278-80F2-7664247E139D}">
      <dgm:prSet/>
      <dgm:spPr/>
      <dgm:t>
        <a:bodyPr/>
        <a:lstStyle/>
        <a:p>
          <a:endParaRPr lang="en-US"/>
        </a:p>
      </dgm:t>
    </dgm:pt>
    <dgm:pt modelId="{524A372B-3FCF-4730-9488-68BDF91020A7}">
      <dgm:prSet/>
      <dgm:spPr/>
      <dgm:t>
        <a:bodyPr/>
        <a:lstStyle/>
        <a:p>
          <a:r>
            <a:rPr lang="pt-BR"/>
            <a:t>A moeda tem 4 funções básicas: meio de troca, reserva de valor, unidade de conta e padrão de pagamento. </a:t>
          </a:r>
          <a:endParaRPr lang="en-US"/>
        </a:p>
      </dgm:t>
    </dgm:pt>
    <dgm:pt modelId="{2ECB8A21-54D7-4328-AB58-2B7C116B091F}" type="parTrans" cxnId="{41AAE29B-F392-440B-ACF7-F9F06F9E126B}">
      <dgm:prSet/>
      <dgm:spPr/>
      <dgm:t>
        <a:bodyPr/>
        <a:lstStyle/>
        <a:p>
          <a:endParaRPr lang="en-US"/>
        </a:p>
      </dgm:t>
    </dgm:pt>
    <dgm:pt modelId="{815BCEEB-795D-4A8D-BEC9-90DA6F73E1FA}" type="sibTrans" cxnId="{41AAE29B-F392-440B-ACF7-F9F06F9E126B}">
      <dgm:prSet/>
      <dgm:spPr/>
      <dgm:t>
        <a:bodyPr/>
        <a:lstStyle/>
        <a:p>
          <a:endParaRPr lang="en-US"/>
        </a:p>
      </dgm:t>
    </dgm:pt>
    <dgm:pt modelId="{37C5609A-294D-4415-8176-99066784C8F8}" type="pres">
      <dgm:prSet presAssocID="{988FADD5-5EC3-45BC-B336-875820B29F21}" presName="linear" presStyleCnt="0">
        <dgm:presLayoutVars>
          <dgm:animLvl val="lvl"/>
          <dgm:resizeHandles val="exact"/>
        </dgm:presLayoutVars>
      </dgm:prSet>
      <dgm:spPr/>
    </dgm:pt>
    <dgm:pt modelId="{2A774426-C259-4A9E-AB0A-F7CDDB908347}" type="pres">
      <dgm:prSet presAssocID="{ECDE2D9F-FB62-4ABA-9137-99A0F4012B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297136-B88F-408D-BFD9-6DE6B18E0AA3}" type="pres">
      <dgm:prSet presAssocID="{ECDE2D9F-FB62-4ABA-9137-99A0F4012B4C}" presName="childText" presStyleLbl="revTx" presStyleIdx="0" presStyleCnt="4">
        <dgm:presLayoutVars>
          <dgm:bulletEnabled val="1"/>
        </dgm:presLayoutVars>
      </dgm:prSet>
      <dgm:spPr/>
    </dgm:pt>
    <dgm:pt modelId="{4DAFA9F3-3275-4DE0-8810-6057EC236C9F}" type="pres">
      <dgm:prSet presAssocID="{A05D8B24-6E4F-419A-BBC1-4962057668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BE7B0B-AB43-4693-A1DD-E8B370D918BA}" type="pres">
      <dgm:prSet presAssocID="{A05D8B24-6E4F-419A-BBC1-49620576680D}" presName="childText" presStyleLbl="revTx" presStyleIdx="1" presStyleCnt="4">
        <dgm:presLayoutVars>
          <dgm:bulletEnabled val="1"/>
        </dgm:presLayoutVars>
      </dgm:prSet>
      <dgm:spPr/>
    </dgm:pt>
    <dgm:pt modelId="{E9AB1867-3C60-4711-A5C9-3CE7DC99E2F5}" type="pres">
      <dgm:prSet presAssocID="{50873584-0CC6-4D60-B1E4-69192667A0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77B9ED-E928-4077-B60F-5C18ABC55657}" type="pres">
      <dgm:prSet presAssocID="{50873584-0CC6-4D60-B1E4-69192667A0C5}" presName="childText" presStyleLbl="revTx" presStyleIdx="2" presStyleCnt="4">
        <dgm:presLayoutVars>
          <dgm:bulletEnabled val="1"/>
        </dgm:presLayoutVars>
      </dgm:prSet>
      <dgm:spPr/>
    </dgm:pt>
    <dgm:pt modelId="{D93D4EF2-F42E-4068-8B48-200B654E8889}" type="pres">
      <dgm:prSet presAssocID="{39166969-4855-4CA1-AFBA-4A184D99B1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E451F83-C314-4A0D-8E86-82C7A2CF88A2}" type="pres">
      <dgm:prSet presAssocID="{39166969-4855-4CA1-AFBA-4A184D99B17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022AE0D-D2E0-401E-B0F9-BDC1F7F85182}" srcId="{A05D8B24-6E4F-419A-BBC1-49620576680D}" destId="{56C7FEC7-A832-4E72-A877-4BB8CEBCC0F3}" srcOrd="0" destOrd="0" parTransId="{25FD89D6-DCD3-4F6D-8057-4254813446FD}" sibTransId="{4A63CED0-FC87-4096-ACB0-7C485DDC9414}"/>
    <dgm:cxn modelId="{5FA98F15-EFD4-4A2A-B26C-85DB11C2A09D}" srcId="{50873584-0CC6-4D60-B1E4-69192667A0C5}" destId="{A49FCDC6-F010-42BB-89FF-4EFE70E7D49E}" srcOrd="0" destOrd="0" parTransId="{575BED0D-1164-44C9-9EA0-C4312926EA91}" sibTransId="{16C49E77-9D7D-4005-9CBD-8AA3F7B35905}"/>
    <dgm:cxn modelId="{41D4B41D-1F1E-4034-99BE-4976707AFB91}" type="presOf" srcId="{39166969-4855-4CA1-AFBA-4A184D99B176}" destId="{D93D4EF2-F42E-4068-8B48-200B654E8889}" srcOrd="0" destOrd="0" presId="urn:microsoft.com/office/officeart/2005/8/layout/vList2"/>
    <dgm:cxn modelId="{F2AD4F1F-B204-4BA5-AE0A-FAB0662DC3D1}" type="presOf" srcId="{524A372B-3FCF-4730-9488-68BDF91020A7}" destId="{4E451F83-C314-4A0D-8E86-82C7A2CF88A2}" srcOrd="0" destOrd="1" presId="urn:microsoft.com/office/officeart/2005/8/layout/vList2"/>
    <dgm:cxn modelId="{42966B23-E84E-418A-A88B-8A0BBF7EB4E4}" type="presOf" srcId="{A05D8B24-6E4F-419A-BBC1-49620576680D}" destId="{4DAFA9F3-3275-4DE0-8810-6057EC236C9F}" srcOrd="0" destOrd="0" presId="urn:microsoft.com/office/officeart/2005/8/layout/vList2"/>
    <dgm:cxn modelId="{B24E4030-9D3A-4B46-9480-E2C45B9368EA}" srcId="{988FADD5-5EC3-45BC-B336-875820B29F21}" destId="{50873584-0CC6-4D60-B1E4-69192667A0C5}" srcOrd="2" destOrd="0" parTransId="{ABAAAD5B-4A61-4351-B433-EEE8D80EEA91}" sibTransId="{80A49A51-EB48-4976-80F9-8CD1F2A63B83}"/>
    <dgm:cxn modelId="{C47BE73A-C50C-44F4-88ED-C42F73991E47}" srcId="{A05D8B24-6E4F-419A-BBC1-49620576680D}" destId="{1F8F0020-3B81-49CD-B43D-3B3D66019FAF}" srcOrd="1" destOrd="0" parTransId="{D0FF9106-D421-40AF-B392-59005F5AC445}" sibTransId="{0EC1CC71-4FDD-499B-97E1-C1174BE5144E}"/>
    <dgm:cxn modelId="{A52A7542-23B0-4624-ACB5-3BDB556D0F75}" type="presOf" srcId="{1F8F0020-3B81-49CD-B43D-3B3D66019FAF}" destId="{49BE7B0B-AB43-4693-A1DD-E8B370D918BA}" srcOrd="0" destOrd="1" presId="urn:microsoft.com/office/officeart/2005/8/layout/vList2"/>
    <dgm:cxn modelId="{1F78B662-BF3E-4D4B-AE23-7A0F33C8D698}" type="presOf" srcId="{08613781-FB37-4B55-B8C2-A795FE119AF3}" destId="{9377B9ED-E928-4077-B60F-5C18ABC55657}" srcOrd="0" destOrd="1" presId="urn:microsoft.com/office/officeart/2005/8/layout/vList2"/>
    <dgm:cxn modelId="{83E5F547-639D-4E5F-9035-50C2A56F7213}" type="presOf" srcId="{9DE82A8E-620E-4B58-A1CD-FDFF7DE36F3A}" destId="{9377B9ED-E928-4077-B60F-5C18ABC55657}" srcOrd="0" destOrd="2" presId="urn:microsoft.com/office/officeart/2005/8/layout/vList2"/>
    <dgm:cxn modelId="{4698056A-D4BC-4FD5-AE59-675EB18DAF09}" srcId="{988FADD5-5EC3-45BC-B336-875820B29F21}" destId="{ECDE2D9F-FB62-4ABA-9137-99A0F4012B4C}" srcOrd="0" destOrd="0" parTransId="{3442D235-8DA2-46BF-9938-41E87209D784}" sibTransId="{B121012A-4B26-4ED2-B958-4395F860F3F0}"/>
    <dgm:cxn modelId="{5253AA4E-2653-42AE-85CF-F3A2EC19D9C3}" srcId="{988FADD5-5EC3-45BC-B336-875820B29F21}" destId="{A05D8B24-6E4F-419A-BBC1-49620576680D}" srcOrd="1" destOrd="0" parTransId="{70DC5A2A-0D13-4E2E-801F-9324FC31A33A}" sibTransId="{C33EE02D-8218-4A6E-8712-506724AF3642}"/>
    <dgm:cxn modelId="{037C7B71-1C31-446E-8767-24A7280FD88F}" type="presOf" srcId="{56C7FEC7-A832-4E72-A877-4BB8CEBCC0F3}" destId="{49BE7B0B-AB43-4693-A1DD-E8B370D918BA}" srcOrd="0" destOrd="0" presId="urn:microsoft.com/office/officeart/2005/8/layout/vList2"/>
    <dgm:cxn modelId="{F59EE754-9DAF-4279-B3AD-E35BBD409571}" type="presOf" srcId="{9621BDE6-0A04-4DB5-A7A9-63860373FB3F}" destId="{6A297136-B88F-408D-BFD9-6DE6B18E0AA3}" srcOrd="0" destOrd="0" presId="urn:microsoft.com/office/officeart/2005/8/layout/vList2"/>
    <dgm:cxn modelId="{ECDDC578-32A8-4056-957F-8B7E5CE6DC5A}" type="presOf" srcId="{A49FCDC6-F010-42BB-89FF-4EFE70E7D49E}" destId="{9377B9ED-E928-4077-B60F-5C18ABC55657}" srcOrd="0" destOrd="0" presId="urn:microsoft.com/office/officeart/2005/8/layout/vList2"/>
    <dgm:cxn modelId="{BFFC8E7D-A31B-4DA7-94A1-0C26D30CA02A}" type="presOf" srcId="{98B80A5B-015F-48FB-BF2B-8FE2DBA5200C}" destId="{4E451F83-C314-4A0D-8E86-82C7A2CF88A2}" srcOrd="0" destOrd="0" presId="urn:microsoft.com/office/officeart/2005/8/layout/vList2"/>
    <dgm:cxn modelId="{A0B6C682-CBCA-4278-80F2-7664247E139D}" srcId="{39166969-4855-4CA1-AFBA-4A184D99B176}" destId="{98B80A5B-015F-48FB-BF2B-8FE2DBA5200C}" srcOrd="0" destOrd="0" parTransId="{23A57C7B-6B4C-4983-8D33-AC141509C023}" sibTransId="{6F8D857B-FD49-403F-8532-DF42D149066C}"/>
    <dgm:cxn modelId="{41AAE29B-F392-440B-ACF7-F9F06F9E126B}" srcId="{39166969-4855-4CA1-AFBA-4A184D99B176}" destId="{524A372B-3FCF-4730-9488-68BDF91020A7}" srcOrd="1" destOrd="0" parTransId="{2ECB8A21-54D7-4328-AB58-2B7C116B091F}" sibTransId="{815BCEEB-795D-4A8D-BEC9-90DA6F73E1FA}"/>
    <dgm:cxn modelId="{24BCB8A4-9ECF-455D-976A-0B268FBABD75}" srcId="{988FADD5-5EC3-45BC-B336-875820B29F21}" destId="{39166969-4855-4CA1-AFBA-4A184D99B176}" srcOrd="3" destOrd="0" parTransId="{0CB22CF7-45CB-4DDD-BCEE-78C132C058B0}" sibTransId="{EEDB64EB-F40F-4872-9542-71BC9C7B7C22}"/>
    <dgm:cxn modelId="{EA9B7AC2-F50E-41A3-8D46-C23EEE99EB87}" type="presOf" srcId="{ECDE2D9F-FB62-4ABA-9137-99A0F4012B4C}" destId="{2A774426-C259-4A9E-AB0A-F7CDDB908347}" srcOrd="0" destOrd="0" presId="urn:microsoft.com/office/officeart/2005/8/layout/vList2"/>
    <dgm:cxn modelId="{341E7ECB-9136-45F7-B7D8-736CBEF4E4F7}" srcId="{ECDE2D9F-FB62-4ABA-9137-99A0F4012B4C}" destId="{9621BDE6-0A04-4DB5-A7A9-63860373FB3F}" srcOrd="0" destOrd="0" parTransId="{445E848B-F0AE-4CB9-B633-CDF5E86F1CEE}" sibTransId="{427AC1F4-8C97-4BCE-AF97-B4421F80664B}"/>
    <dgm:cxn modelId="{701646EA-2C9A-458A-B340-555662014A86}" type="presOf" srcId="{988FADD5-5EC3-45BC-B336-875820B29F21}" destId="{37C5609A-294D-4415-8176-99066784C8F8}" srcOrd="0" destOrd="0" presId="urn:microsoft.com/office/officeart/2005/8/layout/vList2"/>
    <dgm:cxn modelId="{3E7187F2-A3F2-460A-AB02-6C968C707DC0}" srcId="{50873584-0CC6-4D60-B1E4-69192667A0C5}" destId="{08613781-FB37-4B55-B8C2-A795FE119AF3}" srcOrd="1" destOrd="0" parTransId="{1C725542-FD50-42F5-97CE-B5379B517F1F}" sibTransId="{7734BAED-298D-430C-B2D5-8486BECE0E4C}"/>
    <dgm:cxn modelId="{2607A1F8-5B3C-4F11-A25C-2C5F4D6E9DD5}" srcId="{50873584-0CC6-4D60-B1E4-69192667A0C5}" destId="{9DE82A8E-620E-4B58-A1CD-FDFF7DE36F3A}" srcOrd="2" destOrd="0" parTransId="{A98FDFC0-09FD-49DC-A75C-61D946C51FBB}" sibTransId="{EF8CC100-ED2A-43D3-B5F5-EBFE2BFAB6B7}"/>
    <dgm:cxn modelId="{76A8B0FE-7E3D-4A33-A923-22EBCE908DD0}" type="presOf" srcId="{50873584-0CC6-4D60-B1E4-69192667A0C5}" destId="{E9AB1867-3C60-4711-A5C9-3CE7DC99E2F5}" srcOrd="0" destOrd="0" presId="urn:microsoft.com/office/officeart/2005/8/layout/vList2"/>
    <dgm:cxn modelId="{72C80C21-0BAB-44F3-8755-BC3378601652}" type="presParOf" srcId="{37C5609A-294D-4415-8176-99066784C8F8}" destId="{2A774426-C259-4A9E-AB0A-F7CDDB908347}" srcOrd="0" destOrd="0" presId="urn:microsoft.com/office/officeart/2005/8/layout/vList2"/>
    <dgm:cxn modelId="{D65F5262-501D-47E1-9030-A26EB3C3BD29}" type="presParOf" srcId="{37C5609A-294D-4415-8176-99066784C8F8}" destId="{6A297136-B88F-408D-BFD9-6DE6B18E0AA3}" srcOrd="1" destOrd="0" presId="urn:microsoft.com/office/officeart/2005/8/layout/vList2"/>
    <dgm:cxn modelId="{1A8CBB60-2F3D-46D3-A8E0-25AF01CDD854}" type="presParOf" srcId="{37C5609A-294D-4415-8176-99066784C8F8}" destId="{4DAFA9F3-3275-4DE0-8810-6057EC236C9F}" srcOrd="2" destOrd="0" presId="urn:microsoft.com/office/officeart/2005/8/layout/vList2"/>
    <dgm:cxn modelId="{62B11233-1A32-459E-AC61-1F9FD6BD3881}" type="presParOf" srcId="{37C5609A-294D-4415-8176-99066784C8F8}" destId="{49BE7B0B-AB43-4693-A1DD-E8B370D918BA}" srcOrd="3" destOrd="0" presId="urn:microsoft.com/office/officeart/2005/8/layout/vList2"/>
    <dgm:cxn modelId="{3125F17C-0B17-41FC-A58D-49CBEBA5CFC4}" type="presParOf" srcId="{37C5609A-294D-4415-8176-99066784C8F8}" destId="{E9AB1867-3C60-4711-A5C9-3CE7DC99E2F5}" srcOrd="4" destOrd="0" presId="urn:microsoft.com/office/officeart/2005/8/layout/vList2"/>
    <dgm:cxn modelId="{23EBE4DF-E75B-4422-9116-E0DB91E4A3C5}" type="presParOf" srcId="{37C5609A-294D-4415-8176-99066784C8F8}" destId="{9377B9ED-E928-4077-B60F-5C18ABC55657}" srcOrd="5" destOrd="0" presId="urn:microsoft.com/office/officeart/2005/8/layout/vList2"/>
    <dgm:cxn modelId="{D9237CB7-BFCE-477C-875B-88E005905D48}" type="presParOf" srcId="{37C5609A-294D-4415-8176-99066784C8F8}" destId="{D93D4EF2-F42E-4068-8B48-200B654E8889}" srcOrd="6" destOrd="0" presId="urn:microsoft.com/office/officeart/2005/8/layout/vList2"/>
    <dgm:cxn modelId="{83CA1EF2-F09D-4996-9A67-150B6A924F4C}" type="presParOf" srcId="{37C5609A-294D-4415-8176-99066784C8F8}" destId="{4E451F83-C314-4A0D-8E86-82C7A2CF88A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9E8AC-49DA-4774-A620-8E9F336D8ED2}">
      <dsp:nvSpPr>
        <dsp:cNvPr id="0" name=""/>
        <dsp:cNvSpPr/>
      </dsp:nvSpPr>
      <dsp:spPr>
        <a:xfrm>
          <a:off x="0" y="112320"/>
          <a:ext cx="56388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Não</a:t>
          </a:r>
          <a:r>
            <a:rPr lang="en-US" sz="1800" kern="1200" dirty="0"/>
            <a:t> </a:t>
          </a:r>
          <a:r>
            <a:rPr lang="en-US" sz="1800" kern="1200" dirty="0" err="1"/>
            <a:t>há</a:t>
          </a:r>
          <a:r>
            <a:rPr lang="en-US" sz="1800" kern="1200" dirty="0"/>
            <a:t> </a:t>
          </a:r>
          <a:r>
            <a:rPr lang="en-US" sz="1800" kern="1200" dirty="0" err="1"/>
            <a:t>interferência</a:t>
          </a:r>
          <a:r>
            <a:rPr lang="en-US" sz="1800" kern="1200" dirty="0"/>
            <a:t> do </a:t>
          </a:r>
          <a:r>
            <a:rPr lang="en-US" sz="1800" kern="1200" dirty="0" err="1"/>
            <a:t>governo</a:t>
          </a:r>
          <a:r>
            <a:rPr lang="en-US" sz="1800" kern="1200" dirty="0"/>
            <a:t> </a:t>
          </a:r>
          <a:r>
            <a:rPr lang="en-US" sz="1800" kern="1200" dirty="0" err="1"/>
            <a:t>na</a:t>
          </a:r>
          <a:r>
            <a:rPr lang="en-US" sz="1800" kern="1200" dirty="0"/>
            <a:t> </a:t>
          </a:r>
          <a:r>
            <a:rPr lang="en-US" sz="1800" kern="1200" dirty="0" err="1"/>
            <a:t>economia</a:t>
          </a:r>
          <a:r>
            <a:rPr lang="en-US" sz="1800" kern="1200" dirty="0"/>
            <a:t> , a </a:t>
          </a:r>
          <a:r>
            <a:rPr lang="en-US" sz="1800" kern="1200" dirty="0" err="1"/>
            <a:t>não</a:t>
          </a:r>
          <a:r>
            <a:rPr lang="en-US" sz="1800" kern="1200" dirty="0"/>
            <a:t> ser para </a:t>
          </a:r>
          <a:r>
            <a:rPr lang="en-US" sz="1800" kern="1200" dirty="0" err="1"/>
            <a:t>regulamentar</a:t>
          </a:r>
          <a:r>
            <a:rPr lang="en-US" sz="1800" kern="1200" dirty="0"/>
            <a:t> </a:t>
          </a:r>
          <a:r>
            <a:rPr lang="en-US" sz="1800" kern="1200" dirty="0" err="1"/>
            <a:t>conflito</a:t>
          </a:r>
          <a:r>
            <a:rPr lang="en-US" sz="1800" kern="1200" dirty="0"/>
            <a:t> dos mercado.</a:t>
          </a:r>
        </a:p>
      </dsp:txBody>
      <dsp:txXfrm>
        <a:off x="49347" y="161667"/>
        <a:ext cx="5540106" cy="912186"/>
      </dsp:txXfrm>
    </dsp:sp>
    <dsp:sp modelId="{12A0C54E-D608-4EEA-8A66-DC481B3A4323}">
      <dsp:nvSpPr>
        <dsp:cNvPr id="0" name=""/>
        <dsp:cNvSpPr/>
      </dsp:nvSpPr>
      <dsp:spPr>
        <a:xfrm>
          <a:off x="0" y="1175040"/>
          <a:ext cx="56388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Os agentes econômicos agem para sobreviverem à </a:t>
          </a:r>
          <a:r>
            <a:rPr lang="pt-BR" sz="1800" b="1" kern="1200" dirty="0"/>
            <a:t>concorrência</a:t>
          </a:r>
          <a:r>
            <a:rPr lang="pt-BR" sz="1800" kern="1200" dirty="0"/>
            <a:t> imposta pelos mercados;</a:t>
          </a:r>
          <a:endParaRPr lang="en-US" sz="1800" kern="1200" dirty="0"/>
        </a:p>
      </dsp:txBody>
      <dsp:txXfrm>
        <a:off x="49347" y="1224387"/>
        <a:ext cx="5540106" cy="912186"/>
      </dsp:txXfrm>
    </dsp:sp>
    <dsp:sp modelId="{BA8A5FA5-D7F3-4310-8630-8FE02C095775}">
      <dsp:nvSpPr>
        <dsp:cNvPr id="0" name=""/>
        <dsp:cNvSpPr/>
      </dsp:nvSpPr>
      <dsp:spPr>
        <a:xfrm>
          <a:off x="0" y="2237760"/>
          <a:ext cx="56388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Os preços são definidos livremente pelas </a:t>
          </a:r>
          <a:r>
            <a:rPr lang="pt-BR" sz="1800" b="1" kern="1200"/>
            <a:t>forças de oferta e procura</a:t>
          </a:r>
          <a:r>
            <a:rPr lang="pt-BR" sz="1800" kern="1200"/>
            <a:t> do mercado;</a:t>
          </a:r>
          <a:endParaRPr lang="en-US" sz="1800" kern="1200"/>
        </a:p>
      </dsp:txBody>
      <dsp:txXfrm>
        <a:off x="49347" y="2287107"/>
        <a:ext cx="5540106" cy="912186"/>
      </dsp:txXfrm>
    </dsp:sp>
    <dsp:sp modelId="{668088FE-9C23-42B9-B111-7EB6922FAC0C}">
      <dsp:nvSpPr>
        <dsp:cNvPr id="0" name=""/>
        <dsp:cNvSpPr/>
      </dsp:nvSpPr>
      <dsp:spPr>
        <a:xfrm>
          <a:off x="0" y="3300480"/>
          <a:ext cx="56388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 </a:t>
          </a:r>
          <a:r>
            <a:rPr lang="pt-BR" sz="1800" b="1" kern="1200"/>
            <a:t>“mão invisível” </a:t>
          </a:r>
          <a:r>
            <a:rPr lang="pt-BR" sz="1800" kern="1200"/>
            <a:t>organiza os mercados a partir das ações individuais de cada agente, na busca do seu melhor. </a:t>
          </a:r>
          <a:endParaRPr lang="en-US" sz="1800" kern="1200"/>
        </a:p>
      </dsp:txBody>
      <dsp:txXfrm>
        <a:off x="49347" y="3349827"/>
        <a:ext cx="5540106" cy="912186"/>
      </dsp:txXfrm>
    </dsp:sp>
    <dsp:sp modelId="{4FE43811-E8C6-412A-BF31-71B765868FB0}">
      <dsp:nvSpPr>
        <dsp:cNvPr id="0" name=""/>
        <dsp:cNvSpPr/>
      </dsp:nvSpPr>
      <dsp:spPr>
        <a:xfrm>
          <a:off x="0" y="4363200"/>
          <a:ext cx="56388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 equilíbrio entre demanda e oferta será sempre atingido pela </a:t>
          </a:r>
          <a:r>
            <a:rPr lang="pt-BR" sz="1800" b="1" kern="1200"/>
            <a:t>flutuação dos preços</a:t>
          </a:r>
          <a:r>
            <a:rPr lang="pt-BR" sz="1800" kern="1200"/>
            <a:t>. </a:t>
          </a:r>
          <a:endParaRPr lang="en-US" sz="1800" kern="1200"/>
        </a:p>
      </dsp:txBody>
      <dsp:txXfrm>
        <a:off x="49347" y="4412547"/>
        <a:ext cx="5540106" cy="912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5D7F2-8F5A-4F62-B398-5EA22CDB3938}">
      <dsp:nvSpPr>
        <dsp:cNvPr id="0" name=""/>
        <dsp:cNvSpPr/>
      </dsp:nvSpPr>
      <dsp:spPr>
        <a:xfrm>
          <a:off x="0" y="278639"/>
          <a:ext cx="5638800" cy="242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Nesse Sistema, os problemas da economia podem ser resolvidos pela concorrencia dos mercados e pelo mecanismo dos preços.</a:t>
          </a:r>
        </a:p>
      </dsp:txBody>
      <dsp:txXfrm>
        <a:off x="118342" y="396981"/>
        <a:ext cx="5402116" cy="2187556"/>
      </dsp:txXfrm>
    </dsp:sp>
    <dsp:sp modelId="{2A433EB8-F572-4E7B-9AC9-3CE2E4301C7C}">
      <dsp:nvSpPr>
        <dsp:cNvPr id="0" name=""/>
        <dsp:cNvSpPr/>
      </dsp:nvSpPr>
      <dsp:spPr>
        <a:xfrm>
          <a:off x="0" y="2783519"/>
          <a:ext cx="5638800" cy="242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 consumidor tentará maximizar seu bem estar e o produtor , seu lucro. </a:t>
          </a:r>
        </a:p>
      </dsp:txBody>
      <dsp:txXfrm>
        <a:off x="118342" y="2901861"/>
        <a:ext cx="5402116" cy="2187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02FA5-F321-4308-A4A3-67E3BADCF949}">
      <dsp:nvSpPr>
        <dsp:cNvPr id="0" name=""/>
        <dsp:cNvSpPr/>
      </dsp:nvSpPr>
      <dsp:spPr>
        <a:xfrm>
          <a:off x="-1146548" y="540162"/>
          <a:ext cx="5638800" cy="19961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BDC05-EF8D-4A2B-8E24-9562EC4ED2D4}">
      <dsp:nvSpPr>
        <dsp:cNvPr id="0" name=""/>
        <dsp:cNvSpPr/>
      </dsp:nvSpPr>
      <dsp:spPr>
        <a:xfrm>
          <a:off x="-542701" y="989305"/>
          <a:ext cx="1100051" cy="1097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66DF3-DBE4-4C52-87D9-0FE110252203}">
      <dsp:nvSpPr>
        <dsp:cNvPr id="0" name=""/>
        <dsp:cNvSpPr/>
      </dsp:nvSpPr>
      <dsp:spPr>
        <a:xfrm>
          <a:off x="1161197" y="540162"/>
          <a:ext cx="2537460" cy="199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70" tIns="211470" rIns="211470" bIns="21147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No mercado em que se formam os preços os </a:t>
          </a:r>
          <a:r>
            <a:rPr lang="pt-BR" sz="1400" b="1" kern="1200" dirty="0"/>
            <a:t>consumidores</a:t>
          </a:r>
          <a:r>
            <a:rPr lang="pt-BR" sz="1400" kern="1200" dirty="0"/>
            <a:t> estabelecem os preços máximos que estão dispostos a pagar pela quantidade desejada (a ser demandada).</a:t>
          </a:r>
          <a:endParaRPr lang="en-US" sz="1400" kern="1200" dirty="0"/>
        </a:p>
      </dsp:txBody>
      <dsp:txXfrm>
        <a:off x="1161197" y="540162"/>
        <a:ext cx="2537460" cy="1998140"/>
      </dsp:txXfrm>
    </dsp:sp>
    <dsp:sp modelId="{F6EC462A-A8A0-4AF3-8B0F-2AE75B1D390D}">
      <dsp:nvSpPr>
        <dsp:cNvPr id="0" name=""/>
        <dsp:cNvSpPr/>
      </dsp:nvSpPr>
      <dsp:spPr>
        <a:xfrm>
          <a:off x="228599" y="2732135"/>
          <a:ext cx="5384302" cy="83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" tIns="8775" rIns="8775" bIns="877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O objetivo do consumidor é maximizar a utilidade dos bens demandados.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228599" y="2732135"/>
        <a:ext cx="5384302" cy="83073"/>
      </dsp:txXfrm>
    </dsp:sp>
    <dsp:sp modelId="{F74DDE49-A7CA-4477-B48E-A918AA17B5F6}">
      <dsp:nvSpPr>
        <dsp:cNvPr id="0" name=""/>
        <dsp:cNvSpPr/>
      </dsp:nvSpPr>
      <dsp:spPr>
        <a:xfrm>
          <a:off x="-1146548" y="2948178"/>
          <a:ext cx="5638800" cy="19961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DC085-3964-43F3-9FB7-212514AF4291}">
      <dsp:nvSpPr>
        <dsp:cNvPr id="0" name=""/>
        <dsp:cNvSpPr/>
      </dsp:nvSpPr>
      <dsp:spPr>
        <a:xfrm>
          <a:off x="-542701" y="3397320"/>
          <a:ext cx="1100051" cy="1097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07E9-7A99-44F6-BA16-16BF9C04FB38}">
      <dsp:nvSpPr>
        <dsp:cNvPr id="0" name=""/>
        <dsp:cNvSpPr/>
      </dsp:nvSpPr>
      <dsp:spPr>
        <a:xfrm>
          <a:off x="1161197" y="2948178"/>
          <a:ext cx="2537460" cy="199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70" tIns="211470" rIns="211470" bIns="21147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Por outro lado, os </a:t>
          </a:r>
          <a:r>
            <a:rPr lang="pt-BR" sz="1400" b="1" kern="1200" dirty="0"/>
            <a:t>produtores</a:t>
          </a:r>
          <a:r>
            <a:rPr lang="pt-BR" sz="1400" kern="1200" dirty="0"/>
            <a:t>  estabelecem os preços mínimos que estão dispostos a receber pelos seus produtos (quantidades ofertadas).</a:t>
          </a:r>
          <a:endParaRPr lang="en-US" sz="1400" kern="1200" dirty="0"/>
        </a:p>
      </dsp:txBody>
      <dsp:txXfrm>
        <a:off x="1161197" y="2948178"/>
        <a:ext cx="2537460" cy="1998140"/>
      </dsp:txXfrm>
    </dsp:sp>
    <dsp:sp modelId="{9ECDBC80-74A0-44FA-9B24-A4F78AD16F21}">
      <dsp:nvSpPr>
        <dsp:cNvPr id="0" name=""/>
        <dsp:cNvSpPr/>
      </dsp:nvSpPr>
      <dsp:spPr>
        <a:xfrm>
          <a:off x="237220" y="5191473"/>
          <a:ext cx="4943293" cy="37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" tIns="8775" rIns="8775" bIns="877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O objetivo do produtor é maximizar seus lucros. </a:t>
          </a:r>
          <a:endParaRPr lang="en-US" sz="1200" b="1" kern="1200" dirty="0"/>
        </a:p>
      </dsp:txBody>
      <dsp:txXfrm>
        <a:off x="237220" y="5191473"/>
        <a:ext cx="4943293" cy="37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74426-C259-4A9E-AB0A-F7CDDB908347}">
      <dsp:nvSpPr>
        <dsp:cNvPr id="0" name=""/>
        <dsp:cNvSpPr/>
      </dsp:nvSpPr>
      <dsp:spPr>
        <a:xfrm>
          <a:off x="0" y="194602"/>
          <a:ext cx="56388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Capital:</a:t>
          </a:r>
          <a:endParaRPr lang="en-US" sz="1700" kern="1200"/>
        </a:p>
      </dsp:txBody>
      <dsp:txXfrm>
        <a:off x="19904" y="214506"/>
        <a:ext cx="5598992" cy="367937"/>
      </dsp:txXfrm>
    </dsp:sp>
    <dsp:sp modelId="{6A297136-B88F-408D-BFD9-6DE6B18E0AA3}">
      <dsp:nvSpPr>
        <dsp:cNvPr id="0" name=""/>
        <dsp:cNvSpPr/>
      </dsp:nvSpPr>
      <dsp:spPr>
        <a:xfrm>
          <a:off x="0" y="602347"/>
          <a:ext cx="5638800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conjunto de bens econômicos que permitem a produção de novos bens e serviços. Ex: máquinas, equipamentos, fábricas, infra-estrutura de produção (são os chamados bens de capital). </a:t>
          </a:r>
          <a:endParaRPr lang="en-US" sz="1300" kern="1200"/>
        </a:p>
      </dsp:txBody>
      <dsp:txXfrm>
        <a:off x="0" y="602347"/>
        <a:ext cx="5638800" cy="598230"/>
      </dsp:txXfrm>
    </dsp:sp>
    <dsp:sp modelId="{4DAFA9F3-3275-4DE0-8810-6057EC236C9F}">
      <dsp:nvSpPr>
        <dsp:cNvPr id="0" name=""/>
        <dsp:cNvSpPr/>
      </dsp:nvSpPr>
      <dsp:spPr>
        <a:xfrm>
          <a:off x="0" y="1200577"/>
          <a:ext cx="56388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Propriedade privada dos meios de produção: </a:t>
          </a:r>
          <a:endParaRPr lang="en-US" sz="1700" kern="1200"/>
        </a:p>
      </dsp:txBody>
      <dsp:txXfrm>
        <a:off x="19904" y="1220481"/>
        <a:ext cx="5598992" cy="367937"/>
      </dsp:txXfrm>
    </dsp:sp>
    <dsp:sp modelId="{49BE7B0B-AB43-4693-A1DD-E8B370D918BA}">
      <dsp:nvSpPr>
        <dsp:cNvPr id="0" name=""/>
        <dsp:cNvSpPr/>
      </dsp:nvSpPr>
      <dsp:spPr>
        <a:xfrm>
          <a:off x="0" y="1608322"/>
          <a:ext cx="5638800" cy="10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b="1" kern="1200"/>
            <a:t>Capitalista </a:t>
          </a:r>
          <a:r>
            <a:rPr lang="pt-BR" sz="1300" kern="1200"/>
            <a:t>é aquele que tem a propriedade privada dos meios de produção e com ele gera novo produto e nova renda.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No sistema capitalista são os proprietários de capital que recebem juros, dividendos, lucros, royalties, etc derivados da propriedade dos bens de capital.</a:t>
          </a:r>
          <a:endParaRPr lang="en-US" sz="1300" kern="1200"/>
        </a:p>
      </dsp:txBody>
      <dsp:txXfrm>
        <a:off x="0" y="1608322"/>
        <a:ext cx="5638800" cy="1002915"/>
      </dsp:txXfrm>
    </dsp:sp>
    <dsp:sp modelId="{E9AB1867-3C60-4711-A5C9-3CE7DC99E2F5}">
      <dsp:nvSpPr>
        <dsp:cNvPr id="0" name=""/>
        <dsp:cNvSpPr/>
      </dsp:nvSpPr>
      <dsp:spPr>
        <a:xfrm>
          <a:off x="0" y="2611237"/>
          <a:ext cx="56388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Divisão do trabalho:</a:t>
          </a:r>
          <a:endParaRPr lang="en-US" sz="1700" kern="1200"/>
        </a:p>
      </dsp:txBody>
      <dsp:txXfrm>
        <a:off x="19904" y="2631141"/>
        <a:ext cx="5598992" cy="367937"/>
      </dsp:txXfrm>
    </dsp:sp>
    <dsp:sp modelId="{9377B9ED-E928-4077-B60F-5C18ABC55657}">
      <dsp:nvSpPr>
        <dsp:cNvPr id="0" name=""/>
        <dsp:cNvSpPr/>
      </dsp:nvSpPr>
      <dsp:spPr>
        <a:xfrm>
          <a:off x="0" y="3018982"/>
          <a:ext cx="5638800" cy="862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Gerou especialização de funções;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Permitiu a mecanização do trabalho manual;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Foi a divisão do trabalho que permitiu a </a:t>
          </a:r>
          <a:r>
            <a:rPr lang="pt-BR" sz="1300" b="1" kern="1200"/>
            <a:t>produção em massa</a:t>
          </a:r>
          <a:r>
            <a:rPr lang="pt-BR" sz="1300" kern="1200"/>
            <a:t>, característica do capitalismo.  </a:t>
          </a:r>
          <a:endParaRPr lang="en-US" sz="1300" kern="1200"/>
        </a:p>
      </dsp:txBody>
      <dsp:txXfrm>
        <a:off x="0" y="3018982"/>
        <a:ext cx="5638800" cy="862155"/>
      </dsp:txXfrm>
    </dsp:sp>
    <dsp:sp modelId="{D93D4EF2-F42E-4068-8B48-200B654E8889}">
      <dsp:nvSpPr>
        <dsp:cNvPr id="0" name=""/>
        <dsp:cNvSpPr/>
      </dsp:nvSpPr>
      <dsp:spPr>
        <a:xfrm>
          <a:off x="0" y="3881137"/>
          <a:ext cx="56388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Moeda:</a:t>
          </a:r>
          <a:endParaRPr lang="en-US" sz="1700" kern="1200"/>
        </a:p>
      </dsp:txBody>
      <dsp:txXfrm>
        <a:off x="19904" y="3901041"/>
        <a:ext cx="5598992" cy="367937"/>
      </dsp:txXfrm>
    </dsp:sp>
    <dsp:sp modelId="{4E451F83-C314-4A0D-8E86-82C7A2CF88A2}">
      <dsp:nvSpPr>
        <dsp:cNvPr id="0" name=""/>
        <dsp:cNvSpPr/>
      </dsp:nvSpPr>
      <dsp:spPr>
        <a:xfrm>
          <a:off x="0" y="4288882"/>
          <a:ext cx="5638800" cy="10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No mundo atual ninguém troca mercadoria por mercadoria (escambo). Elas vendem uma de suas mercadorias para comprar outra.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A moeda tem 4 funções básicas: meio de troca, reserva de valor, unidade de conta e padrão de pagamento. </a:t>
          </a:r>
          <a:endParaRPr lang="en-US" sz="1300" kern="1200"/>
        </a:p>
      </dsp:txBody>
      <dsp:txXfrm>
        <a:off x="0" y="4288882"/>
        <a:ext cx="5638800" cy="1002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E8C421-2CF4-4169-A1B1-98EF081EE769}" type="datetime1">
              <a:rPr lang="pt-BR" smtClean="0"/>
              <a:t>24/11/2023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E77F6C-2F42-4685-9053-FAC10C7A352D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17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noProof="0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4448B-5AE4-4A52-87B1-0ED7AA1BF8E1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2CE140-96D8-4024-97F4-E6B0727A2BBB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AE9EF-37E1-4ACC-9F22-08226688E156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AFF84-C7CF-4DC0-B5A1-C5E5A9B75282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6EDE8-0D21-428E-BD87-C248068DC04B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BEDDED-DAF7-46A3-87E6-F4FD3172A0A9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21C03-1418-4791-8E80-1AB8ADDC5309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6D8CC-B21A-495D-8E3A-7327C849E219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909410-498E-4526-95B1-75B98C9EB916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59932B-1988-48B0-9343-EBF642976660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55AB99-2B9A-4C29-AC9D-472E678B27D5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pt-BR" sz="24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B16A4D-B1E0-4F33-84EC-EFA959A70698}" type="datetime1">
              <a:rPr lang="pt-BR" noProof="0" smtClean="0"/>
              <a:t>24/11/2023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FUNDAMENTOS DE ECONOMIA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 Marcos Castaneda </a:t>
            </a:r>
          </a:p>
          <a:p>
            <a:pPr rtl="0"/>
            <a:r>
              <a:rPr lang="pt-BR" dirty="0"/>
              <a:t>Aula 3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00224-4AD7-1A49-C5F8-D39F3D3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pt-BR" dirty="0"/>
              <a:t>Elementos de uma economia capitalista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FD7DC1C-160B-8171-DBCF-09C57A94F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6A1E8F99-D3C0-8F63-DC98-A894A6079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29253"/>
              </p:ext>
            </p:extLst>
          </p:nvPr>
        </p:nvGraphicFramePr>
        <p:xfrm>
          <a:off x="5865814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7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32A4-ADCC-5CCA-7C08-3110AC26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</a:t>
            </a:r>
            <a:r>
              <a:rPr lang="pt-BR" dirty="0" err="1"/>
              <a:t>dA</a:t>
            </a:r>
            <a:r>
              <a:rPr lang="pt-BR" dirty="0"/>
              <a:t> organização econômica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E91D1-EB09-E201-4B36-78F72B34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395" y="1844824"/>
            <a:ext cx="9753600" cy="4343400"/>
          </a:xfrm>
        </p:spPr>
        <p:txBody>
          <a:bodyPr/>
          <a:lstStyle/>
          <a:p>
            <a:pPr algn="just"/>
            <a:r>
              <a:rPr lang="pt-BR" dirty="0"/>
              <a:t>Devido as limitações de recursos produtivos e do nível tecnológico as nações procuram organizar sua economia a fim de resolver os problemas do que, quanto, como e para quem produzir. </a:t>
            </a:r>
          </a:p>
          <a:p>
            <a:pPr algn="just"/>
            <a:r>
              <a:rPr lang="pt-BR" dirty="0"/>
              <a:t>Em tese existem duas formas de organização econômica: a descentralizada, do tipo </a:t>
            </a:r>
            <a:r>
              <a:rPr lang="pt-BR" b="1" u="sng" dirty="0"/>
              <a:t>economia de mercado</a:t>
            </a:r>
            <a:r>
              <a:rPr lang="pt-BR" dirty="0"/>
              <a:t>, e a centralizada , </a:t>
            </a:r>
            <a:r>
              <a:rPr lang="pt-BR" b="1" dirty="0"/>
              <a:t>economia comandada pelo governo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54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B579B-C598-3343-1014-E7DEC9BE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260648"/>
            <a:ext cx="5388026" cy="4038600"/>
          </a:xfrm>
        </p:spPr>
        <p:txBody>
          <a:bodyPr anchor="b">
            <a:normAutofit/>
          </a:bodyPr>
          <a:lstStyle/>
          <a:p>
            <a:r>
              <a:rPr lang="pt-BR" dirty="0"/>
              <a:t>O funcionamento de </a:t>
            </a:r>
            <a:r>
              <a:rPr lang="pt-BR"/>
              <a:t>uma economia “PURA</a:t>
            </a:r>
            <a:r>
              <a:rPr lang="pt-BR" dirty="0"/>
              <a:t>” de mercado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107B358-79EF-B324-42D4-225517B1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pt-BR" b="1"/>
          </a:p>
          <a:p>
            <a:pPr>
              <a:spcAft>
                <a:spcPts val="600"/>
              </a:spcAft>
            </a:pPr>
            <a:r>
              <a:rPr lang="pt-BR" b="1" dirty="0"/>
              <a:t>O Sistema privado de preços:</a:t>
            </a:r>
            <a:endParaRPr lang="pt-BR" b="1"/>
          </a:p>
          <a:p>
            <a:pPr>
              <a:spcAft>
                <a:spcPts val="600"/>
              </a:spcAft>
            </a:pPr>
            <a:endParaRPr lang="en-US" b="1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FD08E543-D8A6-1C8A-1C80-C67C8061E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866682"/>
              </p:ext>
            </p:extLst>
          </p:nvPr>
        </p:nvGraphicFramePr>
        <p:xfrm>
          <a:off x="5865814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B0984646-404C-55B2-28F6-226EA1E57FEE}"/>
              </a:ext>
            </a:extLst>
          </p:cNvPr>
          <p:cNvSpPr/>
          <p:nvPr/>
        </p:nvSpPr>
        <p:spPr>
          <a:xfrm>
            <a:off x="5878388" y="5994074"/>
            <a:ext cx="3312368" cy="6781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Para saber mais, Pesquise sobre Adam Smith e a “mão invisível”. </a:t>
            </a:r>
          </a:p>
        </p:txBody>
      </p:sp>
      <p:sp>
        <p:nvSpPr>
          <p:cNvPr id="6" name="Seta: Curva para a Direita 5">
            <a:extLst>
              <a:ext uri="{FF2B5EF4-FFF2-40B4-BE49-F238E27FC236}">
                <a16:creationId xmlns:a16="http://schemas.microsoft.com/office/drawing/2014/main" id="{E48BA3C9-C189-B239-32C0-27029B4BDC51}"/>
              </a:ext>
            </a:extLst>
          </p:cNvPr>
          <p:cNvSpPr/>
          <p:nvPr/>
        </p:nvSpPr>
        <p:spPr>
          <a:xfrm>
            <a:off x="4956384" y="4189174"/>
            <a:ext cx="922004" cy="2336169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DC7490-0501-7429-FE3A-23902E54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O Sistema privado de </a:t>
            </a:r>
            <a:r>
              <a:rPr lang="en-US" dirty="0" err="1">
                <a:solidFill>
                  <a:schemeClr val="tx1"/>
                </a:solidFill>
              </a:rPr>
              <a:t>preços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67B69C2-1CB2-683E-ED72-4DD6EFE0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CB399D1-5EEC-6C45-349C-42C54EF91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2260"/>
              </p:ext>
            </p:extLst>
          </p:nvPr>
        </p:nvGraphicFramePr>
        <p:xfrm>
          <a:off x="5865814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8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8F960-44BE-D43B-2D9E-A649DD39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 fontScale="90000"/>
          </a:bodyPr>
          <a:lstStyle/>
          <a:p>
            <a:pPr algn="just"/>
            <a:r>
              <a:rPr lang="pt-BR" dirty="0"/>
              <a:t>Fluxo circular de produto e renda nas economias de mercado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9A8A03F3-0DB6-27EA-BE8C-FEF27C3D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72" y="1772816"/>
            <a:ext cx="8496944" cy="4937205"/>
          </a:xfrm>
        </p:spPr>
      </p:pic>
    </p:spTree>
    <p:extLst>
      <p:ext uri="{BB962C8B-B14F-4D97-AF65-F5344CB8AC3E}">
        <p14:creationId xmlns:p14="http://schemas.microsoft.com/office/powerpoint/2010/main" val="17537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386F6-01D7-104E-ED69-E1C85597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pt-BR" dirty="0"/>
              <a:t>Preço e quantidade de equilíbrio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D73C65-0F24-B3AF-8EC8-CC834DD77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0" name="Espaço Reservado para Conteúdo 2">
            <a:extLst>
              <a:ext uri="{FF2B5EF4-FFF2-40B4-BE49-F238E27FC236}">
                <a16:creationId xmlns:a16="http://schemas.microsoft.com/office/drawing/2014/main" id="{01E517AB-C288-8B0B-94AE-031190B2E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014457"/>
              </p:ext>
            </p:extLst>
          </p:nvPr>
        </p:nvGraphicFramePr>
        <p:xfrm>
          <a:off x="5865814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D4AB3-AB33-C117-972A-1D3097D7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pt-BR" dirty="0"/>
              <a:t>Preço e quantidade de equilíbrio</a:t>
            </a:r>
          </a:p>
        </p:txBody>
      </p:sp>
      <p:pic>
        <p:nvPicPr>
          <p:cNvPr id="6" name="Espaço Reservado para Conteúdo 5" descr="Gráfico, Gráfico de linhas&#10;&#10;Descrição gerada automaticamente">
            <a:extLst>
              <a:ext uri="{FF2B5EF4-FFF2-40B4-BE49-F238E27FC236}">
                <a16:creationId xmlns:a16="http://schemas.microsoft.com/office/drawing/2014/main" id="{6980F29C-6741-AF1F-4AB8-E7618EF70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52" y="1828800"/>
            <a:ext cx="7675323" cy="4343400"/>
          </a:xfrm>
          <a:noFill/>
        </p:spPr>
      </p:pic>
    </p:spTree>
    <p:extLst>
      <p:ext uri="{BB962C8B-B14F-4D97-AF65-F5344CB8AC3E}">
        <p14:creationId xmlns:p14="http://schemas.microsoft.com/office/powerpoint/2010/main" val="15440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0552-F2AB-D70A-CF37-0E3B9745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economia mista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FA0F4-5A72-192C-905E-CC1F0AEC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 livre mercado possui inúmeras imperfeiçoes:</a:t>
            </a:r>
          </a:p>
          <a:p>
            <a:pPr lvl="1"/>
            <a:r>
              <a:rPr lang="pt-BR" dirty="0"/>
              <a:t>Imperfeiçoes na livre concorrência;</a:t>
            </a:r>
          </a:p>
          <a:p>
            <a:pPr lvl="1"/>
            <a:r>
              <a:rPr lang="pt-BR" dirty="0"/>
              <a:t>Imperfeições na distribuição justa da renda;</a:t>
            </a:r>
          </a:p>
          <a:p>
            <a:pPr lvl="1"/>
            <a:r>
              <a:rPr lang="pt-BR" dirty="0"/>
              <a:t>Instabilidade nos preços de mercado ;</a:t>
            </a:r>
          </a:p>
          <a:p>
            <a:pPr lvl="1"/>
            <a:endParaRPr lang="pt-BR" dirty="0"/>
          </a:p>
          <a:p>
            <a:r>
              <a:rPr lang="pt-BR" dirty="0"/>
              <a:t>Fatores externos também implicam em imperfeições que o mercado por si só não consegue solucionar:</a:t>
            </a:r>
          </a:p>
          <a:p>
            <a:pPr lvl="1"/>
            <a:r>
              <a:rPr lang="pt-BR" dirty="0"/>
              <a:t>Poluição;</a:t>
            </a:r>
          </a:p>
          <a:p>
            <a:pPr lvl="1"/>
            <a:r>
              <a:rPr lang="pt-BR" dirty="0"/>
              <a:t>Infra estrutura de transporte e produção;</a:t>
            </a:r>
          </a:p>
          <a:p>
            <a:pPr lvl="1"/>
            <a:r>
              <a:rPr lang="pt-BR" dirty="0"/>
              <a:t>Concorrência com o mercado internacional.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7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C131C32-9E60-928F-B1E4-7BD5E686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O </a:t>
            </a:r>
            <a:r>
              <a:rPr lang="en-US" dirty="0" err="1"/>
              <a:t>funcionamento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economia</a:t>
            </a:r>
            <a:r>
              <a:rPr lang="en-US" dirty="0"/>
              <a:t> </a:t>
            </a:r>
            <a:r>
              <a:rPr lang="en-US" dirty="0" err="1"/>
              <a:t>centralizada</a:t>
            </a:r>
            <a:r>
              <a:rPr lang="en-US" dirty="0"/>
              <a:t> – </a:t>
            </a:r>
            <a:r>
              <a:rPr lang="en-US" dirty="0" err="1"/>
              <a:t>comandada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governo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10D429-5E8C-7999-59DE-4E768B73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economia</a:t>
            </a:r>
            <a:r>
              <a:rPr lang="en-US" dirty="0"/>
              <a:t> é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coordenada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dirty="0" err="1"/>
              <a:t>órgãos</a:t>
            </a:r>
            <a:r>
              <a:rPr lang="en-US" b="1" dirty="0"/>
              <a:t> </a:t>
            </a:r>
            <a:r>
              <a:rPr lang="en-US" b="1" dirty="0" err="1"/>
              <a:t>planejadores</a:t>
            </a:r>
            <a:r>
              <a:rPr lang="en-US" b="1" dirty="0"/>
              <a:t> </a:t>
            </a:r>
            <a:r>
              <a:rPr lang="en-US" b="1" dirty="0" err="1"/>
              <a:t>centrais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Sistema de </a:t>
            </a:r>
            <a:r>
              <a:rPr lang="en-US" dirty="0" err="1"/>
              <a:t>preços</a:t>
            </a:r>
            <a:r>
              <a:rPr lang="en-US" dirty="0"/>
              <a:t> da livre </a:t>
            </a:r>
            <a:r>
              <a:rPr lang="en-US" dirty="0" err="1"/>
              <a:t>concorrência</a:t>
            </a:r>
            <a:r>
              <a:rPr lang="en-US" dirty="0"/>
              <a:t>;</a:t>
            </a:r>
          </a:p>
          <a:p>
            <a:r>
              <a:rPr lang="en-US" dirty="0"/>
              <a:t>O </a:t>
            </a:r>
            <a:r>
              <a:rPr lang="en-US" dirty="0" err="1"/>
              <a:t>órgão</a:t>
            </a:r>
            <a:r>
              <a:rPr lang="en-US" dirty="0"/>
              <a:t> central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levantamento</a:t>
            </a:r>
            <a:r>
              <a:rPr lang="en-US" dirty="0"/>
              <a:t> das </a:t>
            </a:r>
            <a:r>
              <a:rPr lang="en-US" dirty="0" err="1"/>
              <a:t>necessidades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cidadãos</a:t>
            </a:r>
            <a:r>
              <a:rPr lang="en-US" dirty="0"/>
              <a:t> e e dos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para a </a:t>
            </a:r>
            <a:r>
              <a:rPr lang="en-US" dirty="0" err="1"/>
              <a:t>produção</a:t>
            </a:r>
            <a:r>
              <a:rPr lang="en-US" dirty="0"/>
              <a:t>;</a:t>
            </a:r>
          </a:p>
          <a:p>
            <a:r>
              <a:rPr lang="en-US" dirty="0"/>
              <a:t>O </a:t>
            </a:r>
            <a:r>
              <a:rPr lang="en-US" dirty="0" err="1"/>
              <a:t>órgão</a:t>
            </a:r>
            <a:r>
              <a:rPr lang="en-US" dirty="0"/>
              <a:t> central </a:t>
            </a:r>
            <a:r>
              <a:rPr lang="en-US" dirty="0" err="1"/>
              <a:t>fixa</a:t>
            </a:r>
            <a:r>
              <a:rPr lang="en-US" dirty="0"/>
              <a:t> a meta de </a:t>
            </a:r>
            <a:r>
              <a:rPr lang="en-US" dirty="0" err="1"/>
              <a:t>produção</a:t>
            </a:r>
            <a:r>
              <a:rPr lang="en-US" dirty="0"/>
              <a:t>;</a:t>
            </a:r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Sistema,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eficiência</a:t>
            </a:r>
            <a:r>
              <a:rPr lang="en-US" dirty="0"/>
              <a:t> da </a:t>
            </a:r>
            <a:r>
              <a:rPr lang="en-US" dirty="0" err="1"/>
              <a:t>produção</a:t>
            </a:r>
            <a:r>
              <a:rPr lang="en-US" dirty="0"/>
              <a:t> </a:t>
            </a:r>
            <a:r>
              <a:rPr lang="en-US" dirty="0" err="1"/>
              <a:t>planejada</a:t>
            </a:r>
            <a:r>
              <a:rPr lang="en-US" dirty="0"/>
              <a:t> (é um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meramente</a:t>
            </a:r>
            <a:r>
              <a:rPr lang="en-US" dirty="0"/>
              <a:t> </a:t>
            </a:r>
            <a:r>
              <a:rPr lang="en-US" dirty="0" err="1"/>
              <a:t>contábil</a:t>
            </a:r>
            <a:r>
              <a:rPr lang="en-US" dirty="0"/>
              <a:t>);</a:t>
            </a:r>
          </a:p>
          <a:p>
            <a:r>
              <a:rPr lang="en-US" dirty="0"/>
              <a:t>A </a:t>
            </a:r>
            <a:r>
              <a:rPr lang="en-US" dirty="0" err="1"/>
              <a:t>expansão</a:t>
            </a:r>
            <a:r>
              <a:rPr lang="en-US" dirty="0"/>
              <a:t> e </a:t>
            </a:r>
            <a:r>
              <a:rPr lang="en-US" dirty="0" err="1"/>
              <a:t>contração</a:t>
            </a:r>
            <a:r>
              <a:rPr lang="en-US" dirty="0"/>
              <a:t> industrial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determinados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governo</a:t>
            </a:r>
            <a:r>
              <a:rPr lang="en-US" dirty="0"/>
              <a:t>;</a:t>
            </a:r>
          </a:p>
          <a:p>
            <a:r>
              <a:rPr lang="en-US" dirty="0"/>
              <a:t>A </a:t>
            </a:r>
            <a:r>
              <a:rPr lang="en-US" dirty="0" err="1"/>
              <a:t>produção</a:t>
            </a:r>
            <a:r>
              <a:rPr lang="en-US" dirty="0"/>
              <a:t> </a:t>
            </a:r>
            <a:r>
              <a:rPr lang="en-US" dirty="0" err="1"/>
              <a:t>agropecuária</a:t>
            </a:r>
            <a:r>
              <a:rPr lang="en-US" dirty="0"/>
              <a:t> é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fazendas </a:t>
            </a:r>
            <a:r>
              <a:rPr lang="en-US" dirty="0" err="1"/>
              <a:t>estatais</a:t>
            </a:r>
            <a:r>
              <a:rPr lang="en-US" dirty="0"/>
              <a:t> e </a:t>
            </a:r>
            <a:r>
              <a:rPr lang="en-US" dirty="0" err="1"/>
              <a:t>coletivas</a:t>
            </a:r>
            <a:r>
              <a:rPr lang="en-US" dirty="0"/>
              <a:t>;</a:t>
            </a:r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finais</a:t>
            </a:r>
            <a:r>
              <a:rPr lang="en-US" dirty="0"/>
              <a:t> dos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governo</a:t>
            </a:r>
            <a:r>
              <a:rPr lang="en-US" dirty="0"/>
              <a:t> com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de </a:t>
            </a:r>
            <a:r>
              <a:rPr lang="en-US" dirty="0" err="1"/>
              <a:t>demanda</a:t>
            </a:r>
            <a:r>
              <a:rPr lang="en-US" dirty="0"/>
              <a:t> e </a:t>
            </a:r>
            <a:r>
              <a:rPr lang="en-US" dirty="0" err="1"/>
              <a:t>oferta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;</a:t>
            </a:r>
          </a:p>
          <a:p>
            <a:r>
              <a:rPr lang="en-US" dirty="0" err="1"/>
              <a:t>Oe</a:t>
            </a:r>
            <a:r>
              <a:rPr lang="en-US" dirty="0"/>
              <a:t> </a:t>
            </a:r>
            <a:r>
              <a:rPr lang="en-US" dirty="0" err="1"/>
              <a:t>meios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de </a:t>
            </a:r>
            <a:r>
              <a:rPr lang="en-US" dirty="0" err="1"/>
              <a:t>propriedade</a:t>
            </a:r>
            <a:r>
              <a:rPr lang="en-US" dirty="0"/>
              <a:t> </a:t>
            </a:r>
            <a:r>
              <a:rPr lang="en-US" dirty="0" err="1"/>
              <a:t>coletiva</a:t>
            </a:r>
            <a:r>
              <a:rPr lang="en-US" dirty="0"/>
              <a:t> (</a:t>
            </a:r>
            <a:r>
              <a:rPr lang="en-US" dirty="0" err="1"/>
              <a:t>pública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resentação de relatório mundial de paí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77_TF03460629" id="{77A25CC9-953C-4BFA-9BCE-9DD001878FBD}" vid="{EDE676E1-F100-42D7-96C5-D51C901EC0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relatório de países do mundo</Template>
  <TotalTime>3130</TotalTime>
  <Words>681</Words>
  <Application>Microsoft Office PowerPoint</Application>
  <PresentationFormat>Personalizar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Apresentação de relatório mundial de país</vt:lpstr>
      <vt:lpstr>FUNDAMENTOS DE ECONOMIA</vt:lpstr>
      <vt:lpstr>O problema dA organização econômica</vt:lpstr>
      <vt:lpstr>O funcionamento de uma economia “PURA” de mercado</vt:lpstr>
      <vt:lpstr>O Sistema privado de preços</vt:lpstr>
      <vt:lpstr>Fluxo circular de produto e renda nas economias de mercado</vt:lpstr>
      <vt:lpstr>Preço e quantidade de equilíbrio</vt:lpstr>
      <vt:lpstr>Preço e quantidade de equilíbrio</vt:lpstr>
      <vt:lpstr>economia mista de mercado</vt:lpstr>
      <vt:lpstr>O funcionamento de uma economia centralizada – comandada pelo governo</vt:lpstr>
      <vt:lpstr>Elementos de uma economia capitalista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Análise econômica</dc:title>
  <dc:creator>Marcos Castaneda</dc:creator>
  <cp:lastModifiedBy>Marcos Castaneda</cp:lastModifiedBy>
  <cp:revision>3</cp:revision>
  <dcterms:created xsi:type="dcterms:W3CDTF">2023-06-13T13:17:50Z</dcterms:created>
  <dcterms:modified xsi:type="dcterms:W3CDTF">2023-11-24T21:44:29Z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