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9" r:id="rId2"/>
    <p:sldId id="270" r:id="rId3"/>
    <p:sldId id="271" r:id="rId4"/>
    <p:sldId id="272" r:id="rId5"/>
    <p:sldId id="273" r:id="rId6"/>
    <p:sldId id="296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4" r:id="rId16"/>
    <p:sldId id="285" r:id="rId17"/>
    <p:sldId id="282" r:id="rId18"/>
    <p:sldId id="283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>
      <p:cViewPr varScale="1">
        <p:scale>
          <a:sx n="82" d="100"/>
          <a:sy n="82" d="100"/>
        </p:scale>
        <p:origin x="725" y="7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E8C421-2CF4-4169-A1B1-98EF081EE769}" type="datetime1">
              <a:rPr lang="pt-BR" smtClean="0"/>
              <a:t>05/12/2023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E77F6C-2F42-4685-9053-FAC10C7A352D}" type="datetime1">
              <a:rPr lang="pt-BR" noProof="0" smtClean="0"/>
              <a:t>05/12/2023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17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noProof="0" dirty="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94448B-5AE4-4A52-87B1-0ED7AA1BF8E1}" type="datetime1">
              <a:rPr lang="pt-BR" noProof="0" smtClean="0"/>
              <a:t>05/12/2023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2CE140-96D8-4024-97F4-E6B0727A2BBB}" type="datetime1">
              <a:rPr lang="pt-BR" noProof="0" smtClean="0"/>
              <a:t>05/12/2023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AE9EF-37E1-4ACC-9F22-08226688E156}" type="datetime1">
              <a:rPr lang="pt-BR" noProof="0" smtClean="0"/>
              <a:t>05/12/2023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AFF84-C7CF-4DC0-B5A1-C5E5A9B75282}" type="datetime1">
              <a:rPr lang="pt-BR" noProof="0" smtClean="0"/>
              <a:t>05/12/2023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56EDE8-0D21-428E-BD87-C248068DC04B}" type="datetime1">
              <a:rPr lang="pt-BR" noProof="0" smtClean="0"/>
              <a:t>05/12/2023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BEDDED-DAF7-46A3-87E6-F4FD3172A0A9}" type="datetime1">
              <a:rPr lang="pt-BR" noProof="0" smtClean="0"/>
              <a:t>05/12/2023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E21C03-1418-4791-8E80-1AB8ADDC5309}" type="datetime1">
              <a:rPr lang="pt-BR" noProof="0" smtClean="0"/>
              <a:t>05/12/2023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6D8CC-B21A-495D-8E3A-7327C849E219}" type="datetime1">
              <a:rPr lang="pt-BR" noProof="0" smtClean="0"/>
              <a:t>05/12/2023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909410-498E-4526-95B1-75B98C9EB916}" type="datetime1">
              <a:rPr lang="pt-BR" noProof="0" smtClean="0"/>
              <a:t>05/12/2023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59932B-1988-48B0-9343-EBF642976660}" type="datetime1">
              <a:rPr lang="pt-BR" noProof="0" smtClean="0"/>
              <a:t>05/12/2023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55AB99-2B9A-4C29-AC9D-472E678B27D5}" type="datetime1">
              <a:rPr lang="pt-BR" noProof="0" smtClean="0"/>
              <a:t>05/12/2023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pt-BR" sz="2400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B16A4D-B1E0-4F33-84EC-EFA959A70698}" type="datetime1">
              <a:rPr lang="pt-BR" noProof="0" smtClean="0"/>
              <a:t>05/12/2023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 À MICROECONOMIA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Prof. Marcos Castaneda </a:t>
            </a:r>
          </a:p>
          <a:p>
            <a:pPr rtl="0"/>
            <a:r>
              <a:rPr lang="pt-BR" dirty="0"/>
              <a:t>Aula 4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39BF2-4CBF-44A0-F6FE-717AB746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t-BR" b="1" dirty="0"/>
              <a:t>Relação entre quantidade demandada e o preço do bem (na condição </a:t>
            </a:r>
            <a:r>
              <a:rPr lang="pt-BR" b="1" i="1" dirty="0" err="1"/>
              <a:t>coeteris</a:t>
            </a:r>
            <a:r>
              <a:rPr lang="pt-BR" b="1" i="1" dirty="0"/>
              <a:t> </a:t>
            </a:r>
            <a:r>
              <a:rPr lang="pt-BR" b="1" i="1" dirty="0" err="1"/>
              <a:t>paribus</a:t>
            </a:r>
            <a:r>
              <a:rPr lang="pt-BR" b="1" dirty="0"/>
              <a:t>):</a:t>
            </a:r>
          </a:p>
          <a:p>
            <a:endParaRPr lang="pt-BR" dirty="0"/>
          </a:p>
          <a:p>
            <a:pPr marL="45720" indent="0">
              <a:buNone/>
            </a:pPr>
            <a:r>
              <a:rPr lang="pt-BR" dirty="0"/>
              <a:t>			</a:t>
            </a:r>
            <a:r>
              <a:rPr lang="pt-BR" sz="3800" b="1" dirty="0" err="1"/>
              <a:t>D</a:t>
            </a:r>
            <a:r>
              <a:rPr lang="pt-BR" sz="3800" b="1" baseline="-25000" dirty="0" err="1"/>
              <a:t>x</a:t>
            </a:r>
            <a:r>
              <a:rPr lang="pt-BR" sz="3800" b="1" dirty="0"/>
              <a:t> = f(</a:t>
            </a:r>
            <a:r>
              <a:rPr lang="pt-BR" sz="3800" b="1" dirty="0" err="1"/>
              <a:t>P</a:t>
            </a:r>
            <a:r>
              <a:rPr lang="pt-BR" sz="3800" b="1" baseline="-25000" dirty="0" err="1"/>
              <a:t>x</a:t>
            </a:r>
            <a:r>
              <a:rPr lang="pt-BR" sz="3800" b="1" dirty="0"/>
              <a:t>) , </a:t>
            </a:r>
          </a:p>
          <a:p>
            <a:pPr marL="45720" indent="0">
              <a:buNone/>
            </a:pPr>
            <a:r>
              <a:rPr lang="pt-BR" sz="2000" b="1" dirty="0"/>
              <a:t>Quando:</a:t>
            </a:r>
          </a:p>
          <a:p>
            <a:pPr marL="45720" indent="0">
              <a:buNone/>
            </a:pPr>
            <a:endParaRPr lang="pt-BR" sz="20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5107B0D-91F0-404C-21EE-DD06840E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6B18EAB5-E8E6-B69F-BDF1-AF953C83C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21150"/>
              </p:ext>
            </p:extLst>
          </p:nvPr>
        </p:nvGraphicFramePr>
        <p:xfrm>
          <a:off x="1701924" y="4653136"/>
          <a:ext cx="926928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34644">
                  <a:extLst>
                    <a:ext uri="{9D8B030D-6E8A-4147-A177-3AD203B41FA5}">
                      <a16:colId xmlns:a16="http://schemas.microsoft.com/office/drawing/2014/main" val="2063314918"/>
                    </a:ext>
                  </a:extLst>
                </a:gridCol>
                <a:gridCol w="4634644">
                  <a:extLst>
                    <a:ext uri="{9D8B030D-6E8A-4147-A177-3AD203B41FA5}">
                      <a16:colId xmlns:a16="http://schemas.microsoft.com/office/drawing/2014/main" val="32754886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Relação entre preços e quantidades demandadas de determinado bem 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3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Quando </a:t>
                      </a:r>
                      <a:r>
                        <a:rPr lang="pt-BR" dirty="0" err="1"/>
                        <a:t>P</a:t>
                      </a:r>
                      <a:r>
                        <a:rPr lang="pt-BR" baseline="-25000" dirty="0" err="1"/>
                        <a:t>x</a:t>
                      </a:r>
                      <a:r>
                        <a:rPr lang="pt-BR" baseline="0" dirty="0"/>
                        <a:t> aumenta 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Demandada D</a:t>
                      </a:r>
                      <a:r>
                        <a:rPr lang="pt-BR" baseline="-25000" dirty="0"/>
                        <a:t>X</a:t>
                      </a:r>
                      <a:r>
                        <a:rPr lang="pt-BR" dirty="0"/>
                        <a:t> cai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84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Quando </a:t>
                      </a:r>
                      <a:r>
                        <a:rPr lang="pt-BR" dirty="0" err="1"/>
                        <a:t>P</a:t>
                      </a:r>
                      <a:r>
                        <a:rPr lang="pt-BR" baseline="-25000" dirty="0" err="1"/>
                        <a:t>x</a:t>
                      </a:r>
                      <a:r>
                        <a:rPr lang="pt-BR" baseline="0" dirty="0"/>
                        <a:t> diminui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Demandada D</a:t>
                      </a:r>
                      <a:r>
                        <a:rPr lang="pt-BR" baseline="-25000" dirty="0"/>
                        <a:t>X</a:t>
                      </a:r>
                      <a:r>
                        <a:rPr lang="pt-BR" dirty="0"/>
                        <a:t> aumenta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039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103068C-09AC-B96B-46DC-CB6B9ED55A1D}"/>
              </a:ext>
            </a:extLst>
          </p:cNvPr>
          <p:cNvCxnSpPr/>
          <p:nvPr/>
        </p:nvCxnSpPr>
        <p:spPr>
          <a:xfrm flipV="1">
            <a:off x="4366220" y="511628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061175F-755C-45A7-B925-516EB2A450C9}"/>
              </a:ext>
            </a:extLst>
          </p:cNvPr>
          <p:cNvCxnSpPr/>
          <p:nvPr/>
        </p:nvCxnSpPr>
        <p:spPr>
          <a:xfrm flipV="1">
            <a:off x="10846940" y="544522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28860EA-FA70-DEA5-0DB2-8A1A5A3A345E}"/>
              </a:ext>
            </a:extLst>
          </p:cNvPr>
          <p:cNvCxnSpPr>
            <a:cxnSpLocks/>
          </p:cNvCxnSpPr>
          <p:nvPr/>
        </p:nvCxnSpPr>
        <p:spPr>
          <a:xfrm>
            <a:off x="10270876" y="5075380"/>
            <a:ext cx="0" cy="256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155DAA2-3D84-2D95-3F40-0FBAFFF9DBB6}"/>
              </a:ext>
            </a:extLst>
          </p:cNvPr>
          <p:cNvCxnSpPr>
            <a:cxnSpLocks/>
          </p:cNvCxnSpPr>
          <p:nvPr/>
        </p:nvCxnSpPr>
        <p:spPr>
          <a:xfrm>
            <a:off x="4366220" y="5445224"/>
            <a:ext cx="0" cy="256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5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39BF2-4CBF-44A0-F6FE-717AB746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t-BR" b="1" dirty="0"/>
              <a:t>A quantidade demandada do bem x (</a:t>
            </a:r>
            <a:r>
              <a:rPr lang="pt-BR" b="1" dirty="0" err="1"/>
              <a:t>Qx</a:t>
            </a:r>
            <a:r>
              <a:rPr lang="pt-BR" b="1" dirty="0"/>
              <a:t>) em relação ao seu preço (</a:t>
            </a:r>
            <a:r>
              <a:rPr lang="pt-BR" b="1" dirty="0" err="1"/>
              <a:t>Px</a:t>
            </a:r>
            <a:r>
              <a:rPr lang="pt-BR" b="1" dirty="0"/>
              <a:t>):</a:t>
            </a:r>
          </a:p>
          <a:p>
            <a:endParaRPr lang="pt-BR" dirty="0"/>
          </a:p>
          <a:p>
            <a:pPr marL="45720" indent="0">
              <a:buNone/>
            </a:pPr>
            <a:r>
              <a:rPr lang="pt-BR" dirty="0"/>
              <a:t>			</a:t>
            </a:r>
            <a:endParaRPr lang="pt-BR" sz="20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5107B0D-91F0-404C-21EE-DD06840E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23845DA-7C10-2839-F8FB-FC5A409ECE7B}"/>
              </a:ext>
            </a:extLst>
          </p:cNvPr>
          <p:cNvGrpSpPr/>
          <p:nvPr/>
        </p:nvGrpSpPr>
        <p:grpSpPr>
          <a:xfrm>
            <a:off x="3330693" y="2939347"/>
            <a:ext cx="4677105" cy="3373421"/>
            <a:chOff x="2710036" y="2503253"/>
            <a:chExt cx="3744416" cy="3189191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AA532C9E-95FD-35DB-9F5D-B307F30B6BCD}"/>
                </a:ext>
              </a:extLst>
            </p:cNvPr>
            <p:cNvGrpSpPr/>
            <p:nvPr/>
          </p:nvGrpSpPr>
          <p:grpSpPr>
            <a:xfrm>
              <a:off x="2710036" y="2503253"/>
              <a:ext cx="3744416" cy="3082960"/>
              <a:chOff x="2710036" y="2503253"/>
              <a:chExt cx="3744416" cy="3082960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A977FB96-EBB7-B60C-678F-60ABF522AA12}"/>
                  </a:ext>
                </a:extLst>
              </p:cNvPr>
              <p:cNvGrpSpPr/>
              <p:nvPr/>
            </p:nvGrpSpPr>
            <p:grpSpPr>
              <a:xfrm>
                <a:off x="2710036" y="2564904"/>
                <a:ext cx="3744416" cy="2952328"/>
                <a:chOff x="2710036" y="2564904"/>
                <a:chExt cx="3744416" cy="2952328"/>
              </a:xfrm>
            </p:grpSpPr>
            <p:grpSp>
              <p:nvGrpSpPr>
                <p:cNvPr id="14" name="Agrupar 13">
                  <a:extLst>
                    <a:ext uri="{FF2B5EF4-FFF2-40B4-BE49-F238E27FC236}">
                      <a16:creationId xmlns:a16="http://schemas.microsoft.com/office/drawing/2014/main" id="{58E73E2F-B951-CCF1-32BF-511B553D800E}"/>
                    </a:ext>
                  </a:extLst>
                </p:cNvPr>
                <p:cNvGrpSpPr/>
                <p:nvPr/>
              </p:nvGrpSpPr>
              <p:grpSpPr>
                <a:xfrm>
                  <a:off x="2710036" y="2564904"/>
                  <a:ext cx="3744416" cy="2952328"/>
                  <a:chOff x="2710036" y="2564904"/>
                  <a:chExt cx="3744416" cy="2952328"/>
                </a:xfrm>
              </p:grpSpPr>
              <p:cxnSp>
                <p:nvCxnSpPr>
                  <p:cNvPr id="4" name="Conector de Seta Reta 3">
                    <a:extLst>
                      <a:ext uri="{FF2B5EF4-FFF2-40B4-BE49-F238E27FC236}">
                        <a16:creationId xmlns:a16="http://schemas.microsoft.com/office/drawing/2014/main" id="{B54DB44A-CBF9-4C37-71A0-7AFDFE63F66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214092" y="2564904"/>
                    <a:ext cx="0" cy="295232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de Seta Reta 6">
                    <a:extLst>
                      <a:ext uri="{FF2B5EF4-FFF2-40B4-BE49-F238E27FC236}">
                        <a16:creationId xmlns:a16="http://schemas.microsoft.com/office/drawing/2014/main" id="{19F2A8F2-0263-0D10-C548-0B3F8F87A4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0036" y="5220816"/>
                    <a:ext cx="37444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5418DCC5-EE17-747C-111F-55732CBD7414}"/>
                    </a:ext>
                  </a:extLst>
                </p:cNvPr>
                <p:cNvSpPr/>
                <p:nvPr/>
              </p:nvSpPr>
              <p:spPr>
                <a:xfrm>
                  <a:off x="3574133" y="3212979"/>
                  <a:ext cx="2245201" cy="1711422"/>
                </a:xfrm>
                <a:custGeom>
                  <a:avLst/>
                  <a:gdLst>
                    <a:gd name="connsiteX0" fmla="*/ 0 w 1541415"/>
                    <a:gd name="connsiteY0" fmla="*/ 0 h 1545451"/>
                    <a:gd name="connsiteX1" fmla="*/ 457200 w 1541415"/>
                    <a:gd name="connsiteY1" fmla="*/ 1129005 h 1545451"/>
                    <a:gd name="connsiteX2" fmla="*/ 1446245 w 1541415"/>
                    <a:gd name="connsiteY2" fmla="*/ 1511560 h 1545451"/>
                    <a:gd name="connsiteX3" fmla="*/ 1446245 w 1541415"/>
                    <a:gd name="connsiteY3" fmla="*/ 1502229 h 1545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41415" h="1545451">
                      <a:moveTo>
                        <a:pt x="0" y="0"/>
                      </a:moveTo>
                      <a:cubicBezTo>
                        <a:pt x="108079" y="438539"/>
                        <a:pt x="216159" y="877078"/>
                        <a:pt x="457200" y="1129005"/>
                      </a:cubicBezTo>
                      <a:cubicBezTo>
                        <a:pt x="698241" y="1380932"/>
                        <a:pt x="1446245" y="1511560"/>
                        <a:pt x="1446245" y="1511560"/>
                      </a:cubicBezTo>
                      <a:cubicBezTo>
                        <a:pt x="1611086" y="1573764"/>
                        <a:pt x="1528665" y="1537996"/>
                        <a:pt x="1446245" y="1502229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B40A6C5-08E0-F5F5-B40D-EF21C74EFFDC}"/>
                  </a:ext>
                </a:extLst>
              </p:cNvPr>
              <p:cNvSpPr txBox="1"/>
              <p:nvPr/>
            </p:nvSpPr>
            <p:spPr>
              <a:xfrm>
                <a:off x="2818594" y="2503253"/>
                <a:ext cx="465192" cy="4247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400" dirty="0" err="1"/>
                  <a:t>P</a:t>
                </a:r>
                <a:r>
                  <a:rPr lang="pt-BR" sz="2400" baseline="-25000" dirty="0" err="1"/>
                  <a:t>x</a:t>
                </a:r>
                <a:endParaRPr lang="pt-BR" sz="2400" baseline="-25000" dirty="0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B24B55F-754B-2FF7-E1F8-3D010928ACD6}"/>
                  </a:ext>
                </a:extLst>
              </p:cNvPr>
              <p:cNvSpPr txBox="1"/>
              <p:nvPr/>
            </p:nvSpPr>
            <p:spPr>
              <a:xfrm>
                <a:off x="5819336" y="5237051"/>
                <a:ext cx="391675" cy="34916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000" dirty="0" err="1"/>
                  <a:t>Q</a:t>
                </a:r>
                <a:r>
                  <a:rPr lang="pt-BR" sz="2000" baseline="-25000" dirty="0" err="1"/>
                  <a:t>x</a:t>
                </a:r>
                <a:endParaRPr lang="pt-BR" sz="2000" baseline="-25000" dirty="0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36E1AEE-00D2-40DA-9A78-B7013B95D793}"/>
                  </a:ext>
                </a:extLst>
              </p:cNvPr>
              <p:cNvSpPr txBox="1"/>
              <p:nvPr/>
            </p:nvSpPr>
            <p:spPr>
              <a:xfrm>
                <a:off x="2828153" y="3796356"/>
                <a:ext cx="513282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000" dirty="0"/>
                  <a:t>P</a:t>
                </a:r>
                <a:r>
                  <a:rPr lang="pt-BR" sz="2000" baseline="30000" dirty="0"/>
                  <a:t>0</a:t>
                </a:r>
                <a:r>
                  <a:rPr lang="pt-BR" sz="2000" baseline="-25000" dirty="0"/>
                  <a:t>x</a:t>
                </a:r>
              </a:p>
            </p:txBody>
          </p:sp>
        </p:grp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4AB07C14-7000-7426-0C93-0DB0DD458044}"/>
                </a:ext>
              </a:extLst>
            </p:cNvPr>
            <p:cNvCxnSpPr>
              <a:cxnSpLocks/>
            </p:cNvCxnSpPr>
            <p:nvPr/>
          </p:nvCxnSpPr>
          <p:spPr>
            <a:xfrm>
              <a:off x="3221426" y="3981022"/>
              <a:ext cx="638845" cy="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9B40C338-7D7C-71A3-9070-8829D7BA7B6C}"/>
                </a:ext>
              </a:extLst>
            </p:cNvPr>
            <p:cNvCxnSpPr/>
            <p:nvPr/>
          </p:nvCxnSpPr>
          <p:spPr>
            <a:xfrm>
              <a:off x="3862163" y="3981022"/>
              <a:ext cx="0" cy="123979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B555384-CF96-A5A4-206D-B527188A4576}"/>
                </a:ext>
              </a:extLst>
            </p:cNvPr>
            <p:cNvSpPr txBox="1"/>
            <p:nvPr/>
          </p:nvSpPr>
          <p:spPr>
            <a:xfrm>
              <a:off x="3546996" y="5323112"/>
              <a:ext cx="583814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000" dirty="0"/>
                <a:t>Q</a:t>
              </a:r>
              <a:r>
                <a:rPr lang="pt-BR" sz="2000" baseline="30000" dirty="0"/>
                <a:t>0</a:t>
              </a:r>
              <a:r>
                <a:rPr lang="pt-BR" sz="2000" baseline="-25000" dirty="0"/>
                <a:t>x</a:t>
              </a: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650BCAA-D68E-1957-54BD-F8F6D910C5A3}"/>
              </a:ext>
            </a:extLst>
          </p:cNvPr>
          <p:cNvSpPr txBox="1"/>
          <p:nvPr/>
        </p:nvSpPr>
        <p:spPr>
          <a:xfrm>
            <a:off x="3969464" y="2619584"/>
            <a:ext cx="3627074" cy="341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b="1" dirty="0"/>
              <a:t>Curva de Demanda do bem x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DB0251B-FA01-D1F6-F9A7-F243B54C1394}"/>
              </a:ext>
            </a:extLst>
          </p:cNvPr>
          <p:cNvSpPr txBox="1"/>
          <p:nvPr/>
        </p:nvSpPr>
        <p:spPr>
          <a:xfrm>
            <a:off x="6597238" y="6453336"/>
            <a:ext cx="184731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pt-BR" sz="2400" dirty="0" err="1"/>
          </a:p>
        </p:txBody>
      </p:sp>
    </p:spTree>
    <p:extLst>
      <p:ext uri="{BB962C8B-B14F-4D97-AF65-F5344CB8AC3E}">
        <p14:creationId xmlns:p14="http://schemas.microsoft.com/office/powerpoint/2010/main" val="7949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39BF2-4CBF-44A0-F6FE-717AB746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pt-BR" b="1" dirty="0"/>
              <a:t>A Curva de Demanda do bem x em relação ao preço de outros produtos (P</a:t>
            </a:r>
            <a:r>
              <a:rPr lang="pt-BR" b="1" baseline="-25000" dirty="0"/>
              <a:t>i</a:t>
            </a:r>
            <a:r>
              <a:rPr lang="pt-BR" b="1" dirty="0"/>
              <a:t>):</a:t>
            </a:r>
          </a:p>
          <a:p>
            <a:r>
              <a:rPr lang="pt-BR" dirty="0"/>
              <a:t>Aqui temos que classificar dois tipos de bens:</a:t>
            </a:r>
          </a:p>
          <a:p>
            <a:pPr lvl="1"/>
            <a:r>
              <a:rPr lang="pt-BR" b="1" dirty="0"/>
              <a:t>Bens Substitutos</a:t>
            </a:r>
            <a:r>
              <a:rPr lang="pt-BR" dirty="0"/>
              <a:t> – são produtos diretamente substituíveis entre si. </a:t>
            </a:r>
          </a:p>
          <a:p>
            <a:pPr marL="274320" lvl="1" indent="0">
              <a:buNone/>
            </a:pPr>
            <a:r>
              <a:rPr lang="pt-BR" dirty="0" err="1"/>
              <a:t>Ex</a:t>
            </a:r>
            <a:r>
              <a:rPr lang="pt-BR" dirty="0"/>
              <a:t>: Manteiga e margarina, álcool e gasolina, passagens de ônibus e passagens de avião, etc.</a:t>
            </a:r>
          </a:p>
          <a:p>
            <a:pPr marL="274320" lvl="1" indent="0">
              <a:buNone/>
            </a:pPr>
            <a:r>
              <a:rPr lang="pt-BR" dirty="0"/>
              <a:t>Assim, quando o preço de um aumenta, aumenta-se a procura pelo outro (substituto).</a:t>
            </a:r>
          </a:p>
          <a:p>
            <a:pPr lvl="1"/>
            <a:endParaRPr lang="pt-BR" b="1" dirty="0"/>
          </a:p>
          <a:p>
            <a:pPr lvl="1"/>
            <a:r>
              <a:rPr lang="pt-BR" b="1" dirty="0"/>
              <a:t>Bens complementares</a:t>
            </a:r>
            <a:r>
              <a:rPr lang="pt-BR" dirty="0"/>
              <a:t> – são produtos que se complementam. </a:t>
            </a:r>
          </a:p>
          <a:p>
            <a:pPr marL="274320" lvl="1" indent="0">
              <a:buNone/>
            </a:pPr>
            <a:r>
              <a:rPr lang="pt-BR" dirty="0" err="1"/>
              <a:t>Ex</a:t>
            </a:r>
            <a:r>
              <a:rPr lang="pt-BR" dirty="0"/>
              <a:t>: cartuchos de tinta e impressora, seguros e carros, etc.</a:t>
            </a:r>
          </a:p>
          <a:p>
            <a:pPr marL="274320" lvl="1" indent="0">
              <a:buNone/>
            </a:pPr>
            <a:r>
              <a:rPr lang="pt-BR" dirty="0"/>
              <a:t>Quando o preço de um aumenta, diminui a procura pelo outro (complementar)</a:t>
            </a:r>
          </a:p>
          <a:p>
            <a:pPr marL="45720" indent="0">
              <a:buNone/>
            </a:pPr>
            <a:r>
              <a:rPr lang="pt-BR" dirty="0"/>
              <a:t>			</a:t>
            </a:r>
            <a:endParaRPr lang="pt-BR" sz="20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5107B0D-91F0-404C-21EE-DD06840E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9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39BF2-4CBF-44A0-F6FE-717AB746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t-BR" b="1" dirty="0"/>
              <a:t>A quantidade demandada do bem x (</a:t>
            </a:r>
            <a:r>
              <a:rPr lang="pt-BR" b="1" dirty="0" err="1"/>
              <a:t>Qx</a:t>
            </a:r>
            <a:r>
              <a:rPr lang="pt-BR" b="1" dirty="0"/>
              <a:t>) em relação ao preço de um bem substituto a ele (P</a:t>
            </a:r>
            <a:r>
              <a:rPr lang="pt-BR" b="1" baseline="-25000" dirty="0"/>
              <a:t>is</a:t>
            </a:r>
            <a:r>
              <a:rPr lang="pt-BR" b="1" dirty="0"/>
              <a:t>):</a:t>
            </a:r>
          </a:p>
          <a:p>
            <a:endParaRPr lang="pt-BR" dirty="0"/>
          </a:p>
          <a:p>
            <a:pPr marL="45720" indent="0">
              <a:buNone/>
            </a:pPr>
            <a:r>
              <a:rPr lang="pt-BR" dirty="0"/>
              <a:t>			</a:t>
            </a:r>
            <a:endParaRPr lang="pt-BR" sz="20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5107B0D-91F0-404C-21EE-DD06840E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Bens substitutos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23845DA-7C10-2839-F8FB-FC5A409ECE7B}"/>
              </a:ext>
            </a:extLst>
          </p:cNvPr>
          <p:cNvGrpSpPr/>
          <p:nvPr/>
        </p:nvGrpSpPr>
        <p:grpSpPr>
          <a:xfrm>
            <a:off x="3574132" y="2789128"/>
            <a:ext cx="4677105" cy="3403558"/>
            <a:chOff x="2710036" y="2495074"/>
            <a:chExt cx="3744416" cy="3217682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AA532C9E-95FD-35DB-9F5D-B307F30B6BCD}"/>
                </a:ext>
              </a:extLst>
            </p:cNvPr>
            <p:cNvGrpSpPr/>
            <p:nvPr/>
          </p:nvGrpSpPr>
          <p:grpSpPr>
            <a:xfrm>
              <a:off x="2710036" y="2495074"/>
              <a:ext cx="3744416" cy="3091139"/>
              <a:chOff x="2710036" y="2495074"/>
              <a:chExt cx="3744416" cy="3091139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A977FB96-EBB7-B60C-678F-60ABF522AA12}"/>
                  </a:ext>
                </a:extLst>
              </p:cNvPr>
              <p:cNvGrpSpPr/>
              <p:nvPr/>
            </p:nvGrpSpPr>
            <p:grpSpPr>
              <a:xfrm>
                <a:off x="2710036" y="2564904"/>
                <a:ext cx="3744416" cy="2952328"/>
                <a:chOff x="2710036" y="2564904"/>
                <a:chExt cx="3744416" cy="2952328"/>
              </a:xfrm>
            </p:grpSpPr>
            <p:grpSp>
              <p:nvGrpSpPr>
                <p:cNvPr id="14" name="Agrupar 13">
                  <a:extLst>
                    <a:ext uri="{FF2B5EF4-FFF2-40B4-BE49-F238E27FC236}">
                      <a16:creationId xmlns:a16="http://schemas.microsoft.com/office/drawing/2014/main" id="{58E73E2F-B951-CCF1-32BF-511B553D800E}"/>
                    </a:ext>
                  </a:extLst>
                </p:cNvPr>
                <p:cNvGrpSpPr/>
                <p:nvPr/>
              </p:nvGrpSpPr>
              <p:grpSpPr>
                <a:xfrm>
                  <a:off x="2710036" y="2564904"/>
                  <a:ext cx="3744416" cy="2952328"/>
                  <a:chOff x="2710036" y="2564904"/>
                  <a:chExt cx="3744416" cy="2952328"/>
                </a:xfrm>
              </p:grpSpPr>
              <p:cxnSp>
                <p:nvCxnSpPr>
                  <p:cNvPr id="4" name="Conector de Seta Reta 3">
                    <a:extLst>
                      <a:ext uri="{FF2B5EF4-FFF2-40B4-BE49-F238E27FC236}">
                        <a16:creationId xmlns:a16="http://schemas.microsoft.com/office/drawing/2014/main" id="{B54DB44A-CBF9-4C37-71A0-7AFDFE63F66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214092" y="2564904"/>
                    <a:ext cx="0" cy="295232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de Seta Reta 6">
                    <a:extLst>
                      <a:ext uri="{FF2B5EF4-FFF2-40B4-BE49-F238E27FC236}">
                        <a16:creationId xmlns:a16="http://schemas.microsoft.com/office/drawing/2014/main" id="{19F2A8F2-0263-0D10-C548-0B3F8F87A4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0036" y="5220816"/>
                    <a:ext cx="37444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5418DCC5-EE17-747C-111F-55732CBD7414}"/>
                    </a:ext>
                  </a:extLst>
                </p:cNvPr>
                <p:cNvSpPr/>
                <p:nvPr/>
              </p:nvSpPr>
              <p:spPr>
                <a:xfrm rot="17431829">
                  <a:off x="3154896" y="3361471"/>
                  <a:ext cx="2276769" cy="1064534"/>
                </a:xfrm>
                <a:custGeom>
                  <a:avLst/>
                  <a:gdLst>
                    <a:gd name="connsiteX0" fmla="*/ 0 w 1541415"/>
                    <a:gd name="connsiteY0" fmla="*/ 0 h 1545451"/>
                    <a:gd name="connsiteX1" fmla="*/ 457200 w 1541415"/>
                    <a:gd name="connsiteY1" fmla="*/ 1129005 h 1545451"/>
                    <a:gd name="connsiteX2" fmla="*/ 1446245 w 1541415"/>
                    <a:gd name="connsiteY2" fmla="*/ 1511560 h 1545451"/>
                    <a:gd name="connsiteX3" fmla="*/ 1446245 w 1541415"/>
                    <a:gd name="connsiteY3" fmla="*/ 1502229 h 1545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41415" h="1545451">
                      <a:moveTo>
                        <a:pt x="0" y="0"/>
                      </a:moveTo>
                      <a:cubicBezTo>
                        <a:pt x="108079" y="438539"/>
                        <a:pt x="216159" y="877078"/>
                        <a:pt x="457200" y="1129005"/>
                      </a:cubicBezTo>
                      <a:cubicBezTo>
                        <a:pt x="698241" y="1380932"/>
                        <a:pt x="1446245" y="1511560"/>
                        <a:pt x="1446245" y="1511560"/>
                      </a:cubicBezTo>
                      <a:cubicBezTo>
                        <a:pt x="1611086" y="1573764"/>
                        <a:pt x="1528665" y="1537996"/>
                        <a:pt x="1446245" y="1502229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B40A6C5-08E0-F5F5-B40D-EF21C74EFFDC}"/>
                  </a:ext>
                </a:extLst>
              </p:cNvPr>
              <p:cNvSpPr txBox="1"/>
              <p:nvPr/>
            </p:nvSpPr>
            <p:spPr>
              <a:xfrm>
                <a:off x="2800265" y="2495074"/>
                <a:ext cx="391675" cy="401536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400" dirty="0"/>
                  <a:t>P</a:t>
                </a:r>
                <a:r>
                  <a:rPr lang="pt-BR" sz="2400" baseline="-25000" dirty="0"/>
                  <a:t>is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B24B55F-754B-2FF7-E1F8-3D010928ACD6}"/>
                  </a:ext>
                </a:extLst>
              </p:cNvPr>
              <p:cNvSpPr txBox="1"/>
              <p:nvPr/>
            </p:nvSpPr>
            <p:spPr>
              <a:xfrm>
                <a:off x="5819336" y="5237051"/>
                <a:ext cx="391675" cy="34916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000" dirty="0" err="1"/>
                  <a:t>Q</a:t>
                </a:r>
                <a:r>
                  <a:rPr lang="pt-BR" sz="2000" baseline="-25000" dirty="0" err="1"/>
                  <a:t>x</a:t>
                </a:r>
                <a:endParaRPr lang="pt-BR" sz="2000" baseline="-25000" dirty="0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36E1AEE-00D2-40DA-9A78-B7013B95D793}"/>
                  </a:ext>
                </a:extLst>
              </p:cNvPr>
              <p:cNvSpPr txBox="1"/>
              <p:nvPr/>
            </p:nvSpPr>
            <p:spPr>
              <a:xfrm>
                <a:off x="2828153" y="3796356"/>
                <a:ext cx="425042" cy="34916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000" dirty="0"/>
                  <a:t>P</a:t>
                </a:r>
                <a:r>
                  <a:rPr lang="pt-BR" sz="2000" baseline="30000" dirty="0"/>
                  <a:t>0</a:t>
                </a:r>
                <a:r>
                  <a:rPr lang="pt-BR" sz="2000" baseline="-25000" dirty="0"/>
                  <a:t>is</a:t>
                </a:r>
              </a:p>
            </p:txBody>
          </p:sp>
        </p:grp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4AB07C14-7000-7426-0C93-0DB0DD458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1426" y="3970937"/>
              <a:ext cx="1445924" cy="10084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9B40C338-7D7C-71A3-9070-8829D7BA7B6C}"/>
                </a:ext>
              </a:extLst>
            </p:cNvPr>
            <p:cNvCxnSpPr/>
            <p:nvPr/>
          </p:nvCxnSpPr>
          <p:spPr>
            <a:xfrm>
              <a:off x="4667350" y="3997258"/>
              <a:ext cx="0" cy="123979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B555384-CF96-A5A4-206D-B527188A4576}"/>
                </a:ext>
              </a:extLst>
            </p:cNvPr>
            <p:cNvSpPr txBox="1"/>
            <p:nvPr/>
          </p:nvSpPr>
          <p:spPr>
            <a:xfrm>
              <a:off x="4412978" y="5363594"/>
              <a:ext cx="467392" cy="34916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000" dirty="0"/>
                <a:t>Q</a:t>
              </a:r>
              <a:r>
                <a:rPr lang="pt-BR" sz="2000" baseline="30000" dirty="0"/>
                <a:t>0</a:t>
              </a:r>
              <a:r>
                <a:rPr lang="pt-BR" sz="2000" baseline="-250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4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39BF2-4CBF-44A0-F6FE-717AB746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t-BR" b="1" dirty="0"/>
              <a:t>A curva de demanda do </a:t>
            </a:r>
            <a:r>
              <a:rPr lang="pt-BR" b="1" dirty="0" err="1"/>
              <a:t>do</a:t>
            </a:r>
            <a:r>
              <a:rPr lang="pt-BR" b="1" dirty="0"/>
              <a:t> bem x (</a:t>
            </a:r>
            <a:r>
              <a:rPr lang="pt-BR" b="1" dirty="0" err="1"/>
              <a:t>Qx</a:t>
            </a:r>
            <a:r>
              <a:rPr lang="pt-BR" b="1" dirty="0"/>
              <a:t>) quando o preço do produto substituto aumenta :</a:t>
            </a:r>
          </a:p>
          <a:p>
            <a:endParaRPr lang="pt-BR" dirty="0"/>
          </a:p>
          <a:p>
            <a:pPr marL="45720" indent="0">
              <a:buNone/>
            </a:pPr>
            <a:r>
              <a:rPr lang="pt-BR" dirty="0"/>
              <a:t>			</a:t>
            </a:r>
            <a:endParaRPr lang="pt-BR" sz="20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5107B0D-91F0-404C-21EE-DD06840E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Bens substitutos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6CD6787B-935C-0A0D-0A1F-688CF791FEFA}"/>
              </a:ext>
            </a:extLst>
          </p:cNvPr>
          <p:cNvGrpSpPr/>
          <p:nvPr/>
        </p:nvGrpSpPr>
        <p:grpSpPr>
          <a:xfrm>
            <a:off x="3430116" y="2820114"/>
            <a:ext cx="4677105" cy="3352086"/>
            <a:chOff x="3430116" y="2820114"/>
            <a:chExt cx="4677105" cy="3352086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00CB461-201B-596E-BF4B-C56B5E3BE825}"/>
                </a:ext>
              </a:extLst>
            </p:cNvPr>
            <p:cNvSpPr txBox="1"/>
            <p:nvPr/>
          </p:nvSpPr>
          <p:spPr>
            <a:xfrm>
              <a:off x="5150558" y="5795972"/>
              <a:ext cx="583814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000" dirty="0"/>
                <a:t>Q</a:t>
              </a:r>
              <a:r>
                <a:rPr lang="pt-BR" sz="2000" baseline="30000" dirty="0"/>
                <a:t>1</a:t>
              </a:r>
              <a:r>
                <a:rPr lang="pt-BR" sz="2000" baseline="-25000" dirty="0"/>
                <a:t>x</a:t>
              </a:r>
            </a:p>
          </p:txBody>
        </p: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D2BFE78F-F9D7-791A-15C1-5029733A64C9}"/>
                </a:ext>
              </a:extLst>
            </p:cNvPr>
            <p:cNvGrpSpPr/>
            <p:nvPr/>
          </p:nvGrpSpPr>
          <p:grpSpPr>
            <a:xfrm>
              <a:off x="3430116" y="2820114"/>
              <a:ext cx="4677105" cy="3352086"/>
              <a:chOff x="3430116" y="2820114"/>
              <a:chExt cx="4677105" cy="3352086"/>
            </a:xfrm>
          </p:grpSpPr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523845DA-7C10-2839-F8FB-FC5A409ECE7B}"/>
                  </a:ext>
                </a:extLst>
              </p:cNvPr>
              <p:cNvGrpSpPr/>
              <p:nvPr/>
            </p:nvGrpSpPr>
            <p:grpSpPr>
              <a:xfrm>
                <a:off x="3430116" y="2820114"/>
                <a:ext cx="4677105" cy="3352086"/>
                <a:chOff x="2710036" y="2503253"/>
                <a:chExt cx="3744416" cy="3169021"/>
              </a:xfrm>
            </p:grpSpPr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id="{AA532C9E-95FD-35DB-9F5D-B307F30B6BCD}"/>
                    </a:ext>
                  </a:extLst>
                </p:cNvPr>
                <p:cNvGrpSpPr/>
                <p:nvPr/>
              </p:nvGrpSpPr>
              <p:grpSpPr>
                <a:xfrm>
                  <a:off x="2710036" y="2503253"/>
                  <a:ext cx="3744416" cy="3082960"/>
                  <a:chOff x="2710036" y="2503253"/>
                  <a:chExt cx="3744416" cy="3082960"/>
                </a:xfrm>
              </p:grpSpPr>
              <p:grpSp>
                <p:nvGrpSpPr>
                  <p:cNvPr id="17" name="Agrupar 16">
                    <a:extLst>
                      <a:ext uri="{FF2B5EF4-FFF2-40B4-BE49-F238E27FC236}">
                        <a16:creationId xmlns:a16="http://schemas.microsoft.com/office/drawing/2014/main" id="{A977FB96-EBB7-B60C-678F-60ABF522AA12}"/>
                      </a:ext>
                    </a:extLst>
                  </p:cNvPr>
                  <p:cNvGrpSpPr/>
                  <p:nvPr/>
                </p:nvGrpSpPr>
                <p:grpSpPr>
                  <a:xfrm>
                    <a:off x="2710036" y="2564904"/>
                    <a:ext cx="3744416" cy="2952328"/>
                    <a:chOff x="2710036" y="2564904"/>
                    <a:chExt cx="3744416" cy="2952328"/>
                  </a:xfrm>
                </p:grpSpPr>
                <p:grpSp>
                  <p:nvGrpSpPr>
                    <p:cNvPr id="14" name="Agrupar 13">
                      <a:extLst>
                        <a:ext uri="{FF2B5EF4-FFF2-40B4-BE49-F238E27FC236}">
                          <a16:creationId xmlns:a16="http://schemas.microsoft.com/office/drawing/2014/main" id="{58E73E2F-B951-CCF1-32BF-511B553D80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10036" y="2564904"/>
                      <a:ext cx="3744416" cy="2952328"/>
                      <a:chOff x="2710036" y="2564904"/>
                      <a:chExt cx="3744416" cy="2952328"/>
                    </a:xfrm>
                  </p:grpSpPr>
                  <p:cxnSp>
                    <p:nvCxnSpPr>
                      <p:cNvPr id="4" name="Conector de Seta Reta 3">
                        <a:extLst>
                          <a:ext uri="{FF2B5EF4-FFF2-40B4-BE49-F238E27FC236}">
                            <a16:creationId xmlns:a16="http://schemas.microsoft.com/office/drawing/2014/main" id="{B54DB44A-CBF9-4C37-71A0-7AFDFE63F66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14092" y="2564904"/>
                        <a:ext cx="0" cy="295232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" name="Conector de Seta Reta 6">
                        <a:extLst>
                          <a:ext uri="{FF2B5EF4-FFF2-40B4-BE49-F238E27FC236}">
                            <a16:creationId xmlns:a16="http://schemas.microsoft.com/office/drawing/2014/main" id="{19F2A8F2-0263-0D10-C548-0B3F8F87A4A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10036" y="5220816"/>
                        <a:ext cx="3744416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" name="Forma Livre: Forma 15">
                      <a:extLst>
                        <a:ext uri="{FF2B5EF4-FFF2-40B4-BE49-F238E27FC236}">
                          <a16:creationId xmlns:a16="http://schemas.microsoft.com/office/drawing/2014/main" id="{5418DCC5-EE17-747C-111F-55732CBD74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4133" y="3212979"/>
                      <a:ext cx="2245201" cy="1711422"/>
                    </a:xfrm>
                    <a:custGeom>
                      <a:avLst/>
                      <a:gdLst>
                        <a:gd name="connsiteX0" fmla="*/ 0 w 1541415"/>
                        <a:gd name="connsiteY0" fmla="*/ 0 h 1545451"/>
                        <a:gd name="connsiteX1" fmla="*/ 457200 w 1541415"/>
                        <a:gd name="connsiteY1" fmla="*/ 1129005 h 1545451"/>
                        <a:gd name="connsiteX2" fmla="*/ 1446245 w 1541415"/>
                        <a:gd name="connsiteY2" fmla="*/ 1511560 h 1545451"/>
                        <a:gd name="connsiteX3" fmla="*/ 1446245 w 1541415"/>
                        <a:gd name="connsiteY3" fmla="*/ 1502229 h 15454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541415" h="1545451">
                          <a:moveTo>
                            <a:pt x="0" y="0"/>
                          </a:moveTo>
                          <a:cubicBezTo>
                            <a:pt x="108079" y="438539"/>
                            <a:pt x="216159" y="877078"/>
                            <a:pt x="457200" y="1129005"/>
                          </a:cubicBezTo>
                          <a:cubicBezTo>
                            <a:pt x="698241" y="1380932"/>
                            <a:pt x="1446245" y="1511560"/>
                            <a:pt x="1446245" y="1511560"/>
                          </a:cubicBezTo>
                          <a:cubicBezTo>
                            <a:pt x="1611086" y="1573764"/>
                            <a:pt x="1528665" y="1537996"/>
                            <a:pt x="1446245" y="1502229"/>
                          </a:cubicBezTo>
                        </a:path>
                      </a:pathLst>
                    </a:cu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AB40A6C5-08E0-F5F5-B40D-EF21C74EFF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18594" y="2503253"/>
                    <a:ext cx="372425" cy="401536"/>
                  </a:xfrm>
                  <a:prstGeom prst="rect">
                    <a:avLst/>
                  </a:prstGeom>
                  <a:noFill/>
                  <a:ln>
                    <a:solidFill>
                      <a:schemeClr val="bg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400" dirty="0" err="1"/>
                      <a:t>P</a:t>
                    </a:r>
                    <a:r>
                      <a:rPr lang="pt-BR" sz="2400" baseline="-25000" dirty="0" err="1"/>
                      <a:t>x</a:t>
                    </a:r>
                    <a:endParaRPr lang="pt-BR" sz="2400" baseline="-25000" dirty="0"/>
                  </a:p>
                </p:txBody>
              </p:sp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BB24B55F-754B-2FF7-E1F8-3D010928ACD6}"/>
                      </a:ext>
                    </a:extLst>
                  </p:cNvPr>
                  <p:cNvSpPr txBox="1"/>
                  <p:nvPr/>
                </p:nvSpPr>
                <p:spPr>
                  <a:xfrm>
                    <a:off x="5819336" y="5237051"/>
                    <a:ext cx="425042" cy="349162"/>
                  </a:xfrm>
                  <a:prstGeom prst="rect">
                    <a:avLst/>
                  </a:prstGeom>
                  <a:noFill/>
                  <a:ln>
                    <a:solidFill>
                      <a:schemeClr val="bg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000" dirty="0" err="1"/>
                      <a:t>Qx</a:t>
                    </a:r>
                    <a:endParaRPr lang="pt-BR" sz="2000" baseline="-25000" dirty="0"/>
                  </a:p>
                </p:txBody>
              </p:sp>
              <p:sp>
                <p:nvSpPr>
                  <p:cNvPr id="21" name="CaixaDeTexto 20">
                    <a:extLst>
                      <a:ext uri="{FF2B5EF4-FFF2-40B4-BE49-F238E27FC236}">
                        <a16:creationId xmlns:a16="http://schemas.microsoft.com/office/drawing/2014/main" id="{536E1AEE-00D2-40DA-9A78-B7013B95D7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28153" y="3796356"/>
                    <a:ext cx="410925" cy="349162"/>
                  </a:xfrm>
                  <a:prstGeom prst="rect">
                    <a:avLst/>
                  </a:prstGeom>
                  <a:noFill/>
                  <a:ln>
                    <a:solidFill>
                      <a:schemeClr val="bg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000" dirty="0"/>
                      <a:t>P</a:t>
                    </a:r>
                    <a:r>
                      <a:rPr lang="pt-BR" sz="2000" baseline="30000" dirty="0"/>
                      <a:t>0</a:t>
                    </a:r>
                    <a:r>
                      <a:rPr lang="pt-BR" sz="2000" baseline="-25000" dirty="0"/>
                      <a:t>x</a:t>
                    </a:r>
                  </a:p>
                </p:txBody>
              </p:sp>
            </p:grpSp>
            <p:cxnSp>
              <p:nvCxnSpPr>
                <p:cNvPr id="24" name="Conector reto 23">
                  <a:extLst>
                    <a:ext uri="{FF2B5EF4-FFF2-40B4-BE49-F238E27FC236}">
                      <a16:creationId xmlns:a16="http://schemas.microsoft.com/office/drawing/2014/main" id="{4AB07C14-7000-7426-0C93-0DB0DD458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1426" y="3981022"/>
                  <a:ext cx="984368" cy="0"/>
                </a:xfrm>
                <a:prstGeom prst="line">
                  <a:avLst/>
                </a:prstGeom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9B40C338-7D7C-71A3-9070-8829D7BA7B6C}"/>
                    </a:ext>
                  </a:extLst>
                </p:cNvPr>
                <p:cNvCxnSpPr/>
                <p:nvPr/>
              </p:nvCxnSpPr>
              <p:spPr>
                <a:xfrm>
                  <a:off x="3862163" y="3981022"/>
                  <a:ext cx="0" cy="1239794"/>
                </a:xfrm>
                <a:prstGeom prst="line">
                  <a:avLst/>
                </a:prstGeom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DB555384-CF96-A5A4-206D-B527188A4576}"/>
                    </a:ext>
                  </a:extLst>
                </p:cNvPr>
                <p:cNvSpPr txBox="1"/>
                <p:nvPr/>
              </p:nvSpPr>
              <p:spPr>
                <a:xfrm>
                  <a:off x="3546996" y="5323112"/>
                  <a:ext cx="467392" cy="349162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t-BR" sz="2000" dirty="0"/>
                    <a:t>Q</a:t>
                  </a:r>
                  <a:r>
                    <a:rPr lang="pt-BR" sz="2000" baseline="30000" dirty="0"/>
                    <a:t>0</a:t>
                  </a:r>
                  <a:r>
                    <a:rPr lang="pt-BR" sz="2000" baseline="-25000" dirty="0"/>
                    <a:t>x</a:t>
                  </a:r>
                </a:p>
              </p:txBody>
            </p:sp>
          </p:grpSp>
          <p:sp>
            <p:nvSpPr>
              <p:cNvPr id="2" name="Forma Livre: Forma 1">
                <a:extLst>
                  <a:ext uri="{FF2B5EF4-FFF2-40B4-BE49-F238E27FC236}">
                    <a16:creationId xmlns:a16="http://schemas.microsoft.com/office/drawing/2014/main" id="{6218CDDA-FD34-F7C2-75E6-6C74D85EBF0E}"/>
                  </a:ext>
                </a:extLst>
              </p:cNvPr>
              <p:cNvSpPr/>
              <p:nvPr/>
            </p:nvSpPr>
            <p:spPr>
              <a:xfrm>
                <a:off x="4757290" y="3429001"/>
                <a:ext cx="2849290" cy="1728192"/>
              </a:xfrm>
              <a:custGeom>
                <a:avLst/>
                <a:gdLst>
                  <a:gd name="connsiteX0" fmla="*/ 0 w 1541415"/>
                  <a:gd name="connsiteY0" fmla="*/ 0 h 1545451"/>
                  <a:gd name="connsiteX1" fmla="*/ 457200 w 1541415"/>
                  <a:gd name="connsiteY1" fmla="*/ 1129005 h 1545451"/>
                  <a:gd name="connsiteX2" fmla="*/ 1446245 w 1541415"/>
                  <a:gd name="connsiteY2" fmla="*/ 1511560 h 1545451"/>
                  <a:gd name="connsiteX3" fmla="*/ 1446245 w 1541415"/>
                  <a:gd name="connsiteY3" fmla="*/ 1502229 h 1545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1415" h="1545451">
                    <a:moveTo>
                      <a:pt x="0" y="0"/>
                    </a:moveTo>
                    <a:cubicBezTo>
                      <a:pt x="108079" y="438539"/>
                      <a:pt x="216159" y="877078"/>
                      <a:pt x="457200" y="1129005"/>
                    </a:cubicBezTo>
                    <a:cubicBezTo>
                      <a:pt x="698241" y="1380932"/>
                      <a:pt x="1446245" y="1511560"/>
                      <a:pt x="1446245" y="1511560"/>
                    </a:cubicBezTo>
                    <a:cubicBezTo>
                      <a:pt x="1611086" y="1573764"/>
                      <a:pt x="1528665" y="1537996"/>
                      <a:pt x="1446245" y="1502229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10A9BD0C-E26F-9085-A44D-34B121437004}"/>
                  </a:ext>
                </a:extLst>
              </p:cNvPr>
              <p:cNvCxnSpPr/>
              <p:nvPr/>
            </p:nvCxnSpPr>
            <p:spPr>
              <a:xfrm>
                <a:off x="5302324" y="4365104"/>
                <a:ext cx="0" cy="1311413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E506E602-5986-F5A3-541F-80C085FB9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7290" y="4077072"/>
                <a:ext cx="3020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48B6A047-2024-744B-5CCB-5B6A2301A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4263" y="4653136"/>
                <a:ext cx="3020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de Seta Reta 24">
                <a:extLst>
                  <a:ext uri="{FF2B5EF4-FFF2-40B4-BE49-F238E27FC236}">
                    <a16:creationId xmlns:a16="http://schemas.microsoft.com/office/drawing/2014/main" id="{33E6510C-0A27-5B34-6720-87DAB85C2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8319" y="4941168"/>
                <a:ext cx="3020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872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39BF2-4CBF-44A0-F6FE-717AB746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t-BR" b="1" dirty="0"/>
              <a:t>A quantidade demandada do bem x (</a:t>
            </a:r>
            <a:r>
              <a:rPr lang="pt-BR" b="1" dirty="0" err="1"/>
              <a:t>Qx</a:t>
            </a:r>
            <a:r>
              <a:rPr lang="pt-BR" b="1" dirty="0"/>
              <a:t>) em relação ao preço de um bem complementar a ele (</a:t>
            </a:r>
            <a:r>
              <a:rPr lang="pt-BR" b="1" dirty="0" err="1"/>
              <a:t>P</a:t>
            </a:r>
            <a:r>
              <a:rPr lang="pt-BR" b="1" baseline="-25000" dirty="0" err="1"/>
              <a:t>ic</a:t>
            </a:r>
            <a:r>
              <a:rPr lang="pt-BR" b="1" dirty="0"/>
              <a:t>):</a:t>
            </a:r>
          </a:p>
          <a:p>
            <a:endParaRPr lang="pt-BR" dirty="0"/>
          </a:p>
          <a:p>
            <a:pPr marL="45720" indent="0">
              <a:buNone/>
            </a:pPr>
            <a:r>
              <a:rPr lang="pt-BR" dirty="0"/>
              <a:t>			</a:t>
            </a:r>
            <a:endParaRPr lang="pt-BR" sz="20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5107B0D-91F0-404C-21EE-DD06840E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Bens complementares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23845DA-7C10-2839-F8FB-FC5A409ECE7B}"/>
              </a:ext>
            </a:extLst>
          </p:cNvPr>
          <p:cNvGrpSpPr/>
          <p:nvPr/>
        </p:nvGrpSpPr>
        <p:grpSpPr>
          <a:xfrm>
            <a:off x="3430116" y="2820114"/>
            <a:ext cx="4677105" cy="3352086"/>
            <a:chOff x="2710036" y="2503253"/>
            <a:chExt cx="3744416" cy="3169021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AA532C9E-95FD-35DB-9F5D-B307F30B6BCD}"/>
                </a:ext>
              </a:extLst>
            </p:cNvPr>
            <p:cNvGrpSpPr/>
            <p:nvPr/>
          </p:nvGrpSpPr>
          <p:grpSpPr>
            <a:xfrm>
              <a:off x="2710036" y="2503253"/>
              <a:ext cx="3744416" cy="3082960"/>
              <a:chOff x="2710036" y="2503253"/>
              <a:chExt cx="3744416" cy="3082960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A977FB96-EBB7-B60C-678F-60ABF522AA12}"/>
                  </a:ext>
                </a:extLst>
              </p:cNvPr>
              <p:cNvGrpSpPr/>
              <p:nvPr/>
            </p:nvGrpSpPr>
            <p:grpSpPr>
              <a:xfrm>
                <a:off x="2710036" y="2564904"/>
                <a:ext cx="3744416" cy="2952328"/>
                <a:chOff x="2710036" y="2564904"/>
                <a:chExt cx="3744416" cy="2952328"/>
              </a:xfrm>
            </p:grpSpPr>
            <p:grpSp>
              <p:nvGrpSpPr>
                <p:cNvPr id="14" name="Agrupar 13">
                  <a:extLst>
                    <a:ext uri="{FF2B5EF4-FFF2-40B4-BE49-F238E27FC236}">
                      <a16:creationId xmlns:a16="http://schemas.microsoft.com/office/drawing/2014/main" id="{58E73E2F-B951-CCF1-32BF-511B553D800E}"/>
                    </a:ext>
                  </a:extLst>
                </p:cNvPr>
                <p:cNvGrpSpPr/>
                <p:nvPr/>
              </p:nvGrpSpPr>
              <p:grpSpPr>
                <a:xfrm>
                  <a:off x="2710036" y="2564904"/>
                  <a:ext cx="3744416" cy="2952328"/>
                  <a:chOff x="2710036" y="2564904"/>
                  <a:chExt cx="3744416" cy="2952328"/>
                </a:xfrm>
              </p:grpSpPr>
              <p:cxnSp>
                <p:nvCxnSpPr>
                  <p:cNvPr id="4" name="Conector de Seta Reta 3">
                    <a:extLst>
                      <a:ext uri="{FF2B5EF4-FFF2-40B4-BE49-F238E27FC236}">
                        <a16:creationId xmlns:a16="http://schemas.microsoft.com/office/drawing/2014/main" id="{B54DB44A-CBF9-4C37-71A0-7AFDFE63F66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214092" y="2564904"/>
                    <a:ext cx="0" cy="295232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de Seta Reta 6">
                    <a:extLst>
                      <a:ext uri="{FF2B5EF4-FFF2-40B4-BE49-F238E27FC236}">
                        <a16:creationId xmlns:a16="http://schemas.microsoft.com/office/drawing/2014/main" id="{19F2A8F2-0263-0D10-C548-0B3F8F87A4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0036" y="5220816"/>
                    <a:ext cx="37444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5418DCC5-EE17-747C-111F-55732CBD7414}"/>
                    </a:ext>
                  </a:extLst>
                </p:cNvPr>
                <p:cNvSpPr/>
                <p:nvPr/>
              </p:nvSpPr>
              <p:spPr>
                <a:xfrm>
                  <a:off x="3574133" y="3212979"/>
                  <a:ext cx="2245201" cy="1711422"/>
                </a:xfrm>
                <a:custGeom>
                  <a:avLst/>
                  <a:gdLst>
                    <a:gd name="connsiteX0" fmla="*/ 0 w 1541415"/>
                    <a:gd name="connsiteY0" fmla="*/ 0 h 1545451"/>
                    <a:gd name="connsiteX1" fmla="*/ 457200 w 1541415"/>
                    <a:gd name="connsiteY1" fmla="*/ 1129005 h 1545451"/>
                    <a:gd name="connsiteX2" fmla="*/ 1446245 w 1541415"/>
                    <a:gd name="connsiteY2" fmla="*/ 1511560 h 1545451"/>
                    <a:gd name="connsiteX3" fmla="*/ 1446245 w 1541415"/>
                    <a:gd name="connsiteY3" fmla="*/ 1502229 h 1545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41415" h="1545451">
                      <a:moveTo>
                        <a:pt x="0" y="0"/>
                      </a:moveTo>
                      <a:cubicBezTo>
                        <a:pt x="108079" y="438539"/>
                        <a:pt x="216159" y="877078"/>
                        <a:pt x="457200" y="1129005"/>
                      </a:cubicBezTo>
                      <a:cubicBezTo>
                        <a:pt x="698241" y="1380932"/>
                        <a:pt x="1446245" y="1511560"/>
                        <a:pt x="1446245" y="1511560"/>
                      </a:cubicBezTo>
                      <a:cubicBezTo>
                        <a:pt x="1611086" y="1573764"/>
                        <a:pt x="1528665" y="1537996"/>
                        <a:pt x="1446245" y="1502229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B40A6C5-08E0-F5F5-B40D-EF21C74EFFDC}"/>
                  </a:ext>
                </a:extLst>
              </p:cNvPr>
              <p:cNvSpPr txBox="1"/>
              <p:nvPr/>
            </p:nvSpPr>
            <p:spPr>
              <a:xfrm>
                <a:off x="2818594" y="2503253"/>
                <a:ext cx="434025" cy="401536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400" dirty="0" err="1"/>
                  <a:t>P</a:t>
                </a:r>
                <a:r>
                  <a:rPr lang="pt-BR" sz="2400" baseline="-25000" dirty="0" err="1"/>
                  <a:t>ic</a:t>
                </a:r>
                <a:endParaRPr lang="pt-BR" sz="2400" baseline="-25000" dirty="0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B24B55F-754B-2FF7-E1F8-3D010928ACD6}"/>
                  </a:ext>
                </a:extLst>
              </p:cNvPr>
              <p:cNvSpPr txBox="1"/>
              <p:nvPr/>
            </p:nvSpPr>
            <p:spPr>
              <a:xfrm>
                <a:off x="5819336" y="5237051"/>
                <a:ext cx="425042" cy="34916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000" dirty="0" err="1"/>
                  <a:t>Qx</a:t>
                </a:r>
                <a:endParaRPr lang="pt-BR" sz="2000" baseline="-25000" dirty="0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36E1AEE-00D2-40DA-9A78-B7013B95D793}"/>
                  </a:ext>
                </a:extLst>
              </p:cNvPr>
              <p:cNvSpPr txBox="1"/>
              <p:nvPr/>
            </p:nvSpPr>
            <p:spPr>
              <a:xfrm>
                <a:off x="2828153" y="3796356"/>
                <a:ext cx="460976" cy="34916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000" dirty="0"/>
                  <a:t>P</a:t>
                </a:r>
                <a:r>
                  <a:rPr lang="pt-BR" sz="2000" baseline="30000" dirty="0"/>
                  <a:t>0</a:t>
                </a:r>
                <a:r>
                  <a:rPr lang="pt-BR" sz="2000" baseline="-25000" dirty="0"/>
                  <a:t>ic</a:t>
                </a:r>
              </a:p>
            </p:txBody>
          </p:sp>
        </p:grp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4AB07C14-7000-7426-0C93-0DB0DD458044}"/>
                </a:ext>
              </a:extLst>
            </p:cNvPr>
            <p:cNvCxnSpPr>
              <a:cxnSpLocks/>
            </p:cNvCxnSpPr>
            <p:nvPr/>
          </p:nvCxnSpPr>
          <p:spPr>
            <a:xfrm>
              <a:off x="3221426" y="3981022"/>
              <a:ext cx="638845" cy="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9B40C338-7D7C-71A3-9070-8829D7BA7B6C}"/>
                </a:ext>
              </a:extLst>
            </p:cNvPr>
            <p:cNvCxnSpPr/>
            <p:nvPr/>
          </p:nvCxnSpPr>
          <p:spPr>
            <a:xfrm>
              <a:off x="3862163" y="3981022"/>
              <a:ext cx="0" cy="123979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B555384-CF96-A5A4-206D-B527188A4576}"/>
                </a:ext>
              </a:extLst>
            </p:cNvPr>
            <p:cNvSpPr txBox="1"/>
            <p:nvPr/>
          </p:nvSpPr>
          <p:spPr>
            <a:xfrm>
              <a:off x="3546996" y="5323112"/>
              <a:ext cx="467392" cy="34916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000" dirty="0"/>
                <a:t>Q</a:t>
              </a:r>
              <a:r>
                <a:rPr lang="pt-BR" sz="2000" baseline="30000" dirty="0"/>
                <a:t>0</a:t>
              </a:r>
              <a:r>
                <a:rPr lang="pt-BR" sz="2000" baseline="-250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39BF2-4CBF-44A0-F6FE-717AB746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t-BR" b="1" dirty="0"/>
              <a:t>A curva de demanda do </a:t>
            </a:r>
            <a:r>
              <a:rPr lang="pt-BR" b="1" dirty="0" err="1"/>
              <a:t>do</a:t>
            </a:r>
            <a:r>
              <a:rPr lang="pt-BR" b="1" dirty="0"/>
              <a:t> bem x (</a:t>
            </a:r>
            <a:r>
              <a:rPr lang="pt-BR" b="1" dirty="0" err="1"/>
              <a:t>Qx</a:t>
            </a:r>
            <a:r>
              <a:rPr lang="pt-BR" b="1" dirty="0"/>
              <a:t>) quando o preço do produto complementar aumenta :</a:t>
            </a:r>
          </a:p>
          <a:p>
            <a:endParaRPr lang="pt-BR" dirty="0"/>
          </a:p>
          <a:p>
            <a:pPr marL="45720" indent="0">
              <a:buNone/>
            </a:pPr>
            <a:r>
              <a:rPr lang="pt-BR" dirty="0"/>
              <a:t>			</a:t>
            </a:r>
            <a:endParaRPr lang="pt-BR" sz="20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5107B0D-91F0-404C-21EE-DD06840E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Bens complementares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961A172-22A3-C754-59BA-BAB9A704E711}"/>
              </a:ext>
            </a:extLst>
          </p:cNvPr>
          <p:cNvGrpSpPr/>
          <p:nvPr/>
        </p:nvGrpSpPr>
        <p:grpSpPr>
          <a:xfrm>
            <a:off x="3430116" y="2820114"/>
            <a:ext cx="4677105" cy="3352086"/>
            <a:chOff x="3430116" y="2820114"/>
            <a:chExt cx="4677105" cy="3352086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4698F5F-62D0-4752-F02F-39CAE60496D2}"/>
                </a:ext>
              </a:extLst>
            </p:cNvPr>
            <p:cNvSpPr txBox="1"/>
            <p:nvPr/>
          </p:nvSpPr>
          <p:spPr>
            <a:xfrm>
              <a:off x="4088087" y="5774971"/>
              <a:ext cx="583814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000" dirty="0"/>
                <a:t>Q</a:t>
              </a:r>
              <a:r>
                <a:rPr lang="pt-BR" sz="2000" baseline="30000" dirty="0"/>
                <a:t>1</a:t>
              </a:r>
              <a:r>
                <a:rPr lang="pt-BR" sz="2000" baseline="-25000" dirty="0"/>
                <a:t>x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9100F66B-A656-C1CC-5DCA-2B62B978BB91}"/>
                </a:ext>
              </a:extLst>
            </p:cNvPr>
            <p:cNvGrpSpPr/>
            <p:nvPr/>
          </p:nvGrpSpPr>
          <p:grpSpPr>
            <a:xfrm>
              <a:off x="3430116" y="2820114"/>
              <a:ext cx="4677105" cy="3352086"/>
              <a:chOff x="3430116" y="2820114"/>
              <a:chExt cx="4677105" cy="3352086"/>
            </a:xfrm>
          </p:grpSpPr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58F1CF01-B682-B4C5-9A67-4D7894ED3A21}"/>
                  </a:ext>
                </a:extLst>
              </p:cNvPr>
              <p:cNvGrpSpPr/>
              <p:nvPr/>
            </p:nvGrpSpPr>
            <p:grpSpPr>
              <a:xfrm>
                <a:off x="3430116" y="2820114"/>
                <a:ext cx="4677105" cy="3352086"/>
                <a:chOff x="2710036" y="2503253"/>
                <a:chExt cx="3744416" cy="3169021"/>
              </a:xfrm>
            </p:grpSpPr>
            <p:grpSp>
              <p:nvGrpSpPr>
                <p:cNvPr id="26" name="Agrupar 25">
                  <a:extLst>
                    <a:ext uri="{FF2B5EF4-FFF2-40B4-BE49-F238E27FC236}">
                      <a16:creationId xmlns:a16="http://schemas.microsoft.com/office/drawing/2014/main" id="{FA7CA4DB-1341-0C61-F553-A8ADD2387CE4}"/>
                    </a:ext>
                  </a:extLst>
                </p:cNvPr>
                <p:cNvGrpSpPr/>
                <p:nvPr/>
              </p:nvGrpSpPr>
              <p:grpSpPr>
                <a:xfrm>
                  <a:off x="2710036" y="2503253"/>
                  <a:ext cx="3744416" cy="3082960"/>
                  <a:chOff x="2710036" y="2503253"/>
                  <a:chExt cx="3744416" cy="3082960"/>
                </a:xfrm>
              </p:grpSpPr>
              <p:grpSp>
                <p:nvGrpSpPr>
                  <p:cNvPr id="33" name="Agrupar 32">
                    <a:extLst>
                      <a:ext uri="{FF2B5EF4-FFF2-40B4-BE49-F238E27FC236}">
                        <a16:creationId xmlns:a16="http://schemas.microsoft.com/office/drawing/2014/main" id="{D25D3032-B3E0-A91F-8824-ECE93124FB32}"/>
                      </a:ext>
                    </a:extLst>
                  </p:cNvPr>
                  <p:cNvGrpSpPr/>
                  <p:nvPr/>
                </p:nvGrpSpPr>
                <p:grpSpPr>
                  <a:xfrm>
                    <a:off x="2710036" y="2564904"/>
                    <a:ext cx="3744416" cy="2952328"/>
                    <a:chOff x="2710036" y="2564904"/>
                    <a:chExt cx="3744416" cy="2952328"/>
                  </a:xfrm>
                </p:grpSpPr>
                <p:grpSp>
                  <p:nvGrpSpPr>
                    <p:cNvPr id="37" name="Agrupar 36">
                      <a:extLst>
                        <a:ext uri="{FF2B5EF4-FFF2-40B4-BE49-F238E27FC236}">
                          <a16:creationId xmlns:a16="http://schemas.microsoft.com/office/drawing/2014/main" id="{9531A098-4796-23C0-CC1E-F1C9F2C4C2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10036" y="2564904"/>
                      <a:ext cx="3744416" cy="2952328"/>
                      <a:chOff x="2710036" y="2564904"/>
                      <a:chExt cx="3744416" cy="2952328"/>
                    </a:xfrm>
                  </p:grpSpPr>
                  <p:cxnSp>
                    <p:nvCxnSpPr>
                      <p:cNvPr id="39" name="Conector de Seta Reta 38">
                        <a:extLst>
                          <a:ext uri="{FF2B5EF4-FFF2-40B4-BE49-F238E27FC236}">
                            <a16:creationId xmlns:a16="http://schemas.microsoft.com/office/drawing/2014/main" id="{D629CA97-49F7-6E88-9A6D-0F05CC6865B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14092" y="2564904"/>
                        <a:ext cx="0" cy="295232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Conector de Seta Reta 39">
                        <a:extLst>
                          <a:ext uri="{FF2B5EF4-FFF2-40B4-BE49-F238E27FC236}">
                            <a16:creationId xmlns:a16="http://schemas.microsoft.com/office/drawing/2014/main" id="{73AF91FD-4DD9-5AF5-91B4-6B65568E646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10036" y="5220816"/>
                        <a:ext cx="3744416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8" name="Forma Livre: Forma 37">
                      <a:extLst>
                        <a:ext uri="{FF2B5EF4-FFF2-40B4-BE49-F238E27FC236}">
                          <a16:creationId xmlns:a16="http://schemas.microsoft.com/office/drawing/2014/main" id="{A573F71B-C06F-5FC9-ABCB-D4CD82E16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4133" y="3212979"/>
                      <a:ext cx="2245201" cy="1711422"/>
                    </a:xfrm>
                    <a:custGeom>
                      <a:avLst/>
                      <a:gdLst>
                        <a:gd name="connsiteX0" fmla="*/ 0 w 1541415"/>
                        <a:gd name="connsiteY0" fmla="*/ 0 h 1545451"/>
                        <a:gd name="connsiteX1" fmla="*/ 457200 w 1541415"/>
                        <a:gd name="connsiteY1" fmla="*/ 1129005 h 1545451"/>
                        <a:gd name="connsiteX2" fmla="*/ 1446245 w 1541415"/>
                        <a:gd name="connsiteY2" fmla="*/ 1511560 h 1545451"/>
                        <a:gd name="connsiteX3" fmla="*/ 1446245 w 1541415"/>
                        <a:gd name="connsiteY3" fmla="*/ 1502229 h 15454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541415" h="1545451">
                          <a:moveTo>
                            <a:pt x="0" y="0"/>
                          </a:moveTo>
                          <a:cubicBezTo>
                            <a:pt x="108079" y="438539"/>
                            <a:pt x="216159" y="877078"/>
                            <a:pt x="457200" y="1129005"/>
                          </a:cubicBezTo>
                          <a:cubicBezTo>
                            <a:pt x="698241" y="1380932"/>
                            <a:pt x="1446245" y="1511560"/>
                            <a:pt x="1446245" y="1511560"/>
                          </a:cubicBezTo>
                          <a:cubicBezTo>
                            <a:pt x="1611086" y="1573764"/>
                            <a:pt x="1528665" y="1537996"/>
                            <a:pt x="1446245" y="1502229"/>
                          </a:cubicBezTo>
                        </a:path>
                      </a:pathLst>
                    </a:cu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" name="CaixaDeTexto 33">
                    <a:extLst>
                      <a:ext uri="{FF2B5EF4-FFF2-40B4-BE49-F238E27FC236}">
                        <a16:creationId xmlns:a16="http://schemas.microsoft.com/office/drawing/2014/main" id="{0EC721A0-8F61-0774-C09A-5BE4EB8BC4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18594" y="2503253"/>
                    <a:ext cx="372425" cy="401536"/>
                  </a:xfrm>
                  <a:prstGeom prst="rect">
                    <a:avLst/>
                  </a:prstGeom>
                  <a:noFill/>
                  <a:ln>
                    <a:solidFill>
                      <a:schemeClr val="bg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400" dirty="0" err="1"/>
                      <a:t>P</a:t>
                    </a:r>
                    <a:r>
                      <a:rPr lang="pt-BR" sz="2400" baseline="-25000" dirty="0" err="1"/>
                      <a:t>x</a:t>
                    </a:r>
                    <a:endParaRPr lang="pt-BR" sz="2400" baseline="-25000" dirty="0"/>
                  </a:p>
                </p:txBody>
              </p:sp>
              <p:sp>
                <p:nvSpPr>
                  <p:cNvPr id="35" name="CaixaDeTexto 34">
                    <a:extLst>
                      <a:ext uri="{FF2B5EF4-FFF2-40B4-BE49-F238E27FC236}">
                        <a16:creationId xmlns:a16="http://schemas.microsoft.com/office/drawing/2014/main" id="{766B9441-A618-6964-B59F-0DF8A10AB6DA}"/>
                      </a:ext>
                    </a:extLst>
                  </p:cNvPr>
                  <p:cNvSpPr txBox="1"/>
                  <p:nvPr/>
                </p:nvSpPr>
                <p:spPr>
                  <a:xfrm>
                    <a:off x="5819336" y="5237051"/>
                    <a:ext cx="425042" cy="349162"/>
                  </a:xfrm>
                  <a:prstGeom prst="rect">
                    <a:avLst/>
                  </a:prstGeom>
                  <a:noFill/>
                  <a:ln>
                    <a:solidFill>
                      <a:schemeClr val="bg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000" dirty="0" err="1"/>
                      <a:t>Qx</a:t>
                    </a:r>
                    <a:endParaRPr lang="pt-BR" sz="2000" baseline="-25000" dirty="0"/>
                  </a:p>
                </p:txBody>
              </p:sp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DD5F4E61-82A8-CC00-EFAA-D60E38340F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28153" y="3796356"/>
                    <a:ext cx="410925" cy="349162"/>
                  </a:xfrm>
                  <a:prstGeom prst="rect">
                    <a:avLst/>
                  </a:prstGeom>
                  <a:noFill/>
                  <a:ln>
                    <a:solidFill>
                      <a:schemeClr val="bg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000" dirty="0"/>
                      <a:t>P</a:t>
                    </a:r>
                    <a:r>
                      <a:rPr lang="pt-BR" sz="2000" baseline="30000" dirty="0"/>
                      <a:t>0</a:t>
                    </a:r>
                    <a:r>
                      <a:rPr lang="pt-BR" sz="2000" baseline="-25000" dirty="0"/>
                      <a:t>x</a:t>
                    </a:r>
                  </a:p>
                </p:txBody>
              </p:sp>
            </p:grpSp>
            <p:cxnSp>
              <p:nvCxnSpPr>
                <p:cNvPr id="27" name="Conector reto 26">
                  <a:extLst>
                    <a:ext uri="{FF2B5EF4-FFF2-40B4-BE49-F238E27FC236}">
                      <a16:creationId xmlns:a16="http://schemas.microsoft.com/office/drawing/2014/main" id="{57103EBE-4D74-5C06-AC77-0AF3D8258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21426" y="3970937"/>
                  <a:ext cx="640737" cy="10084"/>
                </a:xfrm>
                <a:prstGeom prst="line">
                  <a:avLst/>
                </a:prstGeom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CB768B42-249E-EC0A-D8E2-D70FD21EFC27}"/>
                    </a:ext>
                  </a:extLst>
                </p:cNvPr>
                <p:cNvCxnSpPr/>
                <p:nvPr/>
              </p:nvCxnSpPr>
              <p:spPr>
                <a:xfrm>
                  <a:off x="3862163" y="3981022"/>
                  <a:ext cx="0" cy="1239794"/>
                </a:xfrm>
                <a:prstGeom prst="line">
                  <a:avLst/>
                </a:prstGeom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E08313E9-B7DE-C26C-770E-34029C405FE9}"/>
                    </a:ext>
                  </a:extLst>
                </p:cNvPr>
                <p:cNvSpPr txBox="1"/>
                <p:nvPr/>
              </p:nvSpPr>
              <p:spPr>
                <a:xfrm>
                  <a:off x="3672609" y="5323112"/>
                  <a:ext cx="467392" cy="349162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t-BR" sz="2000" dirty="0"/>
                    <a:t>Q</a:t>
                  </a:r>
                  <a:r>
                    <a:rPr lang="pt-BR" sz="2000" baseline="30000" dirty="0"/>
                    <a:t>0</a:t>
                  </a:r>
                  <a:r>
                    <a:rPr lang="pt-BR" sz="2000" baseline="-25000" dirty="0"/>
                    <a:t>x</a:t>
                  </a:r>
                </a:p>
              </p:txBody>
            </p:sp>
          </p:grp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8355279-3E00-DE05-0885-A5ED3C4B4257}"/>
                  </a:ext>
                </a:extLst>
              </p:cNvPr>
              <p:cNvSpPr/>
              <p:nvPr/>
            </p:nvSpPr>
            <p:spPr>
              <a:xfrm>
                <a:off x="4223674" y="3818679"/>
                <a:ext cx="2804451" cy="1857833"/>
              </a:xfrm>
              <a:custGeom>
                <a:avLst/>
                <a:gdLst>
                  <a:gd name="connsiteX0" fmla="*/ 0 w 1541415"/>
                  <a:gd name="connsiteY0" fmla="*/ 0 h 1545451"/>
                  <a:gd name="connsiteX1" fmla="*/ 457200 w 1541415"/>
                  <a:gd name="connsiteY1" fmla="*/ 1129005 h 1545451"/>
                  <a:gd name="connsiteX2" fmla="*/ 1446245 w 1541415"/>
                  <a:gd name="connsiteY2" fmla="*/ 1511560 h 1545451"/>
                  <a:gd name="connsiteX3" fmla="*/ 1446245 w 1541415"/>
                  <a:gd name="connsiteY3" fmla="*/ 1502229 h 1545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1415" h="1545451">
                    <a:moveTo>
                      <a:pt x="0" y="0"/>
                    </a:moveTo>
                    <a:cubicBezTo>
                      <a:pt x="108079" y="438539"/>
                      <a:pt x="216159" y="877078"/>
                      <a:pt x="457200" y="1129005"/>
                    </a:cubicBezTo>
                    <a:cubicBezTo>
                      <a:pt x="698241" y="1380932"/>
                      <a:pt x="1446245" y="1511560"/>
                      <a:pt x="1446245" y="1511560"/>
                    </a:cubicBezTo>
                    <a:cubicBezTo>
                      <a:pt x="1611086" y="1573764"/>
                      <a:pt x="1528665" y="1537996"/>
                      <a:pt x="1446245" y="1502229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BECE5337-B660-3E91-EAD3-75230EC05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6720" y="4437112"/>
                <a:ext cx="3875" cy="1293268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043672AC-7014-EA26-5837-2D4D73B75B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11988" y="4077072"/>
                <a:ext cx="3555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80C273C4-8167-D0A1-ACCE-95087AD99386}"/>
              </a:ext>
            </a:extLst>
          </p:cNvPr>
          <p:cNvCxnSpPr>
            <a:cxnSpLocks/>
          </p:cNvCxnSpPr>
          <p:nvPr/>
        </p:nvCxnSpPr>
        <p:spPr>
          <a:xfrm flipH="1">
            <a:off x="4884326" y="4941168"/>
            <a:ext cx="355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E0F2EE0-2964-AE0C-52D1-B00990C1D9FE}"/>
              </a:ext>
            </a:extLst>
          </p:cNvPr>
          <p:cNvCxnSpPr>
            <a:cxnSpLocks/>
          </p:cNvCxnSpPr>
          <p:nvPr/>
        </p:nvCxnSpPr>
        <p:spPr>
          <a:xfrm flipH="1">
            <a:off x="5448140" y="5229200"/>
            <a:ext cx="355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02D3A-CDA6-73D5-22A4-8743B544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Relação entre a Demanda por um bem a Renda do consumidor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532EF-B446-F5A5-49EA-C2A3D2EC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/>
              <a:t>Em geral, quando a renda do consumidor aumenta ele tende a consumir mais produtos. Esses são os chamados </a:t>
            </a:r>
            <a:r>
              <a:rPr lang="pt-BR" b="1" dirty="0"/>
              <a:t>BENS NORMAIS. </a:t>
            </a:r>
          </a:p>
          <a:p>
            <a:pPr>
              <a:buFontTx/>
              <a:buChar char="-"/>
            </a:pPr>
            <a:r>
              <a:rPr lang="pt-BR" dirty="0"/>
              <a:t>No entanto, o consumidor também tende a melhorar seu padrão de consumo. Assim, ele diminui o consumo de produtos de qualidade inferior. Esses são os chamados</a:t>
            </a:r>
            <a:r>
              <a:rPr lang="pt-BR" b="1" dirty="0"/>
              <a:t> BENS INFERIORES. </a:t>
            </a:r>
          </a:p>
          <a:p>
            <a:pPr>
              <a:buFontTx/>
              <a:buChar char="-"/>
            </a:pPr>
            <a:r>
              <a:rPr lang="pt-BR" dirty="0"/>
              <a:t>Além disso, para o consumidor existem produtos que mesmo que a renda aumente, ele não vai desejar consumir mais daquele produto. São os chamados </a:t>
            </a:r>
            <a:r>
              <a:rPr lang="pt-BR" b="1" dirty="0"/>
              <a:t>BENS DE CONSUMO SACIADO</a:t>
            </a:r>
            <a:r>
              <a:rPr lang="pt-B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7122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3E92-91E3-6C25-A0AC-FCF4D235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9D67106-BA93-014E-CBEE-C0A9FA638FAD}"/>
              </a:ext>
            </a:extLst>
          </p:cNvPr>
          <p:cNvGrpSpPr/>
          <p:nvPr/>
        </p:nvGrpSpPr>
        <p:grpSpPr>
          <a:xfrm>
            <a:off x="3574132" y="2789128"/>
            <a:ext cx="5624003" cy="3282148"/>
            <a:chOff x="3574132" y="2789128"/>
            <a:chExt cx="5624003" cy="328214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0C00421A-4431-AF63-42CD-94CDE7DC355A}"/>
                </a:ext>
              </a:extLst>
            </p:cNvPr>
            <p:cNvGrpSpPr/>
            <p:nvPr/>
          </p:nvGrpSpPr>
          <p:grpSpPr>
            <a:xfrm>
              <a:off x="3574132" y="2789128"/>
              <a:ext cx="5085814" cy="3282148"/>
              <a:chOff x="2710036" y="2495074"/>
              <a:chExt cx="4071622" cy="310290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5AF6EC0D-B490-DE9A-2133-EA7053384622}"/>
                  </a:ext>
                </a:extLst>
              </p:cNvPr>
              <p:cNvGrpSpPr/>
              <p:nvPr/>
            </p:nvGrpSpPr>
            <p:grpSpPr>
              <a:xfrm>
                <a:off x="2710036" y="2564904"/>
                <a:ext cx="3744416" cy="2952328"/>
                <a:chOff x="2710036" y="2564904"/>
                <a:chExt cx="3744416" cy="2952328"/>
              </a:xfrm>
            </p:grpSpPr>
            <p:cxnSp>
              <p:nvCxnSpPr>
                <p:cNvPr id="15" name="Conector de Seta Reta 14">
                  <a:extLst>
                    <a:ext uri="{FF2B5EF4-FFF2-40B4-BE49-F238E27FC236}">
                      <a16:creationId xmlns:a16="http://schemas.microsoft.com/office/drawing/2014/main" id="{5875995F-524E-1BF4-4DB7-36253BB2B30D}"/>
                    </a:ext>
                  </a:extLst>
                </p:cNvPr>
                <p:cNvCxnSpPr/>
                <p:nvPr/>
              </p:nvCxnSpPr>
              <p:spPr>
                <a:xfrm flipV="1">
                  <a:off x="3214092" y="2564904"/>
                  <a:ext cx="0" cy="29523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de Seta Reta 15">
                  <a:extLst>
                    <a:ext uri="{FF2B5EF4-FFF2-40B4-BE49-F238E27FC236}">
                      <a16:creationId xmlns:a16="http://schemas.microsoft.com/office/drawing/2014/main" id="{48D41C63-AB21-C73B-EDB9-853A8C7F4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0036" y="5220816"/>
                  <a:ext cx="374441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3C0A1E2-57F2-D7F2-04A5-DC393DEDA245}"/>
                  </a:ext>
                </a:extLst>
              </p:cNvPr>
              <p:cNvSpPr txBox="1"/>
              <p:nvPr/>
            </p:nvSpPr>
            <p:spPr>
              <a:xfrm>
                <a:off x="2800265" y="2495074"/>
                <a:ext cx="440442" cy="401536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400" dirty="0" err="1"/>
                  <a:t>Q</a:t>
                </a:r>
                <a:r>
                  <a:rPr lang="pt-BR" sz="2400" baseline="-25000" dirty="0" err="1"/>
                  <a:t>x</a:t>
                </a:r>
                <a:endParaRPr lang="pt-BR" sz="2400" baseline="-25000" dirty="0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5E57875-2A8C-7E0B-E45A-CA2E1A1A18AB}"/>
                  </a:ext>
                </a:extLst>
              </p:cNvPr>
              <p:cNvSpPr txBox="1"/>
              <p:nvPr/>
            </p:nvSpPr>
            <p:spPr>
              <a:xfrm>
                <a:off x="5969048" y="5248814"/>
                <a:ext cx="812610" cy="34916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000" dirty="0"/>
                  <a:t>Renda</a:t>
                </a:r>
                <a:endParaRPr lang="pt-BR" sz="2000" baseline="-25000" dirty="0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B7940B3A-D7FE-DDA1-732A-B4EADA608892}"/>
                </a:ext>
              </a:extLst>
            </p:cNvPr>
            <p:cNvSpPr/>
            <p:nvPr/>
          </p:nvSpPr>
          <p:spPr>
            <a:xfrm>
              <a:off x="4208106" y="3368351"/>
              <a:ext cx="2155372" cy="2295331"/>
            </a:xfrm>
            <a:custGeom>
              <a:avLst/>
              <a:gdLst>
                <a:gd name="connsiteX0" fmla="*/ 0 w 2155372"/>
                <a:gd name="connsiteY0" fmla="*/ 2295331 h 2295331"/>
                <a:gd name="connsiteX1" fmla="*/ 1268963 w 2155372"/>
                <a:gd name="connsiteY1" fmla="*/ 447869 h 2295331"/>
                <a:gd name="connsiteX2" fmla="*/ 2155372 w 2155372"/>
                <a:gd name="connsiteY2" fmla="*/ 0 h 229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5372" h="2295331">
                  <a:moveTo>
                    <a:pt x="0" y="2295331"/>
                  </a:moveTo>
                  <a:cubicBezTo>
                    <a:pt x="454867" y="1562877"/>
                    <a:pt x="909734" y="830424"/>
                    <a:pt x="1268963" y="447869"/>
                  </a:cubicBezTo>
                  <a:cubicBezTo>
                    <a:pt x="1628192" y="65314"/>
                    <a:pt x="1891782" y="32657"/>
                    <a:pt x="215537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21619E3A-0486-1AC1-DB7C-D4854743CA87}"/>
                </a:ext>
              </a:extLst>
            </p:cNvPr>
            <p:cNvSpPr/>
            <p:nvPr/>
          </p:nvSpPr>
          <p:spPr>
            <a:xfrm>
              <a:off x="4198776" y="4510910"/>
              <a:ext cx="2239346" cy="1162102"/>
            </a:xfrm>
            <a:custGeom>
              <a:avLst/>
              <a:gdLst>
                <a:gd name="connsiteX0" fmla="*/ 0 w 2239346"/>
                <a:gd name="connsiteY0" fmla="*/ 1162102 h 1162102"/>
                <a:gd name="connsiteX1" fmla="*/ 1147665 w 2239346"/>
                <a:gd name="connsiteY1" fmla="*/ 107743 h 1162102"/>
                <a:gd name="connsiteX2" fmla="*/ 2239346 w 2239346"/>
                <a:gd name="connsiteY2" fmla="*/ 89082 h 116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346" h="1162102">
                  <a:moveTo>
                    <a:pt x="0" y="1162102"/>
                  </a:moveTo>
                  <a:cubicBezTo>
                    <a:pt x="387220" y="724341"/>
                    <a:pt x="774441" y="286580"/>
                    <a:pt x="1147665" y="107743"/>
                  </a:cubicBezTo>
                  <a:cubicBezTo>
                    <a:pt x="1520889" y="-71094"/>
                    <a:pt x="1880117" y="8994"/>
                    <a:pt x="2239346" y="8908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451D8FB2-2855-2865-8A42-C19E3EC1A0BA}"/>
                </a:ext>
              </a:extLst>
            </p:cNvPr>
            <p:cNvSpPr/>
            <p:nvPr/>
          </p:nvSpPr>
          <p:spPr>
            <a:xfrm>
              <a:off x="4217437" y="4563340"/>
              <a:ext cx="2202024" cy="1109672"/>
            </a:xfrm>
            <a:custGeom>
              <a:avLst/>
              <a:gdLst>
                <a:gd name="connsiteX0" fmla="*/ 0 w 2202024"/>
                <a:gd name="connsiteY0" fmla="*/ 1109672 h 1109672"/>
                <a:gd name="connsiteX1" fmla="*/ 914400 w 2202024"/>
                <a:gd name="connsiteY1" fmla="*/ 36652 h 1109672"/>
                <a:gd name="connsiteX2" fmla="*/ 2202024 w 2202024"/>
                <a:gd name="connsiteY2" fmla="*/ 353893 h 110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024" h="1109672">
                  <a:moveTo>
                    <a:pt x="0" y="1109672"/>
                  </a:moveTo>
                  <a:cubicBezTo>
                    <a:pt x="273698" y="636143"/>
                    <a:pt x="547396" y="162615"/>
                    <a:pt x="914400" y="36652"/>
                  </a:cubicBezTo>
                  <a:cubicBezTo>
                    <a:pt x="1281404" y="-89311"/>
                    <a:pt x="1741714" y="132291"/>
                    <a:pt x="2202024" y="35389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5767BD5-B730-1F70-C7E8-790067A53C27}"/>
                </a:ext>
              </a:extLst>
            </p:cNvPr>
            <p:cNvSpPr txBox="1"/>
            <p:nvPr/>
          </p:nvSpPr>
          <p:spPr>
            <a:xfrm>
              <a:off x="6558608" y="3177140"/>
              <a:ext cx="1385316" cy="2862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1400" b="1" dirty="0"/>
                <a:t>(bem normal)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95D34D8-7CE0-D695-6144-A0A792BB415A}"/>
                </a:ext>
              </a:extLst>
            </p:cNvPr>
            <p:cNvSpPr txBox="1"/>
            <p:nvPr/>
          </p:nvSpPr>
          <p:spPr>
            <a:xfrm>
              <a:off x="6573699" y="4406374"/>
              <a:ext cx="2624436" cy="2862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1400" b="1" dirty="0"/>
                <a:t>(bem de consumo saciado)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FFD3A92-7E69-4A15-DE59-4AD8F1F34AF9}"/>
                </a:ext>
              </a:extLst>
            </p:cNvPr>
            <p:cNvSpPr txBox="1"/>
            <p:nvPr/>
          </p:nvSpPr>
          <p:spPr>
            <a:xfrm>
              <a:off x="6624688" y="4767852"/>
              <a:ext cx="1521570" cy="3139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1600" b="1" dirty="0"/>
                <a:t>(bem inferior)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6042B9C-2F4F-EB19-01D5-0DAAF6202BF6}"/>
              </a:ext>
            </a:extLst>
          </p:cNvPr>
          <p:cNvSpPr txBox="1"/>
          <p:nvPr/>
        </p:nvSpPr>
        <p:spPr>
          <a:xfrm>
            <a:off x="3105245" y="1911468"/>
            <a:ext cx="609289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pt-BR" b="1" dirty="0"/>
              <a:t>Curva de Demanda por bens em relação à Renda do consumidor</a:t>
            </a:r>
          </a:p>
        </p:txBody>
      </p:sp>
    </p:spTree>
    <p:extLst>
      <p:ext uri="{BB962C8B-B14F-4D97-AF65-F5344CB8AC3E}">
        <p14:creationId xmlns:p14="http://schemas.microsoft.com/office/powerpoint/2010/main" val="31921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39BF2-4CBF-44A0-F6FE-717AB746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t-BR" b="1" dirty="0"/>
              <a:t>A curva de demanda do </a:t>
            </a:r>
            <a:r>
              <a:rPr lang="pt-BR" b="1" dirty="0" err="1"/>
              <a:t>do</a:t>
            </a:r>
            <a:r>
              <a:rPr lang="pt-BR" b="1" dirty="0"/>
              <a:t> bem NORMAL x (</a:t>
            </a:r>
            <a:r>
              <a:rPr lang="pt-BR" b="1" dirty="0" err="1"/>
              <a:t>Qx</a:t>
            </a:r>
            <a:r>
              <a:rPr lang="pt-BR" b="1" dirty="0"/>
              <a:t>) quando a renda do consumidor aumenta :</a:t>
            </a:r>
          </a:p>
          <a:p>
            <a:endParaRPr lang="pt-BR" dirty="0"/>
          </a:p>
          <a:p>
            <a:pPr marL="45720" indent="0">
              <a:buNone/>
            </a:pPr>
            <a:r>
              <a:rPr lang="pt-BR" dirty="0"/>
              <a:t>			</a:t>
            </a:r>
            <a:endParaRPr lang="pt-BR" sz="20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5107B0D-91F0-404C-21EE-DD06840E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Relação entre a Demanda por um bem NORMAL E a Renda do consumidor</a:t>
            </a:r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DB1F9D4-1C7C-B57E-5CFC-2D50B4BCE197}"/>
              </a:ext>
            </a:extLst>
          </p:cNvPr>
          <p:cNvGrpSpPr/>
          <p:nvPr/>
        </p:nvGrpSpPr>
        <p:grpSpPr>
          <a:xfrm>
            <a:off x="3430116" y="2820114"/>
            <a:ext cx="4677105" cy="3352086"/>
            <a:chOff x="3430116" y="2820114"/>
            <a:chExt cx="4677105" cy="335208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C1668EC-40F6-CE77-BC13-A2CD0807400B}"/>
                </a:ext>
              </a:extLst>
            </p:cNvPr>
            <p:cNvSpPr txBox="1"/>
            <p:nvPr/>
          </p:nvSpPr>
          <p:spPr>
            <a:xfrm>
              <a:off x="5150558" y="5795972"/>
              <a:ext cx="583814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000" dirty="0"/>
                <a:t>Q</a:t>
              </a:r>
              <a:r>
                <a:rPr lang="pt-BR" sz="2000" baseline="30000" dirty="0"/>
                <a:t>1</a:t>
              </a:r>
              <a:r>
                <a:rPr lang="pt-BR" sz="2000" baseline="-25000" dirty="0"/>
                <a:t>x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B037052-2B00-AFF0-C50A-741B1BEA9AA0}"/>
                </a:ext>
              </a:extLst>
            </p:cNvPr>
            <p:cNvGrpSpPr/>
            <p:nvPr/>
          </p:nvGrpSpPr>
          <p:grpSpPr>
            <a:xfrm>
              <a:off x="3430116" y="2820114"/>
              <a:ext cx="4677105" cy="3352086"/>
              <a:chOff x="3430116" y="2820114"/>
              <a:chExt cx="4677105" cy="3352086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E1044C05-47BE-4E8B-826F-85ADAD6060CA}"/>
                  </a:ext>
                </a:extLst>
              </p:cNvPr>
              <p:cNvGrpSpPr/>
              <p:nvPr/>
            </p:nvGrpSpPr>
            <p:grpSpPr>
              <a:xfrm>
                <a:off x="3430116" y="2820114"/>
                <a:ext cx="4677105" cy="3352086"/>
                <a:chOff x="2710036" y="2503253"/>
                <a:chExt cx="3744416" cy="3169021"/>
              </a:xfrm>
            </p:grpSpPr>
            <p:grpSp>
              <p:nvGrpSpPr>
                <p:cNvPr id="19" name="Agrupar 18">
                  <a:extLst>
                    <a:ext uri="{FF2B5EF4-FFF2-40B4-BE49-F238E27FC236}">
                      <a16:creationId xmlns:a16="http://schemas.microsoft.com/office/drawing/2014/main" id="{A168BC75-8FDD-1869-4CC1-77E90518DCF0}"/>
                    </a:ext>
                  </a:extLst>
                </p:cNvPr>
                <p:cNvGrpSpPr/>
                <p:nvPr/>
              </p:nvGrpSpPr>
              <p:grpSpPr>
                <a:xfrm>
                  <a:off x="2710036" y="2503253"/>
                  <a:ext cx="3744416" cy="3082960"/>
                  <a:chOff x="2710036" y="2503253"/>
                  <a:chExt cx="3744416" cy="3082960"/>
                </a:xfrm>
              </p:grpSpPr>
              <p:grpSp>
                <p:nvGrpSpPr>
                  <p:cNvPr id="24" name="Agrupar 23">
                    <a:extLst>
                      <a:ext uri="{FF2B5EF4-FFF2-40B4-BE49-F238E27FC236}">
                        <a16:creationId xmlns:a16="http://schemas.microsoft.com/office/drawing/2014/main" id="{529CCC10-8CA0-9DF0-160E-469DD744A6CF}"/>
                      </a:ext>
                    </a:extLst>
                  </p:cNvPr>
                  <p:cNvGrpSpPr/>
                  <p:nvPr/>
                </p:nvGrpSpPr>
                <p:grpSpPr>
                  <a:xfrm>
                    <a:off x="2710036" y="2564904"/>
                    <a:ext cx="3744416" cy="2952328"/>
                    <a:chOff x="2710036" y="2564904"/>
                    <a:chExt cx="3744416" cy="2952328"/>
                  </a:xfrm>
                </p:grpSpPr>
                <p:grpSp>
                  <p:nvGrpSpPr>
                    <p:cNvPr id="30" name="Agrupar 29">
                      <a:extLst>
                        <a:ext uri="{FF2B5EF4-FFF2-40B4-BE49-F238E27FC236}">
                          <a16:creationId xmlns:a16="http://schemas.microsoft.com/office/drawing/2014/main" id="{31382B14-DC29-2B9D-3B72-89860F3E0A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10036" y="2564904"/>
                      <a:ext cx="3744416" cy="2952328"/>
                      <a:chOff x="2710036" y="2564904"/>
                      <a:chExt cx="3744416" cy="2952328"/>
                    </a:xfrm>
                  </p:grpSpPr>
                  <p:cxnSp>
                    <p:nvCxnSpPr>
                      <p:cNvPr id="43" name="Conector de Seta Reta 42">
                        <a:extLst>
                          <a:ext uri="{FF2B5EF4-FFF2-40B4-BE49-F238E27FC236}">
                            <a16:creationId xmlns:a16="http://schemas.microsoft.com/office/drawing/2014/main" id="{FE49882D-F634-CB7B-1395-95C1271044F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14092" y="2564904"/>
                        <a:ext cx="0" cy="295232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Conector de Seta Reta 43">
                        <a:extLst>
                          <a:ext uri="{FF2B5EF4-FFF2-40B4-BE49-F238E27FC236}">
                            <a16:creationId xmlns:a16="http://schemas.microsoft.com/office/drawing/2014/main" id="{9D56BDE2-B84C-301D-3ABE-AE637661E5D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10036" y="5220816"/>
                        <a:ext cx="3744416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1" name="Forma Livre: Forma 40">
                      <a:extLst>
                        <a:ext uri="{FF2B5EF4-FFF2-40B4-BE49-F238E27FC236}">
                          <a16:creationId xmlns:a16="http://schemas.microsoft.com/office/drawing/2014/main" id="{19B71657-C068-DAA5-89F4-E0390854B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4133" y="3212979"/>
                      <a:ext cx="2245201" cy="1711422"/>
                    </a:xfrm>
                    <a:custGeom>
                      <a:avLst/>
                      <a:gdLst>
                        <a:gd name="connsiteX0" fmla="*/ 0 w 1541415"/>
                        <a:gd name="connsiteY0" fmla="*/ 0 h 1545451"/>
                        <a:gd name="connsiteX1" fmla="*/ 457200 w 1541415"/>
                        <a:gd name="connsiteY1" fmla="*/ 1129005 h 1545451"/>
                        <a:gd name="connsiteX2" fmla="*/ 1446245 w 1541415"/>
                        <a:gd name="connsiteY2" fmla="*/ 1511560 h 1545451"/>
                        <a:gd name="connsiteX3" fmla="*/ 1446245 w 1541415"/>
                        <a:gd name="connsiteY3" fmla="*/ 1502229 h 15454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541415" h="1545451">
                          <a:moveTo>
                            <a:pt x="0" y="0"/>
                          </a:moveTo>
                          <a:cubicBezTo>
                            <a:pt x="108079" y="438539"/>
                            <a:pt x="216159" y="877078"/>
                            <a:pt x="457200" y="1129005"/>
                          </a:cubicBezTo>
                          <a:cubicBezTo>
                            <a:pt x="698241" y="1380932"/>
                            <a:pt x="1446245" y="1511560"/>
                            <a:pt x="1446245" y="1511560"/>
                          </a:cubicBezTo>
                          <a:cubicBezTo>
                            <a:pt x="1611086" y="1573764"/>
                            <a:pt x="1528665" y="1537996"/>
                            <a:pt x="1446245" y="1502229"/>
                          </a:cubicBezTo>
                        </a:path>
                      </a:pathLst>
                    </a:cu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48362B44-4F27-5058-BF86-DDFEE5FDF755}"/>
                      </a:ext>
                    </a:extLst>
                  </p:cNvPr>
                  <p:cNvSpPr txBox="1"/>
                  <p:nvPr/>
                </p:nvSpPr>
                <p:spPr>
                  <a:xfrm>
                    <a:off x="2818594" y="2503253"/>
                    <a:ext cx="372425" cy="401536"/>
                  </a:xfrm>
                  <a:prstGeom prst="rect">
                    <a:avLst/>
                  </a:prstGeom>
                  <a:noFill/>
                  <a:ln>
                    <a:solidFill>
                      <a:schemeClr val="bg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400" dirty="0" err="1"/>
                      <a:t>P</a:t>
                    </a:r>
                    <a:r>
                      <a:rPr lang="pt-BR" sz="2400" baseline="-25000" dirty="0" err="1"/>
                      <a:t>x</a:t>
                    </a:r>
                    <a:endParaRPr lang="pt-BR" sz="2400" baseline="-25000" dirty="0"/>
                  </a:p>
                </p:txBody>
              </p:sp>
              <p:sp>
                <p:nvSpPr>
                  <p:cNvPr id="28" name="CaixaDeTexto 27">
                    <a:extLst>
                      <a:ext uri="{FF2B5EF4-FFF2-40B4-BE49-F238E27FC236}">
                        <a16:creationId xmlns:a16="http://schemas.microsoft.com/office/drawing/2014/main" id="{400DE4DE-A0E1-A97B-7192-DCB40033703E}"/>
                      </a:ext>
                    </a:extLst>
                  </p:cNvPr>
                  <p:cNvSpPr txBox="1"/>
                  <p:nvPr/>
                </p:nvSpPr>
                <p:spPr>
                  <a:xfrm>
                    <a:off x="5819336" y="5237051"/>
                    <a:ext cx="425042" cy="349162"/>
                  </a:xfrm>
                  <a:prstGeom prst="rect">
                    <a:avLst/>
                  </a:prstGeom>
                  <a:noFill/>
                  <a:ln>
                    <a:solidFill>
                      <a:schemeClr val="bg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000" dirty="0" err="1"/>
                      <a:t>Qx</a:t>
                    </a:r>
                    <a:endParaRPr lang="pt-BR" sz="2000" baseline="-25000" dirty="0"/>
                  </a:p>
                </p:txBody>
              </p:sp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965F625A-B511-9FA1-711C-A76159402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28153" y="3796356"/>
                    <a:ext cx="410925" cy="349162"/>
                  </a:xfrm>
                  <a:prstGeom prst="rect">
                    <a:avLst/>
                  </a:prstGeom>
                  <a:noFill/>
                  <a:ln>
                    <a:solidFill>
                      <a:schemeClr val="bg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000" dirty="0"/>
                      <a:t>P</a:t>
                    </a:r>
                    <a:r>
                      <a:rPr lang="pt-BR" sz="2000" baseline="30000" dirty="0"/>
                      <a:t>0</a:t>
                    </a:r>
                    <a:r>
                      <a:rPr lang="pt-BR" sz="2000" baseline="-25000" dirty="0"/>
                      <a:t>x</a:t>
                    </a:r>
                  </a:p>
                </p:txBody>
              </p:sp>
            </p:grpSp>
            <p:cxnSp>
              <p:nvCxnSpPr>
                <p:cNvPr id="21" name="Conector reto 20">
                  <a:extLst>
                    <a:ext uri="{FF2B5EF4-FFF2-40B4-BE49-F238E27FC236}">
                      <a16:creationId xmlns:a16="http://schemas.microsoft.com/office/drawing/2014/main" id="{FEA704D3-63DF-851E-24E3-98931DBCD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1426" y="3981022"/>
                  <a:ext cx="984368" cy="0"/>
                </a:xfrm>
                <a:prstGeom prst="line">
                  <a:avLst/>
                </a:prstGeom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to 21">
                  <a:extLst>
                    <a:ext uri="{FF2B5EF4-FFF2-40B4-BE49-F238E27FC236}">
                      <a16:creationId xmlns:a16="http://schemas.microsoft.com/office/drawing/2014/main" id="{78747BE0-BAB1-67B4-EAEC-B85F2D5BB4BC}"/>
                    </a:ext>
                  </a:extLst>
                </p:cNvPr>
                <p:cNvCxnSpPr/>
                <p:nvPr/>
              </p:nvCxnSpPr>
              <p:spPr>
                <a:xfrm>
                  <a:off x="3862163" y="3981022"/>
                  <a:ext cx="0" cy="1239794"/>
                </a:xfrm>
                <a:prstGeom prst="line">
                  <a:avLst/>
                </a:prstGeom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2ED40B91-1339-CAE1-EE0C-9B5E6DE90869}"/>
                    </a:ext>
                  </a:extLst>
                </p:cNvPr>
                <p:cNvSpPr txBox="1"/>
                <p:nvPr/>
              </p:nvSpPr>
              <p:spPr>
                <a:xfrm>
                  <a:off x="3546996" y="5323112"/>
                  <a:ext cx="467392" cy="349162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t-BR" sz="2000" dirty="0"/>
                    <a:t>Q</a:t>
                  </a:r>
                  <a:r>
                    <a:rPr lang="pt-BR" sz="2000" baseline="30000" dirty="0"/>
                    <a:t>0</a:t>
                  </a:r>
                  <a:r>
                    <a:rPr lang="pt-BR" sz="2000" baseline="-25000" dirty="0"/>
                    <a:t>x</a:t>
                  </a:r>
                </a:p>
              </p:txBody>
            </p:sp>
          </p:grp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34E5750E-8A13-3D63-FF20-7B4FD41F10D1}"/>
                  </a:ext>
                </a:extLst>
              </p:cNvPr>
              <p:cNvSpPr/>
              <p:nvPr/>
            </p:nvSpPr>
            <p:spPr>
              <a:xfrm>
                <a:off x="4757290" y="3429001"/>
                <a:ext cx="2849290" cy="1728192"/>
              </a:xfrm>
              <a:custGeom>
                <a:avLst/>
                <a:gdLst>
                  <a:gd name="connsiteX0" fmla="*/ 0 w 1541415"/>
                  <a:gd name="connsiteY0" fmla="*/ 0 h 1545451"/>
                  <a:gd name="connsiteX1" fmla="*/ 457200 w 1541415"/>
                  <a:gd name="connsiteY1" fmla="*/ 1129005 h 1545451"/>
                  <a:gd name="connsiteX2" fmla="*/ 1446245 w 1541415"/>
                  <a:gd name="connsiteY2" fmla="*/ 1511560 h 1545451"/>
                  <a:gd name="connsiteX3" fmla="*/ 1446245 w 1541415"/>
                  <a:gd name="connsiteY3" fmla="*/ 1502229 h 1545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1415" h="1545451">
                    <a:moveTo>
                      <a:pt x="0" y="0"/>
                    </a:moveTo>
                    <a:cubicBezTo>
                      <a:pt x="108079" y="438539"/>
                      <a:pt x="216159" y="877078"/>
                      <a:pt x="457200" y="1129005"/>
                    </a:cubicBezTo>
                    <a:cubicBezTo>
                      <a:pt x="698241" y="1380932"/>
                      <a:pt x="1446245" y="1511560"/>
                      <a:pt x="1446245" y="1511560"/>
                    </a:cubicBezTo>
                    <a:cubicBezTo>
                      <a:pt x="1611086" y="1573764"/>
                      <a:pt x="1528665" y="1537996"/>
                      <a:pt x="1446245" y="1502229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56A154C5-3A31-9A12-BC14-06804FE63D2A}"/>
                  </a:ext>
                </a:extLst>
              </p:cNvPr>
              <p:cNvCxnSpPr/>
              <p:nvPr/>
            </p:nvCxnSpPr>
            <p:spPr>
              <a:xfrm>
                <a:off x="5302324" y="4365104"/>
                <a:ext cx="0" cy="1311413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9BB3A6E4-702F-5741-3772-54E7DA564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7290" y="4077072"/>
                <a:ext cx="3020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134C8AE4-613F-5AA9-8350-EC838B34C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4263" y="4653136"/>
                <a:ext cx="3020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D67CC668-6F30-9900-437F-8E9F5008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8319" y="4941168"/>
                <a:ext cx="3020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263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B6D6F-BC98-908E-1098-339EB544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Microeconomia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F99CF-A96C-405E-51DF-9EBB66F9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microeconomia é o campo da ciência econômica que analisa como se formam os preços de mercado (Teoria dos Preços);</a:t>
            </a:r>
          </a:p>
          <a:p>
            <a:r>
              <a:rPr lang="pt-BR" dirty="0"/>
              <a:t>A análise microeconômica preocupa-se com a formação dos preços de bens e serviços e de fatores de produção (salários, alugueis, juros) em mercados específicos;</a:t>
            </a:r>
          </a:p>
          <a:p>
            <a:r>
              <a:rPr lang="pt-BR" dirty="0"/>
              <a:t>Estuda o funcionamento da oferta e demanda na formação do preço no mercado analisado.</a:t>
            </a:r>
          </a:p>
        </p:txBody>
      </p:sp>
    </p:spTree>
    <p:extLst>
      <p:ext uri="{BB962C8B-B14F-4D97-AF65-F5344CB8AC3E}">
        <p14:creationId xmlns:p14="http://schemas.microsoft.com/office/powerpoint/2010/main" val="32862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39BF2-4CBF-44A0-F6FE-717AB746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t-BR" b="1" dirty="0"/>
              <a:t>A curva de demanda do </a:t>
            </a:r>
            <a:r>
              <a:rPr lang="pt-BR" b="1" dirty="0" err="1"/>
              <a:t>do</a:t>
            </a:r>
            <a:r>
              <a:rPr lang="pt-BR" b="1" dirty="0"/>
              <a:t> bem NORMAL x (</a:t>
            </a:r>
            <a:r>
              <a:rPr lang="pt-BR" b="1" dirty="0" err="1"/>
              <a:t>Qx</a:t>
            </a:r>
            <a:r>
              <a:rPr lang="pt-BR" b="1" dirty="0"/>
              <a:t>) quando a renda do consumidor aumenta :</a:t>
            </a:r>
          </a:p>
          <a:p>
            <a:endParaRPr lang="pt-BR" dirty="0"/>
          </a:p>
          <a:p>
            <a:pPr marL="45720" indent="0">
              <a:buNone/>
            </a:pPr>
            <a:r>
              <a:rPr lang="pt-BR" dirty="0"/>
              <a:t>			</a:t>
            </a:r>
            <a:endParaRPr lang="pt-BR" sz="20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5107B0D-91F0-404C-21EE-DD06840E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Relação entre a Demanda por um bem E a mudança de hábito do consumidor</a:t>
            </a:r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DB1F9D4-1C7C-B57E-5CFC-2D50B4BCE197}"/>
              </a:ext>
            </a:extLst>
          </p:cNvPr>
          <p:cNvGrpSpPr/>
          <p:nvPr/>
        </p:nvGrpSpPr>
        <p:grpSpPr>
          <a:xfrm>
            <a:off x="3430116" y="2820114"/>
            <a:ext cx="4677105" cy="3352086"/>
            <a:chOff x="3430116" y="2820114"/>
            <a:chExt cx="4677105" cy="335208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C1668EC-40F6-CE77-BC13-A2CD0807400B}"/>
                </a:ext>
              </a:extLst>
            </p:cNvPr>
            <p:cNvSpPr txBox="1"/>
            <p:nvPr/>
          </p:nvSpPr>
          <p:spPr>
            <a:xfrm>
              <a:off x="5150558" y="5795972"/>
              <a:ext cx="583814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000" dirty="0"/>
                <a:t>Q</a:t>
              </a:r>
              <a:r>
                <a:rPr lang="pt-BR" sz="2000" baseline="30000" dirty="0"/>
                <a:t>1</a:t>
              </a:r>
              <a:r>
                <a:rPr lang="pt-BR" sz="2000" baseline="-25000" dirty="0"/>
                <a:t>x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B037052-2B00-AFF0-C50A-741B1BEA9AA0}"/>
                </a:ext>
              </a:extLst>
            </p:cNvPr>
            <p:cNvGrpSpPr/>
            <p:nvPr/>
          </p:nvGrpSpPr>
          <p:grpSpPr>
            <a:xfrm>
              <a:off x="3430116" y="2820114"/>
              <a:ext cx="4677105" cy="3352086"/>
              <a:chOff x="3430116" y="2820114"/>
              <a:chExt cx="4677105" cy="3352086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E1044C05-47BE-4E8B-826F-85ADAD6060CA}"/>
                  </a:ext>
                </a:extLst>
              </p:cNvPr>
              <p:cNvGrpSpPr/>
              <p:nvPr/>
            </p:nvGrpSpPr>
            <p:grpSpPr>
              <a:xfrm>
                <a:off x="3430116" y="2820114"/>
                <a:ext cx="4677105" cy="3352086"/>
                <a:chOff x="2710036" y="2503253"/>
                <a:chExt cx="3744416" cy="3169021"/>
              </a:xfrm>
            </p:grpSpPr>
            <p:grpSp>
              <p:nvGrpSpPr>
                <p:cNvPr id="19" name="Agrupar 18">
                  <a:extLst>
                    <a:ext uri="{FF2B5EF4-FFF2-40B4-BE49-F238E27FC236}">
                      <a16:creationId xmlns:a16="http://schemas.microsoft.com/office/drawing/2014/main" id="{A168BC75-8FDD-1869-4CC1-77E90518DCF0}"/>
                    </a:ext>
                  </a:extLst>
                </p:cNvPr>
                <p:cNvGrpSpPr/>
                <p:nvPr/>
              </p:nvGrpSpPr>
              <p:grpSpPr>
                <a:xfrm>
                  <a:off x="2710036" y="2503253"/>
                  <a:ext cx="3744416" cy="3082960"/>
                  <a:chOff x="2710036" y="2503253"/>
                  <a:chExt cx="3744416" cy="3082960"/>
                </a:xfrm>
              </p:grpSpPr>
              <p:grpSp>
                <p:nvGrpSpPr>
                  <p:cNvPr id="24" name="Agrupar 23">
                    <a:extLst>
                      <a:ext uri="{FF2B5EF4-FFF2-40B4-BE49-F238E27FC236}">
                        <a16:creationId xmlns:a16="http://schemas.microsoft.com/office/drawing/2014/main" id="{529CCC10-8CA0-9DF0-160E-469DD744A6CF}"/>
                      </a:ext>
                    </a:extLst>
                  </p:cNvPr>
                  <p:cNvGrpSpPr/>
                  <p:nvPr/>
                </p:nvGrpSpPr>
                <p:grpSpPr>
                  <a:xfrm>
                    <a:off x="2710036" y="2564904"/>
                    <a:ext cx="3744416" cy="2952328"/>
                    <a:chOff x="2710036" y="2564904"/>
                    <a:chExt cx="3744416" cy="2952328"/>
                  </a:xfrm>
                </p:grpSpPr>
                <p:grpSp>
                  <p:nvGrpSpPr>
                    <p:cNvPr id="30" name="Agrupar 29">
                      <a:extLst>
                        <a:ext uri="{FF2B5EF4-FFF2-40B4-BE49-F238E27FC236}">
                          <a16:creationId xmlns:a16="http://schemas.microsoft.com/office/drawing/2014/main" id="{31382B14-DC29-2B9D-3B72-89860F3E0A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10036" y="2564904"/>
                      <a:ext cx="3744416" cy="2952328"/>
                      <a:chOff x="2710036" y="2564904"/>
                      <a:chExt cx="3744416" cy="2952328"/>
                    </a:xfrm>
                  </p:grpSpPr>
                  <p:cxnSp>
                    <p:nvCxnSpPr>
                      <p:cNvPr id="43" name="Conector de Seta Reta 42">
                        <a:extLst>
                          <a:ext uri="{FF2B5EF4-FFF2-40B4-BE49-F238E27FC236}">
                            <a16:creationId xmlns:a16="http://schemas.microsoft.com/office/drawing/2014/main" id="{FE49882D-F634-CB7B-1395-95C1271044F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14092" y="2564904"/>
                        <a:ext cx="0" cy="295232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Conector de Seta Reta 43">
                        <a:extLst>
                          <a:ext uri="{FF2B5EF4-FFF2-40B4-BE49-F238E27FC236}">
                            <a16:creationId xmlns:a16="http://schemas.microsoft.com/office/drawing/2014/main" id="{9D56BDE2-B84C-301D-3ABE-AE637661E5D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10036" y="5220816"/>
                        <a:ext cx="3744416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1" name="Forma Livre: Forma 40">
                      <a:extLst>
                        <a:ext uri="{FF2B5EF4-FFF2-40B4-BE49-F238E27FC236}">
                          <a16:creationId xmlns:a16="http://schemas.microsoft.com/office/drawing/2014/main" id="{19B71657-C068-DAA5-89F4-E0390854B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4133" y="3212979"/>
                      <a:ext cx="2245201" cy="1711422"/>
                    </a:xfrm>
                    <a:custGeom>
                      <a:avLst/>
                      <a:gdLst>
                        <a:gd name="connsiteX0" fmla="*/ 0 w 1541415"/>
                        <a:gd name="connsiteY0" fmla="*/ 0 h 1545451"/>
                        <a:gd name="connsiteX1" fmla="*/ 457200 w 1541415"/>
                        <a:gd name="connsiteY1" fmla="*/ 1129005 h 1545451"/>
                        <a:gd name="connsiteX2" fmla="*/ 1446245 w 1541415"/>
                        <a:gd name="connsiteY2" fmla="*/ 1511560 h 1545451"/>
                        <a:gd name="connsiteX3" fmla="*/ 1446245 w 1541415"/>
                        <a:gd name="connsiteY3" fmla="*/ 1502229 h 15454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541415" h="1545451">
                          <a:moveTo>
                            <a:pt x="0" y="0"/>
                          </a:moveTo>
                          <a:cubicBezTo>
                            <a:pt x="108079" y="438539"/>
                            <a:pt x="216159" y="877078"/>
                            <a:pt x="457200" y="1129005"/>
                          </a:cubicBezTo>
                          <a:cubicBezTo>
                            <a:pt x="698241" y="1380932"/>
                            <a:pt x="1446245" y="1511560"/>
                            <a:pt x="1446245" y="1511560"/>
                          </a:cubicBezTo>
                          <a:cubicBezTo>
                            <a:pt x="1611086" y="1573764"/>
                            <a:pt x="1528665" y="1537996"/>
                            <a:pt x="1446245" y="1502229"/>
                          </a:cubicBezTo>
                        </a:path>
                      </a:pathLst>
                    </a:cu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48362B44-4F27-5058-BF86-DDFEE5FDF755}"/>
                      </a:ext>
                    </a:extLst>
                  </p:cNvPr>
                  <p:cNvSpPr txBox="1"/>
                  <p:nvPr/>
                </p:nvSpPr>
                <p:spPr>
                  <a:xfrm>
                    <a:off x="2818594" y="2503253"/>
                    <a:ext cx="372425" cy="401536"/>
                  </a:xfrm>
                  <a:prstGeom prst="rect">
                    <a:avLst/>
                  </a:prstGeom>
                  <a:noFill/>
                  <a:ln>
                    <a:solidFill>
                      <a:schemeClr val="bg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400" dirty="0" err="1"/>
                      <a:t>P</a:t>
                    </a:r>
                    <a:r>
                      <a:rPr lang="pt-BR" sz="2400" baseline="-25000" dirty="0" err="1"/>
                      <a:t>x</a:t>
                    </a:r>
                    <a:endParaRPr lang="pt-BR" sz="2400" baseline="-25000" dirty="0"/>
                  </a:p>
                </p:txBody>
              </p:sp>
              <p:sp>
                <p:nvSpPr>
                  <p:cNvPr id="28" name="CaixaDeTexto 27">
                    <a:extLst>
                      <a:ext uri="{FF2B5EF4-FFF2-40B4-BE49-F238E27FC236}">
                        <a16:creationId xmlns:a16="http://schemas.microsoft.com/office/drawing/2014/main" id="{400DE4DE-A0E1-A97B-7192-DCB40033703E}"/>
                      </a:ext>
                    </a:extLst>
                  </p:cNvPr>
                  <p:cNvSpPr txBox="1"/>
                  <p:nvPr/>
                </p:nvSpPr>
                <p:spPr>
                  <a:xfrm>
                    <a:off x="5819336" y="5237051"/>
                    <a:ext cx="425042" cy="349162"/>
                  </a:xfrm>
                  <a:prstGeom prst="rect">
                    <a:avLst/>
                  </a:prstGeom>
                  <a:noFill/>
                  <a:ln>
                    <a:solidFill>
                      <a:schemeClr val="bg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000" dirty="0" err="1"/>
                      <a:t>Qx</a:t>
                    </a:r>
                    <a:endParaRPr lang="pt-BR" sz="2000" baseline="-25000" dirty="0"/>
                  </a:p>
                </p:txBody>
              </p:sp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965F625A-B511-9FA1-711C-A76159402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28153" y="3796356"/>
                    <a:ext cx="410925" cy="349162"/>
                  </a:xfrm>
                  <a:prstGeom prst="rect">
                    <a:avLst/>
                  </a:prstGeom>
                  <a:noFill/>
                  <a:ln>
                    <a:solidFill>
                      <a:schemeClr val="bg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000" dirty="0"/>
                      <a:t>P</a:t>
                    </a:r>
                    <a:r>
                      <a:rPr lang="pt-BR" sz="2000" baseline="30000" dirty="0"/>
                      <a:t>0</a:t>
                    </a:r>
                    <a:r>
                      <a:rPr lang="pt-BR" sz="2000" baseline="-25000" dirty="0"/>
                      <a:t>x</a:t>
                    </a:r>
                  </a:p>
                </p:txBody>
              </p:sp>
            </p:grpSp>
            <p:cxnSp>
              <p:nvCxnSpPr>
                <p:cNvPr id="21" name="Conector reto 20">
                  <a:extLst>
                    <a:ext uri="{FF2B5EF4-FFF2-40B4-BE49-F238E27FC236}">
                      <a16:creationId xmlns:a16="http://schemas.microsoft.com/office/drawing/2014/main" id="{FEA704D3-63DF-851E-24E3-98931DBCD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1426" y="3981022"/>
                  <a:ext cx="984368" cy="0"/>
                </a:xfrm>
                <a:prstGeom prst="line">
                  <a:avLst/>
                </a:prstGeom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to 21">
                  <a:extLst>
                    <a:ext uri="{FF2B5EF4-FFF2-40B4-BE49-F238E27FC236}">
                      <a16:creationId xmlns:a16="http://schemas.microsoft.com/office/drawing/2014/main" id="{78747BE0-BAB1-67B4-EAEC-B85F2D5BB4BC}"/>
                    </a:ext>
                  </a:extLst>
                </p:cNvPr>
                <p:cNvCxnSpPr/>
                <p:nvPr/>
              </p:nvCxnSpPr>
              <p:spPr>
                <a:xfrm>
                  <a:off x="3862163" y="3981022"/>
                  <a:ext cx="0" cy="1239794"/>
                </a:xfrm>
                <a:prstGeom prst="line">
                  <a:avLst/>
                </a:prstGeom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2ED40B91-1339-CAE1-EE0C-9B5E6DE90869}"/>
                    </a:ext>
                  </a:extLst>
                </p:cNvPr>
                <p:cNvSpPr txBox="1"/>
                <p:nvPr/>
              </p:nvSpPr>
              <p:spPr>
                <a:xfrm>
                  <a:off x="3546996" y="5323112"/>
                  <a:ext cx="467392" cy="349162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t-BR" sz="2000" dirty="0"/>
                    <a:t>Q</a:t>
                  </a:r>
                  <a:r>
                    <a:rPr lang="pt-BR" sz="2000" baseline="30000" dirty="0"/>
                    <a:t>0</a:t>
                  </a:r>
                  <a:r>
                    <a:rPr lang="pt-BR" sz="2000" baseline="-25000" dirty="0"/>
                    <a:t>x</a:t>
                  </a:r>
                </a:p>
              </p:txBody>
            </p:sp>
          </p:grp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34E5750E-8A13-3D63-FF20-7B4FD41F10D1}"/>
                  </a:ext>
                </a:extLst>
              </p:cNvPr>
              <p:cNvSpPr/>
              <p:nvPr/>
            </p:nvSpPr>
            <p:spPr>
              <a:xfrm>
                <a:off x="4757290" y="3429001"/>
                <a:ext cx="2849290" cy="1728192"/>
              </a:xfrm>
              <a:custGeom>
                <a:avLst/>
                <a:gdLst>
                  <a:gd name="connsiteX0" fmla="*/ 0 w 1541415"/>
                  <a:gd name="connsiteY0" fmla="*/ 0 h 1545451"/>
                  <a:gd name="connsiteX1" fmla="*/ 457200 w 1541415"/>
                  <a:gd name="connsiteY1" fmla="*/ 1129005 h 1545451"/>
                  <a:gd name="connsiteX2" fmla="*/ 1446245 w 1541415"/>
                  <a:gd name="connsiteY2" fmla="*/ 1511560 h 1545451"/>
                  <a:gd name="connsiteX3" fmla="*/ 1446245 w 1541415"/>
                  <a:gd name="connsiteY3" fmla="*/ 1502229 h 1545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1415" h="1545451">
                    <a:moveTo>
                      <a:pt x="0" y="0"/>
                    </a:moveTo>
                    <a:cubicBezTo>
                      <a:pt x="108079" y="438539"/>
                      <a:pt x="216159" y="877078"/>
                      <a:pt x="457200" y="1129005"/>
                    </a:cubicBezTo>
                    <a:cubicBezTo>
                      <a:pt x="698241" y="1380932"/>
                      <a:pt x="1446245" y="1511560"/>
                      <a:pt x="1446245" y="1511560"/>
                    </a:cubicBezTo>
                    <a:cubicBezTo>
                      <a:pt x="1611086" y="1573764"/>
                      <a:pt x="1528665" y="1537996"/>
                      <a:pt x="1446245" y="1502229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56A154C5-3A31-9A12-BC14-06804FE63D2A}"/>
                  </a:ext>
                </a:extLst>
              </p:cNvPr>
              <p:cNvCxnSpPr/>
              <p:nvPr/>
            </p:nvCxnSpPr>
            <p:spPr>
              <a:xfrm>
                <a:off x="5302324" y="4365104"/>
                <a:ext cx="0" cy="1311413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9BB3A6E4-702F-5741-3772-54E7DA564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7290" y="4077072"/>
                <a:ext cx="3020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134C8AE4-613F-5AA9-8350-EC838B34C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4263" y="4653136"/>
                <a:ext cx="3020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D67CC668-6F30-9900-437F-8E9F5008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8319" y="4941168"/>
                <a:ext cx="3020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214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F2565-19F9-A622-3B5B-978AD8B2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anchor="b"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r>
              <a:rPr lang="pt-BR" dirty="0"/>
              <a:t>TEORIA elementar DA oferta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FF38CA-839F-72FE-7221-299A70E2B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8E1AD-CA8A-2C59-2416-59C4D4E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Oferta de um bem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8BF9-9972-BC30-7D70-1C7373E7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Define-se oferta de como a quantidade de um bem ou serviço que </a:t>
            </a:r>
            <a:r>
              <a:rPr lang="pt-BR" b="1" dirty="0"/>
              <a:t> desejam vender </a:t>
            </a:r>
            <a:r>
              <a:rPr lang="pt-BR" dirty="0"/>
              <a:t>por unidade de tempo.</a:t>
            </a:r>
          </a:p>
          <a:p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" indent="0">
              <a:buNone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Fatores que influenciam a Oferta de um bem :</a:t>
            </a:r>
          </a:p>
          <a:p>
            <a:pPr marL="45720" indent="0">
              <a:buNone/>
            </a:pPr>
            <a:r>
              <a:rPr lang="pt-BR" dirty="0"/>
              <a:t>I - Preço do próprio bem;</a:t>
            </a:r>
          </a:p>
          <a:p>
            <a:pPr marL="45720" indent="0">
              <a:buNone/>
            </a:pPr>
            <a:r>
              <a:rPr lang="pt-BR" dirty="0"/>
              <a:t>II - Preço dos fatores de produção;</a:t>
            </a:r>
          </a:p>
          <a:p>
            <a:pPr marL="45720" indent="0">
              <a:buNone/>
            </a:pPr>
            <a:r>
              <a:rPr lang="pt-BR" dirty="0"/>
              <a:t>III – Mudanças nas tecnologias de produção;</a:t>
            </a:r>
          </a:p>
          <a:p>
            <a:pPr marL="45720" indent="0">
              <a:buNone/>
            </a:pPr>
            <a:r>
              <a:rPr lang="pt-BR" dirty="0"/>
              <a:t>IV – Preços dos demais bens produzidos.</a:t>
            </a:r>
          </a:p>
        </p:txBody>
      </p:sp>
    </p:spTree>
    <p:extLst>
      <p:ext uri="{BB962C8B-B14F-4D97-AF65-F5344CB8AC3E}">
        <p14:creationId xmlns:p14="http://schemas.microsoft.com/office/powerpoint/2010/main" val="222661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8E1AD-CA8A-2C59-2416-59C4D4E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Oferta de um bem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8BF9-9972-BC30-7D70-1C7373E7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Define-se oferta de como a quantidade de um bem ou serviço que </a:t>
            </a:r>
            <a:r>
              <a:rPr lang="pt-BR" b="1" dirty="0"/>
              <a:t> desejam vender </a:t>
            </a:r>
            <a:r>
              <a:rPr lang="pt-BR" dirty="0"/>
              <a:t>por unidade de tempo.</a:t>
            </a:r>
            <a:r>
              <a:rPr lang="pt-BR" b="1" dirty="0"/>
              <a:t> </a:t>
            </a:r>
            <a:r>
              <a:rPr lang="pt-BR" dirty="0"/>
              <a:t>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525BA63-9D5B-1663-E647-55E957D76176}"/>
              </a:ext>
            </a:extLst>
          </p:cNvPr>
          <p:cNvGrpSpPr/>
          <p:nvPr/>
        </p:nvGrpSpPr>
        <p:grpSpPr>
          <a:xfrm>
            <a:off x="3574132" y="2789128"/>
            <a:ext cx="4677105" cy="3403558"/>
            <a:chOff x="2710036" y="2495074"/>
            <a:chExt cx="3744416" cy="3217682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D505D69B-9816-DE5D-BA78-0680D46BECD1}"/>
                </a:ext>
              </a:extLst>
            </p:cNvPr>
            <p:cNvGrpSpPr/>
            <p:nvPr/>
          </p:nvGrpSpPr>
          <p:grpSpPr>
            <a:xfrm>
              <a:off x="2710036" y="2495074"/>
              <a:ext cx="3744416" cy="3091139"/>
              <a:chOff x="2710036" y="2495074"/>
              <a:chExt cx="3744416" cy="3091139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29F07B54-520B-9103-1D85-36FC69D366E9}"/>
                  </a:ext>
                </a:extLst>
              </p:cNvPr>
              <p:cNvGrpSpPr/>
              <p:nvPr/>
            </p:nvGrpSpPr>
            <p:grpSpPr>
              <a:xfrm>
                <a:off x="2710036" y="2564904"/>
                <a:ext cx="3744416" cy="2952328"/>
                <a:chOff x="2710036" y="2564904"/>
                <a:chExt cx="3744416" cy="2952328"/>
              </a:xfrm>
            </p:grpSpPr>
            <p:cxnSp>
              <p:nvCxnSpPr>
                <p:cNvPr id="15" name="Conector de Seta Reta 14">
                  <a:extLst>
                    <a:ext uri="{FF2B5EF4-FFF2-40B4-BE49-F238E27FC236}">
                      <a16:creationId xmlns:a16="http://schemas.microsoft.com/office/drawing/2014/main" id="{641A7FA1-001B-99EB-3BD2-5990432424AD}"/>
                    </a:ext>
                  </a:extLst>
                </p:cNvPr>
                <p:cNvCxnSpPr/>
                <p:nvPr/>
              </p:nvCxnSpPr>
              <p:spPr>
                <a:xfrm flipV="1">
                  <a:off x="3214092" y="2564904"/>
                  <a:ext cx="0" cy="29523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de Seta Reta 15">
                  <a:extLst>
                    <a:ext uri="{FF2B5EF4-FFF2-40B4-BE49-F238E27FC236}">
                      <a16:creationId xmlns:a16="http://schemas.microsoft.com/office/drawing/2014/main" id="{AFB0A0A5-812F-9E74-5146-2E9B7EB78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0036" y="5220816"/>
                  <a:ext cx="374441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B696599-70DC-8188-547C-2F8FD93D3A7F}"/>
                  </a:ext>
                </a:extLst>
              </p:cNvPr>
              <p:cNvSpPr txBox="1"/>
              <p:nvPr/>
            </p:nvSpPr>
            <p:spPr>
              <a:xfrm>
                <a:off x="2800265" y="2495074"/>
                <a:ext cx="372425" cy="401536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400" dirty="0" err="1"/>
                  <a:t>P</a:t>
                </a:r>
                <a:r>
                  <a:rPr lang="pt-BR" sz="2400" baseline="-25000" dirty="0" err="1"/>
                  <a:t>x</a:t>
                </a:r>
                <a:endParaRPr lang="pt-BR" sz="2400" baseline="-25000" dirty="0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C464209-86D9-F6BC-B26C-E54D0D855798}"/>
                  </a:ext>
                </a:extLst>
              </p:cNvPr>
              <p:cNvSpPr txBox="1"/>
              <p:nvPr/>
            </p:nvSpPr>
            <p:spPr>
              <a:xfrm>
                <a:off x="5819336" y="5237051"/>
                <a:ext cx="391675" cy="34916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000" dirty="0" err="1"/>
                  <a:t>Q</a:t>
                </a:r>
                <a:r>
                  <a:rPr lang="pt-BR" sz="2000" baseline="-25000" dirty="0" err="1"/>
                  <a:t>x</a:t>
                </a:r>
                <a:endParaRPr lang="pt-BR" sz="2000" baseline="-25000" dirty="0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F661661-56D9-D8B2-894F-44D2C85305F7}"/>
                  </a:ext>
                </a:extLst>
              </p:cNvPr>
              <p:cNvSpPr txBox="1"/>
              <p:nvPr/>
            </p:nvSpPr>
            <p:spPr>
              <a:xfrm>
                <a:off x="2828153" y="3796356"/>
                <a:ext cx="410925" cy="34916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2000" dirty="0"/>
                  <a:t>P</a:t>
                </a:r>
                <a:r>
                  <a:rPr lang="pt-BR" sz="2000" baseline="30000" dirty="0"/>
                  <a:t>0</a:t>
                </a:r>
                <a:r>
                  <a:rPr lang="pt-BR" sz="2000" baseline="-25000" dirty="0"/>
                  <a:t>x</a:t>
                </a:r>
              </a:p>
            </p:txBody>
          </p:sp>
        </p:grp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A80C0D8B-8B4A-6D2E-A2EC-2F838C71D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1426" y="3970937"/>
              <a:ext cx="1445924" cy="10084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64DBA98-FC65-3BB4-1E9E-B42C0EA085A3}"/>
                </a:ext>
              </a:extLst>
            </p:cNvPr>
            <p:cNvCxnSpPr/>
            <p:nvPr/>
          </p:nvCxnSpPr>
          <p:spPr>
            <a:xfrm>
              <a:off x="4667350" y="3997258"/>
              <a:ext cx="0" cy="123979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C09A210-6D98-D3F1-7737-F8D6B1AD7926}"/>
                </a:ext>
              </a:extLst>
            </p:cNvPr>
            <p:cNvSpPr txBox="1"/>
            <p:nvPr/>
          </p:nvSpPr>
          <p:spPr>
            <a:xfrm>
              <a:off x="4412978" y="5363594"/>
              <a:ext cx="467392" cy="34916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000" dirty="0"/>
                <a:t>Q</a:t>
              </a:r>
              <a:r>
                <a:rPr lang="pt-BR" sz="2000" baseline="30000" dirty="0"/>
                <a:t>0</a:t>
              </a:r>
              <a:r>
                <a:rPr lang="pt-BR" sz="2000" baseline="-25000" dirty="0"/>
                <a:t>x</a:t>
              </a:r>
            </a:p>
          </p:txBody>
        </p:sp>
      </p:grpSp>
      <p:sp>
        <p:nvSpPr>
          <p:cNvPr id="17" name="Arco 16">
            <a:extLst>
              <a:ext uri="{FF2B5EF4-FFF2-40B4-BE49-F238E27FC236}">
                <a16:creationId xmlns:a16="http://schemas.microsoft.com/office/drawing/2014/main" id="{96C67FC8-8A66-A82A-86E6-217FCC060493}"/>
              </a:ext>
            </a:extLst>
          </p:cNvPr>
          <p:cNvSpPr/>
          <p:nvPr/>
        </p:nvSpPr>
        <p:spPr>
          <a:xfrm rot="7909612">
            <a:off x="3872959" y="2501834"/>
            <a:ext cx="5821608" cy="863735"/>
          </a:xfrm>
          <a:prstGeom prst="arc">
            <a:avLst>
              <a:gd name="adj1" fmla="val 16200000"/>
              <a:gd name="adj2" fmla="val 21479282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2BBEF-4D9A-E37A-B474-E15C802F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39BF2-4CBF-44A0-F6FE-717AB746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pt-BR" sz="3300" b="1" dirty="0"/>
              <a:t>Matematicamente temos:</a:t>
            </a:r>
          </a:p>
          <a:p>
            <a:endParaRPr lang="pt-BR" dirty="0"/>
          </a:p>
          <a:p>
            <a:pPr marL="45720" indent="0">
              <a:buNone/>
            </a:pPr>
            <a:r>
              <a:rPr lang="pt-BR" dirty="0"/>
              <a:t>			</a:t>
            </a:r>
            <a:r>
              <a:rPr lang="pt-BR" sz="3800" b="1" dirty="0" err="1"/>
              <a:t>O</a:t>
            </a:r>
            <a:r>
              <a:rPr lang="pt-BR" sz="3800" b="1" baseline="-25000" dirty="0" err="1"/>
              <a:t>x</a:t>
            </a:r>
            <a:r>
              <a:rPr lang="pt-BR" sz="3800" b="1" dirty="0"/>
              <a:t> = f(</a:t>
            </a:r>
            <a:r>
              <a:rPr lang="pt-BR" sz="3800" b="1" dirty="0" err="1"/>
              <a:t>P</a:t>
            </a:r>
            <a:r>
              <a:rPr lang="pt-BR" sz="3800" b="1" baseline="-25000" dirty="0" err="1"/>
              <a:t>x</a:t>
            </a:r>
            <a:r>
              <a:rPr lang="pt-BR" sz="3800" b="1" dirty="0"/>
              <a:t>, P</a:t>
            </a:r>
            <a:r>
              <a:rPr lang="pt-BR" sz="3800" b="1" baseline="-25000" dirty="0"/>
              <a:t>i</a:t>
            </a:r>
            <a:r>
              <a:rPr lang="pt-BR" sz="3800" b="1" dirty="0"/>
              <a:t> , </a:t>
            </a:r>
            <a:r>
              <a:rPr lang="pt-BR" sz="3800" b="1" dirty="0" err="1"/>
              <a:t>P</a:t>
            </a:r>
            <a:r>
              <a:rPr lang="pt-BR" sz="3800" b="1" baseline="-25000" dirty="0" err="1"/>
              <a:t>j</a:t>
            </a:r>
            <a:r>
              <a:rPr lang="pt-BR" sz="3800" b="1" dirty="0"/>
              <a:t>, T)</a:t>
            </a:r>
          </a:p>
          <a:p>
            <a:pPr marL="45720" indent="0">
              <a:buNone/>
            </a:pPr>
            <a:endParaRPr lang="pt-BR" sz="1800" dirty="0"/>
          </a:p>
          <a:p>
            <a:pPr marL="45720" indent="0">
              <a:buNone/>
            </a:pPr>
            <a:r>
              <a:rPr lang="pt-BR" sz="1800" dirty="0"/>
              <a:t>Onde:</a:t>
            </a:r>
          </a:p>
          <a:p>
            <a:pPr marL="45720" indent="0">
              <a:buNone/>
            </a:pPr>
            <a:r>
              <a:rPr lang="pt-BR" dirty="0" err="1"/>
              <a:t>O</a:t>
            </a:r>
            <a:r>
              <a:rPr lang="pt-BR" baseline="-25000" dirty="0" err="1"/>
              <a:t>x</a:t>
            </a:r>
            <a:r>
              <a:rPr lang="pt-BR" dirty="0"/>
              <a:t> = Oferta do bem x;</a:t>
            </a:r>
          </a:p>
          <a:p>
            <a:pPr marL="45720" indent="0">
              <a:buNone/>
            </a:pPr>
            <a:r>
              <a:rPr lang="pt-BR" dirty="0" err="1"/>
              <a:t>P</a:t>
            </a:r>
            <a:r>
              <a:rPr lang="pt-BR" baseline="-25000" dirty="0" err="1"/>
              <a:t>x</a:t>
            </a:r>
            <a:r>
              <a:rPr lang="pt-BR" dirty="0"/>
              <a:t> = Preço do bem x; </a:t>
            </a:r>
          </a:p>
          <a:p>
            <a:pPr marL="45720" indent="0">
              <a:buNone/>
            </a:pPr>
            <a:r>
              <a:rPr lang="pt-BR" dirty="0"/>
              <a:t>P</a:t>
            </a:r>
            <a:r>
              <a:rPr lang="pt-BR" baseline="-25000" dirty="0"/>
              <a:t>i</a:t>
            </a:r>
            <a:r>
              <a:rPr lang="pt-BR" dirty="0"/>
              <a:t> = Preço de outros bens (i = 1, 2 ... n – 1) </a:t>
            </a:r>
          </a:p>
          <a:p>
            <a:pPr marL="45720" indent="0">
              <a:buNone/>
            </a:pPr>
            <a:r>
              <a:rPr lang="pt-BR" dirty="0" err="1"/>
              <a:t>P</a:t>
            </a:r>
            <a:r>
              <a:rPr lang="pt-BR" baseline="-25000" dirty="0" err="1"/>
              <a:t>j</a:t>
            </a:r>
            <a:r>
              <a:rPr lang="pt-BR" dirty="0"/>
              <a:t>= Preço dos Fatores de Produção; </a:t>
            </a:r>
          </a:p>
          <a:p>
            <a:pPr marL="45720" indent="0">
              <a:buNone/>
            </a:pPr>
            <a:r>
              <a:rPr lang="pt-BR" dirty="0"/>
              <a:t>T = Tecnologia.</a:t>
            </a:r>
          </a:p>
        </p:txBody>
      </p:sp>
    </p:spTree>
    <p:extLst>
      <p:ext uri="{BB962C8B-B14F-4D97-AF65-F5344CB8AC3E}">
        <p14:creationId xmlns:p14="http://schemas.microsoft.com/office/powerpoint/2010/main" val="291370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F2565-19F9-A622-3B5B-978AD8B2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anchor="b"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r>
              <a:rPr lang="pt-BR" dirty="0"/>
              <a:t>O equilíbrio de mercado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FF38CA-839F-72FE-7221-299A70E2B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7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B1051-7B8D-FEDA-5D1B-A07CA270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rmAutofit/>
          </a:bodyPr>
          <a:lstStyle/>
          <a:p>
            <a:r>
              <a:rPr lang="pt-BR" dirty="0"/>
              <a:t>O equilíbrio de mercado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CA6B6C-BF17-0EE2-CDCE-FB8313A9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48" y="685800"/>
            <a:ext cx="6346304" cy="54864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0772A-45D8-3735-8F7A-A5A565A18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Os preços na economia são definidos tanto pela oferta quanto pela demanda.</a:t>
            </a:r>
            <a:endParaRPr lang="pt-BR"/>
          </a:p>
          <a:p>
            <a:pPr>
              <a:spcAft>
                <a:spcPts val="600"/>
              </a:spcAft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04757-BA4E-3A89-7380-491B34D6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equilíbrio de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A61A9-17A3-0FB6-36AA-082D89B0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Quando existir </a:t>
            </a:r>
            <a:r>
              <a:rPr lang="pt-BR" b="1" dirty="0"/>
              <a:t>excesso de demanda </a:t>
            </a:r>
            <a:r>
              <a:rPr lang="pt-BR" dirty="0"/>
              <a:t>surgirão pressões para que os preços subam, pois: </a:t>
            </a:r>
          </a:p>
          <a:p>
            <a:pPr lvl="1"/>
            <a:r>
              <a:rPr lang="pt-BR" dirty="0"/>
              <a:t>Os compradores, incapazes de comprar tudo o que desejam, ao preço existente, dispõem-se a pagar mais;</a:t>
            </a:r>
          </a:p>
          <a:p>
            <a:pPr lvl="1"/>
            <a:r>
              <a:rPr lang="pt-BR" dirty="0"/>
              <a:t>Os vendedores veem a escassez e percebem que podem elevar os preços sem queda de suas vendas.</a:t>
            </a:r>
          </a:p>
          <a:p>
            <a:pPr lvl="1"/>
            <a:endParaRPr lang="pt-BR" dirty="0"/>
          </a:p>
          <a:p>
            <a:r>
              <a:rPr lang="pt-BR" dirty="0"/>
              <a:t>Quando existir </a:t>
            </a:r>
            <a:r>
              <a:rPr lang="pt-BR" b="1" dirty="0"/>
              <a:t>excesso de oferta </a:t>
            </a:r>
            <a:r>
              <a:rPr lang="pt-BR" dirty="0"/>
              <a:t>surgirão pressões para que os preços caiam, pois: </a:t>
            </a:r>
          </a:p>
          <a:p>
            <a:pPr lvl="1"/>
            <a:r>
              <a:rPr lang="pt-BR" dirty="0"/>
              <a:t>Os vendedores percebem que não podem vender tudo o que desejam, seus estoques aumentam e, assim, passam a oferecer a preços menores;</a:t>
            </a:r>
          </a:p>
          <a:p>
            <a:pPr lvl="1"/>
            <a:r>
              <a:rPr lang="pt-BR" dirty="0"/>
              <a:t>Os compradores percebem o excesso de produtos e passam a negociar </a:t>
            </a:r>
            <a:r>
              <a:rPr lang="pt-BR"/>
              <a:t>o preço.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2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F2449-3260-D8C3-13E7-6DE6523B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Pressupostos básicos da análise microeconômica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73BBD-4C2B-0B75-436F-3D6EC90A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 b="1" dirty="0"/>
              <a:t>A hipótese </a:t>
            </a:r>
            <a:r>
              <a:rPr lang="pt-BR" b="1" i="1" dirty="0" err="1"/>
              <a:t>coeteris</a:t>
            </a:r>
            <a:r>
              <a:rPr lang="pt-BR" b="1" i="1" dirty="0"/>
              <a:t> </a:t>
            </a:r>
            <a:r>
              <a:rPr lang="pt-BR" b="1" i="1" dirty="0" err="1"/>
              <a:t>paribus</a:t>
            </a:r>
            <a:r>
              <a:rPr lang="pt-BR" i="1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Esta hipótese pressupõe que somente os fatores definidos no estudo do mercado específico interferem na análise. Todos os outros fatores que podem interferir naquele mercado permanecem constante. </a:t>
            </a:r>
          </a:p>
          <a:p>
            <a:pPr lvl="2" algn="just"/>
            <a:endParaRPr lang="pt-BR" dirty="0"/>
          </a:p>
          <a:p>
            <a:pPr lvl="2" algn="just"/>
            <a:r>
              <a:rPr lang="pt-BR" dirty="0" err="1"/>
              <a:t>Ex</a:t>
            </a:r>
            <a:r>
              <a:rPr lang="pt-BR" dirty="0"/>
              <a:t>: Se eu quero saber como o preço da gasolina interfere na demanda por este produto eu tenho que considerar que a renda do consumidor permanece constante durante essa análise.</a:t>
            </a:r>
          </a:p>
        </p:txBody>
      </p:sp>
    </p:spTree>
    <p:extLst>
      <p:ext uri="{BB962C8B-B14F-4D97-AF65-F5344CB8AC3E}">
        <p14:creationId xmlns:p14="http://schemas.microsoft.com/office/powerpoint/2010/main" val="7809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F2449-3260-D8C3-13E7-6DE6523B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Pressupostos básicos da análise microeconômica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73BBD-4C2B-0B75-436F-3D6EC90A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t-BR" b="1" dirty="0"/>
              <a:t>O papel dos preços relativos</a:t>
            </a:r>
            <a:r>
              <a:rPr lang="pt-BR" i="1" dirty="0"/>
              <a:t>:</a:t>
            </a:r>
          </a:p>
          <a:p>
            <a:pPr lvl="1" algn="just"/>
            <a:r>
              <a:rPr lang="pt-BR" dirty="0"/>
              <a:t>Na análise microeconômica os chamados </a:t>
            </a:r>
            <a:r>
              <a:rPr lang="pt-BR" b="1" dirty="0"/>
              <a:t>preços relativo</a:t>
            </a:r>
            <a:r>
              <a:rPr lang="pt-BR" dirty="0"/>
              <a:t>s são mais importantes que os chamados </a:t>
            </a:r>
            <a:r>
              <a:rPr lang="pt-BR" b="1" dirty="0"/>
              <a:t>preços absolutos.</a:t>
            </a:r>
            <a:r>
              <a:rPr lang="pt-BR" dirty="0"/>
              <a:t> </a:t>
            </a:r>
          </a:p>
          <a:p>
            <a:pPr lvl="1" algn="just"/>
            <a:endParaRPr lang="pt-BR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Preço relativo: preço de um refrigerante de 2l x salário mínimo atual;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Preço absoluto: preço da guaraná Antarctica isoladamente.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lvl="1" algn="just"/>
            <a:r>
              <a:rPr lang="pt-BR" dirty="0"/>
              <a:t>Outro exemplo de preço relativo: preço do produto nacional x preço do produto estrangeiro.</a:t>
            </a:r>
          </a:p>
        </p:txBody>
      </p:sp>
    </p:spTree>
    <p:extLst>
      <p:ext uri="{BB962C8B-B14F-4D97-AF65-F5344CB8AC3E}">
        <p14:creationId xmlns:p14="http://schemas.microsoft.com/office/powerpoint/2010/main" val="54346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F2449-3260-D8C3-13E7-6DE6523B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Pressupostos básicos da análise microeconômica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73BBD-4C2B-0B75-436F-3D6EC90A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pt-BR" b="1" dirty="0"/>
              <a:t>Corrente teórica</a:t>
            </a:r>
            <a:r>
              <a:rPr lang="pt-BR" i="1" dirty="0"/>
              <a:t>:</a:t>
            </a:r>
          </a:p>
          <a:p>
            <a:pPr lvl="1" algn="just"/>
            <a:r>
              <a:rPr lang="pt-BR" dirty="0"/>
              <a:t>A principal corrente teórica utilizada na análise microeconômica é a </a:t>
            </a:r>
            <a:r>
              <a:rPr lang="pt-BR" b="1" dirty="0"/>
              <a:t>corrente marginalista (teoria neoclássica):</a:t>
            </a:r>
          </a:p>
          <a:p>
            <a:pPr lvl="2" algn="just"/>
            <a:r>
              <a:rPr lang="pt-BR" dirty="0"/>
              <a:t>Os empresários sempre buscam maximizar seus lucros; </a:t>
            </a:r>
          </a:p>
          <a:p>
            <a:pPr lvl="2" algn="just"/>
            <a:r>
              <a:rPr lang="pt-BR" dirty="0"/>
              <a:t>Os consumidores buscam maximizar sua satisfação (ou utilidade) no consumo;</a:t>
            </a:r>
          </a:p>
          <a:p>
            <a:pPr lvl="2" algn="just"/>
            <a:r>
              <a:rPr lang="pt-BR" dirty="0"/>
              <a:t>Os trabalhadores procuram maximizar a relação entre trabalho x lazer. </a:t>
            </a:r>
          </a:p>
        </p:txBody>
      </p:sp>
    </p:spTree>
    <p:extLst>
      <p:ext uri="{BB962C8B-B14F-4D97-AF65-F5344CB8AC3E}">
        <p14:creationId xmlns:p14="http://schemas.microsoft.com/office/powerpoint/2010/main" val="9207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FC99-2DA9-C90D-3E41-5F444354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da Análise microeconômica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D6EF0-AF85-4C25-CA22-147D51E7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Política de preços da empresa; </a:t>
            </a:r>
          </a:p>
          <a:p>
            <a:r>
              <a:rPr lang="pt-BR" sz="2000" dirty="0"/>
              <a:t>Previsões de demanda e faturamento; </a:t>
            </a:r>
          </a:p>
          <a:p>
            <a:r>
              <a:rPr lang="pt-BR" sz="2000" dirty="0"/>
              <a:t>Previsões de custos de produção; </a:t>
            </a:r>
          </a:p>
          <a:p>
            <a:r>
              <a:rPr lang="pt-BR" sz="2000" dirty="0"/>
              <a:t>Decisões ótimas de produção (escolha da melhor alternativa de produção);</a:t>
            </a:r>
          </a:p>
          <a:p>
            <a:r>
              <a:rPr lang="pt-BR" sz="2000" dirty="0"/>
              <a:t>Política de propaganda e publicidade ;</a:t>
            </a:r>
          </a:p>
          <a:p>
            <a:r>
              <a:rPr lang="pt-BR" sz="2000" dirty="0"/>
              <a:t>Política salarial; </a:t>
            </a:r>
          </a:p>
          <a:p>
            <a:r>
              <a:rPr lang="pt-BR" sz="2000" dirty="0"/>
              <a:t>Política de preços e tarifas públicas (água, luz e outras);  </a:t>
            </a:r>
          </a:p>
        </p:txBody>
      </p:sp>
    </p:spTree>
    <p:extLst>
      <p:ext uri="{BB962C8B-B14F-4D97-AF65-F5344CB8AC3E}">
        <p14:creationId xmlns:p14="http://schemas.microsoft.com/office/powerpoint/2010/main" val="31632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F2565-19F9-A622-3B5B-978AD8B2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anchor="b"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r>
              <a:rPr lang="pt-BR" dirty="0"/>
              <a:t>TEORIA DA DEMANDA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FF38CA-839F-72FE-7221-299A70E2B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0BC75-71B3-FB1B-7BEC-867C79EB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elementar da demanda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C7FE10-DBAC-9F3A-773E-E7D97630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Demanda Individual:</a:t>
            </a:r>
          </a:p>
          <a:p>
            <a:pPr lvl="1"/>
            <a:r>
              <a:rPr lang="pt-BR" dirty="0"/>
              <a:t>Quantidade de um determinado bem ou serviço que o consumidor </a:t>
            </a:r>
            <a:r>
              <a:rPr lang="pt-BR" b="1" dirty="0"/>
              <a:t>deseja adquirir </a:t>
            </a:r>
            <a:r>
              <a:rPr lang="pt-BR" dirty="0"/>
              <a:t>em determinado período.</a:t>
            </a:r>
          </a:p>
          <a:p>
            <a:pPr lvl="1"/>
            <a:r>
              <a:rPr lang="pt-BR" dirty="0" err="1"/>
              <a:t>Obs</a:t>
            </a:r>
            <a:r>
              <a:rPr lang="pt-BR" dirty="0"/>
              <a:t>: não se deve confundir demanda com a compra efetiva nem oferta com a venda efetiva de um bem ou serviço. É apenas o plano de compra ou venda. </a:t>
            </a:r>
          </a:p>
          <a:p>
            <a:pPr lvl="1"/>
            <a:endParaRPr lang="pt-BR" dirty="0"/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Fatores que influenciam a Demanda Individual:</a:t>
            </a:r>
          </a:p>
          <a:p>
            <a:pPr marL="274320" lvl="1" indent="0">
              <a:buNone/>
            </a:pPr>
            <a:r>
              <a:rPr lang="pt-BR" dirty="0"/>
              <a:t>I – Preço do bem;</a:t>
            </a:r>
          </a:p>
          <a:p>
            <a:pPr marL="274320" lvl="1" indent="0">
              <a:buNone/>
            </a:pPr>
            <a:r>
              <a:rPr lang="pt-BR" dirty="0"/>
              <a:t>II – Preço de bens substitutos ou complementares;</a:t>
            </a:r>
          </a:p>
          <a:p>
            <a:pPr marL="274320" lvl="1" indent="0">
              <a:buNone/>
            </a:pPr>
            <a:r>
              <a:rPr lang="pt-BR" dirty="0"/>
              <a:t>III – Renda do consumidor;</a:t>
            </a:r>
          </a:p>
          <a:p>
            <a:pPr marL="274320" lvl="1" indent="0">
              <a:buNone/>
            </a:pPr>
            <a:r>
              <a:rPr lang="pt-BR" dirty="0"/>
              <a:t>IV – Gosto ou preferência do consumidor.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78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2BBEF-4D9A-E37A-B474-E15C802F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Teoria elementar da demanda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39BF2-4CBF-44A0-F6FE-717AB746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pt-BR" dirty="0"/>
              <a:t>D</a:t>
            </a:r>
            <a:r>
              <a:rPr lang="pt-BR" sz="2400" dirty="0"/>
              <a:t>emanda individual (matematicamente)</a:t>
            </a:r>
            <a:endParaRPr lang="pt-BR" dirty="0"/>
          </a:p>
          <a:p>
            <a:endParaRPr lang="pt-BR" dirty="0"/>
          </a:p>
          <a:p>
            <a:pPr marL="45720" indent="0">
              <a:buNone/>
            </a:pPr>
            <a:r>
              <a:rPr lang="pt-BR" dirty="0"/>
              <a:t>			</a:t>
            </a:r>
            <a:r>
              <a:rPr lang="pt-BR" sz="3800" b="1" dirty="0" err="1"/>
              <a:t>D</a:t>
            </a:r>
            <a:r>
              <a:rPr lang="pt-BR" sz="3800" b="1" baseline="-25000" dirty="0" err="1"/>
              <a:t>x</a:t>
            </a:r>
            <a:r>
              <a:rPr lang="pt-BR" sz="3800" b="1" dirty="0"/>
              <a:t> = f(</a:t>
            </a:r>
            <a:r>
              <a:rPr lang="pt-BR" sz="3800" b="1" dirty="0" err="1"/>
              <a:t>P</a:t>
            </a:r>
            <a:r>
              <a:rPr lang="pt-BR" sz="3800" b="1" baseline="-25000" dirty="0" err="1"/>
              <a:t>x</a:t>
            </a:r>
            <a:r>
              <a:rPr lang="pt-BR" sz="3800" b="1" dirty="0"/>
              <a:t>, P</a:t>
            </a:r>
            <a:r>
              <a:rPr lang="pt-BR" sz="3800" b="1" baseline="-25000" dirty="0"/>
              <a:t>i</a:t>
            </a:r>
            <a:r>
              <a:rPr lang="pt-BR" sz="3800" b="1" dirty="0"/>
              <a:t> , R, G)</a:t>
            </a:r>
          </a:p>
          <a:p>
            <a:pPr marL="45720" indent="0">
              <a:buNone/>
            </a:pPr>
            <a:endParaRPr lang="pt-BR" sz="1800" dirty="0"/>
          </a:p>
          <a:p>
            <a:pPr marL="45720" indent="0">
              <a:buNone/>
            </a:pPr>
            <a:r>
              <a:rPr lang="pt-BR" sz="1800" dirty="0"/>
              <a:t>Onde:</a:t>
            </a:r>
          </a:p>
          <a:p>
            <a:pPr marL="45720" indent="0">
              <a:buNone/>
            </a:pPr>
            <a:r>
              <a:rPr lang="pt-BR" dirty="0" err="1"/>
              <a:t>D</a:t>
            </a:r>
            <a:r>
              <a:rPr lang="pt-BR" baseline="-25000" dirty="0" err="1"/>
              <a:t>x</a:t>
            </a:r>
            <a:r>
              <a:rPr lang="pt-BR" dirty="0"/>
              <a:t> = Demanda pelo bem x;</a:t>
            </a:r>
          </a:p>
          <a:p>
            <a:pPr marL="45720" indent="0">
              <a:buNone/>
            </a:pPr>
            <a:r>
              <a:rPr lang="pt-BR" dirty="0" err="1"/>
              <a:t>P</a:t>
            </a:r>
            <a:r>
              <a:rPr lang="pt-BR" baseline="-25000" dirty="0" err="1"/>
              <a:t>x</a:t>
            </a:r>
            <a:r>
              <a:rPr lang="pt-BR" dirty="0"/>
              <a:t> = Preço do bem x; </a:t>
            </a:r>
          </a:p>
          <a:p>
            <a:pPr marL="45720" indent="0">
              <a:buNone/>
            </a:pPr>
            <a:r>
              <a:rPr lang="pt-BR" dirty="0"/>
              <a:t>P</a:t>
            </a:r>
            <a:r>
              <a:rPr lang="pt-BR" baseline="-25000" dirty="0"/>
              <a:t>i</a:t>
            </a:r>
            <a:r>
              <a:rPr lang="pt-BR" dirty="0"/>
              <a:t> = Preço de outros bens (i = 1, 2 ... n – 1) </a:t>
            </a:r>
          </a:p>
          <a:p>
            <a:pPr marL="45720" indent="0">
              <a:buNone/>
            </a:pPr>
            <a:r>
              <a:rPr lang="pt-BR" dirty="0"/>
              <a:t>R = Renda do consumidor; </a:t>
            </a:r>
          </a:p>
          <a:p>
            <a:pPr marL="45720" indent="0">
              <a:buNone/>
            </a:pPr>
            <a:r>
              <a:rPr lang="pt-BR" dirty="0"/>
              <a:t>G = Preferência do consumidor.</a:t>
            </a:r>
          </a:p>
        </p:txBody>
      </p:sp>
    </p:spTree>
    <p:extLst>
      <p:ext uri="{BB962C8B-B14F-4D97-AF65-F5344CB8AC3E}">
        <p14:creationId xmlns:p14="http://schemas.microsoft.com/office/powerpoint/2010/main" val="2867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resentação de relatório mundial de paí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877_TF03460629" id="{77A25CC9-953C-4BFA-9BCE-9DD001878FBD}" vid="{EDE676E1-F100-42D7-96C5-D51C901EC0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relatório de países do mundo</Template>
  <TotalTime>4433</TotalTime>
  <Words>1303</Words>
  <Application>Microsoft Office PowerPoint</Application>
  <PresentationFormat>Personalizar</PresentationFormat>
  <Paragraphs>192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</vt:lpstr>
      <vt:lpstr>Apresentação de relatório mundial de país</vt:lpstr>
      <vt:lpstr>Introdução À MICROECONOMIA</vt:lpstr>
      <vt:lpstr>Microeconomia </vt:lpstr>
      <vt:lpstr>Pressupostos básicos da análise microeconômica</vt:lpstr>
      <vt:lpstr>Pressupostos básicos da análise microeconômica</vt:lpstr>
      <vt:lpstr>Pressupostos básicos da análise microeconômica</vt:lpstr>
      <vt:lpstr>Aplicações da Análise microeconômica</vt:lpstr>
      <vt:lpstr>   TEORIA DA DEMANDA</vt:lpstr>
      <vt:lpstr>Teoria elementar da demanda </vt:lpstr>
      <vt:lpstr>Teoria elementar da demanda </vt:lpstr>
      <vt:lpstr>Apresentação do PowerPoint</vt:lpstr>
      <vt:lpstr>Apresentação do PowerPoint</vt:lpstr>
      <vt:lpstr>Apresentação do PowerPoint</vt:lpstr>
      <vt:lpstr>Bens substitutos</vt:lpstr>
      <vt:lpstr>Bens substitutos</vt:lpstr>
      <vt:lpstr>Bens complementares</vt:lpstr>
      <vt:lpstr>Bens complementares</vt:lpstr>
      <vt:lpstr>Relação entre a Demanda por um bem a Renda do consumidor</vt:lpstr>
      <vt:lpstr>Apresentação do PowerPoint</vt:lpstr>
      <vt:lpstr>Relação entre a Demanda por um bem NORMAL E a Renda do consumidor</vt:lpstr>
      <vt:lpstr>Relação entre a Demanda por um bem E a mudança de hábito do consumidor</vt:lpstr>
      <vt:lpstr>   TEORIA elementar DA oferta</vt:lpstr>
      <vt:lpstr>Oferta de um bem </vt:lpstr>
      <vt:lpstr>Oferta de um bem </vt:lpstr>
      <vt:lpstr>Apresentação do PowerPoint</vt:lpstr>
      <vt:lpstr>   O equilíbrio de mercado</vt:lpstr>
      <vt:lpstr>O equilíbrio de mercado</vt:lpstr>
      <vt:lpstr>O equilíbrio de mercado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Análise econômica</dc:title>
  <dc:creator>Marcos Castaneda</dc:creator>
  <cp:lastModifiedBy>Marcos Vinicius Nascimento Gonzalez Castaneda</cp:lastModifiedBy>
  <cp:revision>5</cp:revision>
  <dcterms:created xsi:type="dcterms:W3CDTF">2023-06-13T13:17:50Z</dcterms:created>
  <dcterms:modified xsi:type="dcterms:W3CDTF">2023-12-05T21:43:44Z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