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2" r:id="rId5"/>
    <p:sldId id="269" r:id="rId6"/>
    <p:sldId id="268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2486A-314B-424B-AB30-90DD3FFFED7E}" v="16" dt="2023-07-20T19:12:3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85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4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8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49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9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7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69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8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9872-D822-47DF-8323-914642E24A6F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843B-4F81-4B1A-9A18-4A96F2333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377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ioemensagem.com.br/marketing/quais-sao-as-marcas-brasileiras-mais-valiosa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BB84-9901-411F-8F13-DE679E8E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Estruturas de Mercado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A2A22-4E91-414C-9CBC-126691BA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/>
              <a:t>Prof. Marcos Vinícius Castaneda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263C0A-2D2C-4E5D-A40A-47C0248C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" r="4202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71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Monopólio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b="1" dirty="0"/>
              <a:t>monopólio</a:t>
            </a:r>
            <a:r>
              <a:rPr lang="pt-BR" dirty="0"/>
              <a:t> é uma situação de mercado em que uma única firma vende um produto que não tem substitutos próximos.</a:t>
            </a:r>
          </a:p>
          <a:p>
            <a:r>
              <a:rPr lang="pt-BR" dirty="0"/>
              <a:t>o monopolista exerce grande influência na determinação do preço a ser cobrado pelo seu produto.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Características:</a:t>
            </a:r>
          </a:p>
          <a:p>
            <a:r>
              <a:rPr lang="pt-BR" dirty="0"/>
              <a:t>O produto é oferecido por uma única empresa;</a:t>
            </a:r>
          </a:p>
          <a:p>
            <a:r>
              <a:rPr lang="pt-BR" dirty="0"/>
              <a:t>Não tem substitutos próximos para esse produto; e</a:t>
            </a:r>
          </a:p>
          <a:p>
            <a:r>
              <a:rPr lang="pt-BR" dirty="0"/>
              <a:t>Existem obstáculos (barreiras) de novas firmas na indústria (nesse caso, a indústria é composta por uma única empresa).</a:t>
            </a:r>
          </a:p>
        </p:txBody>
      </p:sp>
    </p:spTree>
    <p:extLst>
      <p:ext uri="{BB962C8B-B14F-4D97-AF65-F5344CB8AC3E}">
        <p14:creationId xmlns:p14="http://schemas.microsoft.com/office/powerpoint/2010/main" val="15478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Oligopólio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tipo de estrutura normalmente é caracterizada por um pequeno número de empresas que dominam a oferta de mercado.</a:t>
            </a:r>
          </a:p>
          <a:p>
            <a:r>
              <a:rPr lang="pt-BR" dirty="0"/>
              <a:t>Pode-se caracterizá-la como um mercado em que há um pequeno número de empresas, como a indústria automobilística, ou, então, onde há um grande número de empresas, mas poucas dominam o mercado, como a indústria de bebidas.</a:t>
            </a:r>
          </a:p>
        </p:txBody>
      </p:sp>
    </p:spTree>
    <p:extLst>
      <p:ext uri="{BB962C8B-B14F-4D97-AF65-F5344CB8AC3E}">
        <p14:creationId xmlns:p14="http://schemas.microsoft.com/office/powerpoint/2010/main" val="14782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oligopólio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oligopólio pode ser:</a:t>
            </a:r>
          </a:p>
          <a:p>
            <a:r>
              <a:rPr lang="pt-BR" b="1" dirty="0"/>
              <a:t>Puro</a:t>
            </a:r>
            <a:r>
              <a:rPr lang="pt-BR" dirty="0"/>
              <a:t>: quando os concorrentes oferecem exatamente os mesmos produtos homogêneos, iguais, substitutos entre si. Temos como exemplo, o cimento, da indústria de cimento; o alumínio, da indústria de alumínio; ou</a:t>
            </a:r>
          </a:p>
          <a:p>
            <a:r>
              <a:rPr lang="pt-BR" b="1" dirty="0"/>
              <a:t>Diferenciado</a:t>
            </a:r>
            <a:r>
              <a:rPr lang="pt-BR" dirty="0"/>
              <a:t>: quando o produto não é homogêneo. Por exemplo: indústria automobilística ou de cigarro. Ou seja, embora semelhantes entre si, esses produtos não são idênticos. Por exemplo, o Gol é diferente do Fiat Uno, etc.</a:t>
            </a:r>
          </a:p>
        </p:txBody>
      </p:sp>
    </p:spTree>
    <p:extLst>
      <p:ext uri="{BB962C8B-B14F-4D97-AF65-F5344CB8AC3E}">
        <p14:creationId xmlns:p14="http://schemas.microsoft.com/office/powerpoint/2010/main" val="297468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oligopólio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oligopólio, tanto as quantidades ofertadas quanto os preços são fixados entre as empresas por meio de conluios ou cartéis.</a:t>
            </a:r>
          </a:p>
          <a:p>
            <a:r>
              <a:rPr lang="pt-BR" dirty="0"/>
              <a:t>O cartel é uma organização (formal ou informal) de produtores dentro de um setor que determina a política de preços para todas as empresas que a ele pertencem. Por exemplo: Cartel da Organização dos Países Exportadores de Petróleo (OPEP). </a:t>
            </a:r>
            <a:r>
              <a:rPr lang="pt-BR"/>
              <a:t>Este cartel </a:t>
            </a:r>
            <a:r>
              <a:rPr lang="pt-BR" dirty="0"/>
              <a:t>estabelece o preço do petróleo no mercado mundial.</a:t>
            </a:r>
          </a:p>
        </p:txBody>
      </p:sp>
    </p:spTree>
    <p:extLst>
      <p:ext uri="{BB962C8B-B14F-4D97-AF65-F5344CB8AC3E}">
        <p14:creationId xmlns:p14="http://schemas.microsoft.com/office/powerpoint/2010/main" val="179438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8705-1D98-4801-8A0B-2021C260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Concorrência Monopolística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9F17A-C324-4E42-AB77-ACDC3592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estrutura de mercado, embora haja muitas empresas concorrendo no mesmo segmento, elas comercializam produtos diferenciados entre si;</a:t>
            </a:r>
          </a:p>
          <a:p>
            <a:r>
              <a:rPr lang="pt-BR" dirty="0"/>
              <a:t>Nessa estrutura cada empresa tem certo poder para determinar o seu preço;</a:t>
            </a:r>
          </a:p>
          <a:p>
            <a:r>
              <a:rPr lang="pt-BR" dirty="0"/>
              <a:t>A diferenciação dos produtos pode se dar por características físicas, pelas embalagens diferenciadas, pelo tipo de promoção oferecido, entre outros.</a:t>
            </a:r>
          </a:p>
          <a:p>
            <a:r>
              <a:rPr lang="pt-BR" dirty="0"/>
              <a:t>Nesse segmento não existem barreiras à entrada de </a:t>
            </a:r>
            <a:r>
              <a:rPr lang="pt-BR"/>
              <a:t>novas empresas.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74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59" y="543310"/>
            <a:ext cx="4876800" cy="5705475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A8743F-C966-6CC6-E248-62F3061E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98F39-FDA7-4B55-3113-CC10C517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924606"/>
            <a:ext cx="4876800" cy="53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B4177-52E2-1A07-63E2-F8AFDC55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AC41C39-4DFB-D6E0-37DA-FB7B18292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3065"/>
          <a:stretch/>
        </p:blipFill>
        <p:spPr>
          <a:xfrm>
            <a:off x="5295372" y="643466"/>
            <a:ext cx="57445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4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760" y="1099719"/>
            <a:ext cx="7221942" cy="5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AF429-234E-FF97-FF0D-CF6AE2F5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72AF3-5312-8316-5EFB-86455590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(Reprodução)">
            <a:extLst>
              <a:ext uri="{FF2B5EF4-FFF2-40B4-BE49-F238E27FC236}">
                <a16:creationId xmlns:a16="http://schemas.microsoft.com/office/drawing/2014/main" id="{9BA7DC07-8C33-7034-5C0A-03192B0C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0"/>
            <a:ext cx="749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2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9126F-7A36-A49D-ED94-720AB49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Marcas brasileiras mais valiosas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4B030-210F-3B41-8D83-AF647FDA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https://www.meioemensagem.com.br/marketing/quais-sao-as-marcas-brasileiras-mais-valiosas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2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Estruturas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mercado são formas como as empresas e os consumidores se organizam na produção (oferta) e consumo (demanda) de mercadorias;</a:t>
            </a:r>
          </a:p>
          <a:p>
            <a:r>
              <a:rPr lang="pt-BR" dirty="0"/>
              <a:t> Existem quatro estruturas básicas de mercado:</a:t>
            </a:r>
          </a:p>
          <a:p>
            <a:pPr lvl="1"/>
            <a:r>
              <a:rPr lang="pt-BR" dirty="0"/>
              <a:t>Concorrência Perfeita;</a:t>
            </a:r>
          </a:p>
          <a:p>
            <a:pPr lvl="1"/>
            <a:r>
              <a:rPr lang="pt-BR" dirty="0"/>
              <a:t>Monopólio;</a:t>
            </a:r>
          </a:p>
          <a:p>
            <a:pPr lvl="1"/>
            <a:r>
              <a:rPr lang="pt-BR" dirty="0"/>
              <a:t>Oligopólio;</a:t>
            </a:r>
          </a:p>
          <a:p>
            <a:pPr lvl="1"/>
            <a:r>
              <a:rPr lang="pt-BR" dirty="0"/>
              <a:t>Concorrência Monopolista.</a:t>
            </a:r>
          </a:p>
        </p:txBody>
      </p:sp>
    </p:spTree>
    <p:extLst>
      <p:ext uri="{BB962C8B-B14F-4D97-AF65-F5344CB8AC3E}">
        <p14:creationId xmlns:p14="http://schemas.microsoft.com/office/powerpoint/2010/main" val="11947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Concorrência Perfeita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Características:</a:t>
            </a:r>
          </a:p>
          <a:p>
            <a:pPr algn="just"/>
            <a:r>
              <a:rPr lang="pt-BR" b="1" dirty="0"/>
              <a:t>A homogeneidade do produto</a:t>
            </a:r>
            <a:r>
              <a:rPr lang="pt-BR" dirty="0"/>
              <a:t>: implica que todos os vendedores de um dado produto vendam unidades homogêneas deste, e os  compradores também considerem o produto homogêneo;</a:t>
            </a:r>
          </a:p>
          <a:p>
            <a:pPr algn="just"/>
            <a:r>
              <a:rPr lang="pt-BR" b="1" dirty="0"/>
              <a:t>A insignificância de cada comprador ou vendedor diante do mercado</a:t>
            </a:r>
            <a:r>
              <a:rPr lang="pt-BR" dirty="0"/>
              <a:t>: cada comprador e/ ou vendedor precisa ser pequeno o suficiente para não ser capaz de influenciar, sozinho, o preço de mercado;</a:t>
            </a:r>
          </a:p>
        </p:txBody>
      </p:sp>
    </p:spTree>
    <p:extLst>
      <p:ext uri="{BB962C8B-B14F-4D97-AF65-F5344CB8AC3E}">
        <p14:creationId xmlns:p14="http://schemas.microsoft.com/office/powerpoint/2010/main" val="152397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Concorrência Perfeita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A ausência de restrições artificiais</a:t>
            </a:r>
            <a:r>
              <a:rPr lang="pt-BR" dirty="0"/>
              <a:t>: é preciso que os preços sejam livres para oscilar de acordo com as exigências de mercado;</a:t>
            </a:r>
          </a:p>
          <a:p>
            <a:pPr algn="just"/>
            <a:r>
              <a:rPr lang="pt-BR" b="1" dirty="0"/>
              <a:t>A mobilidade</a:t>
            </a:r>
            <a:r>
              <a:rPr lang="pt-BR" dirty="0"/>
              <a:t>: é necessário que haja mobilidade de bens, serviços e recursos. Novas firmas devem poder entrar sem dificuldade nesse mercado, assim como não deve existir impedimento à saída; e</a:t>
            </a:r>
          </a:p>
          <a:p>
            <a:pPr algn="just"/>
            <a:r>
              <a:rPr lang="pt-BR" b="1" dirty="0"/>
              <a:t>O pleno conhecimento (atributo da palavra “perfeita”)</a:t>
            </a:r>
            <a:r>
              <a:rPr lang="pt-BR" dirty="0"/>
              <a:t>: a concorrência perfeita incorpora o pleno conhecimento do sistema econômico e de todas as suas inter-relações por parte dos agentes partícipes desse mercado.</a:t>
            </a:r>
          </a:p>
        </p:txBody>
      </p:sp>
    </p:spTree>
    <p:extLst>
      <p:ext uri="{BB962C8B-B14F-4D97-AF65-F5344CB8AC3E}">
        <p14:creationId xmlns:p14="http://schemas.microsoft.com/office/powerpoint/2010/main" val="354059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626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Estruturas de Mercado</vt:lpstr>
      <vt:lpstr>Apresentação do PowerPoint</vt:lpstr>
      <vt:lpstr>Apresentação do PowerPoint</vt:lpstr>
      <vt:lpstr>Apresentação do PowerPoint</vt:lpstr>
      <vt:lpstr>Apresentação do PowerPoint</vt:lpstr>
      <vt:lpstr>Marcas brasileiras mais valiosas</vt:lpstr>
      <vt:lpstr>As Estruturas de Mercado</vt:lpstr>
      <vt:lpstr>A Concorrência Perfeita</vt:lpstr>
      <vt:lpstr>A Concorrência Perfeita</vt:lpstr>
      <vt:lpstr>O Monopólio</vt:lpstr>
      <vt:lpstr>Oligopólio</vt:lpstr>
      <vt:lpstr>O oligopólio</vt:lpstr>
      <vt:lpstr>O oligopólio</vt:lpstr>
      <vt:lpstr>A Concorrência Monopolística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Básicos de Economia</dc:title>
  <dc:creator>Marcos Castaneda</dc:creator>
  <cp:lastModifiedBy>Marcos Vinicius Nascimento Gonzalez Castaneda</cp:lastModifiedBy>
  <cp:revision>46</cp:revision>
  <dcterms:created xsi:type="dcterms:W3CDTF">2021-09-13T16:59:37Z</dcterms:created>
  <dcterms:modified xsi:type="dcterms:W3CDTF">2024-01-16T20:57:11Z</dcterms:modified>
</cp:coreProperties>
</file>