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Roboto"/>
      <p:bold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hAOR+WCmCJ5TRYt0vS0IQPAWS2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1" name="Shape 11"/>
        <p:cNvGrpSpPr/>
        <p:nvPr/>
      </p:nvGrpSpPr>
      <p:grpSpPr>
        <a:xfrm>
          <a:off x="0" y="0"/>
          <a:ext cx="0" cy="0"/>
          <a:chOff x="0" y="0"/>
          <a:chExt cx="0" cy="0"/>
        </a:xfrm>
      </p:grpSpPr>
      <p:sp>
        <p:nvSpPr>
          <p:cNvPr id="12" name="Google Shape;12;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73" name="Shape 73"/>
        <p:cNvGrpSpPr/>
        <p:nvPr/>
      </p:nvGrpSpPr>
      <p:grpSpPr>
        <a:xfrm>
          <a:off x="0" y="0"/>
          <a:ext cx="0" cy="0"/>
          <a:chOff x="0" y="0"/>
          <a:chExt cx="0" cy="0"/>
        </a:xfrm>
      </p:grpSpPr>
      <p:sp>
        <p:nvSpPr>
          <p:cNvPr id="74" name="Google Shape;74;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5"/>
          <p:cNvSpPr/>
          <p:nvPr>
            <p:ph idx="2" type="pic"/>
          </p:nvPr>
        </p:nvSpPr>
        <p:spPr>
          <a:xfrm>
            <a:off x="5183188" y="987425"/>
            <a:ext cx="6172200" cy="4873625"/>
          </a:xfrm>
          <a:prstGeom prst="rect">
            <a:avLst/>
          </a:prstGeom>
          <a:noFill/>
          <a:ln>
            <a:noFill/>
          </a:ln>
        </p:spPr>
      </p:sp>
      <p:sp>
        <p:nvSpPr>
          <p:cNvPr id="76" name="Google Shape;76;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80" name="Shape 80"/>
        <p:cNvGrpSpPr/>
        <p:nvPr/>
      </p:nvGrpSpPr>
      <p:grpSpPr>
        <a:xfrm>
          <a:off x="0" y="0"/>
          <a:ext cx="0" cy="0"/>
          <a:chOff x="0" y="0"/>
          <a:chExt cx="0" cy="0"/>
        </a:xfrm>
      </p:grpSpPr>
      <p:sp>
        <p:nvSpPr>
          <p:cNvPr id="81" name="Google Shape;81;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3" name="Google Shape;8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86" name="Shape 86"/>
        <p:cNvGrpSpPr/>
        <p:nvPr/>
      </p:nvGrpSpPr>
      <p:grpSpPr>
        <a:xfrm>
          <a:off x="0" y="0"/>
          <a:ext cx="0" cy="0"/>
          <a:chOff x="0" y="0"/>
          <a:chExt cx="0" cy="0"/>
        </a:xfrm>
      </p:grpSpPr>
      <p:sp>
        <p:nvSpPr>
          <p:cNvPr id="87" name="Google Shape;87;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9" name="Google Shape;89;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23" name="Shape 23"/>
        <p:cNvGrpSpPr/>
        <p:nvPr/>
      </p:nvGrpSpPr>
      <p:grpSpPr>
        <a:xfrm>
          <a:off x="0" y="0"/>
          <a:ext cx="0" cy="0"/>
          <a:chOff x="0" y="0"/>
          <a:chExt cx="0" cy="0"/>
        </a:xfrm>
      </p:grpSpPr>
      <p:sp>
        <p:nvSpPr>
          <p:cNvPr id="24" name="Google Shape;2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6" name="Google Shape;2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29" name="Shape 29"/>
        <p:cNvGrpSpPr/>
        <p:nvPr/>
      </p:nvGrpSpPr>
      <p:grpSpPr>
        <a:xfrm>
          <a:off x="0" y="0"/>
          <a:ext cx="0" cy="0"/>
          <a:chOff x="0" y="0"/>
          <a:chExt cx="0" cy="0"/>
        </a:xfrm>
      </p:grpSpPr>
      <p:sp>
        <p:nvSpPr>
          <p:cNvPr id="30" name="Google Shape;30;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32" name="Google Shape;3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35" name="Shape 35"/>
        <p:cNvGrpSpPr/>
        <p:nvPr/>
      </p:nvGrpSpPr>
      <p:grpSpPr>
        <a:xfrm>
          <a:off x="0" y="0"/>
          <a:ext cx="0" cy="0"/>
          <a:chOff x="0" y="0"/>
          <a:chExt cx="0" cy="0"/>
        </a:xfrm>
      </p:grpSpPr>
      <p:sp>
        <p:nvSpPr>
          <p:cNvPr id="36" name="Google Shape;36;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8" name="Google Shape;3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41" name="Shape 41"/>
        <p:cNvGrpSpPr/>
        <p:nvPr/>
      </p:nvGrpSpPr>
      <p:grpSpPr>
        <a:xfrm>
          <a:off x="0" y="0"/>
          <a:ext cx="0" cy="0"/>
          <a:chOff x="0" y="0"/>
          <a:chExt cx="0" cy="0"/>
        </a:xfrm>
      </p:grpSpPr>
      <p:sp>
        <p:nvSpPr>
          <p:cNvPr id="42" name="Google Shape;42;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4" name="Google Shape;44;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48" name="Shape 48"/>
        <p:cNvGrpSpPr/>
        <p:nvPr/>
      </p:nvGrpSpPr>
      <p:grpSpPr>
        <a:xfrm>
          <a:off x="0" y="0"/>
          <a:ext cx="0" cy="0"/>
          <a:chOff x="0" y="0"/>
          <a:chExt cx="0" cy="0"/>
        </a:xfrm>
      </p:grpSpPr>
      <p:sp>
        <p:nvSpPr>
          <p:cNvPr id="49" name="Google Shape;49;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51" name="Google Shape;51;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2" name="Google Shape;52;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53" name="Google Shape;53;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4" name="Google Shape;5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57" name="Shape 57"/>
        <p:cNvGrpSpPr/>
        <p:nvPr/>
      </p:nvGrpSpPr>
      <p:grpSpPr>
        <a:xfrm>
          <a:off x="0" y="0"/>
          <a:ext cx="0" cy="0"/>
          <a:chOff x="0" y="0"/>
          <a:chExt cx="0" cy="0"/>
        </a:xfrm>
      </p:grpSpPr>
      <p:sp>
        <p:nvSpPr>
          <p:cNvPr id="58" name="Google Shape;5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62" name="Shape 62"/>
        <p:cNvGrpSpPr/>
        <p:nvPr/>
      </p:nvGrpSpPr>
      <p:grpSpPr>
        <a:xfrm>
          <a:off x="0" y="0"/>
          <a:ext cx="0" cy="0"/>
          <a:chOff x="0" y="0"/>
          <a:chExt cx="0" cy="0"/>
        </a:xfrm>
      </p:grpSpPr>
      <p:sp>
        <p:nvSpPr>
          <p:cNvPr id="63" name="Google Shape;6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66" name="Shape 66"/>
        <p:cNvGrpSpPr/>
        <p:nvPr/>
      </p:nvGrpSpPr>
      <p:grpSpPr>
        <a:xfrm>
          <a:off x="0" y="0"/>
          <a:ext cx="0" cy="0"/>
          <a:chOff x="0" y="0"/>
          <a:chExt cx="0" cy="0"/>
        </a:xfrm>
      </p:grpSpPr>
      <p:sp>
        <p:nvSpPr>
          <p:cNvPr id="67" name="Google Shape;67;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69" name="Google Shape;69;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0" name="Google Shape;7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 name="Shape 17"/>
        <p:cNvGrpSpPr/>
        <p:nvPr/>
      </p:nvGrpSpPr>
      <p:grpSpPr>
        <a:xfrm>
          <a:off x="0" y="0"/>
          <a:ext cx="0" cy="0"/>
          <a:chOff x="0" y="0"/>
          <a:chExt cx="0" cy="0"/>
        </a:xfrm>
      </p:grpSpPr>
      <p:sp>
        <p:nvSpPr>
          <p:cNvPr id="18" name="Google Shape;1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0" name="Google Shape;2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21" name="Google Shape;2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22" name="Google Shape;2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ibge.gov.br/indicadores#ipca" TargetMode="External"/><Relationship Id="rId4" Type="http://schemas.openxmlformats.org/officeDocument/2006/relationships/hyperlink" Target="https://www.ibge.gov.br/estatisticas/economicas/precos-e-custos/9260-indice-nacional-de-precos-ao-consumidor-amplo-15.html?t=o-que-e&amp;utm_source=landing&amp;utm_medium=explica&amp;utm_campaign=inflacao" TargetMode="External"/><Relationship Id="rId5" Type="http://schemas.openxmlformats.org/officeDocument/2006/relationships/hyperlink" Target="https://www.ibge.gov.br/estatisticas/economicas/precos-e-custos/9262-indice-nacional-de-precos-ao-consumidor-amplo-especial.html?t=o-que-e&amp;utm_source=landing&amp;utm_medium=explica&amp;utm_campaign=inflacao" TargetMode="External"/><Relationship Id="rId6" Type="http://schemas.openxmlformats.org/officeDocument/2006/relationships/hyperlink" Target="https://www.ibge.gov.br/estatisticas/economicas/precos-e-custos/9262-indice-nacional-de-precos-ao-consumidor-amplo-especial.html?t=o-que-e&amp;utm_source=landing&amp;utm_medium=explica&amp;utm_campaign=inflacao"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ibge.gov.br/estatisticas/economicas/precos-e-custos/9258-indice-nacional-de-precos-ao-consumidor.html?=&amp;t=o-que-e" TargetMode="External"/><Relationship Id="rId4" Type="http://schemas.openxmlformats.org/officeDocument/2006/relationships/hyperlink" Target="https://www.youtube.com/watch?v=GCkOezlFUYo" TargetMode="External"/><Relationship Id="rId5" Type="http://schemas.openxmlformats.org/officeDocument/2006/relationships/hyperlink" Target="https://www.ibge.gov.br/estatisticas/economicas/precos-e-custos/9282-indice-de-precos-ao-produtor-industrias-extrativas-e-de-transformacao.html?=&amp;t=o-que-e" TargetMode="External"/><Relationship Id="rId6" Type="http://schemas.openxmlformats.org/officeDocument/2006/relationships/hyperlink" Target="https://www.ibge.gov.br/estatisticas/economicas/precos-e-custos/9270-sistema-nacional-de-pesquisa-de-custos-e-indices-da-construcao-civil.html?=&amp;t=o-que-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portalibre.fgv.br/estudos-e-pesquisas/indices-de-precos/ipc"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7" name="Google Shape;97;p1"/>
          <p:cNvPicPr preferRelativeResize="0"/>
          <p:nvPr/>
        </p:nvPicPr>
        <p:blipFill rotWithShape="1">
          <a:blip r:embed="rId3">
            <a:alphaModFix/>
          </a:blip>
          <a:srcRect b="9091" l="0" r="35363" t="0"/>
          <a:stretch/>
        </p:blipFill>
        <p:spPr>
          <a:xfrm>
            <a:off x="3523488" y="10"/>
            <a:ext cx="8668512" cy="6857990"/>
          </a:xfrm>
          <a:prstGeom prst="rect">
            <a:avLst/>
          </a:prstGeom>
          <a:noFill/>
          <a:ln>
            <a:noFill/>
          </a:ln>
        </p:spPr>
      </p:pic>
      <p:sp>
        <p:nvSpPr>
          <p:cNvPr id="98" name="Google Shape;98;p1"/>
          <p:cNvSpPr/>
          <p:nvPr/>
        </p:nvSpPr>
        <p:spPr>
          <a:xfrm>
            <a:off x="0" y="0"/>
            <a:ext cx="9756601" cy="6858000"/>
          </a:xfrm>
          <a:prstGeom prst="rect">
            <a:avLst/>
          </a:prstGeom>
          <a:gradFill>
            <a:gsLst>
              <a:gs pos="0">
                <a:srgbClr val="FFFFFF">
                  <a:alpha val="0"/>
                </a:srgbClr>
              </a:gs>
              <a:gs pos="19000">
                <a:srgbClr val="FFFFFF">
                  <a:alpha val="37647"/>
                </a:srgbClr>
              </a:gs>
              <a:gs pos="35000">
                <a:srgbClr val="FFFFFF">
                  <a:alpha val="78823"/>
                </a:srgbClr>
              </a:gs>
              <a:gs pos="58000">
                <a:schemeClr val="lt1"/>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1"/>
          <p:cNvSpPr txBox="1"/>
          <p:nvPr>
            <p:ph type="ctrTitle"/>
          </p:nvPr>
        </p:nvSpPr>
        <p:spPr>
          <a:xfrm>
            <a:off x="477981" y="1122363"/>
            <a:ext cx="4023360" cy="320413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700"/>
              <a:buFont typeface="Calibri"/>
              <a:buNone/>
            </a:pPr>
            <a:r>
              <a:rPr lang="pt-BR" sz="3700"/>
              <a:t>Inflação</a:t>
            </a:r>
            <a:endParaRPr/>
          </a:p>
        </p:txBody>
      </p:sp>
      <p:sp>
        <p:nvSpPr>
          <p:cNvPr id="100" name="Google Shape;100;p1"/>
          <p:cNvSpPr txBox="1"/>
          <p:nvPr>
            <p:ph idx="1" type="subTitle"/>
          </p:nvPr>
        </p:nvSpPr>
        <p:spPr>
          <a:xfrm>
            <a:off x="477980" y="4872922"/>
            <a:ext cx="4023359" cy="120814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pt-BR" sz="2000"/>
              <a:t>Prof. Marcos Vinícius Castaneda</a:t>
            </a:r>
            <a:endParaRPr/>
          </a:p>
        </p:txBody>
      </p:sp>
      <p:sp>
        <p:nvSpPr>
          <p:cNvPr id="101" name="Google Shape;101;p1"/>
          <p:cNvSpPr/>
          <p:nvPr/>
        </p:nvSpPr>
        <p:spPr>
          <a:xfrm rot="5400000">
            <a:off x="759921" y="346791"/>
            <a:ext cx="146304"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2" name="Google Shape;102;p1"/>
          <p:cNvSpPr/>
          <p:nvPr/>
        </p:nvSpPr>
        <p:spPr>
          <a:xfrm>
            <a:off x="481029" y="4546920"/>
            <a:ext cx="3977640"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99"/>
                                        </p:tgtEl>
                                        <p:attrNameLst>
                                          <p:attrName>style.visibility</p:attrName>
                                        </p:attrNameLst>
                                      </p:cBhvr>
                                      <p:to>
                                        <p:strVal val="visible"/>
                                      </p:to>
                                    </p:set>
                                    <p:animEffect filter="fade" transition="in">
                                      <p:cBhvr>
                                        <p:cTn dur="700"/>
                                        <p:tgtEl>
                                          <p:spTgt spid="99"/>
                                        </p:tgtEl>
                                      </p:cBhvr>
                                    </p:animEffect>
                                  </p:childTnLst>
                                </p:cTn>
                              </p:par>
                              <p:par>
                                <p:cTn fill="hold" nodeType="withEffect" presetClass="entr" presetID="10" presetSubtype="0">
                                  <p:stCondLst>
                                    <p:cond delay="1500"/>
                                  </p:stCondLst>
                                  <p:childTnLst>
                                    <p:set>
                                      <p:cBhvr>
                                        <p:cTn dur="1" fill="hold">
                                          <p:stCondLst>
                                            <p:cond delay="0"/>
                                          </p:stCondLst>
                                        </p:cTn>
                                        <p:tgtEl>
                                          <p:spTgt spid="100">
                                            <p:txEl>
                                              <p:pRg end="0" st="0"/>
                                            </p:txEl>
                                          </p:spTgt>
                                        </p:tgtEl>
                                        <p:attrNameLst>
                                          <p:attrName>style.visibility</p:attrName>
                                        </p:attrNameLst>
                                      </p:cBhvr>
                                      <p:to>
                                        <p:strVal val="visible"/>
                                      </p:to>
                                    </p:set>
                                    <p:animEffect filter="fade" transition="in">
                                      <p:cBhvr>
                                        <p:cTn dur="700"/>
                                        <p:tgtEl>
                                          <p:spTgt spid="10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3" name="Shape 183"/>
        <p:cNvGrpSpPr/>
        <p:nvPr/>
      </p:nvGrpSpPr>
      <p:grpSpPr>
        <a:xfrm>
          <a:off x="0" y="0"/>
          <a:ext cx="0" cy="0"/>
          <a:chOff x="0" y="0"/>
          <a:chExt cx="0" cy="0"/>
        </a:xfrm>
      </p:grpSpPr>
      <p:sp>
        <p:nvSpPr>
          <p:cNvPr id="184" name="Google Shape;184;p10"/>
          <p:cNvSpPr/>
          <p:nvPr/>
        </p:nvSpPr>
        <p:spPr>
          <a:xfrm>
            <a:off x="0"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5" name="Google Shape;185;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600"/>
              <a:buFont typeface="Calibri"/>
              <a:buNone/>
            </a:pPr>
            <a:br>
              <a:rPr b="1" lang="pt-BR" sz="2600"/>
            </a:br>
            <a:r>
              <a:rPr b="1" lang="pt-BR" sz="2600"/>
              <a:t>Índices de inflação calculados pela FGV</a:t>
            </a:r>
            <a:br>
              <a:rPr b="1" lang="pt-BR" sz="2600"/>
            </a:br>
            <a:endParaRPr b="1" sz="2600"/>
          </a:p>
        </p:txBody>
      </p:sp>
      <p:sp>
        <p:nvSpPr>
          <p:cNvPr id="186" name="Google Shape;186;p10"/>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7" name="Google Shape;187;p10"/>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b="1" i="0" lang="pt-BR" sz="2200" u="none" strike="noStrike">
                <a:latin typeface="Roboto"/>
                <a:ea typeface="Roboto"/>
                <a:cs typeface="Roboto"/>
                <a:sym typeface="Roboto"/>
              </a:rPr>
              <a:t>INCC (Índice Nacional de Preços da Construção Civil)</a:t>
            </a:r>
            <a:endParaRPr b="1" i="0" sz="2200" u="none" strike="noStrike">
              <a:latin typeface="Roboto"/>
              <a:ea typeface="Roboto"/>
              <a:cs typeface="Roboto"/>
              <a:sym typeface="Roboto"/>
            </a:endParaRPr>
          </a:p>
          <a:p>
            <a:pPr indent="0" lvl="0" marL="0" rtl="0" algn="l">
              <a:lnSpc>
                <a:spcPct val="90000"/>
              </a:lnSpc>
              <a:spcBef>
                <a:spcPts val="1000"/>
              </a:spcBef>
              <a:spcAft>
                <a:spcPts val="0"/>
              </a:spcAft>
              <a:buClr>
                <a:schemeClr val="lt1"/>
              </a:buClr>
              <a:buSzPts val="2200"/>
              <a:buNone/>
            </a:pPr>
            <a:r>
              <a:rPr b="0" i="0" lang="pt-BR" sz="2200" u="none" strike="noStrike">
                <a:latin typeface="Roboto"/>
                <a:ea typeface="Roboto"/>
                <a:cs typeface="Roboto"/>
                <a:sym typeface="Roboto"/>
              </a:rPr>
              <a:t>- O que é medido: a variação de preços na construção civil como, por exemplo, mão de obra, materiais de construção e serviços</a:t>
            </a:r>
            <a:endParaRPr/>
          </a:p>
          <a:p>
            <a:pPr indent="-228600" lvl="0" marL="228600" rtl="0" algn="l">
              <a:lnSpc>
                <a:spcPct val="90000"/>
              </a:lnSpc>
              <a:spcBef>
                <a:spcPts val="1000"/>
              </a:spcBef>
              <a:spcAft>
                <a:spcPts val="0"/>
              </a:spcAft>
              <a:buClr>
                <a:schemeClr val="lt1"/>
              </a:buClr>
              <a:buSzPts val="2200"/>
              <a:buFont typeface="Roboto"/>
              <a:buChar char="-"/>
            </a:pPr>
            <a:r>
              <a:rPr b="0" i="0" lang="pt-BR" sz="2200" u="none" strike="noStrike">
                <a:latin typeface="Roboto"/>
                <a:ea typeface="Roboto"/>
                <a:cs typeface="Roboto"/>
                <a:sym typeface="Roboto"/>
              </a:rPr>
              <a:t>Características: usado no financiamento direto das construtoras</a:t>
            </a:r>
            <a:endParaRPr/>
          </a:p>
          <a:p>
            <a:pPr indent="-88900" lvl="0" marL="228600" rtl="0" algn="l">
              <a:lnSpc>
                <a:spcPct val="90000"/>
              </a:lnSpc>
              <a:spcBef>
                <a:spcPts val="1000"/>
              </a:spcBef>
              <a:spcAft>
                <a:spcPts val="0"/>
              </a:spcAft>
              <a:buClr>
                <a:schemeClr val="lt1"/>
              </a:buClr>
              <a:buSzPts val="2200"/>
              <a:buNone/>
            </a:pPr>
            <a:r>
              <a:t/>
            </a:r>
            <a:endParaRPr b="1" i="0" sz="2200" u="none" strike="noStrike">
              <a:latin typeface="Roboto"/>
              <a:ea typeface="Roboto"/>
              <a:cs typeface="Roboto"/>
              <a:sym typeface="Roboto"/>
            </a:endParaRPr>
          </a:p>
          <a:p>
            <a:pPr indent="-228600" lvl="0" marL="228600" rtl="0" algn="l">
              <a:lnSpc>
                <a:spcPct val="90000"/>
              </a:lnSpc>
              <a:spcBef>
                <a:spcPts val="1000"/>
              </a:spcBef>
              <a:spcAft>
                <a:spcPts val="0"/>
              </a:spcAft>
              <a:buClr>
                <a:schemeClr val="lt1"/>
              </a:buClr>
              <a:buSzPts val="2200"/>
              <a:buChar char="•"/>
            </a:pPr>
            <a:r>
              <a:rPr b="1" i="0" lang="pt-BR" sz="2200" u="none" strike="noStrike">
                <a:latin typeface="Roboto"/>
                <a:ea typeface="Roboto"/>
                <a:cs typeface="Roboto"/>
                <a:sym typeface="Roboto"/>
              </a:rPr>
              <a:t>IGP (Índice Geral de Preços) </a:t>
            </a:r>
            <a:endParaRPr b="1" i="0" sz="2200" u="none" strike="noStrike">
              <a:latin typeface="Roboto"/>
              <a:ea typeface="Roboto"/>
              <a:cs typeface="Roboto"/>
              <a:sym typeface="Roboto"/>
            </a:endParaRPr>
          </a:p>
          <a:p>
            <a:pPr indent="0" lvl="0" marL="0" rtl="0" algn="l">
              <a:lnSpc>
                <a:spcPct val="90000"/>
              </a:lnSpc>
              <a:spcBef>
                <a:spcPts val="1000"/>
              </a:spcBef>
              <a:spcAft>
                <a:spcPts val="0"/>
              </a:spcAft>
              <a:buClr>
                <a:schemeClr val="lt1"/>
              </a:buClr>
              <a:buSzPts val="2200"/>
              <a:buNone/>
            </a:pPr>
            <a:r>
              <a:rPr lang="pt-BR" sz="2200">
                <a:latin typeface="Roboto"/>
                <a:ea typeface="Roboto"/>
                <a:cs typeface="Roboto"/>
                <a:sym typeface="Roboto"/>
              </a:rPr>
              <a:t>- </a:t>
            </a:r>
            <a:r>
              <a:rPr b="0" i="0" lang="pt-BR" sz="2200" u="none" strike="noStrike">
                <a:latin typeface="Roboto"/>
                <a:ea typeface="Roboto"/>
                <a:cs typeface="Roboto"/>
                <a:sym typeface="Roboto"/>
              </a:rPr>
              <a:t>O que é medido: variação de preços através de uma média ponderada de três índices: INCC (10%), IPA (60%) e IPC (30%)</a:t>
            </a:r>
            <a:endParaRPr/>
          </a:p>
          <a:p>
            <a:pPr indent="0" lvl="0" marL="0" rtl="0" algn="l">
              <a:lnSpc>
                <a:spcPct val="90000"/>
              </a:lnSpc>
              <a:spcBef>
                <a:spcPts val="1000"/>
              </a:spcBef>
              <a:spcAft>
                <a:spcPts val="0"/>
              </a:spcAft>
              <a:buClr>
                <a:schemeClr val="lt1"/>
              </a:buClr>
              <a:buSzPts val="2200"/>
              <a:buNone/>
            </a:pPr>
            <a:r>
              <a:rPr b="0" i="0" lang="pt-BR" sz="2200" u="none" strike="noStrike">
                <a:latin typeface="Roboto"/>
                <a:ea typeface="Roboto"/>
                <a:cs typeface="Roboto"/>
                <a:sym typeface="Roboto"/>
              </a:rPr>
              <a:t>- Características: muito usado em contratos de longo prazo como, por exemplo, reajuste de aluguéis</a:t>
            </a:r>
            <a:endParaRPr/>
          </a:p>
          <a:p>
            <a:pPr indent="-88900" lvl="0" marL="228600" rtl="0" algn="l">
              <a:lnSpc>
                <a:spcPct val="90000"/>
              </a:lnSpc>
              <a:spcBef>
                <a:spcPts val="1000"/>
              </a:spcBef>
              <a:spcAft>
                <a:spcPts val="0"/>
              </a:spcAft>
              <a:buClr>
                <a:schemeClr val="lt1"/>
              </a:buClr>
              <a:buSzPts val="2200"/>
              <a:buFont typeface="Calibri"/>
              <a:buNone/>
            </a:pPr>
            <a:r>
              <a:t/>
            </a:r>
            <a:endParaRPr b="0" i="0" sz="2200" u="none" strike="noStrike">
              <a:latin typeface="Roboto"/>
              <a:ea typeface="Roboto"/>
              <a:cs typeface="Roboto"/>
              <a:sym typeface="Roboto"/>
            </a:endParaRPr>
          </a:p>
          <a:p>
            <a:pPr indent="-88900" lvl="0" marL="228600" rtl="0" algn="l">
              <a:lnSpc>
                <a:spcPct val="90000"/>
              </a:lnSpc>
              <a:spcBef>
                <a:spcPts val="1000"/>
              </a:spcBef>
              <a:spcAft>
                <a:spcPts val="0"/>
              </a:spcAft>
              <a:buClr>
                <a:schemeClr val="lt1"/>
              </a:buClr>
              <a:buSzPts val="2200"/>
              <a:buNone/>
            </a:pPr>
            <a:r>
              <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1" name="Shape 191"/>
        <p:cNvGrpSpPr/>
        <p:nvPr/>
      </p:nvGrpSpPr>
      <p:grpSpPr>
        <a:xfrm>
          <a:off x="0" y="0"/>
          <a:ext cx="0" cy="0"/>
          <a:chOff x="0" y="0"/>
          <a:chExt cx="0" cy="0"/>
        </a:xfrm>
      </p:grpSpPr>
      <p:sp>
        <p:nvSpPr>
          <p:cNvPr id="192" name="Google Shape;192;p11"/>
          <p:cNvSpPr/>
          <p:nvPr/>
        </p:nvSpPr>
        <p:spPr>
          <a:xfrm>
            <a:off x="0"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3" name="Google Shape;19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600"/>
              <a:buFont typeface="Calibri"/>
              <a:buNone/>
            </a:pPr>
            <a:br>
              <a:rPr b="1" lang="pt-BR" sz="2600"/>
            </a:br>
            <a:r>
              <a:rPr b="1" lang="pt-BR" sz="2600"/>
              <a:t>Índices de inflação calculados pela FGV</a:t>
            </a:r>
            <a:br>
              <a:rPr b="1" lang="pt-BR" sz="2600"/>
            </a:br>
            <a:endParaRPr b="1" sz="2600"/>
          </a:p>
        </p:txBody>
      </p:sp>
      <p:sp>
        <p:nvSpPr>
          <p:cNvPr id="194" name="Google Shape;194;p11"/>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5" name="Google Shape;195;p11"/>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b="1" i="0" lang="pt-BR" sz="2200" u="none" strike="noStrike">
                <a:latin typeface="Roboto"/>
                <a:ea typeface="Roboto"/>
                <a:cs typeface="Roboto"/>
                <a:sym typeface="Roboto"/>
              </a:rPr>
              <a:t>IGP-M (Índice Geral de Preços do Mercado)</a:t>
            </a:r>
            <a:endParaRPr/>
          </a:p>
          <a:p>
            <a:pPr indent="0" lvl="0" marL="0" rtl="0" algn="l">
              <a:lnSpc>
                <a:spcPct val="90000"/>
              </a:lnSpc>
              <a:spcBef>
                <a:spcPts val="1000"/>
              </a:spcBef>
              <a:spcAft>
                <a:spcPts val="0"/>
              </a:spcAft>
              <a:buClr>
                <a:schemeClr val="lt1"/>
              </a:buClr>
              <a:buSzPts val="2200"/>
              <a:buNone/>
            </a:pPr>
            <a:r>
              <a:rPr b="0" i="0" lang="pt-BR" sz="2200" u="none" strike="noStrike">
                <a:latin typeface="Roboto"/>
                <a:ea typeface="Roboto"/>
                <a:cs typeface="Roboto"/>
                <a:sym typeface="Roboto"/>
              </a:rPr>
              <a:t>- O que é medido: formado por 60% do IPA, 30% do IPC e 10% do INCC. Mede as mudanças de preços de matérias-primas agrícolas e industriais no atacado e de bens e serviços finais no consumo</a:t>
            </a:r>
            <a:endParaRPr/>
          </a:p>
          <a:p>
            <a:pPr indent="0" lvl="0" marL="0" rtl="0" algn="l">
              <a:lnSpc>
                <a:spcPct val="90000"/>
              </a:lnSpc>
              <a:spcBef>
                <a:spcPts val="1000"/>
              </a:spcBef>
              <a:spcAft>
                <a:spcPts val="0"/>
              </a:spcAft>
              <a:buClr>
                <a:schemeClr val="lt1"/>
              </a:buClr>
              <a:buSzPts val="2200"/>
              <a:buNone/>
            </a:pPr>
            <a:r>
              <a:rPr b="0" i="0" lang="pt-BR" sz="2200" u="none" strike="noStrike">
                <a:latin typeface="Roboto"/>
                <a:ea typeface="Roboto"/>
                <a:cs typeface="Roboto"/>
                <a:sym typeface="Roboto"/>
              </a:rPr>
              <a:t> -Características: pesquisado entre os dias 21 de um mês e 20 do mês seguinte. Calculado para três intervalos diferentes (M, DI e 10)</a:t>
            </a:r>
            <a:endParaRPr/>
          </a:p>
          <a:p>
            <a:pPr indent="-88900" lvl="0" marL="228600" rtl="0" algn="l">
              <a:lnSpc>
                <a:spcPct val="90000"/>
              </a:lnSpc>
              <a:spcBef>
                <a:spcPts val="1000"/>
              </a:spcBef>
              <a:spcAft>
                <a:spcPts val="0"/>
              </a:spcAft>
              <a:buClr>
                <a:schemeClr val="lt1"/>
              </a:buClr>
              <a:buSzPts val="2200"/>
              <a:buFont typeface="Calibri"/>
              <a:buNone/>
            </a:pPr>
            <a:r>
              <a:t/>
            </a:r>
            <a:endParaRPr b="0" i="0" sz="2200" u="none" strike="noStrike">
              <a:latin typeface="Roboto"/>
              <a:ea typeface="Roboto"/>
              <a:cs typeface="Roboto"/>
              <a:sym typeface="Roboto"/>
            </a:endParaRPr>
          </a:p>
          <a:p>
            <a:pPr indent="-88900" lvl="0" marL="228600" rtl="0" algn="l">
              <a:lnSpc>
                <a:spcPct val="90000"/>
              </a:lnSpc>
              <a:spcBef>
                <a:spcPts val="1000"/>
              </a:spcBef>
              <a:spcAft>
                <a:spcPts val="0"/>
              </a:spcAft>
              <a:buClr>
                <a:schemeClr val="lt1"/>
              </a:buClr>
              <a:buSzPts val="2200"/>
              <a:buNone/>
            </a:pPr>
            <a:r>
              <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9" name="Shape 199"/>
        <p:cNvGrpSpPr/>
        <p:nvPr/>
      </p:nvGrpSpPr>
      <p:grpSpPr>
        <a:xfrm>
          <a:off x="0" y="0"/>
          <a:ext cx="0" cy="0"/>
          <a:chOff x="0" y="0"/>
          <a:chExt cx="0" cy="0"/>
        </a:xfrm>
      </p:grpSpPr>
      <p:sp>
        <p:nvSpPr>
          <p:cNvPr id="200" name="Google Shape;200;p12"/>
          <p:cNvSpPr/>
          <p:nvPr/>
        </p:nvSpPr>
        <p:spPr>
          <a:xfrm>
            <a:off x="0"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1" name="Google Shape;201;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200"/>
              <a:buFont typeface="Calibri"/>
              <a:buNone/>
            </a:pPr>
            <a:r>
              <a:rPr b="1" lang="pt-BR" sz="4200"/>
              <a:t>Índices de inflação calculados pela Fundação Instituto de Pesquisas Econômicas</a:t>
            </a:r>
            <a:endParaRPr/>
          </a:p>
        </p:txBody>
      </p:sp>
      <p:sp>
        <p:nvSpPr>
          <p:cNvPr id="202" name="Google Shape;202;p12"/>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3" name="Google Shape;203;p12"/>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b="1" i="0" lang="pt-BR" sz="2200" u="none" strike="noStrike">
                <a:latin typeface="Roboto"/>
                <a:ea typeface="Roboto"/>
                <a:cs typeface="Roboto"/>
                <a:sym typeface="Roboto"/>
              </a:rPr>
              <a:t>IPC-Fipe (Índice de Preços ao Consumidor da Fundação Instituto de Pesquisas Econômicas)</a:t>
            </a:r>
            <a:endParaRPr b="1" i="0" sz="2200" u="none" strike="noStrike">
              <a:latin typeface="Roboto"/>
              <a:ea typeface="Roboto"/>
              <a:cs typeface="Roboto"/>
              <a:sym typeface="Roboto"/>
            </a:endParaRPr>
          </a:p>
          <a:p>
            <a:pPr indent="0" lvl="0" marL="0" rtl="0" algn="l">
              <a:lnSpc>
                <a:spcPct val="90000"/>
              </a:lnSpc>
              <a:spcBef>
                <a:spcPts val="1000"/>
              </a:spcBef>
              <a:spcAft>
                <a:spcPts val="0"/>
              </a:spcAft>
              <a:buClr>
                <a:schemeClr val="lt1"/>
              </a:buClr>
              <a:buSzPts val="2200"/>
              <a:buNone/>
            </a:pPr>
            <a:r>
              <a:rPr b="0" i="0" lang="pt-BR" sz="2200" u="none" strike="noStrike">
                <a:latin typeface="Roboto"/>
                <a:ea typeface="Roboto"/>
                <a:cs typeface="Roboto"/>
                <a:sym typeface="Roboto"/>
              </a:rPr>
              <a:t>- O que é medido: habitação, alimentação, transportes, despesas pessoais, saúde, vestuário e educação</a:t>
            </a:r>
            <a:endParaRPr/>
          </a:p>
          <a:p>
            <a:pPr indent="0" lvl="0" marL="0" rtl="0" algn="l">
              <a:lnSpc>
                <a:spcPct val="90000"/>
              </a:lnSpc>
              <a:spcBef>
                <a:spcPts val="1000"/>
              </a:spcBef>
              <a:spcAft>
                <a:spcPts val="0"/>
              </a:spcAft>
              <a:buClr>
                <a:schemeClr val="lt1"/>
              </a:buClr>
              <a:buSzPts val="2200"/>
              <a:buNone/>
            </a:pPr>
            <a:r>
              <a:rPr b="0" i="0" lang="pt-BR" sz="2200" u="none" strike="noStrike">
                <a:latin typeface="Roboto"/>
                <a:ea typeface="Roboto"/>
                <a:cs typeface="Roboto"/>
                <a:sym typeface="Roboto"/>
              </a:rPr>
              <a:t>- Características: dados referentes à cidade de São Paulo. Verifica o custo de vida das famílias com ganhos mensais de 1 a 20 salários mínimos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7" name="Shape 207"/>
        <p:cNvGrpSpPr/>
        <p:nvPr/>
      </p:nvGrpSpPr>
      <p:grpSpPr>
        <a:xfrm>
          <a:off x="0" y="0"/>
          <a:ext cx="0" cy="0"/>
          <a:chOff x="0" y="0"/>
          <a:chExt cx="0" cy="0"/>
        </a:xfrm>
      </p:grpSpPr>
      <p:sp>
        <p:nvSpPr>
          <p:cNvPr id="208" name="Google Shape;208;p13"/>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9" name="Google Shape;209;p13"/>
          <p:cNvSpPr txBox="1"/>
          <p:nvPr>
            <p:ph type="title"/>
          </p:nvPr>
        </p:nvSpPr>
        <p:spPr>
          <a:xfrm>
            <a:off x="638882" y="639193"/>
            <a:ext cx="3571810" cy="35735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100"/>
              <a:buFont typeface="Calibri"/>
              <a:buNone/>
            </a:pPr>
            <a:r>
              <a:rPr lang="pt-BR" sz="5100">
                <a:solidFill>
                  <a:schemeClr val="lt1"/>
                </a:solidFill>
                <a:latin typeface="Calibri"/>
                <a:ea typeface="Calibri"/>
                <a:cs typeface="Calibri"/>
                <a:sym typeface="Calibri"/>
              </a:rPr>
              <a:t>As taxas de Inflação no Brasil (1996-2023)</a:t>
            </a:r>
            <a:endParaRPr/>
          </a:p>
        </p:txBody>
      </p:sp>
      <p:sp>
        <p:nvSpPr>
          <p:cNvPr id="210" name="Google Shape;210;p13"/>
          <p:cNvSpPr/>
          <p:nvPr/>
        </p:nvSpPr>
        <p:spPr>
          <a:xfrm>
            <a:off x="643278" y="4409267"/>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Inflação do Brasil fecha 2023 a 4,62%, menor desde 2020" id="211" name="Google Shape;211;p13"/>
          <p:cNvPicPr preferRelativeResize="0"/>
          <p:nvPr>
            <p:ph idx="1" type="body"/>
          </p:nvPr>
        </p:nvPicPr>
        <p:blipFill rotWithShape="1">
          <a:blip r:embed="rId3">
            <a:alphaModFix/>
          </a:blip>
          <a:srcRect b="0" l="0" r="0" t="0"/>
          <a:stretch/>
        </p:blipFill>
        <p:spPr>
          <a:xfrm>
            <a:off x="5486400" y="640080"/>
            <a:ext cx="5550408" cy="555040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6" name="Shape 106"/>
        <p:cNvGrpSpPr/>
        <p:nvPr/>
      </p:nvGrpSpPr>
      <p:grpSpPr>
        <a:xfrm>
          <a:off x="0" y="0"/>
          <a:ext cx="0" cy="0"/>
          <a:chOff x="0" y="0"/>
          <a:chExt cx="0" cy="0"/>
        </a:xfrm>
      </p:grpSpPr>
      <p:sp>
        <p:nvSpPr>
          <p:cNvPr id="107" name="Google Shape;107;p2"/>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8" name="Google Shape;108;p2"/>
          <p:cNvSpPr txBox="1"/>
          <p:nvPr>
            <p:ph type="title"/>
          </p:nvPr>
        </p:nvSpPr>
        <p:spPr>
          <a:xfrm>
            <a:off x="841248" y="256032"/>
            <a:ext cx="10506456" cy="101498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pt-BR"/>
              <a:t>O Conceito de Inflação</a:t>
            </a:r>
            <a:endParaRPr/>
          </a:p>
        </p:txBody>
      </p:sp>
      <p:sp>
        <p:nvSpPr>
          <p:cNvPr id="109" name="Google Shape;109;p2"/>
          <p:cNvSpPr/>
          <p:nvPr/>
        </p:nvSpPr>
        <p:spPr>
          <a:xfrm>
            <a:off x="865953" y="1634502"/>
            <a:ext cx="10451592"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0" name="Google Shape;110;p2"/>
          <p:cNvSpPr/>
          <p:nvPr/>
        </p:nvSpPr>
        <p:spPr>
          <a:xfrm flipH="1" rot="10800000">
            <a:off x="841248" y="1538176"/>
            <a:ext cx="1873457" cy="10981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11" name="Google Shape;111;p2"/>
          <p:cNvGrpSpPr/>
          <p:nvPr/>
        </p:nvGrpSpPr>
        <p:grpSpPr>
          <a:xfrm>
            <a:off x="838200" y="1926797"/>
            <a:ext cx="10515600" cy="4356460"/>
            <a:chOff x="0" y="531"/>
            <a:chExt cx="10515600" cy="4356460"/>
          </a:xfrm>
        </p:grpSpPr>
        <p:sp>
          <p:nvSpPr>
            <p:cNvPr id="112" name="Google Shape;112;p2"/>
            <p:cNvSpPr/>
            <p:nvPr/>
          </p:nvSpPr>
          <p:spPr>
            <a:xfrm>
              <a:off x="0" y="531"/>
              <a:ext cx="10515600" cy="1244702"/>
            </a:xfrm>
            <a:prstGeom prst="roundRect">
              <a:avLst>
                <a:gd fmla="val 1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376522" y="280590"/>
              <a:ext cx="684586" cy="684586"/>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1437631" y="531"/>
              <a:ext cx="9077968" cy="12447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txBox="1"/>
            <p:nvPr/>
          </p:nvSpPr>
          <p:spPr>
            <a:xfrm>
              <a:off x="1437631" y="531"/>
              <a:ext cx="9077968" cy="1244702"/>
            </a:xfrm>
            <a:prstGeom prst="rect">
              <a:avLst/>
            </a:prstGeom>
            <a:noFill/>
            <a:ln>
              <a:noFill/>
            </a:ln>
          </p:spPr>
          <p:txBody>
            <a:bodyPr anchorCtr="0" anchor="ctr" bIns="131725" lIns="131725" spcFirstLastPara="1" rIns="131725" wrap="square" tIns="131725">
              <a:noAutofit/>
            </a:bodyPr>
            <a:lstStyle/>
            <a:p>
              <a:pPr indent="0" lvl="0" marL="0" marR="0" rtl="0" algn="l">
                <a:lnSpc>
                  <a:spcPct val="100000"/>
                </a:lnSpc>
                <a:spcBef>
                  <a:spcPts val="0"/>
                </a:spcBef>
                <a:spcAft>
                  <a:spcPts val="0"/>
                </a:spcAft>
                <a:buClr>
                  <a:schemeClr val="lt1"/>
                </a:buClr>
                <a:buSzPts val="2500"/>
                <a:buFont typeface="Calibri"/>
                <a:buNone/>
              </a:pPr>
              <a:r>
                <a:rPr b="0" i="0" lang="pt-BR" sz="2500" u="none" cap="none" strike="noStrike">
                  <a:solidFill>
                    <a:schemeClr val="lt1"/>
                  </a:solidFill>
                  <a:latin typeface="Calibri"/>
                  <a:ea typeface="Calibri"/>
                  <a:cs typeface="Calibri"/>
                  <a:sym typeface="Calibri"/>
                </a:rPr>
                <a:t>A inflação é o aumento contínuo e generalizado no nível de preços;</a:t>
              </a:r>
              <a:endParaRPr b="0" i="0" sz="2500" u="none" cap="none" strike="noStrike">
                <a:solidFill>
                  <a:schemeClr val="lt1"/>
                </a:solidFill>
                <a:latin typeface="Calibri"/>
                <a:ea typeface="Calibri"/>
                <a:cs typeface="Calibri"/>
                <a:sym typeface="Calibri"/>
              </a:endParaRPr>
            </a:p>
          </p:txBody>
        </p:sp>
        <p:sp>
          <p:nvSpPr>
            <p:cNvPr id="116" name="Google Shape;116;p2"/>
            <p:cNvSpPr/>
            <p:nvPr/>
          </p:nvSpPr>
          <p:spPr>
            <a:xfrm>
              <a:off x="0" y="1556410"/>
              <a:ext cx="10515600" cy="1244702"/>
            </a:xfrm>
            <a:prstGeom prst="roundRect">
              <a:avLst>
                <a:gd fmla="val 1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376522" y="1836468"/>
              <a:ext cx="684586" cy="684586"/>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1437631" y="1556410"/>
              <a:ext cx="9077968" cy="12447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txBox="1"/>
            <p:nvPr/>
          </p:nvSpPr>
          <p:spPr>
            <a:xfrm>
              <a:off x="1437631" y="1556410"/>
              <a:ext cx="9077968" cy="1244702"/>
            </a:xfrm>
            <a:prstGeom prst="rect">
              <a:avLst/>
            </a:prstGeom>
            <a:noFill/>
            <a:ln>
              <a:noFill/>
            </a:ln>
          </p:spPr>
          <p:txBody>
            <a:bodyPr anchorCtr="0" anchor="ctr" bIns="131725" lIns="131725" spcFirstLastPara="1" rIns="131725" wrap="square" tIns="131725">
              <a:noAutofit/>
            </a:bodyPr>
            <a:lstStyle/>
            <a:p>
              <a:pPr indent="0" lvl="0" marL="0" marR="0" rtl="0" algn="l">
                <a:lnSpc>
                  <a:spcPct val="100000"/>
                </a:lnSpc>
                <a:spcBef>
                  <a:spcPts val="0"/>
                </a:spcBef>
                <a:spcAft>
                  <a:spcPts val="0"/>
                </a:spcAft>
                <a:buClr>
                  <a:schemeClr val="lt1"/>
                </a:buClr>
                <a:buSzPts val="2500"/>
                <a:buFont typeface="Calibri"/>
                <a:buNone/>
              </a:pPr>
              <a:r>
                <a:rPr b="0" i="0" lang="pt-BR" sz="2500" u="none" cap="none" strike="noStrike">
                  <a:solidFill>
                    <a:schemeClr val="lt1"/>
                  </a:solidFill>
                  <a:latin typeface="Calibri"/>
                  <a:ea typeface="Calibri"/>
                  <a:cs typeface="Calibri"/>
                  <a:sym typeface="Calibri"/>
                </a:rPr>
                <a:t>Representam elevações de preços, de forma contínua, em todos os bens produzidos pela economia;</a:t>
              </a:r>
              <a:endParaRPr b="0" i="0" sz="2500" u="none" cap="none" strike="noStrike">
                <a:solidFill>
                  <a:schemeClr val="lt1"/>
                </a:solidFill>
                <a:latin typeface="Calibri"/>
                <a:ea typeface="Calibri"/>
                <a:cs typeface="Calibri"/>
                <a:sym typeface="Calibri"/>
              </a:endParaRPr>
            </a:p>
          </p:txBody>
        </p:sp>
        <p:sp>
          <p:nvSpPr>
            <p:cNvPr id="120" name="Google Shape;120;p2"/>
            <p:cNvSpPr/>
            <p:nvPr/>
          </p:nvSpPr>
          <p:spPr>
            <a:xfrm>
              <a:off x="0" y="3112289"/>
              <a:ext cx="10515600" cy="1244702"/>
            </a:xfrm>
            <a:prstGeom prst="roundRect">
              <a:avLst>
                <a:gd fmla="val 1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376522" y="3392347"/>
              <a:ext cx="684586" cy="684586"/>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1437631" y="3112289"/>
              <a:ext cx="4732020" cy="12447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txBox="1"/>
            <p:nvPr/>
          </p:nvSpPr>
          <p:spPr>
            <a:xfrm>
              <a:off x="1437631" y="3112289"/>
              <a:ext cx="4732020" cy="1244702"/>
            </a:xfrm>
            <a:prstGeom prst="rect">
              <a:avLst/>
            </a:prstGeom>
            <a:noFill/>
            <a:ln>
              <a:noFill/>
            </a:ln>
          </p:spPr>
          <p:txBody>
            <a:bodyPr anchorCtr="0" anchor="ctr" bIns="131725" lIns="131725" spcFirstLastPara="1" rIns="131725" wrap="square" tIns="131725">
              <a:noAutofit/>
            </a:bodyPr>
            <a:lstStyle/>
            <a:p>
              <a:pPr indent="0" lvl="0" marL="0" marR="0" rtl="0" algn="l">
                <a:lnSpc>
                  <a:spcPct val="100000"/>
                </a:lnSpc>
                <a:spcBef>
                  <a:spcPts val="0"/>
                </a:spcBef>
                <a:spcAft>
                  <a:spcPts val="0"/>
                </a:spcAft>
                <a:buClr>
                  <a:schemeClr val="lt1"/>
                </a:buClr>
                <a:buSzPts val="2500"/>
                <a:buFont typeface="Calibri"/>
                <a:buNone/>
              </a:pPr>
              <a:r>
                <a:rPr b="0" i="0" lang="pt-BR" sz="2500" u="none" cap="none" strike="noStrike">
                  <a:solidFill>
                    <a:schemeClr val="lt1"/>
                  </a:solidFill>
                  <a:latin typeface="Calibri"/>
                  <a:ea typeface="Calibri"/>
                  <a:cs typeface="Calibri"/>
                  <a:sym typeface="Calibri"/>
                </a:rPr>
                <a:t>A inflação de um país é gerado por conflitos distributivos: </a:t>
              </a:r>
              <a:endParaRPr b="0" i="0" sz="2500" u="none" cap="none" strike="noStrike">
                <a:solidFill>
                  <a:schemeClr val="lt1"/>
                </a:solidFill>
                <a:latin typeface="Calibri"/>
                <a:ea typeface="Calibri"/>
                <a:cs typeface="Calibri"/>
                <a:sym typeface="Calibri"/>
              </a:endParaRPr>
            </a:p>
          </p:txBody>
        </p:sp>
        <p:sp>
          <p:nvSpPr>
            <p:cNvPr id="124" name="Google Shape;124;p2"/>
            <p:cNvSpPr/>
            <p:nvPr/>
          </p:nvSpPr>
          <p:spPr>
            <a:xfrm>
              <a:off x="6169651" y="3112289"/>
              <a:ext cx="4345948" cy="12447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txBox="1"/>
            <p:nvPr/>
          </p:nvSpPr>
          <p:spPr>
            <a:xfrm>
              <a:off x="6169651" y="3112289"/>
              <a:ext cx="4345948" cy="1244702"/>
            </a:xfrm>
            <a:prstGeom prst="rect">
              <a:avLst/>
            </a:prstGeom>
            <a:noFill/>
            <a:ln>
              <a:noFill/>
            </a:ln>
          </p:spPr>
          <p:txBody>
            <a:bodyPr anchorCtr="0" anchor="ctr" bIns="131725" lIns="131725" spcFirstLastPara="1" rIns="131725" wrap="square" tIns="131725">
              <a:noAutofit/>
            </a:bodyPr>
            <a:lstStyle/>
            <a:p>
              <a:pPr indent="0" lvl="0" marL="0" marR="0" rtl="0" algn="l">
                <a:lnSpc>
                  <a:spcPct val="100000"/>
                </a:lnSpc>
                <a:spcBef>
                  <a:spcPts val="0"/>
                </a:spcBef>
                <a:spcAft>
                  <a:spcPts val="0"/>
                </a:spcAft>
                <a:buClr>
                  <a:schemeClr val="lt1"/>
                </a:buClr>
                <a:buSzPts val="1300"/>
                <a:buFont typeface="Calibri"/>
                <a:buNone/>
              </a:pPr>
              <a:r>
                <a:rPr b="0" i="0" lang="pt-BR" sz="1300" u="none" cap="none" strike="noStrike">
                  <a:solidFill>
                    <a:schemeClr val="lt1"/>
                  </a:solidFill>
                  <a:latin typeface="Calibri"/>
                  <a:ea typeface="Calibri"/>
                  <a:cs typeface="Calibri"/>
                  <a:sym typeface="Calibri"/>
                </a:rPr>
                <a:t>gastos públicos elevados com pouco crescimento da produção;</a:t>
              </a:r>
              <a:endParaRPr b="0" i="0" sz="1300" u="none" cap="none" strike="noStrike">
                <a:solidFill>
                  <a:schemeClr val="lt1"/>
                </a:solidFill>
                <a:latin typeface="Calibri"/>
                <a:ea typeface="Calibri"/>
                <a:cs typeface="Calibri"/>
                <a:sym typeface="Calibri"/>
              </a:endParaRPr>
            </a:p>
            <a:p>
              <a:pPr indent="0" lvl="0" marL="0" marR="0" rtl="0" algn="l">
                <a:lnSpc>
                  <a:spcPct val="100000"/>
                </a:lnSpc>
                <a:spcBef>
                  <a:spcPts val="455"/>
                </a:spcBef>
                <a:spcAft>
                  <a:spcPts val="0"/>
                </a:spcAft>
                <a:buClr>
                  <a:schemeClr val="lt1"/>
                </a:buClr>
                <a:buSzPts val="1300"/>
                <a:buFont typeface="Calibri"/>
                <a:buNone/>
              </a:pPr>
              <a:r>
                <a:rPr b="0" i="0" lang="pt-BR" sz="1300" u="none" cap="none" strike="noStrike">
                  <a:solidFill>
                    <a:schemeClr val="lt1"/>
                  </a:solidFill>
                  <a:latin typeface="Calibri"/>
                  <a:ea typeface="Calibri"/>
                  <a:cs typeface="Calibri"/>
                  <a:sym typeface="Calibri"/>
                </a:rPr>
                <a:t>Salários que crescem mais que preços, ou vice-versa;</a:t>
              </a:r>
              <a:endParaRPr/>
            </a:p>
            <a:p>
              <a:pPr indent="0" lvl="0" marL="0" marR="0" rtl="0" algn="l">
                <a:lnSpc>
                  <a:spcPct val="100000"/>
                </a:lnSpc>
                <a:spcBef>
                  <a:spcPts val="455"/>
                </a:spcBef>
                <a:spcAft>
                  <a:spcPts val="0"/>
                </a:spcAft>
                <a:buClr>
                  <a:schemeClr val="lt1"/>
                </a:buClr>
                <a:buSzPts val="1300"/>
                <a:buFont typeface="Calibri"/>
                <a:buNone/>
              </a:pPr>
              <a:r>
                <a:t/>
              </a:r>
              <a:endParaRPr b="0" i="0" sz="1300" u="none" cap="none" strike="noStrike">
                <a:solidFill>
                  <a:schemeClr val="lt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pt-BR"/>
              <a:t>Distorções provocadas pelas altas taxas de inflação</a:t>
            </a:r>
            <a:endParaRPr/>
          </a:p>
        </p:txBody>
      </p:sp>
      <p:sp>
        <p:nvSpPr>
          <p:cNvPr id="131" name="Google Shape;13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lt1"/>
              </a:buClr>
              <a:buSzPts val="2800"/>
              <a:buFont typeface="Calibri"/>
              <a:buAutoNum type="arabicPeriod"/>
            </a:pPr>
            <a:r>
              <a:rPr lang="pt-BR"/>
              <a:t>Redução do poder aquisitivo das pessoas – as pessoas ficam maior pobre, com menor poder de compra;</a:t>
            </a:r>
            <a:endParaRPr/>
          </a:p>
          <a:p>
            <a:pPr indent="-514350" lvl="0" marL="514350" rtl="0" algn="l">
              <a:lnSpc>
                <a:spcPct val="90000"/>
              </a:lnSpc>
              <a:spcBef>
                <a:spcPts val="1000"/>
              </a:spcBef>
              <a:spcAft>
                <a:spcPts val="0"/>
              </a:spcAft>
              <a:buClr>
                <a:schemeClr val="lt1"/>
              </a:buClr>
              <a:buSzPts val="2800"/>
              <a:buFont typeface="Calibri"/>
              <a:buAutoNum type="arabicPeriod"/>
            </a:pPr>
            <a:r>
              <a:rPr lang="pt-BR"/>
              <a:t>Desequilíbrio nas contas externas  - com produtos mais caros no país, as exportações caem;</a:t>
            </a:r>
            <a:endParaRPr/>
          </a:p>
          <a:p>
            <a:pPr indent="-514350" lvl="0" marL="514350" rtl="0" algn="l">
              <a:lnSpc>
                <a:spcPct val="90000"/>
              </a:lnSpc>
              <a:spcBef>
                <a:spcPts val="1000"/>
              </a:spcBef>
              <a:spcAft>
                <a:spcPts val="0"/>
              </a:spcAft>
              <a:buClr>
                <a:schemeClr val="lt1"/>
              </a:buClr>
              <a:buSzPts val="2800"/>
              <a:buFont typeface="Calibri"/>
              <a:buAutoNum type="arabicPeriod"/>
            </a:pPr>
            <a:r>
              <a:rPr lang="pt-BR"/>
              <a:t>Desestímulo aos investimentos produtivos no país – com a inflação alta os investidores ficam com medo de investir em atividades produtivas;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5" name="Shape 135"/>
        <p:cNvGrpSpPr/>
        <p:nvPr/>
      </p:nvGrpSpPr>
      <p:grpSpPr>
        <a:xfrm>
          <a:off x="0" y="0"/>
          <a:ext cx="0" cy="0"/>
          <a:chOff x="0" y="0"/>
          <a:chExt cx="0" cy="0"/>
        </a:xfrm>
      </p:grpSpPr>
      <p:sp>
        <p:nvSpPr>
          <p:cNvPr id="136" name="Google Shape;136;p4"/>
          <p:cNvSpPr/>
          <p:nvPr/>
        </p:nvSpPr>
        <p:spPr>
          <a:xfrm>
            <a:off x="0" y="76200"/>
            <a:ext cx="12189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7" name="Google Shape;137;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Calibri"/>
              <a:buNone/>
            </a:pPr>
            <a:r>
              <a:rPr lang="pt-BR" sz="5400"/>
              <a:t>Causas da Inflação</a:t>
            </a:r>
            <a:endParaRPr/>
          </a:p>
        </p:txBody>
      </p:sp>
      <p:sp>
        <p:nvSpPr>
          <p:cNvPr id="138" name="Google Shape;138;p4"/>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9" name="Google Shape;139;p4"/>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lt1"/>
              </a:buClr>
              <a:buSzPct val="100000"/>
              <a:buChar char="•"/>
            </a:pPr>
            <a:r>
              <a:rPr lang="pt-BR" sz="2200"/>
              <a:t>A INFLAÇÃO PODE SER CAUSADA POR UM EXCESSO DE DEMANDA OU POR ELEVAÇÕES NOS CUSTOS DE PRODUÇÃO (OU EM AMBOS):</a:t>
            </a:r>
            <a:endParaRPr/>
          </a:p>
          <a:p>
            <a:pPr indent="-99377" lvl="1" marL="685800" rtl="0" algn="l">
              <a:lnSpc>
                <a:spcPct val="90000"/>
              </a:lnSpc>
              <a:spcBef>
                <a:spcPts val="500"/>
              </a:spcBef>
              <a:spcAft>
                <a:spcPts val="0"/>
              </a:spcAft>
              <a:buClr>
                <a:schemeClr val="lt1"/>
              </a:buClr>
              <a:buSzPct val="100000"/>
              <a:buNone/>
            </a:pPr>
            <a:r>
              <a:t/>
            </a:r>
            <a:endParaRPr sz="2200"/>
          </a:p>
          <a:p>
            <a:pPr indent="-228600" lvl="1" marL="685800" rtl="0" algn="l">
              <a:lnSpc>
                <a:spcPct val="90000"/>
              </a:lnSpc>
              <a:spcBef>
                <a:spcPts val="500"/>
              </a:spcBef>
              <a:spcAft>
                <a:spcPts val="0"/>
              </a:spcAft>
              <a:buClr>
                <a:schemeClr val="lt1"/>
              </a:buClr>
              <a:buSzPct val="100000"/>
              <a:buChar char="•"/>
            </a:pPr>
            <a:r>
              <a:rPr lang="pt-BR" sz="2200"/>
              <a:t>A INFLAÇÃO DE DEMANDA - É causada por um excesso de demanda por mercadorias em relação àquilo que está disponível (ofertado) no mercado – “dinheiro demais em busca de poucos bens”; </a:t>
            </a:r>
            <a:endParaRPr/>
          </a:p>
          <a:p>
            <a:pPr indent="-228600" lvl="1" marL="685800" rtl="0" algn="l">
              <a:lnSpc>
                <a:spcPct val="90000"/>
              </a:lnSpc>
              <a:spcBef>
                <a:spcPts val="500"/>
              </a:spcBef>
              <a:spcAft>
                <a:spcPts val="0"/>
              </a:spcAft>
              <a:buClr>
                <a:schemeClr val="lt1"/>
              </a:buClr>
              <a:buSzPct val="100000"/>
              <a:buChar char="•"/>
            </a:pPr>
            <a:r>
              <a:rPr lang="pt-BR" sz="2200"/>
              <a:t>A solução para esse tipo de inflação se baseiam em instrumentos que provoquem uma redução da demanda agregada por bens e serviços;</a:t>
            </a:r>
            <a:endParaRPr/>
          </a:p>
          <a:p>
            <a:pPr indent="-228600" lvl="1" marL="685800" rtl="0" algn="l">
              <a:lnSpc>
                <a:spcPct val="90000"/>
              </a:lnSpc>
              <a:spcBef>
                <a:spcPts val="500"/>
              </a:spcBef>
              <a:spcAft>
                <a:spcPts val="0"/>
              </a:spcAft>
              <a:buClr>
                <a:schemeClr val="lt1"/>
              </a:buClr>
              <a:buSzPct val="100000"/>
              <a:buChar char="•"/>
            </a:pPr>
            <a:r>
              <a:rPr lang="pt-BR" sz="2200"/>
              <a:t>Diretamente o governo pode agir reduzindo seus gastos;</a:t>
            </a:r>
            <a:endParaRPr/>
          </a:p>
          <a:p>
            <a:pPr indent="-228600" lvl="1" marL="685800" rtl="0" algn="l">
              <a:lnSpc>
                <a:spcPct val="90000"/>
              </a:lnSpc>
              <a:spcBef>
                <a:spcPts val="500"/>
              </a:spcBef>
              <a:spcAft>
                <a:spcPts val="0"/>
              </a:spcAft>
              <a:buClr>
                <a:schemeClr val="lt1"/>
              </a:buClr>
              <a:buSzPct val="100000"/>
              <a:buChar char="•"/>
            </a:pPr>
            <a:r>
              <a:rPr lang="pt-BR" sz="2200"/>
              <a:t>Indiretamente o governo pode adotar políticas que desestimulem o consumo e o investimento privado (através de política fiscal ou monetária);</a:t>
            </a:r>
            <a:endParaRPr/>
          </a:p>
          <a:p>
            <a:pPr indent="-228600" lvl="2" marL="1143000" rtl="0" algn="l">
              <a:lnSpc>
                <a:spcPct val="90000"/>
              </a:lnSpc>
              <a:spcBef>
                <a:spcPts val="500"/>
              </a:spcBef>
              <a:spcAft>
                <a:spcPts val="0"/>
              </a:spcAft>
              <a:buClr>
                <a:schemeClr val="lt1"/>
              </a:buClr>
              <a:buSzPct val="100000"/>
              <a:buChar char="•"/>
            </a:pPr>
            <a:r>
              <a:rPr lang="pt-BR" sz="2200"/>
              <a:t>Política Fiscal: redução dos gastos públicos ou aumento da carga tributária;</a:t>
            </a:r>
            <a:endParaRPr/>
          </a:p>
          <a:p>
            <a:pPr indent="-228600" lvl="2" marL="1143000" rtl="0" algn="l">
              <a:lnSpc>
                <a:spcPct val="90000"/>
              </a:lnSpc>
              <a:spcBef>
                <a:spcPts val="500"/>
              </a:spcBef>
              <a:spcAft>
                <a:spcPts val="0"/>
              </a:spcAft>
              <a:buClr>
                <a:schemeClr val="lt1"/>
              </a:buClr>
              <a:buSzPct val="100000"/>
              <a:buChar char="•"/>
            </a:pPr>
            <a:r>
              <a:rPr lang="pt-BR" sz="2200"/>
              <a:t>Política Monetária: restrição da quantidade de moeda em circulação ou do crédito disponível.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3" name="Shape 143"/>
        <p:cNvGrpSpPr/>
        <p:nvPr/>
      </p:nvGrpSpPr>
      <p:grpSpPr>
        <a:xfrm>
          <a:off x="0" y="0"/>
          <a:ext cx="0" cy="0"/>
          <a:chOff x="0" y="0"/>
          <a:chExt cx="0" cy="0"/>
        </a:xfrm>
      </p:grpSpPr>
      <p:sp>
        <p:nvSpPr>
          <p:cNvPr id="144" name="Google Shape;144;p5"/>
          <p:cNvSpPr/>
          <p:nvPr/>
        </p:nvSpPr>
        <p:spPr>
          <a:xfrm>
            <a:off x="0"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5" name="Google Shape;14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Calibri"/>
              <a:buNone/>
            </a:pPr>
            <a:r>
              <a:rPr lang="pt-BR" sz="5400"/>
              <a:t>Causas da Inflação</a:t>
            </a:r>
            <a:endParaRPr/>
          </a:p>
        </p:txBody>
      </p:sp>
      <p:sp>
        <p:nvSpPr>
          <p:cNvPr id="146" name="Google Shape;146;p5"/>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7" name="Google Shape;147;p5"/>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lang="pt-BR" sz="2200"/>
              <a:t>INFLAÇÃO DE CUSTOS - É causada por aumentos de custos de produção que são repassados aos preços dos produtos; </a:t>
            </a:r>
            <a:endParaRPr/>
          </a:p>
          <a:p>
            <a:pPr indent="-228600" lvl="2" marL="1143000" rtl="0" algn="l">
              <a:lnSpc>
                <a:spcPct val="90000"/>
              </a:lnSpc>
              <a:spcBef>
                <a:spcPts val="500"/>
              </a:spcBef>
              <a:spcAft>
                <a:spcPts val="0"/>
              </a:spcAft>
              <a:buClr>
                <a:schemeClr val="lt1"/>
              </a:buClr>
              <a:buSzPts val="2200"/>
              <a:buChar char="•"/>
            </a:pPr>
            <a:r>
              <a:rPr lang="pt-BR" sz="2200"/>
              <a:t>Aumento de salários acima da capacidade de produzir mais por parte do trabalhador;</a:t>
            </a:r>
            <a:endParaRPr/>
          </a:p>
          <a:p>
            <a:pPr indent="-228600" lvl="2" marL="1143000" rtl="0" algn="l">
              <a:lnSpc>
                <a:spcPct val="90000"/>
              </a:lnSpc>
              <a:spcBef>
                <a:spcPts val="500"/>
              </a:spcBef>
              <a:spcAft>
                <a:spcPts val="0"/>
              </a:spcAft>
              <a:buClr>
                <a:schemeClr val="lt1"/>
              </a:buClr>
              <a:buSzPts val="2200"/>
              <a:buChar char="•"/>
            </a:pPr>
            <a:r>
              <a:rPr lang="pt-BR" sz="2200"/>
              <a:t>Aumento dos custos de produção (matérias primas, transporte, mão de obra, etc)</a:t>
            </a:r>
            <a:endParaRPr/>
          </a:p>
          <a:p>
            <a:pPr indent="-228600" lvl="2" marL="1143000" rtl="0" algn="l">
              <a:lnSpc>
                <a:spcPct val="90000"/>
              </a:lnSpc>
              <a:spcBef>
                <a:spcPts val="500"/>
              </a:spcBef>
              <a:spcAft>
                <a:spcPts val="0"/>
              </a:spcAft>
              <a:buClr>
                <a:schemeClr val="lt1"/>
              </a:buClr>
              <a:buSzPts val="2200"/>
              <a:buChar char="•"/>
            </a:pPr>
            <a:r>
              <a:rPr lang="pt-BR" sz="2200"/>
              <a:t>Empresas com poder de mercado (oligopolios e monopólios) que aumentam seus preços para aumentar o lucro .;</a:t>
            </a:r>
            <a:endParaRPr/>
          </a:p>
          <a:p>
            <a:pPr indent="-88900" lvl="2" marL="1143000" rtl="0" algn="l">
              <a:lnSpc>
                <a:spcPct val="90000"/>
              </a:lnSpc>
              <a:spcBef>
                <a:spcPts val="500"/>
              </a:spcBef>
              <a:spcAft>
                <a:spcPts val="0"/>
              </a:spcAft>
              <a:buClr>
                <a:schemeClr val="lt1"/>
              </a:buClr>
              <a:buSzPts val="2200"/>
              <a:buNone/>
            </a:pPr>
            <a:r>
              <a:t/>
            </a:r>
            <a:endParaRPr sz="2200"/>
          </a:p>
          <a:p>
            <a:pPr indent="-228600" lvl="1" marL="685800" rtl="0" algn="l">
              <a:lnSpc>
                <a:spcPct val="90000"/>
              </a:lnSpc>
              <a:spcBef>
                <a:spcPts val="500"/>
              </a:spcBef>
              <a:spcAft>
                <a:spcPts val="0"/>
              </a:spcAft>
              <a:buClr>
                <a:schemeClr val="lt1"/>
              </a:buClr>
              <a:buSzPts val="2600"/>
              <a:buChar char="•"/>
            </a:pPr>
            <a:r>
              <a:rPr lang="pt-BR" sz="2600"/>
              <a:t>Existe também um processo chamado de ESTAGFLAÇÃO – inflação com estagnação econômica, ou seja, preços altos com desemprego. </a:t>
            </a:r>
            <a:endParaRPr/>
          </a:p>
          <a:p>
            <a:pPr indent="0" lvl="2" marL="914400" rtl="0" algn="l">
              <a:lnSpc>
                <a:spcPct val="90000"/>
              </a:lnSpc>
              <a:spcBef>
                <a:spcPts val="500"/>
              </a:spcBef>
              <a:spcAft>
                <a:spcPts val="0"/>
              </a:spcAft>
              <a:buClr>
                <a:schemeClr val="lt1"/>
              </a:buClr>
              <a:buSzPts val="2200"/>
              <a:buNone/>
            </a:pPr>
            <a:r>
              <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1" name="Shape 151"/>
        <p:cNvGrpSpPr/>
        <p:nvPr/>
      </p:nvGrpSpPr>
      <p:grpSpPr>
        <a:xfrm>
          <a:off x="0" y="0"/>
          <a:ext cx="0" cy="0"/>
          <a:chOff x="0" y="0"/>
          <a:chExt cx="0" cy="0"/>
        </a:xfrm>
      </p:grpSpPr>
      <p:sp>
        <p:nvSpPr>
          <p:cNvPr id="152" name="Google Shape;152;p6"/>
          <p:cNvSpPr/>
          <p:nvPr/>
        </p:nvSpPr>
        <p:spPr>
          <a:xfrm>
            <a:off x="0"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3" name="Google Shape;153;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600"/>
              <a:buFont typeface="Calibri"/>
              <a:buNone/>
            </a:pPr>
            <a:br>
              <a:rPr b="1" lang="pt-BR" sz="2600"/>
            </a:br>
            <a:r>
              <a:rPr b="1" lang="pt-BR" sz="2600"/>
              <a:t>Os principais índices de inflação no Brasil</a:t>
            </a:r>
            <a:br>
              <a:rPr b="1" lang="pt-BR" sz="2600"/>
            </a:br>
            <a:endParaRPr b="1" sz="2600"/>
          </a:p>
        </p:txBody>
      </p:sp>
      <p:sp>
        <p:nvSpPr>
          <p:cNvPr id="154" name="Google Shape;154;p6"/>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5" name="Google Shape;155;p6"/>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lang="pt-BR" sz="2200"/>
              <a:t>A inflação é medida por meio de diversos índices, elaborado por instituições como:</a:t>
            </a:r>
            <a:endParaRPr/>
          </a:p>
          <a:p>
            <a:pPr indent="-88900" lvl="0" marL="228600" rtl="0" algn="l">
              <a:lnSpc>
                <a:spcPct val="90000"/>
              </a:lnSpc>
              <a:spcBef>
                <a:spcPts val="1000"/>
              </a:spcBef>
              <a:spcAft>
                <a:spcPts val="0"/>
              </a:spcAft>
              <a:buClr>
                <a:schemeClr val="lt1"/>
              </a:buClr>
              <a:buSzPts val="2200"/>
              <a:buNone/>
            </a:pPr>
            <a:r>
              <a:t/>
            </a:r>
            <a:endParaRPr sz="2200"/>
          </a:p>
          <a:p>
            <a:pPr indent="-228600" lvl="1" marL="685800" rtl="0" algn="l">
              <a:lnSpc>
                <a:spcPct val="90000"/>
              </a:lnSpc>
              <a:spcBef>
                <a:spcPts val="500"/>
              </a:spcBef>
              <a:spcAft>
                <a:spcPts val="0"/>
              </a:spcAft>
              <a:buClr>
                <a:schemeClr val="lt1"/>
              </a:buClr>
              <a:buSzPts val="2200"/>
              <a:buChar char="•"/>
            </a:pPr>
            <a:r>
              <a:rPr lang="pt-BR" sz="2200"/>
              <a:t>Instituto Brasileiro de Geografia e Estatística (IBGE)</a:t>
            </a:r>
            <a:endParaRPr/>
          </a:p>
          <a:p>
            <a:pPr indent="-88900" lvl="1" marL="685800" rtl="0" algn="l">
              <a:lnSpc>
                <a:spcPct val="90000"/>
              </a:lnSpc>
              <a:spcBef>
                <a:spcPts val="500"/>
              </a:spcBef>
              <a:spcAft>
                <a:spcPts val="0"/>
              </a:spcAft>
              <a:buClr>
                <a:schemeClr val="lt1"/>
              </a:buClr>
              <a:buSzPts val="2200"/>
              <a:buNone/>
            </a:pPr>
            <a:r>
              <a:t/>
            </a:r>
            <a:endParaRPr sz="2200"/>
          </a:p>
          <a:p>
            <a:pPr indent="-228600" lvl="1" marL="685800" rtl="0" algn="l">
              <a:lnSpc>
                <a:spcPct val="90000"/>
              </a:lnSpc>
              <a:spcBef>
                <a:spcPts val="500"/>
              </a:spcBef>
              <a:spcAft>
                <a:spcPts val="0"/>
              </a:spcAft>
              <a:buClr>
                <a:schemeClr val="lt1"/>
              </a:buClr>
              <a:buSzPts val="2200"/>
              <a:buChar char="•"/>
            </a:pPr>
            <a:r>
              <a:rPr lang="pt-BR" sz="2200"/>
              <a:t>Fundação Getúlio Vargas (FGV)</a:t>
            </a:r>
            <a:endParaRPr/>
          </a:p>
          <a:p>
            <a:pPr indent="-88900" lvl="1" marL="685800" rtl="0" algn="l">
              <a:lnSpc>
                <a:spcPct val="90000"/>
              </a:lnSpc>
              <a:spcBef>
                <a:spcPts val="500"/>
              </a:spcBef>
              <a:spcAft>
                <a:spcPts val="0"/>
              </a:spcAft>
              <a:buClr>
                <a:schemeClr val="lt1"/>
              </a:buClr>
              <a:buSzPts val="2200"/>
              <a:buNone/>
            </a:pPr>
            <a:r>
              <a:t/>
            </a:r>
            <a:endParaRPr sz="2200"/>
          </a:p>
          <a:p>
            <a:pPr indent="-228600" lvl="1" marL="685800" rtl="0" algn="l">
              <a:lnSpc>
                <a:spcPct val="90000"/>
              </a:lnSpc>
              <a:spcBef>
                <a:spcPts val="500"/>
              </a:spcBef>
              <a:spcAft>
                <a:spcPts val="0"/>
              </a:spcAft>
              <a:buClr>
                <a:schemeClr val="lt1"/>
              </a:buClr>
              <a:buSzPts val="2200"/>
              <a:buChar char="•"/>
            </a:pPr>
            <a:r>
              <a:rPr lang="pt-BR" sz="2200"/>
              <a:t>Fundação Instituto de Pesquisas Econômicas (FIPE)</a:t>
            </a:r>
            <a:endParaRPr/>
          </a:p>
          <a:p>
            <a:pPr indent="-88900" lvl="0" marL="228600" rtl="0" algn="l">
              <a:lnSpc>
                <a:spcPct val="90000"/>
              </a:lnSpc>
              <a:spcBef>
                <a:spcPts val="1000"/>
              </a:spcBef>
              <a:spcAft>
                <a:spcPts val="0"/>
              </a:spcAft>
              <a:buClr>
                <a:schemeClr val="lt1"/>
              </a:buClr>
              <a:buSzPts val="2200"/>
              <a:buNone/>
            </a:pPr>
            <a:r>
              <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9" name="Shape 159"/>
        <p:cNvGrpSpPr/>
        <p:nvPr/>
      </p:nvGrpSpPr>
      <p:grpSpPr>
        <a:xfrm>
          <a:off x="0" y="0"/>
          <a:ext cx="0" cy="0"/>
          <a:chOff x="0" y="0"/>
          <a:chExt cx="0" cy="0"/>
        </a:xfrm>
      </p:grpSpPr>
      <p:sp>
        <p:nvSpPr>
          <p:cNvPr id="160" name="Google Shape;160;p7"/>
          <p:cNvSpPr/>
          <p:nvPr/>
        </p:nvSpPr>
        <p:spPr>
          <a:xfrm>
            <a:off x="0"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1" name="Google Shape;16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600"/>
              <a:buFont typeface="Calibri"/>
              <a:buNone/>
            </a:pPr>
            <a:br>
              <a:rPr b="1" lang="pt-BR" sz="2600"/>
            </a:br>
            <a:r>
              <a:rPr b="1" lang="pt-BR" sz="2600"/>
              <a:t>Índices de inflação calculados pelo IBGE</a:t>
            </a:r>
            <a:br>
              <a:rPr b="1" lang="pt-BR" sz="2600"/>
            </a:br>
            <a:endParaRPr b="1" sz="2600"/>
          </a:p>
        </p:txBody>
      </p:sp>
      <p:sp>
        <p:nvSpPr>
          <p:cNvPr id="162" name="Google Shape;162;p7"/>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3" name="Google Shape;163;p7"/>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b="1" i="0" lang="pt-BR" sz="2200" u="sng" strike="noStrike">
                <a:solidFill>
                  <a:schemeClr val="hlink"/>
                </a:solidFill>
                <a:latin typeface="Roboto"/>
                <a:ea typeface="Roboto"/>
                <a:cs typeface="Roboto"/>
                <a:sym typeface="Roboto"/>
                <a:hlinkClick r:id="rId3"/>
              </a:rPr>
              <a:t>IPCA</a:t>
            </a:r>
            <a:r>
              <a:rPr b="1" i="0" lang="pt-BR" sz="2200" u="none" strike="noStrike">
                <a:latin typeface="Roboto"/>
                <a:ea typeface="Roboto"/>
                <a:cs typeface="Roboto"/>
                <a:sym typeface="Roboto"/>
              </a:rPr>
              <a:t> (Índice de Preços ao Consumidor Amplo)</a:t>
            </a:r>
            <a:endParaRPr b="1" i="0" sz="2200" u="none" strike="noStrike">
              <a:latin typeface="Roboto"/>
              <a:ea typeface="Roboto"/>
              <a:cs typeface="Roboto"/>
              <a:sym typeface="Roboto"/>
            </a:endParaRPr>
          </a:p>
          <a:p>
            <a:pPr indent="0" lvl="0" marL="0" rtl="0" algn="l">
              <a:lnSpc>
                <a:spcPct val="90000"/>
              </a:lnSpc>
              <a:spcBef>
                <a:spcPts val="1000"/>
              </a:spcBef>
              <a:spcAft>
                <a:spcPts val="0"/>
              </a:spcAft>
              <a:buClr>
                <a:schemeClr val="lt1"/>
              </a:buClr>
              <a:buSzPts val="2200"/>
              <a:buNone/>
            </a:pPr>
            <a:r>
              <a:rPr lang="pt-BR" sz="2200">
                <a:latin typeface="Roboto"/>
                <a:ea typeface="Roboto"/>
                <a:cs typeface="Roboto"/>
                <a:sym typeface="Roboto"/>
              </a:rPr>
              <a:t>- </a:t>
            </a:r>
            <a:r>
              <a:rPr b="0" i="0" lang="pt-BR" sz="2200" u="none" strike="noStrike">
                <a:latin typeface="Roboto"/>
                <a:ea typeface="Roboto"/>
                <a:cs typeface="Roboto"/>
                <a:sym typeface="Roboto"/>
              </a:rPr>
              <a:t>O que é medido: variação de preços no varejo para famílias com renda mensal entre 1 e 40 salários mínimos.</a:t>
            </a:r>
            <a:endParaRPr/>
          </a:p>
          <a:p>
            <a:pPr indent="-228600" lvl="0" marL="228600" rtl="0" algn="l">
              <a:lnSpc>
                <a:spcPct val="90000"/>
              </a:lnSpc>
              <a:spcBef>
                <a:spcPts val="1000"/>
              </a:spcBef>
              <a:spcAft>
                <a:spcPts val="0"/>
              </a:spcAft>
              <a:buClr>
                <a:schemeClr val="lt1"/>
              </a:buClr>
              <a:buSzPts val="2200"/>
              <a:buFont typeface="Roboto"/>
              <a:buChar char="-"/>
            </a:pPr>
            <a:r>
              <a:rPr b="0" i="0" lang="pt-BR" sz="2200" u="none" strike="noStrike">
                <a:latin typeface="Roboto"/>
                <a:ea typeface="Roboto"/>
                <a:cs typeface="Roboto"/>
                <a:sym typeface="Roboto"/>
              </a:rPr>
              <a:t>Características: utiliza dados de 11 capitais brasileiras.</a:t>
            </a:r>
            <a:endParaRPr/>
          </a:p>
          <a:p>
            <a:pPr indent="-88900" lvl="0" marL="228600" rtl="0" algn="l">
              <a:lnSpc>
                <a:spcPct val="90000"/>
              </a:lnSpc>
              <a:spcBef>
                <a:spcPts val="1000"/>
              </a:spcBef>
              <a:spcAft>
                <a:spcPts val="0"/>
              </a:spcAft>
              <a:buClr>
                <a:schemeClr val="lt1"/>
              </a:buClr>
              <a:buSzPts val="2200"/>
              <a:buFont typeface="Calibri"/>
              <a:buNone/>
            </a:pPr>
            <a:r>
              <a:t/>
            </a:r>
            <a:endParaRPr b="0" i="0" sz="2200" u="none" strike="noStrike">
              <a:latin typeface="Roboto"/>
              <a:ea typeface="Roboto"/>
              <a:cs typeface="Roboto"/>
              <a:sym typeface="Roboto"/>
            </a:endParaRPr>
          </a:p>
          <a:p>
            <a:pPr indent="-228600" lvl="0" marL="228600" rtl="0" algn="l">
              <a:lnSpc>
                <a:spcPct val="90000"/>
              </a:lnSpc>
              <a:spcBef>
                <a:spcPts val="1000"/>
              </a:spcBef>
              <a:spcAft>
                <a:spcPts val="0"/>
              </a:spcAft>
              <a:buClr>
                <a:schemeClr val="lt1"/>
              </a:buClr>
              <a:buSzPts val="2200"/>
              <a:buFont typeface="Arial"/>
              <a:buChar char="•"/>
            </a:pPr>
            <a:r>
              <a:rPr b="1" lang="pt-BR" sz="2200" u="sng">
                <a:solidFill>
                  <a:schemeClr val="hlink"/>
                </a:solidFill>
                <a:latin typeface="Roboto"/>
                <a:ea typeface="Roboto"/>
                <a:cs typeface="Roboto"/>
                <a:sym typeface="Roboto"/>
                <a:hlinkClick r:id="rId4"/>
              </a:rPr>
              <a:t>IPCA-15</a:t>
            </a:r>
            <a:r>
              <a:rPr b="1" lang="pt-BR" sz="2200">
                <a:latin typeface="Roboto"/>
                <a:ea typeface="Roboto"/>
                <a:cs typeface="Roboto"/>
                <a:sym typeface="Roboto"/>
              </a:rPr>
              <a:t>: difere do IPCA apenas no período de coleta, que abrange, em geral, do dia 16 do mês anterior ao dia 15 do mês de referência. Funciona como uma prévia do IPCA;</a:t>
            </a:r>
            <a:endParaRPr/>
          </a:p>
          <a:p>
            <a:pPr indent="-88900" lvl="0" marL="228600" rtl="0" algn="l">
              <a:lnSpc>
                <a:spcPct val="90000"/>
              </a:lnSpc>
              <a:spcBef>
                <a:spcPts val="1000"/>
              </a:spcBef>
              <a:spcAft>
                <a:spcPts val="0"/>
              </a:spcAft>
              <a:buClr>
                <a:schemeClr val="lt1"/>
              </a:buClr>
              <a:buSzPts val="2200"/>
              <a:buFont typeface="Arial"/>
              <a:buNone/>
            </a:pPr>
            <a:r>
              <a:t/>
            </a:r>
            <a:endParaRPr b="1" sz="2200" u="sng">
              <a:solidFill>
                <a:schemeClr val="hlink"/>
              </a:solidFill>
              <a:latin typeface="Roboto"/>
              <a:ea typeface="Roboto"/>
              <a:cs typeface="Roboto"/>
              <a:sym typeface="Roboto"/>
              <a:hlinkClick r:id="rId5"/>
            </a:endParaRPr>
          </a:p>
          <a:p>
            <a:pPr indent="-228600" lvl="0" marL="228600" rtl="0" algn="l">
              <a:lnSpc>
                <a:spcPct val="90000"/>
              </a:lnSpc>
              <a:spcBef>
                <a:spcPts val="1000"/>
              </a:spcBef>
              <a:spcAft>
                <a:spcPts val="0"/>
              </a:spcAft>
              <a:buClr>
                <a:schemeClr val="lt1"/>
              </a:buClr>
              <a:buSzPts val="2200"/>
              <a:buFont typeface="Arial"/>
              <a:buChar char="•"/>
            </a:pPr>
            <a:r>
              <a:rPr b="1" lang="pt-BR" sz="2200" u="sng">
                <a:solidFill>
                  <a:schemeClr val="hlink"/>
                </a:solidFill>
                <a:latin typeface="Roboto"/>
                <a:ea typeface="Roboto"/>
                <a:cs typeface="Roboto"/>
                <a:sym typeface="Roboto"/>
                <a:hlinkClick r:id="rId6"/>
              </a:rPr>
              <a:t>IPCA-E</a:t>
            </a:r>
            <a:r>
              <a:rPr b="1" lang="pt-BR" sz="2200">
                <a:latin typeface="Roboto"/>
                <a:ea typeface="Roboto"/>
                <a:cs typeface="Roboto"/>
                <a:sym typeface="Roboto"/>
              </a:rPr>
              <a:t>: é o acumulado trimestral do IPCA-15;</a:t>
            </a:r>
            <a:br>
              <a:rPr b="0" i="0" lang="pt-BR" sz="2200" u="none" strike="noStrike">
                <a:latin typeface="Roboto"/>
                <a:ea typeface="Roboto"/>
                <a:cs typeface="Roboto"/>
                <a:sym typeface="Roboto"/>
              </a:rPr>
            </a:b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7" name="Shape 167"/>
        <p:cNvGrpSpPr/>
        <p:nvPr/>
      </p:nvGrpSpPr>
      <p:grpSpPr>
        <a:xfrm>
          <a:off x="0" y="0"/>
          <a:ext cx="0" cy="0"/>
          <a:chOff x="0" y="0"/>
          <a:chExt cx="0" cy="0"/>
        </a:xfrm>
      </p:grpSpPr>
      <p:sp>
        <p:nvSpPr>
          <p:cNvPr id="168" name="Google Shape;168;p8"/>
          <p:cNvSpPr/>
          <p:nvPr/>
        </p:nvSpPr>
        <p:spPr>
          <a:xfrm>
            <a:off x="0"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9" name="Google Shape;169;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600"/>
              <a:buFont typeface="Calibri"/>
              <a:buNone/>
            </a:pPr>
            <a:br>
              <a:rPr b="1" lang="pt-BR" sz="2600"/>
            </a:br>
            <a:r>
              <a:rPr b="1" lang="pt-BR" sz="2600"/>
              <a:t>Índices de inflação calculados pelo IBGE</a:t>
            </a:r>
            <a:br>
              <a:rPr b="1" lang="pt-BR" sz="2600"/>
            </a:br>
            <a:endParaRPr b="1" sz="2600"/>
          </a:p>
        </p:txBody>
      </p:sp>
      <p:sp>
        <p:nvSpPr>
          <p:cNvPr id="170" name="Google Shape;170;p8"/>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1" name="Google Shape;171;p8"/>
          <p:cNvSpPr txBox="1"/>
          <p:nvPr>
            <p:ph idx="1" type="body"/>
          </p:nvPr>
        </p:nvSpPr>
        <p:spPr>
          <a:xfrm>
            <a:off x="838200" y="1929384"/>
            <a:ext cx="10515600" cy="471106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1600"/>
              <a:buChar char="•"/>
            </a:pPr>
            <a:r>
              <a:rPr b="1" i="0" lang="pt-BR" sz="1600" u="sng" strike="noStrike">
                <a:solidFill>
                  <a:schemeClr val="hlink"/>
                </a:solidFill>
                <a:latin typeface="Roboto"/>
                <a:ea typeface="Roboto"/>
                <a:cs typeface="Roboto"/>
                <a:sym typeface="Roboto"/>
                <a:hlinkClick r:id="rId3"/>
              </a:rPr>
              <a:t>INPC (Índice Nacional de Preços ao Consumidor)</a:t>
            </a:r>
            <a:endParaRPr b="1" i="0" sz="1600" u="none" strike="noStrike">
              <a:latin typeface="Roboto"/>
              <a:ea typeface="Roboto"/>
              <a:cs typeface="Roboto"/>
              <a:sym typeface="Roboto"/>
            </a:endParaRPr>
          </a:p>
          <a:p>
            <a:pPr indent="0" lvl="0" marL="0" rtl="0" algn="l">
              <a:lnSpc>
                <a:spcPct val="90000"/>
              </a:lnSpc>
              <a:spcBef>
                <a:spcPts val="1000"/>
              </a:spcBef>
              <a:spcAft>
                <a:spcPts val="0"/>
              </a:spcAft>
              <a:buClr>
                <a:schemeClr val="lt1"/>
              </a:buClr>
              <a:buSzPts val="1600"/>
              <a:buNone/>
            </a:pPr>
            <a:r>
              <a:rPr b="0" i="0" lang="pt-BR" sz="1600" u="none" strike="noStrike">
                <a:latin typeface="Roboto"/>
                <a:ea typeface="Roboto"/>
                <a:cs typeface="Roboto"/>
                <a:sym typeface="Roboto"/>
              </a:rPr>
              <a:t>- O que é medido: variação de preços no varejo de itens consumidos por famílias com renda mensal entre 1 e 5 salários mínimos</a:t>
            </a:r>
            <a:endParaRPr/>
          </a:p>
          <a:p>
            <a:pPr indent="0" lvl="0" marL="0" rtl="0" algn="l">
              <a:lnSpc>
                <a:spcPct val="90000"/>
              </a:lnSpc>
              <a:spcBef>
                <a:spcPts val="1000"/>
              </a:spcBef>
              <a:spcAft>
                <a:spcPts val="0"/>
              </a:spcAft>
              <a:buClr>
                <a:schemeClr val="lt1"/>
              </a:buClr>
              <a:buSzPts val="1600"/>
              <a:buNone/>
            </a:pPr>
            <a:r>
              <a:rPr b="0" i="0" lang="pt-BR" sz="1600" u="none" strike="noStrike">
                <a:latin typeface="Roboto"/>
                <a:ea typeface="Roboto"/>
                <a:cs typeface="Roboto"/>
                <a:sym typeface="Roboto"/>
              </a:rPr>
              <a:t>- Características: medido nas 11 principais regiões metropolitanas do Brasil </a:t>
            </a:r>
            <a:endParaRPr/>
          </a:p>
          <a:p>
            <a:pPr indent="-228600" lvl="0" marL="228600" rtl="0" algn="l">
              <a:lnSpc>
                <a:spcPct val="90000"/>
              </a:lnSpc>
              <a:spcBef>
                <a:spcPts val="1000"/>
              </a:spcBef>
              <a:spcAft>
                <a:spcPts val="0"/>
              </a:spcAft>
              <a:buClr>
                <a:schemeClr val="lt1"/>
              </a:buClr>
              <a:buSzPts val="1600"/>
              <a:buChar char="•"/>
            </a:pPr>
            <a:r>
              <a:rPr b="1" i="0" lang="pt-BR" sz="1600" u="none" strike="noStrike">
                <a:latin typeface="Roboto"/>
                <a:ea typeface="Roboto"/>
                <a:cs typeface="Roboto"/>
                <a:sym typeface="Roboto"/>
              </a:rPr>
              <a:t>(Ver </a:t>
            </a:r>
            <a:r>
              <a:rPr b="1" i="0" lang="pt-BR" sz="1600" u="sng" strike="noStrike">
                <a:solidFill>
                  <a:schemeClr val="hlink"/>
                </a:solidFill>
                <a:latin typeface="Roboto"/>
                <a:ea typeface="Roboto"/>
                <a:cs typeface="Roboto"/>
                <a:sym typeface="Roboto"/>
                <a:hlinkClick r:id="rId4"/>
              </a:rPr>
              <a:t>https://www.youtube.com/watch?v=GCkOezlFUYo</a:t>
            </a:r>
            <a:r>
              <a:rPr b="1" i="0" lang="pt-BR" sz="1600" u="none" strike="noStrike">
                <a:latin typeface="Roboto"/>
                <a:ea typeface="Roboto"/>
                <a:cs typeface="Roboto"/>
                <a:sym typeface="Roboto"/>
              </a:rPr>
              <a:t>) </a:t>
            </a:r>
            <a:endParaRPr/>
          </a:p>
          <a:p>
            <a:pPr indent="-228600" lvl="0" marL="228600" rtl="0" algn="l">
              <a:lnSpc>
                <a:spcPct val="90000"/>
              </a:lnSpc>
              <a:spcBef>
                <a:spcPts val="1000"/>
              </a:spcBef>
              <a:spcAft>
                <a:spcPts val="0"/>
              </a:spcAft>
              <a:buClr>
                <a:schemeClr val="lt1"/>
              </a:buClr>
              <a:buSzPts val="1600"/>
              <a:buChar char="•"/>
            </a:pPr>
            <a:r>
              <a:rPr b="1" i="0" lang="pt-BR" sz="1600" u="sng" strike="noStrike">
                <a:solidFill>
                  <a:schemeClr val="hlink"/>
                </a:solidFill>
                <a:latin typeface="Roboto"/>
                <a:ea typeface="Roboto"/>
                <a:cs typeface="Roboto"/>
                <a:sym typeface="Roboto"/>
                <a:hlinkClick r:id="rId5"/>
              </a:rPr>
              <a:t>IPP (Índice de Preços ao Produtor)</a:t>
            </a:r>
            <a:endParaRPr b="1" i="0" sz="1600" u="none" strike="noStrike">
              <a:latin typeface="Roboto"/>
              <a:ea typeface="Roboto"/>
              <a:cs typeface="Roboto"/>
              <a:sym typeface="Roboto"/>
            </a:endParaRPr>
          </a:p>
          <a:p>
            <a:pPr indent="0" lvl="0" marL="0" rtl="0" algn="l">
              <a:lnSpc>
                <a:spcPct val="90000"/>
              </a:lnSpc>
              <a:spcBef>
                <a:spcPts val="1000"/>
              </a:spcBef>
              <a:spcAft>
                <a:spcPts val="0"/>
              </a:spcAft>
              <a:buClr>
                <a:schemeClr val="lt1"/>
              </a:buClr>
              <a:buSzPts val="1600"/>
              <a:buNone/>
            </a:pPr>
            <a:r>
              <a:rPr lang="pt-BR" sz="1600">
                <a:latin typeface="Roboto"/>
                <a:ea typeface="Roboto"/>
                <a:cs typeface="Roboto"/>
                <a:sym typeface="Roboto"/>
              </a:rPr>
              <a:t>- </a:t>
            </a:r>
            <a:r>
              <a:rPr b="0" i="0" lang="pt-BR" sz="1600" u="none" strike="noStrike">
                <a:latin typeface="Roboto"/>
                <a:ea typeface="Roboto"/>
                <a:cs typeface="Roboto"/>
                <a:sym typeface="Roboto"/>
              </a:rPr>
              <a:t>O que é medido: </a:t>
            </a:r>
            <a:r>
              <a:rPr b="0" i="0" lang="pt-BR" sz="1600">
                <a:latin typeface="Arial"/>
                <a:ea typeface="Arial"/>
                <a:cs typeface="Arial"/>
                <a:sym typeface="Arial"/>
              </a:rPr>
              <a:t> </a:t>
            </a:r>
            <a:r>
              <a:rPr lang="pt-BR" sz="1600">
                <a:latin typeface="Roboto"/>
                <a:ea typeface="Roboto"/>
                <a:cs typeface="Roboto"/>
                <a:sym typeface="Roboto"/>
              </a:rPr>
              <a:t>mede a variação de preços de venda recebidos pelos produtores de bens e serviços.</a:t>
            </a:r>
            <a:endParaRPr/>
          </a:p>
          <a:p>
            <a:pPr indent="0" lvl="0" marL="0" rtl="0" algn="l">
              <a:lnSpc>
                <a:spcPct val="90000"/>
              </a:lnSpc>
              <a:spcBef>
                <a:spcPts val="1000"/>
              </a:spcBef>
              <a:spcAft>
                <a:spcPts val="0"/>
              </a:spcAft>
              <a:buClr>
                <a:schemeClr val="lt1"/>
              </a:buClr>
              <a:buSzPts val="1600"/>
              <a:buNone/>
            </a:pPr>
            <a:r>
              <a:rPr b="0" i="0" lang="pt-BR" sz="1600" u="none" strike="noStrike">
                <a:latin typeface="Roboto"/>
                <a:ea typeface="Roboto"/>
                <a:cs typeface="Roboto"/>
                <a:sym typeface="Roboto"/>
              </a:rPr>
              <a:t>- Características: </a:t>
            </a:r>
            <a:r>
              <a:rPr lang="pt-BR" sz="1600">
                <a:latin typeface="Roboto"/>
                <a:ea typeface="Roboto"/>
                <a:cs typeface="Roboto"/>
                <a:sym typeface="Roboto"/>
              </a:rPr>
              <a:t>O IPP investiga, em pouco mais de 2 100 empresas, os preços recebidos pelo produtor, isentos de impostos, tarifas e fretes e definidos segundo as práticas comerciais mais usuais. </a:t>
            </a:r>
            <a:endParaRPr/>
          </a:p>
          <a:p>
            <a:pPr indent="-228600" lvl="0" marL="228600" rtl="0" algn="l">
              <a:lnSpc>
                <a:spcPct val="90000"/>
              </a:lnSpc>
              <a:spcBef>
                <a:spcPts val="1000"/>
              </a:spcBef>
              <a:spcAft>
                <a:spcPts val="0"/>
              </a:spcAft>
              <a:buClr>
                <a:schemeClr val="lt1"/>
              </a:buClr>
              <a:buSzPts val="1600"/>
              <a:buChar char="•"/>
            </a:pPr>
            <a:r>
              <a:rPr b="1" i="0" lang="pt-BR" sz="1600" u="sng">
                <a:solidFill>
                  <a:schemeClr val="hlink"/>
                </a:solidFill>
                <a:latin typeface="Arial"/>
                <a:ea typeface="Arial"/>
                <a:cs typeface="Arial"/>
                <a:sym typeface="Arial"/>
                <a:hlinkClick r:id="rId6"/>
              </a:rPr>
              <a:t>SINAPI - Sistema Nacional de Pesquisa de Custos e Índices da Construção Civil</a:t>
            </a:r>
            <a:endParaRPr b="1" i="0" sz="1600">
              <a:latin typeface="Arial"/>
              <a:ea typeface="Arial"/>
              <a:cs typeface="Arial"/>
              <a:sym typeface="Arial"/>
            </a:endParaRPr>
          </a:p>
          <a:p>
            <a:pPr indent="-228600" lvl="0" marL="228600" rtl="0" algn="l">
              <a:lnSpc>
                <a:spcPct val="90000"/>
              </a:lnSpc>
              <a:spcBef>
                <a:spcPts val="1000"/>
              </a:spcBef>
              <a:spcAft>
                <a:spcPts val="0"/>
              </a:spcAft>
              <a:buClr>
                <a:schemeClr val="lt1"/>
              </a:buClr>
              <a:buSzPts val="1600"/>
              <a:buFont typeface="Roboto"/>
              <a:buChar char="-"/>
            </a:pPr>
            <a:r>
              <a:rPr b="0" i="0" lang="pt-BR" sz="1600" u="none" strike="noStrike">
                <a:latin typeface="Roboto"/>
                <a:ea typeface="Roboto"/>
                <a:cs typeface="Roboto"/>
                <a:sym typeface="Roboto"/>
              </a:rPr>
              <a:t>O que é medido: </a:t>
            </a:r>
            <a:r>
              <a:rPr b="0" i="0" lang="pt-BR" sz="1600">
                <a:latin typeface="Arial"/>
                <a:ea typeface="Arial"/>
                <a:cs typeface="Arial"/>
                <a:sym typeface="Arial"/>
              </a:rPr>
              <a:t> </a:t>
            </a:r>
            <a:r>
              <a:rPr lang="pt-BR" sz="1600">
                <a:latin typeface="Roboto"/>
                <a:ea typeface="Roboto"/>
                <a:cs typeface="Roboto"/>
                <a:sym typeface="Roboto"/>
              </a:rPr>
              <a:t>séries mensais de custos e índices para o setor habitacional, e de séries mensais de salários medianos de mão de obra e preços medianos de materiais, máquinas e equipamentos e serviços da construção para os setores de saneamento básico, infraestrutura e habitação.</a:t>
            </a:r>
            <a:br>
              <a:rPr b="0" i="0" lang="pt-BR" sz="1600" u="none" strike="noStrike">
                <a:latin typeface="Roboto"/>
                <a:ea typeface="Roboto"/>
                <a:cs typeface="Roboto"/>
                <a:sym typeface="Roboto"/>
              </a:rPr>
            </a:br>
            <a:r>
              <a:rPr b="0" i="0" lang="pt-BR" sz="1600" u="none" strike="noStrike">
                <a:latin typeface="Roboto"/>
                <a:ea typeface="Roboto"/>
                <a:cs typeface="Roboto"/>
                <a:sym typeface="Roboto"/>
              </a:rPr>
              <a:t>- Características: </a:t>
            </a:r>
            <a:r>
              <a:rPr lang="pt-BR" sz="1600">
                <a:latin typeface="Roboto"/>
                <a:ea typeface="Roboto"/>
                <a:cs typeface="Roboto"/>
                <a:sym typeface="Roboto"/>
              </a:rPr>
              <a:t>As estatísticas do SINAPI são fundamentais na programação de investimentos, sobretudo para o setor público.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5" name="Shape 175"/>
        <p:cNvGrpSpPr/>
        <p:nvPr/>
      </p:nvGrpSpPr>
      <p:grpSpPr>
        <a:xfrm>
          <a:off x="0" y="0"/>
          <a:ext cx="0" cy="0"/>
          <a:chOff x="0" y="0"/>
          <a:chExt cx="0" cy="0"/>
        </a:xfrm>
      </p:grpSpPr>
      <p:sp>
        <p:nvSpPr>
          <p:cNvPr id="176" name="Google Shape;176;p9"/>
          <p:cNvSpPr/>
          <p:nvPr/>
        </p:nvSpPr>
        <p:spPr>
          <a:xfrm>
            <a:off x="0"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7" name="Google Shape;177;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600"/>
              <a:buFont typeface="Calibri"/>
              <a:buNone/>
            </a:pPr>
            <a:br>
              <a:rPr b="1" lang="pt-BR" sz="2600"/>
            </a:br>
            <a:r>
              <a:rPr b="1" lang="pt-BR" sz="2600"/>
              <a:t>Índices de inflação calculados pela FGV</a:t>
            </a:r>
            <a:br>
              <a:rPr b="1" lang="pt-BR" sz="2600"/>
            </a:br>
            <a:endParaRPr b="1" sz="2600"/>
          </a:p>
        </p:txBody>
      </p:sp>
      <p:sp>
        <p:nvSpPr>
          <p:cNvPr id="178" name="Google Shape;178;p9"/>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9" name="Google Shape;179;p9"/>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b="1" i="0" lang="pt-BR" sz="2000" u="sng" strike="noStrike">
                <a:solidFill>
                  <a:schemeClr val="hlink"/>
                </a:solidFill>
                <a:latin typeface="Roboto"/>
                <a:ea typeface="Roboto"/>
                <a:cs typeface="Roboto"/>
                <a:sym typeface="Roboto"/>
                <a:hlinkClick r:id="rId3"/>
              </a:rPr>
              <a:t>IPC (Índice de Preço ao Consumidor)</a:t>
            </a:r>
            <a:endParaRPr b="1" i="0" sz="2000" u="none" strike="noStrike">
              <a:latin typeface="Roboto"/>
              <a:ea typeface="Roboto"/>
              <a:cs typeface="Roboto"/>
              <a:sym typeface="Roboto"/>
            </a:endParaRPr>
          </a:p>
          <a:p>
            <a:pPr indent="0" lvl="0" marL="0" rtl="0" algn="l">
              <a:lnSpc>
                <a:spcPct val="90000"/>
              </a:lnSpc>
              <a:spcBef>
                <a:spcPts val="1000"/>
              </a:spcBef>
              <a:spcAft>
                <a:spcPts val="0"/>
              </a:spcAft>
              <a:buClr>
                <a:schemeClr val="lt1"/>
              </a:buClr>
              <a:buSzPts val="2000"/>
              <a:buNone/>
            </a:pPr>
            <a:r>
              <a:rPr b="0" i="0" lang="pt-BR" sz="2000" u="none" strike="noStrike">
                <a:latin typeface="Roboto"/>
                <a:ea typeface="Roboto"/>
                <a:cs typeface="Roboto"/>
                <a:sym typeface="Roboto"/>
              </a:rPr>
              <a:t>- O que é medido: aumento de preços no varejo para famílias com renda mensal entre 1 e 33 salários mínimos</a:t>
            </a:r>
            <a:endParaRPr/>
          </a:p>
          <a:p>
            <a:pPr indent="-228600" lvl="0" marL="228600" rtl="0" algn="l">
              <a:lnSpc>
                <a:spcPct val="90000"/>
              </a:lnSpc>
              <a:spcBef>
                <a:spcPts val="1000"/>
              </a:spcBef>
              <a:spcAft>
                <a:spcPts val="0"/>
              </a:spcAft>
              <a:buClr>
                <a:schemeClr val="lt1"/>
              </a:buClr>
              <a:buSzPts val="2000"/>
              <a:buFont typeface="Roboto"/>
              <a:buChar char="-"/>
            </a:pPr>
            <a:r>
              <a:rPr b="0" i="0" lang="pt-BR" sz="2000" u="none" strike="noStrike">
                <a:latin typeface="Roboto"/>
                <a:ea typeface="Roboto"/>
                <a:cs typeface="Roboto"/>
                <a:sym typeface="Roboto"/>
              </a:rPr>
              <a:t>Características: os dados utilizados são referentes a sete capitais;</a:t>
            </a:r>
            <a:endParaRPr/>
          </a:p>
          <a:p>
            <a:pPr indent="-101600" lvl="0" marL="228600" rtl="0" algn="l">
              <a:lnSpc>
                <a:spcPct val="90000"/>
              </a:lnSpc>
              <a:spcBef>
                <a:spcPts val="1000"/>
              </a:spcBef>
              <a:spcAft>
                <a:spcPts val="0"/>
              </a:spcAft>
              <a:buClr>
                <a:schemeClr val="lt1"/>
              </a:buClr>
              <a:buSzPts val="2000"/>
              <a:buNone/>
            </a:pPr>
            <a:r>
              <a:t/>
            </a:r>
            <a:endParaRPr b="1" i="0" sz="2000" u="none" strike="noStrike">
              <a:latin typeface="Roboto"/>
              <a:ea typeface="Roboto"/>
              <a:cs typeface="Roboto"/>
              <a:sym typeface="Roboto"/>
            </a:endParaRPr>
          </a:p>
          <a:p>
            <a:pPr indent="-228600" lvl="0" marL="228600" rtl="0" algn="l">
              <a:lnSpc>
                <a:spcPct val="90000"/>
              </a:lnSpc>
              <a:spcBef>
                <a:spcPts val="1000"/>
              </a:spcBef>
              <a:spcAft>
                <a:spcPts val="0"/>
              </a:spcAft>
              <a:buClr>
                <a:schemeClr val="lt1"/>
              </a:buClr>
              <a:buSzPts val="2000"/>
              <a:buChar char="•"/>
            </a:pPr>
            <a:r>
              <a:rPr b="1" i="0" lang="pt-BR" sz="2000" u="none" strike="noStrike">
                <a:latin typeface="Roboto"/>
                <a:ea typeface="Roboto"/>
                <a:cs typeface="Roboto"/>
                <a:sym typeface="Roboto"/>
              </a:rPr>
              <a:t>IPA (Índice de Preços ao Produtor Amplo)</a:t>
            </a:r>
            <a:endParaRPr b="1" i="0" sz="2000" u="none" strike="noStrike">
              <a:latin typeface="Roboto"/>
              <a:ea typeface="Roboto"/>
              <a:cs typeface="Roboto"/>
              <a:sym typeface="Roboto"/>
            </a:endParaRPr>
          </a:p>
          <a:p>
            <a:pPr indent="0" lvl="0" marL="0" rtl="0" algn="l">
              <a:lnSpc>
                <a:spcPct val="90000"/>
              </a:lnSpc>
              <a:spcBef>
                <a:spcPts val="1000"/>
              </a:spcBef>
              <a:spcAft>
                <a:spcPts val="0"/>
              </a:spcAft>
              <a:buClr>
                <a:schemeClr val="lt1"/>
              </a:buClr>
              <a:buSzPts val="2000"/>
              <a:buNone/>
            </a:pPr>
            <a:r>
              <a:rPr b="0" i="0" lang="pt-BR" sz="2000" u="none" strike="noStrike">
                <a:latin typeface="Roboto"/>
                <a:ea typeface="Roboto"/>
                <a:cs typeface="Roboto"/>
                <a:sym typeface="Roboto"/>
              </a:rPr>
              <a:t>- O que é medido: variação de preços de produtos industriais e agrícolas dos atacadistas ao varejo</a:t>
            </a:r>
            <a:endParaRPr/>
          </a:p>
          <a:p>
            <a:pPr indent="0" lvl="0" marL="0" rtl="0" algn="l">
              <a:lnSpc>
                <a:spcPct val="90000"/>
              </a:lnSpc>
              <a:spcBef>
                <a:spcPts val="1000"/>
              </a:spcBef>
              <a:spcAft>
                <a:spcPts val="0"/>
              </a:spcAft>
              <a:buClr>
                <a:schemeClr val="lt1"/>
              </a:buClr>
              <a:buSzPts val="2000"/>
              <a:buNone/>
            </a:pPr>
            <a:r>
              <a:rPr b="0" i="0" lang="pt-BR" sz="2000" u="none" strike="noStrike">
                <a:latin typeface="Roboto"/>
                <a:ea typeface="Roboto"/>
                <a:cs typeface="Roboto"/>
                <a:sym typeface="Roboto"/>
              </a:rPr>
              <a:t>- Características: calculado para três intervalos diferentes (M, DI e 10)</a:t>
            </a:r>
            <a:endParaRPr/>
          </a:p>
          <a:p>
            <a:pPr indent="0" lvl="0" marL="0" rtl="0" algn="l">
              <a:lnSpc>
                <a:spcPct val="90000"/>
              </a:lnSpc>
              <a:spcBef>
                <a:spcPts val="1000"/>
              </a:spcBef>
              <a:spcAft>
                <a:spcPts val="0"/>
              </a:spcAft>
              <a:buClr>
                <a:schemeClr val="lt1"/>
              </a:buClr>
              <a:buSzPts val="2000"/>
              <a:buNone/>
            </a:pPr>
            <a:br>
              <a:rPr b="0" i="0" lang="pt-BR" sz="2000" u="none" strike="noStrike">
                <a:latin typeface="Roboto"/>
                <a:ea typeface="Roboto"/>
                <a:cs typeface="Roboto"/>
                <a:sym typeface="Roboto"/>
              </a:rPr>
            </a:b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Tema do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Tema do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2021-09-13T16:59:37Z</dcterms:created>
  <dc:creator>Marcos Castaneda</dc:creator>
</cp:coreProperties>
</file>