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69" r:id="rId5"/>
    <p:sldId id="271" r:id="rId6"/>
    <p:sldId id="270" r:id="rId7"/>
    <p:sldId id="276" r:id="rId8"/>
    <p:sldId id="278" r:id="rId9"/>
    <p:sldId id="277" r:id="rId10"/>
    <p:sldId id="272" r:id="rId11"/>
    <p:sldId id="280" r:id="rId12"/>
    <p:sldId id="281" r:id="rId13"/>
    <p:sldId id="282" r:id="rId14"/>
    <p:sldId id="283" r:id="rId15"/>
    <p:sldId id="286" r:id="rId16"/>
    <p:sldId id="308" r:id="rId17"/>
    <p:sldId id="31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0E3A3-854D-4D20-98E0-84A37F39902B}" v="10" dt="2024-03-08T22:18:34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9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6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39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2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9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A2D1-E7BE-49ED-AE95-439D825E5908}" type="datetimeFigureOut">
              <a:rPr lang="pt-BR" smtClean="0"/>
              <a:pPr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4BCD-8C63-46E2-9F6A-0864C586CA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7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to.org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www.youtube.com/watch?v=VBu3-TvT5_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hyperlink" Target="https://www.youtube.com/watch?v=8OaH010fBEo" TargetMode="External"/><Relationship Id="rId4" Type="http://schemas.openxmlformats.org/officeDocument/2006/relationships/hyperlink" Target="http://mdic.gov.br/index.php/comercio-exterior/negociacoes-internacionais/805-omc-organizacao-mundial-do-comerc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VBu3-TvT5_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7523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As Principais Instituições do Comércio Internacional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7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Organização Mundial do Comércio - OMC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instância maior da OMC é a Conferência Ministerial;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6598" y="2555421"/>
            <a:ext cx="7018859" cy="36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45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de Defesa Comercial Brasileira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Brasil segue as regras da OMC e estabelece seu sistema de defesa com base nos acordos de Antidumping, Subsídios e Direitos Compensatórios e Salvaguardas;</a:t>
            </a:r>
          </a:p>
          <a:p>
            <a:r>
              <a:rPr lang="pt-BR" dirty="0"/>
              <a:t>A defesa comercial se justifica quando as importações ameaçam ou causam grandes danos à indústria nacional;</a:t>
            </a:r>
          </a:p>
          <a:p>
            <a:r>
              <a:rPr lang="pt-BR" dirty="0"/>
              <a:t>Para exercer o direito de defesa o país deve apresentar evidencias baseadas em:</a:t>
            </a:r>
          </a:p>
          <a:p>
            <a:pPr lvl="1"/>
            <a:r>
              <a:rPr lang="pt-BR" dirty="0"/>
              <a:t>Volume e taxa de crescimento das importações;</a:t>
            </a:r>
          </a:p>
          <a:p>
            <a:pPr lvl="1"/>
            <a:r>
              <a:rPr lang="pt-BR" dirty="0"/>
              <a:t>Parcela de mercado absorvida pelas importações;</a:t>
            </a:r>
          </a:p>
          <a:p>
            <a:pPr lvl="1"/>
            <a:r>
              <a:rPr lang="pt-BR" dirty="0"/>
              <a:t>Impacto sobre a produção, capacidade utilizada, empregos, lucros,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14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de Defesa Comercial Brasileira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Brasil a defesa comercial tem inicio quando os produtores nacionais formalizam petição junto ao Departamento de Defesa de Comércio , órgão da Secretaria de Comércio Exterior do MDIC;</a:t>
            </a:r>
          </a:p>
          <a:p>
            <a:r>
              <a:rPr lang="pt-BR" dirty="0"/>
              <a:t> Se considerada pertinente é aberto um processo de investigação e notificado à OMC (administrador das controvérsias);</a:t>
            </a:r>
          </a:p>
          <a:p>
            <a:r>
              <a:rPr lang="pt-BR" dirty="0"/>
              <a:t>Concluída a investigação, e encontradas evidencias de danos à indústria nacional, são fixados direitos antidumping, direitos compensatórios e salvaguardas. Isso é realizado pela Câmara de Comércio Exterior (Camex);</a:t>
            </a:r>
          </a:p>
          <a:p>
            <a:r>
              <a:rPr lang="pt-BR" dirty="0"/>
              <a:t>As decisões seguem os Acordos estabelecidos na OMC e uma contestação  das medidas adotadas pelo país pode revogar a decisão por decisão da OMC. 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490" y="816429"/>
            <a:ext cx="10364438" cy="541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das Nações Unidas - ONU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Após a Segunda Guerra mundial, firmou-se entra as nações aliadas a ideia de conceber uma organização destinada à manutenção da paz;</a:t>
            </a:r>
          </a:p>
          <a:p>
            <a:r>
              <a:rPr lang="pt-BR" dirty="0"/>
              <a:t>Atualmente a ONU é composta por 180 países-membro, entre eles, o Brasil;</a:t>
            </a:r>
          </a:p>
          <a:p>
            <a:r>
              <a:rPr lang="pt-BR" dirty="0"/>
              <a:t>Fazem parte da ONU: FAO Unesco; </a:t>
            </a:r>
            <a:r>
              <a:rPr lang="pt-BR" dirty="0" err="1"/>
              <a:t>unicef</a:t>
            </a:r>
            <a:r>
              <a:rPr lang="pt-BR" dirty="0"/>
              <a:t>... Entre outros.</a:t>
            </a:r>
          </a:p>
          <a:p>
            <a:r>
              <a:rPr lang="pt-BR" dirty="0"/>
              <a:t>A Assembleia Geral  constitui-se no principal órgão da ONU, com caráter de deliberar diversas questões de caráter mundial (combate a fome, combate à violência, meio ambiente,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r>
              <a:rPr lang="pt-BR" dirty="0"/>
              <a:t>No Conselho de Segurança da ONU são discutidas, entre outras, questões de caráter militar;</a:t>
            </a:r>
          </a:p>
          <a:p>
            <a:r>
              <a:rPr lang="pt-BR" dirty="0"/>
              <a:t>Membros permanentes  do Conselho de Segurança da ONU: Estados Unidos, Rússia, Reino Unido, China e França.</a:t>
            </a:r>
          </a:p>
        </p:txBody>
      </p:sp>
    </p:spTree>
    <p:extLst>
      <p:ext uri="{BB962C8B-B14F-4D97-AF65-F5344CB8AC3E}">
        <p14:creationId xmlns:p14="http://schemas.microsoft.com/office/powerpoint/2010/main" val="322511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United </a:t>
            </a:r>
            <a:r>
              <a:rPr lang="pt-BR" dirty="0" err="1"/>
              <a:t>Nations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Trade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- UNCTAD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Órgão permanente da ONU, criado em 1964, com objetivo de ajudar os países menos desenvolvidos a se inserirem no comércio internacional.</a:t>
            </a:r>
          </a:p>
          <a:p>
            <a:r>
              <a:rPr lang="pt-BR" dirty="0"/>
              <a:t>São objetivos da UNCTAD:</a:t>
            </a:r>
          </a:p>
          <a:p>
            <a:pPr lvl="1"/>
            <a:r>
              <a:rPr lang="pt-BR" dirty="0"/>
              <a:t>Estimular o comércio internacional de modo a favorecer os países menos desenvolvidos;</a:t>
            </a:r>
          </a:p>
          <a:p>
            <a:pPr lvl="1"/>
            <a:r>
              <a:rPr lang="pt-BR" dirty="0"/>
              <a:t>Angariar ajudas financeiras especiais;</a:t>
            </a:r>
          </a:p>
          <a:p>
            <a:pPr lvl="1"/>
            <a:r>
              <a:rPr lang="pt-BR" dirty="0"/>
              <a:t>Promover acordos comerciais para evitar queda de preços de produtos primários;</a:t>
            </a:r>
          </a:p>
          <a:p>
            <a:pPr lvl="1"/>
            <a:r>
              <a:rPr lang="pt-BR" dirty="0"/>
              <a:t>Levantar fundos compensatórios junto ao FMI, para financiamento de atividades comerciais internacionais.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76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A0C60-73E2-9849-0021-A137BF4B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 e Vídeos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DC92A6-E1CD-F02B-5A46-6EB3064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9602" y="1981200"/>
            <a:ext cx="5374199" cy="4645742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O Fundo Monetário Internacional </a:t>
            </a:r>
            <a:r>
              <a:rPr lang="pt-BR" b="1" dirty="0">
                <a:hlinkClick r:id="rId2"/>
              </a:rPr>
              <a:t>–</a:t>
            </a:r>
            <a:r>
              <a:rPr lang="pt-BR" b="1" dirty="0"/>
              <a:t> FMI </a:t>
            </a:r>
          </a:p>
          <a:p>
            <a:r>
              <a:rPr lang="pt-BR" dirty="0"/>
              <a:t>https://www.imf.org/en/Home </a:t>
            </a:r>
          </a:p>
          <a:p>
            <a:r>
              <a:rPr lang="pt-BR" dirty="0">
                <a:hlinkClick r:id="rId2"/>
              </a:rPr>
              <a:t>https://www.youtube.com/watch?v=VBu3-TvT5_Y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A Organização Mundial de Comércio </a:t>
            </a:r>
          </a:p>
          <a:p>
            <a:r>
              <a:rPr lang="pt-BR" dirty="0">
                <a:hlinkClick r:id="rId3"/>
              </a:rPr>
              <a:t>https://www.wto.org/</a:t>
            </a:r>
            <a:r>
              <a:rPr lang="pt-BR" dirty="0"/>
              <a:t> </a:t>
            </a:r>
          </a:p>
          <a:p>
            <a:r>
              <a:rPr lang="pt-BR" dirty="0">
                <a:hlinkClick r:id="rId4"/>
              </a:rPr>
              <a:t>http://mdic.gov.br/index.php/comercio-exterior/negociacoes-internacionais/805-omc-organizacao-mundial-do-comercio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>
                <a:hlinkClick r:id="rId5"/>
              </a:rPr>
              <a:t>https://www.youtube.com/watch?v=8OaH010fBEo</a:t>
            </a:r>
            <a:r>
              <a:rPr lang="pt-BR" dirty="0"/>
              <a:t> (esse canal é interessante para alunos de RI)</a:t>
            </a:r>
          </a:p>
          <a:p>
            <a:endParaRPr lang="pt-BR" dirty="0"/>
          </a:p>
        </p:txBody>
      </p:sp>
      <p:pic>
        <p:nvPicPr>
          <p:cNvPr id="1026" name="Picture 2" descr="Click here to return to homepage">
            <a:extLst>
              <a:ext uri="{FF2B5EF4-FFF2-40B4-BE49-F238E27FC236}">
                <a16:creationId xmlns:a16="http://schemas.microsoft.com/office/drawing/2014/main" id="{47B2F0E3-8075-DA66-C733-ABB423FE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88" y="4559711"/>
            <a:ext cx="4514594" cy="134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MI (Fundo Monetário Internacional) - Toda Matéria">
            <a:extLst>
              <a:ext uri="{FF2B5EF4-FFF2-40B4-BE49-F238E27FC236}">
                <a16:creationId xmlns:a16="http://schemas.microsoft.com/office/drawing/2014/main" id="{43203AFF-9606-CF81-E87E-AF90B870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022" y="1882263"/>
            <a:ext cx="3498011" cy="20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2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A0C60-73E2-9849-0021-A137BF4B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 e Vídeos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DC92A6-E1CD-F02B-5A46-6EB3064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02" y="1981200"/>
            <a:ext cx="5374199" cy="1816359"/>
          </a:xfrm>
        </p:spPr>
        <p:txBody>
          <a:bodyPr>
            <a:normAutofit/>
          </a:bodyPr>
          <a:lstStyle/>
          <a:p>
            <a:r>
              <a:rPr lang="pt-BR" b="1" dirty="0"/>
              <a:t>Organização das Nações Unidas </a:t>
            </a:r>
            <a:r>
              <a:rPr lang="pt-BR" b="1" dirty="0">
                <a:hlinkClick r:id="rId2"/>
              </a:rPr>
              <a:t>–</a:t>
            </a:r>
            <a:r>
              <a:rPr lang="pt-BR" b="1" dirty="0"/>
              <a:t> ONU </a:t>
            </a:r>
          </a:p>
          <a:p>
            <a:r>
              <a:rPr lang="pt-BR" dirty="0"/>
              <a:t>https://www.un.org/</a:t>
            </a:r>
          </a:p>
        </p:txBody>
      </p:sp>
      <p:pic>
        <p:nvPicPr>
          <p:cNvPr id="4" name="Picture 2" descr="Organização das Nações Unidas (ONU) - Toda Matéria">
            <a:extLst>
              <a:ext uri="{FF2B5EF4-FFF2-40B4-BE49-F238E27FC236}">
                <a16:creationId xmlns:a16="http://schemas.microsoft.com/office/drawing/2014/main" id="{207CBAE6-3212-4F98-B2F9-3C9D1AFC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5" y="1568919"/>
            <a:ext cx="2228640" cy="22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8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Expansão do comércio Internacional e a Globalização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Séc. XVI – Grandes navegações e descobrimento de novas terras;</a:t>
            </a:r>
          </a:p>
          <a:p>
            <a:r>
              <a:rPr lang="pt-BR" dirty="0"/>
              <a:t>Avanço por novos territórios e impulso do comércio local;</a:t>
            </a:r>
          </a:p>
          <a:p>
            <a:r>
              <a:rPr lang="pt-BR" dirty="0"/>
              <a:t>A chegada de novas mercadorias impulsionava o comércio local;</a:t>
            </a:r>
          </a:p>
          <a:p>
            <a:r>
              <a:rPr lang="pt-BR" dirty="0"/>
              <a:t>O crescimento das cidades ocorreu inicialmente nas encostas dos castelos medievais;</a:t>
            </a:r>
          </a:p>
          <a:p>
            <a:r>
              <a:rPr lang="pt-BR" dirty="0"/>
              <a:t>Nesse período houve o enfraquecimento do sistema feudal;</a:t>
            </a:r>
          </a:p>
          <a:p>
            <a:r>
              <a:rPr lang="pt-BR" dirty="0"/>
              <a:t>Monetização das economias e introdução de novas tecnologias de produção;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Expansão do comércio Internacional e a Globalização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século XX há o processo chamado de internacionalização da produção;</a:t>
            </a:r>
          </a:p>
          <a:p>
            <a:r>
              <a:rPr lang="pt-BR" dirty="0"/>
              <a:t>Globalização: internacionalização da economia; crescente desregulamentação dos mercados e formação regional de blocos econômicos configuram um novo contexto global;</a:t>
            </a:r>
          </a:p>
          <a:p>
            <a:r>
              <a:rPr lang="pt-BR" dirty="0"/>
              <a:t>Gera-se necessidade de instituições internacionais para controlar essas relações econômicas em nível mundial;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47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Regulação do Comércio Internacional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pós I Guerra Mundial os Estados Unidos emergiram como potência econômica e passaram a adotar restrição ao comércio internacional com aumento significativo de suas tarifas aduaneiras;</a:t>
            </a:r>
          </a:p>
          <a:p>
            <a:r>
              <a:rPr lang="pt-BR" dirty="0"/>
              <a:t>Houve retaliações de outros países com desvalorizações de moedas e restrições ao comércio de parte a parte;</a:t>
            </a:r>
          </a:p>
          <a:p>
            <a:r>
              <a:rPr lang="pt-BR" dirty="0"/>
              <a:t>Os primeiros a desvalorizar suas moedas foram beneficiados às custas do </a:t>
            </a:r>
            <a:r>
              <a:rPr lang="pt-BR" b="1" i="1" dirty="0"/>
              <a:t>empobrecimento do vizinho</a:t>
            </a:r>
            <a:r>
              <a:rPr lang="pt-BR" dirty="0"/>
              <a:t>;</a:t>
            </a:r>
          </a:p>
          <a:p>
            <a:r>
              <a:rPr lang="pt-BR" dirty="0"/>
              <a:t>Surgiram fortes sentimentos nacionalistas que contribuíram para a deflagração da II Guerra Mundial;</a:t>
            </a:r>
          </a:p>
        </p:txBody>
      </p:sp>
    </p:spTree>
    <p:extLst>
      <p:ext uri="{BB962C8B-B14F-4D97-AF65-F5344CB8AC3E}">
        <p14:creationId xmlns:p14="http://schemas.microsoft.com/office/powerpoint/2010/main" val="290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Regulação do Comércio Internacional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fim da Segunda Guerra (1944) foi realizada uma conferência para supervisionar a nova ordem econômica mundial: </a:t>
            </a:r>
            <a:r>
              <a:rPr lang="pt-BR" b="1" i="1" dirty="0"/>
              <a:t>Conferência de </a:t>
            </a:r>
            <a:r>
              <a:rPr lang="pt-BR" dirty="0"/>
              <a:t> </a:t>
            </a:r>
            <a:r>
              <a:rPr lang="pt-BR" b="1" i="1" dirty="0"/>
              <a:t>Bretton Woods;</a:t>
            </a:r>
          </a:p>
          <a:p>
            <a:r>
              <a:rPr lang="pt-BR" dirty="0"/>
              <a:t>Essa Conferência deu origem a duas importantes organizações: o </a:t>
            </a:r>
            <a:r>
              <a:rPr lang="pt-BR" b="1" i="1" dirty="0"/>
              <a:t>Fundo Monetário Internacional  (FMI)</a:t>
            </a:r>
            <a:r>
              <a:rPr lang="pt-BR" dirty="0"/>
              <a:t> e o </a:t>
            </a:r>
            <a:r>
              <a:rPr lang="pt-BR" b="1" i="1" dirty="0"/>
              <a:t>Banco Internacional de Reconstrução e Desenvolvimento (BIRD);</a:t>
            </a:r>
          </a:p>
          <a:p>
            <a:r>
              <a:rPr lang="pt-BR" dirty="0"/>
              <a:t>Após o final da Segunda Guerra, em conferência da ONU (1947), foi apresentado um documento intitulado Acordo Geral sobre Tarifas e Comércio (GATT);</a:t>
            </a:r>
          </a:p>
        </p:txBody>
      </p:sp>
    </p:spTree>
    <p:extLst>
      <p:ext uri="{BB962C8B-B14F-4D97-AF65-F5344CB8AC3E}">
        <p14:creationId xmlns:p14="http://schemas.microsoft.com/office/powerpoint/2010/main" val="20411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Acordo Geral de Tarifas e Comércio - GATT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 GATT foi criado em 1947 em um acordo entre 23 países, dentre eles o Brasil </a:t>
            </a:r>
          </a:p>
          <a:p>
            <a:pPr algn="just"/>
            <a:r>
              <a:rPr lang="pt-BR" dirty="0"/>
              <a:t>O objetivo do GATT foi o estabelecimento de normas e procedimentos para relações comerciais entre países;</a:t>
            </a:r>
          </a:p>
          <a:p>
            <a:pPr algn="just"/>
            <a:r>
              <a:rPr lang="pt-BR" dirty="0"/>
              <a:t>O princípio básico do GATT foi o da não discriminação  - </a:t>
            </a:r>
            <a:r>
              <a:rPr lang="pt-BR" b="1" dirty="0"/>
              <a:t>Cláusula da Nação Mais Favorecida (NMF)</a:t>
            </a:r>
            <a:r>
              <a:rPr lang="pt-BR" dirty="0"/>
              <a:t> -, segundo a qual qualquer vantagem concedida a um país será concedida imediatamente a todos os outros países membros do Acordo.</a:t>
            </a:r>
          </a:p>
          <a:p>
            <a:pPr algn="just"/>
            <a:r>
              <a:rPr lang="pt-BR" dirty="0"/>
              <a:t>Desde 1947 ocorreram rodadas bilaterais e multilaterais de negociação;</a:t>
            </a:r>
          </a:p>
          <a:p>
            <a:pPr algn="just"/>
            <a:r>
              <a:rPr lang="pt-BR" dirty="0"/>
              <a:t>A última rodada feita pelo GATT (Rodada Uruguaia) ocorreu entre 1986 a 1994. Nessa Rodada foram debatidos outros temas como a criação da OMC.</a:t>
            </a:r>
          </a:p>
        </p:txBody>
      </p:sp>
    </p:spTree>
    <p:extLst>
      <p:ext uri="{BB962C8B-B14F-4D97-AF65-F5344CB8AC3E}">
        <p14:creationId xmlns:p14="http://schemas.microsoft.com/office/powerpoint/2010/main" val="7998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Rodadas de Negociações Multilaterais do GATT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Até 1994 ocorreram 8 rodadas de negociações multilaterais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2277836"/>
            <a:ext cx="8858281" cy="410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Organização Mundial do Comércio - OMC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Iniciou suas atividades em janeiro de 1995. </a:t>
            </a:r>
          </a:p>
          <a:p>
            <a:r>
              <a:rPr lang="pt-BR" dirty="0"/>
              <a:t>Formado inicialmente por 144 países (atualmente conta com 160 países);</a:t>
            </a:r>
          </a:p>
          <a:p>
            <a:r>
              <a:rPr lang="pt-BR" dirty="0"/>
              <a:t>A OMC tem como principais funções:</a:t>
            </a:r>
          </a:p>
          <a:p>
            <a:pPr lvl="1"/>
            <a:r>
              <a:rPr lang="pt-BR" dirty="0"/>
              <a:t>Gerenciar acordos multilaterais de comércio de bens, serviços e direito de propriedade intelectual;</a:t>
            </a:r>
          </a:p>
          <a:p>
            <a:pPr lvl="1"/>
            <a:r>
              <a:rPr lang="pt-BR" dirty="0"/>
              <a:t>Administrar o entendimento sobre soluções de controvérsias;</a:t>
            </a:r>
          </a:p>
          <a:p>
            <a:pPr lvl="1"/>
            <a:r>
              <a:rPr lang="pt-BR" dirty="0"/>
              <a:t>Servir de fórum de negociações;</a:t>
            </a:r>
          </a:p>
          <a:p>
            <a:pPr lvl="1"/>
            <a:r>
              <a:rPr lang="pt-BR" dirty="0"/>
              <a:t>Supervisionar as políticas comerciais nacionais;</a:t>
            </a:r>
          </a:p>
          <a:p>
            <a:pPr lvl="1"/>
            <a:r>
              <a:rPr lang="pt-BR" dirty="0"/>
              <a:t>Cooperar com outras organizações internacionais.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3790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Rodada de Negociações feita pela OMC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OMC realizou apenas uma Rodada de Negociações (Rodada de Doha), com início em 2001 mas que perdura até hoje;</a:t>
            </a:r>
          </a:p>
          <a:p>
            <a:r>
              <a:rPr lang="pt-BR" dirty="0"/>
              <a:t>Os principais temas discutidos nessa Rodada são: comércio de produtos agrícolas, comércio de serviços, políticas de regulação da concorrência, a relação entre comércio e meio ambiente, comércio eletrônico, entre outros;  </a:t>
            </a:r>
          </a:p>
          <a:p>
            <a:r>
              <a:rPr lang="pt-BR" dirty="0"/>
              <a:t>Dois temas são de grande interesse na atualidade: </a:t>
            </a:r>
          </a:p>
          <a:p>
            <a:pPr lvl="1"/>
            <a:r>
              <a:rPr lang="pt-BR" b="1" dirty="0"/>
              <a:t>Os acordos sobre os direitos de propriedade intelectual relacionados com o comércio (</a:t>
            </a:r>
            <a:r>
              <a:rPr lang="pt-BR" b="1" dirty="0" err="1"/>
              <a:t>TRIPs</a:t>
            </a:r>
            <a:r>
              <a:rPr lang="pt-BR" b="1" dirty="0"/>
              <a:t>);</a:t>
            </a:r>
          </a:p>
          <a:p>
            <a:pPr lvl="1"/>
            <a:r>
              <a:rPr lang="pt-BR" b="1" dirty="0"/>
              <a:t>Os Acordo sobre Medidas de Investimentos Relacionadas ao Comércio (</a:t>
            </a:r>
            <a:r>
              <a:rPr lang="pt-BR" b="1" dirty="0" err="1"/>
              <a:t>TRIMs</a:t>
            </a:r>
            <a:r>
              <a:rPr lang="pt-BR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7039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1152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As Principais Instituições do Comércio Internacional</vt:lpstr>
      <vt:lpstr>Expansão do comércio Internacional e a Globalização </vt:lpstr>
      <vt:lpstr>Expansão do comércio Internacional e a Globalização </vt:lpstr>
      <vt:lpstr>Regulação do Comércio Internacional</vt:lpstr>
      <vt:lpstr>Regulação do Comércio Internacional</vt:lpstr>
      <vt:lpstr>O Acordo Geral de Tarifas e Comércio - GATT</vt:lpstr>
      <vt:lpstr>Rodadas de Negociações Multilaterais do GATT</vt:lpstr>
      <vt:lpstr>A Organização Mundial do Comércio - OMC</vt:lpstr>
      <vt:lpstr>Rodada de Negociações feita pela OMC</vt:lpstr>
      <vt:lpstr>A Organização Mundial do Comércio - OMC</vt:lpstr>
      <vt:lpstr>Sistema de Defesa Comercial Brasileira</vt:lpstr>
      <vt:lpstr>Sistema de Defesa Comercial Brasileira</vt:lpstr>
      <vt:lpstr>Apresentação do PowerPoint</vt:lpstr>
      <vt:lpstr>Organização das Nações Unidas - ONU</vt:lpstr>
      <vt:lpstr>United Nations Conference on Trade and Development - UNCTAD</vt:lpstr>
      <vt:lpstr>Sites e Vídeos</vt:lpstr>
      <vt:lpstr>Sites e Vídeos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pouco de Estatísticas de Comércio Internacional</dc:title>
  <dc:creator>Marcos</dc:creator>
  <cp:lastModifiedBy>Marcos Vinicius Nascimento Gonzalez Castaneda</cp:lastModifiedBy>
  <cp:revision>230</cp:revision>
  <cp:lastPrinted>2017-12-13T16:56:48Z</cp:lastPrinted>
  <dcterms:created xsi:type="dcterms:W3CDTF">2017-11-16T18:53:09Z</dcterms:created>
  <dcterms:modified xsi:type="dcterms:W3CDTF">2024-03-08T22:21:31Z</dcterms:modified>
</cp:coreProperties>
</file>