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98" r:id="rId2"/>
    <p:sldId id="293" r:id="rId3"/>
    <p:sldId id="299" r:id="rId4"/>
    <p:sldId id="300" r:id="rId5"/>
    <p:sldId id="301" r:id="rId6"/>
    <p:sldId id="304" r:id="rId7"/>
    <p:sldId id="305" r:id="rId8"/>
    <p:sldId id="306" r:id="rId9"/>
    <p:sldId id="307" r:id="rId10"/>
    <p:sldId id="308" r:id="rId11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fYK2mvsVzfKo3u72POGIpoXRo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E3735-3A99-404B-AD6A-C4236E76993E}" v="1" dt="2024-03-19T13:51:1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13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mbria"/>
              <a:buNone/>
              <a:defRPr sz="6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520825" y="4898572"/>
            <a:ext cx="5945187" cy="127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 sz="2800" cap="none">
                <a:solidFill>
                  <a:srgbClr val="986E06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C8C8C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C8C8C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C8C8C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C8C8C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C8C8C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C8C8C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C8C8C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C8C8C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24"/>
          <p:cNvCxnSpPr/>
          <p:nvPr/>
        </p:nvCxnSpPr>
        <p:spPr>
          <a:xfrm>
            <a:off x="1658936" y="4782971"/>
            <a:ext cx="56546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" name="Google Shape;21;p24"/>
          <p:cNvGrpSpPr/>
          <p:nvPr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22" name="Google Shape;22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4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75000">
                  <a:srgbClr val="000000">
                    <a:alpha val="0"/>
                  </a:srgbClr>
                </a:gs>
                <a:gs pos="100000">
                  <a:srgbClr val="000000">
                    <a:alpha val="24705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title"/>
          </p:nvPr>
        </p:nvSpPr>
        <p:spPr>
          <a:xfrm rot="5400000">
            <a:off x="7676356" y="2493168"/>
            <a:ext cx="5522913" cy="18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1"/>
          </p:nvPr>
        </p:nvSpPr>
        <p:spPr>
          <a:xfrm rot="5400000">
            <a:off x="2570955" y="-402431"/>
            <a:ext cx="5522913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94" name="Google Shape;94;p34"/>
          <p:cNvCxnSpPr/>
          <p:nvPr/>
        </p:nvCxnSpPr>
        <p:spPr>
          <a:xfrm>
            <a:off x="9371012" y="762000"/>
            <a:ext cx="0" cy="533400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  <a:defRPr sz="4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 sz="2800" cap="none">
                <a:solidFill>
                  <a:srgbClr val="986E0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C8C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C8C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C8C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C8C8C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C8C8C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C8C8C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C8C8C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C8C8C"/>
                </a:solidFill>
              </a:defRPr>
            </a:lvl9pPr>
          </a:lstStyle>
          <a:p>
            <a:endParaRPr/>
          </a:p>
        </p:txBody>
      </p:sp>
      <p:grpSp>
        <p:nvGrpSpPr>
          <p:cNvPr id="34" name="Google Shape;34;p26"/>
          <p:cNvGrpSpPr/>
          <p:nvPr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35" name="Google Shape;35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26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75000">
                  <a:srgbClr val="000000">
                    <a:alpha val="0"/>
                  </a:srgbClr>
                </a:gs>
                <a:gs pos="100000">
                  <a:srgbClr val="000000">
                    <a:alpha val="24705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40" name="Google Shape;40;p26"/>
          <p:cNvCxnSpPr/>
          <p:nvPr/>
        </p:nvCxnSpPr>
        <p:spPr>
          <a:xfrm>
            <a:off x="1658936" y="4782971"/>
            <a:ext cx="80168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1488168" y="1984248"/>
            <a:ext cx="480060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6551612" y="1984248"/>
            <a:ext cx="4800601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48" name="Google Shape;48;p27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1522413" y="2743200"/>
            <a:ext cx="4800600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3"/>
          </p:nvPr>
        </p:nvSpPr>
        <p:spPr>
          <a:xfrm>
            <a:off x="6551613" y="1828800"/>
            <a:ext cx="480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4"/>
          </p:nvPr>
        </p:nvSpPr>
        <p:spPr>
          <a:xfrm>
            <a:off x="6551613" y="2743200"/>
            <a:ext cx="4800600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58" name="Google Shape;58;p28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64" name="Google Shape;64;p29"/>
          <p:cNvCxnSpPr/>
          <p:nvPr/>
        </p:nvCxnSpPr>
        <p:spPr>
          <a:xfrm>
            <a:off x="1658936" y="1709058"/>
            <a:ext cx="96170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4000"/>
              <a:buFont typeface="Cambria"/>
              <a:buNone/>
              <a:defRPr sz="4000" b="0"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>
            <a:off x="6094414" y="685800"/>
            <a:ext cx="525779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body" idx="2"/>
          </p:nvPr>
        </p:nvSpPr>
        <p:spPr>
          <a:xfrm>
            <a:off x="1522413" y="2895599"/>
            <a:ext cx="411480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76" name="Google Shape;76;p31"/>
          <p:cNvCxnSpPr/>
          <p:nvPr/>
        </p:nvCxnSpPr>
        <p:spPr>
          <a:xfrm>
            <a:off x="1658936" y="2743200"/>
            <a:ext cx="39020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4000"/>
              <a:buFont typeface="Cambria"/>
              <a:buNone/>
              <a:defRPr sz="4000" b="0" i="0"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 descr="Um espaço reservado vazio para adicionar uma imagem. Clique no espaço reservado e selecione a imagem que você deseja adicionar"/>
          <p:cNvSpPr>
            <a:spLocks noGrp="1"/>
          </p:cNvSpPr>
          <p:nvPr>
            <p:ph type="pic" idx="2"/>
          </p:nvPr>
        </p:nvSpPr>
        <p:spPr>
          <a:xfrm>
            <a:off x="6025925" y="-50118"/>
            <a:ext cx="6172198" cy="685799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2400" dist="50800" dir="10800000" algn="r" rotWithShape="0">
              <a:srgbClr val="000000">
                <a:alpha val="24705"/>
              </a:srgbClr>
            </a:outerShdw>
          </a:effectLst>
        </p:spPr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1522413" y="2895599"/>
            <a:ext cx="411480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81" name="Google Shape;81;p32"/>
          <p:cNvCxnSpPr/>
          <p:nvPr/>
        </p:nvCxnSpPr>
        <p:spPr>
          <a:xfrm>
            <a:off x="1658936" y="2743200"/>
            <a:ext cx="3902076" cy="0"/>
          </a:xfrm>
          <a:prstGeom prst="straightConnector1">
            <a:avLst/>
          </a:prstGeom>
          <a:noFill/>
          <a:ln w="12700" cap="flat" cmpd="sng">
            <a:solidFill>
              <a:srgbClr val="986E0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>
                <a:solidFill>
                  <a:srgbClr val="986E0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 rot="5400000">
            <a:off x="4343400" y="-839787"/>
            <a:ext cx="4187825" cy="982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6E06"/>
              </a:buClr>
              <a:buSzPts val="3600"/>
              <a:buFont typeface="Cambria"/>
              <a:buNone/>
              <a:defRPr sz="3600" b="0" i="0" u="none" strike="noStrike" cap="none">
                <a:solidFill>
                  <a:srgbClr val="986E0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44444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rgbClr val="444444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5" name="Google Shape;15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3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75000">
                <a:srgbClr val="000000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to.org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www.youtube.com/watch?v=VBu3-TvT5_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hyperlink" Target="https://www.youtube.com/watch?v=8OaH010fBEo" TargetMode="External"/><Relationship Id="rId4" Type="http://schemas.openxmlformats.org/officeDocument/2006/relationships/hyperlink" Target="http://mdic.gov.br/index.php/comercio-exterior/negociacoes-internacionais/805-omc-organizacao-mundial-do-comerc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ea.gov.br/cartadeconjuntura/index.php/category/setor-externo/" TargetMode="External"/><Relationship Id="rId2" Type="http://schemas.openxmlformats.org/officeDocument/2006/relationships/hyperlink" Target="https://www.bcb.gov.br/estatisticas/estatisticassetorexter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245615" y="1600200"/>
            <a:ext cx="6699898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mbria"/>
              <a:buNone/>
            </a:pPr>
            <a:r>
              <a:rPr lang="pt-BR" dirty="0"/>
              <a:t>O Balanço de Pagamentos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366C-A15A-40CB-9118-150661044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25" y="4898572"/>
            <a:ext cx="6149482" cy="1270453"/>
          </a:xfrm>
        </p:spPr>
        <p:txBody>
          <a:bodyPr/>
          <a:lstStyle/>
          <a:p>
            <a:r>
              <a:rPr lang="pt-BR" dirty="0"/>
              <a:t>As Contas nacionais do País</a:t>
            </a:r>
          </a:p>
        </p:txBody>
      </p:sp>
    </p:spTree>
    <p:extLst>
      <p:ext uri="{BB962C8B-B14F-4D97-AF65-F5344CB8AC3E}">
        <p14:creationId xmlns:p14="http://schemas.microsoft.com/office/powerpoint/2010/main" val="32137917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A0C60-73E2-9849-0021-A137BF4B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 e Vídeos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DC92A6-E1CD-F02B-5A46-6EB3064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8013" y="1981200"/>
            <a:ext cx="5374199" cy="4645742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O Fundo Monetário Internacional </a:t>
            </a:r>
            <a:r>
              <a:rPr lang="pt-BR" b="1" dirty="0">
                <a:hlinkClick r:id="rId2"/>
              </a:rPr>
              <a:t>–</a:t>
            </a:r>
            <a:r>
              <a:rPr lang="pt-BR" b="1" dirty="0"/>
              <a:t> FMI </a:t>
            </a:r>
          </a:p>
          <a:p>
            <a:r>
              <a:rPr lang="pt-BR" dirty="0"/>
              <a:t>https://www.imf.org/en/Home </a:t>
            </a:r>
          </a:p>
          <a:p>
            <a:r>
              <a:rPr lang="pt-BR" dirty="0">
                <a:hlinkClick r:id="rId2"/>
              </a:rPr>
              <a:t>https://www.youtube.com/watch?v=VBu3-TvT5_Y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A Organização Mundial de Comércio </a:t>
            </a:r>
          </a:p>
          <a:p>
            <a:r>
              <a:rPr lang="pt-BR" dirty="0">
                <a:hlinkClick r:id="rId3"/>
              </a:rPr>
              <a:t>https://www.wto.org/</a:t>
            </a:r>
            <a:r>
              <a:rPr lang="pt-BR" dirty="0"/>
              <a:t> </a:t>
            </a:r>
          </a:p>
          <a:p>
            <a:r>
              <a:rPr lang="pt-BR" dirty="0">
                <a:hlinkClick r:id="rId4"/>
              </a:rPr>
              <a:t>http://mdic.gov.br/index.php/comercio-exterior/negociacoes-internacionais/805-omc-organizacao-mundial-do-comercio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>
                <a:hlinkClick r:id="rId5"/>
              </a:rPr>
              <a:t>https://www.youtube.com/watch?v=8OaH010fBEo</a:t>
            </a:r>
            <a:r>
              <a:rPr lang="pt-BR" dirty="0"/>
              <a:t> (esse canal é interessante para alunos de RI)</a:t>
            </a:r>
          </a:p>
          <a:p>
            <a:endParaRPr lang="pt-BR" dirty="0"/>
          </a:p>
        </p:txBody>
      </p:sp>
      <p:pic>
        <p:nvPicPr>
          <p:cNvPr id="1026" name="Picture 2" descr="Click here to return to homepage">
            <a:extLst>
              <a:ext uri="{FF2B5EF4-FFF2-40B4-BE49-F238E27FC236}">
                <a16:creationId xmlns:a16="http://schemas.microsoft.com/office/drawing/2014/main" id="{47B2F0E3-8075-DA66-C733-ABB423FE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00" y="4559710"/>
            <a:ext cx="4514594" cy="134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MI (Fundo Monetário Internacional) - Toda Matéria">
            <a:extLst>
              <a:ext uri="{FF2B5EF4-FFF2-40B4-BE49-F238E27FC236}">
                <a16:creationId xmlns:a16="http://schemas.microsoft.com/office/drawing/2014/main" id="{43203AFF-9606-CF81-E87E-AF90B8707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33" y="1882263"/>
            <a:ext cx="3498011" cy="20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223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85132-7B06-6BC6-EE00-63ACAD30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Balanço de Pagamentos - BP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1AC64-9FD9-E0B1-ADBB-4410F64F6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O balanço de pagamentos é o registro contábil de todas as transações de um país com outros países do mundo.</a:t>
            </a:r>
          </a:p>
          <a:p>
            <a:pPr lvl="1"/>
            <a:r>
              <a:rPr lang="pt-BR" i="1" dirty="0"/>
              <a:t>Importações;</a:t>
            </a:r>
          </a:p>
          <a:p>
            <a:pPr lvl="1"/>
            <a:r>
              <a:rPr lang="pt-BR" i="1" dirty="0"/>
              <a:t>Exportações;</a:t>
            </a:r>
          </a:p>
          <a:p>
            <a:pPr lvl="1"/>
            <a:r>
              <a:rPr lang="pt-BR" i="1" dirty="0"/>
              <a:t>Fretes pagos a navios estrangeiros;</a:t>
            </a:r>
          </a:p>
          <a:p>
            <a:pPr lvl="1"/>
            <a:r>
              <a:rPr lang="pt-BR" i="1" dirty="0"/>
              <a:t>Empréstimos que o Brasil recebe em moeda estrangeira;</a:t>
            </a:r>
          </a:p>
          <a:p>
            <a:pPr lvl="1"/>
            <a:r>
              <a:rPr lang="pt-BR" i="1" dirty="0"/>
              <a:t>O capital das firmas estrangeiras que abrem filiais no Brasil; </a:t>
            </a:r>
          </a:p>
          <a:p>
            <a:pPr lvl="1"/>
            <a:r>
              <a:rPr lang="pt-BR" i="1" dirty="0"/>
              <a:t>Entre outros.</a:t>
            </a:r>
          </a:p>
        </p:txBody>
      </p:sp>
    </p:spTree>
    <p:extLst>
      <p:ext uri="{BB962C8B-B14F-4D97-AF65-F5344CB8AC3E}">
        <p14:creationId xmlns:p14="http://schemas.microsoft.com/office/powerpoint/2010/main" val="6307048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90FE-839E-C251-A2F5-DBCD112C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Balanço de Pagamentos - BP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1080F7-2290-8652-06F3-17D0AD17D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No Brasil, os registros do BP seguem as normas internacionais  publicadas pelo FMI (Fundo Monetário Internacional), que são compatíveis com o SCN (Sistema de Contas Nacionais) da ONU (Organização das Nações Unidas). </a:t>
            </a:r>
          </a:p>
          <a:p>
            <a:pPr algn="just"/>
            <a:r>
              <a:rPr lang="pt-BR" dirty="0"/>
              <a:t>O registro e a divulgação são de responsabilidade do Banco Central do Brasil;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164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2496E-B237-07AD-C34F-D34E618A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D4F08-CD96-2DA7-4D13-17FAAD54B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BP consiste em um conjunto de contas agregadas, que se divide em subcontas, dependendo do objeto de análise. </a:t>
            </a:r>
          </a:p>
          <a:p>
            <a:r>
              <a:rPr lang="pt-BR" b="1" dirty="0" err="1"/>
              <a:t>Conta-corrente</a:t>
            </a:r>
            <a:r>
              <a:rPr lang="pt-BR" b="1" dirty="0"/>
              <a:t>:</a:t>
            </a:r>
            <a:r>
              <a:rPr lang="pt-BR" dirty="0"/>
              <a:t> Registra o comércio de bens e serviços, os pagamentos e recebimentos de rendas de capital e trabalho e as transferências unilaterais de renda entre o país e o resto do mundo. </a:t>
            </a:r>
          </a:p>
          <a:p>
            <a:r>
              <a:rPr lang="pt-BR" b="1" dirty="0"/>
              <a:t>Conta Capital:</a:t>
            </a:r>
            <a:r>
              <a:rPr lang="pt-BR" dirty="0"/>
              <a:t> Registra as transferências unilaterais de ativos reais, ativos financeiros e de ativos intangíveis entre residentes e não residentes = transferências de patrimônio entre residentes e não residentes. </a:t>
            </a:r>
          </a:p>
          <a:p>
            <a:r>
              <a:rPr lang="pt-BR" b="1" dirty="0"/>
              <a:t>Conta Financeira: </a:t>
            </a:r>
            <a:r>
              <a:rPr lang="pt-BR" dirty="0"/>
              <a:t>Registra todos os tipos de fluxos decorrentes de transações com ativos e passivos financeiros entre residentes e não residentes.</a:t>
            </a:r>
          </a:p>
        </p:txBody>
      </p:sp>
    </p:spTree>
    <p:extLst>
      <p:ext uri="{BB962C8B-B14F-4D97-AF65-F5344CB8AC3E}">
        <p14:creationId xmlns:p14="http://schemas.microsoft.com/office/powerpoint/2010/main" val="13696769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EBC2E-30FF-10BD-565F-A252B22D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BP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3588F-BA13-7292-1826-B27CCB04E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7160" indent="0" algn="ctr">
              <a:buNone/>
            </a:pPr>
            <a:r>
              <a:rPr lang="pt-BR" b="1" dirty="0"/>
              <a:t>Conta-Corrente </a:t>
            </a:r>
          </a:p>
          <a:p>
            <a:pPr marL="137160" indent="0" algn="ctr">
              <a:buNone/>
            </a:pPr>
            <a:r>
              <a:rPr lang="pt-BR" dirty="0"/>
              <a:t>+ </a:t>
            </a:r>
          </a:p>
          <a:p>
            <a:pPr marL="137160" indent="0" algn="ctr">
              <a:buNone/>
            </a:pPr>
            <a:r>
              <a:rPr lang="pt-BR" b="1" dirty="0"/>
              <a:t>Conta Capital </a:t>
            </a:r>
          </a:p>
          <a:p>
            <a:pPr marL="137160" indent="0" algn="ctr">
              <a:buNone/>
            </a:pPr>
            <a:r>
              <a:rPr lang="pt-BR" dirty="0"/>
              <a:t>+ </a:t>
            </a:r>
          </a:p>
          <a:p>
            <a:pPr marL="137160" indent="0" algn="ctr">
              <a:buNone/>
            </a:pPr>
            <a:r>
              <a:rPr lang="pt-BR" b="1" dirty="0"/>
              <a:t>Conta Financeira </a:t>
            </a:r>
          </a:p>
          <a:p>
            <a:pPr marL="137160" indent="0" algn="ctr">
              <a:buNone/>
            </a:pPr>
            <a:r>
              <a:rPr lang="pt-BR" dirty="0"/>
              <a:t>= </a:t>
            </a:r>
          </a:p>
          <a:p>
            <a:pPr marL="137160" indent="0" algn="ctr">
              <a:buNone/>
            </a:pPr>
            <a:r>
              <a:rPr lang="pt-BR" b="1" dirty="0"/>
              <a:t>Saldo do BP </a:t>
            </a:r>
            <a:r>
              <a:rPr lang="pt-BR" dirty="0"/>
              <a:t>(excetuando os erros e omissões) = Variação das reservas internacionais </a:t>
            </a:r>
          </a:p>
        </p:txBody>
      </p:sp>
    </p:spTree>
    <p:extLst>
      <p:ext uri="{BB962C8B-B14F-4D97-AF65-F5344CB8AC3E}">
        <p14:creationId xmlns:p14="http://schemas.microsoft.com/office/powerpoint/2010/main" val="13272400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BDC7-FC70-EB51-8AB1-D15A34B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BP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2A660-89C6-A9B4-36DB-7E0DE445A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 algn="just">
              <a:buNone/>
            </a:pPr>
            <a:r>
              <a:rPr lang="pt-BR" sz="3200" b="1" dirty="0"/>
              <a:t> 	CONTA-CORRENTE </a:t>
            </a:r>
          </a:p>
          <a:p>
            <a:pPr marL="137160" indent="0" algn="just">
              <a:buNone/>
            </a:pPr>
            <a:r>
              <a:rPr lang="pt-BR" dirty="0"/>
              <a:t>• </a:t>
            </a:r>
            <a:r>
              <a:rPr lang="pt-BR" b="1" u="sng" dirty="0"/>
              <a:t>Balança comercial </a:t>
            </a:r>
            <a:r>
              <a:rPr lang="pt-BR" dirty="0"/>
              <a:t>– Registra as transações de compra e venda de bens entre residentes e não residentes </a:t>
            </a:r>
            <a:r>
              <a:rPr lang="pt-BR" b="1" dirty="0"/>
              <a:t>- Importação e Exportação de bens.</a:t>
            </a:r>
          </a:p>
          <a:p>
            <a:pPr marL="137160" indent="0" algn="just">
              <a:buNone/>
            </a:pPr>
            <a:r>
              <a:rPr lang="pt-BR" dirty="0"/>
              <a:t>• </a:t>
            </a:r>
            <a:r>
              <a:rPr lang="pt-BR" b="1" u="sng" dirty="0"/>
              <a:t>Balança de Serviços  </a:t>
            </a:r>
            <a:r>
              <a:rPr lang="pt-BR" dirty="0"/>
              <a:t>- Registra as receitas e despesas relativos a prestação de serviços em transações entre residentes e não residentes – </a:t>
            </a:r>
            <a:r>
              <a:rPr lang="pt-BR" b="1" dirty="0"/>
              <a:t>Transportes, Viagens internacionais, seguros, serviço de computação, royalties e licenças , etc</a:t>
            </a:r>
            <a:r>
              <a:rPr lang="pt-BR" dirty="0"/>
              <a:t>.</a:t>
            </a:r>
          </a:p>
          <a:p>
            <a:pPr marL="137160" indent="0" algn="just">
              <a:buNone/>
            </a:pPr>
            <a:r>
              <a:rPr lang="pt-BR" b="1" dirty="0"/>
              <a:t>• </a:t>
            </a:r>
            <a:r>
              <a:rPr lang="pt-BR" b="1" u="sng" dirty="0"/>
              <a:t>Balança de Rendas </a:t>
            </a:r>
            <a:r>
              <a:rPr lang="pt-BR" b="1" dirty="0"/>
              <a:t>– </a:t>
            </a:r>
            <a:r>
              <a:rPr lang="pt-BR" dirty="0"/>
              <a:t>Registra receitas e despesas associados a rendas do trabalho e do capital em transações entre residentes e não residentes – </a:t>
            </a:r>
            <a:r>
              <a:rPr lang="pt-BR" b="1" dirty="0"/>
              <a:t>salários, lucros, dividendos, juros, etc.</a:t>
            </a:r>
          </a:p>
          <a:p>
            <a:pPr marL="137160" indent="0" algn="just">
              <a:buNone/>
            </a:pPr>
            <a:r>
              <a:rPr lang="pt-BR" dirty="0"/>
              <a:t>• </a:t>
            </a:r>
            <a:r>
              <a:rPr lang="pt-BR" b="1" u="sng" dirty="0"/>
              <a:t>Transferências Unilaterais de Rendas – </a:t>
            </a:r>
            <a:r>
              <a:rPr lang="pt-BR" dirty="0"/>
              <a:t>Registra as rendas que não têm como contrapartida a aquisição de um bem, a prestação de um serviço ou a utilização de um fator de produção.</a:t>
            </a:r>
          </a:p>
          <a:p>
            <a:pPr marL="137160" indent="0" algn="just">
              <a:buNone/>
            </a:pPr>
            <a:r>
              <a:rPr lang="pt-BR" b="1" dirty="0"/>
              <a:t>Esses 4 subitens correspondem ao Saldo das Transações Correntes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421B642-7A65-327A-78B4-63C5E094AE5E}"/>
              </a:ext>
            </a:extLst>
          </p:cNvPr>
          <p:cNvSpPr/>
          <p:nvPr/>
        </p:nvSpPr>
        <p:spPr>
          <a:xfrm>
            <a:off x="1522413" y="1981200"/>
            <a:ext cx="866827" cy="6390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25685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BDC7-FC70-EB51-8AB1-D15A34B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BP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2A660-89C6-A9B4-36DB-7E0DE445A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pt-BR" sz="3200" b="1" dirty="0"/>
              <a:t> 	CONTA-CAPITAL </a:t>
            </a:r>
          </a:p>
          <a:p>
            <a:pPr marL="137160" indent="0" algn="just">
              <a:buNone/>
            </a:pPr>
            <a:r>
              <a:rPr lang="pt-BR" dirty="0"/>
              <a:t>• Registra as transferências unilaterais de ativos reais, financeiros e intangíveis entre residentes e não residentes.</a:t>
            </a:r>
          </a:p>
          <a:p>
            <a:pPr marL="137160" indent="0" algn="just">
              <a:buNone/>
            </a:pPr>
            <a:r>
              <a:rPr lang="pt-BR" dirty="0" err="1"/>
              <a:t>Ex</a:t>
            </a:r>
            <a:r>
              <a:rPr lang="pt-BR" dirty="0"/>
              <a:t>: Ativos reais e financeiros e Cessão de patentes e direitos autorais sem contrapartida financeira.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421B642-7A65-327A-78B4-63C5E094AE5E}"/>
              </a:ext>
            </a:extLst>
          </p:cNvPr>
          <p:cNvSpPr/>
          <p:nvPr/>
        </p:nvSpPr>
        <p:spPr>
          <a:xfrm>
            <a:off x="1522413" y="1981200"/>
            <a:ext cx="866827" cy="6390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68691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BDC7-FC70-EB51-8AB1-D15A34B1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BP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2A660-89C6-A9B4-36DB-7E0DE445A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pt-BR" sz="3200" b="1" dirty="0"/>
              <a:t> 	CONTA-FINANCEIRA </a:t>
            </a:r>
          </a:p>
          <a:p>
            <a:pPr marL="137160" indent="0" algn="just">
              <a:buNone/>
            </a:pPr>
            <a:r>
              <a:rPr lang="pt-BR" dirty="0"/>
              <a:t>• Registra os fluxos de capital entre residentes e não residentes.</a:t>
            </a:r>
          </a:p>
          <a:p>
            <a:pPr marL="137160" indent="0" algn="ctr">
              <a:buNone/>
            </a:pPr>
            <a:r>
              <a:rPr lang="pt-BR" dirty="0"/>
              <a:t>Está dividida em 4 subcontas: </a:t>
            </a:r>
          </a:p>
          <a:p>
            <a:pPr marL="137160" indent="0" algn="ctr">
              <a:buNone/>
            </a:pPr>
            <a:r>
              <a:rPr lang="pt-BR" dirty="0"/>
              <a:t>• Investimento direto </a:t>
            </a:r>
          </a:p>
          <a:p>
            <a:pPr marL="137160" indent="0" algn="ctr">
              <a:buNone/>
            </a:pPr>
            <a:r>
              <a:rPr lang="pt-BR" dirty="0"/>
              <a:t>• Investimento em carteira </a:t>
            </a:r>
          </a:p>
          <a:p>
            <a:pPr marL="137160" indent="0" algn="ctr">
              <a:buNone/>
            </a:pPr>
            <a:r>
              <a:rPr lang="pt-BR" dirty="0"/>
              <a:t>• Derivativos </a:t>
            </a:r>
          </a:p>
          <a:p>
            <a:pPr marL="137160" indent="0" algn="ctr">
              <a:buNone/>
            </a:pPr>
            <a:r>
              <a:rPr lang="pt-BR" dirty="0"/>
              <a:t>•Outros investimentos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421B642-7A65-327A-78B4-63C5E094AE5E}"/>
              </a:ext>
            </a:extLst>
          </p:cNvPr>
          <p:cNvSpPr/>
          <p:nvPr/>
        </p:nvSpPr>
        <p:spPr>
          <a:xfrm>
            <a:off x="1522413" y="1981200"/>
            <a:ext cx="866827" cy="6390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240193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6A926-7C58-3AC0-7005-F8041141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Balanço de Pagamentos e Balança Comercial do Brasil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2FB2D-254B-6349-2C55-2D3A1508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10295961" cy="440976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Ver: </a:t>
            </a:r>
          </a:p>
          <a:p>
            <a:pPr marL="137160" indent="0" algn="just">
              <a:buNone/>
            </a:pPr>
            <a:r>
              <a:rPr lang="pt-BR" dirty="0"/>
              <a:t>1) </a:t>
            </a:r>
            <a:r>
              <a:rPr lang="pt-BR" dirty="0">
                <a:hlinkClick r:id="rId2"/>
              </a:rPr>
              <a:t>https://www.bcb.gov.br/estatisticas/estatisticassetorexterno</a:t>
            </a:r>
            <a:r>
              <a:rPr lang="pt-BR" dirty="0"/>
              <a:t> </a:t>
            </a:r>
          </a:p>
          <a:p>
            <a:pPr marL="137160" indent="0" algn="just">
              <a:buNone/>
            </a:pPr>
            <a:r>
              <a:rPr lang="pt-BR" dirty="0"/>
              <a:t>2) </a:t>
            </a:r>
            <a:r>
              <a:rPr lang="pt-BR" dirty="0">
                <a:hlinkClick r:id="rId3"/>
              </a:rPr>
              <a:t>https://www.ipea.gov.br/cartadeconjuntura/index.php/category/</a:t>
            </a:r>
            <a:r>
              <a:rPr lang="pt-BR">
                <a:hlinkClick r:id="rId3"/>
              </a:rPr>
              <a:t>setor-externo/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1518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ímbolos de Moeda 16:9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631</Words>
  <Application>Microsoft Office PowerPoint</Application>
  <PresentationFormat>Personalizar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Cambria</vt:lpstr>
      <vt:lpstr>Símbolos de Moeda 16:9</vt:lpstr>
      <vt:lpstr>O Balanço de Pagamentos</vt:lpstr>
      <vt:lpstr>Balanço de Pagamentos - BP</vt:lpstr>
      <vt:lpstr>Balanço de Pagamentos - BP</vt:lpstr>
      <vt:lpstr>Apresentação do PowerPoint</vt:lpstr>
      <vt:lpstr>Estrutura Básica do BP</vt:lpstr>
      <vt:lpstr>Estrutura do BP</vt:lpstr>
      <vt:lpstr>Estrutura do BP</vt:lpstr>
      <vt:lpstr>Estrutura do BP</vt:lpstr>
      <vt:lpstr>Balanço de Pagamentos e Balança Comercial do Brasil</vt:lpstr>
      <vt:lpstr>Sites e Vídeos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Economia?</dc:title>
  <dc:creator>Marcos Castaneda</dc:creator>
  <cp:lastModifiedBy>Marcos Vinicius Nascimento Gonzalez Castaneda</cp:lastModifiedBy>
  <cp:revision>62</cp:revision>
  <dcterms:created xsi:type="dcterms:W3CDTF">2021-08-26T00:06:15Z</dcterms:created>
  <dcterms:modified xsi:type="dcterms:W3CDTF">2024-03-19T17:37:17Z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