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4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8" r:id="rId3"/>
    <p:sldId id="279" r:id="rId4"/>
    <p:sldId id="292" r:id="rId5"/>
    <p:sldId id="300" r:id="rId6"/>
    <p:sldId id="293" r:id="rId7"/>
    <p:sldId id="280" r:id="rId8"/>
    <p:sldId id="281" r:id="rId9"/>
    <p:sldId id="282" r:id="rId10"/>
    <p:sldId id="290" r:id="rId11"/>
    <p:sldId id="283" r:id="rId12"/>
    <p:sldId id="284" r:id="rId13"/>
    <p:sldId id="297" r:id="rId14"/>
    <p:sldId id="285" r:id="rId15"/>
    <p:sldId id="289" r:id="rId16"/>
    <p:sldId id="286" r:id="rId17"/>
    <p:sldId id="287" r:id="rId18"/>
    <p:sldId id="294" r:id="rId19"/>
    <p:sldId id="291" r:id="rId20"/>
    <p:sldId id="302" r:id="rId21"/>
    <p:sldId id="301" r:id="rId22"/>
    <p:sldId id="296" r:id="rId23"/>
    <p:sldId id="295" r:id="rId24"/>
    <p:sldId id="288" r:id="rId25"/>
    <p:sldId id="299" r:id="rId26"/>
    <p:sldId id="298" r:id="rId27"/>
    <p:sldId id="277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</p:sldIdLst>
  <p:sldSz cx="9906000" cy="6858000" type="A4"/>
  <p:notesSz cx="6985000" cy="101219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92C"/>
    <a:srgbClr val="000000"/>
    <a:srgbClr val="EAEAEA"/>
    <a:srgbClr val="FFFF00"/>
    <a:srgbClr val="FFFF99"/>
    <a:srgbClr val="00DC00"/>
    <a:srgbClr val="00E800"/>
    <a:srgbClr val="FF66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96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-1566" y="-96"/>
      </p:cViewPr>
      <p:guideLst>
        <p:guide orient="horz" pos="3188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9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63" tIns="45666" rIns="92963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de texte du masque</a:t>
            </a:r>
          </a:p>
          <a:p>
            <a:pPr lvl="0"/>
            <a:r>
              <a:rPr lang="fr-FR" noProof="0"/>
              <a:t>Second niveau</a:t>
            </a:r>
          </a:p>
          <a:p>
            <a:pPr lvl="0"/>
            <a:r>
              <a:rPr lang="fr-FR" noProof="0"/>
              <a:t>Troisième niveau</a:t>
            </a:r>
          </a:p>
          <a:p>
            <a:pPr lvl="0"/>
            <a:r>
              <a:rPr lang="fr-FR" noProof="0"/>
              <a:t>Quatrième niveau</a:t>
            </a:r>
          </a:p>
          <a:p>
            <a:pPr lvl="0"/>
            <a:r>
              <a:rPr lang="fr-FR" noProof="0"/>
              <a:t>Cinquième niveau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887413"/>
            <a:ext cx="5111750" cy="353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216775" y="9699625"/>
            <a:ext cx="747713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963" tIns="45666" rIns="92963" bIns="45666" anchor="ctr">
            <a:prstTxWarp prst="textNoShape">
              <a:avLst/>
            </a:prstTxWarp>
            <a:spAutoFit/>
          </a:bodyPr>
          <a:lstStyle/>
          <a:p>
            <a:pPr marL="352425" indent="-352425" algn="r" defTabSz="939800">
              <a:spcBef>
                <a:spcPct val="20000"/>
              </a:spcBef>
              <a:buClr>
                <a:schemeClr val="accent1"/>
              </a:buClr>
              <a:buSzPct val="150000"/>
              <a:buFont typeface="ZapfDingbats" pitchFamily="82" charset="2"/>
              <a:buChar char="n"/>
              <a:defRPr/>
            </a:pPr>
            <a:fld id="{3EAA14A7-4440-0A47-9BD8-1DDE5C7BB95A}" type="slidenum">
              <a:rPr lang="fr-FR" sz="1500">
                <a:solidFill>
                  <a:schemeClr val="accent1"/>
                </a:solidFill>
                <a:latin typeface="Arial" charset="0"/>
              </a:rPr>
              <a:pPr marL="352425" indent="-352425" algn="r" defTabSz="9398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ZapfDingbats" pitchFamily="82" charset="2"/>
                <a:buChar char="n"/>
                <a:defRPr/>
              </a:pPr>
              <a:t>‹#›</a:t>
            </a:fld>
            <a:endParaRPr lang="fr-FR" sz="150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4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C43F-422E-7A47-8CC7-A99ACFFB7823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2C0C-AA15-D54D-9B41-332790ADD277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1DE-D816-F344-AC88-5DA7CF83BCD7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7AD-C74A-2A4C-8650-73510586ADB9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AC3C-FDE1-4E45-801D-C855510F8147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EEF3-3BAB-D744-A016-8709391A1161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584D-128E-DB4D-AEAF-D0A7A3A534E0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43EA-AEA3-6746-8957-48B00B331BB9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A45A-C466-6444-AC03-972D53EEE80E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DF95-B38B-B845-808D-870576E36FE1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2755-9D0B-E84B-89AE-447C8D04DF6A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143000"/>
            <a:ext cx="9410700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0B47-ABEC-184F-AF68-5E3F85CFF6E0}" type="datetime1">
              <a:rPr lang="en-US" smtClean="0"/>
              <a:pPr/>
              <a:t>06/02/15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594600" y="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23F3-DF8A-6248-893A-DC4A5286F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 rot="-5400000">
            <a:off x="-1744663" y="4087813"/>
            <a:ext cx="397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fr-FR" sz="1600" i="1" dirty="0">
                <a:solidFill>
                  <a:srgbClr val="000000"/>
                </a:solidFill>
                <a:latin typeface="Arial" charset="0"/>
              </a:rPr>
              <a:t>Noury Bouraqadi - option ISIC - </a:t>
            </a:r>
            <a:r>
              <a:rPr lang="fr-FR" sz="1600" i="1" dirty="0" err="1">
                <a:solidFill>
                  <a:srgbClr val="000000"/>
                </a:solidFill>
                <a:latin typeface="Arial" charset="0"/>
              </a:rPr>
              <a:t>Dépt</a:t>
            </a:r>
            <a:r>
              <a:rPr lang="fr-FR" sz="1600" i="1" dirty="0">
                <a:solidFill>
                  <a:srgbClr val="000000"/>
                </a:solidFill>
                <a:latin typeface="Arial" charset="0"/>
              </a:rPr>
              <a:t>. I. A.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Les</a:t>
            </a:r>
            <a:r>
              <a:rPr lang="fr-FR" dirty="0" smtClean="0">
                <a:ea typeface="+mj-ea"/>
                <a:cs typeface="+mj-cs"/>
              </a:rPr>
              <a:t> Collections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fr-FR" dirty="0" smtClean="0"/>
              <a:t>Noury Bouraqadi</a:t>
            </a:r>
          </a:p>
          <a:p>
            <a:pPr>
              <a:defRPr/>
            </a:pPr>
            <a:r>
              <a:rPr lang="fr-FR" b="0" dirty="0" smtClean="0"/>
              <a:t>http://</a:t>
            </a:r>
            <a:r>
              <a:rPr lang="fr-FR" b="0" dirty="0" err="1" smtClean="0"/>
              <a:t>car.mines-douai.fr</a:t>
            </a:r>
            <a:r>
              <a:rPr lang="fr-FR" b="0" err="1" smtClean="0"/>
              <a:t>/</a:t>
            </a:r>
            <a:r>
              <a:rPr lang="fr-FR" b="0" smtClean="0"/>
              <a:t>noury</a:t>
            </a:r>
          </a:p>
          <a:p>
            <a:pPr>
              <a:defRPr/>
            </a:pPr>
            <a:endParaRPr lang="fr-FR" b="0" smtClean="0"/>
          </a:p>
          <a:p>
            <a:pPr>
              <a:defRPr/>
            </a:pPr>
            <a:r>
              <a:rPr lang="fr-FR" b="0" i="0" dirty="0" smtClean="0"/>
              <a:t>Option ISIC</a:t>
            </a:r>
          </a:p>
          <a:p>
            <a:pPr>
              <a:defRPr/>
            </a:pPr>
            <a:r>
              <a:rPr lang="fr-FR" b="0" i="0" dirty="0" smtClean="0"/>
              <a:t>Ecole des Mines de Douai</a:t>
            </a:r>
          </a:p>
        </p:txBody>
      </p:sp>
      <p:pic>
        <p:nvPicPr>
          <p:cNvPr id="5" name="Image 4" descr="logoMinesDoua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294" y="422275"/>
            <a:ext cx="2157412" cy="1789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Parcours des collections (boucles) -</a:t>
            </a:r>
            <a:r>
              <a:rPr lang="fr-FR" dirty="0" smtClean="0">
                <a:ea typeface="+mj-ea"/>
                <a:cs typeface="+mj-cs"/>
              </a:rPr>
              <a:t> 2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smtClean="0">
                <a:ea typeface="+mn-ea"/>
                <a:cs typeface="+mn-cs"/>
              </a:rPr>
              <a:t>select</a:t>
            </a:r>
            <a:r>
              <a:rPr lang="fr-FR" dirty="0">
                <a:ea typeface="+mn-ea"/>
                <a:cs typeface="+mn-cs"/>
              </a:rPr>
              <a:t>: [:</a:t>
            </a:r>
            <a:r>
              <a:rPr lang="fr-FR" dirty="0" err="1">
                <a:ea typeface="+mn-ea"/>
                <a:cs typeface="+mn-cs"/>
              </a:rPr>
              <a:t>element</a:t>
            </a:r>
            <a:r>
              <a:rPr lang="fr-FR" dirty="0">
                <a:ea typeface="+mn-ea"/>
                <a:cs typeface="+mn-cs"/>
              </a:rPr>
              <a:t>| "expression booléenne"]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Retourne les éléments pour lesquels l'expression booléenne est vraie (</a:t>
            </a:r>
            <a:r>
              <a:rPr lang="fr-FR" dirty="0" err="1"/>
              <a:t>true</a:t>
            </a:r>
            <a:r>
              <a:rPr lang="fr-FR" dirty="0"/>
              <a:t>)</a:t>
            </a:r>
            <a:r>
              <a:rPr lang="fr-FR" dirty="0" smtClean="0"/>
              <a:t> </a:t>
            </a:r>
          </a:p>
          <a:p>
            <a:pPr lvl="1">
              <a:lnSpc>
                <a:spcPct val="90000"/>
              </a:lnSpc>
              <a:defRPr/>
            </a:pPr>
            <a:endParaRPr lang="fr-FR" dirty="0" smtClean="0"/>
          </a:p>
          <a:p>
            <a:pPr lvl="2">
              <a:lnSpc>
                <a:spcPct val="90000"/>
              </a:lnSpc>
              <a:defRPr/>
            </a:pPr>
            <a:endParaRPr lang="fr-FR" sz="900" dirty="0"/>
          </a:p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reject</a:t>
            </a:r>
            <a:r>
              <a:rPr lang="fr-FR" dirty="0">
                <a:ea typeface="+mn-ea"/>
                <a:cs typeface="+mn-cs"/>
              </a:rPr>
              <a:t>: [:</a:t>
            </a:r>
            <a:r>
              <a:rPr lang="fr-FR" dirty="0" err="1">
                <a:ea typeface="+mn-ea"/>
                <a:cs typeface="+mn-cs"/>
              </a:rPr>
              <a:t>element</a:t>
            </a:r>
            <a:r>
              <a:rPr lang="fr-FR" dirty="0">
                <a:ea typeface="+mn-ea"/>
                <a:cs typeface="+mn-cs"/>
              </a:rPr>
              <a:t> | "expression booléenne " 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inverse de </a:t>
            </a:r>
            <a:r>
              <a:rPr lang="fr-FR" dirty="0" smtClean="0"/>
              <a:t>select</a:t>
            </a:r>
          </a:p>
          <a:p>
            <a:pPr lvl="1">
              <a:lnSpc>
                <a:spcPct val="90000"/>
              </a:lnSpc>
              <a:defRPr/>
            </a:pPr>
            <a:endParaRPr lang="fr-FR" dirty="0" smtClean="0"/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reverseDo</a:t>
            </a:r>
            <a:r>
              <a:rPr lang="fr-FR" dirty="0" smtClean="0"/>
              <a:t>: </a:t>
            </a:r>
            <a:r>
              <a:rPr lang="fr-FR" dirty="0" err="1" smtClean="0"/>
              <a:t>unBlock</a:t>
            </a:r>
            <a:endParaRPr lang="fr-FR" dirty="0" smtClean="0"/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Parcours la collection en ordre inverse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Pour les </a:t>
            </a:r>
            <a:r>
              <a:rPr lang="fr-FR" u="sng" dirty="0" smtClean="0"/>
              <a:t>collections ordonnées</a:t>
            </a:r>
            <a:r>
              <a:rPr lang="fr-FR" dirty="0" smtClean="0"/>
              <a:t> seulement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Parcours des collections (boucles) -</a:t>
            </a:r>
            <a:r>
              <a:rPr lang="fr-FR" dirty="0" smtClean="0">
                <a:ea typeface="+mj-ea"/>
                <a:cs typeface="+mj-cs"/>
              </a:rPr>
              <a:t> 3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err="1">
                <a:ea typeface="+mn-ea"/>
                <a:cs typeface="+mn-cs"/>
              </a:rPr>
              <a:t>detect</a:t>
            </a:r>
            <a:r>
              <a:rPr lang="fr-FR" dirty="0">
                <a:ea typeface="+mn-ea"/>
                <a:cs typeface="+mn-cs"/>
              </a:rPr>
              <a:t>: [:</a:t>
            </a:r>
            <a:r>
              <a:rPr lang="fr-FR" dirty="0" err="1">
                <a:ea typeface="+mn-ea"/>
                <a:cs typeface="+mn-cs"/>
              </a:rPr>
              <a:t>element</a:t>
            </a:r>
            <a:r>
              <a:rPr lang="fr-FR" dirty="0">
                <a:ea typeface="+mn-ea"/>
                <a:cs typeface="+mn-cs"/>
              </a:rPr>
              <a:t> | "expression booléenne"] </a:t>
            </a:r>
          </a:p>
          <a:p>
            <a:pPr>
              <a:buFont typeface="Wingdings" charset="2"/>
              <a:buNone/>
              <a:defRPr/>
            </a:pPr>
            <a:r>
              <a:rPr lang="fr-FR" dirty="0" err="1">
                <a:ea typeface="+mn-ea"/>
                <a:cs typeface="+mn-cs"/>
              </a:rPr>
              <a:t>ifNone</a:t>
            </a:r>
            <a:r>
              <a:rPr lang="fr-FR" dirty="0">
                <a:ea typeface="+mn-ea"/>
                <a:cs typeface="+mn-cs"/>
              </a:rPr>
              <a:t>: ["traitements alternatifs"]</a:t>
            </a:r>
          </a:p>
          <a:p>
            <a:pPr lvl="1">
              <a:defRPr/>
            </a:pPr>
            <a:r>
              <a:rPr lang="fr-FR" dirty="0"/>
              <a:t>Retourne le 1er élément pour lequel l'expression booléenne est vraie</a:t>
            </a:r>
          </a:p>
          <a:p>
            <a:pPr lvl="1">
              <a:defRPr/>
            </a:pPr>
            <a:r>
              <a:rPr lang="fr-FR" dirty="0"/>
              <a:t>Exécute le bloc de traitements alternatifs si l'expression booléenne est fausse pour tous les éléments</a:t>
            </a:r>
          </a:p>
          <a:p>
            <a:pPr lvl="1">
              <a:defRPr/>
            </a:pPr>
            <a:endParaRPr lang="fr-FR" dirty="0"/>
          </a:p>
          <a:p>
            <a:pPr>
              <a:defRPr/>
            </a:pPr>
            <a:r>
              <a:rPr lang="fr-FR" dirty="0" err="1">
                <a:ea typeface="+mn-ea"/>
                <a:cs typeface="+mn-cs"/>
              </a:rPr>
              <a:t>detect</a:t>
            </a:r>
            <a:r>
              <a:rPr lang="fr-FR" dirty="0">
                <a:ea typeface="+mn-ea"/>
                <a:cs typeface="+mn-cs"/>
              </a:rPr>
              <a:t>: [:</a:t>
            </a:r>
            <a:r>
              <a:rPr lang="fr-FR" dirty="0" err="1">
                <a:ea typeface="+mn-ea"/>
                <a:cs typeface="+mn-cs"/>
              </a:rPr>
              <a:t>element</a:t>
            </a:r>
            <a:r>
              <a:rPr lang="fr-FR" dirty="0">
                <a:ea typeface="+mn-ea"/>
                <a:cs typeface="+mn-cs"/>
              </a:rPr>
              <a:t> | "expression booléenne"]</a:t>
            </a:r>
            <a:endParaRPr lang="fr-FR" b="0" dirty="0">
              <a:ea typeface="+mn-ea"/>
              <a:cs typeface="+mn-cs"/>
            </a:endParaRPr>
          </a:p>
          <a:p>
            <a:pPr lvl="1">
              <a:defRPr/>
            </a:pPr>
            <a:r>
              <a:rPr lang="fr-FR" dirty="0"/>
              <a:t>Provoque une erreur si aucun élément n'est trouvé</a:t>
            </a:r>
          </a:p>
          <a:p>
            <a:pPr lvl="1">
              <a:buFont typeface="Wingdings" charset="2"/>
              <a:buNone/>
              <a:defRPr/>
            </a:pPr>
            <a:r>
              <a:rPr lang="fr-FR" dirty="0"/>
              <a:t>(expression booléen est toujours fausse)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de parcours d'une collection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None/>
              <a:defRPr/>
            </a:pPr>
            <a:r>
              <a:rPr lang="fr-FR" b="0" i="0" dirty="0">
                <a:ea typeface="+mn-ea"/>
                <a:cs typeface="+mn-cs"/>
              </a:rPr>
              <a:t>|notes total moyenne </a:t>
            </a:r>
            <a:r>
              <a:rPr lang="fr-FR" b="0" i="0" dirty="0" err="1">
                <a:ea typeface="+mn-ea"/>
                <a:cs typeface="+mn-cs"/>
              </a:rPr>
              <a:t>notesCorrectes</a:t>
            </a:r>
            <a:r>
              <a:rPr lang="fr-FR" b="0" i="0" dirty="0">
                <a:ea typeface="+mn-ea"/>
                <a:cs typeface="+mn-cs"/>
              </a:rPr>
              <a:t> </a:t>
            </a:r>
            <a:r>
              <a:rPr lang="fr-FR" b="0" i="0" dirty="0" err="1">
                <a:ea typeface="+mn-ea"/>
                <a:cs typeface="+mn-cs"/>
              </a:rPr>
              <a:t>noteEliminatoire</a:t>
            </a:r>
            <a:r>
              <a:rPr lang="fr-FR" b="0" i="0" dirty="0">
                <a:ea typeface="+mn-ea"/>
                <a:cs typeface="+mn-cs"/>
              </a:rPr>
              <a:t> |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>
                <a:ea typeface="+mn-ea"/>
                <a:cs typeface="+mn-cs"/>
              </a:rPr>
              <a:t>notes := Set new.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>
                <a:ea typeface="+mn-ea"/>
                <a:cs typeface="+mn-cs"/>
              </a:rPr>
              <a:t>notes </a:t>
            </a:r>
            <a:r>
              <a:rPr lang="fr-FR" b="0" i="0" dirty="0" err="1">
                <a:ea typeface="+mn-ea"/>
                <a:cs typeface="+mn-cs"/>
              </a:rPr>
              <a:t>add</a:t>
            </a:r>
            <a:r>
              <a:rPr lang="fr-FR" b="0" i="0" dirty="0">
                <a:ea typeface="+mn-ea"/>
                <a:cs typeface="+mn-cs"/>
              </a:rPr>
              <a:t>: 12.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>
                <a:ea typeface="+mn-ea"/>
                <a:cs typeface="+mn-cs"/>
              </a:rPr>
              <a:t>notes </a:t>
            </a:r>
            <a:r>
              <a:rPr lang="fr-FR" b="0" i="0" dirty="0" err="1">
                <a:ea typeface="+mn-ea"/>
                <a:cs typeface="+mn-cs"/>
              </a:rPr>
              <a:t>add</a:t>
            </a:r>
            <a:r>
              <a:rPr lang="fr-FR" b="0" i="0" dirty="0">
                <a:ea typeface="+mn-ea"/>
                <a:cs typeface="+mn-cs"/>
              </a:rPr>
              <a:t>: 6.5.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>
                <a:ea typeface="+mn-ea"/>
                <a:cs typeface="+mn-cs"/>
              </a:rPr>
              <a:t>notes </a:t>
            </a:r>
            <a:r>
              <a:rPr lang="fr-FR" b="0" i="0" dirty="0" err="1">
                <a:ea typeface="+mn-ea"/>
                <a:cs typeface="+mn-cs"/>
              </a:rPr>
              <a:t>add</a:t>
            </a:r>
            <a:r>
              <a:rPr lang="fr-FR" b="0" i="0" dirty="0">
                <a:ea typeface="+mn-ea"/>
                <a:cs typeface="+mn-cs"/>
              </a:rPr>
              <a:t>: 15.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>
                <a:ea typeface="+mn-ea"/>
                <a:cs typeface="+mn-cs"/>
              </a:rPr>
              <a:t>total := 0.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>
                <a:ea typeface="+mn-ea"/>
                <a:cs typeface="+mn-cs"/>
              </a:rPr>
              <a:t>notes do: [:</a:t>
            </a:r>
            <a:r>
              <a:rPr lang="fr-FR" b="0" i="0" dirty="0" err="1">
                <a:ea typeface="+mn-ea"/>
                <a:cs typeface="+mn-cs"/>
              </a:rPr>
              <a:t>uneNote</a:t>
            </a:r>
            <a:r>
              <a:rPr lang="fr-FR" b="0" i="0" dirty="0">
                <a:ea typeface="+mn-ea"/>
                <a:cs typeface="+mn-cs"/>
              </a:rPr>
              <a:t>| total := total + </a:t>
            </a:r>
            <a:r>
              <a:rPr lang="fr-FR" b="0" i="0" dirty="0" err="1">
                <a:ea typeface="+mn-ea"/>
                <a:cs typeface="+mn-cs"/>
              </a:rPr>
              <a:t>uneNote</a:t>
            </a:r>
            <a:r>
              <a:rPr lang="fr-FR" b="0" i="0" dirty="0">
                <a:ea typeface="+mn-ea"/>
                <a:cs typeface="+mn-cs"/>
              </a:rPr>
              <a:t>].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>
                <a:ea typeface="+mn-ea"/>
                <a:cs typeface="+mn-cs"/>
              </a:rPr>
              <a:t>moyenne := total / (notes size).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 err="1">
                <a:ea typeface="+mn-ea"/>
                <a:cs typeface="+mn-cs"/>
              </a:rPr>
              <a:t>notesCorrectes</a:t>
            </a:r>
            <a:r>
              <a:rPr lang="fr-FR" b="0" i="0" dirty="0">
                <a:ea typeface="+mn-ea"/>
                <a:cs typeface="+mn-cs"/>
              </a:rPr>
              <a:t> := notes select: [:</a:t>
            </a:r>
            <a:r>
              <a:rPr lang="fr-FR" b="0" i="0" dirty="0" err="1">
                <a:ea typeface="+mn-ea"/>
                <a:cs typeface="+mn-cs"/>
              </a:rPr>
              <a:t>uneNote</a:t>
            </a:r>
            <a:r>
              <a:rPr lang="fr-FR" b="0" i="0" dirty="0">
                <a:ea typeface="+mn-ea"/>
                <a:cs typeface="+mn-cs"/>
              </a:rPr>
              <a:t>| </a:t>
            </a:r>
            <a:r>
              <a:rPr lang="fr-FR" b="0" i="0" dirty="0" err="1">
                <a:ea typeface="+mn-ea"/>
                <a:cs typeface="+mn-cs"/>
              </a:rPr>
              <a:t>uneNote</a:t>
            </a:r>
            <a:r>
              <a:rPr lang="fr-FR" b="0" i="0" dirty="0">
                <a:ea typeface="+mn-ea"/>
                <a:cs typeface="+mn-cs"/>
              </a:rPr>
              <a:t> &gt;= 12].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 err="1">
                <a:ea typeface="+mn-ea"/>
                <a:cs typeface="+mn-cs"/>
              </a:rPr>
              <a:t>noteEliminatoire</a:t>
            </a:r>
            <a:r>
              <a:rPr lang="fr-FR" b="0" i="0" dirty="0">
                <a:ea typeface="+mn-ea"/>
                <a:cs typeface="+mn-cs"/>
              </a:rPr>
              <a:t> := notes</a:t>
            </a:r>
            <a:r>
              <a:rPr lang="fr-FR" b="0" i="0" dirty="0" smtClean="0">
                <a:ea typeface="+mn-ea"/>
                <a:cs typeface="+mn-cs"/>
              </a:rPr>
              <a:t> </a:t>
            </a:r>
          </a:p>
          <a:p>
            <a:pPr>
              <a:buFont typeface="Wingdings" charset="2"/>
              <a:buNone/>
              <a:defRPr/>
            </a:pPr>
            <a:r>
              <a:rPr lang="fr-FR" b="0" dirty="0" smtClean="0"/>
              <a:t>									</a:t>
            </a:r>
            <a:r>
              <a:rPr lang="fr-FR" b="0" i="0" dirty="0" err="1" smtClean="0">
                <a:ea typeface="+mn-ea"/>
                <a:cs typeface="+mn-cs"/>
              </a:rPr>
              <a:t>detect</a:t>
            </a:r>
            <a:r>
              <a:rPr lang="fr-FR" b="0" i="0" dirty="0">
                <a:ea typeface="+mn-ea"/>
                <a:cs typeface="+mn-cs"/>
              </a:rPr>
              <a:t>: [:</a:t>
            </a:r>
            <a:r>
              <a:rPr lang="fr-FR" b="0" i="0" dirty="0" err="1">
                <a:ea typeface="+mn-ea"/>
                <a:cs typeface="+mn-cs"/>
              </a:rPr>
              <a:t>uneNote</a:t>
            </a:r>
            <a:r>
              <a:rPr lang="fr-FR" b="0" i="0" dirty="0">
                <a:ea typeface="+mn-ea"/>
                <a:cs typeface="+mn-cs"/>
              </a:rPr>
              <a:t>| </a:t>
            </a:r>
            <a:r>
              <a:rPr lang="fr-FR" b="0" i="0" dirty="0" err="1">
                <a:ea typeface="+mn-ea"/>
                <a:cs typeface="+mn-cs"/>
              </a:rPr>
              <a:t>uneNote</a:t>
            </a:r>
            <a:r>
              <a:rPr lang="fr-FR" b="0" i="0" dirty="0">
                <a:ea typeface="+mn-ea"/>
                <a:cs typeface="+mn-cs"/>
              </a:rPr>
              <a:t> &lt; 8]</a:t>
            </a:r>
          </a:p>
          <a:p>
            <a:pPr>
              <a:buFont typeface="Wingdings" charset="2"/>
              <a:buNone/>
              <a:defRPr/>
            </a:pPr>
            <a:r>
              <a:rPr lang="fr-FR" b="0" i="0" dirty="0">
                <a:ea typeface="+mn-ea"/>
                <a:cs typeface="+mn-cs"/>
              </a:rPr>
              <a:t>				</a:t>
            </a:r>
            <a:r>
              <a:rPr lang="fr-FR" b="0" i="0" dirty="0" smtClean="0">
                <a:ea typeface="+mn-ea"/>
                <a:cs typeface="+mn-cs"/>
              </a:rPr>
              <a:t>					</a:t>
            </a:r>
            <a:r>
              <a:rPr lang="fr-FR" b="0" i="0" dirty="0" err="1" smtClean="0">
                <a:ea typeface="+mn-ea"/>
                <a:cs typeface="+mn-cs"/>
              </a:rPr>
              <a:t>ifNone</a:t>
            </a:r>
            <a:r>
              <a:rPr lang="fr-FR" b="0" i="0" dirty="0">
                <a:ea typeface="+mn-ea"/>
                <a:cs typeface="+mn-cs"/>
              </a:rPr>
              <a:t>: [</a:t>
            </a:r>
            <a:r>
              <a:rPr lang="fr-FR" b="0" i="0" dirty="0" err="1">
                <a:ea typeface="+mn-ea"/>
                <a:cs typeface="+mn-cs"/>
              </a:rPr>
              <a:t>nil</a:t>
            </a:r>
            <a:r>
              <a:rPr lang="fr-FR" b="0" i="0" dirty="0">
                <a:ea typeface="+mn-ea"/>
                <a:cs typeface="+mn-cs"/>
              </a:rPr>
              <a:t>].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Parcours</a:t>
            </a:r>
            <a:r>
              <a:rPr lang="en-US" dirty="0" smtClean="0"/>
              <a:t> de 2 collections </a:t>
            </a:r>
            <a:r>
              <a:rPr lang="en-US" dirty="0" err="1" smtClean="0"/>
              <a:t>ordonnées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dirty="0" err="1" smtClean="0"/>
              <a:t>with</a:t>
            </a:r>
            <a:r>
              <a:rPr lang="fr-FR" dirty="0" smtClean="0"/>
              <a:t>: collection2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fr-FR" dirty="0" smtClean="0"/>
              <a:t>		do: [:elementCol1 :elementCol2 |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fr-FR" dirty="0" smtClean="0"/>
              <a:t>						"traitement"]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Exemple :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#(1 2 3) </a:t>
            </a:r>
            <a:r>
              <a:rPr lang="fr-FR" dirty="0" err="1" smtClean="0"/>
              <a:t>with</a:t>
            </a:r>
            <a:r>
              <a:rPr lang="fr-FR" dirty="0" smtClean="0"/>
              <a:t>: #(5 6 7) do: [:e1 :e2|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											</a:t>
            </a:r>
            <a:r>
              <a:rPr lang="fr-FR" dirty="0" err="1" smtClean="0"/>
              <a:t>Transcript</a:t>
            </a:r>
            <a:r>
              <a:rPr lang="fr-FR" dirty="0" smtClean="0"/>
              <a:t> </a:t>
            </a:r>
            <a:r>
              <a:rPr lang="fr-FR" dirty="0" err="1" smtClean="0"/>
              <a:t>cr</a:t>
            </a:r>
            <a:r>
              <a:rPr lang="fr-FR" dirty="0" smtClean="0"/>
              <a:t>; show: e1 * e2]</a:t>
            </a:r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with</a:t>
            </a:r>
            <a:r>
              <a:rPr lang="fr-FR" dirty="0" smtClean="0"/>
              <a:t>: collection2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fr-FR" dirty="0" smtClean="0">
                <a:solidFill>
                  <a:srgbClr val="FF0000"/>
                </a:solidFill>
              </a:rPr>
              <a:t>		</a:t>
            </a:r>
            <a:r>
              <a:rPr lang="fr-FR" dirty="0" err="1" smtClean="0">
                <a:solidFill>
                  <a:srgbClr val="FF0000"/>
                </a:solidFill>
              </a:rPr>
              <a:t>collect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[:e1 :e2 | "traitement"]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Exemple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|</a:t>
            </a:r>
            <a:r>
              <a:rPr lang="fr-FR" dirty="0" err="1" smtClean="0"/>
              <a:t>sum</a:t>
            </a:r>
            <a:r>
              <a:rPr lang="fr-FR" dirty="0" smtClean="0"/>
              <a:t>|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err="1" smtClean="0"/>
              <a:t>sum</a:t>
            </a:r>
            <a:r>
              <a:rPr lang="fr-FR" dirty="0" smtClean="0"/>
              <a:t> := #(1 2 3) </a:t>
            </a:r>
            <a:r>
              <a:rPr lang="fr-FR" dirty="0" err="1" smtClean="0"/>
              <a:t>with</a:t>
            </a:r>
            <a:r>
              <a:rPr lang="fr-FR" dirty="0" smtClean="0"/>
              <a:t>: #(5 6 7) </a:t>
            </a:r>
            <a:r>
              <a:rPr lang="fr-FR" smtClean="0"/>
              <a:t>collect: </a:t>
            </a:r>
            <a:r>
              <a:rPr lang="fr-FR" dirty="0" smtClean="0"/>
              <a:t>[:e1 :e2| e1 + e2]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Manipulation des </a:t>
            </a:r>
            <a:r>
              <a:rPr lang="fr-FR" dirty="0" smtClean="0">
                <a:ea typeface="+mj-ea"/>
                <a:cs typeface="+mj-cs"/>
              </a:rPr>
              <a:t>dictionnaires - 1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at</a:t>
            </a:r>
            <a:r>
              <a:rPr lang="fr-FR" dirty="0">
                <a:ea typeface="+mn-ea"/>
                <a:cs typeface="+mn-cs"/>
              </a:rPr>
              <a:t>: clé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retourne la valeur (l'élément) associé à la clé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clé référence n'importe quel objet</a:t>
            </a:r>
            <a:endParaRPr lang="fr-FR" dirty="0" smtClean="0"/>
          </a:p>
          <a:p>
            <a:pPr>
              <a:lnSpc>
                <a:spcPct val="90000"/>
              </a:lnSpc>
              <a:buNone/>
              <a:defRPr/>
            </a:pPr>
            <a:endParaRPr lang="fr-FR" dirty="0" smtClean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dirty="0" err="1" smtClean="0">
                <a:ea typeface="+mn-ea"/>
                <a:cs typeface="+mn-cs"/>
              </a:rPr>
              <a:t>at</a:t>
            </a:r>
            <a:r>
              <a:rPr lang="fr-FR" dirty="0" smtClean="0">
                <a:ea typeface="+mn-ea"/>
                <a:cs typeface="+mn-cs"/>
              </a:rPr>
              <a:t>: clé put: valeur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valeur référence un objet quelconque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associe valeur à clé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Si la clé est déjà utilisée, l'ancienne valeur est remplacée</a:t>
            </a:r>
          </a:p>
          <a:p>
            <a:pPr lvl="1">
              <a:lnSpc>
                <a:spcPct val="90000"/>
              </a:lnSpc>
              <a:defRPr/>
            </a:pPr>
            <a:endParaRPr lang="fr-FR" sz="1000" dirty="0" smtClean="0"/>
          </a:p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removeKey</a:t>
            </a:r>
            <a:r>
              <a:rPr lang="fr-FR" dirty="0">
                <a:ea typeface="+mn-ea"/>
                <a:cs typeface="+mn-cs"/>
              </a:rPr>
              <a:t>: clé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retire la clé et la valeur correspondante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des dictionnaires - 2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dirty="0" err="1" smtClean="0"/>
              <a:t>at</a:t>
            </a:r>
            <a:r>
              <a:rPr lang="fr-FR" dirty="0" smtClean="0"/>
              <a:t>: clé </a:t>
            </a:r>
            <a:r>
              <a:rPr lang="fr-FR" dirty="0" err="1" smtClean="0"/>
              <a:t>ifAbsent</a:t>
            </a:r>
            <a:r>
              <a:rPr lang="fr-FR" dirty="0" smtClean="0"/>
              <a:t>: ["traitements"]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Exécute les traitements du bloc si la clé n'est pas utilisée dans le dictionnaire </a:t>
            </a:r>
          </a:p>
          <a:p>
            <a:pPr lvl="1">
              <a:lnSpc>
                <a:spcPct val="90000"/>
              </a:lnSpc>
              <a:defRPr/>
            </a:pPr>
            <a:endParaRPr lang="fr-FR" sz="1000" dirty="0" smtClean="0"/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at</a:t>
            </a:r>
            <a:r>
              <a:rPr lang="fr-FR" dirty="0" smtClean="0"/>
              <a:t>: clé </a:t>
            </a:r>
            <a:r>
              <a:rPr lang="fr-FR" dirty="0" err="1" smtClean="0"/>
              <a:t>ifAbsentPut</a:t>
            </a:r>
            <a:r>
              <a:rPr lang="fr-FR" dirty="0" smtClean="0"/>
              <a:t>: ["traitements"]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defRPr/>
            </a:pPr>
            <a:r>
              <a:rPr lang="fr-FR" dirty="0" smtClean="0"/>
              <a:t>Le résultat de la dernière expression du block  est stockée comme valeur associée à la clé si elle n'est pas utilisée</a:t>
            </a:r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at</a:t>
            </a:r>
            <a:r>
              <a:rPr lang="fr-FR" dirty="0" smtClean="0"/>
              <a:t>: clé </a:t>
            </a:r>
            <a:r>
              <a:rPr lang="fr-FR" dirty="0" err="1" smtClean="0"/>
              <a:t>ifPresent</a:t>
            </a:r>
            <a:r>
              <a:rPr lang="fr-FR" dirty="0" smtClean="0"/>
              <a:t>: ["traitements"]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Exécute les traitements du bloc si la clé est utilisée dans le dictionnaire 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Parcours des dictionnaires (boucles)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keysAndValuesDo</a:t>
            </a:r>
            <a:r>
              <a:rPr lang="fr-FR" dirty="0">
                <a:ea typeface="+mn-ea"/>
                <a:cs typeface="+mn-cs"/>
              </a:rPr>
              <a:t>: [:clé :valeur| "traitements"]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parcourt le dictionnaire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exécute les traitements pour chaque couple </a:t>
            </a:r>
            <a:r>
              <a:rPr lang="fr-FR" dirty="0" err="1"/>
              <a:t>clé-valeur</a:t>
            </a:r>
            <a:endParaRPr lang="fr-FR" dirty="0"/>
          </a:p>
          <a:p>
            <a:pPr lvl="1">
              <a:lnSpc>
                <a:spcPct val="90000"/>
              </a:lnSpc>
              <a:defRPr/>
            </a:pPr>
            <a:endParaRPr lang="fr-FR" dirty="0"/>
          </a:p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keysDo</a:t>
            </a:r>
            <a:r>
              <a:rPr lang="fr-FR" dirty="0">
                <a:ea typeface="+mn-ea"/>
                <a:cs typeface="+mn-cs"/>
              </a:rPr>
              <a:t>: [:clé | "traitements"]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Exécute les traitements pour chaque clé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endParaRPr lang="fr-FR" dirty="0" smtClean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valuesD</a:t>
            </a:r>
            <a:r>
              <a:rPr lang="fr-FR" dirty="0" err="1" smtClean="0">
                <a:ea typeface="+mn-ea"/>
                <a:cs typeface="+mn-cs"/>
              </a:rPr>
              <a:t>o</a:t>
            </a:r>
            <a:r>
              <a:rPr lang="fr-FR" dirty="0">
                <a:ea typeface="+mn-ea"/>
                <a:cs typeface="+mn-cs"/>
              </a:rPr>
              <a:t>: [:valeur| "traitements"]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Exécute les traitements pour chaque valeur</a:t>
            </a:r>
          </a:p>
          <a:p>
            <a:pPr lvl="1">
              <a:lnSpc>
                <a:spcPct val="90000"/>
              </a:lnSpc>
              <a:defRPr/>
            </a:pPr>
            <a:endParaRPr lang="fr-FR" dirty="0"/>
          </a:p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collect</a:t>
            </a:r>
            <a:r>
              <a:rPr lang="fr-FR" dirty="0">
                <a:ea typeface="+mn-ea"/>
                <a:cs typeface="+mn-cs"/>
              </a:rPr>
              <a:t>: [:valeur| "traitements"]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Retourne un ensemble (Set) avec les résultats des traitements pour chaque valeur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Dictionnaires - Exemple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|notesPromo|</a:t>
            </a:r>
          </a:p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notesPromo := Dictionary new.</a:t>
            </a:r>
          </a:p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notesPromo at: 'Marie' put: 14.</a:t>
            </a:r>
          </a:p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notesPromo at: 'Rémi' put: 12.</a:t>
            </a:r>
          </a:p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notePromo at: 'Didier' put: 16.</a:t>
            </a:r>
          </a:p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notesPromo keysAndValuesDo: [:nom :note|</a:t>
            </a:r>
          </a:p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	Transcript cr.</a:t>
            </a:r>
          </a:p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	Transcript show: nom.</a:t>
            </a:r>
          </a:p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	Transcript tab.</a:t>
            </a:r>
          </a:p>
          <a:p>
            <a:pPr>
              <a:buFont typeface="Wingdings" charset="2"/>
              <a:buNone/>
              <a:defRPr/>
            </a:pPr>
            <a:r>
              <a:rPr lang="fr-FR" b="0" i="0">
                <a:ea typeface="+mn-ea"/>
                <a:cs typeface="+mn-cs"/>
              </a:rPr>
              <a:t>	Transcript show: note]</a:t>
            </a:r>
            <a:endParaRPr lang="en-US" b="0" i="0"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"Conversion" des collections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dirty="0" smtClean="0"/>
              <a:t>Produit une copie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200" dirty="0" err="1" smtClean="0"/>
              <a:t>asArray</a:t>
            </a:r>
            <a:endParaRPr lang="fr-FR" sz="2200" dirty="0" smtClean="0"/>
          </a:p>
          <a:p>
            <a:pPr lvl="1">
              <a:lnSpc>
                <a:spcPct val="90000"/>
              </a:lnSpc>
              <a:defRPr/>
            </a:pPr>
            <a:r>
              <a:rPr lang="fr-FR" sz="2200" dirty="0" err="1" smtClean="0"/>
              <a:t>asOrderedCollection</a:t>
            </a:r>
            <a:endParaRPr lang="fr-FR" sz="2200" dirty="0" smtClean="0"/>
          </a:p>
          <a:p>
            <a:pPr lvl="1">
              <a:lnSpc>
                <a:spcPct val="90000"/>
              </a:lnSpc>
              <a:defRPr/>
            </a:pPr>
            <a:r>
              <a:rPr lang="fr-FR" sz="2200" dirty="0" err="1" smtClean="0"/>
              <a:t>asSet</a:t>
            </a:r>
            <a:endParaRPr lang="fr-FR" sz="2200" dirty="0" smtClean="0"/>
          </a:p>
          <a:p>
            <a:pPr lvl="2">
              <a:lnSpc>
                <a:spcPct val="90000"/>
              </a:lnSpc>
              <a:defRPr/>
            </a:pPr>
            <a:r>
              <a:rPr lang="fr-FR" sz="2000" dirty="0" smtClean="0"/>
              <a:t>Exemple : #(1 2 3) </a:t>
            </a:r>
            <a:r>
              <a:rPr lang="fr-FR" sz="2000" dirty="0" err="1" smtClean="0"/>
              <a:t>asSet</a:t>
            </a:r>
            <a:endParaRPr lang="fr-FR" sz="2000" dirty="0" smtClean="0"/>
          </a:p>
          <a:p>
            <a:pPr lvl="1">
              <a:lnSpc>
                <a:spcPct val="90000"/>
              </a:lnSpc>
              <a:defRPr/>
            </a:pPr>
            <a:endParaRPr lang="fr-FR" sz="2200" dirty="0" smtClean="0"/>
          </a:p>
          <a:p>
            <a:pPr lvl="1">
              <a:lnSpc>
                <a:spcPct val="90000"/>
              </a:lnSpc>
              <a:defRPr/>
            </a:pPr>
            <a:r>
              <a:rPr lang="fr-FR" sz="2200" dirty="0" err="1" smtClean="0"/>
              <a:t>asSortedCollection</a:t>
            </a:r>
            <a:endParaRPr lang="fr-FR" sz="2200" dirty="0" smtClean="0"/>
          </a:p>
          <a:p>
            <a:pPr lvl="2">
              <a:lnSpc>
                <a:spcPct val="90000"/>
              </a:lnSpc>
              <a:defRPr/>
            </a:pPr>
            <a:r>
              <a:rPr lang="fr-FR" sz="1800" dirty="0" smtClean="0"/>
              <a:t>Retourne une nouvelle collection triée par ordre croissant</a:t>
            </a:r>
          </a:p>
          <a:p>
            <a:pPr lvl="2">
              <a:lnSpc>
                <a:spcPct val="90000"/>
              </a:lnSpc>
              <a:defRPr/>
            </a:pPr>
            <a:endParaRPr lang="fr-FR" sz="1800" dirty="0" smtClean="0"/>
          </a:p>
          <a:p>
            <a:pPr lvl="1">
              <a:lnSpc>
                <a:spcPct val="90000"/>
              </a:lnSpc>
              <a:defRPr/>
            </a:pPr>
            <a:r>
              <a:rPr lang="fr-FR" sz="2200" dirty="0" err="1" smtClean="0"/>
              <a:t>asSortedCollection</a:t>
            </a:r>
            <a:r>
              <a:rPr lang="fr-FR" sz="2200" dirty="0" smtClean="0"/>
              <a:t>: </a:t>
            </a:r>
            <a:r>
              <a:rPr lang="fr-FR" sz="2200" dirty="0" err="1" smtClean="0"/>
              <a:t>blockBoolean</a:t>
            </a:r>
            <a:endParaRPr lang="fr-FR" dirty="0" smtClean="0"/>
          </a:p>
          <a:p>
            <a:pPr lvl="2"/>
            <a:r>
              <a:rPr lang="en-US" dirty="0" smtClean="0"/>
              <a:t>Le </a:t>
            </a:r>
            <a:r>
              <a:rPr lang="en-US" dirty="0" err="1" smtClean="0"/>
              <a:t>paramétre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block qui </a:t>
            </a:r>
            <a:r>
              <a:rPr lang="en-US" dirty="0" err="1" smtClean="0"/>
              <a:t>retourne</a:t>
            </a:r>
            <a:r>
              <a:rPr lang="en-US" dirty="0" smtClean="0"/>
              <a:t> un </a:t>
            </a:r>
            <a:r>
              <a:rPr lang="en-US" dirty="0" err="1" smtClean="0"/>
              <a:t>boolée</a:t>
            </a:r>
            <a:r>
              <a:rPr lang="en-US" dirty="0" smtClean="0"/>
              <a:t> </a:t>
            </a:r>
            <a:r>
              <a:rPr lang="en-US" dirty="0" err="1" smtClean="0"/>
              <a:t>indiquant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éléments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en </a:t>
            </a:r>
            <a:r>
              <a:rPr lang="en-US" dirty="0" err="1" smtClean="0"/>
              <a:t>ordre</a:t>
            </a:r>
            <a:r>
              <a:rPr lang="en-US" dirty="0" smtClean="0"/>
              <a:t> croissant</a:t>
            </a:r>
          </a:p>
          <a:p>
            <a:pPr lvl="2"/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fr-FR" dirty="0" smtClean="0"/>
              <a:t>#(51 23 43) </a:t>
            </a:r>
            <a:r>
              <a:rPr lang="fr-FR" dirty="0" err="1" smtClean="0"/>
              <a:t>asSortedCollect</a:t>
            </a:r>
            <a:r>
              <a:rPr lang="fr-FR" dirty="0" smtClean="0"/>
              <a:t>: [:a :b | a &lt; b]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Taille d'une collection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smtClean="0"/>
              <a:t>Message pour obtenir la taille 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size</a:t>
            </a:r>
          </a:p>
          <a:p>
            <a:pPr lvl="1">
              <a:lnSpc>
                <a:spcPct val="90000"/>
              </a:lnSpc>
              <a:defRPr/>
            </a:pPr>
            <a:endParaRPr lang="fr-FR" sz="2200" dirty="0" smtClean="0"/>
          </a:p>
          <a:p>
            <a:pPr>
              <a:lnSpc>
                <a:spcPct val="90000"/>
              </a:lnSpc>
              <a:defRPr/>
            </a:pPr>
            <a:r>
              <a:rPr lang="fr-FR" dirty="0" smtClean="0"/>
              <a:t>La taille correspond au...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Nombre de cases (même vides) d'un tableau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Nombre d'éléments d'une collection élastique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Collections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Collection</a:t>
            </a:r>
          </a:p>
          <a:p>
            <a:pPr lvl="1">
              <a:defRPr/>
            </a:pPr>
            <a:r>
              <a:rPr lang="fr-FR"/>
              <a:t>Notion plus générale que "tableau"</a:t>
            </a:r>
          </a:p>
          <a:p>
            <a:pPr lvl="1">
              <a:defRPr/>
            </a:pPr>
            <a:r>
              <a:rPr lang="fr-FR"/>
              <a:t>Objet qui référence un nombre arbitraire d'objets</a:t>
            </a:r>
          </a:p>
          <a:p>
            <a:pPr lvl="2">
              <a:defRPr/>
            </a:pPr>
            <a:r>
              <a:rPr lang="fr-FR"/>
              <a:t>Ces objets sont appelés éléments de de la collection</a:t>
            </a:r>
          </a:p>
          <a:p>
            <a:pPr>
              <a:defRPr/>
            </a:pPr>
            <a:endParaRPr lang="fr-FR">
              <a:ea typeface="+mn-ea"/>
              <a:cs typeface="+mn-cs"/>
            </a:endParaRPr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Différentes classes de collections</a:t>
            </a:r>
          </a:p>
          <a:p>
            <a:pPr lvl="1">
              <a:defRPr/>
            </a:pPr>
            <a:r>
              <a:rPr lang="fr-FR"/>
              <a:t>Collections ordonnées ou pas</a:t>
            </a:r>
          </a:p>
          <a:p>
            <a:pPr lvl="1">
              <a:defRPr/>
            </a:pPr>
            <a:r>
              <a:rPr lang="fr-FR"/>
              <a:t>Nombre d'éléments extensible ou fixe</a:t>
            </a:r>
          </a:p>
          <a:p>
            <a:pPr lvl="1">
              <a:defRPr/>
            </a:pPr>
            <a:r>
              <a:rPr lang="fr-FR"/>
              <a:t>Différentes façons d'accéder aux éléments</a:t>
            </a:r>
          </a:p>
          <a:p>
            <a:pPr lvl="2">
              <a:defRPr/>
            </a:pPr>
            <a:r>
              <a:rPr lang="fr-FR"/>
              <a:t>Par indice</a:t>
            </a:r>
          </a:p>
          <a:p>
            <a:pPr lvl="2">
              <a:defRPr/>
            </a:pPr>
            <a:r>
              <a:rPr lang="fr-FR"/>
              <a:t>Avec une clé (dictionnaires)</a:t>
            </a:r>
          </a:p>
          <a:p>
            <a:pPr lvl="2">
              <a:defRPr/>
            </a:pPr>
            <a:r>
              <a:rPr lang="fr-FR"/>
              <a:t>Par parcours seulement (ensembles)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Taille d'une collection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smtClean="0"/>
              <a:t>Exemple avec </a:t>
            </a:r>
            <a:r>
              <a:rPr lang="fr-FR" dirty="0" err="1" smtClean="0"/>
              <a:t>Array</a:t>
            </a:r>
            <a:endParaRPr lang="fr-FR" dirty="0" smtClean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b="0" dirty="0" smtClean="0"/>
              <a:t>a := </a:t>
            </a:r>
            <a:r>
              <a:rPr lang="fr-FR" b="0" dirty="0" err="1" smtClean="0"/>
              <a:t>Array</a:t>
            </a:r>
            <a:r>
              <a:rPr lang="fr-FR" b="0" dirty="0" smtClean="0"/>
              <a:t> new: 25.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b="0" dirty="0"/>
              <a:t>a</a:t>
            </a:r>
            <a:r>
              <a:rPr lang="fr-FR" b="0" dirty="0" smtClean="0"/>
              <a:t> size. "</a:t>
            </a:r>
            <a:r>
              <a:rPr lang="fr-FR" b="0" dirty="0" smtClean="0">
                <a:sym typeface="Wingdings"/>
              </a:rPr>
              <a:t> 25"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b="0" dirty="0" smtClean="0">
                <a:sym typeface="Wingdings"/>
              </a:rPr>
              <a:t>a </a:t>
            </a:r>
            <a:r>
              <a:rPr lang="fr-FR" b="0" dirty="0" err="1" smtClean="0">
                <a:sym typeface="Wingdings"/>
              </a:rPr>
              <a:t>at</a:t>
            </a:r>
            <a:r>
              <a:rPr lang="fr-FR" b="0" dirty="0" smtClean="0">
                <a:sym typeface="Wingdings"/>
              </a:rPr>
              <a:t>: 8 put: 'bonjour </a:t>
            </a:r>
            <a:r>
              <a:rPr lang="fr-FR" b="0" dirty="0" err="1" smtClean="0">
                <a:sym typeface="Wingdings"/>
              </a:rPr>
              <a:t>Isici</a:t>
            </a:r>
            <a:r>
              <a:rPr lang="fr-FR" b="0" dirty="0" smtClean="0">
                <a:sym typeface="Wingdings"/>
              </a:rPr>
              <a:t>'.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b="0" dirty="0" smtClean="0">
                <a:sym typeface="Wingdings"/>
              </a:rPr>
              <a:t>a size</a:t>
            </a:r>
            <a:r>
              <a:rPr lang="fr-FR" b="0" dirty="0"/>
              <a:t>. "</a:t>
            </a:r>
            <a:r>
              <a:rPr lang="fr-FR" b="0" dirty="0">
                <a:sym typeface="Wingdings"/>
              </a:rPr>
              <a:t> </a:t>
            </a:r>
            <a:r>
              <a:rPr lang="fr-FR" b="0" dirty="0" smtClean="0">
                <a:sym typeface="Wingdings"/>
              </a:rPr>
              <a:t>25"</a:t>
            </a:r>
          </a:p>
          <a:p>
            <a:pPr>
              <a:lnSpc>
                <a:spcPct val="90000"/>
              </a:lnSpc>
              <a:defRPr/>
            </a:pPr>
            <a:endParaRPr lang="fr-FR" dirty="0" smtClean="0">
              <a:sym typeface="Wingdings"/>
            </a:endParaRPr>
          </a:p>
          <a:p>
            <a:pPr>
              <a:lnSpc>
                <a:spcPct val="90000"/>
              </a:lnSpc>
              <a:defRPr/>
            </a:pPr>
            <a:r>
              <a:rPr lang="fr-FR" dirty="0" smtClean="0">
                <a:sym typeface="Wingdings"/>
              </a:rPr>
              <a:t>Exemple avec Set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b="0" dirty="0" smtClean="0">
                <a:sym typeface="Wingdings"/>
              </a:rPr>
              <a:t>s := Set new: 25</a:t>
            </a:r>
            <a:r>
              <a:rPr lang="fr-FR" b="0" dirty="0" smtClean="0"/>
              <a:t>.</a:t>
            </a:r>
            <a:endParaRPr lang="fr-FR" b="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b="0" dirty="0" smtClean="0"/>
              <a:t>s </a:t>
            </a:r>
            <a:r>
              <a:rPr lang="fr-FR" b="0" dirty="0"/>
              <a:t>size. "</a:t>
            </a:r>
            <a:r>
              <a:rPr lang="fr-FR" b="0" dirty="0">
                <a:sym typeface="Wingdings"/>
              </a:rPr>
              <a:t> </a:t>
            </a:r>
            <a:r>
              <a:rPr lang="fr-FR" b="0" dirty="0" smtClean="0">
                <a:sym typeface="Wingdings"/>
              </a:rPr>
              <a:t>0"</a:t>
            </a:r>
            <a:endParaRPr lang="fr-FR" b="0" dirty="0">
              <a:sym typeface="Wingdings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b="0" dirty="0" smtClean="0">
                <a:sym typeface="Wingdings"/>
              </a:rPr>
              <a:t>s </a:t>
            </a:r>
            <a:r>
              <a:rPr lang="fr-FR" b="0" dirty="0" err="1" smtClean="0">
                <a:sym typeface="Wingdings"/>
              </a:rPr>
              <a:t>add</a:t>
            </a:r>
            <a:r>
              <a:rPr lang="fr-FR" b="0" dirty="0" smtClean="0">
                <a:sym typeface="Wingdings"/>
              </a:rPr>
              <a:t>: </a:t>
            </a:r>
            <a:r>
              <a:rPr lang="fr-FR" b="0" dirty="0">
                <a:sym typeface="Wingdings"/>
              </a:rPr>
              <a:t>'bonjour </a:t>
            </a:r>
            <a:r>
              <a:rPr lang="fr-FR" b="0" dirty="0" err="1">
                <a:sym typeface="Wingdings"/>
              </a:rPr>
              <a:t>Isici</a:t>
            </a:r>
            <a:r>
              <a:rPr lang="fr-FR" b="0" dirty="0">
                <a:sym typeface="Wingdings"/>
              </a:rPr>
              <a:t>'.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fr-FR" b="0" dirty="0">
                <a:sym typeface="Wingdings"/>
              </a:rPr>
              <a:t>a size</a:t>
            </a:r>
            <a:r>
              <a:rPr lang="fr-FR" b="0" dirty="0"/>
              <a:t>. "</a:t>
            </a:r>
            <a:r>
              <a:rPr lang="fr-FR" b="0" dirty="0">
                <a:sym typeface="Wingdings"/>
              </a:rPr>
              <a:t> </a:t>
            </a:r>
            <a:r>
              <a:rPr lang="fr-FR" b="0" dirty="0" smtClean="0">
                <a:sym typeface="Wingdings"/>
              </a:rPr>
              <a:t>1</a:t>
            </a:r>
            <a:r>
              <a:rPr lang="fr-FR" b="0" dirty="0">
                <a:sym typeface="Wingdings"/>
              </a:rPr>
              <a:t>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Taille d'une collection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smtClean="0"/>
              <a:t>Tester la taille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err="1" smtClean="0"/>
              <a:t>isEmpty</a:t>
            </a:r>
            <a:endParaRPr lang="fr-FR" dirty="0" smtClean="0"/>
          </a:p>
          <a:p>
            <a:pPr lvl="1">
              <a:lnSpc>
                <a:spcPct val="90000"/>
              </a:lnSpc>
              <a:defRPr/>
            </a:pPr>
            <a:r>
              <a:rPr lang="fr-FR" dirty="0" err="1" smtClean="0"/>
              <a:t>ifEmpty</a:t>
            </a:r>
            <a:r>
              <a:rPr lang="fr-FR" dirty="0" smtClean="0"/>
              <a:t>: </a:t>
            </a:r>
            <a:r>
              <a:rPr lang="fr-FR" dirty="0" err="1" smtClean="0"/>
              <a:t>unBlock</a:t>
            </a:r>
            <a:endParaRPr lang="fr-FR" dirty="0" smtClean="0"/>
          </a:p>
          <a:p>
            <a:pPr lvl="1">
              <a:lnSpc>
                <a:spcPct val="90000"/>
              </a:lnSpc>
              <a:defRPr/>
            </a:pPr>
            <a:r>
              <a:rPr lang="fr-FR" dirty="0" err="1" smtClean="0"/>
              <a:t>ifNotEmpty</a:t>
            </a:r>
            <a:r>
              <a:rPr lang="fr-FR" dirty="0" smtClean="0"/>
              <a:t>: </a:t>
            </a:r>
            <a:r>
              <a:rPr lang="fr-FR" dirty="0" err="1" smtClean="0"/>
              <a:t>unBlock</a:t>
            </a:r>
            <a:endParaRPr lang="fr-FR" dirty="0" smtClean="0"/>
          </a:p>
          <a:p>
            <a:pPr lvl="1">
              <a:lnSpc>
                <a:spcPct val="90000"/>
              </a:lnSpc>
              <a:defRPr/>
            </a:pPr>
            <a:endParaRPr lang="fr-FR" sz="3000" dirty="0" smtClean="0"/>
          </a:p>
          <a:p>
            <a:pPr>
              <a:lnSpc>
                <a:spcPct val="90000"/>
              </a:lnSpc>
              <a:defRPr/>
            </a:pPr>
            <a:r>
              <a:rPr lang="fr-FR" sz="3000" dirty="0" smtClean="0"/>
              <a:t>Exemples :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#() </a:t>
            </a:r>
            <a:r>
              <a:rPr lang="fr-FR" dirty="0" err="1" smtClean="0"/>
              <a:t>isEmpty</a:t>
            </a:r>
            <a:r>
              <a:rPr lang="fr-FR" dirty="0" smtClean="0"/>
              <a:t>. </a:t>
            </a:r>
            <a:r>
              <a:rPr lang="fr-FR" i="1" dirty="0" smtClean="0"/>
              <a:t>"</a:t>
            </a:r>
            <a:r>
              <a:rPr lang="fr-FR" i="1" dirty="0" smtClean="0">
                <a:sym typeface="Wingdings"/>
              </a:rPr>
              <a:t> </a:t>
            </a:r>
            <a:r>
              <a:rPr lang="fr-FR" i="1" dirty="0" err="1" smtClean="0">
                <a:sym typeface="Wingdings"/>
              </a:rPr>
              <a:t>true</a:t>
            </a:r>
            <a:r>
              <a:rPr lang="fr-FR" i="1" dirty="0" smtClean="0">
                <a:sym typeface="Wingdings"/>
              </a:rPr>
              <a:t>"</a:t>
            </a:r>
            <a:endParaRPr lang="fr-FR" i="1" dirty="0" smtClean="0"/>
          </a:p>
          <a:p>
            <a:pPr lvl="1">
              <a:lnSpc>
                <a:spcPct val="90000"/>
              </a:lnSpc>
              <a:buNone/>
              <a:defRPr/>
            </a:pPr>
            <a:endParaRPr lang="fr-FR" dirty="0" smtClean="0"/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{Object new. #(). 123}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ifNotEmpty</a:t>
            </a:r>
            <a:r>
              <a:rPr lang="fr-FR" dirty="0" smtClean="0"/>
              <a:t>: [</a:t>
            </a:r>
            <a:r>
              <a:rPr lang="fr-FR" dirty="0" err="1" smtClean="0"/>
              <a:t>Transcript</a:t>
            </a:r>
            <a:r>
              <a:rPr lang="fr-FR" dirty="0" smtClean="0"/>
              <a:t> </a:t>
            </a:r>
            <a:r>
              <a:rPr lang="fr-FR" dirty="0" err="1" smtClean="0"/>
              <a:t>cr</a:t>
            </a:r>
            <a:r>
              <a:rPr lang="fr-FR" dirty="0" smtClean="0"/>
              <a:t>; show: 'Bonjour']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i="1" dirty="0"/>
              <a:t>	"Affiche Bonjour sur le </a:t>
            </a:r>
            <a:r>
              <a:rPr lang="fr-FR" i="1" dirty="0" err="1" smtClean="0"/>
              <a:t>Transcript</a:t>
            </a:r>
            <a:r>
              <a:rPr lang="fr-FR" i="1" dirty="0" smtClean="0"/>
              <a:t>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6000" dirty="0" smtClean="0"/>
              <a:t>Tests d'inclusion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err="1" smtClean="0"/>
              <a:t>includes</a:t>
            </a:r>
            <a:r>
              <a:rPr lang="fr-FR" dirty="0" smtClean="0"/>
              <a:t>: </a:t>
            </a:r>
            <a:r>
              <a:rPr lang="fr-FR" dirty="0" err="1" smtClean="0"/>
              <a:t>unObjet</a:t>
            </a:r>
            <a:endParaRPr lang="fr-FR" dirty="0" smtClean="0"/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err="1" smtClean="0"/>
              <a:t>true</a:t>
            </a:r>
            <a:r>
              <a:rPr lang="fr-FR" dirty="0" smtClean="0"/>
              <a:t> si le paramètre est dans la collection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#(123 'hello' -78) </a:t>
            </a:r>
            <a:r>
              <a:rPr lang="fr-FR" dirty="0" err="1" smtClean="0"/>
              <a:t>includes</a:t>
            </a:r>
            <a:r>
              <a:rPr lang="fr-FR" dirty="0" smtClean="0"/>
              <a:t>: 45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smtClean="0"/>
              <a:t>false</a:t>
            </a:r>
          </a:p>
          <a:p>
            <a:pPr lvl="2">
              <a:lnSpc>
                <a:spcPct val="90000"/>
              </a:lnSpc>
              <a:defRPr/>
            </a:pPr>
            <a:endParaRPr lang="fr-FR" dirty="0" smtClean="0"/>
          </a:p>
          <a:p>
            <a:pPr>
              <a:lnSpc>
                <a:spcPct val="90000"/>
              </a:lnSpc>
              <a:defRPr/>
            </a:pPr>
            <a:r>
              <a:rPr lang="fr-FR" dirty="0" err="1" smtClean="0">
                <a:ea typeface="+mn-ea"/>
                <a:cs typeface="+mn-cs"/>
              </a:rPr>
              <a:t>includesAny</a:t>
            </a:r>
            <a:r>
              <a:rPr lang="fr-FR" dirty="0" smtClean="0">
                <a:ea typeface="+mn-ea"/>
                <a:cs typeface="+mn-cs"/>
              </a:rPr>
              <a:t>: </a:t>
            </a:r>
            <a:r>
              <a:rPr lang="fr-FR" dirty="0" err="1" smtClean="0">
                <a:ea typeface="+mn-ea"/>
                <a:cs typeface="+mn-cs"/>
              </a:rPr>
              <a:t>uneAutreCollection</a:t>
            </a:r>
            <a:endParaRPr lang="fr-FR" dirty="0" smtClean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err="1" smtClean="0"/>
              <a:t>true</a:t>
            </a:r>
            <a:r>
              <a:rPr lang="fr-FR" dirty="0" smtClean="0"/>
              <a:t> si au moins un élément du paramètre est dans la collection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>
                <a:ea typeface="+mn-ea"/>
                <a:cs typeface="+mn-cs"/>
              </a:rPr>
              <a:t>Exemple : </a:t>
            </a:r>
            <a:r>
              <a:rPr lang="fr-FR" dirty="0" smtClean="0"/>
              <a:t>#(123 'hello' -78) </a:t>
            </a:r>
            <a:r>
              <a:rPr lang="fr-FR" dirty="0" err="1" smtClean="0"/>
              <a:t>includesAny</a:t>
            </a:r>
            <a:r>
              <a:rPr lang="fr-FR" dirty="0" smtClean="0"/>
              <a:t>: #('world' 123)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err="1" smtClean="0"/>
              <a:t>true</a:t>
            </a:r>
            <a:r>
              <a:rPr lang="fr-FR" dirty="0" smtClean="0"/>
              <a:t> 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fr-FR" dirty="0" smtClean="0"/>
              <a:t> </a:t>
            </a:r>
            <a:endParaRPr lang="fr-FR" dirty="0" smtClean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dirty="0" err="1" smtClean="0">
                <a:ea typeface="+mn-ea"/>
                <a:cs typeface="+mn-cs"/>
              </a:rPr>
              <a:t>includesAll</a:t>
            </a:r>
            <a:r>
              <a:rPr lang="fr-FR" dirty="0" smtClean="0">
                <a:ea typeface="+mn-ea"/>
                <a:cs typeface="+mn-cs"/>
              </a:rPr>
              <a:t>: </a:t>
            </a:r>
            <a:r>
              <a:rPr lang="fr-FR" dirty="0" err="1" smtClean="0">
                <a:ea typeface="+mn-ea"/>
                <a:cs typeface="+mn-cs"/>
              </a:rPr>
              <a:t>uneAutreCollection</a:t>
            </a:r>
            <a:endParaRPr lang="fr-FR" dirty="0" smtClean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err="1" smtClean="0"/>
              <a:t>true</a:t>
            </a:r>
            <a:r>
              <a:rPr lang="fr-FR" dirty="0" smtClean="0"/>
              <a:t> si tous les éléments du paramètre sont dans la collection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Exemple : #(123 'hello' -78) </a:t>
            </a:r>
            <a:r>
              <a:rPr lang="fr-FR" dirty="0" err="1" smtClean="0"/>
              <a:t>includesAll</a:t>
            </a:r>
            <a:r>
              <a:rPr lang="fr-FR" dirty="0" smtClean="0"/>
              <a:t>: #('world' 123)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smtClean="0"/>
              <a:t>false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Tests Arbitraires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err="1" smtClean="0"/>
              <a:t>allSatisfy</a:t>
            </a:r>
            <a:r>
              <a:rPr lang="fr-FR" dirty="0" smtClean="0"/>
              <a:t>: </a:t>
            </a:r>
            <a:r>
              <a:rPr lang="fr-FR" dirty="0" err="1" smtClean="0"/>
              <a:t>blockBooleen</a:t>
            </a:r>
            <a:endParaRPr lang="fr-FR" dirty="0" smtClean="0"/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err="1" smtClean="0"/>
              <a:t>true</a:t>
            </a:r>
            <a:r>
              <a:rPr lang="fr-FR" dirty="0" smtClean="0"/>
              <a:t> si le bloc retourne </a:t>
            </a:r>
            <a:r>
              <a:rPr lang="fr-FR" b="1" dirty="0" err="1" smtClean="0"/>
              <a:t>true</a:t>
            </a:r>
            <a:r>
              <a:rPr lang="fr-FR" b="1" dirty="0" smtClean="0"/>
              <a:t> </a:t>
            </a:r>
            <a:r>
              <a:rPr lang="fr-FR" dirty="0" smtClean="0"/>
              <a:t>pour tous les éléments </a:t>
            </a:r>
          </a:p>
          <a:p>
            <a:pPr>
              <a:lnSpc>
                <a:spcPct val="90000"/>
              </a:lnSpc>
              <a:defRPr/>
            </a:pPr>
            <a:r>
              <a:rPr lang="fr-FR" dirty="0" err="1" smtClean="0">
                <a:ea typeface="+mn-ea"/>
                <a:cs typeface="+mn-cs"/>
              </a:rPr>
              <a:t>anySatisfy</a:t>
            </a:r>
            <a:r>
              <a:rPr lang="fr-FR" dirty="0" smtClean="0">
                <a:ea typeface="+mn-ea"/>
                <a:cs typeface="+mn-cs"/>
              </a:rPr>
              <a:t>: </a:t>
            </a:r>
            <a:r>
              <a:rPr lang="fr-FR" dirty="0" err="1" smtClean="0"/>
              <a:t>blockBooleen</a:t>
            </a:r>
            <a:endParaRPr lang="fr-FR" dirty="0" smtClean="0">
              <a:ea typeface="+mn-ea"/>
              <a:cs typeface="+mn-cs"/>
            </a:endParaRPr>
          </a:p>
          <a:p>
            <a:pPr marL="742950" lvl="2" indent="-342900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err="1" smtClean="0"/>
              <a:t>true</a:t>
            </a:r>
            <a:r>
              <a:rPr lang="fr-FR" dirty="0" smtClean="0"/>
              <a:t> si le bloc retourne </a:t>
            </a:r>
            <a:r>
              <a:rPr lang="fr-FR" b="1" dirty="0" err="1" smtClean="0"/>
              <a:t>true</a:t>
            </a:r>
            <a:r>
              <a:rPr lang="fr-FR" b="1" dirty="0" smtClean="0"/>
              <a:t> </a:t>
            </a:r>
            <a:r>
              <a:rPr lang="fr-FR" dirty="0" smtClean="0"/>
              <a:t>pour au moins un élément </a:t>
            </a:r>
          </a:p>
          <a:p>
            <a:pPr>
              <a:lnSpc>
                <a:spcPct val="90000"/>
              </a:lnSpc>
              <a:defRPr/>
            </a:pPr>
            <a:r>
              <a:rPr lang="fr-FR" dirty="0" err="1" smtClean="0">
                <a:ea typeface="+mn-ea"/>
                <a:cs typeface="+mn-cs"/>
              </a:rPr>
              <a:t>noneSatisfy</a:t>
            </a:r>
            <a:r>
              <a:rPr lang="fr-FR" dirty="0" smtClean="0">
                <a:ea typeface="+mn-ea"/>
                <a:cs typeface="+mn-cs"/>
              </a:rPr>
              <a:t>: </a:t>
            </a:r>
            <a:r>
              <a:rPr lang="fr-FR" dirty="0" err="1" smtClean="0"/>
              <a:t>blockBooleen</a:t>
            </a:r>
            <a:endParaRPr lang="fr-FR" dirty="0" smtClean="0"/>
          </a:p>
          <a:p>
            <a:pPr marL="742950" lvl="2" indent="-342900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err="1" smtClean="0"/>
              <a:t>true</a:t>
            </a:r>
            <a:r>
              <a:rPr lang="fr-FR" dirty="0" smtClean="0"/>
              <a:t> si le bloc retourne </a:t>
            </a:r>
            <a:r>
              <a:rPr lang="fr-FR" b="1" dirty="0" smtClean="0"/>
              <a:t>false </a:t>
            </a:r>
            <a:r>
              <a:rPr lang="fr-FR" dirty="0" smtClean="0"/>
              <a:t>pour tous les éléments </a:t>
            </a:r>
          </a:p>
          <a:p>
            <a:pPr>
              <a:lnSpc>
                <a:spcPct val="90000"/>
              </a:lnSpc>
              <a:defRPr/>
            </a:pPr>
            <a:r>
              <a:rPr lang="fr-FR" dirty="0" smtClean="0">
                <a:ea typeface="+mn-ea"/>
                <a:cs typeface="+mn-cs"/>
              </a:rPr>
              <a:t>Exemples :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#(1 2 3) </a:t>
            </a:r>
            <a:r>
              <a:rPr lang="fr-FR" dirty="0" err="1" smtClean="0"/>
              <a:t>allSatisfy</a:t>
            </a:r>
            <a:r>
              <a:rPr lang="fr-FR" dirty="0" smtClean="0"/>
              <a:t>: [:</a:t>
            </a:r>
            <a:r>
              <a:rPr lang="fr-FR" dirty="0" err="1" smtClean="0"/>
              <a:t>element</a:t>
            </a:r>
            <a:r>
              <a:rPr lang="fr-FR" dirty="0" smtClean="0"/>
              <a:t>| </a:t>
            </a:r>
            <a:r>
              <a:rPr lang="fr-FR" dirty="0" err="1" smtClean="0"/>
              <a:t>element</a:t>
            </a:r>
            <a:r>
              <a:rPr lang="fr-FR" dirty="0" smtClean="0"/>
              <a:t> * 10 &lt; 24]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 smtClean="0"/>
              <a:t>R</a:t>
            </a:r>
            <a:r>
              <a:rPr lang="fr-FR" dirty="0" smtClean="0">
                <a:ea typeface="+mn-ea"/>
                <a:cs typeface="+mn-cs"/>
              </a:rPr>
              <a:t>etourne </a:t>
            </a:r>
            <a:r>
              <a:rPr lang="fr-FR" b="1" dirty="0" smtClean="0">
                <a:ea typeface="+mn-ea"/>
                <a:cs typeface="+mn-cs"/>
              </a:rPr>
              <a:t>false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#(1 2 3) </a:t>
            </a:r>
            <a:r>
              <a:rPr lang="fr-FR" dirty="0" err="1" smtClean="0"/>
              <a:t>anySatisfy</a:t>
            </a:r>
            <a:r>
              <a:rPr lang="fr-FR" dirty="0" smtClean="0"/>
              <a:t>: [:</a:t>
            </a:r>
            <a:r>
              <a:rPr lang="fr-FR" dirty="0" err="1" smtClean="0"/>
              <a:t>element</a:t>
            </a:r>
            <a:r>
              <a:rPr lang="fr-FR" dirty="0" smtClean="0"/>
              <a:t>| </a:t>
            </a:r>
            <a:r>
              <a:rPr lang="fr-FR" dirty="0" err="1" smtClean="0"/>
              <a:t>element</a:t>
            </a:r>
            <a:r>
              <a:rPr lang="fr-FR" dirty="0" smtClean="0"/>
              <a:t> * 10 &lt; 24]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err="1" smtClean="0"/>
              <a:t>true</a:t>
            </a:r>
            <a:endParaRPr lang="fr-FR" b="1" dirty="0" smtClean="0"/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>
                <a:ea typeface="+mn-ea"/>
                <a:cs typeface="+mn-cs"/>
              </a:rPr>
              <a:t>#(1 2 3) </a:t>
            </a:r>
            <a:r>
              <a:rPr lang="fr-FR" dirty="0" err="1" smtClean="0">
                <a:ea typeface="+mn-ea"/>
                <a:cs typeface="+mn-cs"/>
              </a:rPr>
              <a:t>noneSatisfy</a:t>
            </a:r>
            <a:r>
              <a:rPr lang="fr-FR" dirty="0" smtClean="0">
                <a:ea typeface="+mn-ea"/>
                <a:cs typeface="+mn-cs"/>
              </a:rPr>
              <a:t>: [:</a:t>
            </a:r>
            <a:r>
              <a:rPr lang="fr-FR" dirty="0" err="1" smtClean="0">
                <a:ea typeface="+mn-ea"/>
                <a:cs typeface="+mn-cs"/>
              </a:rPr>
              <a:t>element</a:t>
            </a:r>
            <a:r>
              <a:rPr lang="fr-FR" dirty="0" smtClean="0">
                <a:ea typeface="+mn-ea"/>
                <a:cs typeface="+mn-cs"/>
              </a:rPr>
              <a:t>| </a:t>
            </a:r>
            <a:r>
              <a:rPr lang="fr-FR" dirty="0" err="1" smtClean="0">
                <a:ea typeface="+mn-ea"/>
                <a:cs typeface="+mn-cs"/>
              </a:rPr>
              <a:t>element</a:t>
            </a:r>
            <a:r>
              <a:rPr lang="fr-FR" dirty="0" smtClean="0">
                <a:ea typeface="+mn-ea"/>
                <a:cs typeface="+mn-cs"/>
              </a:rPr>
              <a:t> * 5 = 20]</a:t>
            </a:r>
            <a:r>
              <a:rPr lang="fr-FR" dirty="0" smtClean="0"/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 smtClean="0"/>
              <a:t>Retourne </a:t>
            </a:r>
            <a:r>
              <a:rPr lang="fr-FR" b="1" dirty="0" err="1" smtClean="0"/>
              <a:t>true</a:t>
            </a:r>
            <a:endParaRPr lang="fr-FR" b="1" dirty="0" smtClean="0"/>
          </a:p>
          <a:p>
            <a:pPr lvl="1">
              <a:lnSpc>
                <a:spcPct val="90000"/>
              </a:lnSpc>
              <a:buNone/>
              <a:defRPr/>
            </a:pPr>
            <a:endParaRPr lang="fr-FR" dirty="0" smtClean="0"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  <a:defRPr/>
            </a:pPr>
            <a:endParaRPr lang="fr-FR" dirty="0" smtClean="0"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sz="6000" dirty="0" smtClean="0"/>
              <a:t>Copie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2686" dirty="0" err="1" smtClean="0"/>
              <a:t>copyWith</a:t>
            </a:r>
            <a:r>
              <a:rPr lang="fr-FR" sz="2686" dirty="0"/>
              <a:t>: </a:t>
            </a:r>
            <a:r>
              <a:rPr lang="fr-FR" sz="2686" dirty="0" err="1"/>
              <a:t>unObjet</a:t>
            </a:r>
            <a:endParaRPr lang="fr-FR" sz="2686" dirty="0"/>
          </a:p>
          <a:p>
            <a:pPr lvl="1">
              <a:lnSpc>
                <a:spcPct val="90000"/>
              </a:lnSpc>
              <a:defRPr/>
            </a:pPr>
            <a:r>
              <a:rPr lang="fr-FR" sz="2686" dirty="0"/>
              <a:t>Retourne une collection du même type avec tous les éléments + </a:t>
            </a:r>
            <a:r>
              <a:rPr lang="fr-FR" sz="2686" dirty="0" err="1" smtClean="0"/>
              <a:t>unObjet</a:t>
            </a:r>
            <a:endParaRPr lang="fr-FR" sz="2686" dirty="0" smtClean="0"/>
          </a:p>
          <a:p>
            <a:pPr lvl="1">
              <a:lnSpc>
                <a:spcPct val="90000"/>
              </a:lnSpc>
              <a:defRPr/>
            </a:pPr>
            <a:endParaRPr lang="fr-FR" sz="2686" dirty="0" smtClean="0"/>
          </a:p>
          <a:p>
            <a:pPr>
              <a:lnSpc>
                <a:spcPct val="90000"/>
              </a:lnSpc>
              <a:defRPr/>
            </a:pPr>
            <a:r>
              <a:rPr lang="fr-FR" sz="2686" dirty="0" err="1"/>
              <a:t>copyWithout</a:t>
            </a:r>
            <a:r>
              <a:rPr lang="fr-FR" sz="2686" dirty="0"/>
              <a:t>: </a:t>
            </a:r>
            <a:r>
              <a:rPr lang="fr-FR" sz="2686" dirty="0" err="1"/>
              <a:t>unObjet</a:t>
            </a:r>
            <a:endParaRPr lang="fr-FR" sz="2686" dirty="0"/>
          </a:p>
          <a:p>
            <a:pPr lvl="1">
              <a:lnSpc>
                <a:spcPct val="90000"/>
              </a:lnSpc>
              <a:defRPr/>
            </a:pPr>
            <a:r>
              <a:rPr lang="fr-FR" sz="2971" dirty="0"/>
              <a:t> </a:t>
            </a:r>
            <a:r>
              <a:rPr lang="fr-FR" sz="2686" dirty="0"/>
              <a:t>Retourne une collection du même type avec tous les éléments sauf </a:t>
            </a:r>
            <a:r>
              <a:rPr lang="fr-FR" sz="2686" dirty="0" err="1" smtClean="0"/>
              <a:t>unObjet</a:t>
            </a:r>
            <a:endParaRPr lang="fr-FR" sz="2686" dirty="0" smtClean="0"/>
          </a:p>
          <a:p>
            <a:pPr>
              <a:lnSpc>
                <a:spcPct val="90000"/>
              </a:lnSpc>
              <a:buNone/>
              <a:defRPr/>
            </a:pPr>
            <a:endParaRPr lang="fr-FR" sz="3086" dirty="0" smtClean="0"/>
          </a:p>
          <a:p>
            <a:pPr>
              <a:lnSpc>
                <a:spcPct val="90000"/>
              </a:lnSpc>
              <a:defRPr/>
            </a:pPr>
            <a:endParaRPr lang="fr-FR" sz="3086" dirty="0" smtClean="0"/>
          </a:p>
          <a:p>
            <a:pPr lvl="1">
              <a:lnSpc>
                <a:spcPct val="90000"/>
              </a:lnSpc>
              <a:defRPr/>
            </a:pPr>
            <a:endParaRPr lang="fr-FR" sz="2686" dirty="0" smtClean="0"/>
          </a:p>
          <a:p>
            <a:pPr lvl="1">
              <a:lnSpc>
                <a:spcPct val="90000"/>
              </a:lnSpc>
              <a:buNone/>
              <a:defRPr/>
            </a:pPr>
            <a:endParaRPr lang="fr-FR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sz="6000" dirty="0" smtClean="0"/>
              <a:t>Copie de collections ordonnées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3086" dirty="0" err="1" smtClean="0"/>
              <a:t>allButFirst</a:t>
            </a:r>
            <a:endParaRPr lang="fr-FR" sz="3086" dirty="0" smtClean="0"/>
          </a:p>
          <a:p>
            <a:pPr lvl="1">
              <a:lnSpc>
                <a:spcPct val="90000"/>
              </a:lnSpc>
              <a:defRPr/>
            </a:pPr>
            <a:r>
              <a:rPr lang="fr-FR" sz="2686" dirty="0" smtClean="0"/>
              <a:t>Copie avec tous les éléments sauf le </a:t>
            </a:r>
            <a:r>
              <a:rPr lang="fr-FR" sz="2686" u="sng" dirty="0" smtClean="0"/>
              <a:t>premier</a:t>
            </a:r>
          </a:p>
          <a:p>
            <a:pPr>
              <a:lnSpc>
                <a:spcPct val="90000"/>
              </a:lnSpc>
              <a:defRPr/>
            </a:pPr>
            <a:r>
              <a:rPr lang="fr-FR" sz="3086" dirty="0" err="1" smtClean="0"/>
              <a:t>allButFirst</a:t>
            </a:r>
            <a:r>
              <a:rPr lang="fr-FR" sz="3086" dirty="0" smtClean="0"/>
              <a:t>: n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686" dirty="0" smtClean="0"/>
              <a:t>Copie avec tous les éléments sauf les </a:t>
            </a:r>
            <a:r>
              <a:rPr lang="fr-FR" sz="2686" b="1" u="sng" dirty="0" smtClean="0"/>
              <a:t>n</a:t>
            </a:r>
            <a:r>
              <a:rPr lang="fr-FR" sz="2686" u="sng" dirty="0" smtClean="0"/>
              <a:t> premiers</a:t>
            </a:r>
          </a:p>
          <a:p>
            <a:pPr>
              <a:lnSpc>
                <a:spcPct val="90000"/>
              </a:lnSpc>
              <a:defRPr/>
            </a:pPr>
            <a:r>
              <a:rPr lang="fr-FR" sz="3086" dirty="0" err="1" smtClean="0"/>
              <a:t>allButLast</a:t>
            </a:r>
            <a:endParaRPr lang="fr-FR" sz="3086" dirty="0" smtClean="0"/>
          </a:p>
          <a:p>
            <a:pPr lvl="1">
              <a:lnSpc>
                <a:spcPct val="90000"/>
              </a:lnSpc>
              <a:defRPr/>
            </a:pPr>
            <a:r>
              <a:rPr lang="fr-FR" sz="2686" dirty="0" smtClean="0"/>
              <a:t>Copie avec tous les éléments sauf le </a:t>
            </a:r>
            <a:r>
              <a:rPr lang="fr-FR" sz="2686" u="sng" dirty="0" smtClean="0"/>
              <a:t>dernier</a:t>
            </a:r>
          </a:p>
          <a:p>
            <a:pPr>
              <a:lnSpc>
                <a:spcPct val="90000"/>
              </a:lnSpc>
              <a:defRPr/>
            </a:pPr>
            <a:r>
              <a:rPr lang="fr-FR" sz="3086" dirty="0" err="1" smtClean="0"/>
              <a:t>allButLast</a:t>
            </a:r>
            <a:r>
              <a:rPr lang="fr-FR" sz="3086" dirty="0" smtClean="0"/>
              <a:t>: n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686" dirty="0" smtClean="0"/>
              <a:t>Copie avec tous les éléments sauf les </a:t>
            </a:r>
            <a:r>
              <a:rPr lang="fr-FR" sz="2686" b="1" u="sng" dirty="0" smtClean="0"/>
              <a:t>n</a:t>
            </a:r>
            <a:r>
              <a:rPr lang="fr-FR" sz="2686" u="sng" dirty="0" smtClean="0"/>
              <a:t> derniers</a:t>
            </a:r>
          </a:p>
          <a:p>
            <a:pPr lvl="1">
              <a:lnSpc>
                <a:spcPct val="90000"/>
              </a:lnSpc>
              <a:defRPr/>
            </a:pPr>
            <a:endParaRPr lang="fr-FR" sz="2686" dirty="0" smtClean="0"/>
          </a:p>
          <a:p>
            <a:pPr>
              <a:lnSpc>
                <a:spcPct val="90000"/>
              </a:lnSpc>
              <a:defRPr/>
            </a:pPr>
            <a:endParaRPr lang="fr-FR" sz="3086" dirty="0" smtClean="0"/>
          </a:p>
          <a:p>
            <a:pPr lvl="1">
              <a:lnSpc>
                <a:spcPct val="90000"/>
              </a:lnSpc>
              <a:defRPr/>
            </a:pPr>
            <a:endParaRPr lang="fr-FR" sz="2686" dirty="0" smtClean="0"/>
          </a:p>
          <a:p>
            <a:pPr lvl="1">
              <a:lnSpc>
                <a:spcPct val="90000"/>
              </a:lnSpc>
              <a:buNone/>
              <a:defRPr/>
            </a:pPr>
            <a:endParaRPr lang="fr-FR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sz="6000" dirty="0" smtClean="0"/>
              <a:t>Concaténation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fr-FR" dirty="0" err="1" smtClean="0"/>
              <a:t>uneCollection</a:t>
            </a:r>
            <a:r>
              <a:rPr lang="fr-FR" dirty="0" smtClean="0"/>
              <a:t> </a:t>
            </a:r>
            <a:r>
              <a:rPr lang="fr-FR" sz="7000" b="1" dirty="0" smtClean="0">
                <a:solidFill>
                  <a:srgbClr val="FF0000"/>
                </a:solidFill>
              </a:rPr>
              <a:t>,</a:t>
            </a:r>
            <a:r>
              <a:rPr lang="fr-FR" b="1" dirty="0" smtClean="0"/>
              <a:t> </a:t>
            </a:r>
            <a:r>
              <a:rPr lang="fr-FR" dirty="0" err="1" smtClean="0"/>
              <a:t>autreCollection</a:t>
            </a:r>
            <a:endParaRPr lang="fr-FR" dirty="0" smtClean="0"/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Produit une nouvelle collection avec les éléments des 2 collections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Exemple : l'expression suivante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#(4 5)</a:t>
            </a:r>
            <a:r>
              <a:rPr lang="fr-FR" sz="4165" b="1" dirty="0" smtClean="0">
                <a:solidFill>
                  <a:srgbClr val="FF0000"/>
                </a:solidFill>
              </a:rPr>
              <a:t> ,</a:t>
            </a:r>
            <a:r>
              <a:rPr lang="fr-FR" sz="3200" b="1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 #(1 2 3) 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a pour résultat :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dirty="0" smtClean="0"/>
              <a:t>#(4 5 1 2 3)</a:t>
            </a:r>
          </a:p>
          <a:p>
            <a:pPr lvl="2">
              <a:lnSpc>
                <a:spcPct val="90000"/>
              </a:lnSpc>
              <a:buNone/>
              <a:defRPr/>
            </a:pPr>
            <a:endParaRPr lang="fr-FR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Les Streams</a:t>
            </a:r>
            <a:br>
              <a:rPr lang="fr-FR">
                <a:ea typeface="+mj-ea"/>
                <a:cs typeface="+mj-cs"/>
              </a:rPr>
            </a:br>
            <a:r>
              <a:rPr lang="fr-FR">
                <a:ea typeface="+mj-ea"/>
                <a:cs typeface="+mj-cs"/>
              </a:rPr>
              <a:t>(Flots)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Notion de Stream (flot)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991600" cy="5410200"/>
          </a:xfrm>
        </p:spPr>
        <p:txBody>
          <a:bodyPr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80000"/>
              </a:spcBef>
              <a:defRPr/>
            </a:pPr>
            <a:r>
              <a:rPr lang="fr-FR">
                <a:ea typeface="+mn-ea"/>
                <a:cs typeface="+mn-cs"/>
              </a:rPr>
              <a:t>Stream (flot en français) </a:t>
            </a:r>
          </a:p>
          <a:p>
            <a:pPr lvl="1" defTabSz="914400">
              <a:lnSpc>
                <a:spcPct val="90000"/>
              </a:lnSpc>
              <a:defRPr/>
            </a:pPr>
            <a:r>
              <a:rPr lang="fr-FR"/>
              <a:t>Manipulateur séquentiel de données</a:t>
            </a:r>
          </a:p>
          <a:p>
            <a:pPr lvl="2" defTabSz="914400">
              <a:lnSpc>
                <a:spcPct val="90000"/>
              </a:lnSpc>
              <a:defRPr/>
            </a:pPr>
            <a:r>
              <a:rPr lang="fr-FR"/>
              <a:t>Manipulation == lecture ou écriture</a:t>
            </a:r>
          </a:p>
          <a:p>
            <a:pPr defTabSz="914400">
              <a:lnSpc>
                <a:spcPct val="90000"/>
              </a:lnSpc>
              <a:defRPr/>
            </a:pPr>
            <a:endParaRPr lang="fr-FR"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Données dans un conteneur</a:t>
            </a:r>
          </a:p>
          <a:p>
            <a:pPr lvl="1" defTabSz="914400">
              <a:lnSpc>
                <a:spcPct val="90000"/>
              </a:lnSpc>
              <a:defRPr/>
            </a:pPr>
            <a:r>
              <a:rPr lang="fr-FR"/>
              <a:t>Différents conteneurs :</a:t>
            </a:r>
          </a:p>
          <a:p>
            <a:pPr lvl="2" defTabSz="914400">
              <a:lnSpc>
                <a:spcPct val="90000"/>
              </a:lnSpc>
              <a:defRPr/>
            </a:pPr>
            <a:r>
              <a:rPr lang="fr-FR"/>
              <a:t>Chaîne de caractères</a:t>
            </a:r>
          </a:p>
          <a:p>
            <a:pPr lvl="2" defTabSz="914400">
              <a:lnSpc>
                <a:spcPct val="90000"/>
              </a:lnSpc>
              <a:defRPr/>
            </a:pPr>
            <a:r>
              <a:rPr lang="fr-FR"/>
              <a:t>Collection</a:t>
            </a:r>
          </a:p>
          <a:p>
            <a:pPr lvl="2" defTabSz="914400">
              <a:lnSpc>
                <a:spcPct val="90000"/>
              </a:lnSpc>
              <a:defRPr/>
            </a:pPr>
            <a:r>
              <a:rPr lang="fr-FR"/>
              <a:t>Fichier</a:t>
            </a:r>
          </a:p>
          <a:p>
            <a:pPr lvl="2" defTabSz="914400">
              <a:lnSpc>
                <a:spcPct val="90000"/>
              </a:lnSpc>
              <a:defRPr/>
            </a:pPr>
            <a:r>
              <a:rPr lang="fr-FR"/>
              <a:t>Socket réseau</a:t>
            </a:r>
          </a:p>
          <a:p>
            <a:pPr defTabSz="914400">
              <a:lnSpc>
                <a:spcPct val="90000"/>
              </a:lnSpc>
              <a:spcBef>
                <a:spcPct val="80000"/>
              </a:spcBef>
              <a:defRPr/>
            </a:pPr>
            <a:r>
              <a:rPr lang="fr-FR">
                <a:ea typeface="+mn-ea"/>
                <a:cs typeface="+mn-cs"/>
              </a:rPr>
              <a:t>Données lues et écrites de n’importe quel type</a:t>
            </a:r>
          </a:p>
          <a:p>
            <a:pPr lvl="1" defTabSz="914400">
              <a:lnSpc>
                <a:spcPct val="90000"/>
              </a:lnSpc>
              <a:defRPr/>
            </a:pPr>
            <a:r>
              <a:rPr lang="fr-FR"/>
              <a:t>objets, caractères, octets (images, sons, 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de lecture</a:t>
            </a:r>
          </a:p>
        </p:txBody>
      </p:sp>
      <p:graphicFrame>
        <p:nvGraphicFramePr>
          <p:cNvPr id="771075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07907" name="Oval 1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08" name="Line 1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07905" name="Oval 21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06" name="Line 22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021263" y="2438400"/>
            <a:ext cx="457200" cy="1295400"/>
            <a:chOff x="1248" y="1134"/>
            <a:chExt cx="288" cy="816"/>
          </a:xfrm>
        </p:grpSpPr>
        <p:sp>
          <p:nvSpPr>
            <p:cNvPr id="207903" name="Oval 24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04" name="Line 25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610225" y="2438400"/>
            <a:ext cx="457200" cy="1295400"/>
            <a:chOff x="1248" y="1134"/>
            <a:chExt cx="288" cy="816"/>
          </a:xfrm>
        </p:grpSpPr>
        <p:sp>
          <p:nvSpPr>
            <p:cNvPr id="207901" name="Oval 27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66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02" name="Line 28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227763" y="2438400"/>
            <a:ext cx="457200" cy="1295400"/>
            <a:chOff x="1248" y="1134"/>
            <a:chExt cx="288" cy="816"/>
          </a:xfrm>
        </p:grpSpPr>
        <p:sp>
          <p:nvSpPr>
            <p:cNvPr id="207899" name="Oval 30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00" name="Line 31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7894" name="Oval 3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07895" name="AutoShape 33"/>
          <p:cNvCxnSpPr>
            <a:cxnSpLocks noChangeShapeType="1"/>
            <a:stCxn id="207894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7896" name="Text Box 34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cxnSp>
        <p:nvCxnSpPr>
          <p:cNvPr id="207897" name="AutoShape 38"/>
          <p:cNvCxnSpPr>
            <a:cxnSpLocks noChangeShapeType="1"/>
            <a:stCxn id="207894" idx="6"/>
          </p:cNvCxnSpPr>
          <p:nvPr/>
        </p:nvCxnSpPr>
        <p:spPr bwMode="auto">
          <a:xfrm flipV="1">
            <a:off x="3729038" y="3986213"/>
            <a:ext cx="1587" cy="1879600"/>
          </a:xfrm>
          <a:prstGeom prst="curvedConnector4">
            <a:avLst>
              <a:gd name="adj1" fmla="val 14400000"/>
              <a:gd name="adj2" fmla="val 4856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7898" name="Text Box 39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4000">
                <a:ea typeface="+mj-ea"/>
                <a:cs typeface="+mj-cs"/>
              </a:rPr>
              <a:t>Quelques classes de collections</a:t>
            </a:r>
            <a:endParaRPr lang="en-US" sz="4000">
              <a:ea typeface="+mj-ea"/>
              <a:cs typeface="+mj-cs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Collections ordonnées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Taille fixe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 b="1" dirty="0" err="1"/>
              <a:t>Array</a:t>
            </a:r>
            <a:endParaRPr lang="fr-FR" sz="2000" b="1" dirty="0"/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Taille variable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 b="1" dirty="0" err="1"/>
              <a:t>OrderedCollection</a:t>
            </a:r>
            <a:r>
              <a:rPr lang="fr-FR" sz="2000" b="1" dirty="0"/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 b="1" dirty="0" err="1"/>
              <a:t>SortedCollection</a:t>
            </a:r>
            <a:r>
              <a:rPr lang="fr-FR" b="1" dirty="0" smtClean="0"/>
              <a:t> </a:t>
            </a:r>
            <a:r>
              <a:rPr lang="fr-FR" sz="2000" dirty="0" smtClean="0"/>
              <a:t>: éléments </a:t>
            </a:r>
            <a:r>
              <a:rPr lang="fr-FR" sz="2000" dirty="0"/>
              <a:t>automatiquement </a:t>
            </a:r>
            <a:r>
              <a:rPr lang="fr-FR" sz="2000" dirty="0" smtClean="0"/>
              <a:t>triés</a:t>
            </a:r>
          </a:p>
          <a:p>
            <a:pPr lvl="3">
              <a:lnSpc>
                <a:spcPct val="90000"/>
              </a:lnSpc>
              <a:defRPr/>
            </a:pPr>
            <a:endParaRPr lang="fr-FR" sz="900" dirty="0"/>
          </a:p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Collections </a:t>
            </a:r>
            <a:r>
              <a:rPr lang="fr-FR" dirty="0" err="1">
                <a:ea typeface="+mn-ea"/>
                <a:cs typeface="+mn-cs"/>
              </a:rPr>
              <a:t>non-ordonnées</a:t>
            </a:r>
            <a:r>
              <a:rPr lang="fr-FR" dirty="0">
                <a:ea typeface="+mn-ea"/>
                <a:cs typeface="+mn-cs"/>
              </a:rPr>
              <a:t> (taille variable)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Ensembles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 b="1" dirty="0"/>
              <a:t>Set</a:t>
            </a:r>
            <a:r>
              <a:rPr lang="fr-FR" sz="2000" b="1" dirty="0" smtClean="0"/>
              <a:t> </a:t>
            </a:r>
            <a:r>
              <a:rPr lang="fr-FR" sz="2000" dirty="0" smtClean="0"/>
              <a:t>: Deux </a:t>
            </a:r>
            <a:r>
              <a:rPr lang="fr-FR" sz="2000" dirty="0"/>
              <a:t>éléments ne peuvent pas être </a:t>
            </a:r>
            <a:r>
              <a:rPr lang="fr-FR" sz="2000" dirty="0" smtClean="0"/>
              <a:t>égaux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 b="1" dirty="0" err="1"/>
              <a:t>IdentitySet</a:t>
            </a:r>
            <a:r>
              <a:rPr lang="fr-FR" sz="2000" b="1" dirty="0" smtClean="0"/>
              <a:t> </a:t>
            </a:r>
            <a:r>
              <a:rPr lang="fr-FR" sz="2000" dirty="0" smtClean="0"/>
              <a:t>: Un </a:t>
            </a:r>
            <a:r>
              <a:rPr lang="fr-FR" sz="2000" dirty="0"/>
              <a:t>élément ne peut pas apparaître deux </a:t>
            </a:r>
            <a:r>
              <a:rPr lang="fr-FR" sz="2000" dirty="0" smtClean="0"/>
              <a:t>fois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Dictionnaires</a:t>
            </a:r>
            <a:r>
              <a:rPr lang="fr-FR" dirty="0" smtClean="0"/>
              <a:t> : table </a:t>
            </a:r>
            <a:r>
              <a:rPr lang="fr-FR" dirty="0"/>
              <a:t>de correspondance </a:t>
            </a:r>
            <a:r>
              <a:rPr lang="fr-FR" dirty="0" err="1"/>
              <a:t>clé-</a:t>
            </a:r>
            <a:r>
              <a:rPr lang="fr-FR" dirty="0" err="1" smtClean="0"/>
              <a:t>valeur</a:t>
            </a:r>
            <a:endParaRPr lang="fr-FR" dirty="0" smtClean="0"/>
          </a:p>
          <a:p>
            <a:pPr lvl="2">
              <a:lnSpc>
                <a:spcPct val="90000"/>
              </a:lnSpc>
              <a:defRPr/>
            </a:pPr>
            <a:r>
              <a:rPr lang="fr-FR" sz="2000" b="1" dirty="0" err="1"/>
              <a:t>Dictionary</a:t>
            </a:r>
            <a:r>
              <a:rPr lang="fr-FR" sz="2000" b="1" dirty="0" smtClean="0"/>
              <a:t> </a:t>
            </a:r>
            <a:r>
              <a:rPr lang="fr-FR" sz="2000" dirty="0" smtClean="0"/>
              <a:t>: Deux </a:t>
            </a:r>
            <a:r>
              <a:rPr lang="fr-FR" sz="2000" dirty="0"/>
              <a:t>clés ne peuvent pas être </a:t>
            </a:r>
            <a:r>
              <a:rPr lang="fr-FR" sz="2000" dirty="0" smtClean="0"/>
              <a:t>égales</a:t>
            </a:r>
          </a:p>
          <a:p>
            <a:pPr lvl="2">
              <a:lnSpc>
                <a:spcPct val="90000"/>
              </a:lnSpc>
              <a:defRPr/>
            </a:pPr>
            <a:r>
              <a:rPr lang="fr-FR" sz="2000" b="1" dirty="0" err="1"/>
              <a:t>IdentityDictionary</a:t>
            </a:r>
            <a:r>
              <a:rPr lang="fr-FR" sz="2000" b="1" dirty="0" smtClean="0"/>
              <a:t> </a:t>
            </a:r>
            <a:r>
              <a:rPr lang="fr-FR" sz="2000" dirty="0" smtClean="0"/>
              <a:t>: Une </a:t>
            </a:r>
            <a:r>
              <a:rPr lang="fr-FR" sz="2000" dirty="0"/>
              <a:t>même clé ne peut être utilisée deux </a:t>
            </a:r>
            <a:r>
              <a:rPr lang="fr-FR" sz="2000" dirty="0" smtClean="0"/>
              <a:t>fois</a:t>
            </a:r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de lecture </a:t>
            </a:r>
          </a:p>
        </p:txBody>
      </p:sp>
      <p:graphicFrame>
        <p:nvGraphicFramePr>
          <p:cNvPr id="769027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09958" name="Oval 1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59" name="Line 1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09956" name="Oval 21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57" name="Line 22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021263" y="2438400"/>
            <a:ext cx="457200" cy="1295400"/>
            <a:chOff x="1248" y="1134"/>
            <a:chExt cx="288" cy="816"/>
          </a:xfrm>
        </p:grpSpPr>
        <p:sp>
          <p:nvSpPr>
            <p:cNvPr id="209954" name="Oval 24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55" name="Line 25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610225" y="2438400"/>
            <a:ext cx="457200" cy="1295400"/>
            <a:chOff x="1248" y="1134"/>
            <a:chExt cx="288" cy="816"/>
          </a:xfrm>
        </p:grpSpPr>
        <p:sp>
          <p:nvSpPr>
            <p:cNvPr id="209952" name="Oval 27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66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53" name="Line 28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227763" y="2438400"/>
            <a:ext cx="457200" cy="1295400"/>
            <a:chOff x="1248" y="1134"/>
            <a:chExt cx="288" cy="816"/>
          </a:xfrm>
        </p:grpSpPr>
        <p:sp>
          <p:nvSpPr>
            <p:cNvPr id="209950" name="Oval 30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51" name="Line 31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9942" name="Oval 3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09943" name="AutoShape 33"/>
          <p:cNvCxnSpPr>
            <a:cxnSpLocks noChangeShapeType="1"/>
            <a:stCxn id="209942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85800" y="5029200"/>
            <a:ext cx="1676400" cy="838200"/>
            <a:chOff x="432" y="3168"/>
            <a:chExt cx="1056" cy="528"/>
          </a:xfrm>
        </p:grpSpPr>
        <p:sp>
          <p:nvSpPr>
            <p:cNvPr id="209948" name="AutoShape 36"/>
            <p:cNvSpPr>
              <a:spLocks noChangeArrowheads="1"/>
            </p:cNvSpPr>
            <p:nvPr/>
          </p:nvSpPr>
          <p:spPr bwMode="auto">
            <a:xfrm>
              <a:off x="432" y="3408"/>
              <a:ext cx="1056" cy="288"/>
            </a:xfrm>
            <a:prstGeom prst="lightningBol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49" name="Text Box 37"/>
            <p:cNvSpPr txBox="1">
              <a:spLocks noChangeArrowheads="1"/>
            </p:cNvSpPr>
            <p:nvPr/>
          </p:nvSpPr>
          <p:spPr bwMode="auto">
            <a:xfrm>
              <a:off x="710" y="3168"/>
              <a:ext cx="44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next</a:t>
              </a:r>
            </a:p>
          </p:txBody>
        </p:sp>
      </p:grpSp>
      <p:cxnSp>
        <p:nvCxnSpPr>
          <p:cNvPr id="209945" name="AutoShape 38"/>
          <p:cNvCxnSpPr>
            <a:cxnSpLocks noChangeShapeType="1"/>
            <a:stCxn id="209942" idx="6"/>
          </p:cNvCxnSpPr>
          <p:nvPr/>
        </p:nvCxnSpPr>
        <p:spPr bwMode="auto">
          <a:xfrm flipV="1">
            <a:off x="3729038" y="3986213"/>
            <a:ext cx="1587" cy="1879600"/>
          </a:xfrm>
          <a:prstGeom prst="curvedConnector4">
            <a:avLst>
              <a:gd name="adj1" fmla="val 14400000"/>
              <a:gd name="adj2" fmla="val 4856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9946" name="Text Box 39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sp>
        <p:nvSpPr>
          <p:cNvPr id="209947" name="Text Box 41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de lecture </a:t>
            </a:r>
          </a:p>
        </p:txBody>
      </p:sp>
      <p:graphicFrame>
        <p:nvGraphicFramePr>
          <p:cNvPr id="749647" name="Group 79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12007" name="Oval 46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08" name="Line 47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12005" name="Oval 6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06" name="Line 6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021263" y="2438400"/>
            <a:ext cx="457200" cy="1295400"/>
            <a:chOff x="1248" y="1134"/>
            <a:chExt cx="288" cy="816"/>
          </a:xfrm>
        </p:grpSpPr>
        <p:sp>
          <p:nvSpPr>
            <p:cNvPr id="212003" name="Oval 71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04" name="Line 72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5610225" y="2438400"/>
            <a:ext cx="457200" cy="1295400"/>
            <a:chOff x="1248" y="1134"/>
            <a:chExt cx="288" cy="816"/>
          </a:xfrm>
        </p:grpSpPr>
        <p:sp>
          <p:nvSpPr>
            <p:cNvPr id="212001" name="Oval 74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66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02" name="Line 75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6227763" y="2438400"/>
            <a:ext cx="457200" cy="1295400"/>
            <a:chOff x="1248" y="1134"/>
            <a:chExt cx="288" cy="816"/>
          </a:xfrm>
        </p:grpSpPr>
        <p:sp>
          <p:nvSpPr>
            <p:cNvPr id="211999" name="Oval 77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00" name="Line 78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990" name="Oval 81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11991" name="AutoShape 83"/>
          <p:cNvCxnSpPr>
            <a:cxnSpLocks noChangeShapeType="1"/>
            <a:stCxn id="211990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685800" y="5029200"/>
            <a:ext cx="1676400" cy="838200"/>
            <a:chOff x="432" y="3168"/>
            <a:chExt cx="1056" cy="528"/>
          </a:xfrm>
        </p:grpSpPr>
        <p:sp>
          <p:nvSpPr>
            <p:cNvPr id="211997" name="AutoShape 85"/>
            <p:cNvSpPr>
              <a:spLocks noChangeArrowheads="1"/>
            </p:cNvSpPr>
            <p:nvPr/>
          </p:nvSpPr>
          <p:spPr bwMode="auto">
            <a:xfrm>
              <a:off x="432" y="3408"/>
              <a:ext cx="1056" cy="288"/>
            </a:xfrm>
            <a:prstGeom prst="lightningBol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98" name="Text Box 86"/>
            <p:cNvSpPr txBox="1">
              <a:spLocks noChangeArrowheads="1"/>
            </p:cNvSpPr>
            <p:nvPr/>
          </p:nvSpPr>
          <p:spPr bwMode="auto">
            <a:xfrm>
              <a:off x="710" y="3168"/>
              <a:ext cx="44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next</a:t>
              </a:r>
            </a:p>
          </p:txBody>
        </p:sp>
      </p:grpSp>
      <p:cxnSp>
        <p:nvCxnSpPr>
          <p:cNvPr id="211993" name="AutoShape 87"/>
          <p:cNvCxnSpPr>
            <a:cxnSpLocks noChangeShapeType="1"/>
            <a:stCxn id="211990" idx="6"/>
          </p:cNvCxnSpPr>
          <p:nvPr/>
        </p:nvCxnSpPr>
        <p:spPr bwMode="auto">
          <a:xfrm flipV="1">
            <a:off x="3729038" y="3986213"/>
            <a:ext cx="1587" cy="1879600"/>
          </a:xfrm>
          <a:prstGeom prst="curvedConnector4">
            <a:avLst>
              <a:gd name="adj1" fmla="val 14400000"/>
              <a:gd name="adj2" fmla="val 4856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1994" name="Text Box 88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sp>
        <p:nvSpPr>
          <p:cNvPr id="211995" name="Text Box 90"/>
          <p:cNvSpPr txBox="1">
            <a:spLocks noChangeArrowheads="1"/>
          </p:cNvSpPr>
          <p:nvPr/>
        </p:nvSpPr>
        <p:spPr bwMode="auto">
          <a:xfrm>
            <a:off x="3486150" y="4094163"/>
            <a:ext cx="52228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4000">
                <a:solidFill>
                  <a:schemeClr val="hlink"/>
                </a:solidFill>
                <a:latin typeface="Arial" charset="0"/>
              </a:rPr>
              <a:t>X</a:t>
            </a:r>
          </a:p>
        </p:txBody>
      </p:sp>
      <p:sp>
        <p:nvSpPr>
          <p:cNvPr id="211996" name="Text Box 94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de lecture </a:t>
            </a:r>
          </a:p>
        </p:txBody>
      </p:sp>
      <p:graphicFrame>
        <p:nvGraphicFramePr>
          <p:cNvPr id="762883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4033" name="Oval 3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14034" name="AutoShape 33"/>
          <p:cNvCxnSpPr>
            <a:cxnSpLocks noChangeShapeType="1"/>
            <a:stCxn id="214033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85800" y="5029200"/>
            <a:ext cx="1676400" cy="838200"/>
            <a:chOff x="432" y="3168"/>
            <a:chExt cx="1056" cy="528"/>
          </a:xfrm>
        </p:grpSpPr>
        <p:sp>
          <p:nvSpPr>
            <p:cNvPr id="214057" name="AutoShape 36"/>
            <p:cNvSpPr>
              <a:spLocks noChangeArrowheads="1"/>
            </p:cNvSpPr>
            <p:nvPr/>
          </p:nvSpPr>
          <p:spPr bwMode="auto">
            <a:xfrm>
              <a:off x="432" y="3408"/>
              <a:ext cx="1056" cy="288"/>
            </a:xfrm>
            <a:prstGeom prst="lightningBol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58" name="Text Box 37"/>
            <p:cNvSpPr txBox="1">
              <a:spLocks noChangeArrowheads="1"/>
            </p:cNvSpPr>
            <p:nvPr/>
          </p:nvSpPr>
          <p:spPr bwMode="auto">
            <a:xfrm>
              <a:off x="710" y="3168"/>
              <a:ext cx="44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next</a:t>
              </a:r>
            </a:p>
          </p:txBody>
        </p:sp>
      </p:grpSp>
      <p:cxnSp>
        <p:nvCxnSpPr>
          <p:cNvPr id="214036" name="AutoShape 38"/>
          <p:cNvCxnSpPr>
            <a:cxnSpLocks noChangeShapeType="1"/>
            <a:stCxn id="214033" idx="6"/>
          </p:cNvCxnSpPr>
          <p:nvPr/>
        </p:nvCxnSpPr>
        <p:spPr bwMode="auto">
          <a:xfrm flipV="1">
            <a:off x="3729038" y="4000500"/>
            <a:ext cx="608012" cy="18653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4037" name="Text Box 39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14055" name="Oval 42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56" name="Line 43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14053" name="Oval 45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54" name="Line 46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021263" y="2438400"/>
            <a:ext cx="457200" cy="1295400"/>
            <a:chOff x="1248" y="1134"/>
            <a:chExt cx="288" cy="816"/>
          </a:xfrm>
        </p:grpSpPr>
        <p:sp>
          <p:nvSpPr>
            <p:cNvPr id="214051" name="Oval 4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52" name="Line 4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5610225" y="2438400"/>
            <a:ext cx="457200" cy="1295400"/>
            <a:chOff x="1248" y="1134"/>
            <a:chExt cx="288" cy="816"/>
          </a:xfrm>
        </p:grpSpPr>
        <p:sp>
          <p:nvSpPr>
            <p:cNvPr id="214049" name="Oval 51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66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50" name="Line 52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6227763" y="2438400"/>
            <a:ext cx="457200" cy="1295400"/>
            <a:chOff x="1248" y="1134"/>
            <a:chExt cx="288" cy="816"/>
          </a:xfrm>
        </p:grpSpPr>
        <p:sp>
          <p:nvSpPr>
            <p:cNvPr id="214047" name="Oval 54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48" name="Line 55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846138" y="5876925"/>
            <a:ext cx="1516062" cy="457200"/>
            <a:chOff x="533" y="3702"/>
            <a:chExt cx="955" cy="288"/>
          </a:xfrm>
        </p:grpSpPr>
        <p:sp>
          <p:nvSpPr>
            <p:cNvPr id="214045" name="AutoShape 62"/>
            <p:cNvSpPr>
              <a:spLocks noChangeArrowheads="1"/>
            </p:cNvSpPr>
            <p:nvPr/>
          </p:nvSpPr>
          <p:spPr bwMode="auto">
            <a:xfrm>
              <a:off x="533" y="3792"/>
              <a:ext cx="955" cy="96"/>
            </a:xfrm>
            <a:prstGeom prst="leftArrow">
              <a:avLst>
                <a:gd name="adj1" fmla="val 37500"/>
                <a:gd name="adj2" fmla="val 17293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46" name="Oval 63"/>
            <p:cNvSpPr>
              <a:spLocks noChangeArrowheads="1"/>
            </p:cNvSpPr>
            <p:nvPr/>
          </p:nvSpPr>
          <p:spPr bwMode="auto">
            <a:xfrm>
              <a:off x="890" y="370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4044" name="Text Box 64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de lecture </a:t>
            </a:r>
          </a:p>
        </p:txBody>
      </p:sp>
      <p:graphicFrame>
        <p:nvGraphicFramePr>
          <p:cNvPr id="773123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081" name="Oval 17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16082" name="AutoShape 18"/>
          <p:cNvCxnSpPr>
            <a:cxnSpLocks noChangeShapeType="1"/>
            <a:stCxn id="216081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6083" name="AutoShape 23"/>
          <p:cNvCxnSpPr>
            <a:cxnSpLocks noChangeShapeType="1"/>
            <a:stCxn id="216081" idx="6"/>
          </p:cNvCxnSpPr>
          <p:nvPr/>
        </p:nvCxnSpPr>
        <p:spPr bwMode="auto">
          <a:xfrm flipV="1">
            <a:off x="3729038" y="4000500"/>
            <a:ext cx="608012" cy="18653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6084" name="Text Box 24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16099" name="Oval 26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00" name="Line 27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16097" name="Oval 29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98" name="Line 30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021263" y="2438400"/>
            <a:ext cx="457200" cy="1295400"/>
            <a:chOff x="1248" y="1134"/>
            <a:chExt cx="288" cy="816"/>
          </a:xfrm>
        </p:grpSpPr>
        <p:sp>
          <p:nvSpPr>
            <p:cNvPr id="216095" name="Oval 32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96" name="Line 33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610225" y="2438400"/>
            <a:ext cx="457200" cy="1295400"/>
            <a:chOff x="1248" y="1134"/>
            <a:chExt cx="288" cy="816"/>
          </a:xfrm>
        </p:grpSpPr>
        <p:sp>
          <p:nvSpPr>
            <p:cNvPr id="216093" name="Oval 35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66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94" name="Line 36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6227763" y="2438400"/>
            <a:ext cx="457200" cy="1295400"/>
            <a:chOff x="1248" y="1134"/>
            <a:chExt cx="288" cy="816"/>
          </a:xfrm>
        </p:grpSpPr>
        <p:sp>
          <p:nvSpPr>
            <p:cNvPr id="216091" name="Oval 3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92" name="Line 3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6090" name="Text Box 43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de lecture </a:t>
            </a:r>
          </a:p>
        </p:txBody>
      </p:sp>
      <p:graphicFrame>
        <p:nvGraphicFramePr>
          <p:cNvPr id="781315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8129" name="Oval 17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18130" name="AutoShape 18"/>
          <p:cNvCxnSpPr>
            <a:cxnSpLocks noChangeShapeType="1"/>
            <a:stCxn id="218129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5800" y="5029200"/>
            <a:ext cx="1676400" cy="838200"/>
            <a:chOff x="432" y="3168"/>
            <a:chExt cx="1056" cy="528"/>
          </a:xfrm>
        </p:grpSpPr>
        <p:sp>
          <p:nvSpPr>
            <p:cNvPr id="218150" name="AutoShape 21"/>
            <p:cNvSpPr>
              <a:spLocks noChangeArrowheads="1"/>
            </p:cNvSpPr>
            <p:nvPr/>
          </p:nvSpPr>
          <p:spPr bwMode="auto">
            <a:xfrm>
              <a:off x="432" y="3408"/>
              <a:ext cx="1056" cy="288"/>
            </a:xfrm>
            <a:prstGeom prst="lightningBol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51" name="Text Box 22"/>
            <p:cNvSpPr txBox="1">
              <a:spLocks noChangeArrowheads="1"/>
            </p:cNvSpPr>
            <p:nvPr/>
          </p:nvSpPr>
          <p:spPr bwMode="auto">
            <a:xfrm>
              <a:off x="710" y="3168"/>
              <a:ext cx="44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next</a:t>
              </a:r>
            </a:p>
          </p:txBody>
        </p:sp>
      </p:grpSp>
      <p:cxnSp>
        <p:nvCxnSpPr>
          <p:cNvPr id="218132" name="AutoShape 23"/>
          <p:cNvCxnSpPr>
            <a:cxnSpLocks noChangeShapeType="1"/>
            <a:stCxn id="218129" idx="6"/>
          </p:cNvCxnSpPr>
          <p:nvPr/>
        </p:nvCxnSpPr>
        <p:spPr bwMode="auto">
          <a:xfrm flipV="1">
            <a:off x="3729038" y="4000500"/>
            <a:ext cx="608012" cy="18653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8133" name="Text Box 24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18148" name="Oval 26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49" name="Line 27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18146" name="Oval 29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47" name="Line 30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021263" y="2438400"/>
            <a:ext cx="457200" cy="1295400"/>
            <a:chOff x="1248" y="1134"/>
            <a:chExt cx="288" cy="816"/>
          </a:xfrm>
        </p:grpSpPr>
        <p:sp>
          <p:nvSpPr>
            <p:cNvPr id="218144" name="Oval 32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45" name="Line 33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610225" y="2438400"/>
            <a:ext cx="457200" cy="1295400"/>
            <a:chOff x="1248" y="1134"/>
            <a:chExt cx="288" cy="816"/>
          </a:xfrm>
        </p:grpSpPr>
        <p:sp>
          <p:nvSpPr>
            <p:cNvPr id="218142" name="Oval 35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66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43" name="Line 36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227763" y="2438400"/>
            <a:ext cx="457200" cy="1295400"/>
            <a:chOff x="1248" y="1134"/>
            <a:chExt cx="288" cy="816"/>
          </a:xfrm>
        </p:grpSpPr>
        <p:sp>
          <p:nvSpPr>
            <p:cNvPr id="218140" name="Oval 3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41" name="Line 3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8139" name="Text Box 41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de lecture </a:t>
            </a:r>
          </a:p>
        </p:txBody>
      </p:sp>
      <p:graphicFrame>
        <p:nvGraphicFramePr>
          <p:cNvPr id="775171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177" name="Oval 17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20178" name="AutoShape 18"/>
          <p:cNvCxnSpPr>
            <a:cxnSpLocks noChangeShapeType="1"/>
            <a:stCxn id="220177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5800" y="5029200"/>
            <a:ext cx="1676400" cy="838200"/>
            <a:chOff x="432" y="3168"/>
            <a:chExt cx="1056" cy="528"/>
          </a:xfrm>
        </p:grpSpPr>
        <p:sp>
          <p:nvSpPr>
            <p:cNvPr id="220199" name="AutoShape 21"/>
            <p:cNvSpPr>
              <a:spLocks noChangeArrowheads="1"/>
            </p:cNvSpPr>
            <p:nvPr/>
          </p:nvSpPr>
          <p:spPr bwMode="auto">
            <a:xfrm>
              <a:off x="432" y="3408"/>
              <a:ext cx="1056" cy="288"/>
            </a:xfrm>
            <a:prstGeom prst="lightningBol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200" name="Text Box 22"/>
            <p:cNvSpPr txBox="1">
              <a:spLocks noChangeArrowheads="1"/>
            </p:cNvSpPr>
            <p:nvPr/>
          </p:nvSpPr>
          <p:spPr bwMode="auto">
            <a:xfrm>
              <a:off x="710" y="3168"/>
              <a:ext cx="44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next</a:t>
              </a:r>
            </a:p>
          </p:txBody>
        </p:sp>
      </p:grpSp>
      <p:cxnSp>
        <p:nvCxnSpPr>
          <p:cNvPr id="220180" name="AutoShape 23"/>
          <p:cNvCxnSpPr>
            <a:cxnSpLocks noChangeShapeType="1"/>
            <a:stCxn id="220177" idx="6"/>
          </p:cNvCxnSpPr>
          <p:nvPr/>
        </p:nvCxnSpPr>
        <p:spPr bwMode="auto">
          <a:xfrm flipV="1">
            <a:off x="3729038" y="4000500"/>
            <a:ext cx="608012" cy="18653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0181" name="Text Box 24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20197" name="Oval 26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98" name="Line 27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20195" name="Oval 29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96" name="Line 30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021263" y="2438400"/>
            <a:ext cx="457200" cy="1295400"/>
            <a:chOff x="1248" y="1134"/>
            <a:chExt cx="288" cy="816"/>
          </a:xfrm>
        </p:grpSpPr>
        <p:sp>
          <p:nvSpPr>
            <p:cNvPr id="220193" name="Oval 32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94" name="Line 33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610225" y="2438400"/>
            <a:ext cx="457200" cy="1295400"/>
            <a:chOff x="1248" y="1134"/>
            <a:chExt cx="288" cy="816"/>
          </a:xfrm>
        </p:grpSpPr>
        <p:sp>
          <p:nvSpPr>
            <p:cNvPr id="220191" name="Oval 35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66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92" name="Line 36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227763" y="2438400"/>
            <a:ext cx="457200" cy="1295400"/>
            <a:chOff x="1248" y="1134"/>
            <a:chExt cx="288" cy="816"/>
          </a:xfrm>
        </p:grpSpPr>
        <p:sp>
          <p:nvSpPr>
            <p:cNvPr id="220189" name="Oval 3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90" name="Line 3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20187" name="Text Box 44"/>
          <p:cNvSpPr txBox="1">
            <a:spLocks noChangeArrowheads="1"/>
          </p:cNvSpPr>
          <p:nvPr/>
        </p:nvSpPr>
        <p:spPr bwMode="auto">
          <a:xfrm>
            <a:off x="4048125" y="4094163"/>
            <a:ext cx="52228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4000">
                <a:solidFill>
                  <a:schemeClr val="hlink"/>
                </a:solidFill>
                <a:latin typeface="Arial" charset="0"/>
              </a:rPr>
              <a:t>X</a:t>
            </a:r>
          </a:p>
        </p:txBody>
      </p:sp>
      <p:sp>
        <p:nvSpPr>
          <p:cNvPr id="220188" name="Text Box 45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de lecture </a:t>
            </a:r>
          </a:p>
        </p:txBody>
      </p:sp>
      <p:graphicFrame>
        <p:nvGraphicFramePr>
          <p:cNvPr id="764931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2225" name="Oval 3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22226" name="AutoShape 33"/>
          <p:cNvCxnSpPr>
            <a:cxnSpLocks noChangeShapeType="1"/>
            <a:stCxn id="222225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2227" name="AutoShape 38"/>
          <p:cNvCxnSpPr>
            <a:cxnSpLocks noChangeShapeType="1"/>
            <a:stCxn id="222225" idx="6"/>
          </p:cNvCxnSpPr>
          <p:nvPr/>
        </p:nvCxnSpPr>
        <p:spPr bwMode="auto">
          <a:xfrm flipV="1">
            <a:off x="3729038" y="4000500"/>
            <a:ext cx="1216025" cy="18653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2228" name="Text Box 39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22249" name="Oval 42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50" name="Line 43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22247" name="Oval 45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8" name="Line 46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21263" y="2438400"/>
            <a:ext cx="457200" cy="1295400"/>
            <a:chOff x="1248" y="1134"/>
            <a:chExt cx="288" cy="816"/>
          </a:xfrm>
        </p:grpSpPr>
        <p:sp>
          <p:nvSpPr>
            <p:cNvPr id="222245" name="Oval 4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6" name="Line 4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610225" y="2438400"/>
            <a:ext cx="457200" cy="1295400"/>
            <a:chOff x="1248" y="1134"/>
            <a:chExt cx="288" cy="816"/>
          </a:xfrm>
        </p:grpSpPr>
        <p:sp>
          <p:nvSpPr>
            <p:cNvPr id="222243" name="Oval 51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66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4" name="Line 52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6227763" y="2438400"/>
            <a:ext cx="457200" cy="1295400"/>
            <a:chOff x="1248" y="1134"/>
            <a:chExt cx="288" cy="816"/>
          </a:xfrm>
        </p:grpSpPr>
        <p:sp>
          <p:nvSpPr>
            <p:cNvPr id="222241" name="Oval 54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2" name="Line 55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846138" y="5876925"/>
            <a:ext cx="1516062" cy="457200"/>
            <a:chOff x="533" y="3702"/>
            <a:chExt cx="955" cy="288"/>
          </a:xfrm>
        </p:grpSpPr>
        <p:sp>
          <p:nvSpPr>
            <p:cNvPr id="222239" name="AutoShape 57"/>
            <p:cNvSpPr>
              <a:spLocks noChangeArrowheads="1"/>
            </p:cNvSpPr>
            <p:nvPr/>
          </p:nvSpPr>
          <p:spPr bwMode="auto">
            <a:xfrm>
              <a:off x="533" y="3792"/>
              <a:ext cx="955" cy="96"/>
            </a:xfrm>
            <a:prstGeom prst="leftArrow">
              <a:avLst>
                <a:gd name="adj1" fmla="val 37500"/>
                <a:gd name="adj2" fmla="val 172937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40" name="Oval 58"/>
            <p:cNvSpPr>
              <a:spLocks noChangeArrowheads="1"/>
            </p:cNvSpPr>
            <p:nvPr/>
          </p:nvSpPr>
          <p:spPr bwMode="auto">
            <a:xfrm>
              <a:off x="890" y="3702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685800" y="5029200"/>
            <a:ext cx="1676400" cy="838200"/>
            <a:chOff x="432" y="3168"/>
            <a:chExt cx="1056" cy="528"/>
          </a:xfrm>
        </p:grpSpPr>
        <p:sp>
          <p:nvSpPr>
            <p:cNvPr id="222237" name="AutoShape 60"/>
            <p:cNvSpPr>
              <a:spLocks noChangeArrowheads="1"/>
            </p:cNvSpPr>
            <p:nvPr/>
          </p:nvSpPr>
          <p:spPr bwMode="auto">
            <a:xfrm>
              <a:off x="432" y="3408"/>
              <a:ext cx="1056" cy="288"/>
            </a:xfrm>
            <a:prstGeom prst="lightningBol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38" name="Text Box 61"/>
            <p:cNvSpPr txBox="1">
              <a:spLocks noChangeArrowheads="1"/>
            </p:cNvSpPr>
            <p:nvPr/>
          </p:nvSpPr>
          <p:spPr bwMode="auto">
            <a:xfrm>
              <a:off x="710" y="3168"/>
              <a:ext cx="44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next</a:t>
              </a:r>
            </a:p>
          </p:txBody>
        </p:sp>
      </p:grpSp>
      <p:sp>
        <p:nvSpPr>
          <p:cNvPr id="222236" name="Text Box 62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sp>
        <p:nvSpPr>
          <p:cNvPr id="30" name="Espace réservé du numéro de diapositiv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de lecture - Le code</a:t>
            </a:r>
          </a:p>
        </p:txBody>
      </p:sp>
      <p:pic>
        <p:nvPicPr>
          <p:cNvPr id="224259" name="Picture 4" descr="readStre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775" y="1752600"/>
            <a:ext cx="6169025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d'écriture</a:t>
            </a:r>
          </a:p>
        </p:txBody>
      </p:sp>
      <p:graphicFrame>
        <p:nvGraphicFramePr>
          <p:cNvPr id="784387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321" name="Oval 18"/>
          <p:cNvSpPr>
            <a:spLocks noChangeArrowheads="1"/>
          </p:cNvSpPr>
          <p:nvPr/>
        </p:nvSpPr>
        <p:spPr bwMode="auto">
          <a:xfrm>
            <a:off x="5021263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nil</a:t>
            </a:r>
          </a:p>
        </p:txBody>
      </p:sp>
      <p:sp>
        <p:nvSpPr>
          <p:cNvPr id="226322" name="Line 19"/>
          <p:cNvSpPr>
            <a:spLocks noChangeShapeType="1"/>
          </p:cNvSpPr>
          <p:nvPr/>
        </p:nvSpPr>
        <p:spPr bwMode="auto">
          <a:xfrm flipV="1">
            <a:off x="4033838" y="2749550"/>
            <a:ext cx="1000125" cy="984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6323" name="Line 22"/>
          <p:cNvSpPr>
            <a:spLocks noChangeShapeType="1"/>
          </p:cNvSpPr>
          <p:nvPr/>
        </p:nvSpPr>
        <p:spPr bwMode="auto">
          <a:xfrm flipV="1">
            <a:off x="4632325" y="2886075"/>
            <a:ext cx="504825" cy="847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6324" name="Line 25"/>
          <p:cNvSpPr>
            <a:spLocks noChangeShapeType="1"/>
          </p:cNvSpPr>
          <p:nvPr/>
        </p:nvSpPr>
        <p:spPr bwMode="auto">
          <a:xfrm flipV="1">
            <a:off x="5249863" y="2895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6325" name="Line 28"/>
          <p:cNvSpPr>
            <a:spLocks noChangeShapeType="1"/>
          </p:cNvSpPr>
          <p:nvPr/>
        </p:nvSpPr>
        <p:spPr bwMode="auto">
          <a:xfrm flipH="1" flipV="1">
            <a:off x="5400675" y="2820988"/>
            <a:ext cx="438150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6326" name="Line 31"/>
          <p:cNvSpPr>
            <a:spLocks noChangeShapeType="1"/>
          </p:cNvSpPr>
          <p:nvPr/>
        </p:nvSpPr>
        <p:spPr bwMode="auto">
          <a:xfrm flipH="1" flipV="1">
            <a:off x="5457825" y="2740025"/>
            <a:ext cx="998538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6327" name="Oval 3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26328" name="AutoShape 33"/>
          <p:cNvCxnSpPr>
            <a:cxnSpLocks noChangeShapeType="1"/>
            <a:stCxn id="226327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6329" name="Text Box 34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cxnSp>
        <p:nvCxnSpPr>
          <p:cNvPr id="226330" name="AutoShape 35"/>
          <p:cNvCxnSpPr>
            <a:cxnSpLocks noChangeShapeType="1"/>
            <a:stCxn id="226327" idx="6"/>
          </p:cNvCxnSpPr>
          <p:nvPr/>
        </p:nvCxnSpPr>
        <p:spPr bwMode="auto">
          <a:xfrm flipV="1">
            <a:off x="3729038" y="3986213"/>
            <a:ext cx="1587" cy="1879600"/>
          </a:xfrm>
          <a:prstGeom prst="curvedConnector4">
            <a:avLst>
              <a:gd name="adj1" fmla="val 14400000"/>
              <a:gd name="adj2" fmla="val 4856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6331" name="Text Box 36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d'écriture</a:t>
            </a:r>
          </a:p>
        </p:txBody>
      </p:sp>
      <p:graphicFrame>
        <p:nvGraphicFramePr>
          <p:cNvPr id="786435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8369" name="Oval 17"/>
          <p:cNvSpPr>
            <a:spLocks noChangeArrowheads="1"/>
          </p:cNvSpPr>
          <p:nvPr/>
        </p:nvSpPr>
        <p:spPr bwMode="auto">
          <a:xfrm>
            <a:off x="5021263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nil</a:t>
            </a:r>
          </a:p>
        </p:txBody>
      </p:sp>
      <p:sp>
        <p:nvSpPr>
          <p:cNvPr id="228370" name="Line 19"/>
          <p:cNvSpPr>
            <a:spLocks noChangeShapeType="1"/>
          </p:cNvSpPr>
          <p:nvPr/>
        </p:nvSpPr>
        <p:spPr bwMode="auto">
          <a:xfrm flipV="1">
            <a:off x="4632325" y="2886075"/>
            <a:ext cx="504825" cy="847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8371" name="Line 20"/>
          <p:cNvSpPr>
            <a:spLocks noChangeShapeType="1"/>
          </p:cNvSpPr>
          <p:nvPr/>
        </p:nvSpPr>
        <p:spPr bwMode="auto">
          <a:xfrm flipV="1">
            <a:off x="5249863" y="2895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8372" name="Line 21"/>
          <p:cNvSpPr>
            <a:spLocks noChangeShapeType="1"/>
          </p:cNvSpPr>
          <p:nvPr/>
        </p:nvSpPr>
        <p:spPr bwMode="auto">
          <a:xfrm flipH="1" flipV="1">
            <a:off x="5400675" y="2820988"/>
            <a:ext cx="438150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8373" name="Line 22"/>
          <p:cNvSpPr>
            <a:spLocks noChangeShapeType="1"/>
          </p:cNvSpPr>
          <p:nvPr/>
        </p:nvSpPr>
        <p:spPr bwMode="auto">
          <a:xfrm flipH="1" flipV="1">
            <a:off x="5457825" y="2740025"/>
            <a:ext cx="998538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8374" name="Oval 23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28375" name="AutoShape 24"/>
          <p:cNvCxnSpPr>
            <a:cxnSpLocks noChangeShapeType="1"/>
            <a:stCxn id="228374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8376" name="Text Box 25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cxnSp>
        <p:nvCxnSpPr>
          <p:cNvPr id="228377" name="AutoShape 26"/>
          <p:cNvCxnSpPr>
            <a:cxnSpLocks noChangeShapeType="1"/>
            <a:stCxn id="228374" idx="6"/>
          </p:cNvCxnSpPr>
          <p:nvPr/>
        </p:nvCxnSpPr>
        <p:spPr bwMode="auto">
          <a:xfrm flipV="1">
            <a:off x="3729038" y="3986213"/>
            <a:ext cx="1587" cy="1879600"/>
          </a:xfrm>
          <a:prstGeom prst="curvedConnector4">
            <a:avLst>
              <a:gd name="adj1" fmla="val 14400000"/>
              <a:gd name="adj2" fmla="val 4856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8378" name="Text Box 27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sp>
        <p:nvSpPr>
          <p:cNvPr id="228379" name="AutoShape 32"/>
          <p:cNvSpPr>
            <a:spLocks noChangeArrowheads="1"/>
          </p:cNvSpPr>
          <p:nvPr/>
        </p:nvSpPr>
        <p:spPr bwMode="auto">
          <a:xfrm>
            <a:off x="685800" y="5410200"/>
            <a:ext cx="1676400" cy="457200"/>
          </a:xfrm>
          <a:prstGeom prst="lightningBol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380" name="Text Box 33"/>
          <p:cNvSpPr txBox="1">
            <a:spLocks noChangeArrowheads="1"/>
          </p:cNvSpPr>
          <p:nvPr/>
        </p:nvSpPr>
        <p:spPr bwMode="auto">
          <a:xfrm>
            <a:off x="685800" y="50292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nextPut:</a:t>
            </a:r>
          </a:p>
        </p:txBody>
      </p:sp>
      <p:sp>
        <p:nvSpPr>
          <p:cNvPr id="228381" name="Oval 35"/>
          <p:cNvSpPr>
            <a:spLocks noChangeArrowheads="1"/>
          </p:cNvSpPr>
          <p:nvPr/>
        </p:nvSpPr>
        <p:spPr bwMode="auto">
          <a:xfrm>
            <a:off x="1905000" y="50292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382" name="Line 37"/>
          <p:cNvSpPr>
            <a:spLocks noChangeShapeType="1"/>
          </p:cNvSpPr>
          <p:nvPr/>
        </p:nvSpPr>
        <p:spPr bwMode="auto">
          <a:xfrm flipV="1">
            <a:off x="4033838" y="2749550"/>
            <a:ext cx="1000125" cy="984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de collection - 1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en-US" i="1" dirty="0" smtClean="0">
                <a:solidFill>
                  <a:srgbClr val="FF0000"/>
                </a:solidFill>
              </a:rPr>
              <a:t>new</a:t>
            </a:r>
          </a:p>
          <a:p>
            <a:pPr lvl="1"/>
            <a:r>
              <a:rPr lang="en-US" dirty="0" err="1" smtClean="0"/>
              <a:t>Exemples</a:t>
            </a:r>
            <a:r>
              <a:rPr lang="en-US" dirty="0" smtClean="0"/>
              <a:t> : Set new. </a:t>
            </a:r>
            <a:r>
              <a:rPr lang="en-US" dirty="0" err="1" smtClean="0"/>
              <a:t>OrderedCollection</a:t>
            </a:r>
            <a:r>
              <a:rPr lang="en-US" dirty="0" smtClean="0"/>
              <a:t> new.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rgbClr val="FF0000"/>
                </a:solidFill>
              </a:rPr>
              <a:t>new: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taille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Paramètre</a:t>
            </a:r>
            <a:r>
              <a:rPr lang="en-US" dirty="0" smtClean="0"/>
              <a:t> = </a:t>
            </a:r>
            <a:r>
              <a:rPr lang="en-US" dirty="0" err="1" smtClean="0"/>
              <a:t>taille</a:t>
            </a:r>
            <a:r>
              <a:rPr lang="en-US" dirty="0" smtClean="0"/>
              <a:t> (</a:t>
            </a:r>
            <a:r>
              <a:rPr lang="en-US" dirty="0" err="1" smtClean="0"/>
              <a:t>initiale</a:t>
            </a:r>
            <a:r>
              <a:rPr lang="en-US" dirty="0" smtClean="0"/>
              <a:t>) de la collection</a:t>
            </a:r>
          </a:p>
          <a:p>
            <a:pPr lvl="1"/>
            <a:r>
              <a:rPr lang="en-US" dirty="0" smtClean="0"/>
              <a:t>Usage </a:t>
            </a:r>
            <a:r>
              <a:rPr lang="en-US" dirty="0" err="1" smtClean="0"/>
              <a:t>typique</a:t>
            </a:r>
            <a:r>
              <a:rPr lang="en-US" dirty="0" smtClean="0"/>
              <a:t> : tableaux (Array)</a:t>
            </a:r>
          </a:p>
          <a:p>
            <a:pPr lvl="1"/>
            <a:r>
              <a:rPr lang="en-US" dirty="0" err="1" smtClean="0"/>
              <a:t>Exemple</a:t>
            </a:r>
            <a:r>
              <a:rPr lang="en-US" dirty="0" smtClean="0"/>
              <a:t> : </a:t>
            </a:r>
          </a:p>
          <a:p>
            <a:pPr marL="0" indent="0" algn="ctr">
              <a:buNone/>
            </a:pPr>
            <a:r>
              <a:rPr lang="en-US" dirty="0" smtClean="0"/>
              <a:t>Array </a:t>
            </a:r>
            <a:r>
              <a:rPr lang="en-US" dirty="0" smtClean="0">
                <a:solidFill>
                  <a:srgbClr val="FF0000"/>
                </a:solidFill>
              </a:rPr>
              <a:t>new: 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d'écriture</a:t>
            </a:r>
          </a:p>
        </p:txBody>
      </p:sp>
      <p:graphicFrame>
        <p:nvGraphicFramePr>
          <p:cNvPr id="790531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417" name="Oval 17"/>
          <p:cNvSpPr>
            <a:spLocks noChangeArrowheads="1"/>
          </p:cNvSpPr>
          <p:nvPr/>
        </p:nvSpPr>
        <p:spPr bwMode="auto">
          <a:xfrm>
            <a:off x="5021263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nil</a:t>
            </a:r>
          </a:p>
        </p:txBody>
      </p:sp>
      <p:sp>
        <p:nvSpPr>
          <p:cNvPr id="230418" name="Line 18"/>
          <p:cNvSpPr>
            <a:spLocks noChangeShapeType="1"/>
          </p:cNvSpPr>
          <p:nvPr/>
        </p:nvSpPr>
        <p:spPr bwMode="auto">
          <a:xfrm flipV="1">
            <a:off x="4632325" y="2886075"/>
            <a:ext cx="504825" cy="847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0419" name="Line 19"/>
          <p:cNvSpPr>
            <a:spLocks noChangeShapeType="1"/>
          </p:cNvSpPr>
          <p:nvPr/>
        </p:nvSpPr>
        <p:spPr bwMode="auto">
          <a:xfrm flipV="1">
            <a:off x="5249863" y="2895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0420" name="Line 20"/>
          <p:cNvSpPr>
            <a:spLocks noChangeShapeType="1"/>
          </p:cNvSpPr>
          <p:nvPr/>
        </p:nvSpPr>
        <p:spPr bwMode="auto">
          <a:xfrm flipH="1" flipV="1">
            <a:off x="5400675" y="2820988"/>
            <a:ext cx="438150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0421" name="Line 21"/>
          <p:cNvSpPr>
            <a:spLocks noChangeShapeType="1"/>
          </p:cNvSpPr>
          <p:nvPr/>
        </p:nvSpPr>
        <p:spPr bwMode="auto">
          <a:xfrm flipH="1" flipV="1">
            <a:off x="5457825" y="2740025"/>
            <a:ext cx="998538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30423" name="AutoShape 23"/>
          <p:cNvCxnSpPr>
            <a:cxnSpLocks noChangeShapeType="1"/>
            <a:stCxn id="230422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cxnSp>
        <p:nvCxnSpPr>
          <p:cNvPr id="230425" name="AutoShape 25"/>
          <p:cNvCxnSpPr>
            <a:cxnSpLocks noChangeShapeType="1"/>
            <a:stCxn id="230422" idx="6"/>
          </p:cNvCxnSpPr>
          <p:nvPr/>
        </p:nvCxnSpPr>
        <p:spPr bwMode="auto">
          <a:xfrm flipV="1">
            <a:off x="3729038" y="3986213"/>
            <a:ext cx="1587" cy="1879600"/>
          </a:xfrm>
          <a:prstGeom prst="curvedConnector4">
            <a:avLst>
              <a:gd name="adj1" fmla="val 14400000"/>
              <a:gd name="adj2" fmla="val 4856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0426" name="Text Box 26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30432" name="Oval 2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33" name="Line 2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0428" name="AutoShape 30"/>
          <p:cNvSpPr>
            <a:spLocks noChangeArrowheads="1"/>
          </p:cNvSpPr>
          <p:nvPr/>
        </p:nvSpPr>
        <p:spPr bwMode="auto">
          <a:xfrm>
            <a:off x="685800" y="5410200"/>
            <a:ext cx="1676400" cy="457200"/>
          </a:xfrm>
          <a:prstGeom prst="lightningBol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29" name="Text Box 31"/>
          <p:cNvSpPr txBox="1">
            <a:spLocks noChangeArrowheads="1"/>
          </p:cNvSpPr>
          <p:nvPr/>
        </p:nvSpPr>
        <p:spPr bwMode="auto">
          <a:xfrm>
            <a:off x="685800" y="50292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nextPut:</a:t>
            </a:r>
          </a:p>
        </p:txBody>
      </p:sp>
      <p:sp>
        <p:nvSpPr>
          <p:cNvPr id="230430" name="Oval 32"/>
          <p:cNvSpPr>
            <a:spLocks noChangeArrowheads="1"/>
          </p:cNvSpPr>
          <p:nvPr/>
        </p:nvSpPr>
        <p:spPr bwMode="auto">
          <a:xfrm>
            <a:off x="1905000" y="50292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431" name="Text Box 33"/>
          <p:cNvSpPr txBox="1">
            <a:spLocks noChangeArrowheads="1"/>
          </p:cNvSpPr>
          <p:nvPr/>
        </p:nvSpPr>
        <p:spPr bwMode="auto">
          <a:xfrm>
            <a:off x="3486150" y="4094163"/>
            <a:ext cx="52228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4000">
                <a:solidFill>
                  <a:schemeClr val="hlink"/>
                </a:solidFill>
                <a:latin typeface="Arial" charset="0"/>
              </a:rPr>
              <a:t>X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d'écriture</a:t>
            </a:r>
          </a:p>
        </p:txBody>
      </p:sp>
      <p:graphicFrame>
        <p:nvGraphicFramePr>
          <p:cNvPr id="792579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2465" name="Oval 17"/>
          <p:cNvSpPr>
            <a:spLocks noChangeArrowheads="1"/>
          </p:cNvSpPr>
          <p:nvPr/>
        </p:nvSpPr>
        <p:spPr bwMode="auto">
          <a:xfrm>
            <a:off x="5021263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nil</a:t>
            </a:r>
          </a:p>
        </p:txBody>
      </p:sp>
      <p:sp>
        <p:nvSpPr>
          <p:cNvPr id="232466" name="Line 18"/>
          <p:cNvSpPr>
            <a:spLocks noChangeShapeType="1"/>
          </p:cNvSpPr>
          <p:nvPr/>
        </p:nvSpPr>
        <p:spPr bwMode="auto">
          <a:xfrm flipV="1">
            <a:off x="4632325" y="2886075"/>
            <a:ext cx="504825" cy="847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5249863" y="2895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2468" name="Line 20"/>
          <p:cNvSpPr>
            <a:spLocks noChangeShapeType="1"/>
          </p:cNvSpPr>
          <p:nvPr/>
        </p:nvSpPr>
        <p:spPr bwMode="auto">
          <a:xfrm flipH="1" flipV="1">
            <a:off x="5400675" y="2820988"/>
            <a:ext cx="438150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2469" name="Line 21"/>
          <p:cNvSpPr>
            <a:spLocks noChangeShapeType="1"/>
          </p:cNvSpPr>
          <p:nvPr/>
        </p:nvSpPr>
        <p:spPr bwMode="auto">
          <a:xfrm flipH="1" flipV="1">
            <a:off x="5457825" y="2740025"/>
            <a:ext cx="998538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2470" name="Oval 2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32471" name="AutoShape 23"/>
          <p:cNvCxnSpPr>
            <a:cxnSpLocks noChangeShapeType="1"/>
            <a:stCxn id="232470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2472" name="Text Box 24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cxnSp>
        <p:nvCxnSpPr>
          <p:cNvPr id="232473" name="AutoShape 25"/>
          <p:cNvCxnSpPr>
            <a:cxnSpLocks noChangeShapeType="1"/>
            <a:stCxn id="232470" idx="6"/>
          </p:cNvCxnSpPr>
          <p:nvPr/>
        </p:nvCxnSpPr>
        <p:spPr bwMode="auto">
          <a:xfrm flipV="1">
            <a:off x="3729038" y="4000500"/>
            <a:ext cx="608012" cy="18653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2474" name="Text Box 26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32476" name="Oval 2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77" name="Line 2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d'écriture</a:t>
            </a:r>
          </a:p>
        </p:txBody>
      </p:sp>
      <p:graphicFrame>
        <p:nvGraphicFramePr>
          <p:cNvPr id="798723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4513" name="Oval 17"/>
          <p:cNvSpPr>
            <a:spLocks noChangeArrowheads="1"/>
          </p:cNvSpPr>
          <p:nvPr/>
        </p:nvSpPr>
        <p:spPr bwMode="auto">
          <a:xfrm>
            <a:off x="5021263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nil</a:t>
            </a:r>
          </a:p>
        </p:txBody>
      </p:sp>
      <p:sp>
        <p:nvSpPr>
          <p:cNvPr id="234514" name="Line 18"/>
          <p:cNvSpPr>
            <a:spLocks noChangeShapeType="1"/>
          </p:cNvSpPr>
          <p:nvPr/>
        </p:nvSpPr>
        <p:spPr bwMode="auto">
          <a:xfrm flipV="1">
            <a:off x="4632325" y="2886075"/>
            <a:ext cx="504825" cy="847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 flipV="1">
            <a:off x="5249863" y="2895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4516" name="Line 20"/>
          <p:cNvSpPr>
            <a:spLocks noChangeShapeType="1"/>
          </p:cNvSpPr>
          <p:nvPr/>
        </p:nvSpPr>
        <p:spPr bwMode="auto">
          <a:xfrm flipH="1" flipV="1">
            <a:off x="5400675" y="2820988"/>
            <a:ext cx="438150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4517" name="Line 21"/>
          <p:cNvSpPr>
            <a:spLocks noChangeShapeType="1"/>
          </p:cNvSpPr>
          <p:nvPr/>
        </p:nvSpPr>
        <p:spPr bwMode="auto">
          <a:xfrm flipH="1" flipV="1">
            <a:off x="5457825" y="2740025"/>
            <a:ext cx="998538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4518" name="Oval 2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34519" name="AutoShape 23"/>
          <p:cNvCxnSpPr>
            <a:cxnSpLocks noChangeShapeType="1"/>
            <a:stCxn id="234518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cxnSp>
        <p:nvCxnSpPr>
          <p:cNvPr id="234521" name="AutoShape 25"/>
          <p:cNvCxnSpPr>
            <a:cxnSpLocks noChangeShapeType="1"/>
            <a:stCxn id="234518" idx="6"/>
          </p:cNvCxnSpPr>
          <p:nvPr/>
        </p:nvCxnSpPr>
        <p:spPr bwMode="auto">
          <a:xfrm flipV="1">
            <a:off x="3729038" y="4000500"/>
            <a:ext cx="608012" cy="18653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4522" name="Text Box 26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34527" name="Oval 2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28" name="Line 2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24" name="AutoShape 30"/>
          <p:cNvSpPr>
            <a:spLocks noChangeArrowheads="1"/>
          </p:cNvSpPr>
          <p:nvPr/>
        </p:nvSpPr>
        <p:spPr bwMode="auto">
          <a:xfrm>
            <a:off x="685800" y="5410200"/>
            <a:ext cx="1676400" cy="457200"/>
          </a:xfrm>
          <a:prstGeom prst="lightningBol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525" name="Text Box 31"/>
          <p:cNvSpPr txBox="1">
            <a:spLocks noChangeArrowheads="1"/>
          </p:cNvSpPr>
          <p:nvPr/>
        </p:nvSpPr>
        <p:spPr bwMode="auto">
          <a:xfrm>
            <a:off x="685800" y="50292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nextPut:</a:t>
            </a:r>
          </a:p>
        </p:txBody>
      </p:sp>
      <p:sp>
        <p:nvSpPr>
          <p:cNvPr id="234526" name="Oval 32"/>
          <p:cNvSpPr>
            <a:spLocks noChangeArrowheads="1"/>
          </p:cNvSpPr>
          <p:nvPr/>
        </p:nvSpPr>
        <p:spPr bwMode="auto">
          <a:xfrm>
            <a:off x="1905000" y="5029200"/>
            <a:ext cx="457200" cy="457200"/>
          </a:xfrm>
          <a:prstGeom prst="ellipse">
            <a:avLst/>
          </a:prstGeom>
          <a:solidFill>
            <a:srgbClr val="00D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d'écriture</a:t>
            </a:r>
          </a:p>
        </p:txBody>
      </p:sp>
      <p:graphicFrame>
        <p:nvGraphicFramePr>
          <p:cNvPr id="800771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561" name="Oval 17"/>
          <p:cNvSpPr>
            <a:spLocks noChangeArrowheads="1"/>
          </p:cNvSpPr>
          <p:nvPr/>
        </p:nvSpPr>
        <p:spPr bwMode="auto">
          <a:xfrm>
            <a:off x="5021263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nil</a:t>
            </a:r>
          </a:p>
        </p:txBody>
      </p:sp>
      <p:sp>
        <p:nvSpPr>
          <p:cNvPr id="236562" name="Line 19"/>
          <p:cNvSpPr>
            <a:spLocks noChangeShapeType="1"/>
          </p:cNvSpPr>
          <p:nvPr/>
        </p:nvSpPr>
        <p:spPr bwMode="auto">
          <a:xfrm flipV="1">
            <a:off x="5249863" y="2895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6563" name="Line 20"/>
          <p:cNvSpPr>
            <a:spLocks noChangeShapeType="1"/>
          </p:cNvSpPr>
          <p:nvPr/>
        </p:nvSpPr>
        <p:spPr bwMode="auto">
          <a:xfrm flipH="1" flipV="1">
            <a:off x="5400675" y="2820988"/>
            <a:ext cx="438150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6564" name="Line 21"/>
          <p:cNvSpPr>
            <a:spLocks noChangeShapeType="1"/>
          </p:cNvSpPr>
          <p:nvPr/>
        </p:nvSpPr>
        <p:spPr bwMode="auto">
          <a:xfrm flipH="1" flipV="1">
            <a:off x="5457825" y="2740025"/>
            <a:ext cx="998538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6565" name="Oval 2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36566" name="AutoShape 23"/>
          <p:cNvCxnSpPr>
            <a:cxnSpLocks noChangeShapeType="1"/>
            <a:stCxn id="236565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6567" name="Text Box 24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cxnSp>
        <p:nvCxnSpPr>
          <p:cNvPr id="236568" name="AutoShape 25"/>
          <p:cNvCxnSpPr>
            <a:cxnSpLocks noChangeShapeType="1"/>
            <a:stCxn id="236565" idx="6"/>
          </p:cNvCxnSpPr>
          <p:nvPr/>
        </p:nvCxnSpPr>
        <p:spPr bwMode="auto">
          <a:xfrm flipV="1">
            <a:off x="3729038" y="4000500"/>
            <a:ext cx="608012" cy="18653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6569" name="Text Box 26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36578" name="Oval 2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9" name="Line 2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6571" name="AutoShape 30"/>
          <p:cNvSpPr>
            <a:spLocks noChangeArrowheads="1"/>
          </p:cNvSpPr>
          <p:nvPr/>
        </p:nvSpPr>
        <p:spPr bwMode="auto">
          <a:xfrm>
            <a:off x="685800" y="5410200"/>
            <a:ext cx="1676400" cy="457200"/>
          </a:xfrm>
          <a:prstGeom prst="lightningBol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72" name="Text Box 31"/>
          <p:cNvSpPr txBox="1">
            <a:spLocks noChangeArrowheads="1"/>
          </p:cNvSpPr>
          <p:nvPr/>
        </p:nvSpPr>
        <p:spPr bwMode="auto">
          <a:xfrm>
            <a:off x="685800" y="5029200"/>
            <a:ext cx="1200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/>
              <a:t>nextPut:</a:t>
            </a:r>
          </a:p>
        </p:txBody>
      </p:sp>
      <p:sp>
        <p:nvSpPr>
          <p:cNvPr id="236573" name="Oval 32"/>
          <p:cNvSpPr>
            <a:spLocks noChangeArrowheads="1"/>
          </p:cNvSpPr>
          <p:nvPr/>
        </p:nvSpPr>
        <p:spPr bwMode="auto">
          <a:xfrm>
            <a:off x="1905000" y="5029200"/>
            <a:ext cx="457200" cy="457200"/>
          </a:xfrm>
          <a:prstGeom prst="ellipse">
            <a:avLst/>
          </a:prstGeom>
          <a:solidFill>
            <a:srgbClr val="00D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74" name="Text Box 33"/>
          <p:cNvSpPr txBox="1">
            <a:spLocks noChangeArrowheads="1"/>
          </p:cNvSpPr>
          <p:nvPr/>
        </p:nvSpPr>
        <p:spPr bwMode="auto">
          <a:xfrm>
            <a:off x="4065588" y="4094163"/>
            <a:ext cx="522287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4000">
                <a:solidFill>
                  <a:schemeClr val="hlink"/>
                </a:solidFill>
                <a:latin typeface="Arial" charset="0"/>
              </a:rPr>
              <a:t>X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36576" name="Oval 35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77" name="Line 36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d'écriture</a:t>
            </a:r>
          </a:p>
        </p:txBody>
      </p:sp>
      <p:graphicFrame>
        <p:nvGraphicFramePr>
          <p:cNvPr id="794627" name="Group 3"/>
          <p:cNvGraphicFramePr>
            <a:graphicFrameLocks noGrp="1"/>
          </p:cNvGraphicFramePr>
          <p:nvPr/>
        </p:nvGraphicFramePr>
        <p:xfrm>
          <a:off x="3729038" y="3390900"/>
          <a:ext cx="3038475" cy="609600"/>
        </p:xfrm>
        <a:graphic>
          <a:graphicData uri="http://schemas.openxmlformats.org/drawingml/2006/table">
            <a:tbl>
              <a:tblPr/>
              <a:tblGrid>
                <a:gridCol w="608012"/>
                <a:gridCol w="608013"/>
                <a:gridCol w="606425"/>
                <a:gridCol w="608012"/>
                <a:gridCol w="6080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8609" name="Oval 17"/>
          <p:cNvSpPr>
            <a:spLocks noChangeArrowheads="1"/>
          </p:cNvSpPr>
          <p:nvPr/>
        </p:nvSpPr>
        <p:spPr bwMode="auto">
          <a:xfrm>
            <a:off x="5021263" y="24384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nil</a:t>
            </a:r>
          </a:p>
        </p:txBody>
      </p:sp>
      <p:sp>
        <p:nvSpPr>
          <p:cNvPr id="238610" name="Line 19"/>
          <p:cNvSpPr>
            <a:spLocks noChangeShapeType="1"/>
          </p:cNvSpPr>
          <p:nvPr/>
        </p:nvSpPr>
        <p:spPr bwMode="auto">
          <a:xfrm flipV="1">
            <a:off x="5249863" y="2895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8611" name="Line 20"/>
          <p:cNvSpPr>
            <a:spLocks noChangeShapeType="1"/>
          </p:cNvSpPr>
          <p:nvPr/>
        </p:nvSpPr>
        <p:spPr bwMode="auto">
          <a:xfrm flipH="1" flipV="1">
            <a:off x="5400675" y="2820988"/>
            <a:ext cx="438150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8612" name="Line 21"/>
          <p:cNvSpPr>
            <a:spLocks noChangeShapeType="1"/>
          </p:cNvSpPr>
          <p:nvPr/>
        </p:nvSpPr>
        <p:spPr bwMode="auto">
          <a:xfrm flipH="1" flipV="1">
            <a:off x="5457825" y="2740025"/>
            <a:ext cx="998538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8613" name="Oval 22"/>
          <p:cNvSpPr>
            <a:spLocks noChangeArrowheads="1"/>
          </p:cNvSpPr>
          <p:nvPr/>
        </p:nvSpPr>
        <p:spPr bwMode="auto">
          <a:xfrm>
            <a:off x="2362200" y="5181600"/>
            <a:ext cx="1366838" cy="1366838"/>
          </a:xfrm>
          <a:prstGeom prst="ellipse">
            <a:avLst/>
          </a:prstGeom>
          <a:solidFill>
            <a:srgbClr val="FFFD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stream</a:t>
            </a:r>
          </a:p>
        </p:txBody>
      </p:sp>
      <p:cxnSp>
        <p:nvCxnSpPr>
          <p:cNvPr id="238614" name="AutoShape 23"/>
          <p:cNvCxnSpPr>
            <a:cxnSpLocks noChangeShapeType="1"/>
            <a:stCxn id="238613" idx="0"/>
          </p:cNvCxnSpPr>
          <p:nvPr/>
        </p:nvCxnSpPr>
        <p:spPr bwMode="auto">
          <a:xfrm rot="-5400000">
            <a:off x="2644776" y="4097337"/>
            <a:ext cx="1485900" cy="6826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8615" name="Text Box 24"/>
          <p:cNvSpPr txBox="1">
            <a:spLocks noChangeArrowheads="1"/>
          </p:cNvSpPr>
          <p:nvPr/>
        </p:nvSpPr>
        <p:spPr bwMode="auto">
          <a:xfrm>
            <a:off x="1641475" y="4054475"/>
            <a:ext cx="14541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Conteneur</a:t>
            </a:r>
          </a:p>
          <a:p>
            <a:pPr algn="ctr"/>
            <a:r>
              <a:rPr lang="fr-FR"/>
              <a:t>manipulé</a:t>
            </a:r>
          </a:p>
        </p:txBody>
      </p:sp>
      <p:cxnSp>
        <p:nvCxnSpPr>
          <p:cNvPr id="238616" name="AutoShape 25"/>
          <p:cNvCxnSpPr>
            <a:cxnSpLocks noChangeShapeType="1"/>
            <a:stCxn id="238613" idx="6"/>
          </p:cNvCxnSpPr>
          <p:nvPr/>
        </p:nvCxnSpPr>
        <p:spPr bwMode="auto">
          <a:xfrm flipV="1">
            <a:off x="3729038" y="4000500"/>
            <a:ext cx="1216025" cy="18653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8617" name="Text Box 26"/>
          <p:cNvSpPr txBox="1">
            <a:spLocks noChangeArrowheads="1"/>
          </p:cNvSpPr>
          <p:nvPr/>
        </p:nvSpPr>
        <p:spPr bwMode="auto">
          <a:xfrm>
            <a:off x="4024313" y="4664075"/>
            <a:ext cx="12334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Position</a:t>
            </a:r>
          </a:p>
          <a:p>
            <a:pPr algn="ctr"/>
            <a:r>
              <a:rPr lang="fr-FR"/>
              <a:t>courante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05238" y="2438400"/>
            <a:ext cx="457200" cy="1295400"/>
            <a:chOff x="1248" y="1134"/>
            <a:chExt cx="288" cy="816"/>
          </a:xfrm>
        </p:grpSpPr>
        <p:sp>
          <p:nvSpPr>
            <p:cNvPr id="238622" name="Oval 28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23" name="Line 29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403725" y="2438400"/>
            <a:ext cx="457200" cy="1295400"/>
            <a:chOff x="1248" y="1134"/>
            <a:chExt cx="288" cy="816"/>
          </a:xfrm>
        </p:grpSpPr>
        <p:sp>
          <p:nvSpPr>
            <p:cNvPr id="238620" name="Oval 31"/>
            <p:cNvSpPr>
              <a:spLocks noChangeArrowheads="1"/>
            </p:cNvSpPr>
            <p:nvPr/>
          </p:nvSpPr>
          <p:spPr bwMode="auto">
            <a:xfrm>
              <a:off x="1248" y="1134"/>
              <a:ext cx="288" cy="288"/>
            </a:xfrm>
            <a:prstGeom prst="ellipse">
              <a:avLst/>
            </a:prstGeom>
            <a:solidFill>
              <a:srgbClr val="00E8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21" name="Line 32"/>
            <p:cNvSpPr>
              <a:spLocks noChangeShapeType="1"/>
            </p:cNvSpPr>
            <p:nvPr/>
          </p:nvSpPr>
          <p:spPr bwMode="auto">
            <a:xfrm flipV="1">
              <a:off x="1392" y="142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Stream d'écriture - Le code</a:t>
            </a:r>
          </a:p>
        </p:txBody>
      </p:sp>
      <p:pic>
        <p:nvPicPr>
          <p:cNvPr id="240643" name="Picture 4" descr="writeStre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" y="1828800"/>
            <a:ext cx="91821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err="1">
                <a:ea typeface="+mj-ea"/>
                <a:cs typeface="+mj-cs"/>
              </a:rPr>
              <a:t>Streams</a:t>
            </a:r>
            <a:r>
              <a:rPr lang="fr-FR" dirty="0">
                <a:ea typeface="+mj-ea"/>
                <a:cs typeface="+mj-cs"/>
              </a:rPr>
              <a:t> &amp; </a:t>
            </a:r>
            <a:br>
              <a:rPr lang="fr-FR" dirty="0">
                <a:ea typeface="+mj-ea"/>
                <a:cs typeface="+mj-cs"/>
              </a:rPr>
            </a:br>
            <a:r>
              <a:rPr lang="fr-FR" dirty="0">
                <a:ea typeface="+mj-ea"/>
                <a:cs typeface="+mj-cs"/>
              </a:rPr>
              <a:t>Représentation textuelle des objets 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Représentation textuelle d'un objet</a:t>
            </a:r>
          </a:p>
          <a:p>
            <a:pPr lvl="1">
              <a:defRPr/>
            </a:pPr>
            <a:r>
              <a:rPr lang="fr-FR" dirty="0"/>
              <a:t>Cha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îne de caractères</a:t>
            </a:r>
          </a:p>
          <a:p>
            <a:pPr lvl="1">
              <a:defRPr/>
            </a:pP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Décrit l'objet</a:t>
            </a:r>
          </a:p>
          <a:p>
            <a:pPr lvl="1">
              <a:defRPr/>
            </a:pP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Obtenu en envoyant le message </a:t>
            </a: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printString</a:t>
            </a:r>
            <a:endParaRPr lang="fr-FR" altLang="ja-JP" dirty="0">
              <a:ea typeface="ＭＳ Ｐゴシック" pitchFamily="1" charset="-128"/>
              <a:cs typeface="ＭＳ Ｐゴシック" pitchFamily="1" charset="-128"/>
            </a:endParaRPr>
          </a:p>
          <a:p>
            <a:pPr lvl="2">
              <a:defRPr/>
            </a:pPr>
            <a:r>
              <a:rPr lang="fr-FR" sz="2800" dirty="0" err="1"/>
              <a:t>monObjet</a:t>
            </a:r>
            <a:r>
              <a:rPr lang="fr-FR" sz="2800" dirty="0"/>
              <a:t> </a:t>
            </a:r>
            <a:r>
              <a:rPr lang="fr-FR" sz="2800" dirty="0" err="1"/>
              <a:t>printString</a:t>
            </a:r>
            <a:endParaRPr lang="fr-FR" sz="2800" dirty="0"/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  <a:p>
            <a:pPr>
              <a:defRPr/>
            </a:pPr>
            <a:r>
              <a:rPr lang="fr-FR" dirty="0" err="1">
                <a:ea typeface="+mn-ea"/>
                <a:cs typeface="+mn-cs"/>
              </a:rPr>
              <a:t>printString</a:t>
            </a:r>
            <a:r>
              <a:rPr lang="fr-FR" dirty="0">
                <a:ea typeface="+mn-ea"/>
                <a:cs typeface="+mn-cs"/>
              </a:rPr>
              <a:t> envoie à </a:t>
            </a:r>
            <a:r>
              <a:rPr lang="fr-FR" u="sng" dirty="0">
                <a:ea typeface="+mn-ea"/>
                <a:cs typeface="+mn-cs"/>
              </a:rPr>
              <a:t>self</a:t>
            </a:r>
            <a:r>
              <a:rPr lang="fr-FR" dirty="0">
                <a:ea typeface="+mn-ea"/>
                <a:cs typeface="+mn-cs"/>
              </a:rPr>
              <a:t> le message</a:t>
            </a:r>
          </a:p>
          <a:p>
            <a:pPr lvl="1">
              <a:defRPr/>
            </a:pPr>
            <a:r>
              <a:rPr lang="fr-FR" dirty="0"/>
              <a:t>self </a:t>
            </a:r>
            <a:r>
              <a:rPr lang="fr-FR" dirty="0" err="1"/>
              <a:t>printOn</a:t>
            </a:r>
            <a:r>
              <a:rPr lang="fr-FR" dirty="0"/>
              <a:t>: </a:t>
            </a:r>
            <a:r>
              <a:rPr lang="fr-FR" dirty="0" err="1"/>
              <a:t>StreamDEcriture</a:t>
            </a:r>
            <a:endParaRPr lang="fr-FR" dirty="0"/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Définir la méthode </a:t>
            </a:r>
            <a:r>
              <a:rPr lang="fr-FR" dirty="0" err="1">
                <a:ea typeface="+mn-ea"/>
                <a:cs typeface="+mn-cs"/>
              </a:rPr>
              <a:t>printOn</a:t>
            </a:r>
            <a:r>
              <a:rPr lang="fr-FR" dirty="0">
                <a:ea typeface="+mn-ea"/>
                <a:cs typeface="+mn-cs"/>
              </a:rPr>
              <a:t>:</a:t>
            </a:r>
          </a:p>
          <a:p>
            <a:pPr lvl="1">
              <a:defRPr/>
            </a:pPr>
            <a:r>
              <a:rPr lang="fr-FR" dirty="0"/>
              <a:t>Pour modifier la représentation textuelle d'un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de représentation textuelle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Lampe&gt;&gt;</a:t>
            </a:r>
            <a:r>
              <a:rPr lang="fr-FR" dirty="0" err="1">
                <a:ea typeface="+mn-ea"/>
                <a:cs typeface="+mn-cs"/>
              </a:rPr>
              <a:t>printOn</a:t>
            </a:r>
            <a:r>
              <a:rPr lang="fr-FR" dirty="0">
                <a:ea typeface="+mn-ea"/>
                <a:cs typeface="+mn-cs"/>
              </a:rPr>
              <a:t>: </a:t>
            </a:r>
            <a:r>
              <a:rPr lang="fr-FR" dirty="0" err="1">
                <a:ea typeface="+mn-ea"/>
                <a:cs typeface="+mn-cs"/>
              </a:rPr>
              <a:t>unStream</a:t>
            </a:r>
            <a:endParaRPr lang="fr-FR" dirty="0">
              <a:ea typeface="+mn-ea"/>
              <a:cs typeface="+mn-cs"/>
            </a:endParaRPr>
          </a:p>
          <a:p>
            <a:pPr lvl="1">
              <a:buFont typeface="Wingdings" charset="2"/>
              <a:buNone/>
              <a:defRPr/>
            </a:pPr>
            <a:r>
              <a:rPr lang="fr-FR" dirty="0" err="1"/>
              <a:t>unStream</a:t>
            </a:r>
            <a:r>
              <a:rPr lang="fr-FR" dirty="0"/>
              <a:t> </a:t>
            </a:r>
            <a:endParaRPr lang="fr-FR" altLang="ja-JP" dirty="0"/>
          </a:p>
          <a:p>
            <a:pPr lvl="1">
              <a:buFont typeface="Wingdings" charset="2"/>
              <a:buNone/>
              <a:defRPr/>
            </a:pPr>
            <a:r>
              <a:rPr lang="fr-FR" dirty="0"/>
              <a:t>	</a:t>
            </a:r>
            <a:r>
              <a:rPr lang="fr-FR" dirty="0" err="1"/>
              <a:t>nextPutAll</a:t>
            </a:r>
            <a:r>
              <a:rPr lang="fr-FR" dirty="0"/>
              <a:t>: 'lampe';</a:t>
            </a:r>
          </a:p>
          <a:p>
            <a:pPr lvl="1">
              <a:buFont typeface="Wingdings" charset="2"/>
              <a:buNone/>
              <a:defRPr/>
            </a:pPr>
            <a:r>
              <a:rPr lang="fr-FR" dirty="0"/>
              <a:t>	</a:t>
            </a:r>
            <a:r>
              <a:rPr lang="fr-FR" dirty="0" err="1"/>
              <a:t>space</a:t>
            </a:r>
            <a:r>
              <a:rPr lang="fr-FR" dirty="0"/>
              <a:t>.</a:t>
            </a:r>
          </a:p>
          <a:p>
            <a:pPr lvl="1">
              <a:buFont typeface="Wingdings" charset="2"/>
              <a:buNone/>
              <a:defRPr/>
            </a:pPr>
            <a:r>
              <a:rPr lang="fr-FR" dirty="0"/>
              <a:t>self </a:t>
            </a:r>
            <a:r>
              <a:rPr lang="fr-FR" dirty="0" err="1"/>
              <a:t>estAllumee</a:t>
            </a:r>
            <a:r>
              <a:rPr lang="fr-FR" dirty="0"/>
              <a:t> </a:t>
            </a:r>
            <a:r>
              <a:rPr lang="fr-FR" dirty="0" err="1"/>
              <a:t>ifTrue</a:t>
            </a:r>
            <a:r>
              <a:rPr lang="fr-FR" dirty="0"/>
              <a:t>: [</a:t>
            </a:r>
          </a:p>
          <a:p>
            <a:pPr lvl="1">
              <a:buFont typeface="Wingdings" charset="2"/>
              <a:buNone/>
              <a:defRPr/>
            </a:pPr>
            <a:r>
              <a:rPr lang="fr-FR" dirty="0"/>
              <a:t>	</a:t>
            </a:r>
            <a:r>
              <a:rPr lang="fr-FR" altLang="ja-JP" dirty="0">
                <a:solidFill>
                  <a:srgbClr val="FF0000"/>
                </a:solidFill>
                <a:ea typeface="ＭＳ Ｐゴシック" pitchFamily="1" charset="-128"/>
                <a:cs typeface="ＭＳ Ｐゴシック" pitchFamily="1" charset="-128"/>
              </a:rPr>
              <a:t>^</a:t>
            </a: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unStream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nextPutAll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: 'allumée'].</a:t>
            </a:r>
          </a:p>
          <a:p>
            <a:pPr lvl="1">
              <a:buFont typeface="Wingdings" charset="2"/>
              <a:buNone/>
              <a:defRPr/>
            </a:pP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unStream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nextPutAll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: '</a:t>
            </a:r>
            <a:r>
              <a:rPr lang="fr-FR" altLang="ja-JP" dirty="0" err="1">
                <a:ea typeface="ＭＳ Ｐゴシック" pitchFamily="1" charset="-128"/>
                <a:cs typeface="ＭＳ Ｐゴシック" pitchFamily="1" charset="-128"/>
              </a:rPr>
              <a:t>eteinte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'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de collection - 2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fournissant</a:t>
            </a:r>
            <a:r>
              <a:rPr lang="en-US" dirty="0" smtClean="0"/>
              <a:t> les </a:t>
            </a:r>
            <a:r>
              <a:rPr lang="en-US" dirty="0" err="1" smtClean="0"/>
              <a:t>éléments</a:t>
            </a:r>
            <a:r>
              <a:rPr lang="en-US" dirty="0" smtClean="0"/>
              <a:t> d'un tableau (Array)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expression1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expression2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expression3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lvl="2"/>
            <a:r>
              <a:rPr lang="en-US" dirty="0" err="1" smtClean="0"/>
              <a:t>Exemple</a:t>
            </a:r>
            <a:r>
              <a:rPr lang="en-US" dirty="0" smtClean="0"/>
              <a:t> :</a:t>
            </a:r>
          </a:p>
          <a:p>
            <a:pPr lvl="2">
              <a:buNone/>
            </a:pPr>
            <a:r>
              <a:rPr lang="en-US" dirty="0" smtClean="0"/>
              <a:t>{Object new. 345 * 21. (1 to: 45 by: 5). 'Hello World'. 2014} 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#(</a:t>
            </a:r>
            <a:r>
              <a:rPr lang="en-US" dirty="0" smtClean="0"/>
              <a:t>valeur1 valeur2 valeur3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dirty="0" err="1" smtClean="0"/>
              <a:t>Exemple</a:t>
            </a:r>
            <a:r>
              <a:rPr lang="en-US" dirty="0" smtClean="0"/>
              <a:t> :</a:t>
            </a:r>
          </a:p>
          <a:p>
            <a:pPr lvl="2">
              <a:buNone/>
            </a:pPr>
            <a:r>
              <a:rPr lang="en-US" dirty="0" smtClean="0"/>
              <a:t>#(45 'mines de </a:t>
            </a:r>
            <a:r>
              <a:rPr lang="en-US" dirty="0" err="1" smtClean="0"/>
              <a:t>douai</a:t>
            </a:r>
            <a:r>
              <a:rPr lang="en-US" dirty="0" smtClean="0"/>
              <a:t>' $A)</a:t>
            </a:r>
          </a:p>
          <a:p>
            <a:r>
              <a:rPr lang="en-US" dirty="0" smtClean="0"/>
              <a:t>	Tableau </a:t>
            </a:r>
            <a:r>
              <a:rPr lang="en-US" dirty="0" err="1" smtClean="0"/>
              <a:t>d'octets</a:t>
            </a:r>
            <a:endParaRPr lang="en-US" dirty="0" smtClean="0"/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#[</a:t>
            </a:r>
            <a:r>
              <a:rPr lang="en-US" dirty="0" smtClean="0"/>
              <a:t>entier1 entier2 entier3 entier4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de collection - 3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fournissant</a:t>
            </a:r>
            <a:r>
              <a:rPr lang="en-US" dirty="0" smtClean="0"/>
              <a:t> les </a:t>
            </a:r>
            <a:r>
              <a:rPr lang="en-US" dirty="0" err="1" smtClean="0"/>
              <a:t>éléments</a:t>
            </a:r>
            <a:r>
              <a:rPr lang="en-US" dirty="0" smtClean="0"/>
              <a:t> d'un </a:t>
            </a:r>
            <a:r>
              <a:rPr lang="en-US" dirty="0" err="1" smtClean="0"/>
              <a:t>Dictionnaire</a:t>
            </a: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clé1 </a:t>
            </a:r>
            <a:r>
              <a:rPr lang="en-US" b="1" dirty="0" smtClean="0">
                <a:solidFill>
                  <a:srgbClr val="FF0000"/>
                </a:solidFill>
              </a:rPr>
              <a:t>-&gt;</a:t>
            </a:r>
            <a:r>
              <a:rPr lang="en-US" dirty="0" smtClean="0"/>
              <a:t> expression1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clé2 </a:t>
            </a:r>
            <a:r>
              <a:rPr lang="en-US" b="1" dirty="0" smtClean="0">
                <a:solidFill>
                  <a:srgbClr val="FF0000"/>
                </a:solidFill>
              </a:rPr>
              <a:t>-&gt; </a:t>
            </a:r>
            <a:r>
              <a:rPr lang="en-US" dirty="0" smtClean="0"/>
              <a:t>expression2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clé3 </a:t>
            </a:r>
            <a:r>
              <a:rPr lang="en-US" b="1" dirty="0" smtClean="0">
                <a:solidFill>
                  <a:srgbClr val="FF0000"/>
                </a:solidFill>
              </a:rPr>
              <a:t>-&gt;</a:t>
            </a:r>
            <a:r>
              <a:rPr lang="en-US" dirty="0" smtClean="0"/>
              <a:t> expression3</a:t>
            </a:r>
            <a:r>
              <a:rPr lang="en-US" b="1" dirty="0" smtClean="0">
                <a:solidFill>
                  <a:srgbClr val="FF0000"/>
                </a:solidFill>
              </a:rPr>
              <a:t>} </a:t>
            </a:r>
            <a:r>
              <a:rPr lang="en-US" b="1" dirty="0" err="1" smtClean="0">
                <a:solidFill>
                  <a:srgbClr val="FF0000"/>
                </a:solidFill>
              </a:rPr>
              <a:t>asDictionary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 smtClean="0"/>
              <a:t>Exemple</a:t>
            </a:r>
            <a:r>
              <a:rPr lang="en-US" dirty="0" smtClean="0"/>
              <a:t> :</a:t>
            </a:r>
          </a:p>
          <a:p>
            <a:pPr lvl="2">
              <a:buNone/>
            </a:pPr>
            <a:r>
              <a:rPr lang="en-US" dirty="0" smtClean="0"/>
              <a:t>{#</a:t>
            </a:r>
            <a:r>
              <a:rPr lang="en-US" dirty="0" err="1" smtClean="0"/>
              <a:t>unObjet</a:t>
            </a:r>
            <a:r>
              <a:rPr lang="en-US" dirty="0" smtClean="0"/>
              <a:t> -&gt; Object new. </a:t>
            </a:r>
          </a:p>
          <a:p>
            <a:pPr lvl="2">
              <a:buNone/>
            </a:pPr>
            <a:r>
              <a:rPr lang="en-US" dirty="0" smtClean="0"/>
              <a:t>#</a:t>
            </a:r>
            <a:r>
              <a:rPr lang="en-US" dirty="0" err="1" smtClean="0"/>
              <a:t>nombre</a:t>
            </a:r>
            <a:r>
              <a:rPr lang="en-US" dirty="0" smtClean="0"/>
              <a:t> -&gt; (345 * 21). </a:t>
            </a:r>
          </a:p>
          <a:p>
            <a:pPr lvl="2">
              <a:buNone/>
            </a:pPr>
            <a:r>
              <a:rPr lang="en-US" dirty="0" smtClean="0"/>
              <a:t>#interval -&gt;(1 to: 45 by: 5). </a:t>
            </a:r>
          </a:p>
          <a:p>
            <a:pPr lvl="2">
              <a:buNone/>
            </a:pPr>
            <a:r>
              <a:rPr lang="en-US" dirty="0" smtClean="0"/>
              <a:t>#hello -&gt; 'Hello World'. </a:t>
            </a:r>
          </a:p>
          <a:p>
            <a:pPr lvl="2">
              <a:buNone/>
            </a:pPr>
            <a:r>
              <a:rPr lang="en-US" dirty="0" smtClean="0"/>
              <a:t>#</a:t>
            </a:r>
            <a:r>
              <a:rPr lang="en-US" dirty="0" err="1" smtClean="0"/>
              <a:t>annee</a:t>
            </a:r>
            <a:r>
              <a:rPr lang="en-US" dirty="0" smtClean="0"/>
              <a:t> -&gt; 2014} </a:t>
            </a:r>
            <a:r>
              <a:rPr lang="en-US" dirty="0" err="1" smtClean="0"/>
              <a:t>asDictionary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Accès aux collections à taille variable</a:t>
            </a:r>
            <a:br>
              <a:rPr lang="fr-FR">
                <a:ea typeface="+mj-ea"/>
                <a:cs typeface="+mj-cs"/>
              </a:rPr>
            </a:br>
            <a:r>
              <a:rPr lang="fr-FR">
                <a:ea typeface="+mj-ea"/>
                <a:cs typeface="+mj-cs"/>
              </a:rPr>
              <a:t>(ordonnées ou non)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add</a:t>
            </a:r>
            <a:r>
              <a:rPr lang="fr-FR" dirty="0">
                <a:ea typeface="+mn-ea"/>
                <a:cs typeface="+mn-cs"/>
              </a:rPr>
              <a:t>: </a:t>
            </a:r>
            <a:r>
              <a:rPr lang="fr-FR" dirty="0" err="1">
                <a:ea typeface="+mn-ea"/>
                <a:cs typeface="+mn-cs"/>
              </a:rPr>
              <a:t>unObjet</a:t>
            </a:r>
            <a:endParaRPr lang="fr-FR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Ajoute </a:t>
            </a:r>
            <a:r>
              <a:rPr lang="fr-FR" dirty="0" err="1"/>
              <a:t>unObjet</a:t>
            </a:r>
            <a:r>
              <a:rPr lang="fr-FR" dirty="0"/>
              <a:t> à la collection</a:t>
            </a:r>
          </a:p>
          <a:p>
            <a:pPr lvl="1">
              <a:lnSpc>
                <a:spcPct val="90000"/>
              </a:lnSpc>
              <a:defRPr/>
            </a:pPr>
            <a:endParaRPr lang="fr-FR" sz="900" dirty="0"/>
          </a:p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addAll</a:t>
            </a:r>
            <a:r>
              <a:rPr lang="fr-FR" dirty="0">
                <a:ea typeface="+mn-ea"/>
                <a:cs typeface="+mn-cs"/>
              </a:rPr>
              <a:t>: collection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Ajoute tous les éléments de la collection</a:t>
            </a:r>
          </a:p>
          <a:p>
            <a:pPr lvl="1">
              <a:lnSpc>
                <a:spcPct val="90000"/>
              </a:lnSpc>
              <a:defRPr/>
            </a:pPr>
            <a:endParaRPr lang="fr-FR" sz="900" dirty="0"/>
          </a:p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remove</a:t>
            </a:r>
            <a:r>
              <a:rPr lang="fr-FR" dirty="0">
                <a:ea typeface="+mn-ea"/>
                <a:cs typeface="+mn-cs"/>
              </a:rPr>
              <a:t>: </a:t>
            </a:r>
            <a:r>
              <a:rPr lang="fr-FR" dirty="0" err="1">
                <a:ea typeface="+mn-ea"/>
                <a:cs typeface="+mn-cs"/>
              </a:rPr>
              <a:t>unObjet</a:t>
            </a:r>
            <a:r>
              <a:rPr lang="fr-FR" dirty="0">
                <a:ea typeface="+mn-ea"/>
                <a:cs typeface="+mn-cs"/>
              </a:rPr>
              <a:t> </a:t>
            </a:r>
            <a:r>
              <a:rPr lang="fr-FR" dirty="0" err="1">
                <a:ea typeface="+mn-ea"/>
                <a:cs typeface="+mn-cs"/>
              </a:rPr>
              <a:t>ifAbsent</a:t>
            </a:r>
            <a:r>
              <a:rPr lang="fr-FR" dirty="0">
                <a:ea typeface="+mn-ea"/>
                <a:cs typeface="+mn-cs"/>
              </a:rPr>
              <a:t>: ["traitements"]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Retire </a:t>
            </a:r>
            <a:r>
              <a:rPr lang="fr-FR" dirty="0" err="1"/>
              <a:t>unObjet</a:t>
            </a:r>
            <a:r>
              <a:rPr lang="fr-FR" dirty="0"/>
              <a:t> de la collection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Exécute le bloc de traitements si </a:t>
            </a:r>
            <a:r>
              <a:rPr lang="fr-FR" dirty="0" err="1"/>
              <a:t>unObjet</a:t>
            </a:r>
            <a:r>
              <a:rPr lang="fr-FR" dirty="0"/>
              <a:t> n'appartient pas à la collection</a:t>
            </a:r>
          </a:p>
          <a:p>
            <a:pPr lvl="1">
              <a:lnSpc>
                <a:spcPct val="90000"/>
              </a:lnSpc>
              <a:defRPr/>
            </a:pPr>
            <a:endParaRPr lang="fr-FR" sz="900" dirty="0"/>
          </a:p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remove</a:t>
            </a:r>
            <a:r>
              <a:rPr lang="fr-FR" dirty="0">
                <a:ea typeface="+mn-ea"/>
                <a:cs typeface="+mn-cs"/>
              </a:rPr>
              <a:t>: </a:t>
            </a:r>
            <a:r>
              <a:rPr lang="fr-FR" dirty="0" err="1">
                <a:ea typeface="+mn-ea"/>
                <a:cs typeface="+mn-cs"/>
              </a:rPr>
              <a:t>unObjet</a:t>
            </a:r>
            <a:endParaRPr lang="fr-FR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Erreur si </a:t>
            </a:r>
            <a:r>
              <a:rPr lang="fr-FR" dirty="0" err="1"/>
              <a:t>unObjet</a:t>
            </a:r>
            <a:r>
              <a:rPr lang="fr-FR" dirty="0"/>
              <a:t> n'appartient pas à la collection</a:t>
            </a:r>
          </a:p>
          <a:p>
            <a:pPr lvl="1">
              <a:lnSpc>
                <a:spcPct val="90000"/>
              </a:lnSpc>
              <a:defRPr/>
            </a:pPr>
            <a:endParaRPr lang="fr-FR" sz="900" dirty="0"/>
          </a:p>
          <a:p>
            <a:pPr>
              <a:lnSpc>
                <a:spcPct val="90000"/>
              </a:lnSpc>
              <a:defRPr/>
            </a:pPr>
            <a:r>
              <a:rPr lang="fr-FR" dirty="0" err="1">
                <a:ea typeface="+mn-ea"/>
                <a:cs typeface="+mn-cs"/>
              </a:rPr>
              <a:t>removeAll</a:t>
            </a:r>
            <a:r>
              <a:rPr lang="fr-FR" dirty="0">
                <a:ea typeface="+mn-ea"/>
                <a:cs typeface="+mn-cs"/>
              </a:rPr>
              <a:t>: collection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Retire tous les éléments de la collection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Accès aux collections ordonnées</a:t>
            </a:r>
            <a:br>
              <a:rPr lang="fr-FR">
                <a:ea typeface="+mj-ea"/>
                <a:cs typeface="+mj-cs"/>
              </a:rPr>
            </a:br>
            <a:r>
              <a:rPr lang="fr-FR">
                <a:ea typeface="+mj-ea"/>
                <a:cs typeface="+mj-cs"/>
              </a:rPr>
              <a:t>(de taille fixe ou variable)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first</a:t>
            </a:r>
          </a:p>
          <a:p>
            <a:pPr lvl="1">
              <a:defRPr/>
            </a:pPr>
            <a:r>
              <a:rPr lang="fr-FR" dirty="0"/>
              <a:t>Retourne le premier élément</a:t>
            </a:r>
          </a:p>
          <a:p>
            <a:pPr lvl="1">
              <a:defRPr/>
            </a:pPr>
            <a:endParaRPr lang="fr-FR" sz="900" dirty="0"/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last</a:t>
            </a:r>
          </a:p>
          <a:p>
            <a:pPr lvl="1">
              <a:defRPr/>
            </a:pPr>
            <a:r>
              <a:rPr lang="fr-FR" dirty="0"/>
              <a:t>Retourne le dernier élément</a:t>
            </a:r>
          </a:p>
          <a:p>
            <a:pPr lvl="1">
              <a:defRPr/>
            </a:pPr>
            <a:endParaRPr lang="fr-FR" sz="900" dirty="0" smtClean="0"/>
          </a:p>
          <a:p>
            <a:pPr>
              <a:defRPr/>
            </a:pPr>
            <a:r>
              <a:rPr lang="fr-FR" dirty="0" err="1" smtClean="0">
                <a:ea typeface="+mn-ea"/>
                <a:cs typeface="+mn-cs"/>
              </a:rPr>
              <a:t>at</a:t>
            </a:r>
            <a:r>
              <a:rPr lang="fr-FR" dirty="0" smtClean="0">
                <a:ea typeface="+mn-ea"/>
                <a:cs typeface="+mn-cs"/>
              </a:rPr>
              <a:t>: </a:t>
            </a:r>
            <a:r>
              <a:rPr lang="fr-FR" dirty="0">
                <a:ea typeface="+mn-ea"/>
                <a:cs typeface="+mn-cs"/>
              </a:rPr>
              <a:t>indice</a:t>
            </a:r>
          </a:p>
          <a:p>
            <a:pPr lvl="1">
              <a:defRPr/>
            </a:pPr>
            <a:r>
              <a:rPr lang="fr-FR" dirty="0"/>
              <a:t>Retourne l'élément dont la position correspond à indice</a:t>
            </a:r>
          </a:p>
          <a:p>
            <a:pPr lvl="1">
              <a:defRPr/>
            </a:pPr>
            <a:r>
              <a:rPr lang="fr-FR" dirty="0"/>
              <a:t>Erreur si indice est hors des limites de la collection</a:t>
            </a:r>
          </a:p>
          <a:p>
            <a:pPr lvl="2">
              <a:defRPr/>
            </a:pPr>
            <a:r>
              <a:rPr lang="fr-FR" dirty="0"/>
              <a:t>premier indice = 1</a:t>
            </a:r>
          </a:p>
          <a:p>
            <a:pPr lvl="2">
              <a:defRPr/>
            </a:pPr>
            <a:r>
              <a:rPr lang="fr-FR" dirty="0"/>
              <a:t>dernier indice = taille de la collection</a:t>
            </a:r>
          </a:p>
          <a:p>
            <a:pPr lvl="2">
              <a:defRPr/>
            </a:pPr>
            <a:endParaRPr lang="fr-FR" sz="900" dirty="0"/>
          </a:p>
          <a:p>
            <a:pPr>
              <a:defRPr/>
            </a:pPr>
            <a:r>
              <a:rPr lang="fr-FR" dirty="0" err="1">
                <a:ea typeface="+mn-ea"/>
                <a:cs typeface="+mn-cs"/>
              </a:rPr>
              <a:t>at</a:t>
            </a:r>
            <a:r>
              <a:rPr lang="fr-FR" dirty="0">
                <a:ea typeface="+mn-ea"/>
                <a:cs typeface="+mn-cs"/>
              </a:rPr>
              <a:t>: indice put: </a:t>
            </a:r>
            <a:r>
              <a:rPr lang="fr-FR" dirty="0" err="1">
                <a:ea typeface="+mn-ea"/>
                <a:cs typeface="+mn-cs"/>
              </a:rPr>
              <a:t>unObjet</a:t>
            </a:r>
            <a:endParaRPr lang="fr-FR" dirty="0">
              <a:ea typeface="+mn-ea"/>
              <a:cs typeface="+mn-cs"/>
            </a:endParaRPr>
          </a:p>
          <a:p>
            <a:pPr lvl="1">
              <a:defRPr/>
            </a:pPr>
            <a:r>
              <a:rPr lang="fr-FR" dirty="0"/>
              <a:t>Stocke </a:t>
            </a:r>
            <a:r>
              <a:rPr lang="fr-FR" dirty="0" err="1"/>
              <a:t>unObjet</a:t>
            </a:r>
            <a:r>
              <a:rPr lang="fr-FR" dirty="0"/>
              <a:t> à la cellule dont le numéro est indice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Parcours des collections (boucles) - 1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do: [:</a:t>
            </a:r>
            <a:r>
              <a:rPr lang="fr-FR" dirty="0" err="1">
                <a:ea typeface="+mn-ea"/>
                <a:cs typeface="+mn-cs"/>
              </a:rPr>
              <a:t>element</a:t>
            </a:r>
            <a:r>
              <a:rPr lang="fr-FR" dirty="0">
                <a:ea typeface="+mn-ea"/>
                <a:cs typeface="+mn-cs"/>
              </a:rPr>
              <a:t>| "traitements"]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err="1"/>
              <a:t>element</a:t>
            </a:r>
            <a:r>
              <a:rPr lang="fr-FR" dirty="0"/>
              <a:t> = variable qui référence successivement les différents éléments de la collection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Les traitements définis dans le bloc sont exécutés successivement pour chaque élément de la collection.</a:t>
            </a:r>
          </a:p>
          <a:p>
            <a:pPr lvl="1">
              <a:lnSpc>
                <a:spcPct val="90000"/>
              </a:lnSpc>
              <a:defRPr/>
            </a:pPr>
            <a:endParaRPr lang="fr-FR" sz="900" dirty="0" smtClean="0"/>
          </a:p>
          <a:p>
            <a:pPr>
              <a:lnSpc>
                <a:spcPct val="90000"/>
              </a:lnSpc>
              <a:defRPr/>
            </a:pPr>
            <a:r>
              <a:rPr lang="fr-FR" dirty="0" err="1" smtClean="0"/>
              <a:t>collect</a:t>
            </a:r>
            <a:r>
              <a:rPr lang="fr-FR" dirty="0" smtClean="0"/>
              <a:t>: [:</a:t>
            </a:r>
            <a:r>
              <a:rPr lang="fr-FR" dirty="0" err="1" smtClean="0"/>
              <a:t>element</a:t>
            </a:r>
            <a:r>
              <a:rPr lang="fr-FR" dirty="0" smtClean="0"/>
              <a:t>| "traitements"]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Retourne une collection du même type que celle parcourue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avec les résultats des traitements pour chaque élément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23F3-DF8A-6248-893A-DC4A5286F6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46350835</TotalTime>
  <Pages>1</Pages>
  <Words>1892</Words>
  <Application>Microsoft Macintosh PowerPoint</Application>
  <PresentationFormat>Format A4 (210 x 297 mm)</PresentationFormat>
  <Paragraphs>484</Paragraphs>
  <Slides>47</Slides>
  <Notes>39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Les Collections</vt:lpstr>
      <vt:lpstr>Collections</vt:lpstr>
      <vt:lpstr>Quelques classes de collections</vt:lpstr>
      <vt:lpstr>Création de collection - 1</vt:lpstr>
      <vt:lpstr>Création de collection - 2</vt:lpstr>
      <vt:lpstr>Création de collection - 3</vt:lpstr>
      <vt:lpstr>Accès aux collections à taille variable (ordonnées ou non)</vt:lpstr>
      <vt:lpstr>Accès aux collections ordonnées (de taille fixe ou variable)</vt:lpstr>
      <vt:lpstr>Parcours des collections (boucles) - 1</vt:lpstr>
      <vt:lpstr>Parcours des collections (boucles) - 2</vt:lpstr>
      <vt:lpstr>Parcours des collections (boucles) - 3</vt:lpstr>
      <vt:lpstr>Exemple de parcours d'une collection</vt:lpstr>
      <vt:lpstr>Parcours de 2 collections ordonnées</vt:lpstr>
      <vt:lpstr>Manipulation des dictionnaires - 1</vt:lpstr>
      <vt:lpstr>Manipulation des dictionnaires - 2</vt:lpstr>
      <vt:lpstr>Parcours des dictionnaires (boucles)</vt:lpstr>
      <vt:lpstr>Dictionnaires - Exemple</vt:lpstr>
      <vt:lpstr>"Conversion" des collections</vt:lpstr>
      <vt:lpstr>Taille d'une collection</vt:lpstr>
      <vt:lpstr>Taille d'une collection</vt:lpstr>
      <vt:lpstr>Taille d'une collection</vt:lpstr>
      <vt:lpstr>Tests d'inclusion</vt:lpstr>
      <vt:lpstr>Tests Arbitraires</vt:lpstr>
      <vt:lpstr>Copie</vt:lpstr>
      <vt:lpstr>Copie de collections ordonnées</vt:lpstr>
      <vt:lpstr>Concaténation</vt:lpstr>
      <vt:lpstr>Les Streams (Flots)</vt:lpstr>
      <vt:lpstr>Notion de Stream (flot)</vt:lpstr>
      <vt:lpstr>Stream de lecture</vt:lpstr>
      <vt:lpstr>Stream de lecture </vt:lpstr>
      <vt:lpstr>Stream de lecture </vt:lpstr>
      <vt:lpstr>Stream de lecture </vt:lpstr>
      <vt:lpstr>Stream de lecture </vt:lpstr>
      <vt:lpstr>Stream de lecture </vt:lpstr>
      <vt:lpstr>Stream de lecture </vt:lpstr>
      <vt:lpstr>Stream de lecture </vt:lpstr>
      <vt:lpstr>Stream de lecture - Le code</vt:lpstr>
      <vt:lpstr>Stream d'écriture</vt:lpstr>
      <vt:lpstr>Stream d'écriture</vt:lpstr>
      <vt:lpstr>Stream d'écriture</vt:lpstr>
      <vt:lpstr>Stream d'écriture</vt:lpstr>
      <vt:lpstr>Stream d'écriture</vt:lpstr>
      <vt:lpstr>Stream d'écriture</vt:lpstr>
      <vt:lpstr>Stream d'écriture</vt:lpstr>
      <vt:lpstr>Stream d'écriture - Le code</vt:lpstr>
      <vt:lpstr>Streams &amp;  Représentation textuelle des objets </vt:lpstr>
      <vt:lpstr>Exemple de représentation textuelle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en Informatique</dc:title>
  <dc:subject>Recherche en Informatique au GIP - Comité de recherche 15 Mai 2002</dc:subject>
  <dc:creator>Noury Bouraqadi</dc:creator>
  <cp:keywords/>
  <dc:description/>
  <cp:lastModifiedBy>Noury Bourqadi</cp:lastModifiedBy>
  <cp:revision>496</cp:revision>
  <cp:lastPrinted>2010-01-19T15:09:17Z</cp:lastPrinted>
  <dcterms:created xsi:type="dcterms:W3CDTF">2014-02-10T08:36:32Z</dcterms:created>
  <dcterms:modified xsi:type="dcterms:W3CDTF">2015-02-06T08:24:49Z</dcterms:modified>
</cp:coreProperties>
</file>