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56" r:id="rId30"/>
    <p:sldId id="261" r:id="rId31"/>
    <p:sldId id="263" r:id="rId32"/>
    <p:sldId id="265" r:id="rId33"/>
    <p:sldId id="262" r:id="rId34"/>
    <p:sldId id="259" r:id="rId35"/>
    <p:sldId id="260" r:id="rId36"/>
    <p:sldId id="264" r:id="rId37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99" d="100"/>
          <a:sy n="99" d="100"/>
        </p:scale>
        <p:origin x="-19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12B77-6446-1144-BC8C-85C244B6E948}" type="datetimeFigureOut">
              <a:rPr lang="fr-FR" smtClean="0"/>
              <a:pPr/>
              <a:t>10/02/15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2F9441-485A-D64D-8B9A-4013784AF1D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4409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82F3CD-B1D7-AF47-864E-0739E913E2D0}" type="datetimeFigureOut">
              <a:rPr lang="fr-FR" smtClean="0"/>
              <a:pPr/>
              <a:t>10/02/15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D434F6-B731-4D4F-88E0-457BED0596C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06902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fr-FR"/>
              <a:t>	</a:t>
            </a:r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5B027-93A5-8848-80BC-263826B6BC99}" type="datetime1">
              <a:rPr lang="en-US" smtClean="0"/>
              <a:pPr/>
              <a:t>10/02/15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 rot="16200000">
            <a:off x="-1798637" y="3475037"/>
            <a:ext cx="3962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Noury Bouraqadi - Ecole des Mines de Douai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B6024-041B-1A43-AC1D-0C72FB6C9D1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C3A7-740E-794F-B4DC-B922FD9E6475}" type="datetime1">
              <a:rPr lang="en-US" smtClean="0"/>
              <a:pPr/>
              <a:t>10/02/15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Noury Bouraqadi - Ecole des Mines de Douai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B6024-041B-1A43-AC1D-0C72FB6C9D1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09EEF-F48F-5447-91A1-C282A4A735C2}" type="datetime1">
              <a:rPr lang="en-US" smtClean="0"/>
              <a:pPr/>
              <a:t>10/02/15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Noury Bouraqadi - Ecole des Mines de Douai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B6024-041B-1A43-AC1D-0C72FB6C9D1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86518-F0EE-5D46-B135-A81FFDF3DF37}" type="datetime1">
              <a:rPr lang="en-US" smtClean="0"/>
              <a:pPr/>
              <a:t>10/02/15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Noury Bouraqadi - Ecole des Mines de Douai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B6024-041B-1A43-AC1D-0C72FB6C9D1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6F11A-EDB8-454D-903C-9FD2B821AF4A}" type="datetime1">
              <a:rPr lang="en-US" smtClean="0"/>
              <a:pPr/>
              <a:t>10/02/15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Noury Bouraqadi - Ecole des Mines de Douai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B6024-041B-1A43-AC1D-0C72FB6C9D1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1678-BF46-DD4C-BD7D-1C7B1F7A6920}" type="datetime1">
              <a:rPr lang="en-US" smtClean="0"/>
              <a:pPr/>
              <a:t>10/02/15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Noury Bouraqadi - Ecole des Mines de Douai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B6024-041B-1A43-AC1D-0C72FB6C9D1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29B5-93C4-D343-89DF-53C07E0C18BD}" type="datetime1">
              <a:rPr lang="en-US" smtClean="0"/>
              <a:pPr/>
              <a:t>10/02/15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Noury Bouraqadi - Ecole des Mines de Douai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B6024-041B-1A43-AC1D-0C72FB6C9D1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EAA99-8F0F-5740-9D04-7F2363FBED23}" type="datetime1">
              <a:rPr lang="en-US" smtClean="0"/>
              <a:pPr/>
              <a:t>10/02/15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Noury Bouraqadi - Ecole des Mines de Douai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B6024-041B-1A43-AC1D-0C72FB6C9D1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2ACD4-9186-D249-8CDC-612D10937EEB}" type="datetime1">
              <a:rPr lang="en-US" smtClean="0"/>
              <a:pPr/>
              <a:t>10/02/15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Noury Bouraqadi - Ecole des Mines de Douai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B6024-041B-1A43-AC1D-0C72FB6C9D1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24E74-0548-1C46-9C09-B7425AB15708}" type="datetime1">
              <a:rPr lang="en-US" smtClean="0"/>
              <a:pPr/>
              <a:t>10/02/15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Noury Bouraqadi - Ecole des Mines de Douai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B6024-041B-1A43-AC1D-0C72FB6C9D1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716BE-324B-E443-B707-64C514517A77}" type="datetime1">
              <a:rPr lang="en-US" smtClean="0"/>
              <a:pPr/>
              <a:t>10/02/15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Noury Bouraqadi - Ecole des Mines de Douai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B6024-041B-1A43-AC1D-0C72FB6C9D1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 smtClean="0"/>
              <a:t>Cliquez</a:t>
            </a:r>
            <a:r>
              <a:rPr lang="en-US" dirty="0" smtClean="0"/>
              <a:t> et </a:t>
            </a:r>
            <a:r>
              <a:rPr lang="en-US" dirty="0" err="1" smtClean="0"/>
              <a:t>modifiez</a:t>
            </a:r>
            <a:r>
              <a:rPr lang="en-US" dirty="0" smtClean="0"/>
              <a:t> le </a:t>
            </a:r>
            <a:r>
              <a:rPr lang="en-US" dirty="0" err="1" smtClean="0"/>
              <a:t>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65126" y="1371600"/>
            <a:ext cx="8778874" cy="548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Cliquez</a:t>
            </a:r>
            <a:r>
              <a:rPr lang="en-US" dirty="0" smtClean="0"/>
              <a:t> pour modifier les styles du </a:t>
            </a:r>
            <a:r>
              <a:rPr lang="en-US" dirty="0" err="1" smtClean="0"/>
              <a:t>texte</a:t>
            </a:r>
            <a:r>
              <a:rPr lang="en-US" dirty="0" smtClean="0"/>
              <a:t> du masque</a:t>
            </a:r>
          </a:p>
          <a:p>
            <a:pPr lvl="1"/>
            <a:r>
              <a:rPr lang="en-US" dirty="0" err="1" smtClean="0"/>
              <a:t>Deuxième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lvl="2"/>
            <a:r>
              <a:rPr lang="en-US" dirty="0" err="1" smtClean="0"/>
              <a:t>Troisième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lvl="3"/>
            <a:r>
              <a:rPr lang="en-US" dirty="0" err="1" smtClean="0"/>
              <a:t>Quatrième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lvl="4"/>
            <a:r>
              <a:rPr lang="en-US" dirty="0" err="1" smtClean="0"/>
              <a:t>Cinquième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61875-0126-AC4F-A611-AD77FB97D6C8}" type="datetime1">
              <a:rPr lang="en-US" smtClean="0"/>
              <a:pPr/>
              <a:t>10/02/15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 rot="16200000">
            <a:off x="-1798637" y="3627437"/>
            <a:ext cx="396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00"/>
                </a:solidFill>
              </a:defRPr>
            </a:lvl1pPr>
          </a:lstStyle>
          <a:p>
            <a:r>
              <a:rPr lang="fr-FR" smtClean="0"/>
              <a:t>Noury Bouraqadi - Ecole des Mines de Douai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B6024-041B-1A43-AC1D-0C72FB6C9D18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Héritage</a:t>
            </a:r>
            <a:endParaRPr lang="en-US"/>
          </a:p>
        </p:txBody>
      </p:sp>
      <p:sp>
        <p:nvSpPr>
          <p:cNvPr id="50585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smtClean="0"/>
              <a:t>Noury Bouraqadi</a:t>
            </a:r>
          </a:p>
          <a:p>
            <a:r>
              <a:rPr lang="fr-FR" smtClean="0"/>
              <a:t>http://car.mines-douai.fr/noury</a:t>
            </a:r>
          </a:p>
          <a:p>
            <a:endParaRPr lang="fr-FR" smtClean="0"/>
          </a:p>
          <a:p>
            <a:r>
              <a:rPr lang="fr-FR" smtClean="0"/>
              <a:t>Option ISIC</a:t>
            </a:r>
          </a:p>
          <a:p>
            <a:r>
              <a:rPr lang="fr-FR" smtClean="0"/>
              <a:t>Ecole des Mines de Douai</a:t>
            </a:r>
          </a:p>
          <a:p>
            <a:endParaRPr lang="en-US" dirty="0"/>
          </a:p>
        </p:txBody>
      </p:sp>
      <p:pic>
        <p:nvPicPr>
          <p:cNvPr id="5" name="Image 4" descr="logoMinesDouai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1687" y="371996"/>
            <a:ext cx="2460626" cy="20410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fr-FR">
                <a:ea typeface="+mj-ea"/>
                <a:cs typeface="+mj-cs"/>
              </a:rPr>
              <a:t>Conséquences de l'héritage - 2</a:t>
            </a:r>
            <a:endParaRPr lang="en-US">
              <a:ea typeface="+mj-ea"/>
              <a:cs typeface="+mj-cs"/>
            </a:endParaRPr>
          </a:p>
        </p:txBody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fr-FR">
                <a:ea typeface="+mn-ea"/>
                <a:cs typeface="+mn-cs"/>
              </a:rPr>
              <a:t>Les instances des sous-classes savent répondre aux messages correspondant aux méthodes des superclasses</a:t>
            </a:r>
          </a:p>
          <a:p>
            <a:pPr lvl="1">
              <a:defRPr/>
            </a:pPr>
            <a:r>
              <a:rPr lang="fr-FR"/>
              <a:t>Message valides pour les instances de Prof : </a:t>
            </a:r>
          </a:p>
          <a:p>
            <a:pPr lvl="2">
              <a:defRPr/>
            </a:pPr>
            <a:r>
              <a:rPr lang="fr-FR">
                <a:solidFill>
                  <a:schemeClr val="hlink"/>
                </a:solidFill>
                <a:effectLst/>
              </a:rPr>
              <a:t>nomPrenom, nomPrenom: uneChaine, dateNaissance: uneDate, age,</a:t>
            </a:r>
            <a:r>
              <a:rPr lang="fr-FR">
                <a:effectLst/>
              </a:rPr>
              <a:t> </a:t>
            </a:r>
          </a:p>
          <a:p>
            <a:pPr lvl="2">
              <a:defRPr/>
            </a:pPr>
            <a:r>
              <a:rPr lang="fr-FR"/>
              <a:t>ajouteMatiere: nomMatiere, enseigneMatiere: nomMatiere</a:t>
            </a:r>
          </a:p>
          <a:p>
            <a:pPr lvl="2">
              <a:defRPr/>
            </a:pPr>
            <a:endParaRPr lang="en-US">
              <a:effectLst/>
            </a:endParaRPr>
          </a:p>
          <a:p>
            <a:pPr lvl="1">
              <a:defRPr/>
            </a:pPr>
            <a:r>
              <a:rPr lang="fr-FR"/>
              <a:t>Messages valides pour les instances de Eleve : </a:t>
            </a:r>
          </a:p>
          <a:p>
            <a:pPr lvl="2">
              <a:defRPr/>
            </a:pPr>
            <a:r>
              <a:rPr lang="fr-FR">
                <a:solidFill>
                  <a:schemeClr val="hlink"/>
                </a:solidFill>
                <a:effectLst/>
              </a:rPr>
              <a:t>nomPrenom, nomPrenom: uneChaine, dateNaissance: uneDate, age,</a:t>
            </a:r>
            <a:r>
              <a:rPr lang="fr-FR">
                <a:effectLst/>
              </a:rPr>
              <a:t> </a:t>
            </a:r>
          </a:p>
          <a:p>
            <a:pPr lvl="2">
              <a:defRPr/>
            </a:pPr>
            <a:r>
              <a:rPr lang="fr-FR"/>
              <a:t>note: unReel matiere: nomMatiere, note: nomMatiere, moyenne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L'héritage est transitif</a:t>
            </a:r>
            <a:endParaRPr lang="en-US"/>
          </a:p>
        </p:txBody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Si : </a:t>
            </a:r>
            <a:r>
              <a:rPr lang="fr-FR" dirty="0" err="1" smtClean="0"/>
              <a:t>Eleve</a:t>
            </a:r>
            <a:r>
              <a:rPr lang="fr-FR" dirty="0" smtClean="0"/>
              <a:t> hérite de Personne</a:t>
            </a:r>
          </a:p>
          <a:p>
            <a:pPr lvl="1"/>
            <a:r>
              <a:rPr lang="fr-FR" dirty="0" err="1" smtClean="0"/>
              <a:t>Eleve</a:t>
            </a:r>
            <a:r>
              <a:rPr lang="fr-FR" dirty="0" smtClean="0"/>
              <a:t> est une sous-classe directe de Personne</a:t>
            </a:r>
          </a:p>
          <a:p>
            <a:pPr lvl="2"/>
            <a:endParaRPr lang="fr-FR" dirty="0" smtClean="0"/>
          </a:p>
          <a:p>
            <a:r>
              <a:rPr lang="fr-FR" dirty="0" smtClean="0"/>
              <a:t>Et : </a:t>
            </a:r>
            <a:r>
              <a:rPr lang="fr-FR" dirty="0" err="1" smtClean="0"/>
              <a:t>EleveSalarié</a:t>
            </a:r>
            <a:r>
              <a:rPr lang="fr-FR" dirty="0" smtClean="0"/>
              <a:t> hérite de </a:t>
            </a:r>
            <a:r>
              <a:rPr lang="fr-FR" dirty="0" err="1" smtClean="0"/>
              <a:t>Eleve</a:t>
            </a:r>
            <a:r>
              <a:rPr lang="fr-FR" dirty="0" smtClean="0"/>
              <a:t> </a:t>
            </a:r>
          </a:p>
          <a:p>
            <a:pPr lvl="1"/>
            <a:r>
              <a:rPr lang="fr-FR" dirty="0" err="1" smtClean="0"/>
              <a:t>EleveSalarié</a:t>
            </a:r>
            <a:r>
              <a:rPr lang="fr-FR" dirty="0" smtClean="0"/>
              <a:t> est une sous-classe directe de </a:t>
            </a:r>
            <a:r>
              <a:rPr lang="fr-FR" dirty="0" err="1" smtClean="0"/>
              <a:t>Eleve</a:t>
            </a:r>
            <a:endParaRPr lang="fr-FR" dirty="0" smtClean="0"/>
          </a:p>
          <a:p>
            <a:pPr lvl="1"/>
            <a:endParaRPr lang="fr-FR" dirty="0" smtClean="0"/>
          </a:p>
          <a:p>
            <a:r>
              <a:rPr lang="fr-FR" dirty="0" smtClean="0"/>
              <a:t>Alors : </a:t>
            </a:r>
            <a:r>
              <a:rPr lang="fr-FR" dirty="0" err="1" smtClean="0"/>
              <a:t>EleveSalarié</a:t>
            </a:r>
            <a:r>
              <a:rPr lang="fr-FR" dirty="0" smtClean="0"/>
              <a:t> hérite de Personne</a:t>
            </a:r>
          </a:p>
          <a:p>
            <a:pPr lvl="1"/>
            <a:r>
              <a:rPr lang="fr-FR" dirty="0" err="1" smtClean="0"/>
              <a:t>EleveSalarié</a:t>
            </a:r>
            <a:r>
              <a:rPr lang="fr-FR" dirty="0" smtClean="0"/>
              <a:t> est une </a:t>
            </a:r>
            <a:r>
              <a:rPr lang="fr-FR" dirty="0" err="1" smtClean="0"/>
              <a:t>sous-class</a:t>
            </a:r>
            <a:r>
              <a:rPr lang="fr-FR" dirty="0" smtClean="0"/>
              <a:t> indirecte de Personne</a:t>
            </a:r>
          </a:p>
          <a:p>
            <a:pPr lvl="1"/>
            <a:r>
              <a:rPr lang="fr-FR" dirty="0" smtClean="0"/>
              <a:t>Les instances de </a:t>
            </a:r>
            <a:r>
              <a:rPr lang="fr-FR" dirty="0" err="1" smtClean="0"/>
              <a:t>EleveSalarié</a:t>
            </a:r>
            <a:endParaRPr lang="fr-FR" dirty="0" smtClean="0"/>
          </a:p>
          <a:p>
            <a:pPr lvl="2"/>
            <a:r>
              <a:rPr lang="fr-FR" dirty="0" smtClean="0"/>
              <a:t>Possèdent les champs déclarés par </a:t>
            </a:r>
            <a:r>
              <a:rPr lang="fr-FR" dirty="0" err="1" smtClean="0"/>
              <a:t>EleveSalarié</a:t>
            </a:r>
            <a:r>
              <a:rPr lang="fr-FR" dirty="0" smtClean="0"/>
              <a:t> et toutes ses superclasses (</a:t>
            </a:r>
            <a:r>
              <a:rPr lang="fr-FR" dirty="0" err="1" smtClean="0"/>
              <a:t>Eleve</a:t>
            </a:r>
            <a:r>
              <a:rPr lang="fr-FR" dirty="0" smtClean="0"/>
              <a:t>, Personne, Object)</a:t>
            </a:r>
          </a:p>
          <a:p>
            <a:pPr lvl="2"/>
            <a:r>
              <a:rPr lang="fr-FR" dirty="0" smtClean="0"/>
              <a:t>Savent répondre aux messages correspondants aux méthodes de </a:t>
            </a:r>
            <a:r>
              <a:rPr lang="fr-FR" dirty="0" err="1" smtClean="0"/>
              <a:t>EleveSalarié</a:t>
            </a:r>
            <a:r>
              <a:rPr lang="fr-FR" dirty="0" smtClean="0"/>
              <a:t> et toutes ses superclasses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>
                <a:ea typeface="+mj-ea"/>
                <a:cs typeface="+mj-cs"/>
              </a:rPr>
              <a:t>Multiplicité d'héritage</a:t>
            </a:r>
            <a:endParaRPr lang="en-US">
              <a:ea typeface="+mj-ea"/>
              <a:cs typeface="+mj-cs"/>
            </a:endParaRPr>
          </a:p>
        </p:txBody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fr-FR">
                <a:ea typeface="+mn-ea"/>
                <a:cs typeface="+mn-cs"/>
              </a:rPr>
              <a:t>Une classe peut ne pas avoir de super-classes</a:t>
            </a:r>
          </a:p>
          <a:p>
            <a:pPr lvl="1">
              <a:defRPr/>
            </a:pPr>
            <a:r>
              <a:rPr lang="fr-FR"/>
              <a:t>C'est une classe racine (de l'arbre d'héritage)</a:t>
            </a:r>
          </a:p>
          <a:p>
            <a:pPr>
              <a:defRPr/>
            </a:pPr>
            <a:endParaRPr lang="fr-FR">
              <a:ea typeface="+mn-ea"/>
              <a:cs typeface="+mn-cs"/>
            </a:endParaRPr>
          </a:p>
          <a:p>
            <a:pPr>
              <a:defRPr/>
            </a:pPr>
            <a:r>
              <a:rPr lang="fr-FR">
                <a:ea typeface="+mn-ea"/>
                <a:cs typeface="+mn-cs"/>
              </a:rPr>
              <a:t>Héritage simple</a:t>
            </a:r>
          </a:p>
          <a:p>
            <a:pPr lvl="1">
              <a:defRPr/>
            </a:pPr>
            <a:r>
              <a:rPr lang="fr-FR"/>
              <a:t>maxi 1 super-classe directe </a:t>
            </a:r>
          </a:p>
          <a:p>
            <a:pPr lvl="1">
              <a:defRPr/>
            </a:pPr>
            <a:r>
              <a:rPr lang="fr-FR"/>
              <a:t>c'est le cas de Smalltalk</a:t>
            </a:r>
          </a:p>
          <a:p>
            <a:pPr lvl="1">
              <a:defRPr/>
            </a:pPr>
            <a:endParaRPr lang="fr-FR"/>
          </a:p>
          <a:p>
            <a:pPr>
              <a:defRPr/>
            </a:pPr>
            <a:r>
              <a:rPr lang="fr-FR">
                <a:ea typeface="+mn-ea"/>
                <a:cs typeface="+mn-cs"/>
              </a:rPr>
              <a:t>Héritage multiple</a:t>
            </a:r>
          </a:p>
          <a:p>
            <a:pPr lvl="1">
              <a:defRPr/>
            </a:pPr>
            <a:r>
              <a:rPr lang="fr-FR"/>
              <a:t>possibilité d'avoir plusieurs super-classes directes</a:t>
            </a:r>
          </a:p>
          <a:p>
            <a:pPr lvl="1">
              <a:defRPr/>
            </a:pPr>
            <a:r>
              <a:rPr lang="fr-FR"/>
              <a:t>disponible dans d'autres langages comme le C++</a:t>
            </a:r>
            <a:endParaRPr lang="fr-FR" b="1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2">
              <a:defRPr/>
            </a:pPr>
            <a:r>
              <a:rPr lang="en-US"/>
              <a:t>Pose pas mal de problèmes </a:t>
            </a:r>
          </a:p>
          <a:p>
            <a:pPr lvl="2">
              <a:defRPr/>
            </a:pPr>
            <a:r>
              <a:rPr lang="en-US"/>
              <a:t>N'est pas adopté dans les langages récents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>
                <a:ea typeface="+mj-ea"/>
                <a:cs typeface="+mj-cs"/>
              </a:rPr>
              <a:t>Quelle super-classe utiliser ?</a:t>
            </a:r>
            <a:endParaRPr lang="en-US">
              <a:ea typeface="+mj-ea"/>
              <a:cs typeface="+mj-cs"/>
            </a:endParaRPr>
          </a:p>
        </p:txBody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fr-FR">
                <a:ea typeface="+mn-ea"/>
                <a:cs typeface="+mn-cs"/>
              </a:rPr>
              <a:t>Soit x une instance de la classe A</a:t>
            </a:r>
          </a:p>
          <a:p>
            <a:pPr lvl="1">
              <a:lnSpc>
                <a:spcPct val="90000"/>
              </a:lnSpc>
              <a:defRPr/>
            </a:pPr>
            <a:r>
              <a:rPr lang="fr-FR"/>
              <a:t>On dit que </a:t>
            </a:r>
            <a:r>
              <a:rPr lang="fr-FR" u="sng"/>
              <a:t>x est un A</a:t>
            </a:r>
          </a:p>
          <a:p>
            <a:pPr lvl="1">
              <a:lnSpc>
                <a:spcPct val="90000"/>
              </a:lnSpc>
              <a:defRPr/>
            </a:pPr>
            <a:r>
              <a:rPr lang="fr-FR"/>
              <a:t>exemple : jean </a:t>
            </a:r>
            <a:r>
              <a:rPr lang="fr-FR" u="sng"/>
              <a:t>est</a:t>
            </a:r>
            <a:r>
              <a:rPr lang="fr-FR"/>
              <a:t> un Eleve</a:t>
            </a:r>
          </a:p>
          <a:p>
            <a:pPr lvl="1">
              <a:lnSpc>
                <a:spcPct val="90000"/>
              </a:lnSpc>
              <a:defRPr/>
            </a:pPr>
            <a:endParaRPr lang="fr-FR" sz="1000"/>
          </a:p>
          <a:p>
            <a:pPr>
              <a:lnSpc>
                <a:spcPct val="90000"/>
              </a:lnSpc>
              <a:defRPr/>
            </a:pPr>
            <a:r>
              <a:rPr lang="fr-FR">
                <a:ea typeface="+mn-ea"/>
                <a:cs typeface="+mn-cs"/>
              </a:rPr>
              <a:t>Soit B une autre classe</a:t>
            </a:r>
          </a:p>
          <a:p>
            <a:pPr>
              <a:lnSpc>
                <a:spcPct val="90000"/>
              </a:lnSpc>
              <a:defRPr/>
            </a:pPr>
            <a:endParaRPr lang="fr-FR" sz="1000">
              <a:ea typeface="+mn-ea"/>
              <a:cs typeface="+mn-cs"/>
            </a:endParaRPr>
          </a:p>
          <a:p>
            <a:pPr>
              <a:lnSpc>
                <a:spcPct val="90000"/>
              </a:lnSpc>
              <a:defRPr/>
            </a:pPr>
            <a:r>
              <a:rPr lang="fr-FR">
                <a:ea typeface="+mn-ea"/>
                <a:cs typeface="+mn-cs"/>
              </a:rPr>
              <a:t>B est une super-classe valide pour A si on peut dire que x est un B</a:t>
            </a:r>
          </a:p>
          <a:p>
            <a:pPr lvl="1">
              <a:lnSpc>
                <a:spcPct val="90000"/>
              </a:lnSpc>
              <a:defRPr/>
            </a:pPr>
            <a:r>
              <a:rPr lang="fr-FR"/>
              <a:t>exemple 1 : jean </a:t>
            </a:r>
            <a:r>
              <a:rPr lang="fr-FR" u="sng"/>
              <a:t>est</a:t>
            </a:r>
            <a:r>
              <a:rPr lang="fr-FR"/>
              <a:t> une Personne</a:t>
            </a:r>
          </a:p>
          <a:p>
            <a:pPr lvl="2">
              <a:lnSpc>
                <a:spcPct val="90000"/>
              </a:lnSpc>
              <a:defRPr/>
            </a:pPr>
            <a:r>
              <a:rPr lang="fr-FR" sz="2000"/>
              <a:t>Personne est une super-classe valide de Eleve</a:t>
            </a:r>
          </a:p>
          <a:p>
            <a:pPr lvl="1">
              <a:lnSpc>
                <a:spcPct val="90000"/>
              </a:lnSpc>
              <a:defRPr/>
            </a:pPr>
            <a:r>
              <a:rPr lang="fr-FR"/>
              <a:t>exemple 2 : jean </a:t>
            </a:r>
            <a:r>
              <a:rPr lang="fr-FR" u="sng"/>
              <a:t>n'est pas</a:t>
            </a:r>
            <a:r>
              <a:rPr lang="fr-FR"/>
              <a:t> une Voiture</a:t>
            </a:r>
          </a:p>
          <a:p>
            <a:pPr lvl="2">
              <a:lnSpc>
                <a:spcPct val="90000"/>
              </a:lnSpc>
              <a:defRPr/>
            </a:pPr>
            <a:r>
              <a:rPr lang="fr-FR" sz="2000"/>
              <a:t>La classe Voiture n'est pas une super-classe valide de Eleve</a:t>
            </a:r>
          </a:p>
          <a:p>
            <a:pPr lvl="1">
              <a:lnSpc>
                <a:spcPct val="90000"/>
              </a:lnSpc>
              <a:defRPr/>
            </a:pPr>
            <a:endParaRPr lang="fr-FR" sz="800"/>
          </a:p>
          <a:p>
            <a:pPr>
              <a:lnSpc>
                <a:spcPct val="90000"/>
              </a:lnSpc>
              <a:defRPr/>
            </a:pPr>
            <a:r>
              <a:rPr lang="fr-FR">
                <a:ea typeface="+mn-ea"/>
                <a:cs typeface="+mn-cs"/>
              </a:rPr>
              <a:t>Par défaut, utiliser </a:t>
            </a:r>
            <a:r>
              <a:rPr lang="fr-FR" b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  <a:cs typeface="+mn-cs"/>
              </a:rPr>
              <a:t>Object</a:t>
            </a:r>
          </a:p>
          <a:p>
            <a:pPr lvl="1">
              <a:lnSpc>
                <a:spcPct val="90000"/>
              </a:lnSpc>
              <a:defRPr/>
            </a:pPr>
            <a:r>
              <a:rPr lang="fr-FR"/>
              <a:t>Object définit diverses méthodes nécessaires à l'utilisation des objets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3385" y="2286000"/>
            <a:ext cx="7737231" cy="16002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fr-FR">
                <a:ea typeface="+mj-ea"/>
                <a:cs typeface="+mj-cs"/>
              </a:rPr>
              <a:t>Héritage</a:t>
            </a:r>
            <a:br>
              <a:rPr lang="fr-FR">
                <a:ea typeface="+mj-ea"/>
                <a:cs typeface="+mj-cs"/>
              </a:rPr>
            </a:br>
            <a:r>
              <a:rPr lang="fr-FR">
                <a:ea typeface="+mj-ea"/>
                <a:cs typeface="+mj-cs"/>
              </a:rPr>
              <a:t>&amp;</a:t>
            </a:r>
            <a:br>
              <a:rPr lang="fr-FR">
                <a:ea typeface="+mj-ea"/>
                <a:cs typeface="+mj-cs"/>
              </a:rPr>
            </a:br>
            <a:r>
              <a:rPr lang="fr-FR">
                <a:ea typeface="+mj-ea"/>
                <a:cs typeface="+mj-cs"/>
              </a:rPr>
              <a:t>Liaison message - méthode</a:t>
            </a:r>
          </a:p>
        </p:txBody>
      </p:sp>
      <p:sp>
        <p:nvSpPr>
          <p:cNvPr id="68301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fr-FR" dirty="0">
                <a:ea typeface="+mj-ea"/>
                <a:cs typeface="+mj-cs"/>
              </a:rPr>
              <a:t>Recherche de la méthode à exécuter</a:t>
            </a:r>
            <a:r>
              <a:rPr lang="fr-FR" dirty="0" smtClean="0">
                <a:ea typeface="+mj-ea"/>
                <a:cs typeface="+mj-cs"/>
              </a:rPr>
              <a:t> - 1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fr-FR">
                <a:ea typeface="+mn-ea"/>
                <a:cs typeface="+mn-cs"/>
              </a:rPr>
              <a:t>Method lookup =</a:t>
            </a:r>
          </a:p>
          <a:p>
            <a:pPr lvl="1">
              <a:defRPr/>
            </a:pPr>
            <a:r>
              <a:rPr lang="fr-FR"/>
              <a:t>"La recherche de méthode" en anglais</a:t>
            </a:r>
          </a:p>
          <a:p>
            <a:pPr lvl="1">
              <a:defRPr/>
            </a:pPr>
            <a:endParaRPr lang="fr-FR"/>
          </a:p>
          <a:p>
            <a:pPr>
              <a:defRPr/>
            </a:pPr>
            <a:r>
              <a:rPr lang="fr-FR">
                <a:ea typeface="+mn-ea"/>
                <a:cs typeface="+mn-cs"/>
              </a:rPr>
              <a:t>La liaison message-méthode =</a:t>
            </a:r>
          </a:p>
          <a:p>
            <a:pPr lvl="1">
              <a:defRPr/>
            </a:pPr>
            <a:r>
              <a:rPr lang="fr-FR"/>
              <a:t>Retrouver la méthode à exécuter en réponse à un message</a:t>
            </a:r>
          </a:p>
          <a:p>
            <a:pPr lvl="1">
              <a:defRPr/>
            </a:pPr>
            <a:endParaRPr lang="fr-FR"/>
          </a:p>
          <a:p>
            <a:pPr>
              <a:defRPr/>
            </a:pPr>
            <a:r>
              <a:rPr lang="fr-FR">
                <a:ea typeface="+mn-ea"/>
                <a:cs typeface="+mn-cs"/>
              </a:rPr>
              <a:t>La liaison </a:t>
            </a:r>
          </a:p>
          <a:p>
            <a:pPr lvl="1">
              <a:defRPr/>
            </a:pPr>
            <a:r>
              <a:rPr lang="fr-FR"/>
              <a:t>peut-être dynamique </a:t>
            </a:r>
          </a:p>
          <a:p>
            <a:pPr lvl="2">
              <a:defRPr/>
            </a:pPr>
            <a:r>
              <a:rPr lang="fr-FR"/>
              <a:t>si la recherche est effectuée à l'exécution</a:t>
            </a:r>
          </a:p>
          <a:p>
            <a:pPr lvl="2">
              <a:defRPr/>
            </a:pPr>
            <a:r>
              <a:rPr lang="fr-FR"/>
              <a:t>C'est le cas dans Smalltalk</a:t>
            </a:r>
          </a:p>
          <a:p>
            <a:pPr lvl="1">
              <a:defRPr/>
            </a:pPr>
            <a:r>
              <a:rPr lang="fr-FR"/>
              <a:t>ou statique</a:t>
            </a:r>
          </a:p>
          <a:p>
            <a:pPr lvl="2">
              <a:defRPr/>
            </a:pPr>
            <a:r>
              <a:rPr lang="fr-FR"/>
              <a:t>si la recherche est effectuée à la compilation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fr-FR">
                <a:ea typeface="+mj-ea"/>
                <a:cs typeface="+mj-cs"/>
              </a:rPr>
              <a:t>Recherche de la méthode à exécuter - 2</a:t>
            </a:r>
            <a:endParaRPr lang="en-US">
              <a:ea typeface="+mj-ea"/>
              <a:cs typeface="+mj-cs"/>
            </a:endParaRPr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defRPr/>
            </a:pPr>
            <a:r>
              <a:rPr lang="fr-FR">
                <a:ea typeface="+mn-ea"/>
                <a:cs typeface="+mn-cs"/>
              </a:rPr>
              <a:t>Quand un objet reçoit un message,</a:t>
            </a:r>
          </a:p>
          <a:p>
            <a:pPr>
              <a:lnSpc>
                <a:spcPct val="90000"/>
              </a:lnSpc>
              <a:defRPr/>
            </a:pPr>
            <a:endParaRPr lang="fr-FR">
              <a:ea typeface="+mn-ea"/>
              <a:cs typeface="+mn-cs"/>
            </a:endParaRPr>
          </a:p>
          <a:p>
            <a:pPr>
              <a:lnSpc>
                <a:spcPct val="90000"/>
              </a:lnSpc>
              <a:defRPr/>
            </a:pPr>
            <a:r>
              <a:rPr lang="fr-FR">
                <a:ea typeface="+mn-ea"/>
                <a:cs typeface="+mn-cs"/>
              </a:rPr>
              <a:t>il cherche dans sa classe s'il y a une méthode avec le même sélecteur</a:t>
            </a:r>
          </a:p>
          <a:p>
            <a:pPr>
              <a:lnSpc>
                <a:spcPct val="90000"/>
              </a:lnSpc>
              <a:defRPr/>
            </a:pPr>
            <a:endParaRPr lang="fr-FR">
              <a:ea typeface="+mn-ea"/>
              <a:cs typeface="+mn-cs"/>
            </a:endParaRPr>
          </a:p>
          <a:p>
            <a:pPr>
              <a:lnSpc>
                <a:spcPct val="90000"/>
              </a:lnSpc>
              <a:defRPr/>
            </a:pPr>
            <a:r>
              <a:rPr lang="fr-FR">
                <a:ea typeface="+mn-ea"/>
                <a:cs typeface="+mn-cs"/>
              </a:rPr>
              <a:t>s'il ne la trouve pas, il poursuite la recherche dans la super-classe directe</a:t>
            </a:r>
          </a:p>
          <a:p>
            <a:pPr>
              <a:lnSpc>
                <a:spcPct val="90000"/>
              </a:lnSpc>
              <a:defRPr/>
            </a:pPr>
            <a:endParaRPr lang="fr-FR">
              <a:ea typeface="+mn-ea"/>
              <a:cs typeface="+mn-cs"/>
            </a:endParaRPr>
          </a:p>
          <a:p>
            <a:pPr>
              <a:lnSpc>
                <a:spcPct val="90000"/>
              </a:lnSpc>
              <a:defRPr/>
            </a:pPr>
            <a:r>
              <a:rPr lang="fr-FR">
                <a:ea typeface="+mn-ea"/>
                <a:cs typeface="+mn-cs"/>
              </a:rPr>
              <a:t>la recherche se poursuit de super-class en super-classe jusqu'à :</a:t>
            </a:r>
          </a:p>
          <a:p>
            <a:pPr lvl="1">
              <a:lnSpc>
                <a:spcPct val="90000"/>
              </a:lnSpc>
              <a:defRPr/>
            </a:pPr>
            <a:r>
              <a:rPr lang="fr-FR"/>
              <a:t>trouver une méthode</a:t>
            </a:r>
          </a:p>
          <a:p>
            <a:pPr lvl="2">
              <a:lnSpc>
                <a:spcPct val="90000"/>
              </a:lnSpc>
              <a:defRPr/>
            </a:pPr>
            <a:r>
              <a:rPr lang="fr-FR"/>
              <a:t>exécuter la méthode trouvée</a:t>
            </a:r>
          </a:p>
          <a:p>
            <a:pPr lvl="1">
              <a:lnSpc>
                <a:spcPct val="90000"/>
              </a:lnSpc>
              <a:defRPr/>
            </a:pPr>
            <a:r>
              <a:rPr lang="fr-FR"/>
              <a:t>l'échec de la recherche dans la super-classe racine</a:t>
            </a:r>
          </a:p>
          <a:p>
            <a:pPr lvl="2">
              <a:lnSpc>
                <a:spcPct val="90000"/>
              </a:lnSpc>
              <a:defRPr/>
            </a:pPr>
            <a:r>
              <a:rPr lang="fr-FR"/>
              <a:t>erreur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1"/>
          <p:cNvGrpSpPr>
            <a:grpSpLocks/>
          </p:cNvGrpSpPr>
          <p:nvPr/>
        </p:nvGrpSpPr>
        <p:grpSpPr bwMode="auto">
          <a:xfrm>
            <a:off x="6069624" y="1573214"/>
            <a:ext cx="2993782" cy="2246313"/>
            <a:chOff x="4142" y="991"/>
            <a:chExt cx="2043" cy="1415"/>
          </a:xfrm>
        </p:grpSpPr>
        <p:sp>
          <p:nvSpPr>
            <p:cNvPr id="277631" name="Text Box 4"/>
            <p:cNvSpPr txBox="1">
              <a:spLocks noChangeArrowheads="1"/>
            </p:cNvSpPr>
            <p:nvPr/>
          </p:nvSpPr>
          <p:spPr bwMode="auto">
            <a:xfrm>
              <a:off x="4142" y="991"/>
              <a:ext cx="2043" cy="141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fr-FR" sz="2000" b="1" dirty="0"/>
                <a:t>Personne</a:t>
              </a:r>
            </a:p>
            <a:p>
              <a:r>
                <a:rPr lang="fr-FR" sz="2000" dirty="0" err="1"/>
                <a:t>nomPrenom</a:t>
              </a:r>
              <a:endParaRPr lang="fr-FR" sz="2000" dirty="0"/>
            </a:p>
            <a:p>
              <a:r>
                <a:rPr lang="fr-FR" sz="2000" dirty="0" err="1"/>
                <a:t>dateNaissance</a:t>
              </a:r>
              <a:endParaRPr lang="fr-FR" sz="2000" dirty="0"/>
            </a:p>
            <a:p>
              <a:r>
                <a:rPr lang="fr-FR" sz="2000" dirty="0" err="1"/>
                <a:t>nomPrenom</a:t>
              </a:r>
              <a:endParaRPr lang="fr-FR" sz="2000" dirty="0"/>
            </a:p>
            <a:p>
              <a:r>
                <a:rPr lang="fr-FR" sz="2000" dirty="0" err="1"/>
                <a:t>nomPrenom</a:t>
              </a:r>
              <a:r>
                <a:rPr lang="fr-FR" sz="2000" dirty="0"/>
                <a:t>: </a:t>
              </a:r>
              <a:r>
                <a:rPr lang="fr-FR" sz="2000" dirty="0" err="1"/>
                <a:t>uneChaine</a:t>
              </a:r>
              <a:endParaRPr lang="fr-FR" sz="2000" dirty="0"/>
            </a:p>
            <a:p>
              <a:r>
                <a:rPr lang="fr-FR" sz="2000" dirty="0" err="1"/>
                <a:t>dateNaissance</a:t>
              </a:r>
              <a:r>
                <a:rPr lang="fr-FR" sz="2000" dirty="0"/>
                <a:t>: </a:t>
              </a:r>
              <a:r>
                <a:rPr lang="fr-FR" sz="2000" dirty="0" err="1"/>
                <a:t>uneDate</a:t>
              </a:r>
              <a:endParaRPr lang="fr-FR" sz="2000" dirty="0"/>
            </a:p>
            <a:p>
              <a:r>
                <a:rPr lang="fr-FR" sz="2000" dirty="0" err="1"/>
                <a:t>age</a:t>
              </a:r>
              <a:endParaRPr lang="en-US" sz="2000" dirty="0"/>
            </a:p>
          </p:txBody>
        </p:sp>
        <p:sp>
          <p:nvSpPr>
            <p:cNvPr id="277632" name="Rectangle 5"/>
            <p:cNvSpPr>
              <a:spLocks noChangeArrowheads="1"/>
            </p:cNvSpPr>
            <p:nvPr/>
          </p:nvSpPr>
          <p:spPr bwMode="auto">
            <a:xfrm>
              <a:off x="4142" y="1222"/>
              <a:ext cx="2034" cy="40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77507" name="Text Box 11"/>
          <p:cNvSpPr txBox="1">
            <a:spLocks noChangeArrowheads="1"/>
          </p:cNvSpPr>
          <p:nvPr/>
        </p:nvSpPr>
        <p:spPr bwMode="auto">
          <a:xfrm>
            <a:off x="5081695" y="5181601"/>
            <a:ext cx="4062305" cy="1631216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FR" sz="2000" b="1"/>
              <a:t>Eleve</a:t>
            </a:r>
          </a:p>
          <a:p>
            <a:r>
              <a:rPr lang="fr-FR" sz="2000"/>
              <a:t>notes</a:t>
            </a:r>
          </a:p>
          <a:p>
            <a:r>
              <a:rPr lang="fr-FR" sz="2000"/>
              <a:t>note: unReel matiere: nomMatiere</a:t>
            </a:r>
          </a:p>
          <a:p>
            <a:r>
              <a:rPr lang="fr-FR" sz="2000"/>
              <a:t>note: nomMatiere</a:t>
            </a:r>
          </a:p>
          <a:p>
            <a:r>
              <a:rPr lang="fr-FR" sz="2000"/>
              <a:t>moyenne</a:t>
            </a:r>
            <a:endParaRPr lang="en-US" sz="2000"/>
          </a:p>
        </p:txBody>
      </p:sp>
      <p:sp>
        <p:nvSpPr>
          <p:cNvPr id="277508" name="Rectangle 12"/>
          <p:cNvSpPr>
            <a:spLocks noChangeArrowheads="1"/>
          </p:cNvSpPr>
          <p:nvPr/>
        </p:nvSpPr>
        <p:spPr bwMode="auto">
          <a:xfrm>
            <a:off x="5093368" y="5548314"/>
            <a:ext cx="4050632" cy="26694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53"/>
          <p:cNvGrpSpPr>
            <a:grpSpLocks/>
          </p:cNvGrpSpPr>
          <p:nvPr/>
        </p:nvGrpSpPr>
        <p:grpSpPr bwMode="auto">
          <a:xfrm>
            <a:off x="2132135" y="3352800"/>
            <a:ext cx="892419" cy="1306513"/>
            <a:chOff x="1901" y="2696"/>
            <a:chExt cx="774" cy="1047"/>
          </a:xfrm>
        </p:grpSpPr>
        <p:sp>
          <p:nvSpPr>
            <p:cNvPr id="277599" name="Freeform 20"/>
            <p:cNvSpPr>
              <a:spLocks/>
            </p:cNvSpPr>
            <p:nvPr/>
          </p:nvSpPr>
          <p:spPr bwMode="auto">
            <a:xfrm>
              <a:off x="2073" y="3353"/>
              <a:ext cx="602" cy="387"/>
            </a:xfrm>
            <a:custGeom>
              <a:avLst/>
              <a:gdLst>
                <a:gd name="T0" fmla="*/ 0 w 1203"/>
                <a:gd name="T1" fmla="*/ 769 h 775"/>
                <a:gd name="T2" fmla="*/ 96 w 1203"/>
                <a:gd name="T3" fmla="*/ 652 h 775"/>
                <a:gd name="T4" fmla="*/ 354 w 1203"/>
                <a:gd name="T5" fmla="*/ 448 h 775"/>
                <a:gd name="T6" fmla="*/ 782 w 1203"/>
                <a:gd name="T7" fmla="*/ 197 h 775"/>
                <a:gd name="T8" fmla="*/ 1100 w 1203"/>
                <a:gd name="T9" fmla="*/ 43 h 775"/>
                <a:gd name="T10" fmla="*/ 1203 w 1203"/>
                <a:gd name="T11" fmla="*/ 0 h 775"/>
                <a:gd name="T12" fmla="*/ 1203 w 1203"/>
                <a:gd name="T13" fmla="*/ 775 h 775"/>
                <a:gd name="T14" fmla="*/ 0 w 1203"/>
                <a:gd name="T15" fmla="*/ 769 h 77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203"/>
                <a:gd name="T25" fmla="*/ 0 h 775"/>
                <a:gd name="T26" fmla="*/ 1203 w 1203"/>
                <a:gd name="T27" fmla="*/ 775 h 77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203" h="775">
                  <a:moveTo>
                    <a:pt x="0" y="769"/>
                  </a:moveTo>
                  <a:lnTo>
                    <a:pt x="96" y="652"/>
                  </a:lnTo>
                  <a:lnTo>
                    <a:pt x="354" y="448"/>
                  </a:lnTo>
                  <a:lnTo>
                    <a:pt x="782" y="197"/>
                  </a:lnTo>
                  <a:lnTo>
                    <a:pt x="1100" y="43"/>
                  </a:lnTo>
                  <a:lnTo>
                    <a:pt x="1203" y="0"/>
                  </a:lnTo>
                  <a:lnTo>
                    <a:pt x="1203" y="775"/>
                  </a:lnTo>
                  <a:lnTo>
                    <a:pt x="0" y="769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600" name="Freeform 21"/>
            <p:cNvSpPr>
              <a:spLocks/>
            </p:cNvSpPr>
            <p:nvPr/>
          </p:nvSpPr>
          <p:spPr bwMode="auto">
            <a:xfrm>
              <a:off x="2088" y="3594"/>
              <a:ext cx="179" cy="149"/>
            </a:xfrm>
            <a:custGeom>
              <a:avLst/>
              <a:gdLst>
                <a:gd name="T0" fmla="*/ 308 w 358"/>
                <a:gd name="T1" fmla="*/ 0 h 298"/>
                <a:gd name="T2" fmla="*/ 305 w 358"/>
                <a:gd name="T3" fmla="*/ 2 h 298"/>
                <a:gd name="T4" fmla="*/ 297 w 358"/>
                <a:gd name="T5" fmla="*/ 7 h 298"/>
                <a:gd name="T6" fmla="*/ 285 w 358"/>
                <a:gd name="T7" fmla="*/ 16 h 298"/>
                <a:gd name="T8" fmla="*/ 267 w 358"/>
                <a:gd name="T9" fmla="*/ 27 h 298"/>
                <a:gd name="T10" fmla="*/ 248 w 358"/>
                <a:gd name="T11" fmla="*/ 42 h 298"/>
                <a:gd name="T12" fmla="*/ 226 w 358"/>
                <a:gd name="T13" fmla="*/ 60 h 298"/>
                <a:gd name="T14" fmla="*/ 202 w 358"/>
                <a:gd name="T15" fmla="*/ 78 h 298"/>
                <a:gd name="T16" fmla="*/ 176 w 358"/>
                <a:gd name="T17" fmla="*/ 99 h 298"/>
                <a:gd name="T18" fmla="*/ 150 w 358"/>
                <a:gd name="T19" fmla="*/ 121 h 298"/>
                <a:gd name="T20" fmla="*/ 123 w 358"/>
                <a:gd name="T21" fmla="*/ 144 h 298"/>
                <a:gd name="T22" fmla="*/ 98 w 358"/>
                <a:gd name="T23" fmla="*/ 168 h 298"/>
                <a:gd name="T24" fmla="*/ 73 w 358"/>
                <a:gd name="T25" fmla="*/ 192 h 298"/>
                <a:gd name="T26" fmla="*/ 51 w 358"/>
                <a:gd name="T27" fmla="*/ 218 h 298"/>
                <a:gd name="T28" fmla="*/ 30 w 358"/>
                <a:gd name="T29" fmla="*/ 242 h 298"/>
                <a:gd name="T30" fmla="*/ 13 w 358"/>
                <a:gd name="T31" fmla="*/ 267 h 298"/>
                <a:gd name="T32" fmla="*/ 0 w 358"/>
                <a:gd name="T33" fmla="*/ 290 h 298"/>
                <a:gd name="T34" fmla="*/ 73 w 358"/>
                <a:gd name="T35" fmla="*/ 298 h 298"/>
                <a:gd name="T36" fmla="*/ 358 w 358"/>
                <a:gd name="T37" fmla="*/ 63 h 298"/>
                <a:gd name="T38" fmla="*/ 308 w 358"/>
                <a:gd name="T39" fmla="*/ 0 h 29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58"/>
                <a:gd name="T61" fmla="*/ 0 h 298"/>
                <a:gd name="T62" fmla="*/ 358 w 358"/>
                <a:gd name="T63" fmla="*/ 298 h 29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58" h="298">
                  <a:moveTo>
                    <a:pt x="308" y="0"/>
                  </a:moveTo>
                  <a:lnTo>
                    <a:pt x="305" y="2"/>
                  </a:lnTo>
                  <a:lnTo>
                    <a:pt x="297" y="7"/>
                  </a:lnTo>
                  <a:lnTo>
                    <a:pt x="285" y="16"/>
                  </a:lnTo>
                  <a:lnTo>
                    <a:pt x="267" y="27"/>
                  </a:lnTo>
                  <a:lnTo>
                    <a:pt x="248" y="42"/>
                  </a:lnTo>
                  <a:lnTo>
                    <a:pt x="226" y="60"/>
                  </a:lnTo>
                  <a:lnTo>
                    <a:pt x="202" y="78"/>
                  </a:lnTo>
                  <a:lnTo>
                    <a:pt x="176" y="99"/>
                  </a:lnTo>
                  <a:lnTo>
                    <a:pt x="150" y="121"/>
                  </a:lnTo>
                  <a:lnTo>
                    <a:pt x="123" y="144"/>
                  </a:lnTo>
                  <a:lnTo>
                    <a:pt x="98" y="168"/>
                  </a:lnTo>
                  <a:lnTo>
                    <a:pt x="73" y="192"/>
                  </a:lnTo>
                  <a:lnTo>
                    <a:pt x="51" y="218"/>
                  </a:lnTo>
                  <a:lnTo>
                    <a:pt x="30" y="242"/>
                  </a:lnTo>
                  <a:lnTo>
                    <a:pt x="13" y="267"/>
                  </a:lnTo>
                  <a:lnTo>
                    <a:pt x="0" y="290"/>
                  </a:lnTo>
                  <a:lnTo>
                    <a:pt x="73" y="298"/>
                  </a:lnTo>
                  <a:lnTo>
                    <a:pt x="358" y="63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601" name="Freeform 22"/>
            <p:cNvSpPr>
              <a:spLocks/>
            </p:cNvSpPr>
            <p:nvPr/>
          </p:nvSpPr>
          <p:spPr bwMode="auto">
            <a:xfrm>
              <a:off x="1901" y="2696"/>
              <a:ext cx="774" cy="1046"/>
            </a:xfrm>
            <a:custGeom>
              <a:avLst/>
              <a:gdLst>
                <a:gd name="T0" fmla="*/ 647 w 1546"/>
                <a:gd name="T1" fmla="*/ 7 h 2091"/>
                <a:gd name="T2" fmla="*/ 737 w 1546"/>
                <a:gd name="T3" fmla="*/ 2 h 2091"/>
                <a:gd name="T4" fmla="*/ 827 w 1546"/>
                <a:gd name="T5" fmla="*/ 27 h 2091"/>
                <a:gd name="T6" fmla="*/ 932 w 1546"/>
                <a:gd name="T7" fmla="*/ 120 h 2091"/>
                <a:gd name="T8" fmla="*/ 1037 w 1546"/>
                <a:gd name="T9" fmla="*/ 217 h 2091"/>
                <a:gd name="T10" fmla="*/ 1113 w 1546"/>
                <a:gd name="T11" fmla="*/ 325 h 2091"/>
                <a:gd name="T12" fmla="*/ 1157 w 1546"/>
                <a:gd name="T13" fmla="*/ 449 h 2091"/>
                <a:gd name="T14" fmla="*/ 1177 w 1546"/>
                <a:gd name="T15" fmla="*/ 618 h 2091"/>
                <a:gd name="T16" fmla="*/ 1241 w 1546"/>
                <a:gd name="T17" fmla="*/ 681 h 2091"/>
                <a:gd name="T18" fmla="*/ 1246 w 1546"/>
                <a:gd name="T19" fmla="*/ 860 h 2091"/>
                <a:gd name="T20" fmla="*/ 1275 w 1546"/>
                <a:gd name="T21" fmla="*/ 959 h 2091"/>
                <a:gd name="T22" fmla="*/ 1264 w 1546"/>
                <a:gd name="T23" fmla="*/ 1018 h 2091"/>
                <a:gd name="T24" fmla="*/ 1246 w 1546"/>
                <a:gd name="T25" fmla="*/ 1083 h 2091"/>
                <a:gd name="T26" fmla="*/ 1360 w 1546"/>
                <a:gd name="T27" fmla="*/ 1265 h 2091"/>
                <a:gd name="T28" fmla="*/ 1439 w 1546"/>
                <a:gd name="T29" fmla="*/ 1318 h 2091"/>
                <a:gd name="T30" fmla="*/ 1481 w 1546"/>
                <a:gd name="T31" fmla="*/ 1366 h 2091"/>
                <a:gd name="T32" fmla="*/ 1438 w 1546"/>
                <a:gd name="T33" fmla="*/ 1563 h 2091"/>
                <a:gd name="T34" fmla="*/ 1447 w 1546"/>
                <a:gd name="T35" fmla="*/ 1693 h 2091"/>
                <a:gd name="T36" fmla="*/ 1354 w 1546"/>
                <a:gd name="T37" fmla="*/ 1682 h 2091"/>
                <a:gd name="T38" fmla="*/ 1257 w 1546"/>
                <a:gd name="T39" fmla="*/ 1680 h 2091"/>
                <a:gd name="T40" fmla="*/ 1147 w 1546"/>
                <a:gd name="T41" fmla="*/ 1685 h 2091"/>
                <a:gd name="T42" fmla="*/ 1016 w 1546"/>
                <a:gd name="T43" fmla="*/ 1696 h 2091"/>
                <a:gd name="T44" fmla="*/ 1039 w 1546"/>
                <a:gd name="T45" fmla="*/ 1768 h 2091"/>
                <a:gd name="T46" fmla="*/ 1133 w 1546"/>
                <a:gd name="T47" fmla="*/ 1845 h 2091"/>
                <a:gd name="T48" fmla="*/ 1215 w 1546"/>
                <a:gd name="T49" fmla="*/ 1949 h 2091"/>
                <a:gd name="T50" fmla="*/ 1199 w 1546"/>
                <a:gd name="T51" fmla="*/ 2091 h 2091"/>
                <a:gd name="T52" fmla="*/ 920 w 1546"/>
                <a:gd name="T53" fmla="*/ 1820 h 2091"/>
                <a:gd name="T54" fmla="*/ 889 w 1546"/>
                <a:gd name="T55" fmla="*/ 1775 h 2091"/>
                <a:gd name="T56" fmla="*/ 809 w 1546"/>
                <a:gd name="T57" fmla="*/ 1922 h 2091"/>
                <a:gd name="T58" fmla="*/ 742 w 1546"/>
                <a:gd name="T59" fmla="*/ 1940 h 2091"/>
                <a:gd name="T60" fmla="*/ 667 w 1546"/>
                <a:gd name="T61" fmla="*/ 1829 h 2091"/>
                <a:gd name="T62" fmla="*/ 580 w 1546"/>
                <a:gd name="T63" fmla="*/ 1880 h 2091"/>
                <a:gd name="T64" fmla="*/ 499 w 1546"/>
                <a:gd name="T65" fmla="*/ 1945 h 2091"/>
                <a:gd name="T66" fmla="*/ 429 w 1546"/>
                <a:gd name="T67" fmla="*/ 2026 h 2091"/>
                <a:gd name="T68" fmla="*/ 308 w 1546"/>
                <a:gd name="T69" fmla="*/ 2091 h 2091"/>
                <a:gd name="T70" fmla="*/ 417 w 1546"/>
                <a:gd name="T71" fmla="*/ 1943 h 2091"/>
                <a:gd name="T72" fmla="*/ 509 w 1546"/>
                <a:gd name="T73" fmla="*/ 1859 h 2091"/>
                <a:gd name="T74" fmla="*/ 579 w 1546"/>
                <a:gd name="T75" fmla="*/ 1797 h 2091"/>
                <a:gd name="T76" fmla="*/ 648 w 1546"/>
                <a:gd name="T77" fmla="*/ 1734 h 2091"/>
                <a:gd name="T78" fmla="*/ 626 w 1546"/>
                <a:gd name="T79" fmla="*/ 1625 h 2091"/>
                <a:gd name="T80" fmla="*/ 575 w 1546"/>
                <a:gd name="T81" fmla="*/ 1564 h 2091"/>
                <a:gd name="T82" fmla="*/ 514 w 1546"/>
                <a:gd name="T83" fmla="*/ 1515 h 2091"/>
                <a:gd name="T84" fmla="*/ 432 w 1546"/>
                <a:gd name="T85" fmla="*/ 1451 h 2091"/>
                <a:gd name="T86" fmla="*/ 367 w 1546"/>
                <a:gd name="T87" fmla="*/ 1374 h 2091"/>
                <a:gd name="T88" fmla="*/ 343 w 1546"/>
                <a:gd name="T89" fmla="*/ 1300 h 2091"/>
                <a:gd name="T90" fmla="*/ 293 w 1546"/>
                <a:gd name="T91" fmla="*/ 1264 h 2091"/>
                <a:gd name="T92" fmla="*/ 243 w 1546"/>
                <a:gd name="T93" fmla="*/ 1231 h 2091"/>
                <a:gd name="T94" fmla="*/ 182 w 1546"/>
                <a:gd name="T95" fmla="*/ 1097 h 2091"/>
                <a:gd name="T96" fmla="*/ 140 w 1546"/>
                <a:gd name="T97" fmla="*/ 996 h 2091"/>
                <a:gd name="T98" fmla="*/ 126 w 1546"/>
                <a:gd name="T99" fmla="*/ 904 h 2091"/>
                <a:gd name="T100" fmla="*/ 51 w 1546"/>
                <a:gd name="T101" fmla="*/ 783 h 2091"/>
                <a:gd name="T102" fmla="*/ 4 w 1546"/>
                <a:gd name="T103" fmla="*/ 611 h 2091"/>
                <a:gd name="T104" fmla="*/ 40 w 1546"/>
                <a:gd name="T105" fmla="*/ 434 h 2091"/>
                <a:gd name="T106" fmla="*/ 39 w 1546"/>
                <a:gd name="T107" fmla="*/ 266 h 2091"/>
                <a:gd name="T108" fmla="*/ 108 w 1546"/>
                <a:gd name="T109" fmla="*/ 140 h 2091"/>
                <a:gd name="T110" fmla="*/ 230 w 1546"/>
                <a:gd name="T111" fmla="*/ 41 h 2091"/>
                <a:gd name="T112" fmla="*/ 383 w 1546"/>
                <a:gd name="T113" fmla="*/ 3 h 2091"/>
                <a:gd name="T114" fmla="*/ 515 w 1546"/>
                <a:gd name="T115" fmla="*/ 4 h 2091"/>
                <a:gd name="T116" fmla="*/ 575 w 1546"/>
                <a:gd name="T117" fmla="*/ 15 h 209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546"/>
                <a:gd name="T178" fmla="*/ 0 h 2091"/>
                <a:gd name="T179" fmla="*/ 1546 w 1546"/>
                <a:gd name="T180" fmla="*/ 2091 h 2091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546" h="2091">
                  <a:moveTo>
                    <a:pt x="575" y="15"/>
                  </a:moveTo>
                  <a:lnTo>
                    <a:pt x="588" y="14"/>
                  </a:lnTo>
                  <a:lnTo>
                    <a:pt x="603" y="12"/>
                  </a:lnTo>
                  <a:lnTo>
                    <a:pt x="618" y="10"/>
                  </a:lnTo>
                  <a:lnTo>
                    <a:pt x="633" y="9"/>
                  </a:lnTo>
                  <a:lnTo>
                    <a:pt x="647" y="7"/>
                  </a:lnTo>
                  <a:lnTo>
                    <a:pt x="662" y="5"/>
                  </a:lnTo>
                  <a:lnTo>
                    <a:pt x="677" y="4"/>
                  </a:lnTo>
                  <a:lnTo>
                    <a:pt x="692" y="3"/>
                  </a:lnTo>
                  <a:lnTo>
                    <a:pt x="707" y="2"/>
                  </a:lnTo>
                  <a:lnTo>
                    <a:pt x="722" y="2"/>
                  </a:lnTo>
                  <a:lnTo>
                    <a:pt x="737" y="2"/>
                  </a:lnTo>
                  <a:lnTo>
                    <a:pt x="751" y="3"/>
                  </a:lnTo>
                  <a:lnTo>
                    <a:pt x="766" y="5"/>
                  </a:lnTo>
                  <a:lnTo>
                    <a:pt x="780" y="8"/>
                  </a:lnTo>
                  <a:lnTo>
                    <a:pt x="794" y="12"/>
                  </a:lnTo>
                  <a:lnTo>
                    <a:pt x="807" y="17"/>
                  </a:lnTo>
                  <a:lnTo>
                    <a:pt x="827" y="27"/>
                  </a:lnTo>
                  <a:lnTo>
                    <a:pt x="847" y="39"/>
                  </a:lnTo>
                  <a:lnTo>
                    <a:pt x="865" y="53"/>
                  </a:lnTo>
                  <a:lnTo>
                    <a:pt x="882" y="68"/>
                  </a:lnTo>
                  <a:lnTo>
                    <a:pt x="900" y="84"/>
                  </a:lnTo>
                  <a:lnTo>
                    <a:pt x="916" y="101"/>
                  </a:lnTo>
                  <a:lnTo>
                    <a:pt x="932" y="120"/>
                  </a:lnTo>
                  <a:lnTo>
                    <a:pt x="948" y="137"/>
                  </a:lnTo>
                  <a:lnTo>
                    <a:pt x="964" y="154"/>
                  </a:lnTo>
                  <a:lnTo>
                    <a:pt x="981" y="170"/>
                  </a:lnTo>
                  <a:lnTo>
                    <a:pt x="1000" y="186"/>
                  </a:lnTo>
                  <a:lnTo>
                    <a:pt x="1018" y="201"/>
                  </a:lnTo>
                  <a:lnTo>
                    <a:pt x="1037" y="217"/>
                  </a:lnTo>
                  <a:lnTo>
                    <a:pt x="1054" y="235"/>
                  </a:lnTo>
                  <a:lnTo>
                    <a:pt x="1070" y="252"/>
                  </a:lnTo>
                  <a:lnTo>
                    <a:pt x="1084" y="270"/>
                  </a:lnTo>
                  <a:lnTo>
                    <a:pt x="1094" y="288"/>
                  </a:lnTo>
                  <a:lnTo>
                    <a:pt x="1105" y="306"/>
                  </a:lnTo>
                  <a:lnTo>
                    <a:pt x="1113" y="325"/>
                  </a:lnTo>
                  <a:lnTo>
                    <a:pt x="1121" y="344"/>
                  </a:lnTo>
                  <a:lnTo>
                    <a:pt x="1129" y="364"/>
                  </a:lnTo>
                  <a:lnTo>
                    <a:pt x="1136" y="383"/>
                  </a:lnTo>
                  <a:lnTo>
                    <a:pt x="1142" y="403"/>
                  </a:lnTo>
                  <a:lnTo>
                    <a:pt x="1148" y="423"/>
                  </a:lnTo>
                  <a:lnTo>
                    <a:pt x="1157" y="449"/>
                  </a:lnTo>
                  <a:lnTo>
                    <a:pt x="1165" y="476"/>
                  </a:lnTo>
                  <a:lnTo>
                    <a:pt x="1170" y="503"/>
                  </a:lnTo>
                  <a:lnTo>
                    <a:pt x="1175" y="532"/>
                  </a:lnTo>
                  <a:lnTo>
                    <a:pt x="1177" y="560"/>
                  </a:lnTo>
                  <a:lnTo>
                    <a:pt x="1178" y="590"/>
                  </a:lnTo>
                  <a:lnTo>
                    <a:pt x="1177" y="618"/>
                  </a:lnTo>
                  <a:lnTo>
                    <a:pt x="1173" y="648"/>
                  </a:lnTo>
                  <a:lnTo>
                    <a:pt x="1185" y="654"/>
                  </a:lnTo>
                  <a:lnTo>
                    <a:pt x="1199" y="660"/>
                  </a:lnTo>
                  <a:lnTo>
                    <a:pt x="1214" y="666"/>
                  </a:lnTo>
                  <a:lnTo>
                    <a:pt x="1228" y="673"/>
                  </a:lnTo>
                  <a:lnTo>
                    <a:pt x="1241" y="681"/>
                  </a:lnTo>
                  <a:lnTo>
                    <a:pt x="1251" y="691"/>
                  </a:lnTo>
                  <a:lnTo>
                    <a:pt x="1259" y="704"/>
                  </a:lnTo>
                  <a:lnTo>
                    <a:pt x="1263" y="721"/>
                  </a:lnTo>
                  <a:lnTo>
                    <a:pt x="1261" y="769"/>
                  </a:lnTo>
                  <a:lnTo>
                    <a:pt x="1253" y="815"/>
                  </a:lnTo>
                  <a:lnTo>
                    <a:pt x="1246" y="860"/>
                  </a:lnTo>
                  <a:lnTo>
                    <a:pt x="1249" y="906"/>
                  </a:lnTo>
                  <a:lnTo>
                    <a:pt x="1252" y="918"/>
                  </a:lnTo>
                  <a:lnTo>
                    <a:pt x="1258" y="928"/>
                  </a:lnTo>
                  <a:lnTo>
                    <a:pt x="1264" y="939"/>
                  </a:lnTo>
                  <a:lnTo>
                    <a:pt x="1271" y="949"/>
                  </a:lnTo>
                  <a:lnTo>
                    <a:pt x="1275" y="959"/>
                  </a:lnTo>
                  <a:lnTo>
                    <a:pt x="1279" y="971"/>
                  </a:lnTo>
                  <a:lnTo>
                    <a:pt x="1280" y="982"/>
                  </a:lnTo>
                  <a:lnTo>
                    <a:pt x="1278" y="994"/>
                  </a:lnTo>
                  <a:lnTo>
                    <a:pt x="1274" y="1002"/>
                  </a:lnTo>
                  <a:lnTo>
                    <a:pt x="1269" y="1010"/>
                  </a:lnTo>
                  <a:lnTo>
                    <a:pt x="1264" y="1018"/>
                  </a:lnTo>
                  <a:lnTo>
                    <a:pt x="1258" y="1026"/>
                  </a:lnTo>
                  <a:lnTo>
                    <a:pt x="1251" y="1033"/>
                  </a:lnTo>
                  <a:lnTo>
                    <a:pt x="1243" y="1040"/>
                  </a:lnTo>
                  <a:lnTo>
                    <a:pt x="1236" y="1047"/>
                  </a:lnTo>
                  <a:lnTo>
                    <a:pt x="1228" y="1053"/>
                  </a:lnTo>
                  <a:lnTo>
                    <a:pt x="1246" y="1083"/>
                  </a:lnTo>
                  <a:lnTo>
                    <a:pt x="1265" y="1114"/>
                  </a:lnTo>
                  <a:lnTo>
                    <a:pt x="1283" y="1145"/>
                  </a:lnTo>
                  <a:lnTo>
                    <a:pt x="1302" y="1175"/>
                  </a:lnTo>
                  <a:lnTo>
                    <a:pt x="1320" y="1206"/>
                  </a:lnTo>
                  <a:lnTo>
                    <a:pt x="1340" y="1236"/>
                  </a:lnTo>
                  <a:lnTo>
                    <a:pt x="1360" y="1265"/>
                  </a:lnTo>
                  <a:lnTo>
                    <a:pt x="1382" y="1294"/>
                  </a:lnTo>
                  <a:lnTo>
                    <a:pt x="1392" y="1303"/>
                  </a:lnTo>
                  <a:lnTo>
                    <a:pt x="1402" y="1310"/>
                  </a:lnTo>
                  <a:lnTo>
                    <a:pt x="1414" y="1313"/>
                  </a:lnTo>
                  <a:lnTo>
                    <a:pt x="1425" y="1315"/>
                  </a:lnTo>
                  <a:lnTo>
                    <a:pt x="1439" y="1318"/>
                  </a:lnTo>
                  <a:lnTo>
                    <a:pt x="1452" y="1318"/>
                  </a:lnTo>
                  <a:lnTo>
                    <a:pt x="1465" y="1318"/>
                  </a:lnTo>
                  <a:lnTo>
                    <a:pt x="1478" y="1318"/>
                  </a:lnTo>
                  <a:lnTo>
                    <a:pt x="1546" y="1312"/>
                  </a:lnTo>
                  <a:lnTo>
                    <a:pt x="1546" y="1359"/>
                  </a:lnTo>
                  <a:lnTo>
                    <a:pt x="1481" y="1366"/>
                  </a:lnTo>
                  <a:lnTo>
                    <a:pt x="1471" y="1397"/>
                  </a:lnTo>
                  <a:lnTo>
                    <a:pt x="1462" y="1430"/>
                  </a:lnTo>
                  <a:lnTo>
                    <a:pt x="1453" y="1462"/>
                  </a:lnTo>
                  <a:lnTo>
                    <a:pt x="1447" y="1495"/>
                  </a:lnTo>
                  <a:lnTo>
                    <a:pt x="1441" y="1529"/>
                  </a:lnTo>
                  <a:lnTo>
                    <a:pt x="1438" y="1563"/>
                  </a:lnTo>
                  <a:lnTo>
                    <a:pt x="1438" y="1598"/>
                  </a:lnTo>
                  <a:lnTo>
                    <a:pt x="1439" y="1633"/>
                  </a:lnTo>
                  <a:lnTo>
                    <a:pt x="1441" y="1648"/>
                  </a:lnTo>
                  <a:lnTo>
                    <a:pt x="1445" y="1663"/>
                  </a:lnTo>
                  <a:lnTo>
                    <a:pt x="1447" y="1678"/>
                  </a:lnTo>
                  <a:lnTo>
                    <a:pt x="1447" y="1693"/>
                  </a:lnTo>
                  <a:lnTo>
                    <a:pt x="1432" y="1691"/>
                  </a:lnTo>
                  <a:lnTo>
                    <a:pt x="1416" y="1689"/>
                  </a:lnTo>
                  <a:lnTo>
                    <a:pt x="1401" y="1686"/>
                  </a:lnTo>
                  <a:lnTo>
                    <a:pt x="1385" y="1685"/>
                  </a:lnTo>
                  <a:lnTo>
                    <a:pt x="1369" y="1683"/>
                  </a:lnTo>
                  <a:lnTo>
                    <a:pt x="1354" y="1682"/>
                  </a:lnTo>
                  <a:lnTo>
                    <a:pt x="1337" y="1681"/>
                  </a:lnTo>
                  <a:lnTo>
                    <a:pt x="1321" y="1681"/>
                  </a:lnTo>
                  <a:lnTo>
                    <a:pt x="1305" y="1680"/>
                  </a:lnTo>
                  <a:lnTo>
                    <a:pt x="1289" y="1680"/>
                  </a:lnTo>
                  <a:lnTo>
                    <a:pt x="1273" y="1680"/>
                  </a:lnTo>
                  <a:lnTo>
                    <a:pt x="1257" y="1680"/>
                  </a:lnTo>
                  <a:lnTo>
                    <a:pt x="1241" y="1680"/>
                  </a:lnTo>
                  <a:lnTo>
                    <a:pt x="1225" y="1681"/>
                  </a:lnTo>
                  <a:lnTo>
                    <a:pt x="1208" y="1681"/>
                  </a:lnTo>
                  <a:lnTo>
                    <a:pt x="1192" y="1682"/>
                  </a:lnTo>
                  <a:lnTo>
                    <a:pt x="1169" y="1684"/>
                  </a:lnTo>
                  <a:lnTo>
                    <a:pt x="1147" y="1685"/>
                  </a:lnTo>
                  <a:lnTo>
                    <a:pt x="1125" y="1688"/>
                  </a:lnTo>
                  <a:lnTo>
                    <a:pt x="1104" y="1689"/>
                  </a:lnTo>
                  <a:lnTo>
                    <a:pt x="1082" y="1691"/>
                  </a:lnTo>
                  <a:lnTo>
                    <a:pt x="1060" y="1692"/>
                  </a:lnTo>
                  <a:lnTo>
                    <a:pt x="1038" y="1695"/>
                  </a:lnTo>
                  <a:lnTo>
                    <a:pt x="1016" y="1696"/>
                  </a:lnTo>
                  <a:lnTo>
                    <a:pt x="1018" y="1708"/>
                  </a:lnTo>
                  <a:lnTo>
                    <a:pt x="1022" y="1721"/>
                  </a:lnTo>
                  <a:lnTo>
                    <a:pt x="1025" y="1733"/>
                  </a:lnTo>
                  <a:lnTo>
                    <a:pt x="1029" y="1745"/>
                  </a:lnTo>
                  <a:lnTo>
                    <a:pt x="1033" y="1758"/>
                  </a:lnTo>
                  <a:lnTo>
                    <a:pt x="1039" y="1768"/>
                  </a:lnTo>
                  <a:lnTo>
                    <a:pt x="1047" y="1780"/>
                  </a:lnTo>
                  <a:lnTo>
                    <a:pt x="1057" y="1789"/>
                  </a:lnTo>
                  <a:lnTo>
                    <a:pt x="1076" y="1804"/>
                  </a:lnTo>
                  <a:lnTo>
                    <a:pt x="1094" y="1818"/>
                  </a:lnTo>
                  <a:lnTo>
                    <a:pt x="1114" y="1832"/>
                  </a:lnTo>
                  <a:lnTo>
                    <a:pt x="1133" y="1845"/>
                  </a:lnTo>
                  <a:lnTo>
                    <a:pt x="1152" y="1859"/>
                  </a:lnTo>
                  <a:lnTo>
                    <a:pt x="1170" y="1874"/>
                  </a:lnTo>
                  <a:lnTo>
                    <a:pt x="1186" y="1890"/>
                  </a:lnTo>
                  <a:lnTo>
                    <a:pt x="1201" y="1908"/>
                  </a:lnTo>
                  <a:lnTo>
                    <a:pt x="1212" y="1927"/>
                  </a:lnTo>
                  <a:lnTo>
                    <a:pt x="1215" y="1949"/>
                  </a:lnTo>
                  <a:lnTo>
                    <a:pt x="1215" y="1971"/>
                  </a:lnTo>
                  <a:lnTo>
                    <a:pt x="1212" y="1995"/>
                  </a:lnTo>
                  <a:lnTo>
                    <a:pt x="1207" y="2019"/>
                  </a:lnTo>
                  <a:lnTo>
                    <a:pt x="1203" y="2044"/>
                  </a:lnTo>
                  <a:lnTo>
                    <a:pt x="1199" y="2068"/>
                  </a:lnTo>
                  <a:lnTo>
                    <a:pt x="1199" y="2091"/>
                  </a:lnTo>
                  <a:lnTo>
                    <a:pt x="933" y="2091"/>
                  </a:lnTo>
                  <a:lnTo>
                    <a:pt x="930" y="2025"/>
                  </a:lnTo>
                  <a:lnTo>
                    <a:pt x="926" y="1960"/>
                  </a:lnTo>
                  <a:lnTo>
                    <a:pt x="924" y="1894"/>
                  </a:lnTo>
                  <a:lnTo>
                    <a:pt x="921" y="1829"/>
                  </a:lnTo>
                  <a:lnTo>
                    <a:pt x="920" y="1820"/>
                  </a:lnTo>
                  <a:lnTo>
                    <a:pt x="918" y="1812"/>
                  </a:lnTo>
                  <a:lnTo>
                    <a:pt x="913" y="1804"/>
                  </a:lnTo>
                  <a:lnTo>
                    <a:pt x="909" y="1797"/>
                  </a:lnTo>
                  <a:lnTo>
                    <a:pt x="903" y="1789"/>
                  </a:lnTo>
                  <a:lnTo>
                    <a:pt x="896" y="1782"/>
                  </a:lnTo>
                  <a:lnTo>
                    <a:pt x="889" y="1775"/>
                  </a:lnTo>
                  <a:lnTo>
                    <a:pt x="883" y="1768"/>
                  </a:lnTo>
                  <a:lnTo>
                    <a:pt x="867" y="1798"/>
                  </a:lnTo>
                  <a:lnTo>
                    <a:pt x="852" y="1829"/>
                  </a:lnTo>
                  <a:lnTo>
                    <a:pt x="837" y="1859"/>
                  </a:lnTo>
                  <a:lnTo>
                    <a:pt x="822" y="1890"/>
                  </a:lnTo>
                  <a:lnTo>
                    <a:pt x="809" y="1922"/>
                  </a:lnTo>
                  <a:lnTo>
                    <a:pt x="794" y="1953"/>
                  </a:lnTo>
                  <a:lnTo>
                    <a:pt x="780" y="1984"/>
                  </a:lnTo>
                  <a:lnTo>
                    <a:pt x="766" y="2015"/>
                  </a:lnTo>
                  <a:lnTo>
                    <a:pt x="758" y="1989"/>
                  </a:lnTo>
                  <a:lnTo>
                    <a:pt x="750" y="1964"/>
                  </a:lnTo>
                  <a:lnTo>
                    <a:pt x="742" y="1940"/>
                  </a:lnTo>
                  <a:lnTo>
                    <a:pt x="732" y="1915"/>
                  </a:lnTo>
                  <a:lnTo>
                    <a:pt x="722" y="1892"/>
                  </a:lnTo>
                  <a:lnTo>
                    <a:pt x="711" y="1867"/>
                  </a:lnTo>
                  <a:lnTo>
                    <a:pt x="697" y="1844"/>
                  </a:lnTo>
                  <a:lnTo>
                    <a:pt x="682" y="1822"/>
                  </a:lnTo>
                  <a:lnTo>
                    <a:pt x="667" y="1829"/>
                  </a:lnTo>
                  <a:lnTo>
                    <a:pt x="653" y="1837"/>
                  </a:lnTo>
                  <a:lnTo>
                    <a:pt x="638" y="1845"/>
                  </a:lnTo>
                  <a:lnTo>
                    <a:pt x="623" y="1854"/>
                  </a:lnTo>
                  <a:lnTo>
                    <a:pt x="609" y="1862"/>
                  </a:lnTo>
                  <a:lnTo>
                    <a:pt x="594" y="1871"/>
                  </a:lnTo>
                  <a:lnTo>
                    <a:pt x="580" y="1880"/>
                  </a:lnTo>
                  <a:lnTo>
                    <a:pt x="567" y="1890"/>
                  </a:lnTo>
                  <a:lnTo>
                    <a:pt x="553" y="1901"/>
                  </a:lnTo>
                  <a:lnTo>
                    <a:pt x="539" y="1911"/>
                  </a:lnTo>
                  <a:lnTo>
                    <a:pt x="525" y="1922"/>
                  </a:lnTo>
                  <a:lnTo>
                    <a:pt x="511" y="1933"/>
                  </a:lnTo>
                  <a:lnTo>
                    <a:pt x="499" y="1945"/>
                  </a:lnTo>
                  <a:lnTo>
                    <a:pt x="486" y="1956"/>
                  </a:lnTo>
                  <a:lnTo>
                    <a:pt x="473" y="1968"/>
                  </a:lnTo>
                  <a:lnTo>
                    <a:pt x="462" y="1980"/>
                  </a:lnTo>
                  <a:lnTo>
                    <a:pt x="450" y="1994"/>
                  </a:lnTo>
                  <a:lnTo>
                    <a:pt x="440" y="2010"/>
                  </a:lnTo>
                  <a:lnTo>
                    <a:pt x="429" y="2026"/>
                  </a:lnTo>
                  <a:lnTo>
                    <a:pt x="418" y="2042"/>
                  </a:lnTo>
                  <a:lnTo>
                    <a:pt x="406" y="2059"/>
                  </a:lnTo>
                  <a:lnTo>
                    <a:pt x="394" y="2071"/>
                  </a:lnTo>
                  <a:lnTo>
                    <a:pt x="379" y="2083"/>
                  </a:lnTo>
                  <a:lnTo>
                    <a:pt x="361" y="2091"/>
                  </a:lnTo>
                  <a:lnTo>
                    <a:pt x="308" y="2091"/>
                  </a:lnTo>
                  <a:lnTo>
                    <a:pt x="331" y="2069"/>
                  </a:lnTo>
                  <a:lnTo>
                    <a:pt x="351" y="2045"/>
                  </a:lnTo>
                  <a:lnTo>
                    <a:pt x="368" y="2019"/>
                  </a:lnTo>
                  <a:lnTo>
                    <a:pt x="384" y="1994"/>
                  </a:lnTo>
                  <a:lnTo>
                    <a:pt x="399" y="1969"/>
                  </a:lnTo>
                  <a:lnTo>
                    <a:pt x="417" y="1943"/>
                  </a:lnTo>
                  <a:lnTo>
                    <a:pt x="437" y="1920"/>
                  </a:lnTo>
                  <a:lnTo>
                    <a:pt x="461" y="1898"/>
                  </a:lnTo>
                  <a:lnTo>
                    <a:pt x="472" y="1889"/>
                  </a:lnTo>
                  <a:lnTo>
                    <a:pt x="485" y="1879"/>
                  </a:lnTo>
                  <a:lnTo>
                    <a:pt x="496" y="1870"/>
                  </a:lnTo>
                  <a:lnTo>
                    <a:pt x="509" y="1859"/>
                  </a:lnTo>
                  <a:lnTo>
                    <a:pt x="520" y="1849"/>
                  </a:lnTo>
                  <a:lnTo>
                    <a:pt x="532" y="1840"/>
                  </a:lnTo>
                  <a:lnTo>
                    <a:pt x="543" y="1828"/>
                  </a:lnTo>
                  <a:lnTo>
                    <a:pt x="556" y="1818"/>
                  </a:lnTo>
                  <a:lnTo>
                    <a:pt x="568" y="1807"/>
                  </a:lnTo>
                  <a:lnTo>
                    <a:pt x="579" y="1797"/>
                  </a:lnTo>
                  <a:lnTo>
                    <a:pt x="591" y="1787"/>
                  </a:lnTo>
                  <a:lnTo>
                    <a:pt x="602" y="1776"/>
                  </a:lnTo>
                  <a:lnTo>
                    <a:pt x="614" y="1765"/>
                  </a:lnTo>
                  <a:lnTo>
                    <a:pt x="625" y="1754"/>
                  </a:lnTo>
                  <a:lnTo>
                    <a:pt x="637" y="1744"/>
                  </a:lnTo>
                  <a:lnTo>
                    <a:pt x="648" y="1734"/>
                  </a:lnTo>
                  <a:lnTo>
                    <a:pt x="640" y="1716"/>
                  </a:lnTo>
                  <a:lnTo>
                    <a:pt x="636" y="1699"/>
                  </a:lnTo>
                  <a:lnTo>
                    <a:pt x="632" y="1681"/>
                  </a:lnTo>
                  <a:lnTo>
                    <a:pt x="631" y="1661"/>
                  </a:lnTo>
                  <a:lnTo>
                    <a:pt x="630" y="1643"/>
                  </a:lnTo>
                  <a:lnTo>
                    <a:pt x="626" y="1625"/>
                  </a:lnTo>
                  <a:lnTo>
                    <a:pt x="620" y="1609"/>
                  </a:lnTo>
                  <a:lnTo>
                    <a:pt x="609" y="1594"/>
                  </a:lnTo>
                  <a:lnTo>
                    <a:pt x="601" y="1586"/>
                  </a:lnTo>
                  <a:lnTo>
                    <a:pt x="593" y="1579"/>
                  </a:lnTo>
                  <a:lnTo>
                    <a:pt x="584" y="1571"/>
                  </a:lnTo>
                  <a:lnTo>
                    <a:pt x="575" y="1564"/>
                  </a:lnTo>
                  <a:lnTo>
                    <a:pt x="567" y="1556"/>
                  </a:lnTo>
                  <a:lnTo>
                    <a:pt x="557" y="1549"/>
                  </a:lnTo>
                  <a:lnTo>
                    <a:pt x="548" y="1542"/>
                  </a:lnTo>
                  <a:lnTo>
                    <a:pt x="540" y="1536"/>
                  </a:lnTo>
                  <a:lnTo>
                    <a:pt x="527" y="1525"/>
                  </a:lnTo>
                  <a:lnTo>
                    <a:pt x="514" y="1515"/>
                  </a:lnTo>
                  <a:lnTo>
                    <a:pt x="500" y="1504"/>
                  </a:lnTo>
                  <a:lnTo>
                    <a:pt x="486" y="1494"/>
                  </a:lnTo>
                  <a:lnTo>
                    <a:pt x="472" y="1484"/>
                  </a:lnTo>
                  <a:lnTo>
                    <a:pt x="458" y="1473"/>
                  </a:lnTo>
                  <a:lnTo>
                    <a:pt x="446" y="1463"/>
                  </a:lnTo>
                  <a:lnTo>
                    <a:pt x="432" y="1451"/>
                  </a:lnTo>
                  <a:lnTo>
                    <a:pt x="419" y="1440"/>
                  </a:lnTo>
                  <a:lnTo>
                    <a:pt x="408" y="1428"/>
                  </a:lnTo>
                  <a:lnTo>
                    <a:pt x="396" y="1416"/>
                  </a:lnTo>
                  <a:lnTo>
                    <a:pt x="386" y="1402"/>
                  </a:lnTo>
                  <a:lnTo>
                    <a:pt x="376" y="1389"/>
                  </a:lnTo>
                  <a:lnTo>
                    <a:pt x="367" y="1374"/>
                  </a:lnTo>
                  <a:lnTo>
                    <a:pt x="360" y="1359"/>
                  </a:lnTo>
                  <a:lnTo>
                    <a:pt x="355" y="1343"/>
                  </a:lnTo>
                  <a:lnTo>
                    <a:pt x="351" y="1333"/>
                  </a:lnTo>
                  <a:lnTo>
                    <a:pt x="349" y="1322"/>
                  </a:lnTo>
                  <a:lnTo>
                    <a:pt x="346" y="1312"/>
                  </a:lnTo>
                  <a:lnTo>
                    <a:pt x="343" y="1300"/>
                  </a:lnTo>
                  <a:lnTo>
                    <a:pt x="338" y="1291"/>
                  </a:lnTo>
                  <a:lnTo>
                    <a:pt x="333" y="1282"/>
                  </a:lnTo>
                  <a:lnTo>
                    <a:pt x="325" y="1275"/>
                  </a:lnTo>
                  <a:lnTo>
                    <a:pt x="314" y="1269"/>
                  </a:lnTo>
                  <a:lnTo>
                    <a:pt x="304" y="1266"/>
                  </a:lnTo>
                  <a:lnTo>
                    <a:pt x="293" y="1264"/>
                  </a:lnTo>
                  <a:lnTo>
                    <a:pt x="283" y="1260"/>
                  </a:lnTo>
                  <a:lnTo>
                    <a:pt x="274" y="1257"/>
                  </a:lnTo>
                  <a:lnTo>
                    <a:pt x="263" y="1253"/>
                  </a:lnTo>
                  <a:lnTo>
                    <a:pt x="255" y="1247"/>
                  </a:lnTo>
                  <a:lnTo>
                    <a:pt x="248" y="1241"/>
                  </a:lnTo>
                  <a:lnTo>
                    <a:pt x="243" y="1231"/>
                  </a:lnTo>
                  <a:lnTo>
                    <a:pt x="236" y="1204"/>
                  </a:lnTo>
                  <a:lnTo>
                    <a:pt x="231" y="1176"/>
                  </a:lnTo>
                  <a:lnTo>
                    <a:pt x="224" y="1148"/>
                  </a:lnTo>
                  <a:lnTo>
                    <a:pt x="209" y="1124"/>
                  </a:lnTo>
                  <a:lnTo>
                    <a:pt x="195" y="1110"/>
                  </a:lnTo>
                  <a:lnTo>
                    <a:pt x="182" y="1097"/>
                  </a:lnTo>
                  <a:lnTo>
                    <a:pt x="168" y="1083"/>
                  </a:lnTo>
                  <a:lnTo>
                    <a:pt x="156" y="1067"/>
                  </a:lnTo>
                  <a:lnTo>
                    <a:pt x="147" y="1052"/>
                  </a:lnTo>
                  <a:lnTo>
                    <a:pt x="140" y="1034"/>
                  </a:lnTo>
                  <a:lnTo>
                    <a:pt x="138" y="1016"/>
                  </a:lnTo>
                  <a:lnTo>
                    <a:pt x="140" y="996"/>
                  </a:lnTo>
                  <a:lnTo>
                    <a:pt x="146" y="982"/>
                  </a:lnTo>
                  <a:lnTo>
                    <a:pt x="153" y="970"/>
                  </a:lnTo>
                  <a:lnTo>
                    <a:pt x="157" y="957"/>
                  </a:lnTo>
                  <a:lnTo>
                    <a:pt x="154" y="943"/>
                  </a:lnTo>
                  <a:lnTo>
                    <a:pt x="141" y="924"/>
                  </a:lnTo>
                  <a:lnTo>
                    <a:pt x="126" y="904"/>
                  </a:lnTo>
                  <a:lnTo>
                    <a:pt x="113" y="885"/>
                  </a:lnTo>
                  <a:lnTo>
                    <a:pt x="98" y="865"/>
                  </a:lnTo>
                  <a:lnTo>
                    <a:pt x="84" y="845"/>
                  </a:lnTo>
                  <a:lnTo>
                    <a:pt x="71" y="826"/>
                  </a:lnTo>
                  <a:lnTo>
                    <a:pt x="61" y="805"/>
                  </a:lnTo>
                  <a:lnTo>
                    <a:pt x="51" y="783"/>
                  </a:lnTo>
                  <a:lnTo>
                    <a:pt x="42" y="756"/>
                  </a:lnTo>
                  <a:lnTo>
                    <a:pt x="33" y="728"/>
                  </a:lnTo>
                  <a:lnTo>
                    <a:pt x="24" y="699"/>
                  </a:lnTo>
                  <a:lnTo>
                    <a:pt x="17" y="670"/>
                  </a:lnTo>
                  <a:lnTo>
                    <a:pt x="10" y="641"/>
                  </a:lnTo>
                  <a:lnTo>
                    <a:pt x="4" y="611"/>
                  </a:lnTo>
                  <a:lnTo>
                    <a:pt x="1" y="580"/>
                  </a:lnTo>
                  <a:lnTo>
                    <a:pt x="0" y="549"/>
                  </a:lnTo>
                  <a:lnTo>
                    <a:pt x="3" y="518"/>
                  </a:lnTo>
                  <a:lnTo>
                    <a:pt x="13" y="489"/>
                  </a:lnTo>
                  <a:lnTo>
                    <a:pt x="26" y="462"/>
                  </a:lnTo>
                  <a:lnTo>
                    <a:pt x="40" y="434"/>
                  </a:lnTo>
                  <a:lnTo>
                    <a:pt x="51" y="406"/>
                  </a:lnTo>
                  <a:lnTo>
                    <a:pt x="58" y="378"/>
                  </a:lnTo>
                  <a:lnTo>
                    <a:pt x="58" y="348"/>
                  </a:lnTo>
                  <a:lnTo>
                    <a:pt x="48" y="315"/>
                  </a:lnTo>
                  <a:lnTo>
                    <a:pt x="40" y="290"/>
                  </a:lnTo>
                  <a:lnTo>
                    <a:pt x="39" y="266"/>
                  </a:lnTo>
                  <a:lnTo>
                    <a:pt x="43" y="243"/>
                  </a:lnTo>
                  <a:lnTo>
                    <a:pt x="53" y="221"/>
                  </a:lnTo>
                  <a:lnTo>
                    <a:pt x="64" y="199"/>
                  </a:lnTo>
                  <a:lnTo>
                    <a:pt x="78" y="178"/>
                  </a:lnTo>
                  <a:lnTo>
                    <a:pt x="93" y="159"/>
                  </a:lnTo>
                  <a:lnTo>
                    <a:pt x="108" y="140"/>
                  </a:lnTo>
                  <a:lnTo>
                    <a:pt x="125" y="118"/>
                  </a:lnTo>
                  <a:lnTo>
                    <a:pt x="145" y="99"/>
                  </a:lnTo>
                  <a:lnTo>
                    <a:pt x="164" y="81"/>
                  </a:lnTo>
                  <a:lnTo>
                    <a:pt x="185" y="67"/>
                  </a:lnTo>
                  <a:lnTo>
                    <a:pt x="208" y="53"/>
                  </a:lnTo>
                  <a:lnTo>
                    <a:pt x="230" y="41"/>
                  </a:lnTo>
                  <a:lnTo>
                    <a:pt x="254" y="31"/>
                  </a:lnTo>
                  <a:lnTo>
                    <a:pt x="278" y="23"/>
                  </a:lnTo>
                  <a:lnTo>
                    <a:pt x="304" y="16"/>
                  </a:lnTo>
                  <a:lnTo>
                    <a:pt x="330" y="10"/>
                  </a:lnTo>
                  <a:lnTo>
                    <a:pt x="357" y="5"/>
                  </a:lnTo>
                  <a:lnTo>
                    <a:pt x="383" y="3"/>
                  </a:lnTo>
                  <a:lnTo>
                    <a:pt x="411" y="1"/>
                  </a:lnTo>
                  <a:lnTo>
                    <a:pt x="439" y="0"/>
                  </a:lnTo>
                  <a:lnTo>
                    <a:pt x="466" y="0"/>
                  </a:lnTo>
                  <a:lnTo>
                    <a:pt x="494" y="1"/>
                  </a:lnTo>
                  <a:lnTo>
                    <a:pt x="504" y="2"/>
                  </a:lnTo>
                  <a:lnTo>
                    <a:pt x="515" y="4"/>
                  </a:lnTo>
                  <a:lnTo>
                    <a:pt x="525" y="7"/>
                  </a:lnTo>
                  <a:lnTo>
                    <a:pt x="534" y="9"/>
                  </a:lnTo>
                  <a:lnTo>
                    <a:pt x="543" y="11"/>
                  </a:lnTo>
                  <a:lnTo>
                    <a:pt x="554" y="14"/>
                  </a:lnTo>
                  <a:lnTo>
                    <a:pt x="564" y="15"/>
                  </a:lnTo>
                  <a:lnTo>
                    <a:pt x="575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602" name="Freeform 23"/>
            <p:cNvSpPr>
              <a:spLocks/>
            </p:cNvSpPr>
            <p:nvPr/>
          </p:nvSpPr>
          <p:spPr bwMode="auto">
            <a:xfrm>
              <a:off x="1968" y="2797"/>
              <a:ext cx="608" cy="689"/>
            </a:xfrm>
            <a:custGeom>
              <a:avLst/>
              <a:gdLst>
                <a:gd name="T0" fmla="*/ 693 w 1216"/>
                <a:gd name="T1" fmla="*/ 114 h 1379"/>
                <a:gd name="T2" fmla="*/ 729 w 1216"/>
                <a:gd name="T3" fmla="*/ 217 h 1379"/>
                <a:gd name="T4" fmla="*/ 775 w 1216"/>
                <a:gd name="T5" fmla="*/ 278 h 1379"/>
                <a:gd name="T6" fmla="*/ 799 w 1216"/>
                <a:gd name="T7" fmla="*/ 368 h 1379"/>
                <a:gd name="T8" fmla="*/ 878 w 1216"/>
                <a:gd name="T9" fmla="*/ 454 h 1379"/>
                <a:gd name="T10" fmla="*/ 901 w 1216"/>
                <a:gd name="T11" fmla="*/ 558 h 1379"/>
                <a:gd name="T12" fmla="*/ 954 w 1216"/>
                <a:gd name="T13" fmla="*/ 610 h 1379"/>
                <a:gd name="T14" fmla="*/ 996 w 1216"/>
                <a:gd name="T15" fmla="*/ 559 h 1379"/>
                <a:gd name="T16" fmla="*/ 1030 w 1216"/>
                <a:gd name="T17" fmla="*/ 490 h 1379"/>
                <a:gd name="T18" fmla="*/ 1073 w 1216"/>
                <a:gd name="T19" fmla="*/ 501 h 1379"/>
                <a:gd name="T20" fmla="*/ 1074 w 1216"/>
                <a:gd name="T21" fmla="*/ 620 h 1379"/>
                <a:gd name="T22" fmla="*/ 1088 w 1216"/>
                <a:gd name="T23" fmla="*/ 736 h 1379"/>
                <a:gd name="T24" fmla="*/ 1065 w 1216"/>
                <a:gd name="T25" fmla="*/ 799 h 1379"/>
                <a:gd name="T26" fmla="*/ 1009 w 1216"/>
                <a:gd name="T27" fmla="*/ 793 h 1379"/>
                <a:gd name="T28" fmla="*/ 1080 w 1216"/>
                <a:gd name="T29" fmla="*/ 894 h 1379"/>
                <a:gd name="T30" fmla="*/ 1140 w 1216"/>
                <a:gd name="T31" fmla="*/ 1001 h 1379"/>
                <a:gd name="T32" fmla="*/ 1202 w 1216"/>
                <a:gd name="T33" fmla="*/ 1109 h 1379"/>
                <a:gd name="T34" fmla="*/ 1156 w 1216"/>
                <a:gd name="T35" fmla="*/ 1187 h 1379"/>
                <a:gd name="T36" fmla="*/ 1079 w 1216"/>
                <a:gd name="T37" fmla="*/ 1262 h 1379"/>
                <a:gd name="T38" fmla="*/ 995 w 1216"/>
                <a:gd name="T39" fmla="*/ 1318 h 1379"/>
                <a:gd name="T40" fmla="*/ 974 w 1216"/>
                <a:gd name="T41" fmla="*/ 1219 h 1379"/>
                <a:gd name="T42" fmla="*/ 1024 w 1216"/>
                <a:gd name="T43" fmla="*/ 1044 h 1379"/>
                <a:gd name="T44" fmla="*/ 990 w 1216"/>
                <a:gd name="T45" fmla="*/ 932 h 1379"/>
                <a:gd name="T46" fmla="*/ 976 w 1216"/>
                <a:gd name="T47" fmla="*/ 1097 h 1379"/>
                <a:gd name="T48" fmla="*/ 920 w 1216"/>
                <a:gd name="T49" fmla="*/ 1167 h 1379"/>
                <a:gd name="T50" fmla="*/ 879 w 1216"/>
                <a:gd name="T51" fmla="*/ 1247 h 1379"/>
                <a:gd name="T52" fmla="*/ 802 w 1216"/>
                <a:gd name="T53" fmla="*/ 1288 h 1379"/>
                <a:gd name="T54" fmla="*/ 711 w 1216"/>
                <a:gd name="T55" fmla="*/ 1310 h 1379"/>
                <a:gd name="T56" fmla="*/ 624 w 1216"/>
                <a:gd name="T57" fmla="*/ 1342 h 1379"/>
                <a:gd name="T58" fmla="*/ 537 w 1216"/>
                <a:gd name="T59" fmla="*/ 1378 h 1379"/>
                <a:gd name="T60" fmla="*/ 507 w 1216"/>
                <a:gd name="T61" fmla="*/ 1370 h 1379"/>
                <a:gd name="T62" fmla="*/ 463 w 1216"/>
                <a:gd name="T63" fmla="*/ 1336 h 1379"/>
                <a:gd name="T64" fmla="*/ 393 w 1216"/>
                <a:gd name="T65" fmla="*/ 1279 h 1379"/>
                <a:gd name="T66" fmla="*/ 326 w 1216"/>
                <a:gd name="T67" fmla="*/ 1219 h 1379"/>
                <a:gd name="T68" fmla="*/ 256 w 1216"/>
                <a:gd name="T69" fmla="*/ 1135 h 1379"/>
                <a:gd name="T70" fmla="*/ 167 w 1216"/>
                <a:gd name="T71" fmla="*/ 968 h 1379"/>
                <a:gd name="T72" fmla="*/ 141 w 1216"/>
                <a:gd name="T73" fmla="*/ 952 h 1379"/>
                <a:gd name="T74" fmla="*/ 174 w 1216"/>
                <a:gd name="T75" fmla="*/ 1026 h 1379"/>
                <a:gd name="T76" fmla="*/ 107 w 1216"/>
                <a:gd name="T77" fmla="*/ 929 h 1379"/>
                <a:gd name="T78" fmla="*/ 51 w 1216"/>
                <a:gd name="T79" fmla="*/ 849 h 1379"/>
                <a:gd name="T80" fmla="*/ 73 w 1216"/>
                <a:gd name="T81" fmla="*/ 819 h 1379"/>
                <a:gd name="T82" fmla="*/ 115 w 1216"/>
                <a:gd name="T83" fmla="*/ 882 h 1379"/>
                <a:gd name="T84" fmla="*/ 110 w 1216"/>
                <a:gd name="T85" fmla="*/ 829 h 1379"/>
                <a:gd name="T86" fmla="*/ 84 w 1216"/>
                <a:gd name="T87" fmla="*/ 744 h 1379"/>
                <a:gd name="T88" fmla="*/ 47 w 1216"/>
                <a:gd name="T89" fmla="*/ 638 h 1379"/>
                <a:gd name="T90" fmla="*/ 20 w 1216"/>
                <a:gd name="T91" fmla="*/ 532 h 1379"/>
                <a:gd name="T92" fmla="*/ 13 w 1216"/>
                <a:gd name="T93" fmla="*/ 424 h 1379"/>
                <a:gd name="T94" fmla="*/ 13 w 1216"/>
                <a:gd name="T95" fmla="*/ 317 h 1379"/>
                <a:gd name="T96" fmla="*/ 53 w 1216"/>
                <a:gd name="T97" fmla="*/ 231 h 1379"/>
                <a:gd name="T98" fmla="*/ 74 w 1216"/>
                <a:gd name="T99" fmla="*/ 174 h 1379"/>
                <a:gd name="T100" fmla="*/ 139 w 1216"/>
                <a:gd name="T101" fmla="*/ 195 h 1379"/>
                <a:gd name="T102" fmla="*/ 204 w 1216"/>
                <a:gd name="T103" fmla="*/ 210 h 1379"/>
                <a:gd name="T104" fmla="*/ 280 w 1216"/>
                <a:gd name="T105" fmla="*/ 205 h 1379"/>
                <a:gd name="T106" fmla="*/ 372 w 1216"/>
                <a:gd name="T107" fmla="*/ 173 h 1379"/>
                <a:gd name="T108" fmla="*/ 455 w 1216"/>
                <a:gd name="T109" fmla="*/ 104 h 1379"/>
                <a:gd name="T110" fmla="*/ 525 w 1216"/>
                <a:gd name="T111" fmla="*/ 21 h 1379"/>
                <a:gd name="T112" fmla="*/ 614 w 1216"/>
                <a:gd name="T113" fmla="*/ 2 h 1379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216"/>
                <a:gd name="T172" fmla="*/ 0 h 1379"/>
                <a:gd name="T173" fmla="*/ 1216 w 1216"/>
                <a:gd name="T174" fmla="*/ 1379 h 1379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216" h="1379">
                  <a:moveTo>
                    <a:pt x="681" y="20"/>
                  </a:moveTo>
                  <a:lnTo>
                    <a:pt x="688" y="42"/>
                  </a:lnTo>
                  <a:lnTo>
                    <a:pt x="692" y="66"/>
                  </a:lnTo>
                  <a:lnTo>
                    <a:pt x="693" y="90"/>
                  </a:lnTo>
                  <a:lnTo>
                    <a:pt x="693" y="114"/>
                  </a:lnTo>
                  <a:lnTo>
                    <a:pt x="694" y="140"/>
                  </a:lnTo>
                  <a:lnTo>
                    <a:pt x="697" y="163"/>
                  </a:lnTo>
                  <a:lnTo>
                    <a:pt x="705" y="185"/>
                  </a:lnTo>
                  <a:lnTo>
                    <a:pt x="718" y="205"/>
                  </a:lnTo>
                  <a:lnTo>
                    <a:pt x="729" y="217"/>
                  </a:lnTo>
                  <a:lnTo>
                    <a:pt x="739" y="228"/>
                  </a:lnTo>
                  <a:lnTo>
                    <a:pt x="749" y="240"/>
                  </a:lnTo>
                  <a:lnTo>
                    <a:pt x="758" y="252"/>
                  </a:lnTo>
                  <a:lnTo>
                    <a:pt x="768" y="264"/>
                  </a:lnTo>
                  <a:lnTo>
                    <a:pt x="775" y="278"/>
                  </a:lnTo>
                  <a:lnTo>
                    <a:pt x="779" y="292"/>
                  </a:lnTo>
                  <a:lnTo>
                    <a:pt x="783" y="307"/>
                  </a:lnTo>
                  <a:lnTo>
                    <a:pt x="786" y="327"/>
                  </a:lnTo>
                  <a:lnTo>
                    <a:pt x="791" y="348"/>
                  </a:lnTo>
                  <a:lnTo>
                    <a:pt x="799" y="368"/>
                  </a:lnTo>
                  <a:lnTo>
                    <a:pt x="809" y="385"/>
                  </a:lnTo>
                  <a:lnTo>
                    <a:pt x="825" y="403"/>
                  </a:lnTo>
                  <a:lnTo>
                    <a:pt x="843" y="420"/>
                  </a:lnTo>
                  <a:lnTo>
                    <a:pt x="861" y="437"/>
                  </a:lnTo>
                  <a:lnTo>
                    <a:pt x="878" y="454"/>
                  </a:lnTo>
                  <a:lnTo>
                    <a:pt x="892" y="473"/>
                  </a:lnTo>
                  <a:lnTo>
                    <a:pt x="903" y="493"/>
                  </a:lnTo>
                  <a:lnTo>
                    <a:pt x="906" y="516"/>
                  </a:lnTo>
                  <a:lnTo>
                    <a:pt x="903" y="542"/>
                  </a:lnTo>
                  <a:lnTo>
                    <a:pt x="901" y="558"/>
                  </a:lnTo>
                  <a:lnTo>
                    <a:pt x="906" y="570"/>
                  </a:lnTo>
                  <a:lnTo>
                    <a:pt x="914" y="582"/>
                  </a:lnTo>
                  <a:lnTo>
                    <a:pt x="926" y="592"/>
                  </a:lnTo>
                  <a:lnTo>
                    <a:pt x="939" y="602"/>
                  </a:lnTo>
                  <a:lnTo>
                    <a:pt x="954" y="610"/>
                  </a:lnTo>
                  <a:lnTo>
                    <a:pt x="968" y="618"/>
                  </a:lnTo>
                  <a:lnTo>
                    <a:pt x="980" y="625"/>
                  </a:lnTo>
                  <a:lnTo>
                    <a:pt x="990" y="625"/>
                  </a:lnTo>
                  <a:lnTo>
                    <a:pt x="994" y="592"/>
                  </a:lnTo>
                  <a:lnTo>
                    <a:pt x="996" y="559"/>
                  </a:lnTo>
                  <a:lnTo>
                    <a:pt x="999" y="527"/>
                  </a:lnTo>
                  <a:lnTo>
                    <a:pt x="1004" y="496"/>
                  </a:lnTo>
                  <a:lnTo>
                    <a:pt x="1012" y="493"/>
                  </a:lnTo>
                  <a:lnTo>
                    <a:pt x="1021" y="491"/>
                  </a:lnTo>
                  <a:lnTo>
                    <a:pt x="1030" y="490"/>
                  </a:lnTo>
                  <a:lnTo>
                    <a:pt x="1041" y="489"/>
                  </a:lnTo>
                  <a:lnTo>
                    <a:pt x="1050" y="489"/>
                  </a:lnTo>
                  <a:lnTo>
                    <a:pt x="1059" y="491"/>
                  </a:lnTo>
                  <a:lnTo>
                    <a:pt x="1066" y="494"/>
                  </a:lnTo>
                  <a:lnTo>
                    <a:pt x="1073" y="501"/>
                  </a:lnTo>
                  <a:lnTo>
                    <a:pt x="1085" y="524"/>
                  </a:lnTo>
                  <a:lnTo>
                    <a:pt x="1088" y="547"/>
                  </a:lnTo>
                  <a:lnTo>
                    <a:pt x="1087" y="572"/>
                  </a:lnTo>
                  <a:lnTo>
                    <a:pt x="1081" y="596"/>
                  </a:lnTo>
                  <a:lnTo>
                    <a:pt x="1074" y="620"/>
                  </a:lnTo>
                  <a:lnTo>
                    <a:pt x="1068" y="644"/>
                  </a:lnTo>
                  <a:lnTo>
                    <a:pt x="1066" y="668"/>
                  </a:lnTo>
                  <a:lnTo>
                    <a:pt x="1070" y="693"/>
                  </a:lnTo>
                  <a:lnTo>
                    <a:pt x="1078" y="715"/>
                  </a:lnTo>
                  <a:lnTo>
                    <a:pt x="1088" y="736"/>
                  </a:lnTo>
                  <a:lnTo>
                    <a:pt x="1093" y="759"/>
                  </a:lnTo>
                  <a:lnTo>
                    <a:pt x="1089" y="782"/>
                  </a:lnTo>
                  <a:lnTo>
                    <a:pt x="1083" y="792"/>
                  </a:lnTo>
                  <a:lnTo>
                    <a:pt x="1075" y="797"/>
                  </a:lnTo>
                  <a:lnTo>
                    <a:pt x="1065" y="799"/>
                  </a:lnTo>
                  <a:lnTo>
                    <a:pt x="1055" y="797"/>
                  </a:lnTo>
                  <a:lnTo>
                    <a:pt x="1043" y="795"/>
                  </a:lnTo>
                  <a:lnTo>
                    <a:pt x="1032" y="793"/>
                  </a:lnTo>
                  <a:lnTo>
                    <a:pt x="1019" y="792"/>
                  </a:lnTo>
                  <a:lnTo>
                    <a:pt x="1009" y="793"/>
                  </a:lnTo>
                  <a:lnTo>
                    <a:pt x="1025" y="812"/>
                  </a:lnTo>
                  <a:lnTo>
                    <a:pt x="1039" y="832"/>
                  </a:lnTo>
                  <a:lnTo>
                    <a:pt x="1053" y="853"/>
                  </a:lnTo>
                  <a:lnTo>
                    <a:pt x="1066" y="874"/>
                  </a:lnTo>
                  <a:lnTo>
                    <a:pt x="1080" y="894"/>
                  </a:lnTo>
                  <a:lnTo>
                    <a:pt x="1093" y="915"/>
                  </a:lnTo>
                  <a:lnTo>
                    <a:pt x="1104" y="937"/>
                  </a:lnTo>
                  <a:lnTo>
                    <a:pt x="1117" y="958"/>
                  </a:lnTo>
                  <a:lnTo>
                    <a:pt x="1128" y="980"/>
                  </a:lnTo>
                  <a:lnTo>
                    <a:pt x="1140" y="1001"/>
                  </a:lnTo>
                  <a:lnTo>
                    <a:pt x="1153" y="1023"/>
                  </a:lnTo>
                  <a:lnTo>
                    <a:pt x="1164" y="1044"/>
                  </a:lnTo>
                  <a:lnTo>
                    <a:pt x="1177" y="1066"/>
                  </a:lnTo>
                  <a:lnTo>
                    <a:pt x="1189" y="1088"/>
                  </a:lnTo>
                  <a:lnTo>
                    <a:pt x="1202" y="1109"/>
                  </a:lnTo>
                  <a:lnTo>
                    <a:pt x="1216" y="1129"/>
                  </a:lnTo>
                  <a:lnTo>
                    <a:pt x="1201" y="1143"/>
                  </a:lnTo>
                  <a:lnTo>
                    <a:pt x="1186" y="1157"/>
                  </a:lnTo>
                  <a:lnTo>
                    <a:pt x="1171" y="1172"/>
                  </a:lnTo>
                  <a:lnTo>
                    <a:pt x="1156" y="1187"/>
                  </a:lnTo>
                  <a:lnTo>
                    <a:pt x="1141" y="1202"/>
                  </a:lnTo>
                  <a:lnTo>
                    <a:pt x="1126" y="1218"/>
                  </a:lnTo>
                  <a:lnTo>
                    <a:pt x="1110" y="1233"/>
                  </a:lnTo>
                  <a:lnTo>
                    <a:pt x="1095" y="1247"/>
                  </a:lnTo>
                  <a:lnTo>
                    <a:pt x="1079" y="1262"/>
                  </a:lnTo>
                  <a:lnTo>
                    <a:pt x="1063" y="1274"/>
                  </a:lnTo>
                  <a:lnTo>
                    <a:pt x="1047" y="1287"/>
                  </a:lnTo>
                  <a:lnTo>
                    <a:pt x="1030" y="1299"/>
                  </a:lnTo>
                  <a:lnTo>
                    <a:pt x="1012" y="1309"/>
                  </a:lnTo>
                  <a:lnTo>
                    <a:pt x="995" y="1318"/>
                  </a:lnTo>
                  <a:lnTo>
                    <a:pt x="976" y="1325"/>
                  </a:lnTo>
                  <a:lnTo>
                    <a:pt x="957" y="1331"/>
                  </a:lnTo>
                  <a:lnTo>
                    <a:pt x="952" y="1291"/>
                  </a:lnTo>
                  <a:lnTo>
                    <a:pt x="959" y="1254"/>
                  </a:lnTo>
                  <a:lnTo>
                    <a:pt x="974" y="1219"/>
                  </a:lnTo>
                  <a:lnTo>
                    <a:pt x="991" y="1186"/>
                  </a:lnTo>
                  <a:lnTo>
                    <a:pt x="1009" y="1153"/>
                  </a:lnTo>
                  <a:lnTo>
                    <a:pt x="1022" y="1119"/>
                  </a:lnTo>
                  <a:lnTo>
                    <a:pt x="1029" y="1083"/>
                  </a:lnTo>
                  <a:lnTo>
                    <a:pt x="1024" y="1044"/>
                  </a:lnTo>
                  <a:lnTo>
                    <a:pt x="1017" y="1007"/>
                  </a:lnTo>
                  <a:lnTo>
                    <a:pt x="1012" y="969"/>
                  </a:lnTo>
                  <a:lnTo>
                    <a:pt x="1010" y="931"/>
                  </a:lnTo>
                  <a:lnTo>
                    <a:pt x="1004" y="893"/>
                  </a:lnTo>
                  <a:lnTo>
                    <a:pt x="990" y="932"/>
                  </a:lnTo>
                  <a:lnTo>
                    <a:pt x="986" y="976"/>
                  </a:lnTo>
                  <a:lnTo>
                    <a:pt x="984" y="1020"/>
                  </a:lnTo>
                  <a:lnTo>
                    <a:pt x="984" y="1064"/>
                  </a:lnTo>
                  <a:lnTo>
                    <a:pt x="982" y="1081"/>
                  </a:lnTo>
                  <a:lnTo>
                    <a:pt x="976" y="1097"/>
                  </a:lnTo>
                  <a:lnTo>
                    <a:pt x="967" y="1112"/>
                  </a:lnTo>
                  <a:lnTo>
                    <a:pt x="956" y="1126"/>
                  </a:lnTo>
                  <a:lnTo>
                    <a:pt x="943" y="1140"/>
                  </a:lnTo>
                  <a:lnTo>
                    <a:pt x="930" y="1153"/>
                  </a:lnTo>
                  <a:lnTo>
                    <a:pt x="920" y="1167"/>
                  </a:lnTo>
                  <a:lnTo>
                    <a:pt x="911" y="1182"/>
                  </a:lnTo>
                  <a:lnTo>
                    <a:pt x="904" y="1197"/>
                  </a:lnTo>
                  <a:lnTo>
                    <a:pt x="897" y="1215"/>
                  </a:lnTo>
                  <a:lnTo>
                    <a:pt x="889" y="1231"/>
                  </a:lnTo>
                  <a:lnTo>
                    <a:pt x="879" y="1247"/>
                  </a:lnTo>
                  <a:lnTo>
                    <a:pt x="869" y="1261"/>
                  </a:lnTo>
                  <a:lnTo>
                    <a:pt x="856" y="1273"/>
                  </a:lnTo>
                  <a:lnTo>
                    <a:pt x="840" y="1281"/>
                  </a:lnTo>
                  <a:lnTo>
                    <a:pt x="822" y="1286"/>
                  </a:lnTo>
                  <a:lnTo>
                    <a:pt x="802" y="1288"/>
                  </a:lnTo>
                  <a:lnTo>
                    <a:pt x="784" y="1292"/>
                  </a:lnTo>
                  <a:lnTo>
                    <a:pt x="765" y="1295"/>
                  </a:lnTo>
                  <a:lnTo>
                    <a:pt x="747" y="1300"/>
                  </a:lnTo>
                  <a:lnTo>
                    <a:pt x="729" y="1304"/>
                  </a:lnTo>
                  <a:lnTo>
                    <a:pt x="711" y="1310"/>
                  </a:lnTo>
                  <a:lnTo>
                    <a:pt x="693" y="1316"/>
                  </a:lnTo>
                  <a:lnTo>
                    <a:pt x="676" y="1322"/>
                  </a:lnTo>
                  <a:lnTo>
                    <a:pt x="658" y="1329"/>
                  </a:lnTo>
                  <a:lnTo>
                    <a:pt x="641" y="1336"/>
                  </a:lnTo>
                  <a:lnTo>
                    <a:pt x="624" y="1342"/>
                  </a:lnTo>
                  <a:lnTo>
                    <a:pt x="606" y="1349"/>
                  </a:lnTo>
                  <a:lnTo>
                    <a:pt x="589" y="1356"/>
                  </a:lnTo>
                  <a:lnTo>
                    <a:pt x="572" y="1363"/>
                  </a:lnTo>
                  <a:lnTo>
                    <a:pt x="555" y="1371"/>
                  </a:lnTo>
                  <a:lnTo>
                    <a:pt x="537" y="1378"/>
                  </a:lnTo>
                  <a:lnTo>
                    <a:pt x="530" y="1379"/>
                  </a:lnTo>
                  <a:lnTo>
                    <a:pt x="525" y="1379"/>
                  </a:lnTo>
                  <a:lnTo>
                    <a:pt x="519" y="1377"/>
                  </a:lnTo>
                  <a:lnTo>
                    <a:pt x="513" y="1375"/>
                  </a:lnTo>
                  <a:lnTo>
                    <a:pt x="507" y="1370"/>
                  </a:lnTo>
                  <a:lnTo>
                    <a:pt x="502" y="1365"/>
                  </a:lnTo>
                  <a:lnTo>
                    <a:pt x="497" y="1362"/>
                  </a:lnTo>
                  <a:lnTo>
                    <a:pt x="491" y="1357"/>
                  </a:lnTo>
                  <a:lnTo>
                    <a:pt x="477" y="1346"/>
                  </a:lnTo>
                  <a:lnTo>
                    <a:pt x="463" y="1336"/>
                  </a:lnTo>
                  <a:lnTo>
                    <a:pt x="450" y="1324"/>
                  </a:lnTo>
                  <a:lnTo>
                    <a:pt x="436" y="1314"/>
                  </a:lnTo>
                  <a:lnTo>
                    <a:pt x="421" y="1302"/>
                  </a:lnTo>
                  <a:lnTo>
                    <a:pt x="407" y="1291"/>
                  </a:lnTo>
                  <a:lnTo>
                    <a:pt x="393" y="1279"/>
                  </a:lnTo>
                  <a:lnTo>
                    <a:pt x="379" y="1268"/>
                  </a:lnTo>
                  <a:lnTo>
                    <a:pt x="367" y="1256"/>
                  </a:lnTo>
                  <a:lnTo>
                    <a:pt x="353" y="1243"/>
                  </a:lnTo>
                  <a:lnTo>
                    <a:pt x="340" y="1232"/>
                  </a:lnTo>
                  <a:lnTo>
                    <a:pt x="326" y="1219"/>
                  </a:lnTo>
                  <a:lnTo>
                    <a:pt x="314" y="1206"/>
                  </a:lnTo>
                  <a:lnTo>
                    <a:pt x="302" y="1193"/>
                  </a:lnTo>
                  <a:lnTo>
                    <a:pt x="289" y="1180"/>
                  </a:lnTo>
                  <a:lnTo>
                    <a:pt x="278" y="1166"/>
                  </a:lnTo>
                  <a:lnTo>
                    <a:pt x="256" y="1135"/>
                  </a:lnTo>
                  <a:lnTo>
                    <a:pt x="238" y="1103"/>
                  </a:lnTo>
                  <a:lnTo>
                    <a:pt x="220" y="1069"/>
                  </a:lnTo>
                  <a:lnTo>
                    <a:pt x="203" y="1035"/>
                  </a:lnTo>
                  <a:lnTo>
                    <a:pt x="186" y="1000"/>
                  </a:lnTo>
                  <a:lnTo>
                    <a:pt x="167" y="968"/>
                  </a:lnTo>
                  <a:lnTo>
                    <a:pt x="145" y="937"/>
                  </a:lnTo>
                  <a:lnTo>
                    <a:pt x="120" y="908"/>
                  </a:lnTo>
                  <a:lnTo>
                    <a:pt x="127" y="923"/>
                  </a:lnTo>
                  <a:lnTo>
                    <a:pt x="134" y="937"/>
                  </a:lnTo>
                  <a:lnTo>
                    <a:pt x="141" y="952"/>
                  </a:lnTo>
                  <a:lnTo>
                    <a:pt x="148" y="967"/>
                  </a:lnTo>
                  <a:lnTo>
                    <a:pt x="155" y="982"/>
                  </a:lnTo>
                  <a:lnTo>
                    <a:pt x="162" y="996"/>
                  </a:lnTo>
                  <a:lnTo>
                    <a:pt x="168" y="1011"/>
                  </a:lnTo>
                  <a:lnTo>
                    <a:pt x="174" y="1026"/>
                  </a:lnTo>
                  <a:lnTo>
                    <a:pt x="136" y="1000"/>
                  </a:lnTo>
                  <a:lnTo>
                    <a:pt x="132" y="981"/>
                  </a:lnTo>
                  <a:lnTo>
                    <a:pt x="125" y="963"/>
                  </a:lnTo>
                  <a:lnTo>
                    <a:pt x="117" y="945"/>
                  </a:lnTo>
                  <a:lnTo>
                    <a:pt x="107" y="929"/>
                  </a:lnTo>
                  <a:lnTo>
                    <a:pt x="96" y="912"/>
                  </a:lnTo>
                  <a:lnTo>
                    <a:pt x="84" y="895"/>
                  </a:lnTo>
                  <a:lnTo>
                    <a:pt x="72" y="880"/>
                  </a:lnTo>
                  <a:lnTo>
                    <a:pt x="58" y="864"/>
                  </a:lnTo>
                  <a:lnTo>
                    <a:pt x="51" y="849"/>
                  </a:lnTo>
                  <a:lnTo>
                    <a:pt x="50" y="833"/>
                  </a:lnTo>
                  <a:lnTo>
                    <a:pt x="50" y="816"/>
                  </a:lnTo>
                  <a:lnTo>
                    <a:pt x="49" y="800"/>
                  </a:lnTo>
                  <a:lnTo>
                    <a:pt x="62" y="809"/>
                  </a:lnTo>
                  <a:lnTo>
                    <a:pt x="73" y="819"/>
                  </a:lnTo>
                  <a:lnTo>
                    <a:pt x="82" y="831"/>
                  </a:lnTo>
                  <a:lnTo>
                    <a:pt x="91" y="844"/>
                  </a:lnTo>
                  <a:lnTo>
                    <a:pt x="98" y="856"/>
                  </a:lnTo>
                  <a:lnTo>
                    <a:pt x="106" y="869"/>
                  </a:lnTo>
                  <a:lnTo>
                    <a:pt x="115" y="882"/>
                  </a:lnTo>
                  <a:lnTo>
                    <a:pt x="126" y="892"/>
                  </a:lnTo>
                  <a:lnTo>
                    <a:pt x="122" y="876"/>
                  </a:lnTo>
                  <a:lnTo>
                    <a:pt x="119" y="861"/>
                  </a:lnTo>
                  <a:lnTo>
                    <a:pt x="114" y="845"/>
                  </a:lnTo>
                  <a:lnTo>
                    <a:pt x="110" y="829"/>
                  </a:lnTo>
                  <a:lnTo>
                    <a:pt x="104" y="814"/>
                  </a:lnTo>
                  <a:lnTo>
                    <a:pt x="99" y="797"/>
                  </a:lnTo>
                  <a:lnTo>
                    <a:pt x="95" y="782"/>
                  </a:lnTo>
                  <a:lnTo>
                    <a:pt x="90" y="766"/>
                  </a:lnTo>
                  <a:lnTo>
                    <a:pt x="84" y="744"/>
                  </a:lnTo>
                  <a:lnTo>
                    <a:pt x="79" y="723"/>
                  </a:lnTo>
                  <a:lnTo>
                    <a:pt x="72" y="701"/>
                  </a:lnTo>
                  <a:lnTo>
                    <a:pt x="65" y="680"/>
                  </a:lnTo>
                  <a:lnTo>
                    <a:pt x="56" y="659"/>
                  </a:lnTo>
                  <a:lnTo>
                    <a:pt x="47" y="638"/>
                  </a:lnTo>
                  <a:lnTo>
                    <a:pt x="38" y="618"/>
                  </a:lnTo>
                  <a:lnTo>
                    <a:pt x="28" y="597"/>
                  </a:lnTo>
                  <a:lnTo>
                    <a:pt x="21" y="576"/>
                  </a:lnTo>
                  <a:lnTo>
                    <a:pt x="19" y="556"/>
                  </a:lnTo>
                  <a:lnTo>
                    <a:pt x="20" y="532"/>
                  </a:lnTo>
                  <a:lnTo>
                    <a:pt x="22" y="511"/>
                  </a:lnTo>
                  <a:lnTo>
                    <a:pt x="23" y="488"/>
                  </a:lnTo>
                  <a:lnTo>
                    <a:pt x="23" y="466"/>
                  </a:lnTo>
                  <a:lnTo>
                    <a:pt x="21" y="444"/>
                  </a:lnTo>
                  <a:lnTo>
                    <a:pt x="13" y="424"/>
                  </a:lnTo>
                  <a:lnTo>
                    <a:pt x="4" y="402"/>
                  </a:lnTo>
                  <a:lnTo>
                    <a:pt x="0" y="380"/>
                  </a:lnTo>
                  <a:lnTo>
                    <a:pt x="1" y="360"/>
                  </a:lnTo>
                  <a:lnTo>
                    <a:pt x="6" y="338"/>
                  </a:lnTo>
                  <a:lnTo>
                    <a:pt x="13" y="317"/>
                  </a:lnTo>
                  <a:lnTo>
                    <a:pt x="22" y="297"/>
                  </a:lnTo>
                  <a:lnTo>
                    <a:pt x="31" y="278"/>
                  </a:lnTo>
                  <a:lnTo>
                    <a:pt x="41" y="258"/>
                  </a:lnTo>
                  <a:lnTo>
                    <a:pt x="52" y="251"/>
                  </a:lnTo>
                  <a:lnTo>
                    <a:pt x="53" y="231"/>
                  </a:lnTo>
                  <a:lnTo>
                    <a:pt x="52" y="209"/>
                  </a:lnTo>
                  <a:lnTo>
                    <a:pt x="50" y="188"/>
                  </a:lnTo>
                  <a:lnTo>
                    <a:pt x="49" y="167"/>
                  </a:lnTo>
                  <a:lnTo>
                    <a:pt x="61" y="171"/>
                  </a:lnTo>
                  <a:lnTo>
                    <a:pt x="74" y="174"/>
                  </a:lnTo>
                  <a:lnTo>
                    <a:pt x="87" y="179"/>
                  </a:lnTo>
                  <a:lnTo>
                    <a:pt x="99" y="182"/>
                  </a:lnTo>
                  <a:lnTo>
                    <a:pt x="112" y="187"/>
                  </a:lnTo>
                  <a:lnTo>
                    <a:pt x="125" y="191"/>
                  </a:lnTo>
                  <a:lnTo>
                    <a:pt x="139" y="195"/>
                  </a:lnTo>
                  <a:lnTo>
                    <a:pt x="151" y="199"/>
                  </a:lnTo>
                  <a:lnTo>
                    <a:pt x="164" y="203"/>
                  </a:lnTo>
                  <a:lnTo>
                    <a:pt x="178" y="206"/>
                  </a:lnTo>
                  <a:lnTo>
                    <a:pt x="192" y="209"/>
                  </a:lnTo>
                  <a:lnTo>
                    <a:pt x="204" y="210"/>
                  </a:lnTo>
                  <a:lnTo>
                    <a:pt x="218" y="211"/>
                  </a:lnTo>
                  <a:lnTo>
                    <a:pt x="232" y="211"/>
                  </a:lnTo>
                  <a:lnTo>
                    <a:pt x="247" y="211"/>
                  </a:lnTo>
                  <a:lnTo>
                    <a:pt x="261" y="209"/>
                  </a:lnTo>
                  <a:lnTo>
                    <a:pt x="280" y="205"/>
                  </a:lnTo>
                  <a:lnTo>
                    <a:pt x="299" y="201"/>
                  </a:lnTo>
                  <a:lnTo>
                    <a:pt x="318" y="195"/>
                  </a:lnTo>
                  <a:lnTo>
                    <a:pt x="337" y="189"/>
                  </a:lnTo>
                  <a:lnTo>
                    <a:pt x="355" y="182"/>
                  </a:lnTo>
                  <a:lnTo>
                    <a:pt x="372" y="173"/>
                  </a:lnTo>
                  <a:lnTo>
                    <a:pt x="391" y="163"/>
                  </a:lnTo>
                  <a:lnTo>
                    <a:pt x="408" y="150"/>
                  </a:lnTo>
                  <a:lnTo>
                    <a:pt x="425" y="136"/>
                  </a:lnTo>
                  <a:lnTo>
                    <a:pt x="440" y="120"/>
                  </a:lnTo>
                  <a:lnTo>
                    <a:pt x="455" y="104"/>
                  </a:lnTo>
                  <a:lnTo>
                    <a:pt x="469" y="88"/>
                  </a:lnTo>
                  <a:lnTo>
                    <a:pt x="482" y="70"/>
                  </a:lnTo>
                  <a:lnTo>
                    <a:pt x="496" y="54"/>
                  </a:lnTo>
                  <a:lnTo>
                    <a:pt x="510" y="37"/>
                  </a:lnTo>
                  <a:lnTo>
                    <a:pt x="525" y="21"/>
                  </a:lnTo>
                  <a:lnTo>
                    <a:pt x="540" y="9"/>
                  </a:lnTo>
                  <a:lnTo>
                    <a:pt x="557" y="2"/>
                  </a:lnTo>
                  <a:lnTo>
                    <a:pt x="575" y="0"/>
                  </a:lnTo>
                  <a:lnTo>
                    <a:pt x="595" y="0"/>
                  </a:lnTo>
                  <a:lnTo>
                    <a:pt x="614" y="2"/>
                  </a:lnTo>
                  <a:lnTo>
                    <a:pt x="634" y="6"/>
                  </a:lnTo>
                  <a:lnTo>
                    <a:pt x="654" y="11"/>
                  </a:lnTo>
                  <a:lnTo>
                    <a:pt x="671" y="14"/>
                  </a:lnTo>
                  <a:lnTo>
                    <a:pt x="681" y="20"/>
                  </a:lnTo>
                  <a:close/>
                </a:path>
              </a:pathLst>
            </a:custGeom>
            <a:solidFill>
              <a:srgbClr val="CC8C7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603" name="Freeform 24"/>
            <p:cNvSpPr>
              <a:spLocks/>
            </p:cNvSpPr>
            <p:nvPr/>
          </p:nvSpPr>
          <p:spPr bwMode="auto">
            <a:xfrm>
              <a:off x="1968" y="2880"/>
              <a:ext cx="281" cy="606"/>
            </a:xfrm>
            <a:custGeom>
              <a:avLst/>
              <a:gdLst>
                <a:gd name="T0" fmla="*/ 31 w 563"/>
                <a:gd name="T1" fmla="*/ 111 h 1212"/>
                <a:gd name="T2" fmla="*/ 6 w 563"/>
                <a:gd name="T3" fmla="*/ 171 h 1212"/>
                <a:gd name="T4" fmla="*/ 4 w 563"/>
                <a:gd name="T5" fmla="*/ 235 h 1212"/>
                <a:gd name="T6" fmla="*/ 23 w 563"/>
                <a:gd name="T7" fmla="*/ 299 h 1212"/>
                <a:gd name="T8" fmla="*/ 20 w 563"/>
                <a:gd name="T9" fmla="*/ 365 h 1212"/>
                <a:gd name="T10" fmla="*/ 28 w 563"/>
                <a:gd name="T11" fmla="*/ 430 h 1212"/>
                <a:gd name="T12" fmla="*/ 56 w 563"/>
                <a:gd name="T13" fmla="*/ 492 h 1212"/>
                <a:gd name="T14" fmla="*/ 79 w 563"/>
                <a:gd name="T15" fmla="*/ 556 h 1212"/>
                <a:gd name="T16" fmla="*/ 95 w 563"/>
                <a:gd name="T17" fmla="*/ 615 h 1212"/>
                <a:gd name="T18" fmla="*/ 110 w 563"/>
                <a:gd name="T19" fmla="*/ 662 h 1212"/>
                <a:gd name="T20" fmla="*/ 122 w 563"/>
                <a:gd name="T21" fmla="*/ 709 h 1212"/>
                <a:gd name="T22" fmla="*/ 106 w 563"/>
                <a:gd name="T23" fmla="*/ 702 h 1212"/>
                <a:gd name="T24" fmla="*/ 82 w 563"/>
                <a:gd name="T25" fmla="*/ 664 h 1212"/>
                <a:gd name="T26" fmla="*/ 49 w 563"/>
                <a:gd name="T27" fmla="*/ 633 h 1212"/>
                <a:gd name="T28" fmla="*/ 51 w 563"/>
                <a:gd name="T29" fmla="*/ 682 h 1212"/>
                <a:gd name="T30" fmla="*/ 84 w 563"/>
                <a:gd name="T31" fmla="*/ 728 h 1212"/>
                <a:gd name="T32" fmla="*/ 117 w 563"/>
                <a:gd name="T33" fmla="*/ 778 h 1212"/>
                <a:gd name="T34" fmla="*/ 136 w 563"/>
                <a:gd name="T35" fmla="*/ 833 h 1212"/>
                <a:gd name="T36" fmla="*/ 162 w 563"/>
                <a:gd name="T37" fmla="*/ 829 h 1212"/>
                <a:gd name="T38" fmla="*/ 141 w 563"/>
                <a:gd name="T39" fmla="*/ 785 h 1212"/>
                <a:gd name="T40" fmla="*/ 120 w 563"/>
                <a:gd name="T41" fmla="*/ 741 h 1212"/>
                <a:gd name="T42" fmla="*/ 186 w 563"/>
                <a:gd name="T43" fmla="*/ 833 h 1212"/>
                <a:gd name="T44" fmla="*/ 238 w 563"/>
                <a:gd name="T45" fmla="*/ 936 h 1212"/>
                <a:gd name="T46" fmla="*/ 289 w 563"/>
                <a:gd name="T47" fmla="*/ 1013 h 1212"/>
                <a:gd name="T48" fmla="*/ 326 w 563"/>
                <a:gd name="T49" fmla="*/ 1052 h 1212"/>
                <a:gd name="T50" fmla="*/ 367 w 563"/>
                <a:gd name="T51" fmla="*/ 1089 h 1212"/>
                <a:gd name="T52" fmla="*/ 407 w 563"/>
                <a:gd name="T53" fmla="*/ 1124 h 1212"/>
                <a:gd name="T54" fmla="*/ 450 w 563"/>
                <a:gd name="T55" fmla="*/ 1157 h 1212"/>
                <a:gd name="T56" fmla="*/ 491 w 563"/>
                <a:gd name="T57" fmla="*/ 1190 h 1212"/>
                <a:gd name="T58" fmla="*/ 507 w 563"/>
                <a:gd name="T59" fmla="*/ 1203 h 1212"/>
                <a:gd name="T60" fmla="*/ 525 w 563"/>
                <a:gd name="T61" fmla="*/ 1212 h 1212"/>
                <a:gd name="T62" fmla="*/ 543 w 563"/>
                <a:gd name="T63" fmla="*/ 1209 h 1212"/>
                <a:gd name="T64" fmla="*/ 563 w 563"/>
                <a:gd name="T65" fmla="*/ 1201 h 1212"/>
                <a:gd name="T66" fmla="*/ 546 w 563"/>
                <a:gd name="T67" fmla="*/ 1180 h 1212"/>
                <a:gd name="T68" fmla="*/ 530 w 563"/>
                <a:gd name="T69" fmla="*/ 1160 h 1212"/>
                <a:gd name="T70" fmla="*/ 503 w 563"/>
                <a:gd name="T71" fmla="*/ 1125 h 1212"/>
                <a:gd name="T72" fmla="*/ 438 w 563"/>
                <a:gd name="T73" fmla="*/ 1076 h 1212"/>
                <a:gd name="T74" fmla="*/ 364 w 563"/>
                <a:gd name="T75" fmla="*/ 1046 h 1212"/>
                <a:gd name="T76" fmla="*/ 321 w 563"/>
                <a:gd name="T77" fmla="*/ 1025 h 1212"/>
                <a:gd name="T78" fmla="*/ 307 w 563"/>
                <a:gd name="T79" fmla="*/ 984 h 1212"/>
                <a:gd name="T80" fmla="*/ 291 w 563"/>
                <a:gd name="T81" fmla="*/ 923 h 1212"/>
                <a:gd name="T82" fmla="*/ 269 w 563"/>
                <a:gd name="T83" fmla="*/ 866 h 1212"/>
                <a:gd name="T84" fmla="*/ 254 w 563"/>
                <a:gd name="T85" fmla="*/ 840 h 1212"/>
                <a:gd name="T86" fmla="*/ 228 w 563"/>
                <a:gd name="T87" fmla="*/ 795 h 1212"/>
                <a:gd name="T88" fmla="*/ 171 w 563"/>
                <a:gd name="T89" fmla="*/ 685 h 1212"/>
                <a:gd name="T90" fmla="*/ 112 w 563"/>
                <a:gd name="T91" fmla="*/ 575 h 1212"/>
                <a:gd name="T92" fmla="*/ 88 w 563"/>
                <a:gd name="T93" fmla="*/ 512 h 1212"/>
                <a:gd name="T94" fmla="*/ 89 w 563"/>
                <a:gd name="T95" fmla="*/ 414 h 1212"/>
                <a:gd name="T96" fmla="*/ 90 w 563"/>
                <a:gd name="T97" fmla="*/ 198 h 1212"/>
                <a:gd name="T98" fmla="*/ 97 w 563"/>
                <a:gd name="T99" fmla="*/ 103 h 1212"/>
                <a:gd name="T100" fmla="*/ 89 w 563"/>
                <a:gd name="T101" fmla="*/ 41 h 1212"/>
                <a:gd name="T102" fmla="*/ 79 w 563"/>
                <a:gd name="T103" fmla="*/ 8 h 1212"/>
                <a:gd name="T104" fmla="*/ 66 w 563"/>
                <a:gd name="T105" fmla="*/ 5 h 1212"/>
                <a:gd name="T106" fmla="*/ 53 w 563"/>
                <a:gd name="T107" fmla="*/ 1 h 1212"/>
                <a:gd name="T108" fmla="*/ 52 w 563"/>
                <a:gd name="T109" fmla="*/ 42 h 121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563"/>
                <a:gd name="T166" fmla="*/ 0 h 1212"/>
                <a:gd name="T167" fmla="*/ 563 w 563"/>
                <a:gd name="T168" fmla="*/ 1212 h 1212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563" h="1212">
                  <a:moveTo>
                    <a:pt x="52" y="84"/>
                  </a:moveTo>
                  <a:lnTo>
                    <a:pt x="41" y="91"/>
                  </a:lnTo>
                  <a:lnTo>
                    <a:pt x="31" y="111"/>
                  </a:lnTo>
                  <a:lnTo>
                    <a:pt x="22" y="130"/>
                  </a:lnTo>
                  <a:lnTo>
                    <a:pt x="13" y="150"/>
                  </a:lnTo>
                  <a:lnTo>
                    <a:pt x="6" y="171"/>
                  </a:lnTo>
                  <a:lnTo>
                    <a:pt x="1" y="193"/>
                  </a:lnTo>
                  <a:lnTo>
                    <a:pt x="0" y="213"/>
                  </a:lnTo>
                  <a:lnTo>
                    <a:pt x="4" y="235"/>
                  </a:lnTo>
                  <a:lnTo>
                    <a:pt x="13" y="257"/>
                  </a:lnTo>
                  <a:lnTo>
                    <a:pt x="21" y="277"/>
                  </a:lnTo>
                  <a:lnTo>
                    <a:pt x="23" y="299"/>
                  </a:lnTo>
                  <a:lnTo>
                    <a:pt x="23" y="321"/>
                  </a:lnTo>
                  <a:lnTo>
                    <a:pt x="22" y="344"/>
                  </a:lnTo>
                  <a:lnTo>
                    <a:pt x="20" y="365"/>
                  </a:lnTo>
                  <a:lnTo>
                    <a:pt x="19" y="389"/>
                  </a:lnTo>
                  <a:lnTo>
                    <a:pt x="21" y="409"/>
                  </a:lnTo>
                  <a:lnTo>
                    <a:pt x="28" y="430"/>
                  </a:lnTo>
                  <a:lnTo>
                    <a:pt x="38" y="451"/>
                  </a:lnTo>
                  <a:lnTo>
                    <a:pt x="47" y="471"/>
                  </a:lnTo>
                  <a:lnTo>
                    <a:pt x="56" y="492"/>
                  </a:lnTo>
                  <a:lnTo>
                    <a:pt x="65" y="513"/>
                  </a:lnTo>
                  <a:lnTo>
                    <a:pt x="72" y="534"/>
                  </a:lnTo>
                  <a:lnTo>
                    <a:pt x="79" y="556"/>
                  </a:lnTo>
                  <a:lnTo>
                    <a:pt x="84" y="577"/>
                  </a:lnTo>
                  <a:lnTo>
                    <a:pt x="90" y="599"/>
                  </a:lnTo>
                  <a:lnTo>
                    <a:pt x="95" y="615"/>
                  </a:lnTo>
                  <a:lnTo>
                    <a:pt x="99" y="630"/>
                  </a:lnTo>
                  <a:lnTo>
                    <a:pt x="104" y="647"/>
                  </a:lnTo>
                  <a:lnTo>
                    <a:pt x="110" y="662"/>
                  </a:lnTo>
                  <a:lnTo>
                    <a:pt x="114" y="678"/>
                  </a:lnTo>
                  <a:lnTo>
                    <a:pt x="119" y="694"/>
                  </a:lnTo>
                  <a:lnTo>
                    <a:pt x="122" y="709"/>
                  </a:lnTo>
                  <a:lnTo>
                    <a:pt x="126" y="725"/>
                  </a:lnTo>
                  <a:lnTo>
                    <a:pt x="115" y="715"/>
                  </a:lnTo>
                  <a:lnTo>
                    <a:pt x="106" y="702"/>
                  </a:lnTo>
                  <a:lnTo>
                    <a:pt x="98" y="689"/>
                  </a:lnTo>
                  <a:lnTo>
                    <a:pt x="91" y="677"/>
                  </a:lnTo>
                  <a:lnTo>
                    <a:pt x="82" y="664"/>
                  </a:lnTo>
                  <a:lnTo>
                    <a:pt x="73" y="652"/>
                  </a:lnTo>
                  <a:lnTo>
                    <a:pt x="62" y="642"/>
                  </a:lnTo>
                  <a:lnTo>
                    <a:pt x="49" y="633"/>
                  </a:lnTo>
                  <a:lnTo>
                    <a:pt x="50" y="649"/>
                  </a:lnTo>
                  <a:lnTo>
                    <a:pt x="50" y="666"/>
                  </a:lnTo>
                  <a:lnTo>
                    <a:pt x="51" y="682"/>
                  </a:lnTo>
                  <a:lnTo>
                    <a:pt x="58" y="697"/>
                  </a:lnTo>
                  <a:lnTo>
                    <a:pt x="72" y="713"/>
                  </a:lnTo>
                  <a:lnTo>
                    <a:pt x="84" y="728"/>
                  </a:lnTo>
                  <a:lnTo>
                    <a:pt x="96" y="745"/>
                  </a:lnTo>
                  <a:lnTo>
                    <a:pt x="107" y="762"/>
                  </a:lnTo>
                  <a:lnTo>
                    <a:pt x="117" y="778"/>
                  </a:lnTo>
                  <a:lnTo>
                    <a:pt x="125" y="796"/>
                  </a:lnTo>
                  <a:lnTo>
                    <a:pt x="132" y="814"/>
                  </a:lnTo>
                  <a:lnTo>
                    <a:pt x="136" y="833"/>
                  </a:lnTo>
                  <a:lnTo>
                    <a:pt x="174" y="859"/>
                  </a:lnTo>
                  <a:lnTo>
                    <a:pt x="168" y="844"/>
                  </a:lnTo>
                  <a:lnTo>
                    <a:pt x="162" y="829"/>
                  </a:lnTo>
                  <a:lnTo>
                    <a:pt x="155" y="815"/>
                  </a:lnTo>
                  <a:lnTo>
                    <a:pt x="148" y="800"/>
                  </a:lnTo>
                  <a:lnTo>
                    <a:pt x="141" y="785"/>
                  </a:lnTo>
                  <a:lnTo>
                    <a:pt x="134" y="770"/>
                  </a:lnTo>
                  <a:lnTo>
                    <a:pt x="127" y="756"/>
                  </a:lnTo>
                  <a:lnTo>
                    <a:pt x="120" y="741"/>
                  </a:lnTo>
                  <a:lnTo>
                    <a:pt x="145" y="770"/>
                  </a:lnTo>
                  <a:lnTo>
                    <a:pt x="167" y="801"/>
                  </a:lnTo>
                  <a:lnTo>
                    <a:pt x="186" y="833"/>
                  </a:lnTo>
                  <a:lnTo>
                    <a:pt x="203" y="868"/>
                  </a:lnTo>
                  <a:lnTo>
                    <a:pt x="220" y="902"/>
                  </a:lnTo>
                  <a:lnTo>
                    <a:pt x="238" y="936"/>
                  </a:lnTo>
                  <a:lnTo>
                    <a:pt x="256" y="968"/>
                  </a:lnTo>
                  <a:lnTo>
                    <a:pt x="278" y="999"/>
                  </a:lnTo>
                  <a:lnTo>
                    <a:pt x="289" y="1013"/>
                  </a:lnTo>
                  <a:lnTo>
                    <a:pt x="302" y="1026"/>
                  </a:lnTo>
                  <a:lnTo>
                    <a:pt x="314" y="1039"/>
                  </a:lnTo>
                  <a:lnTo>
                    <a:pt x="326" y="1052"/>
                  </a:lnTo>
                  <a:lnTo>
                    <a:pt x="340" y="1065"/>
                  </a:lnTo>
                  <a:lnTo>
                    <a:pt x="353" y="1076"/>
                  </a:lnTo>
                  <a:lnTo>
                    <a:pt x="367" y="1089"/>
                  </a:lnTo>
                  <a:lnTo>
                    <a:pt x="379" y="1101"/>
                  </a:lnTo>
                  <a:lnTo>
                    <a:pt x="393" y="1112"/>
                  </a:lnTo>
                  <a:lnTo>
                    <a:pt x="407" y="1124"/>
                  </a:lnTo>
                  <a:lnTo>
                    <a:pt x="421" y="1135"/>
                  </a:lnTo>
                  <a:lnTo>
                    <a:pt x="436" y="1147"/>
                  </a:lnTo>
                  <a:lnTo>
                    <a:pt x="450" y="1157"/>
                  </a:lnTo>
                  <a:lnTo>
                    <a:pt x="463" y="1169"/>
                  </a:lnTo>
                  <a:lnTo>
                    <a:pt x="477" y="1179"/>
                  </a:lnTo>
                  <a:lnTo>
                    <a:pt x="491" y="1190"/>
                  </a:lnTo>
                  <a:lnTo>
                    <a:pt x="497" y="1195"/>
                  </a:lnTo>
                  <a:lnTo>
                    <a:pt x="502" y="1198"/>
                  </a:lnTo>
                  <a:lnTo>
                    <a:pt x="507" y="1203"/>
                  </a:lnTo>
                  <a:lnTo>
                    <a:pt x="513" y="1208"/>
                  </a:lnTo>
                  <a:lnTo>
                    <a:pt x="519" y="1210"/>
                  </a:lnTo>
                  <a:lnTo>
                    <a:pt x="525" y="1212"/>
                  </a:lnTo>
                  <a:lnTo>
                    <a:pt x="530" y="1212"/>
                  </a:lnTo>
                  <a:lnTo>
                    <a:pt x="537" y="1211"/>
                  </a:lnTo>
                  <a:lnTo>
                    <a:pt x="543" y="1209"/>
                  </a:lnTo>
                  <a:lnTo>
                    <a:pt x="550" y="1205"/>
                  </a:lnTo>
                  <a:lnTo>
                    <a:pt x="557" y="1203"/>
                  </a:lnTo>
                  <a:lnTo>
                    <a:pt x="563" y="1201"/>
                  </a:lnTo>
                  <a:lnTo>
                    <a:pt x="557" y="1194"/>
                  </a:lnTo>
                  <a:lnTo>
                    <a:pt x="552" y="1187"/>
                  </a:lnTo>
                  <a:lnTo>
                    <a:pt x="546" y="1180"/>
                  </a:lnTo>
                  <a:lnTo>
                    <a:pt x="541" y="1173"/>
                  </a:lnTo>
                  <a:lnTo>
                    <a:pt x="536" y="1167"/>
                  </a:lnTo>
                  <a:lnTo>
                    <a:pt x="530" y="1160"/>
                  </a:lnTo>
                  <a:lnTo>
                    <a:pt x="526" y="1154"/>
                  </a:lnTo>
                  <a:lnTo>
                    <a:pt x="521" y="1147"/>
                  </a:lnTo>
                  <a:lnTo>
                    <a:pt x="503" y="1125"/>
                  </a:lnTo>
                  <a:lnTo>
                    <a:pt x="483" y="1106"/>
                  </a:lnTo>
                  <a:lnTo>
                    <a:pt x="461" y="1090"/>
                  </a:lnTo>
                  <a:lnTo>
                    <a:pt x="438" y="1076"/>
                  </a:lnTo>
                  <a:lnTo>
                    <a:pt x="414" y="1065"/>
                  </a:lnTo>
                  <a:lnTo>
                    <a:pt x="390" y="1056"/>
                  </a:lnTo>
                  <a:lnTo>
                    <a:pt x="364" y="1046"/>
                  </a:lnTo>
                  <a:lnTo>
                    <a:pt x="339" y="1037"/>
                  </a:lnTo>
                  <a:lnTo>
                    <a:pt x="330" y="1033"/>
                  </a:lnTo>
                  <a:lnTo>
                    <a:pt x="321" y="1025"/>
                  </a:lnTo>
                  <a:lnTo>
                    <a:pt x="315" y="1016"/>
                  </a:lnTo>
                  <a:lnTo>
                    <a:pt x="313" y="1006"/>
                  </a:lnTo>
                  <a:lnTo>
                    <a:pt x="307" y="984"/>
                  </a:lnTo>
                  <a:lnTo>
                    <a:pt x="302" y="963"/>
                  </a:lnTo>
                  <a:lnTo>
                    <a:pt x="296" y="943"/>
                  </a:lnTo>
                  <a:lnTo>
                    <a:pt x="291" y="923"/>
                  </a:lnTo>
                  <a:lnTo>
                    <a:pt x="284" y="904"/>
                  </a:lnTo>
                  <a:lnTo>
                    <a:pt x="277" y="885"/>
                  </a:lnTo>
                  <a:lnTo>
                    <a:pt x="269" y="866"/>
                  </a:lnTo>
                  <a:lnTo>
                    <a:pt x="261" y="847"/>
                  </a:lnTo>
                  <a:lnTo>
                    <a:pt x="258" y="844"/>
                  </a:lnTo>
                  <a:lnTo>
                    <a:pt x="254" y="840"/>
                  </a:lnTo>
                  <a:lnTo>
                    <a:pt x="249" y="837"/>
                  </a:lnTo>
                  <a:lnTo>
                    <a:pt x="245" y="833"/>
                  </a:lnTo>
                  <a:lnTo>
                    <a:pt x="228" y="795"/>
                  </a:lnTo>
                  <a:lnTo>
                    <a:pt x="210" y="757"/>
                  </a:lnTo>
                  <a:lnTo>
                    <a:pt x="190" y="720"/>
                  </a:lnTo>
                  <a:lnTo>
                    <a:pt x="171" y="685"/>
                  </a:lnTo>
                  <a:lnTo>
                    <a:pt x="151" y="649"/>
                  </a:lnTo>
                  <a:lnTo>
                    <a:pt x="130" y="612"/>
                  </a:lnTo>
                  <a:lnTo>
                    <a:pt x="112" y="575"/>
                  </a:lnTo>
                  <a:lnTo>
                    <a:pt x="94" y="538"/>
                  </a:lnTo>
                  <a:lnTo>
                    <a:pt x="91" y="526"/>
                  </a:lnTo>
                  <a:lnTo>
                    <a:pt x="88" y="512"/>
                  </a:lnTo>
                  <a:lnTo>
                    <a:pt x="87" y="498"/>
                  </a:lnTo>
                  <a:lnTo>
                    <a:pt x="86" y="485"/>
                  </a:lnTo>
                  <a:lnTo>
                    <a:pt x="89" y="414"/>
                  </a:lnTo>
                  <a:lnTo>
                    <a:pt x="84" y="341"/>
                  </a:lnTo>
                  <a:lnTo>
                    <a:pt x="82" y="270"/>
                  </a:lnTo>
                  <a:lnTo>
                    <a:pt x="90" y="198"/>
                  </a:lnTo>
                  <a:lnTo>
                    <a:pt x="96" y="165"/>
                  </a:lnTo>
                  <a:lnTo>
                    <a:pt x="98" y="134"/>
                  </a:lnTo>
                  <a:lnTo>
                    <a:pt x="97" y="103"/>
                  </a:lnTo>
                  <a:lnTo>
                    <a:pt x="95" y="72"/>
                  </a:lnTo>
                  <a:lnTo>
                    <a:pt x="94" y="56"/>
                  </a:lnTo>
                  <a:lnTo>
                    <a:pt x="89" y="41"/>
                  </a:lnTo>
                  <a:lnTo>
                    <a:pt x="86" y="24"/>
                  </a:lnTo>
                  <a:lnTo>
                    <a:pt x="83" y="9"/>
                  </a:lnTo>
                  <a:lnTo>
                    <a:pt x="79" y="8"/>
                  </a:lnTo>
                  <a:lnTo>
                    <a:pt x="75" y="7"/>
                  </a:lnTo>
                  <a:lnTo>
                    <a:pt x="71" y="6"/>
                  </a:lnTo>
                  <a:lnTo>
                    <a:pt x="66" y="5"/>
                  </a:lnTo>
                  <a:lnTo>
                    <a:pt x="61" y="4"/>
                  </a:lnTo>
                  <a:lnTo>
                    <a:pt x="58" y="3"/>
                  </a:lnTo>
                  <a:lnTo>
                    <a:pt x="53" y="1"/>
                  </a:lnTo>
                  <a:lnTo>
                    <a:pt x="49" y="0"/>
                  </a:lnTo>
                  <a:lnTo>
                    <a:pt x="50" y="21"/>
                  </a:lnTo>
                  <a:lnTo>
                    <a:pt x="52" y="42"/>
                  </a:lnTo>
                  <a:lnTo>
                    <a:pt x="53" y="64"/>
                  </a:lnTo>
                  <a:lnTo>
                    <a:pt x="52" y="84"/>
                  </a:lnTo>
                  <a:close/>
                </a:path>
              </a:pathLst>
            </a:custGeom>
            <a:solidFill>
              <a:srgbClr val="DDB2AA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604" name="Freeform 25"/>
            <p:cNvSpPr>
              <a:spLocks/>
            </p:cNvSpPr>
            <p:nvPr/>
          </p:nvSpPr>
          <p:spPr bwMode="auto">
            <a:xfrm>
              <a:off x="2173" y="2970"/>
              <a:ext cx="180" cy="54"/>
            </a:xfrm>
            <a:custGeom>
              <a:avLst/>
              <a:gdLst>
                <a:gd name="T0" fmla="*/ 361 w 361"/>
                <a:gd name="T1" fmla="*/ 35 h 108"/>
                <a:gd name="T2" fmla="*/ 339 w 361"/>
                <a:gd name="T3" fmla="*/ 32 h 108"/>
                <a:gd name="T4" fmla="*/ 317 w 361"/>
                <a:gd name="T5" fmla="*/ 30 h 108"/>
                <a:gd name="T6" fmla="*/ 295 w 361"/>
                <a:gd name="T7" fmla="*/ 28 h 108"/>
                <a:gd name="T8" fmla="*/ 273 w 361"/>
                <a:gd name="T9" fmla="*/ 28 h 108"/>
                <a:gd name="T10" fmla="*/ 252 w 361"/>
                <a:gd name="T11" fmla="*/ 30 h 108"/>
                <a:gd name="T12" fmla="*/ 231 w 361"/>
                <a:gd name="T13" fmla="*/ 35 h 108"/>
                <a:gd name="T14" fmla="*/ 211 w 361"/>
                <a:gd name="T15" fmla="*/ 41 h 108"/>
                <a:gd name="T16" fmla="*/ 193 w 361"/>
                <a:gd name="T17" fmla="*/ 53 h 108"/>
                <a:gd name="T18" fmla="*/ 182 w 361"/>
                <a:gd name="T19" fmla="*/ 60 h 108"/>
                <a:gd name="T20" fmla="*/ 172 w 361"/>
                <a:gd name="T21" fmla="*/ 68 h 108"/>
                <a:gd name="T22" fmla="*/ 161 w 361"/>
                <a:gd name="T23" fmla="*/ 74 h 108"/>
                <a:gd name="T24" fmla="*/ 150 w 361"/>
                <a:gd name="T25" fmla="*/ 81 h 108"/>
                <a:gd name="T26" fmla="*/ 139 w 361"/>
                <a:gd name="T27" fmla="*/ 86 h 108"/>
                <a:gd name="T28" fmla="*/ 127 w 361"/>
                <a:gd name="T29" fmla="*/ 91 h 108"/>
                <a:gd name="T30" fmla="*/ 114 w 361"/>
                <a:gd name="T31" fmla="*/ 96 h 108"/>
                <a:gd name="T32" fmla="*/ 103 w 361"/>
                <a:gd name="T33" fmla="*/ 100 h 108"/>
                <a:gd name="T34" fmla="*/ 90 w 361"/>
                <a:gd name="T35" fmla="*/ 104 h 108"/>
                <a:gd name="T36" fmla="*/ 78 w 361"/>
                <a:gd name="T37" fmla="*/ 106 h 108"/>
                <a:gd name="T38" fmla="*/ 65 w 361"/>
                <a:gd name="T39" fmla="*/ 107 h 108"/>
                <a:gd name="T40" fmla="*/ 52 w 361"/>
                <a:gd name="T41" fmla="*/ 108 h 108"/>
                <a:gd name="T42" fmla="*/ 40 w 361"/>
                <a:gd name="T43" fmla="*/ 108 h 108"/>
                <a:gd name="T44" fmla="*/ 27 w 361"/>
                <a:gd name="T45" fmla="*/ 107 h 108"/>
                <a:gd name="T46" fmla="*/ 13 w 361"/>
                <a:gd name="T47" fmla="*/ 105 h 108"/>
                <a:gd name="T48" fmla="*/ 0 w 361"/>
                <a:gd name="T49" fmla="*/ 101 h 108"/>
                <a:gd name="T50" fmla="*/ 18 w 361"/>
                <a:gd name="T51" fmla="*/ 97 h 108"/>
                <a:gd name="T52" fmla="*/ 34 w 361"/>
                <a:gd name="T53" fmla="*/ 91 h 108"/>
                <a:gd name="T54" fmla="*/ 50 w 361"/>
                <a:gd name="T55" fmla="*/ 84 h 108"/>
                <a:gd name="T56" fmla="*/ 66 w 361"/>
                <a:gd name="T57" fmla="*/ 75 h 108"/>
                <a:gd name="T58" fmla="*/ 82 w 361"/>
                <a:gd name="T59" fmla="*/ 67 h 108"/>
                <a:gd name="T60" fmla="*/ 98 w 361"/>
                <a:gd name="T61" fmla="*/ 56 h 108"/>
                <a:gd name="T62" fmla="*/ 113 w 361"/>
                <a:gd name="T63" fmla="*/ 47 h 108"/>
                <a:gd name="T64" fmla="*/ 129 w 361"/>
                <a:gd name="T65" fmla="*/ 38 h 108"/>
                <a:gd name="T66" fmla="*/ 146 w 361"/>
                <a:gd name="T67" fmla="*/ 29 h 108"/>
                <a:gd name="T68" fmla="*/ 162 w 361"/>
                <a:gd name="T69" fmla="*/ 21 h 108"/>
                <a:gd name="T70" fmla="*/ 178 w 361"/>
                <a:gd name="T71" fmla="*/ 13 h 108"/>
                <a:gd name="T72" fmla="*/ 195 w 361"/>
                <a:gd name="T73" fmla="*/ 7 h 108"/>
                <a:gd name="T74" fmla="*/ 212 w 361"/>
                <a:gd name="T75" fmla="*/ 2 h 108"/>
                <a:gd name="T76" fmla="*/ 231 w 361"/>
                <a:gd name="T77" fmla="*/ 0 h 108"/>
                <a:gd name="T78" fmla="*/ 249 w 361"/>
                <a:gd name="T79" fmla="*/ 0 h 108"/>
                <a:gd name="T80" fmla="*/ 269 w 361"/>
                <a:gd name="T81" fmla="*/ 2 h 108"/>
                <a:gd name="T82" fmla="*/ 280 w 361"/>
                <a:gd name="T83" fmla="*/ 5 h 108"/>
                <a:gd name="T84" fmla="*/ 293 w 361"/>
                <a:gd name="T85" fmla="*/ 7 h 108"/>
                <a:gd name="T86" fmla="*/ 305 w 361"/>
                <a:gd name="T87" fmla="*/ 10 h 108"/>
                <a:gd name="T88" fmla="*/ 317 w 361"/>
                <a:gd name="T89" fmla="*/ 13 h 108"/>
                <a:gd name="T90" fmla="*/ 329 w 361"/>
                <a:gd name="T91" fmla="*/ 17 h 108"/>
                <a:gd name="T92" fmla="*/ 339 w 361"/>
                <a:gd name="T93" fmla="*/ 22 h 108"/>
                <a:gd name="T94" fmla="*/ 351 w 361"/>
                <a:gd name="T95" fmla="*/ 28 h 108"/>
                <a:gd name="T96" fmla="*/ 361 w 361"/>
                <a:gd name="T97" fmla="*/ 35 h 10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61"/>
                <a:gd name="T148" fmla="*/ 0 h 108"/>
                <a:gd name="T149" fmla="*/ 361 w 361"/>
                <a:gd name="T150" fmla="*/ 108 h 10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61" h="108">
                  <a:moveTo>
                    <a:pt x="361" y="35"/>
                  </a:moveTo>
                  <a:lnTo>
                    <a:pt x="339" y="32"/>
                  </a:lnTo>
                  <a:lnTo>
                    <a:pt x="317" y="30"/>
                  </a:lnTo>
                  <a:lnTo>
                    <a:pt x="295" y="28"/>
                  </a:lnTo>
                  <a:lnTo>
                    <a:pt x="273" y="28"/>
                  </a:lnTo>
                  <a:lnTo>
                    <a:pt x="252" y="30"/>
                  </a:lnTo>
                  <a:lnTo>
                    <a:pt x="231" y="35"/>
                  </a:lnTo>
                  <a:lnTo>
                    <a:pt x="211" y="41"/>
                  </a:lnTo>
                  <a:lnTo>
                    <a:pt x="193" y="53"/>
                  </a:lnTo>
                  <a:lnTo>
                    <a:pt x="182" y="60"/>
                  </a:lnTo>
                  <a:lnTo>
                    <a:pt x="172" y="68"/>
                  </a:lnTo>
                  <a:lnTo>
                    <a:pt x="161" y="74"/>
                  </a:lnTo>
                  <a:lnTo>
                    <a:pt x="150" y="81"/>
                  </a:lnTo>
                  <a:lnTo>
                    <a:pt x="139" y="86"/>
                  </a:lnTo>
                  <a:lnTo>
                    <a:pt x="127" y="91"/>
                  </a:lnTo>
                  <a:lnTo>
                    <a:pt x="114" y="96"/>
                  </a:lnTo>
                  <a:lnTo>
                    <a:pt x="103" y="100"/>
                  </a:lnTo>
                  <a:lnTo>
                    <a:pt x="90" y="104"/>
                  </a:lnTo>
                  <a:lnTo>
                    <a:pt x="78" y="106"/>
                  </a:lnTo>
                  <a:lnTo>
                    <a:pt x="65" y="107"/>
                  </a:lnTo>
                  <a:lnTo>
                    <a:pt x="52" y="108"/>
                  </a:lnTo>
                  <a:lnTo>
                    <a:pt x="40" y="108"/>
                  </a:lnTo>
                  <a:lnTo>
                    <a:pt x="27" y="107"/>
                  </a:lnTo>
                  <a:lnTo>
                    <a:pt x="13" y="105"/>
                  </a:lnTo>
                  <a:lnTo>
                    <a:pt x="0" y="101"/>
                  </a:lnTo>
                  <a:lnTo>
                    <a:pt x="18" y="97"/>
                  </a:lnTo>
                  <a:lnTo>
                    <a:pt x="34" y="91"/>
                  </a:lnTo>
                  <a:lnTo>
                    <a:pt x="50" y="84"/>
                  </a:lnTo>
                  <a:lnTo>
                    <a:pt x="66" y="75"/>
                  </a:lnTo>
                  <a:lnTo>
                    <a:pt x="82" y="67"/>
                  </a:lnTo>
                  <a:lnTo>
                    <a:pt x="98" y="56"/>
                  </a:lnTo>
                  <a:lnTo>
                    <a:pt x="113" y="47"/>
                  </a:lnTo>
                  <a:lnTo>
                    <a:pt x="129" y="38"/>
                  </a:lnTo>
                  <a:lnTo>
                    <a:pt x="146" y="29"/>
                  </a:lnTo>
                  <a:lnTo>
                    <a:pt x="162" y="21"/>
                  </a:lnTo>
                  <a:lnTo>
                    <a:pt x="178" y="13"/>
                  </a:lnTo>
                  <a:lnTo>
                    <a:pt x="195" y="7"/>
                  </a:lnTo>
                  <a:lnTo>
                    <a:pt x="212" y="2"/>
                  </a:lnTo>
                  <a:lnTo>
                    <a:pt x="231" y="0"/>
                  </a:lnTo>
                  <a:lnTo>
                    <a:pt x="249" y="0"/>
                  </a:lnTo>
                  <a:lnTo>
                    <a:pt x="269" y="2"/>
                  </a:lnTo>
                  <a:lnTo>
                    <a:pt x="280" y="5"/>
                  </a:lnTo>
                  <a:lnTo>
                    <a:pt x="293" y="7"/>
                  </a:lnTo>
                  <a:lnTo>
                    <a:pt x="305" y="10"/>
                  </a:lnTo>
                  <a:lnTo>
                    <a:pt x="317" y="13"/>
                  </a:lnTo>
                  <a:lnTo>
                    <a:pt x="329" y="17"/>
                  </a:lnTo>
                  <a:lnTo>
                    <a:pt x="339" y="22"/>
                  </a:lnTo>
                  <a:lnTo>
                    <a:pt x="351" y="28"/>
                  </a:lnTo>
                  <a:lnTo>
                    <a:pt x="361" y="3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605" name="Freeform 26"/>
            <p:cNvSpPr>
              <a:spLocks/>
            </p:cNvSpPr>
            <p:nvPr/>
          </p:nvSpPr>
          <p:spPr bwMode="auto">
            <a:xfrm>
              <a:off x="2203" y="3018"/>
              <a:ext cx="110" cy="34"/>
            </a:xfrm>
            <a:custGeom>
              <a:avLst/>
              <a:gdLst>
                <a:gd name="T0" fmla="*/ 0 w 222"/>
                <a:gd name="T1" fmla="*/ 68 h 68"/>
                <a:gd name="T2" fmla="*/ 38 w 222"/>
                <a:gd name="T3" fmla="*/ 26 h 68"/>
                <a:gd name="T4" fmla="*/ 45 w 222"/>
                <a:gd name="T5" fmla="*/ 24 h 68"/>
                <a:gd name="T6" fmla="*/ 61 w 222"/>
                <a:gd name="T7" fmla="*/ 20 h 68"/>
                <a:gd name="T8" fmla="*/ 87 w 222"/>
                <a:gd name="T9" fmla="*/ 14 h 68"/>
                <a:gd name="T10" fmla="*/ 117 w 222"/>
                <a:gd name="T11" fmla="*/ 8 h 68"/>
                <a:gd name="T12" fmla="*/ 148 w 222"/>
                <a:gd name="T13" fmla="*/ 3 h 68"/>
                <a:gd name="T14" fmla="*/ 178 w 222"/>
                <a:gd name="T15" fmla="*/ 0 h 68"/>
                <a:gd name="T16" fmla="*/ 203 w 222"/>
                <a:gd name="T17" fmla="*/ 1 h 68"/>
                <a:gd name="T18" fmla="*/ 222 w 222"/>
                <a:gd name="T19" fmla="*/ 7 h 68"/>
                <a:gd name="T20" fmla="*/ 222 w 222"/>
                <a:gd name="T21" fmla="*/ 8 h 68"/>
                <a:gd name="T22" fmla="*/ 220 w 222"/>
                <a:gd name="T23" fmla="*/ 9 h 68"/>
                <a:gd name="T24" fmla="*/ 218 w 222"/>
                <a:gd name="T25" fmla="*/ 12 h 68"/>
                <a:gd name="T26" fmla="*/ 215 w 222"/>
                <a:gd name="T27" fmla="*/ 16 h 68"/>
                <a:gd name="T28" fmla="*/ 209 w 222"/>
                <a:gd name="T29" fmla="*/ 20 h 68"/>
                <a:gd name="T30" fmla="*/ 203 w 222"/>
                <a:gd name="T31" fmla="*/ 25 h 68"/>
                <a:gd name="T32" fmla="*/ 194 w 222"/>
                <a:gd name="T33" fmla="*/ 31 h 68"/>
                <a:gd name="T34" fmla="*/ 183 w 222"/>
                <a:gd name="T35" fmla="*/ 37 h 68"/>
                <a:gd name="T36" fmla="*/ 171 w 222"/>
                <a:gd name="T37" fmla="*/ 42 h 68"/>
                <a:gd name="T38" fmla="*/ 156 w 222"/>
                <a:gd name="T39" fmla="*/ 47 h 68"/>
                <a:gd name="T40" fmla="*/ 137 w 222"/>
                <a:gd name="T41" fmla="*/ 53 h 68"/>
                <a:gd name="T42" fmla="*/ 117 w 222"/>
                <a:gd name="T43" fmla="*/ 57 h 68"/>
                <a:gd name="T44" fmla="*/ 92 w 222"/>
                <a:gd name="T45" fmla="*/ 61 h 68"/>
                <a:gd name="T46" fmla="*/ 65 w 222"/>
                <a:gd name="T47" fmla="*/ 64 h 68"/>
                <a:gd name="T48" fmla="*/ 35 w 222"/>
                <a:gd name="T49" fmla="*/ 67 h 68"/>
                <a:gd name="T50" fmla="*/ 0 w 222"/>
                <a:gd name="T51" fmla="*/ 68 h 6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22"/>
                <a:gd name="T79" fmla="*/ 0 h 68"/>
                <a:gd name="T80" fmla="*/ 222 w 222"/>
                <a:gd name="T81" fmla="*/ 68 h 6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22" h="68">
                  <a:moveTo>
                    <a:pt x="0" y="68"/>
                  </a:moveTo>
                  <a:lnTo>
                    <a:pt x="38" y="26"/>
                  </a:lnTo>
                  <a:lnTo>
                    <a:pt x="45" y="24"/>
                  </a:lnTo>
                  <a:lnTo>
                    <a:pt x="61" y="20"/>
                  </a:lnTo>
                  <a:lnTo>
                    <a:pt x="87" y="14"/>
                  </a:lnTo>
                  <a:lnTo>
                    <a:pt x="117" y="8"/>
                  </a:lnTo>
                  <a:lnTo>
                    <a:pt x="148" y="3"/>
                  </a:lnTo>
                  <a:lnTo>
                    <a:pt x="178" y="0"/>
                  </a:lnTo>
                  <a:lnTo>
                    <a:pt x="203" y="1"/>
                  </a:lnTo>
                  <a:lnTo>
                    <a:pt x="222" y="7"/>
                  </a:lnTo>
                  <a:lnTo>
                    <a:pt x="222" y="8"/>
                  </a:lnTo>
                  <a:lnTo>
                    <a:pt x="220" y="9"/>
                  </a:lnTo>
                  <a:lnTo>
                    <a:pt x="218" y="12"/>
                  </a:lnTo>
                  <a:lnTo>
                    <a:pt x="215" y="16"/>
                  </a:lnTo>
                  <a:lnTo>
                    <a:pt x="209" y="20"/>
                  </a:lnTo>
                  <a:lnTo>
                    <a:pt x="203" y="25"/>
                  </a:lnTo>
                  <a:lnTo>
                    <a:pt x="194" y="31"/>
                  </a:lnTo>
                  <a:lnTo>
                    <a:pt x="183" y="37"/>
                  </a:lnTo>
                  <a:lnTo>
                    <a:pt x="171" y="42"/>
                  </a:lnTo>
                  <a:lnTo>
                    <a:pt x="156" y="47"/>
                  </a:lnTo>
                  <a:lnTo>
                    <a:pt x="137" y="53"/>
                  </a:lnTo>
                  <a:lnTo>
                    <a:pt x="117" y="57"/>
                  </a:lnTo>
                  <a:lnTo>
                    <a:pt x="92" y="61"/>
                  </a:lnTo>
                  <a:lnTo>
                    <a:pt x="65" y="64"/>
                  </a:lnTo>
                  <a:lnTo>
                    <a:pt x="35" y="67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606" name="Freeform 27"/>
            <p:cNvSpPr>
              <a:spLocks/>
            </p:cNvSpPr>
            <p:nvPr/>
          </p:nvSpPr>
          <p:spPr bwMode="auto">
            <a:xfrm>
              <a:off x="2186" y="3013"/>
              <a:ext cx="154" cy="48"/>
            </a:xfrm>
            <a:custGeom>
              <a:avLst/>
              <a:gdLst>
                <a:gd name="T0" fmla="*/ 298 w 308"/>
                <a:gd name="T1" fmla="*/ 15 h 97"/>
                <a:gd name="T2" fmla="*/ 277 w 308"/>
                <a:gd name="T3" fmla="*/ 30 h 97"/>
                <a:gd name="T4" fmla="*/ 252 w 308"/>
                <a:gd name="T5" fmla="*/ 39 h 97"/>
                <a:gd name="T6" fmla="*/ 227 w 308"/>
                <a:gd name="T7" fmla="*/ 45 h 97"/>
                <a:gd name="T8" fmla="*/ 235 w 308"/>
                <a:gd name="T9" fmla="*/ 26 h 97"/>
                <a:gd name="T10" fmla="*/ 222 w 308"/>
                <a:gd name="T11" fmla="*/ 21 h 97"/>
                <a:gd name="T12" fmla="*/ 209 w 308"/>
                <a:gd name="T13" fmla="*/ 22 h 97"/>
                <a:gd name="T14" fmla="*/ 205 w 308"/>
                <a:gd name="T15" fmla="*/ 38 h 97"/>
                <a:gd name="T16" fmla="*/ 197 w 308"/>
                <a:gd name="T17" fmla="*/ 52 h 97"/>
                <a:gd name="T18" fmla="*/ 181 w 308"/>
                <a:gd name="T19" fmla="*/ 61 h 97"/>
                <a:gd name="T20" fmla="*/ 197 w 308"/>
                <a:gd name="T21" fmla="*/ 61 h 97"/>
                <a:gd name="T22" fmla="*/ 212 w 308"/>
                <a:gd name="T23" fmla="*/ 60 h 97"/>
                <a:gd name="T24" fmla="*/ 228 w 308"/>
                <a:gd name="T25" fmla="*/ 59 h 97"/>
                <a:gd name="T26" fmla="*/ 233 w 308"/>
                <a:gd name="T27" fmla="*/ 64 h 97"/>
                <a:gd name="T28" fmla="*/ 225 w 308"/>
                <a:gd name="T29" fmla="*/ 69 h 97"/>
                <a:gd name="T30" fmla="*/ 202 w 308"/>
                <a:gd name="T31" fmla="*/ 74 h 97"/>
                <a:gd name="T32" fmla="*/ 168 w 308"/>
                <a:gd name="T33" fmla="*/ 85 h 97"/>
                <a:gd name="T34" fmla="*/ 134 w 308"/>
                <a:gd name="T35" fmla="*/ 95 h 97"/>
                <a:gd name="T36" fmla="*/ 98 w 308"/>
                <a:gd name="T37" fmla="*/ 96 h 97"/>
                <a:gd name="T38" fmla="*/ 90 w 308"/>
                <a:gd name="T39" fmla="*/ 84 h 97"/>
                <a:gd name="T40" fmla="*/ 111 w 308"/>
                <a:gd name="T41" fmla="*/ 74 h 97"/>
                <a:gd name="T42" fmla="*/ 134 w 308"/>
                <a:gd name="T43" fmla="*/ 68 h 97"/>
                <a:gd name="T44" fmla="*/ 158 w 308"/>
                <a:gd name="T45" fmla="*/ 65 h 97"/>
                <a:gd name="T46" fmla="*/ 161 w 308"/>
                <a:gd name="T47" fmla="*/ 64 h 97"/>
                <a:gd name="T48" fmla="*/ 144 w 308"/>
                <a:gd name="T49" fmla="*/ 61 h 97"/>
                <a:gd name="T50" fmla="*/ 129 w 308"/>
                <a:gd name="T51" fmla="*/ 54 h 97"/>
                <a:gd name="T52" fmla="*/ 118 w 308"/>
                <a:gd name="T53" fmla="*/ 42 h 97"/>
                <a:gd name="T54" fmla="*/ 98 w 308"/>
                <a:gd name="T55" fmla="*/ 37 h 97"/>
                <a:gd name="T56" fmla="*/ 73 w 308"/>
                <a:gd name="T57" fmla="*/ 60 h 97"/>
                <a:gd name="T58" fmla="*/ 48 w 308"/>
                <a:gd name="T59" fmla="*/ 84 h 97"/>
                <a:gd name="T60" fmla="*/ 18 w 308"/>
                <a:gd name="T61" fmla="*/ 96 h 97"/>
                <a:gd name="T62" fmla="*/ 8 w 308"/>
                <a:gd name="T63" fmla="*/ 85 h 97"/>
                <a:gd name="T64" fmla="*/ 23 w 308"/>
                <a:gd name="T65" fmla="*/ 69 h 97"/>
                <a:gd name="T66" fmla="*/ 37 w 308"/>
                <a:gd name="T67" fmla="*/ 54 h 97"/>
                <a:gd name="T68" fmla="*/ 53 w 308"/>
                <a:gd name="T69" fmla="*/ 41 h 97"/>
                <a:gd name="T70" fmla="*/ 77 w 308"/>
                <a:gd name="T71" fmla="*/ 30 h 97"/>
                <a:gd name="T72" fmla="*/ 106 w 308"/>
                <a:gd name="T73" fmla="*/ 21 h 97"/>
                <a:gd name="T74" fmla="*/ 136 w 308"/>
                <a:gd name="T75" fmla="*/ 13 h 97"/>
                <a:gd name="T76" fmla="*/ 166 w 308"/>
                <a:gd name="T77" fmla="*/ 7 h 97"/>
                <a:gd name="T78" fmla="*/ 196 w 308"/>
                <a:gd name="T79" fmla="*/ 3 h 97"/>
                <a:gd name="T80" fmla="*/ 227 w 308"/>
                <a:gd name="T81" fmla="*/ 0 h 97"/>
                <a:gd name="T82" fmla="*/ 259 w 308"/>
                <a:gd name="T83" fmla="*/ 0 h 97"/>
                <a:gd name="T84" fmla="*/ 292 w 308"/>
                <a:gd name="T85" fmla="*/ 3 h 97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308"/>
                <a:gd name="T130" fmla="*/ 0 h 97"/>
                <a:gd name="T131" fmla="*/ 308 w 308"/>
                <a:gd name="T132" fmla="*/ 97 h 97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308" h="97">
                  <a:moveTo>
                    <a:pt x="308" y="5"/>
                  </a:moveTo>
                  <a:lnTo>
                    <a:pt x="298" y="15"/>
                  </a:lnTo>
                  <a:lnTo>
                    <a:pt x="288" y="23"/>
                  </a:lnTo>
                  <a:lnTo>
                    <a:pt x="277" y="30"/>
                  </a:lnTo>
                  <a:lnTo>
                    <a:pt x="265" y="36"/>
                  </a:lnTo>
                  <a:lnTo>
                    <a:pt x="252" y="39"/>
                  </a:lnTo>
                  <a:lnTo>
                    <a:pt x="240" y="43"/>
                  </a:lnTo>
                  <a:lnTo>
                    <a:pt x="227" y="45"/>
                  </a:lnTo>
                  <a:lnTo>
                    <a:pt x="214" y="46"/>
                  </a:lnTo>
                  <a:lnTo>
                    <a:pt x="235" y="26"/>
                  </a:lnTo>
                  <a:lnTo>
                    <a:pt x="229" y="22"/>
                  </a:lnTo>
                  <a:lnTo>
                    <a:pt x="222" y="21"/>
                  </a:lnTo>
                  <a:lnTo>
                    <a:pt x="215" y="22"/>
                  </a:lnTo>
                  <a:lnTo>
                    <a:pt x="209" y="22"/>
                  </a:lnTo>
                  <a:lnTo>
                    <a:pt x="206" y="30"/>
                  </a:lnTo>
                  <a:lnTo>
                    <a:pt x="205" y="38"/>
                  </a:lnTo>
                  <a:lnTo>
                    <a:pt x="203" y="45"/>
                  </a:lnTo>
                  <a:lnTo>
                    <a:pt x="197" y="52"/>
                  </a:lnTo>
                  <a:lnTo>
                    <a:pt x="174" y="61"/>
                  </a:lnTo>
                  <a:lnTo>
                    <a:pt x="181" y="61"/>
                  </a:lnTo>
                  <a:lnTo>
                    <a:pt x="189" y="61"/>
                  </a:lnTo>
                  <a:lnTo>
                    <a:pt x="197" y="61"/>
                  </a:lnTo>
                  <a:lnTo>
                    <a:pt x="205" y="61"/>
                  </a:lnTo>
                  <a:lnTo>
                    <a:pt x="212" y="60"/>
                  </a:lnTo>
                  <a:lnTo>
                    <a:pt x="220" y="60"/>
                  </a:lnTo>
                  <a:lnTo>
                    <a:pt x="228" y="59"/>
                  </a:lnTo>
                  <a:lnTo>
                    <a:pt x="235" y="59"/>
                  </a:lnTo>
                  <a:lnTo>
                    <a:pt x="233" y="64"/>
                  </a:lnTo>
                  <a:lnTo>
                    <a:pt x="229" y="66"/>
                  </a:lnTo>
                  <a:lnTo>
                    <a:pt x="225" y="69"/>
                  </a:lnTo>
                  <a:lnTo>
                    <a:pt x="219" y="71"/>
                  </a:lnTo>
                  <a:lnTo>
                    <a:pt x="202" y="74"/>
                  </a:lnTo>
                  <a:lnTo>
                    <a:pt x="184" y="79"/>
                  </a:lnTo>
                  <a:lnTo>
                    <a:pt x="168" y="85"/>
                  </a:lnTo>
                  <a:lnTo>
                    <a:pt x="151" y="90"/>
                  </a:lnTo>
                  <a:lnTo>
                    <a:pt x="134" y="95"/>
                  </a:lnTo>
                  <a:lnTo>
                    <a:pt x="116" y="97"/>
                  </a:lnTo>
                  <a:lnTo>
                    <a:pt x="98" y="96"/>
                  </a:lnTo>
                  <a:lnTo>
                    <a:pt x="80" y="90"/>
                  </a:lnTo>
                  <a:lnTo>
                    <a:pt x="90" y="84"/>
                  </a:lnTo>
                  <a:lnTo>
                    <a:pt x="100" y="79"/>
                  </a:lnTo>
                  <a:lnTo>
                    <a:pt x="111" y="74"/>
                  </a:lnTo>
                  <a:lnTo>
                    <a:pt x="122" y="72"/>
                  </a:lnTo>
                  <a:lnTo>
                    <a:pt x="134" y="68"/>
                  </a:lnTo>
                  <a:lnTo>
                    <a:pt x="145" y="67"/>
                  </a:lnTo>
                  <a:lnTo>
                    <a:pt x="158" y="65"/>
                  </a:lnTo>
                  <a:lnTo>
                    <a:pt x="169" y="64"/>
                  </a:lnTo>
                  <a:lnTo>
                    <a:pt x="161" y="64"/>
                  </a:lnTo>
                  <a:lnTo>
                    <a:pt x="152" y="62"/>
                  </a:lnTo>
                  <a:lnTo>
                    <a:pt x="144" y="61"/>
                  </a:lnTo>
                  <a:lnTo>
                    <a:pt x="136" y="59"/>
                  </a:lnTo>
                  <a:lnTo>
                    <a:pt x="129" y="54"/>
                  </a:lnTo>
                  <a:lnTo>
                    <a:pt x="123" y="49"/>
                  </a:lnTo>
                  <a:lnTo>
                    <a:pt x="118" y="42"/>
                  </a:lnTo>
                  <a:lnTo>
                    <a:pt x="113" y="31"/>
                  </a:lnTo>
                  <a:lnTo>
                    <a:pt x="98" y="37"/>
                  </a:lnTo>
                  <a:lnTo>
                    <a:pt x="84" y="47"/>
                  </a:lnTo>
                  <a:lnTo>
                    <a:pt x="73" y="60"/>
                  </a:lnTo>
                  <a:lnTo>
                    <a:pt x="60" y="73"/>
                  </a:lnTo>
                  <a:lnTo>
                    <a:pt x="48" y="84"/>
                  </a:lnTo>
                  <a:lnTo>
                    <a:pt x="35" y="92"/>
                  </a:lnTo>
                  <a:lnTo>
                    <a:pt x="18" y="96"/>
                  </a:lnTo>
                  <a:lnTo>
                    <a:pt x="0" y="92"/>
                  </a:lnTo>
                  <a:lnTo>
                    <a:pt x="8" y="85"/>
                  </a:lnTo>
                  <a:lnTo>
                    <a:pt x="16" y="77"/>
                  </a:lnTo>
                  <a:lnTo>
                    <a:pt x="23" y="69"/>
                  </a:lnTo>
                  <a:lnTo>
                    <a:pt x="30" y="61"/>
                  </a:lnTo>
                  <a:lnTo>
                    <a:pt x="37" y="54"/>
                  </a:lnTo>
                  <a:lnTo>
                    <a:pt x="45" y="47"/>
                  </a:lnTo>
                  <a:lnTo>
                    <a:pt x="53" y="41"/>
                  </a:lnTo>
                  <a:lnTo>
                    <a:pt x="63" y="36"/>
                  </a:lnTo>
                  <a:lnTo>
                    <a:pt x="77" y="30"/>
                  </a:lnTo>
                  <a:lnTo>
                    <a:pt x="92" y="26"/>
                  </a:lnTo>
                  <a:lnTo>
                    <a:pt x="106" y="21"/>
                  </a:lnTo>
                  <a:lnTo>
                    <a:pt x="121" y="18"/>
                  </a:lnTo>
                  <a:lnTo>
                    <a:pt x="136" y="13"/>
                  </a:lnTo>
                  <a:lnTo>
                    <a:pt x="151" y="11"/>
                  </a:lnTo>
                  <a:lnTo>
                    <a:pt x="166" y="7"/>
                  </a:lnTo>
                  <a:lnTo>
                    <a:pt x="181" y="5"/>
                  </a:lnTo>
                  <a:lnTo>
                    <a:pt x="196" y="3"/>
                  </a:lnTo>
                  <a:lnTo>
                    <a:pt x="212" y="1"/>
                  </a:lnTo>
                  <a:lnTo>
                    <a:pt x="227" y="0"/>
                  </a:lnTo>
                  <a:lnTo>
                    <a:pt x="243" y="0"/>
                  </a:lnTo>
                  <a:lnTo>
                    <a:pt x="259" y="0"/>
                  </a:lnTo>
                  <a:lnTo>
                    <a:pt x="275" y="1"/>
                  </a:lnTo>
                  <a:lnTo>
                    <a:pt x="292" y="3"/>
                  </a:lnTo>
                  <a:lnTo>
                    <a:pt x="308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607" name="Freeform 28"/>
            <p:cNvSpPr>
              <a:spLocks/>
            </p:cNvSpPr>
            <p:nvPr/>
          </p:nvSpPr>
          <p:spPr bwMode="auto">
            <a:xfrm>
              <a:off x="2467" y="3047"/>
              <a:ext cx="34" cy="121"/>
            </a:xfrm>
            <a:custGeom>
              <a:avLst/>
              <a:gdLst>
                <a:gd name="T0" fmla="*/ 66 w 67"/>
                <a:gd name="T1" fmla="*/ 77 h 243"/>
                <a:gd name="T2" fmla="*/ 62 w 67"/>
                <a:gd name="T3" fmla="*/ 88 h 243"/>
                <a:gd name="T4" fmla="*/ 58 w 67"/>
                <a:gd name="T5" fmla="*/ 97 h 243"/>
                <a:gd name="T6" fmla="*/ 52 w 67"/>
                <a:gd name="T7" fmla="*/ 106 h 243"/>
                <a:gd name="T8" fmla="*/ 50 w 67"/>
                <a:gd name="T9" fmla="*/ 117 h 243"/>
                <a:gd name="T10" fmla="*/ 52 w 67"/>
                <a:gd name="T11" fmla="*/ 147 h 243"/>
                <a:gd name="T12" fmla="*/ 55 w 67"/>
                <a:gd name="T13" fmla="*/ 176 h 243"/>
                <a:gd name="T14" fmla="*/ 55 w 67"/>
                <a:gd name="T15" fmla="*/ 206 h 243"/>
                <a:gd name="T16" fmla="*/ 47 w 67"/>
                <a:gd name="T17" fmla="*/ 235 h 243"/>
                <a:gd name="T18" fmla="*/ 42 w 67"/>
                <a:gd name="T19" fmla="*/ 219 h 243"/>
                <a:gd name="T20" fmla="*/ 39 w 67"/>
                <a:gd name="T21" fmla="*/ 202 h 243"/>
                <a:gd name="T22" fmla="*/ 36 w 67"/>
                <a:gd name="T23" fmla="*/ 185 h 243"/>
                <a:gd name="T24" fmla="*/ 31 w 67"/>
                <a:gd name="T25" fmla="*/ 167 h 243"/>
                <a:gd name="T26" fmla="*/ 24 w 67"/>
                <a:gd name="T27" fmla="*/ 186 h 243"/>
                <a:gd name="T28" fmla="*/ 17 w 67"/>
                <a:gd name="T29" fmla="*/ 204 h 243"/>
                <a:gd name="T30" fmla="*/ 13 w 67"/>
                <a:gd name="T31" fmla="*/ 224 h 243"/>
                <a:gd name="T32" fmla="*/ 9 w 67"/>
                <a:gd name="T33" fmla="*/ 243 h 243"/>
                <a:gd name="T34" fmla="*/ 1 w 67"/>
                <a:gd name="T35" fmla="*/ 212 h 243"/>
                <a:gd name="T36" fmla="*/ 0 w 67"/>
                <a:gd name="T37" fmla="*/ 181 h 243"/>
                <a:gd name="T38" fmla="*/ 5 w 67"/>
                <a:gd name="T39" fmla="*/ 150 h 243"/>
                <a:gd name="T40" fmla="*/ 13 w 67"/>
                <a:gd name="T41" fmla="*/ 120 h 243"/>
                <a:gd name="T42" fmla="*/ 23 w 67"/>
                <a:gd name="T43" fmla="*/ 90 h 243"/>
                <a:gd name="T44" fmla="*/ 34 w 67"/>
                <a:gd name="T45" fmla="*/ 61 h 243"/>
                <a:gd name="T46" fmla="*/ 41 w 67"/>
                <a:gd name="T47" fmla="*/ 30 h 243"/>
                <a:gd name="T48" fmla="*/ 44 w 67"/>
                <a:gd name="T49" fmla="*/ 0 h 243"/>
                <a:gd name="T50" fmla="*/ 58 w 67"/>
                <a:gd name="T51" fmla="*/ 16 h 243"/>
                <a:gd name="T52" fmla="*/ 65 w 67"/>
                <a:gd name="T53" fmla="*/ 36 h 243"/>
                <a:gd name="T54" fmla="*/ 67 w 67"/>
                <a:gd name="T55" fmla="*/ 57 h 243"/>
                <a:gd name="T56" fmla="*/ 66 w 67"/>
                <a:gd name="T57" fmla="*/ 77 h 243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67"/>
                <a:gd name="T88" fmla="*/ 0 h 243"/>
                <a:gd name="T89" fmla="*/ 67 w 67"/>
                <a:gd name="T90" fmla="*/ 243 h 243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67" h="243">
                  <a:moveTo>
                    <a:pt x="66" y="77"/>
                  </a:moveTo>
                  <a:lnTo>
                    <a:pt x="62" y="88"/>
                  </a:lnTo>
                  <a:lnTo>
                    <a:pt x="58" y="97"/>
                  </a:lnTo>
                  <a:lnTo>
                    <a:pt x="52" y="106"/>
                  </a:lnTo>
                  <a:lnTo>
                    <a:pt x="50" y="117"/>
                  </a:lnTo>
                  <a:lnTo>
                    <a:pt x="52" y="147"/>
                  </a:lnTo>
                  <a:lnTo>
                    <a:pt x="55" y="176"/>
                  </a:lnTo>
                  <a:lnTo>
                    <a:pt x="55" y="206"/>
                  </a:lnTo>
                  <a:lnTo>
                    <a:pt x="47" y="235"/>
                  </a:lnTo>
                  <a:lnTo>
                    <a:pt x="42" y="219"/>
                  </a:lnTo>
                  <a:lnTo>
                    <a:pt x="39" y="202"/>
                  </a:lnTo>
                  <a:lnTo>
                    <a:pt x="36" y="185"/>
                  </a:lnTo>
                  <a:lnTo>
                    <a:pt x="31" y="167"/>
                  </a:lnTo>
                  <a:lnTo>
                    <a:pt x="24" y="186"/>
                  </a:lnTo>
                  <a:lnTo>
                    <a:pt x="17" y="204"/>
                  </a:lnTo>
                  <a:lnTo>
                    <a:pt x="13" y="224"/>
                  </a:lnTo>
                  <a:lnTo>
                    <a:pt x="9" y="243"/>
                  </a:lnTo>
                  <a:lnTo>
                    <a:pt x="1" y="212"/>
                  </a:lnTo>
                  <a:lnTo>
                    <a:pt x="0" y="181"/>
                  </a:lnTo>
                  <a:lnTo>
                    <a:pt x="5" y="150"/>
                  </a:lnTo>
                  <a:lnTo>
                    <a:pt x="13" y="120"/>
                  </a:lnTo>
                  <a:lnTo>
                    <a:pt x="23" y="90"/>
                  </a:lnTo>
                  <a:lnTo>
                    <a:pt x="34" y="61"/>
                  </a:lnTo>
                  <a:lnTo>
                    <a:pt x="41" y="30"/>
                  </a:lnTo>
                  <a:lnTo>
                    <a:pt x="44" y="0"/>
                  </a:lnTo>
                  <a:lnTo>
                    <a:pt x="58" y="16"/>
                  </a:lnTo>
                  <a:lnTo>
                    <a:pt x="65" y="36"/>
                  </a:lnTo>
                  <a:lnTo>
                    <a:pt x="67" y="57"/>
                  </a:lnTo>
                  <a:lnTo>
                    <a:pt x="66" y="7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608" name="Freeform 29"/>
            <p:cNvSpPr>
              <a:spLocks/>
            </p:cNvSpPr>
            <p:nvPr/>
          </p:nvSpPr>
          <p:spPr bwMode="auto">
            <a:xfrm>
              <a:off x="2019" y="3073"/>
              <a:ext cx="102" cy="41"/>
            </a:xfrm>
            <a:custGeom>
              <a:avLst/>
              <a:gdLst>
                <a:gd name="T0" fmla="*/ 0 w 204"/>
                <a:gd name="T1" fmla="*/ 80 h 82"/>
                <a:gd name="T2" fmla="*/ 19 w 204"/>
                <a:gd name="T3" fmla="*/ 38 h 82"/>
                <a:gd name="T4" fmla="*/ 24 w 204"/>
                <a:gd name="T5" fmla="*/ 36 h 82"/>
                <a:gd name="T6" fmla="*/ 38 w 204"/>
                <a:gd name="T7" fmla="*/ 29 h 82"/>
                <a:gd name="T8" fmla="*/ 57 w 204"/>
                <a:gd name="T9" fmla="*/ 21 h 82"/>
                <a:gd name="T10" fmla="*/ 80 w 204"/>
                <a:gd name="T11" fmla="*/ 12 h 82"/>
                <a:gd name="T12" fmla="*/ 107 w 204"/>
                <a:gd name="T13" fmla="*/ 4 h 82"/>
                <a:gd name="T14" fmla="*/ 134 w 204"/>
                <a:gd name="T15" fmla="*/ 0 h 82"/>
                <a:gd name="T16" fmla="*/ 160 w 204"/>
                <a:gd name="T17" fmla="*/ 0 h 82"/>
                <a:gd name="T18" fmla="*/ 183 w 204"/>
                <a:gd name="T19" fmla="*/ 8 h 82"/>
                <a:gd name="T20" fmla="*/ 204 w 204"/>
                <a:gd name="T21" fmla="*/ 28 h 82"/>
                <a:gd name="T22" fmla="*/ 201 w 204"/>
                <a:gd name="T23" fmla="*/ 29 h 82"/>
                <a:gd name="T24" fmla="*/ 197 w 204"/>
                <a:gd name="T25" fmla="*/ 31 h 82"/>
                <a:gd name="T26" fmla="*/ 189 w 204"/>
                <a:gd name="T27" fmla="*/ 34 h 82"/>
                <a:gd name="T28" fmla="*/ 179 w 204"/>
                <a:gd name="T29" fmla="*/ 38 h 82"/>
                <a:gd name="T30" fmla="*/ 167 w 204"/>
                <a:gd name="T31" fmla="*/ 43 h 82"/>
                <a:gd name="T32" fmla="*/ 153 w 204"/>
                <a:gd name="T33" fmla="*/ 49 h 82"/>
                <a:gd name="T34" fmla="*/ 137 w 204"/>
                <a:gd name="T35" fmla="*/ 54 h 82"/>
                <a:gd name="T36" fmla="*/ 121 w 204"/>
                <a:gd name="T37" fmla="*/ 60 h 82"/>
                <a:gd name="T38" fmla="*/ 103 w 204"/>
                <a:gd name="T39" fmla="*/ 66 h 82"/>
                <a:gd name="T40" fmla="*/ 86 w 204"/>
                <a:gd name="T41" fmla="*/ 70 h 82"/>
                <a:gd name="T42" fmla="*/ 70 w 204"/>
                <a:gd name="T43" fmla="*/ 75 h 82"/>
                <a:gd name="T44" fmla="*/ 53 w 204"/>
                <a:gd name="T45" fmla="*/ 79 h 82"/>
                <a:gd name="T46" fmla="*/ 38 w 204"/>
                <a:gd name="T47" fmla="*/ 81 h 82"/>
                <a:gd name="T48" fmla="*/ 23 w 204"/>
                <a:gd name="T49" fmla="*/ 82 h 82"/>
                <a:gd name="T50" fmla="*/ 10 w 204"/>
                <a:gd name="T51" fmla="*/ 82 h 82"/>
                <a:gd name="T52" fmla="*/ 0 w 204"/>
                <a:gd name="T53" fmla="*/ 80 h 8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04"/>
                <a:gd name="T82" fmla="*/ 0 h 82"/>
                <a:gd name="T83" fmla="*/ 204 w 204"/>
                <a:gd name="T84" fmla="*/ 82 h 8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04" h="82">
                  <a:moveTo>
                    <a:pt x="0" y="80"/>
                  </a:moveTo>
                  <a:lnTo>
                    <a:pt x="19" y="38"/>
                  </a:lnTo>
                  <a:lnTo>
                    <a:pt x="24" y="36"/>
                  </a:lnTo>
                  <a:lnTo>
                    <a:pt x="38" y="29"/>
                  </a:lnTo>
                  <a:lnTo>
                    <a:pt x="57" y="21"/>
                  </a:lnTo>
                  <a:lnTo>
                    <a:pt x="80" y="12"/>
                  </a:lnTo>
                  <a:lnTo>
                    <a:pt x="107" y="4"/>
                  </a:lnTo>
                  <a:lnTo>
                    <a:pt x="134" y="0"/>
                  </a:lnTo>
                  <a:lnTo>
                    <a:pt x="160" y="0"/>
                  </a:lnTo>
                  <a:lnTo>
                    <a:pt x="183" y="8"/>
                  </a:lnTo>
                  <a:lnTo>
                    <a:pt x="204" y="28"/>
                  </a:lnTo>
                  <a:lnTo>
                    <a:pt x="201" y="29"/>
                  </a:lnTo>
                  <a:lnTo>
                    <a:pt x="197" y="31"/>
                  </a:lnTo>
                  <a:lnTo>
                    <a:pt x="189" y="34"/>
                  </a:lnTo>
                  <a:lnTo>
                    <a:pt x="179" y="38"/>
                  </a:lnTo>
                  <a:lnTo>
                    <a:pt x="167" y="43"/>
                  </a:lnTo>
                  <a:lnTo>
                    <a:pt x="153" y="49"/>
                  </a:lnTo>
                  <a:lnTo>
                    <a:pt x="137" y="54"/>
                  </a:lnTo>
                  <a:lnTo>
                    <a:pt x="121" y="60"/>
                  </a:lnTo>
                  <a:lnTo>
                    <a:pt x="103" y="66"/>
                  </a:lnTo>
                  <a:lnTo>
                    <a:pt x="86" y="70"/>
                  </a:lnTo>
                  <a:lnTo>
                    <a:pt x="70" y="75"/>
                  </a:lnTo>
                  <a:lnTo>
                    <a:pt x="53" y="79"/>
                  </a:lnTo>
                  <a:lnTo>
                    <a:pt x="38" y="81"/>
                  </a:lnTo>
                  <a:lnTo>
                    <a:pt x="23" y="82"/>
                  </a:lnTo>
                  <a:lnTo>
                    <a:pt x="10" y="82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609" name="Freeform 30"/>
            <p:cNvSpPr>
              <a:spLocks/>
            </p:cNvSpPr>
            <p:nvPr/>
          </p:nvSpPr>
          <p:spPr bwMode="auto">
            <a:xfrm>
              <a:off x="1992" y="3048"/>
              <a:ext cx="156" cy="132"/>
            </a:xfrm>
            <a:custGeom>
              <a:avLst/>
              <a:gdLst>
                <a:gd name="T0" fmla="*/ 295 w 312"/>
                <a:gd name="T1" fmla="*/ 109 h 263"/>
                <a:gd name="T2" fmla="*/ 311 w 312"/>
                <a:gd name="T3" fmla="*/ 212 h 263"/>
                <a:gd name="T4" fmla="*/ 299 w 312"/>
                <a:gd name="T5" fmla="*/ 246 h 263"/>
                <a:gd name="T6" fmla="*/ 285 w 312"/>
                <a:gd name="T7" fmla="*/ 206 h 263"/>
                <a:gd name="T8" fmla="*/ 280 w 312"/>
                <a:gd name="T9" fmla="*/ 163 h 263"/>
                <a:gd name="T10" fmla="*/ 270 w 312"/>
                <a:gd name="T11" fmla="*/ 122 h 263"/>
                <a:gd name="T12" fmla="*/ 217 w 312"/>
                <a:gd name="T13" fmla="*/ 61 h 263"/>
                <a:gd name="T14" fmla="*/ 179 w 312"/>
                <a:gd name="T15" fmla="*/ 79 h 263"/>
                <a:gd name="T16" fmla="*/ 181 w 312"/>
                <a:gd name="T17" fmla="*/ 95 h 263"/>
                <a:gd name="T18" fmla="*/ 168 w 312"/>
                <a:gd name="T19" fmla="*/ 107 h 263"/>
                <a:gd name="T20" fmla="*/ 152 w 312"/>
                <a:gd name="T21" fmla="*/ 115 h 263"/>
                <a:gd name="T22" fmla="*/ 134 w 312"/>
                <a:gd name="T23" fmla="*/ 119 h 263"/>
                <a:gd name="T24" fmla="*/ 117 w 312"/>
                <a:gd name="T25" fmla="*/ 119 h 263"/>
                <a:gd name="T26" fmla="*/ 101 w 312"/>
                <a:gd name="T27" fmla="*/ 110 h 263"/>
                <a:gd name="T28" fmla="*/ 92 w 312"/>
                <a:gd name="T29" fmla="*/ 92 h 263"/>
                <a:gd name="T30" fmla="*/ 75 w 312"/>
                <a:gd name="T31" fmla="*/ 109 h 263"/>
                <a:gd name="T32" fmla="*/ 66 w 312"/>
                <a:gd name="T33" fmla="*/ 140 h 263"/>
                <a:gd name="T34" fmla="*/ 37 w 312"/>
                <a:gd name="T35" fmla="*/ 149 h 263"/>
                <a:gd name="T36" fmla="*/ 45 w 312"/>
                <a:gd name="T37" fmla="*/ 127 h 263"/>
                <a:gd name="T38" fmla="*/ 56 w 312"/>
                <a:gd name="T39" fmla="*/ 104 h 263"/>
                <a:gd name="T40" fmla="*/ 71 w 312"/>
                <a:gd name="T41" fmla="*/ 86 h 263"/>
                <a:gd name="T42" fmla="*/ 92 w 312"/>
                <a:gd name="T43" fmla="*/ 72 h 263"/>
                <a:gd name="T44" fmla="*/ 114 w 312"/>
                <a:gd name="T45" fmla="*/ 65 h 263"/>
                <a:gd name="T46" fmla="*/ 136 w 312"/>
                <a:gd name="T47" fmla="*/ 58 h 263"/>
                <a:gd name="T48" fmla="*/ 158 w 312"/>
                <a:gd name="T49" fmla="*/ 54 h 263"/>
                <a:gd name="T50" fmla="*/ 179 w 312"/>
                <a:gd name="T51" fmla="*/ 49 h 263"/>
                <a:gd name="T52" fmla="*/ 146 w 312"/>
                <a:gd name="T53" fmla="*/ 43 h 263"/>
                <a:gd name="T54" fmla="*/ 110 w 312"/>
                <a:gd name="T55" fmla="*/ 38 h 263"/>
                <a:gd name="T56" fmla="*/ 75 w 312"/>
                <a:gd name="T57" fmla="*/ 36 h 263"/>
                <a:gd name="T58" fmla="*/ 41 w 312"/>
                <a:gd name="T59" fmla="*/ 43 h 263"/>
                <a:gd name="T60" fmla="*/ 27 w 312"/>
                <a:gd name="T61" fmla="*/ 53 h 263"/>
                <a:gd name="T62" fmla="*/ 19 w 312"/>
                <a:gd name="T63" fmla="*/ 66 h 263"/>
                <a:gd name="T64" fmla="*/ 10 w 312"/>
                <a:gd name="T65" fmla="*/ 80 h 263"/>
                <a:gd name="T66" fmla="*/ 0 w 312"/>
                <a:gd name="T67" fmla="*/ 93 h 263"/>
                <a:gd name="T68" fmla="*/ 4 w 312"/>
                <a:gd name="T69" fmla="*/ 72 h 263"/>
                <a:gd name="T70" fmla="*/ 10 w 312"/>
                <a:gd name="T71" fmla="*/ 48 h 263"/>
                <a:gd name="T72" fmla="*/ 22 w 312"/>
                <a:gd name="T73" fmla="*/ 28 h 263"/>
                <a:gd name="T74" fmla="*/ 41 w 312"/>
                <a:gd name="T75" fmla="*/ 19 h 263"/>
                <a:gd name="T76" fmla="*/ 84 w 312"/>
                <a:gd name="T77" fmla="*/ 12 h 263"/>
                <a:gd name="T78" fmla="*/ 125 w 312"/>
                <a:gd name="T79" fmla="*/ 4 h 263"/>
                <a:gd name="T80" fmla="*/ 167 w 312"/>
                <a:gd name="T81" fmla="*/ 0 h 263"/>
                <a:gd name="T82" fmla="*/ 209 w 312"/>
                <a:gd name="T83" fmla="*/ 4 h 263"/>
                <a:gd name="T84" fmla="*/ 232 w 312"/>
                <a:gd name="T85" fmla="*/ 12 h 263"/>
                <a:gd name="T86" fmla="*/ 253 w 312"/>
                <a:gd name="T87" fmla="*/ 25 h 263"/>
                <a:gd name="T88" fmla="*/ 273 w 312"/>
                <a:gd name="T89" fmla="*/ 40 h 263"/>
                <a:gd name="T90" fmla="*/ 291 w 312"/>
                <a:gd name="T91" fmla="*/ 58 h 26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312"/>
                <a:gd name="T139" fmla="*/ 0 h 263"/>
                <a:gd name="T140" fmla="*/ 312 w 312"/>
                <a:gd name="T141" fmla="*/ 263 h 263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312" h="263">
                  <a:moveTo>
                    <a:pt x="291" y="58"/>
                  </a:moveTo>
                  <a:lnTo>
                    <a:pt x="295" y="109"/>
                  </a:lnTo>
                  <a:lnTo>
                    <a:pt x="303" y="161"/>
                  </a:lnTo>
                  <a:lnTo>
                    <a:pt x="311" y="212"/>
                  </a:lnTo>
                  <a:lnTo>
                    <a:pt x="312" y="263"/>
                  </a:lnTo>
                  <a:lnTo>
                    <a:pt x="299" y="246"/>
                  </a:lnTo>
                  <a:lnTo>
                    <a:pt x="291" y="226"/>
                  </a:lnTo>
                  <a:lnTo>
                    <a:pt x="285" y="206"/>
                  </a:lnTo>
                  <a:lnTo>
                    <a:pt x="282" y="185"/>
                  </a:lnTo>
                  <a:lnTo>
                    <a:pt x="280" y="163"/>
                  </a:lnTo>
                  <a:lnTo>
                    <a:pt x="276" y="142"/>
                  </a:lnTo>
                  <a:lnTo>
                    <a:pt x="270" y="122"/>
                  </a:lnTo>
                  <a:lnTo>
                    <a:pt x="262" y="102"/>
                  </a:lnTo>
                  <a:lnTo>
                    <a:pt x="217" y="61"/>
                  </a:lnTo>
                  <a:lnTo>
                    <a:pt x="178" y="72"/>
                  </a:lnTo>
                  <a:lnTo>
                    <a:pt x="179" y="79"/>
                  </a:lnTo>
                  <a:lnTo>
                    <a:pt x="181" y="87"/>
                  </a:lnTo>
                  <a:lnTo>
                    <a:pt x="181" y="95"/>
                  </a:lnTo>
                  <a:lnTo>
                    <a:pt x="176" y="102"/>
                  </a:lnTo>
                  <a:lnTo>
                    <a:pt x="168" y="107"/>
                  </a:lnTo>
                  <a:lnTo>
                    <a:pt x="160" y="111"/>
                  </a:lnTo>
                  <a:lnTo>
                    <a:pt x="152" y="115"/>
                  </a:lnTo>
                  <a:lnTo>
                    <a:pt x="144" y="117"/>
                  </a:lnTo>
                  <a:lnTo>
                    <a:pt x="134" y="119"/>
                  </a:lnTo>
                  <a:lnTo>
                    <a:pt x="125" y="119"/>
                  </a:lnTo>
                  <a:lnTo>
                    <a:pt x="117" y="119"/>
                  </a:lnTo>
                  <a:lnTo>
                    <a:pt x="108" y="117"/>
                  </a:lnTo>
                  <a:lnTo>
                    <a:pt x="101" y="110"/>
                  </a:lnTo>
                  <a:lnTo>
                    <a:pt x="96" y="99"/>
                  </a:lnTo>
                  <a:lnTo>
                    <a:pt x="92" y="92"/>
                  </a:lnTo>
                  <a:lnTo>
                    <a:pt x="83" y="95"/>
                  </a:lnTo>
                  <a:lnTo>
                    <a:pt x="75" y="109"/>
                  </a:lnTo>
                  <a:lnTo>
                    <a:pt x="71" y="125"/>
                  </a:lnTo>
                  <a:lnTo>
                    <a:pt x="66" y="140"/>
                  </a:lnTo>
                  <a:lnTo>
                    <a:pt x="53" y="148"/>
                  </a:lnTo>
                  <a:lnTo>
                    <a:pt x="37" y="149"/>
                  </a:lnTo>
                  <a:lnTo>
                    <a:pt x="40" y="138"/>
                  </a:lnTo>
                  <a:lnTo>
                    <a:pt x="45" y="127"/>
                  </a:lnTo>
                  <a:lnTo>
                    <a:pt x="49" y="116"/>
                  </a:lnTo>
                  <a:lnTo>
                    <a:pt x="56" y="104"/>
                  </a:lnTo>
                  <a:lnTo>
                    <a:pt x="62" y="94"/>
                  </a:lnTo>
                  <a:lnTo>
                    <a:pt x="71" y="86"/>
                  </a:lnTo>
                  <a:lnTo>
                    <a:pt x="80" y="78"/>
                  </a:lnTo>
                  <a:lnTo>
                    <a:pt x="92" y="72"/>
                  </a:lnTo>
                  <a:lnTo>
                    <a:pt x="102" y="69"/>
                  </a:lnTo>
                  <a:lnTo>
                    <a:pt x="114" y="65"/>
                  </a:lnTo>
                  <a:lnTo>
                    <a:pt x="124" y="62"/>
                  </a:lnTo>
                  <a:lnTo>
                    <a:pt x="136" y="58"/>
                  </a:lnTo>
                  <a:lnTo>
                    <a:pt x="147" y="56"/>
                  </a:lnTo>
                  <a:lnTo>
                    <a:pt x="158" y="54"/>
                  </a:lnTo>
                  <a:lnTo>
                    <a:pt x="169" y="51"/>
                  </a:lnTo>
                  <a:lnTo>
                    <a:pt x="179" y="49"/>
                  </a:lnTo>
                  <a:lnTo>
                    <a:pt x="162" y="47"/>
                  </a:lnTo>
                  <a:lnTo>
                    <a:pt x="146" y="43"/>
                  </a:lnTo>
                  <a:lnTo>
                    <a:pt x="128" y="41"/>
                  </a:lnTo>
                  <a:lnTo>
                    <a:pt x="110" y="38"/>
                  </a:lnTo>
                  <a:lnTo>
                    <a:pt x="93" y="36"/>
                  </a:lnTo>
                  <a:lnTo>
                    <a:pt x="75" y="36"/>
                  </a:lnTo>
                  <a:lnTo>
                    <a:pt x="58" y="39"/>
                  </a:lnTo>
                  <a:lnTo>
                    <a:pt x="41" y="43"/>
                  </a:lnTo>
                  <a:lnTo>
                    <a:pt x="34" y="48"/>
                  </a:lnTo>
                  <a:lnTo>
                    <a:pt x="27" y="53"/>
                  </a:lnTo>
                  <a:lnTo>
                    <a:pt x="23" y="59"/>
                  </a:lnTo>
                  <a:lnTo>
                    <a:pt x="19" y="66"/>
                  </a:lnTo>
                  <a:lnTo>
                    <a:pt x="15" y="73"/>
                  </a:lnTo>
                  <a:lnTo>
                    <a:pt x="10" y="80"/>
                  </a:lnTo>
                  <a:lnTo>
                    <a:pt x="5" y="87"/>
                  </a:lnTo>
                  <a:lnTo>
                    <a:pt x="0" y="93"/>
                  </a:lnTo>
                  <a:lnTo>
                    <a:pt x="2" y="82"/>
                  </a:lnTo>
                  <a:lnTo>
                    <a:pt x="4" y="72"/>
                  </a:lnTo>
                  <a:lnTo>
                    <a:pt x="7" y="59"/>
                  </a:lnTo>
                  <a:lnTo>
                    <a:pt x="10" y="48"/>
                  </a:lnTo>
                  <a:lnTo>
                    <a:pt x="15" y="38"/>
                  </a:lnTo>
                  <a:lnTo>
                    <a:pt x="22" y="28"/>
                  </a:lnTo>
                  <a:lnTo>
                    <a:pt x="30" y="23"/>
                  </a:lnTo>
                  <a:lnTo>
                    <a:pt x="41" y="19"/>
                  </a:lnTo>
                  <a:lnTo>
                    <a:pt x="62" y="16"/>
                  </a:lnTo>
                  <a:lnTo>
                    <a:pt x="84" y="12"/>
                  </a:lnTo>
                  <a:lnTo>
                    <a:pt x="105" y="8"/>
                  </a:lnTo>
                  <a:lnTo>
                    <a:pt x="125" y="4"/>
                  </a:lnTo>
                  <a:lnTo>
                    <a:pt x="146" y="1"/>
                  </a:lnTo>
                  <a:lnTo>
                    <a:pt x="167" y="0"/>
                  </a:lnTo>
                  <a:lnTo>
                    <a:pt x="189" y="1"/>
                  </a:lnTo>
                  <a:lnTo>
                    <a:pt x="209" y="4"/>
                  </a:lnTo>
                  <a:lnTo>
                    <a:pt x="221" y="8"/>
                  </a:lnTo>
                  <a:lnTo>
                    <a:pt x="232" y="12"/>
                  </a:lnTo>
                  <a:lnTo>
                    <a:pt x="243" y="18"/>
                  </a:lnTo>
                  <a:lnTo>
                    <a:pt x="253" y="25"/>
                  </a:lnTo>
                  <a:lnTo>
                    <a:pt x="264" y="32"/>
                  </a:lnTo>
                  <a:lnTo>
                    <a:pt x="273" y="40"/>
                  </a:lnTo>
                  <a:lnTo>
                    <a:pt x="282" y="49"/>
                  </a:lnTo>
                  <a:lnTo>
                    <a:pt x="291" y="5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610" name="Freeform 31"/>
            <p:cNvSpPr>
              <a:spLocks/>
            </p:cNvSpPr>
            <p:nvPr/>
          </p:nvSpPr>
          <p:spPr bwMode="auto">
            <a:xfrm>
              <a:off x="2373" y="3058"/>
              <a:ext cx="35" cy="155"/>
            </a:xfrm>
            <a:custGeom>
              <a:avLst/>
              <a:gdLst>
                <a:gd name="T0" fmla="*/ 59 w 71"/>
                <a:gd name="T1" fmla="*/ 157 h 311"/>
                <a:gd name="T2" fmla="*/ 49 w 71"/>
                <a:gd name="T3" fmla="*/ 174 h 311"/>
                <a:gd name="T4" fmla="*/ 40 w 71"/>
                <a:gd name="T5" fmla="*/ 193 h 311"/>
                <a:gd name="T6" fmla="*/ 31 w 71"/>
                <a:gd name="T7" fmla="*/ 211 h 311"/>
                <a:gd name="T8" fmla="*/ 25 w 71"/>
                <a:gd name="T9" fmla="*/ 231 h 311"/>
                <a:gd name="T10" fmla="*/ 19 w 71"/>
                <a:gd name="T11" fmla="*/ 250 h 311"/>
                <a:gd name="T12" fmla="*/ 15 w 71"/>
                <a:gd name="T13" fmla="*/ 270 h 311"/>
                <a:gd name="T14" fmla="*/ 12 w 71"/>
                <a:gd name="T15" fmla="*/ 290 h 311"/>
                <a:gd name="T16" fmla="*/ 11 w 71"/>
                <a:gd name="T17" fmla="*/ 311 h 311"/>
                <a:gd name="T18" fmla="*/ 4 w 71"/>
                <a:gd name="T19" fmla="*/ 282 h 311"/>
                <a:gd name="T20" fmla="*/ 0 w 71"/>
                <a:gd name="T21" fmla="*/ 254 h 311"/>
                <a:gd name="T22" fmla="*/ 0 w 71"/>
                <a:gd name="T23" fmla="*/ 225 h 311"/>
                <a:gd name="T24" fmla="*/ 5 w 71"/>
                <a:gd name="T25" fmla="*/ 195 h 311"/>
                <a:gd name="T26" fmla="*/ 11 w 71"/>
                <a:gd name="T27" fmla="*/ 166 h 311"/>
                <a:gd name="T28" fmla="*/ 18 w 71"/>
                <a:gd name="T29" fmla="*/ 138 h 311"/>
                <a:gd name="T30" fmla="*/ 26 w 71"/>
                <a:gd name="T31" fmla="*/ 111 h 311"/>
                <a:gd name="T32" fmla="*/ 34 w 71"/>
                <a:gd name="T33" fmla="*/ 83 h 311"/>
                <a:gd name="T34" fmla="*/ 36 w 71"/>
                <a:gd name="T35" fmla="*/ 62 h 311"/>
                <a:gd name="T36" fmla="*/ 33 w 71"/>
                <a:gd name="T37" fmla="*/ 42 h 311"/>
                <a:gd name="T38" fmla="*/ 27 w 71"/>
                <a:gd name="T39" fmla="*/ 21 h 311"/>
                <a:gd name="T40" fmla="*/ 23 w 71"/>
                <a:gd name="T41" fmla="*/ 0 h 311"/>
                <a:gd name="T42" fmla="*/ 28 w 71"/>
                <a:gd name="T43" fmla="*/ 20 h 311"/>
                <a:gd name="T44" fmla="*/ 37 w 71"/>
                <a:gd name="T45" fmla="*/ 39 h 311"/>
                <a:gd name="T46" fmla="*/ 48 w 71"/>
                <a:gd name="T47" fmla="*/ 58 h 311"/>
                <a:gd name="T48" fmla="*/ 59 w 71"/>
                <a:gd name="T49" fmla="*/ 76 h 311"/>
                <a:gd name="T50" fmla="*/ 67 w 71"/>
                <a:gd name="T51" fmla="*/ 96 h 311"/>
                <a:gd name="T52" fmla="*/ 71 w 71"/>
                <a:gd name="T53" fmla="*/ 115 h 311"/>
                <a:gd name="T54" fmla="*/ 69 w 71"/>
                <a:gd name="T55" fmla="*/ 135 h 311"/>
                <a:gd name="T56" fmla="*/ 59 w 71"/>
                <a:gd name="T57" fmla="*/ 157 h 31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71"/>
                <a:gd name="T88" fmla="*/ 0 h 311"/>
                <a:gd name="T89" fmla="*/ 71 w 71"/>
                <a:gd name="T90" fmla="*/ 311 h 311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71" h="311">
                  <a:moveTo>
                    <a:pt x="59" y="157"/>
                  </a:moveTo>
                  <a:lnTo>
                    <a:pt x="49" y="174"/>
                  </a:lnTo>
                  <a:lnTo>
                    <a:pt x="40" y="193"/>
                  </a:lnTo>
                  <a:lnTo>
                    <a:pt x="31" y="211"/>
                  </a:lnTo>
                  <a:lnTo>
                    <a:pt x="25" y="231"/>
                  </a:lnTo>
                  <a:lnTo>
                    <a:pt x="19" y="250"/>
                  </a:lnTo>
                  <a:lnTo>
                    <a:pt x="15" y="270"/>
                  </a:lnTo>
                  <a:lnTo>
                    <a:pt x="12" y="290"/>
                  </a:lnTo>
                  <a:lnTo>
                    <a:pt x="11" y="311"/>
                  </a:lnTo>
                  <a:lnTo>
                    <a:pt x="4" y="282"/>
                  </a:lnTo>
                  <a:lnTo>
                    <a:pt x="0" y="254"/>
                  </a:lnTo>
                  <a:lnTo>
                    <a:pt x="0" y="225"/>
                  </a:lnTo>
                  <a:lnTo>
                    <a:pt x="5" y="195"/>
                  </a:lnTo>
                  <a:lnTo>
                    <a:pt x="11" y="166"/>
                  </a:lnTo>
                  <a:lnTo>
                    <a:pt x="18" y="138"/>
                  </a:lnTo>
                  <a:lnTo>
                    <a:pt x="26" y="111"/>
                  </a:lnTo>
                  <a:lnTo>
                    <a:pt x="34" y="83"/>
                  </a:lnTo>
                  <a:lnTo>
                    <a:pt x="36" y="62"/>
                  </a:lnTo>
                  <a:lnTo>
                    <a:pt x="33" y="42"/>
                  </a:lnTo>
                  <a:lnTo>
                    <a:pt x="27" y="21"/>
                  </a:lnTo>
                  <a:lnTo>
                    <a:pt x="23" y="0"/>
                  </a:lnTo>
                  <a:lnTo>
                    <a:pt x="28" y="20"/>
                  </a:lnTo>
                  <a:lnTo>
                    <a:pt x="37" y="39"/>
                  </a:lnTo>
                  <a:lnTo>
                    <a:pt x="48" y="58"/>
                  </a:lnTo>
                  <a:lnTo>
                    <a:pt x="59" y="76"/>
                  </a:lnTo>
                  <a:lnTo>
                    <a:pt x="67" y="96"/>
                  </a:lnTo>
                  <a:lnTo>
                    <a:pt x="71" y="115"/>
                  </a:lnTo>
                  <a:lnTo>
                    <a:pt x="69" y="135"/>
                  </a:lnTo>
                  <a:lnTo>
                    <a:pt x="59" y="15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611" name="Freeform 32"/>
            <p:cNvSpPr>
              <a:spLocks/>
            </p:cNvSpPr>
            <p:nvPr/>
          </p:nvSpPr>
          <p:spPr bwMode="auto">
            <a:xfrm>
              <a:off x="2044" y="3100"/>
              <a:ext cx="56" cy="23"/>
            </a:xfrm>
            <a:custGeom>
              <a:avLst/>
              <a:gdLst>
                <a:gd name="T0" fmla="*/ 0 w 112"/>
                <a:gd name="T1" fmla="*/ 45 h 45"/>
                <a:gd name="T2" fmla="*/ 12 w 112"/>
                <a:gd name="T3" fmla="*/ 35 h 45"/>
                <a:gd name="T4" fmla="*/ 25 w 112"/>
                <a:gd name="T5" fmla="*/ 27 h 45"/>
                <a:gd name="T6" fmla="*/ 38 w 112"/>
                <a:gd name="T7" fmla="*/ 20 h 45"/>
                <a:gd name="T8" fmla="*/ 53 w 112"/>
                <a:gd name="T9" fmla="*/ 15 h 45"/>
                <a:gd name="T10" fmla="*/ 68 w 112"/>
                <a:gd name="T11" fmla="*/ 12 h 45"/>
                <a:gd name="T12" fmla="*/ 83 w 112"/>
                <a:gd name="T13" fmla="*/ 8 h 45"/>
                <a:gd name="T14" fmla="*/ 97 w 112"/>
                <a:gd name="T15" fmla="*/ 5 h 45"/>
                <a:gd name="T16" fmla="*/ 112 w 112"/>
                <a:gd name="T17" fmla="*/ 0 h 45"/>
                <a:gd name="T18" fmla="*/ 103 w 112"/>
                <a:gd name="T19" fmla="*/ 13 h 45"/>
                <a:gd name="T20" fmla="*/ 93 w 112"/>
                <a:gd name="T21" fmla="*/ 23 h 45"/>
                <a:gd name="T22" fmla="*/ 80 w 112"/>
                <a:gd name="T23" fmla="*/ 31 h 45"/>
                <a:gd name="T24" fmla="*/ 65 w 112"/>
                <a:gd name="T25" fmla="*/ 37 h 45"/>
                <a:gd name="T26" fmla="*/ 49 w 112"/>
                <a:gd name="T27" fmla="*/ 42 h 45"/>
                <a:gd name="T28" fmla="*/ 33 w 112"/>
                <a:gd name="T29" fmla="*/ 44 h 45"/>
                <a:gd name="T30" fmla="*/ 16 w 112"/>
                <a:gd name="T31" fmla="*/ 45 h 45"/>
                <a:gd name="T32" fmla="*/ 0 w 112"/>
                <a:gd name="T33" fmla="*/ 45 h 4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12"/>
                <a:gd name="T52" fmla="*/ 0 h 45"/>
                <a:gd name="T53" fmla="*/ 112 w 112"/>
                <a:gd name="T54" fmla="*/ 45 h 4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12" h="45">
                  <a:moveTo>
                    <a:pt x="0" y="45"/>
                  </a:moveTo>
                  <a:lnTo>
                    <a:pt x="12" y="35"/>
                  </a:lnTo>
                  <a:lnTo>
                    <a:pt x="25" y="27"/>
                  </a:lnTo>
                  <a:lnTo>
                    <a:pt x="38" y="20"/>
                  </a:lnTo>
                  <a:lnTo>
                    <a:pt x="53" y="15"/>
                  </a:lnTo>
                  <a:lnTo>
                    <a:pt x="68" y="12"/>
                  </a:lnTo>
                  <a:lnTo>
                    <a:pt x="83" y="8"/>
                  </a:lnTo>
                  <a:lnTo>
                    <a:pt x="97" y="5"/>
                  </a:lnTo>
                  <a:lnTo>
                    <a:pt x="112" y="0"/>
                  </a:lnTo>
                  <a:lnTo>
                    <a:pt x="103" y="13"/>
                  </a:lnTo>
                  <a:lnTo>
                    <a:pt x="93" y="23"/>
                  </a:lnTo>
                  <a:lnTo>
                    <a:pt x="80" y="31"/>
                  </a:lnTo>
                  <a:lnTo>
                    <a:pt x="65" y="37"/>
                  </a:lnTo>
                  <a:lnTo>
                    <a:pt x="49" y="42"/>
                  </a:lnTo>
                  <a:lnTo>
                    <a:pt x="33" y="44"/>
                  </a:lnTo>
                  <a:lnTo>
                    <a:pt x="16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612" name="Freeform 33"/>
            <p:cNvSpPr>
              <a:spLocks/>
            </p:cNvSpPr>
            <p:nvPr/>
          </p:nvSpPr>
          <p:spPr bwMode="auto">
            <a:xfrm>
              <a:off x="2212" y="3149"/>
              <a:ext cx="47" cy="45"/>
            </a:xfrm>
            <a:custGeom>
              <a:avLst/>
              <a:gdLst>
                <a:gd name="T0" fmla="*/ 85 w 92"/>
                <a:gd name="T1" fmla="*/ 24 h 90"/>
                <a:gd name="T2" fmla="*/ 90 w 92"/>
                <a:gd name="T3" fmla="*/ 29 h 90"/>
                <a:gd name="T4" fmla="*/ 92 w 92"/>
                <a:gd name="T5" fmla="*/ 36 h 90"/>
                <a:gd name="T6" fmla="*/ 91 w 92"/>
                <a:gd name="T7" fmla="*/ 44 h 90"/>
                <a:gd name="T8" fmla="*/ 89 w 92"/>
                <a:gd name="T9" fmla="*/ 51 h 90"/>
                <a:gd name="T10" fmla="*/ 84 w 92"/>
                <a:gd name="T11" fmla="*/ 57 h 90"/>
                <a:gd name="T12" fmla="*/ 79 w 92"/>
                <a:gd name="T13" fmla="*/ 64 h 90"/>
                <a:gd name="T14" fmla="*/ 74 w 92"/>
                <a:gd name="T15" fmla="*/ 68 h 90"/>
                <a:gd name="T16" fmla="*/ 68 w 92"/>
                <a:gd name="T17" fmla="*/ 74 h 90"/>
                <a:gd name="T18" fmla="*/ 62 w 92"/>
                <a:gd name="T19" fmla="*/ 78 h 90"/>
                <a:gd name="T20" fmla="*/ 56 w 92"/>
                <a:gd name="T21" fmla="*/ 82 h 90"/>
                <a:gd name="T22" fmla="*/ 49 w 92"/>
                <a:gd name="T23" fmla="*/ 87 h 90"/>
                <a:gd name="T24" fmla="*/ 44 w 92"/>
                <a:gd name="T25" fmla="*/ 90 h 90"/>
                <a:gd name="T26" fmla="*/ 41 w 92"/>
                <a:gd name="T27" fmla="*/ 75 h 90"/>
                <a:gd name="T28" fmla="*/ 45 w 92"/>
                <a:gd name="T29" fmla="*/ 59 h 90"/>
                <a:gd name="T30" fmla="*/ 48 w 92"/>
                <a:gd name="T31" fmla="*/ 43 h 90"/>
                <a:gd name="T32" fmla="*/ 44 w 92"/>
                <a:gd name="T33" fmla="*/ 28 h 90"/>
                <a:gd name="T34" fmla="*/ 39 w 92"/>
                <a:gd name="T35" fmla="*/ 23 h 90"/>
                <a:gd name="T36" fmla="*/ 33 w 92"/>
                <a:gd name="T37" fmla="*/ 20 h 90"/>
                <a:gd name="T38" fmla="*/ 26 w 92"/>
                <a:gd name="T39" fmla="*/ 17 h 90"/>
                <a:gd name="T40" fmla="*/ 21 w 92"/>
                <a:gd name="T41" fmla="*/ 15 h 90"/>
                <a:gd name="T42" fmla="*/ 14 w 92"/>
                <a:gd name="T43" fmla="*/ 13 h 90"/>
                <a:gd name="T44" fmla="*/ 8 w 92"/>
                <a:gd name="T45" fmla="*/ 9 h 90"/>
                <a:gd name="T46" fmla="*/ 3 w 92"/>
                <a:gd name="T47" fmla="*/ 6 h 90"/>
                <a:gd name="T48" fmla="*/ 0 w 92"/>
                <a:gd name="T49" fmla="*/ 0 h 90"/>
                <a:gd name="T50" fmla="*/ 10 w 92"/>
                <a:gd name="T51" fmla="*/ 2 h 90"/>
                <a:gd name="T52" fmla="*/ 22 w 92"/>
                <a:gd name="T53" fmla="*/ 5 h 90"/>
                <a:gd name="T54" fmla="*/ 33 w 92"/>
                <a:gd name="T55" fmla="*/ 6 h 90"/>
                <a:gd name="T56" fmla="*/ 44 w 92"/>
                <a:gd name="T57" fmla="*/ 8 h 90"/>
                <a:gd name="T58" fmla="*/ 55 w 92"/>
                <a:gd name="T59" fmla="*/ 12 h 90"/>
                <a:gd name="T60" fmla="*/ 66 w 92"/>
                <a:gd name="T61" fmla="*/ 15 h 90"/>
                <a:gd name="T62" fmla="*/ 76 w 92"/>
                <a:gd name="T63" fmla="*/ 20 h 90"/>
                <a:gd name="T64" fmla="*/ 85 w 92"/>
                <a:gd name="T65" fmla="*/ 24 h 9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92"/>
                <a:gd name="T100" fmla="*/ 0 h 90"/>
                <a:gd name="T101" fmla="*/ 92 w 92"/>
                <a:gd name="T102" fmla="*/ 90 h 9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92" h="90">
                  <a:moveTo>
                    <a:pt x="85" y="24"/>
                  </a:moveTo>
                  <a:lnTo>
                    <a:pt x="90" y="29"/>
                  </a:lnTo>
                  <a:lnTo>
                    <a:pt x="92" y="36"/>
                  </a:lnTo>
                  <a:lnTo>
                    <a:pt x="91" y="44"/>
                  </a:lnTo>
                  <a:lnTo>
                    <a:pt x="89" y="51"/>
                  </a:lnTo>
                  <a:lnTo>
                    <a:pt x="84" y="57"/>
                  </a:lnTo>
                  <a:lnTo>
                    <a:pt x="79" y="64"/>
                  </a:lnTo>
                  <a:lnTo>
                    <a:pt x="74" y="68"/>
                  </a:lnTo>
                  <a:lnTo>
                    <a:pt x="68" y="74"/>
                  </a:lnTo>
                  <a:lnTo>
                    <a:pt x="62" y="78"/>
                  </a:lnTo>
                  <a:lnTo>
                    <a:pt x="56" y="82"/>
                  </a:lnTo>
                  <a:lnTo>
                    <a:pt x="49" y="87"/>
                  </a:lnTo>
                  <a:lnTo>
                    <a:pt x="44" y="90"/>
                  </a:lnTo>
                  <a:lnTo>
                    <a:pt x="41" y="75"/>
                  </a:lnTo>
                  <a:lnTo>
                    <a:pt x="45" y="59"/>
                  </a:lnTo>
                  <a:lnTo>
                    <a:pt x="48" y="43"/>
                  </a:lnTo>
                  <a:lnTo>
                    <a:pt x="44" y="28"/>
                  </a:lnTo>
                  <a:lnTo>
                    <a:pt x="39" y="23"/>
                  </a:lnTo>
                  <a:lnTo>
                    <a:pt x="33" y="20"/>
                  </a:lnTo>
                  <a:lnTo>
                    <a:pt x="26" y="17"/>
                  </a:lnTo>
                  <a:lnTo>
                    <a:pt x="21" y="15"/>
                  </a:lnTo>
                  <a:lnTo>
                    <a:pt x="14" y="13"/>
                  </a:lnTo>
                  <a:lnTo>
                    <a:pt x="8" y="9"/>
                  </a:lnTo>
                  <a:lnTo>
                    <a:pt x="3" y="6"/>
                  </a:lnTo>
                  <a:lnTo>
                    <a:pt x="0" y="0"/>
                  </a:lnTo>
                  <a:lnTo>
                    <a:pt x="10" y="2"/>
                  </a:lnTo>
                  <a:lnTo>
                    <a:pt x="22" y="5"/>
                  </a:lnTo>
                  <a:lnTo>
                    <a:pt x="33" y="6"/>
                  </a:lnTo>
                  <a:lnTo>
                    <a:pt x="44" y="8"/>
                  </a:lnTo>
                  <a:lnTo>
                    <a:pt x="55" y="12"/>
                  </a:lnTo>
                  <a:lnTo>
                    <a:pt x="66" y="15"/>
                  </a:lnTo>
                  <a:lnTo>
                    <a:pt x="76" y="20"/>
                  </a:lnTo>
                  <a:lnTo>
                    <a:pt x="85" y="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613" name="Freeform 34"/>
            <p:cNvSpPr>
              <a:spLocks/>
            </p:cNvSpPr>
            <p:nvPr/>
          </p:nvSpPr>
          <p:spPr bwMode="auto">
            <a:xfrm>
              <a:off x="2193" y="3175"/>
              <a:ext cx="26" cy="20"/>
            </a:xfrm>
            <a:custGeom>
              <a:avLst/>
              <a:gdLst>
                <a:gd name="T0" fmla="*/ 49 w 51"/>
                <a:gd name="T1" fmla="*/ 6 h 39"/>
                <a:gd name="T2" fmla="*/ 51 w 51"/>
                <a:gd name="T3" fmla="*/ 12 h 39"/>
                <a:gd name="T4" fmla="*/ 48 w 51"/>
                <a:gd name="T5" fmla="*/ 17 h 39"/>
                <a:gd name="T6" fmla="*/ 45 w 51"/>
                <a:gd name="T7" fmla="*/ 22 h 39"/>
                <a:gd name="T8" fmla="*/ 39 w 51"/>
                <a:gd name="T9" fmla="*/ 24 h 39"/>
                <a:gd name="T10" fmla="*/ 33 w 51"/>
                <a:gd name="T11" fmla="*/ 25 h 39"/>
                <a:gd name="T12" fmla="*/ 27 w 51"/>
                <a:gd name="T13" fmla="*/ 28 h 39"/>
                <a:gd name="T14" fmla="*/ 23 w 51"/>
                <a:gd name="T15" fmla="*/ 30 h 39"/>
                <a:gd name="T16" fmla="*/ 17 w 51"/>
                <a:gd name="T17" fmla="*/ 32 h 39"/>
                <a:gd name="T18" fmla="*/ 12 w 51"/>
                <a:gd name="T19" fmla="*/ 35 h 39"/>
                <a:gd name="T20" fmla="*/ 8 w 51"/>
                <a:gd name="T21" fmla="*/ 37 h 39"/>
                <a:gd name="T22" fmla="*/ 3 w 51"/>
                <a:gd name="T23" fmla="*/ 38 h 39"/>
                <a:gd name="T24" fmla="*/ 0 w 51"/>
                <a:gd name="T25" fmla="*/ 39 h 39"/>
                <a:gd name="T26" fmla="*/ 2 w 51"/>
                <a:gd name="T27" fmla="*/ 32 h 39"/>
                <a:gd name="T28" fmla="*/ 7 w 51"/>
                <a:gd name="T29" fmla="*/ 25 h 39"/>
                <a:gd name="T30" fmla="*/ 11 w 51"/>
                <a:gd name="T31" fmla="*/ 19 h 39"/>
                <a:gd name="T32" fmla="*/ 18 w 51"/>
                <a:gd name="T33" fmla="*/ 13 h 39"/>
                <a:gd name="T34" fmla="*/ 24 w 51"/>
                <a:gd name="T35" fmla="*/ 8 h 39"/>
                <a:gd name="T36" fmla="*/ 31 w 51"/>
                <a:gd name="T37" fmla="*/ 5 h 39"/>
                <a:gd name="T38" fmla="*/ 39 w 51"/>
                <a:gd name="T39" fmla="*/ 1 h 39"/>
                <a:gd name="T40" fmla="*/ 46 w 51"/>
                <a:gd name="T41" fmla="*/ 0 h 39"/>
                <a:gd name="T42" fmla="*/ 49 w 51"/>
                <a:gd name="T43" fmla="*/ 6 h 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51"/>
                <a:gd name="T67" fmla="*/ 0 h 39"/>
                <a:gd name="T68" fmla="*/ 51 w 51"/>
                <a:gd name="T69" fmla="*/ 39 h 3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51" h="39">
                  <a:moveTo>
                    <a:pt x="49" y="6"/>
                  </a:moveTo>
                  <a:lnTo>
                    <a:pt x="51" y="12"/>
                  </a:lnTo>
                  <a:lnTo>
                    <a:pt x="48" y="17"/>
                  </a:lnTo>
                  <a:lnTo>
                    <a:pt x="45" y="22"/>
                  </a:lnTo>
                  <a:lnTo>
                    <a:pt x="39" y="24"/>
                  </a:lnTo>
                  <a:lnTo>
                    <a:pt x="33" y="25"/>
                  </a:lnTo>
                  <a:lnTo>
                    <a:pt x="27" y="28"/>
                  </a:lnTo>
                  <a:lnTo>
                    <a:pt x="23" y="30"/>
                  </a:lnTo>
                  <a:lnTo>
                    <a:pt x="17" y="32"/>
                  </a:lnTo>
                  <a:lnTo>
                    <a:pt x="12" y="35"/>
                  </a:lnTo>
                  <a:lnTo>
                    <a:pt x="8" y="37"/>
                  </a:lnTo>
                  <a:lnTo>
                    <a:pt x="3" y="38"/>
                  </a:lnTo>
                  <a:lnTo>
                    <a:pt x="0" y="39"/>
                  </a:lnTo>
                  <a:lnTo>
                    <a:pt x="2" y="32"/>
                  </a:lnTo>
                  <a:lnTo>
                    <a:pt x="7" y="25"/>
                  </a:lnTo>
                  <a:lnTo>
                    <a:pt x="11" y="19"/>
                  </a:lnTo>
                  <a:lnTo>
                    <a:pt x="18" y="13"/>
                  </a:lnTo>
                  <a:lnTo>
                    <a:pt x="24" y="8"/>
                  </a:lnTo>
                  <a:lnTo>
                    <a:pt x="31" y="5"/>
                  </a:lnTo>
                  <a:lnTo>
                    <a:pt x="39" y="1"/>
                  </a:lnTo>
                  <a:lnTo>
                    <a:pt x="46" y="0"/>
                  </a:lnTo>
                  <a:lnTo>
                    <a:pt x="49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614" name="Freeform 35"/>
            <p:cNvSpPr>
              <a:spLocks/>
            </p:cNvSpPr>
            <p:nvPr/>
          </p:nvSpPr>
          <p:spPr bwMode="auto">
            <a:xfrm>
              <a:off x="2118" y="3176"/>
              <a:ext cx="62" cy="66"/>
            </a:xfrm>
            <a:custGeom>
              <a:avLst/>
              <a:gdLst>
                <a:gd name="T0" fmla="*/ 21 w 123"/>
                <a:gd name="T1" fmla="*/ 58 h 133"/>
                <a:gd name="T2" fmla="*/ 24 w 123"/>
                <a:gd name="T3" fmla="*/ 60 h 133"/>
                <a:gd name="T4" fmla="*/ 29 w 123"/>
                <a:gd name="T5" fmla="*/ 63 h 133"/>
                <a:gd name="T6" fmla="*/ 33 w 123"/>
                <a:gd name="T7" fmla="*/ 63 h 133"/>
                <a:gd name="T8" fmla="*/ 38 w 123"/>
                <a:gd name="T9" fmla="*/ 63 h 133"/>
                <a:gd name="T10" fmla="*/ 44 w 123"/>
                <a:gd name="T11" fmla="*/ 61 h 133"/>
                <a:gd name="T12" fmla="*/ 48 w 123"/>
                <a:gd name="T13" fmla="*/ 60 h 133"/>
                <a:gd name="T14" fmla="*/ 53 w 123"/>
                <a:gd name="T15" fmla="*/ 59 h 133"/>
                <a:gd name="T16" fmla="*/ 57 w 123"/>
                <a:gd name="T17" fmla="*/ 57 h 133"/>
                <a:gd name="T18" fmla="*/ 42 w 123"/>
                <a:gd name="T19" fmla="*/ 44 h 133"/>
                <a:gd name="T20" fmla="*/ 53 w 123"/>
                <a:gd name="T21" fmla="*/ 46 h 133"/>
                <a:gd name="T22" fmla="*/ 63 w 123"/>
                <a:gd name="T23" fmla="*/ 48 h 133"/>
                <a:gd name="T24" fmla="*/ 74 w 123"/>
                <a:gd name="T25" fmla="*/ 50 h 133"/>
                <a:gd name="T26" fmla="*/ 85 w 123"/>
                <a:gd name="T27" fmla="*/ 53 h 133"/>
                <a:gd name="T28" fmla="*/ 96 w 123"/>
                <a:gd name="T29" fmla="*/ 57 h 133"/>
                <a:gd name="T30" fmla="*/ 105 w 123"/>
                <a:gd name="T31" fmla="*/ 61 h 133"/>
                <a:gd name="T32" fmla="*/ 114 w 123"/>
                <a:gd name="T33" fmla="*/ 68 h 133"/>
                <a:gd name="T34" fmla="*/ 123 w 123"/>
                <a:gd name="T35" fmla="*/ 75 h 133"/>
                <a:gd name="T36" fmla="*/ 116 w 123"/>
                <a:gd name="T37" fmla="*/ 77 h 133"/>
                <a:gd name="T38" fmla="*/ 109 w 123"/>
                <a:gd name="T39" fmla="*/ 77 h 133"/>
                <a:gd name="T40" fmla="*/ 102 w 123"/>
                <a:gd name="T41" fmla="*/ 77 h 133"/>
                <a:gd name="T42" fmla="*/ 96 w 123"/>
                <a:gd name="T43" fmla="*/ 76 h 133"/>
                <a:gd name="T44" fmla="*/ 91 w 123"/>
                <a:gd name="T45" fmla="*/ 86 h 133"/>
                <a:gd name="T46" fmla="*/ 86 w 123"/>
                <a:gd name="T47" fmla="*/ 95 h 133"/>
                <a:gd name="T48" fmla="*/ 81 w 123"/>
                <a:gd name="T49" fmla="*/ 104 h 133"/>
                <a:gd name="T50" fmla="*/ 75 w 123"/>
                <a:gd name="T51" fmla="*/ 113 h 133"/>
                <a:gd name="T52" fmla="*/ 69 w 123"/>
                <a:gd name="T53" fmla="*/ 121 h 133"/>
                <a:gd name="T54" fmla="*/ 61 w 123"/>
                <a:gd name="T55" fmla="*/ 128 h 133"/>
                <a:gd name="T56" fmla="*/ 52 w 123"/>
                <a:gd name="T57" fmla="*/ 132 h 133"/>
                <a:gd name="T58" fmla="*/ 40 w 123"/>
                <a:gd name="T59" fmla="*/ 133 h 133"/>
                <a:gd name="T60" fmla="*/ 31 w 123"/>
                <a:gd name="T61" fmla="*/ 132 h 133"/>
                <a:gd name="T62" fmla="*/ 21 w 123"/>
                <a:gd name="T63" fmla="*/ 129 h 133"/>
                <a:gd name="T64" fmla="*/ 13 w 123"/>
                <a:gd name="T65" fmla="*/ 124 h 133"/>
                <a:gd name="T66" fmla="*/ 9 w 123"/>
                <a:gd name="T67" fmla="*/ 116 h 133"/>
                <a:gd name="T68" fmla="*/ 7 w 123"/>
                <a:gd name="T69" fmla="*/ 101 h 133"/>
                <a:gd name="T70" fmla="*/ 3 w 123"/>
                <a:gd name="T71" fmla="*/ 84 h 133"/>
                <a:gd name="T72" fmla="*/ 1 w 123"/>
                <a:gd name="T73" fmla="*/ 68 h 133"/>
                <a:gd name="T74" fmla="*/ 0 w 123"/>
                <a:gd name="T75" fmla="*/ 52 h 133"/>
                <a:gd name="T76" fmla="*/ 1 w 123"/>
                <a:gd name="T77" fmla="*/ 37 h 133"/>
                <a:gd name="T78" fmla="*/ 4 w 123"/>
                <a:gd name="T79" fmla="*/ 23 h 133"/>
                <a:gd name="T80" fmla="*/ 14 w 123"/>
                <a:gd name="T81" fmla="*/ 11 h 133"/>
                <a:gd name="T82" fmla="*/ 26 w 123"/>
                <a:gd name="T83" fmla="*/ 0 h 133"/>
                <a:gd name="T84" fmla="*/ 21 w 123"/>
                <a:gd name="T85" fmla="*/ 14 h 133"/>
                <a:gd name="T86" fmla="*/ 16 w 123"/>
                <a:gd name="T87" fmla="*/ 29 h 133"/>
                <a:gd name="T88" fmla="*/ 15 w 123"/>
                <a:gd name="T89" fmla="*/ 44 h 133"/>
                <a:gd name="T90" fmla="*/ 21 w 123"/>
                <a:gd name="T91" fmla="*/ 58 h 13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23"/>
                <a:gd name="T139" fmla="*/ 0 h 133"/>
                <a:gd name="T140" fmla="*/ 123 w 123"/>
                <a:gd name="T141" fmla="*/ 133 h 133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23" h="133">
                  <a:moveTo>
                    <a:pt x="21" y="58"/>
                  </a:moveTo>
                  <a:lnTo>
                    <a:pt x="24" y="60"/>
                  </a:lnTo>
                  <a:lnTo>
                    <a:pt x="29" y="63"/>
                  </a:lnTo>
                  <a:lnTo>
                    <a:pt x="33" y="63"/>
                  </a:lnTo>
                  <a:lnTo>
                    <a:pt x="38" y="63"/>
                  </a:lnTo>
                  <a:lnTo>
                    <a:pt x="44" y="61"/>
                  </a:lnTo>
                  <a:lnTo>
                    <a:pt x="48" y="60"/>
                  </a:lnTo>
                  <a:lnTo>
                    <a:pt x="53" y="59"/>
                  </a:lnTo>
                  <a:lnTo>
                    <a:pt x="57" y="57"/>
                  </a:lnTo>
                  <a:lnTo>
                    <a:pt x="42" y="44"/>
                  </a:lnTo>
                  <a:lnTo>
                    <a:pt x="53" y="46"/>
                  </a:lnTo>
                  <a:lnTo>
                    <a:pt x="63" y="48"/>
                  </a:lnTo>
                  <a:lnTo>
                    <a:pt x="74" y="50"/>
                  </a:lnTo>
                  <a:lnTo>
                    <a:pt x="85" y="53"/>
                  </a:lnTo>
                  <a:lnTo>
                    <a:pt x="96" y="57"/>
                  </a:lnTo>
                  <a:lnTo>
                    <a:pt x="105" y="61"/>
                  </a:lnTo>
                  <a:lnTo>
                    <a:pt x="114" y="68"/>
                  </a:lnTo>
                  <a:lnTo>
                    <a:pt x="123" y="75"/>
                  </a:lnTo>
                  <a:lnTo>
                    <a:pt x="116" y="77"/>
                  </a:lnTo>
                  <a:lnTo>
                    <a:pt x="109" y="77"/>
                  </a:lnTo>
                  <a:lnTo>
                    <a:pt x="102" y="77"/>
                  </a:lnTo>
                  <a:lnTo>
                    <a:pt x="96" y="76"/>
                  </a:lnTo>
                  <a:lnTo>
                    <a:pt x="91" y="86"/>
                  </a:lnTo>
                  <a:lnTo>
                    <a:pt x="86" y="95"/>
                  </a:lnTo>
                  <a:lnTo>
                    <a:pt x="81" y="104"/>
                  </a:lnTo>
                  <a:lnTo>
                    <a:pt x="75" y="113"/>
                  </a:lnTo>
                  <a:lnTo>
                    <a:pt x="69" y="121"/>
                  </a:lnTo>
                  <a:lnTo>
                    <a:pt x="61" y="128"/>
                  </a:lnTo>
                  <a:lnTo>
                    <a:pt x="52" y="132"/>
                  </a:lnTo>
                  <a:lnTo>
                    <a:pt x="40" y="133"/>
                  </a:lnTo>
                  <a:lnTo>
                    <a:pt x="31" y="132"/>
                  </a:lnTo>
                  <a:lnTo>
                    <a:pt x="21" y="129"/>
                  </a:lnTo>
                  <a:lnTo>
                    <a:pt x="13" y="124"/>
                  </a:lnTo>
                  <a:lnTo>
                    <a:pt x="9" y="116"/>
                  </a:lnTo>
                  <a:lnTo>
                    <a:pt x="7" y="101"/>
                  </a:lnTo>
                  <a:lnTo>
                    <a:pt x="3" y="84"/>
                  </a:lnTo>
                  <a:lnTo>
                    <a:pt x="1" y="68"/>
                  </a:lnTo>
                  <a:lnTo>
                    <a:pt x="0" y="52"/>
                  </a:lnTo>
                  <a:lnTo>
                    <a:pt x="1" y="37"/>
                  </a:lnTo>
                  <a:lnTo>
                    <a:pt x="4" y="23"/>
                  </a:lnTo>
                  <a:lnTo>
                    <a:pt x="14" y="11"/>
                  </a:lnTo>
                  <a:lnTo>
                    <a:pt x="26" y="0"/>
                  </a:lnTo>
                  <a:lnTo>
                    <a:pt x="21" y="14"/>
                  </a:lnTo>
                  <a:lnTo>
                    <a:pt x="16" y="29"/>
                  </a:lnTo>
                  <a:lnTo>
                    <a:pt x="15" y="44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615" name="Freeform 36"/>
            <p:cNvSpPr>
              <a:spLocks/>
            </p:cNvSpPr>
            <p:nvPr/>
          </p:nvSpPr>
          <p:spPr bwMode="auto">
            <a:xfrm>
              <a:off x="2186" y="3220"/>
              <a:ext cx="18" cy="29"/>
            </a:xfrm>
            <a:custGeom>
              <a:avLst/>
              <a:gdLst>
                <a:gd name="T0" fmla="*/ 35 w 35"/>
                <a:gd name="T1" fmla="*/ 14 h 58"/>
                <a:gd name="T2" fmla="*/ 29 w 35"/>
                <a:gd name="T3" fmla="*/ 25 h 58"/>
                <a:gd name="T4" fmla="*/ 24 w 35"/>
                <a:gd name="T5" fmla="*/ 37 h 58"/>
                <a:gd name="T6" fmla="*/ 17 w 35"/>
                <a:gd name="T7" fmla="*/ 48 h 58"/>
                <a:gd name="T8" fmla="*/ 8 w 35"/>
                <a:gd name="T9" fmla="*/ 58 h 58"/>
                <a:gd name="T10" fmla="*/ 5 w 35"/>
                <a:gd name="T11" fmla="*/ 44 h 58"/>
                <a:gd name="T12" fmla="*/ 3 w 35"/>
                <a:gd name="T13" fmla="*/ 29 h 58"/>
                <a:gd name="T14" fmla="*/ 2 w 35"/>
                <a:gd name="T15" fmla="*/ 14 h 58"/>
                <a:gd name="T16" fmla="*/ 0 w 35"/>
                <a:gd name="T17" fmla="*/ 0 h 58"/>
                <a:gd name="T18" fmla="*/ 5 w 35"/>
                <a:gd name="T19" fmla="*/ 1 h 58"/>
                <a:gd name="T20" fmla="*/ 9 w 35"/>
                <a:gd name="T21" fmla="*/ 1 h 58"/>
                <a:gd name="T22" fmla="*/ 14 w 35"/>
                <a:gd name="T23" fmla="*/ 3 h 58"/>
                <a:gd name="T24" fmla="*/ 17 w 35"/>
                <a:gd name="T25" fmla="*/ 5 h 58"/>
                <a:gd name="T26" fmla="*/ 22 w 35"/>
                <a:gd name="T27" fmla="*/ 7 h 58"/>
                <a:gd name="T28" fmla="*/ 26 w 35"/>
                <a:gd name="T29" fmla="*/ 9 h 58"/>
                <a:gd name="T30" fmla="*/ 30 w 35"/>
                <a:gd name="T31" fmla="*/ 12 h 58"/>
                <a:gd name="T32" fmla="*/ 35 w 35"/>
                <a:gd name="T33" fmla="*/ 14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"/>
                <a:gd name="T52" fmla="*/ 0 h 58"/>
                <a:gd name="T53" fmla="*/ 35 w 35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" h="58">
                  <a:moveTo>
                    <a:pt x="35" y="14"/>
                  </a:moveTo>
                  <a:lnTo>
                    <a:pt x="29" y="25"/>
                  </a:lnTo>
                  <a:lnTo>
                    <a:pt x="24" y="37"/>
                  </a:lnTo>
                  <a:lnTo>
                    <a:pt x="17" y="48"/>
                  </a:lnTo>
                  <a:lnTo>
                    <a:pt x="8" y="58"/>
                  </a:lnTo>
                  <a:lnTo>
                    <a:pt x="5" y="44"/>
                  </a:lnTo>
                  <a:lnTo>
                    <a:pt x="3" y="29"/>
                  </a:lnTo>
                  <a:lnTo>
                    <a:pt x="2" y="14"/>
                  </a:lnTo>
                  <a:lnTo>
                    <a:pt x="0" y="0"/>
                  </a:lnTo>
                  <a:lnTo>
                    <a:pt x="5" y="1"/>
                  </a:lnTo>
                  <a:lnTo>
                    <a:pt x="9" y="1"/>
                  </a:lnTo>
                  <a:lnTo>
                    <a:pt x="14" y="3"/>
                  </a:lnTo>
                  <a:lnTo>
                    <a:pt x="17" y="5"/>
                  </a:lnTo>
                  <a:lnTo>
                    <a:pt x="22" y="7"/>
                  </a:lnTo>
                  <a:lnTo>
                    <a:pt x="26" y="9"/>
                  </a:lnTo>
                  <a:lnTo>
                    <a:pt x="30" y="12"/>
                  </a:lnTo>
                  <a:lnTo>
                    <a:pt x="35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616" name="Freeform 37"/>
            <p:cNvSpPr>
              <a:spLocks/>
            </p:cNvSpPr>
            <p:nvPr/>
          </p:nvSpPr>
          <p:spPr bwMode="auto">
            <a:xfrm>
              <a:off x="2138" y="3247"/>
              <a:ext cx="191" cy="65"/>
            </a:xfrm>
            <a:custGeom>
              <a:avLst/>
              <a:gdLst>
                <a:gd name="T0" fmla="*/ 382 w 382"/>
                <a:gd name="T1" fmla="*/ 21 h 130"/>
                <a:gd name="T2" fmla="*/ 364 w 382"/>
                <a:gd name="T3" fmla="*/ 28 h 130"/>
                <a:gd name="T4" fmla="*/ 347 w 382"/>
                <a:gd name="T5" fmla="*/ 37 h 130"/>
                <a:gd name="T6" fmla="*/ 331 w 382"/>
                <a:gd name="T7" fmla="*/ 49 h 130"/>
                <a:gd name="T8" fmla="*/ 316 w 382"/>
                <a:gd name="T9" fmla="*/ 60 h 130"/>
                <a:gd name="T10" fmla="*/ 301 w 382"/>
                <a:gd name="T11" fmla="*/ 70 h 130"/>
                <a:gd name="T12" fmla="*/ 285 w 382"/>
                <a:gd name="T13" fmla="*/ 81 h 130"/>
                <a:gd name="T14" fmla="*/ 268 w 382"/>
                <a:gd name="T15" fmla="*/ 89 h 130"/>
                <a:gd name="T16" fmla="*/ 250 w 382"/>
                <a:gd name="T17" fmla="*/ 93 h 130"/>
                <a:gd name="T18" fmla="*/ 232 w 382"/>
                <a:gd name="T19" fmla="*/ 97 h 130"/>
                <a:gd name="T20" fmla="*/ 215 w 382"/>
                <a:gd name="T21" fmla="*/ 100 h 130"/>
                <a:gd name="T22" fmla="*/ 197 w 382"/>
                <a:gd name="T23" fmla="*/ 105 h 130"/>
                <a:gd name="T24" fmla="*/ 181 w 382"/>
                <a:gd name="T25" fmla="*/ 108 h 130"/>
                <a:gd name="T26" fmla="*/ 165 w 382"/>
                <a:gd name="T27" fmla="*/ 113 h 130"/>
                <a:gd name="T28" fmla="*/ 149 w 382"/>
                <a:gd name="T29" fmla="*/ 118 h 130"/>
                <a:gd name="T30" fmla="*/ 133 w 382"/>
                <a:gd name="T31" fmla="*/ 122 h 130"/>
                <a:gd name="T32" fmla="*/ 117 w 382"/>
                <a:gd name="T33" fmla="*/ 127 h 130"/>
                <a:gd name="T34" fmla="*/ 103 w 382"/>
                <a:gd name="T35" fmla="*/ 129 h 130"/>
                <a:gd name="T36" fmla="*/ 88 w 382"/>
                <a:gd name="T37" fmla="*/ 130 h 130"/>
                <a:gd name="T38" fmla="*/ 73 w 382"/>
                <a:gd name="T39" fmla="*/ 130 h 130"/>
                <a:gd name="T40" fmla="*/ 59 w 382"/>
                <a:gd name="T41" fmla="*/ 129 h 130"/>
                <a:gd name="T42" fmla="*/ 44 w 382"/>
                <a:gd name="T43" fmla="*/ 129 h 130"/>
                <a:gd name="T44" fmla="*/ 29 w 382"/>
                <a:gd name="T45" fmla="*/ 128 h 130"/>
                <a:gd name="T46" fmla="*/ 14 w 382"/>
                <a:gd name="T47" fmla="*/ 128 h 130"/>
                <a:gd name="T48" fmla="*/ 0 w 382"/>
                <a:gd name="T49" fmla="*/ 128 h 130"/>
                <a:gd name="T50" fmla="*/ 4 w 382"/>
                <a:gd name="T51" fmla="*/ 120 h 130"/>
                <a:gd name="T52" fmla="*/ 7 w 382"/>
                <a:gd name="T53" fmla="*/ 112 h 130"/>
                <a:gd name="T54" fmla="*/ 12 w 382"/>
                <a:gd name="T55" fmla="*/ 105 h 130"/>
                <a:gd name="T56" fmla="*/ 16 w 382"/>
                <a:gd name="T57" fmla="*/ 97 h 130"/>
                <a:gd name="T58" fmla="*/ 22 w 382"/>
                <a:gd name="T59" fmla="*/ 89 h 130"/>
                <a:gd name="T60" fmla="*/ 28 w 382"/>
                <a:gd name="T61" fmla="*/ 81 h 130"/>
                <a:gd name="T62" fmla="*/ 32 w 382"/>
                <a:gd name="T63" fmla="*/ 74 h 130"/>
                <a:gd name="T64" fmla="*/ 38 w 382"/>
                <a:gd name="T65" fmla="*/ 66 h 130"/>
                <a:gd name="T66" fmla="*/ 51 w 382"/>
                <a:gd name="T67" fmla="*/ 64 h 130"/>
                <a:gd name="T68" fmla="*/ 65 w 382"/>
                <a:gd name="T69" fmla="*/ 60 h 130"/>
                <a:gd name="T70" fmla="*/ 77 w 382"/>
                <a:gd name="T71" fmla="*/ 55 h 130"/>
                <a:gd name="T72" fmla="*/ 90 w 382"/>
                <a:gd name="T73" fmla="*/ 50 h 130"/>
                <a:gd name="T74" fmla="*/ 102 w 382"/>
                <a:gd name="T75" fmla="*/ 44 h 130"/>
                <a:gd name="T76" fmla="*/ 114 w 382"/>
                <a:gd name="T77" fmla="*/ 37 h 130"/>
                <a:gd name="T78" fmla="*/ 127 w 382"/>
                <a:gd name="T79" fmla="*/ 31 h 130"/>
                <a:gd name="T80" fmla="*/ 140 w 382"/>
                <a:gd name="T81" fmla="*/ 24 h 130"/>
                <a:gd name="T82" fmla="*/ 152 w 382"/>
                <a:gd name="T83" fmla="*/ 19 h 130"/>
                <a:gd name="T84" fmla="*/ 165 w 382"/>
                <a:gd name="T85" fmla="*/ 13 h 130"/>
                <a:gd name="T86" fmla="*/ 178 w 382"/>
                <a:gd name="T87" fmla="*/ 8 h 130"/>
                <a:gd name="T88" fmla="*/ 191 w 382"/>
                <a:gd name="T89" fmla="*/ 4 h 130"/>
                <a:gd name="T90" fmla="*/ 205 w 382"/>
                <a:gd name="T91" fmla="*/ 1 h 130"/>
                <a:gd name="T92" fmla="*/ 220 w 382"/>
                <a:gd name="T93" fmla="*/ 0 h 130"/>
                <a:gd name="T94" fmla="*/ 235 w 382"/>
                <a:gd name="T95" fmla="*/ 1 h 130"/>
                <a:gd name="T96" fmla="*/ 250 w 382"/>
                <a:gd name="T97" fmla="*/ 4 h 130"/>
                <a:gd name="T98" fmla="*/ 266 w 382"/>
                <a:gd name="T99" fmla="*/ 8 h 130"/>
                <a:gd name="T100" fmla="*/ 283 w 382"/>
                <a:gd name="T101" fmla="*/ 12 h 130"/>
                <a:gd name="T102" fmla="*/ 299 w 382"/>
                <a:gd name="T103" fmla="*/ 15 h 130"/>
                <a:gd name="T104" fmla="*/ 315 w 382"/>
                <a:gd name="T105" fmla="*/ 19 h 130"/>
                <a:gd name="T106" fmla="*/ 331 w 382"/>
                <a:gd name="T107" fmla="*/ 21 h 130"/>
                <a:gd name="T108" fmla="*/ 347 w 382"/>
                <a:gd name="T109" fmla="*/ 22 h 130"/>
                <a:gd name="T110" fmla="*/ 364 w 382"/>
                <a:gd name="T111" fmla="*/ 22 h 130"/>
                <a:gd name="T112" fmla="*/ 382 w 382"/>
                <a:gd name="T113" fmla="*/ 21 h 13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82"/>
                <a:gd name="T172" fmla="*/ 0 h 130"/>
                <a:gd name="T173" fmla="*/ 382 w 382"/>
                <a:gd name="T174" fmla="*/ 130 h 13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82" h="130">
                  <a:moveTo>
                    <a:pt x="382" y="21"/>
                  </a:moveTo>
                  <a:lnTo>
                    <a:pt x="364" y="28"/>
                  </a:lnTo>
                  <a:lnTo>
                    <a:pt x="347" y="37"/>
                  </a:lnTo>
                  <a:lnTo>
                    <a:pt x="331" y="49"/>
                  </a:lnTo>
                  <a:lnTo>
                    <a:pt x="316" y="60"/>
                  </a:lnTo>
                  <a:lnTo>
                    <a:pt x="301" y="70"/>
                  </a:lnTo>
                  <a:lnTo>
                    <a:pt x="285" y="81"/>
                  </a:lnTo>
                  <a:lnTo>
                    <a:pt x="268" y="89"/>
                  </a:lnTo>
                  <a:lnTo>
                    <a:pt x="250" y="93"/>
                  </a:lnTo>
                  <a:lnTo>
                    <a:pt x="232" y="97"/>
                  </a:lnTo>
                  <a:lnTo>
                    <a:pt x="215" y="100"/>
                  </a:lnTo>
                  <a:lnTo>
                    <a:pt x="197" y="105"/>
                  </a:lnTo>
                  <a:lnTo>
                    <a:pt x="181" y="108"/>
                  </a:lnTo>
                  <a:lnTo>
                    <a:pt x="165" y="113"/>
                  </a:lnTo>
                  <a:lnTo>
                    <a:pt x="149" y="118"/>
                  </a:lnTo>
                  <a:lnTo>
                    <a:pt x="133" y="122"/>
                  </a:lnTo>
                  <a:lnTo>
                    <a:pt x="117" y="127"/>
                  </a:lnTo>
                  <a:lnTo>
                    <a:pt x="103" y="129"/>
                  </a:lnTo>
                  <a:lnTo>
                    <a:pt x="88" y="130"/>
                  </a:lnTo>
                  <a:lnTo>
                    <a:pt x="73" y="130"/>
                  </a:lnTo>
                  <a:lnTo>
                    <a:pt x="59" y="129"/>
                  </a:lnTo>
                  <a:lnTo>
                    <a:pt x="44" y="129"/>
                  </a:lnTo>
                  <a:lnTo>
                    <a:pt x="29" y="128"/>
                  </a:lnTo>
                  <a:lnTo>
                    <a:pt x="14" y="128"/>
                  </a:lnTo>
                  <a:lnTo>
                    <a:pt x="0" y="128"/>
                  </a:lnTo>
                  <a:lnTo>
                    <a:pt x="4" y="120"/>
                  </a:lnTo>
                  <a:lnTo>
                    <a:pt x="7" y="112"/>
                  </a:lnTo>
                  <a:lnTo>
                    <a:pt x="12" y="105"/>
                  </a:lnTo>
                  <a:lnTo>
                    <a:pt x="16" y="97"/>
                  </a:lnTo>
                  <a:lnTo>
                    <a:pt x="22" y="89"/>
                  </a:lnTo>
                  <a:lnTo>
                    <a:pt x="28" y="81"/>
                  </a:lnTo>
                  <a:lnTo>
                    <a:pt x="32" y="74"/>
                  </a:lnTo>
                  <a:lnTo>
                    <a:pt x="38" y="66"/>
                  </a:lnTo>
                  <a:lnTo>
                    <a:pt x="51" y="64"/>
                  </a:lnTo>
                  <a:lnTo>
                    <a:pt x="65" y="60"/>
                  </a:lnTo>
                  <a:lnTo>
                    <a:pt x="77" y="55"/>
                  </a:lnTo>
                  <a:lnTo>
                    <a:pt x="90" y="50"/>
                  </a:lnTo>
                  <a:lnTo>
                    <a:pt x="102" y="44"/>
                  </a:lnTo>
                  <a:lnTo>
                    <a:pt x="114" y="37"/>
                  </a:lnTo>
                  <a:lnTo>
                    <a:pt x="127" y="31"/>
                  </a:lnTo>
                  <a:lnTo>
                    <a:pt x="140" y="24"/>
                  </a:lnTo>
                  <a:lnTo>
                    <a:pt x="152" y="19"/>
                  </a:lnTo>
                  <a:lnTo>
                    <a:pt x="165" y="13"/>
                  </a:lnTo>
                  <a:lnTo>
                    <a:pt x="178" y="8"/>
                  </a:lnTo>
                  <a:lnTo>
                    <a:pt x="191" y="4"/>
                  </a:lnTo>
                  <a:lnTo>
                    <a:pt x="205" y="1"/>
                  </a:lnTo>
                  <a:lnTo>
                    <a:pt x="220" y="0"/>
                  </a:lnTo>
                  <a:lnTo>
                    <a:pt x="235" y="1"/>
                  </a:lnTo>
                  <a:lnTo>
                    <a:pt x="250" y="4"/>
                  </a:lnTo>
                  <a:lnTo>
                    <a:pt x="266" y="8"/>
                  </a:lnTo>
                  <a:lnTo>
                    <a:pt x="283" y="12"/>
                  </a:lnTo>
                  <a:lnTo>
                    <a:pt x="299" y="15"/>
                  </a:lnTo>
                  <a:lnTo>
                    <a:pt x="315" y="19"/>
                  </a:lnTo>
                  <a:lnTo>
                    <a:pt x="331" y="21"/>
                  </a:lnTo>
                  <a:lnTo>
                    <a:pt x="347" y="22"/>
                  </a:lnTo>
                  <a:lnTo>
                    <a:pt x="364" y="22"/>
                  </a:lnTo>
                  <a:lnTo>
                    <a:pt x="38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617" name="Freeform 38"/>
            <p:cNvSpPr>
              <a:spLocks/>
            </p:cNvSpPr>
            <p:nvPr/>
          </p:nvSpPr>
          <p:spPr bwMode="auto">
            <a:xfrm>
              <a:off x="2166" y="3260"/>
              <a:ext cx="113" cy="44"/>
            </a:xfrm>
            <a:custGeom>
              <a:avLst/>
              <a:gdLst>
                <a:gd name="T0" fmla="*/ 213 w 226"/>
                <a:gd name="T1" fmla="*/ 6 h 87"/>
                <a:gd name="T2" fmla="*/ 215 w 226"/>
                <a:gd name="T3" fmla="*/ 11 h 87"/>
                <a:gd name="T4" fmla="*/ 217 w 226"/>
                <a:gd name="T5" fmla="*/ 16 h 87"/>
                <a:gd name="T6" fmla="*/ 221 w 226"/>
                <a:gd name="T7" fmla="*/ 20 h 87"/>
                <a:gd name="T8" fmla="*/ 226 w 226"/>
                <a:gd name="T9" fmla="*/ 24 h 87"/>
                <a:gd name="T10" fmla="*/ 212 w 226"/>
                <a:gd name="T11" fmla="*/ 28 h 87"/>
                <a:gd name="T12" fmla="*/ 199 w 226"/>
                <a:gd name="T13" fmla="*/ 34 h 87"/>
                <a:gd name="T14" fmla="*/ 185 w 226"/>
                <a:gd name="T15" fmla="*/ 39 h 87"/>
                <a:gd name="T16" fmla="*/ 171 w 226"/>
                <a:gd name="T17" fmla="*/ 43 h 87"/>
                <a:gd name="T18" fmla="*/ 158 w 226"/>
                <a:gd name="T19" fmla="*/ 48 h 87"/>
                <a:gd name="T20" fmla="*/ 144 w 226"/>
                <a:gd name="T21" fmla="*/ 53 h 87"/>
                <a:gd name="T22" fmla="*/ 130 w 226"/>
                <a:gd name="T23" fmla="*/ 57 h 87"/>
                <a:gd name="T24" fmla="*/ 116 w 226"/>
                <a:gd name="T25" fmla="*/ 62 h 87"/>
                <a:gd name="T26" fmla="*/ 102 w 226"/>
                <a:gd name="T27" fmla="*/ 65 h 87"/>
                <a:gd name="T28" fmla="*/ 88 w 226"/>
                <a:gd name="T29" fmla="*/ 70 h 87"/>
                <a:gd name="T30" fmla="*/ 75 w 226"/>
                <a:gd name="T31" fmla="*/ 73 h 87"/>
                <a:gd name="T32" fmla="*/ 60 w 226"/>
                <a:gd name="T33" fmla="*/ 77 h 87"/>
                <a:gd name="T34" fmla="*/ 46 w 226"/>
                <a:gd name="T35" fmla="*/ 79 h 87"/>
                <a:gd name="T36" fmla="*/ 31 w 226"/>
                <a:gd name="T37" fmla="*/ 82 h 87"/>
                <a:gd name="T38" fmla="*/ 17 w 226"/>
                <a:gd name="T39" fmla="*/ 85 h 87"/>
                <a:gd name="T40" fmla="*/ 2 w 226"/>
                <a:gd name="T41" fmla="*/ 87 h 87"/>
                <a:gd name="T42" fmla="*/ 1 w 226"/>
                <a:gd name="T43" fmla="*/ 81 h 87"/>
                <a:gd name="T44" fmla="*/ 0 w 226"/>
                <a:gd name="T45" fmla="*/ 74 h 87"/>
                <a:gd name="T46" fmla="*/ 0 w 226"/>
                <a:gd name="T47" fmla="*/ 69 h 87"/>
                <a:gd name="T48" fmla="*/ 2 w 226"/>
                <a:gd name="T49" fmla="*/ 63 h 87"/>
                <a:gd name="T50" fmla="*/ 16 w 226"/>
                <a:gd name="T51" fmla="*/ 50 h 87"/>
                <a:gd name="T52" fmla="*/ 32 w 226"/>
                <a:gd name="T53" fmla="*/ 41 h 87"/>
                <a:gd name="T54" fmla="*/ 49 w 226"/>
                <a:gd name="T55" fmla="*/ 34 h 87"/>
                <a:gd name="T56" fmla="*/ 66 w 226"/>
                <a:gd name="T57" fmla="*/ 29 h 87"/>
                <a:gd name="T58" fmla="*/ 84 w 226"/>
                <a:gd name="T59" fmla="*/ 26 h 87"/>
                <a:gd name="T60" fmla="*/ 102 w 226"/>
                <a:gd name="T61" fmla="*/ 21 h 87"/>
                <a:gd name="T62" fmla="*/ 120 w 226"/>
                <a:gd name="T63" fmla="*/ 16 h 87"/>
                <a:gd name="T64" fmla="*/ 137 w 226"/>
                <a:gd name="T65" fmla="*/ 6 h 87"/>
                <a:gd name="T66" fmla="*/ 145 w 226"/>
                <a:gd name="T67" fmla="*/ 3 h 87"/>
                <a:gd name="T68" fmla="*/ 154 w 226"/>
                <a:gd name="T69" fmla="*/ 1 h 87"/>
                <a:gd name="T70" fmla="*/ 163 w 226"/>
                <a:gd name="T71" fmla="*/ 0 h 87"/>
                <a:gd name="T72" fmla="*/ 174 w 226"/>
                <a:gd name="T73" fmla="*/ 0 h 87"/>
                <a:gd name="T74" fmla="*/ 184 w 226"/>
                <a:gd name="T75" fmla="*/ 1 h 87"/>
                <a:gd name="T76" fmla="*/ 194 w 226"/>
                <a:gd name="T77" fmla="*/ 2 h 87"/>
                <a:gd name="T78" fmla="*/ 204 w 226"/>
                <a:gd name="T79" fmla="*/ 4 h 87"/>
                <a:gd name="T80" fmla="*/ 213 w 226"/>
                <a:gd name="T81" fmla="*/ 6 h 8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226"/>
                <a:gd name="T124" fmla="*/ 0 h 87"/>
                <a:gd name="T125" fmla="*/ 226 w 226"/>
                <a:gd name="T126" fmla="*/ 87 h 8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226" h="87">
                  <a:moveTo>
                    <a:pt x="213" y="6"/>
                  </a:moveTo>
                  <a:lnTo>
                    <a:pt x="215" y="11"/>
                  </a:lnTo>
                  <a:lnTo>
                    <a:pt x="217" y="16"/>
                  </a:lnTo>
                  <a:lnTo>
                    <a:pt x="221" y="20"/>
                  </a:lnTo>
                  <a:lnTo>
                    <a:pt x="226" y="24"/>
                  </a:lnTo>
                  <a:lnTo>
                    <a:pt x="212" y="28"/>
                  </a:lnTo>
                  <a:lnTo>
                    <a:pt x="199" y="34"/>
                  </a:lnTo>
                  <a:lnTo>
                    <a:pt x="185" y="39"/>
                  </a:lnTo>
                  <a:lnTo>
                    <a:pt x="171" y="43"/>
                  </a:lnTo>
                  <a:lnTo>
                    <a:pt x="158" y="48"/>
                  </a:lnTo>
                  <a:lnTo>
                    <a:pt x="144" y="53"/>
                  </a:lnTo>
                  <a:lnTo>
                    <a:pt x="130" y="57"/>
                  </a:lnTo>
                  <a:lnTo>
                    <a:pt x="116" y="62"/>
                  </a:lnTo>
                  <a:lnTo>
                    <a:pt x="102" y="65"/>
                  </a:lnTo>
                  <a:lnTo>
                    <a:pt x="88" y="70"/>
                  </a:lnTo>
                  <a:lnTo>
                    <a:pt x="75" y="73"/>
                  </a:lnTo>
                  <a:lnTo>
                    <a:pt x="60" y="77"/>
                  </a:lnTo>
                  <a:lnTo>
                    <a:pt x="46" y="79"/>
                  </a:lnTo>
                  <a:lnTo>
                    <a:pt x="31" y="82"/>
                  </a:lnTo>
                  <a:lnTo>
                    <a:pt x="17" y="85"/>
                  </a:lnTo>
                  <a:lnTo>
                    <a:pt x="2" y="87"/>
                  </a:lnTo>
                  <a:lnTo>
                    <a:pt x="1" y="81"/>
                  </a:lnTo>
                  <a:lnTo>
                    <a:pt x="0" y="74"/>
                  </a:lnTo>
                  <a:lnTo>
                    <a:pt x="0" y="69"/>
                  </a:lnTo>
                  <a:lnTo>
                    <a:pt x="2" y="63"/>
                  </a:lnTo>
                  <a:lnTo>
                    <a:pt x="16" y="50"/>
                  </a:lnTo>
                  <a:lnTo>
                    <a:pt x="32" y="41"/>
                  </a:lnTo>
                  <a:lnTo>
                    <a:pt x="49" y="34"/>
                  </a:lnTo>
                  <a:lnTo>
                    <a:pt x="66" y="29"/>
                  </a:lnTo>
                  <a:lnTo>
                    <a:pt x="84" y="26"/>
                  </a:lnTo>
                  <a:lnTo>
                    <a:pt x="102" y="21"/>
                  </a:lnTo>
                  <a:lnTo>
                    <a:pt x="120" y="16"/>
                  </a:lnTo>
                  <a:lnTo>
                    <a:pt x="137" y="6"/>
                  </a:lnTo>
                  <a:lnTo>
                    <a:pt x="145" y="3"/>
                  </a:lnTo>
                  <a:lnTo>
                    <a:pt x="154" y="1"/>
                  </a:lnTo>
                  <a:lnTo>
                    <a:pt x="163" y="0"/>
                  </a:lnTo>
                  <a:lnTo>
                    <a:pt x="174" y="0"/>
                  </a:lnTo>
                  <a:lnTo>
                    <a:pt x="184" y="1"/>
                  </a:lnTo>
                  <a:lnTo>
                    <a:pt x="194" y="2"/>
                  </a:lnTo>
                  <a:lnTo>
                    <a:pt x="204" y="4"/>
                  </a:lnTo>
                  <a:lnTo>
                    <a:pt x="213" y="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618" name="Freeform 39"/>
            <p:cNvSpPr>
              <a:spLocks/>
            </p:cNvSpPr>
            <p:nvPr/>
          </p:nvSpPr>
          <p:spPr bwMode="auto">
            <a:xfrm>
              <a:off x="2176" y="3297"/>
              <a:ext cx="151" cy="69"/>
            </a:xfrm>
            <a:custGeom>
              <a:avLst/>
              <a:gdLst>
                <a:gd name="T0" fmla="*/ 172 w 303"/>
                <a:gd name="T1" fmla="*/ 129 h 139"/>
                <a:gd name="T2" fmla="*/ 151 w 303"/>
                <a:gd name="T3" fmla="*/ 134 h 139"/>
                <a:gd name="T4" fmla="*/ 128 w 303"/>
                <a:gd name="T5" fmla="*/ 138 h 139"/>
                <a:gd name="T6" fmla="*/ 106 w 303"/>
                <a:gd name="T7" fmla="*/ 139 h 139"/>
                <a:gd name="T8" fmla="*/ 83 w 303"/>
                <a:gd name="T9" fmla="*/ 138 h 139"/>
                <a:gd name="T10" fmla="*/ 61 w 303"/>
                <a:gd name="T11" fmla="*/ 133 h 139"/>
                <a:gd name="T12" fmla="*/ 42 w 303"/>
                <a:gd name="T13" fmla="*/ 126 h 139"/>
                <a:gd name="T14" fmla="*/ 22 w 303"/>
                <a:gd name="T15" fmla="*/ 117 h 139"/>
                <a:gd name="T16" fmla="*/ 5 w 303"/>
                <a:gd name="T17" fmla="*/ 103 h 139"/>
                <a:gd name="T18" fmla="*/ 0 w 303"/>
                <a:gd name="T19" fmla="*/ 93 h 139"/>
                <a:gd name="T20" fmla="*/ 17 w 303"/>
                <a:gd name="T21" fmla="*/ 83 h 139"/>
                <a:gd name="T22" fmla="*/ 36 w 303"/>
                <a:gd name="T23" fmla="*/ 76 h 139"/>
                <a:gd name="T24" fmla="*/ 55 w 303"/>
                <a:gd name="T25" fmla="*/ 71 h 139"/>
                <a:gd name="T26" fmla="*/ 75 w 303"/>
                <a:gd name="T27" fmla="*/ 67 h 139"/>
                <a:gd name="T28" fmla="*/ 95 w 303"/>
                <a:gd name="T29" fmla="*/ 64 h 139"/>
                <a:gd name="T30" fmla="*/ 114 w 303"/>
                <a:gd name="T31" fmla="*/ 61 h 139"/>
                <a:gd name="T32" fmla="*/ 135 w 303"/>
                <a:gd name="T33" fmla="*/ 60 h 139"/>
                <a:gd name="T34" fmla="*/ 155 w 303"/>
                <a:gd name="T35" fmla="*/ 58 h 139"/>
                <a:gd name="T36" fmla="*/ 175 w 303"/>
                <a:gd name="T37" fmla="*/ 56 h 139"/>
                <a:gd name="T38" fmla="*/ 195 w 303"/>
                <a:gd name="T39" fmla="*/ 53 h 139"/>
                <a:gd name="T40" fmla="*/ 214 w 303"/>
                <a:gd name="T41" fmla="*/ 49 h 139"/>
                <a:gd name="T42" fmla="*/ 233 w 303"/>
                <a:gd name="T43" fmla="*/ 43 h 139"/>
                <a:gd name="T44" fmla="*/ 251 w 303"/>
                <a:gd name="T45" fmla="*/ 36 h 139"/>
                <a:gd name="T46" fmla="*/ 270 w 303"/>
                <a:gd name="T47" fmla="*/ 27 h 139"/>
                <a:gd name="T48" fmla="*/ 287 w 303"/>
                <a:gd name="T49" fmla="*/ 15 h 139"/>
                <a:gd name="T50" fmla="*/ 303 w 303"/>
                <a:gd name="T51" fmla="*/ 0 h 139"/>
                <a:gd name="T52" fmla="*/ 295 w 303"/>
                <a:gd name="T53" fmla="*/ 22 h 139"/>
                <a:gd name="T54" fmla="*/ 284 w 303"/>
                <a:gd name="T55" fmla="*/ 42 h 139"/>
                <a:gd name="T56" fmla="*/ 270 w 303"/>
                <a:gd name="T57" fmla="*/ 61 h 139"/>
                <a:gd name="T58" fmla="*/ 252 w 303"/>
                <a:gd name="T59" fmla="*/ 80 h 139"/>
                <a:gd name="T60" fmla="*/ 234 w 303"/>
                <a:gd name="T61" fmla="*/ 96 h 139"/>
                <a:gd name="T62" fmla="*/ 214 w 303"/>
                <a:gd name="T63" fmla="*/ 110 h 139"/>
                <a:gd name="T64" fmla="*/ 193 w 303"/>
                <a:gd name="T65" fmla="*/ 121 h 139"/>
                <a:gd name="T66" fmla="*/ 172 w 303"/>
                <a:gd name="T67" fmla="*/ 129 h 13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03"/>
                <a:gd name="T103" fmla="*/ 0 h 139"/>
                <a:gd name="T104" fmla="*/ 303 w 303"/>
                <a:gd name="T105" fmla="*/ 139 h 139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03" h="139">
                  <a:moveTo>
                    <a:pt x="172" y="129"/>
                  </a:moveTo>
                  <a:lnTo>
                    <a:pt x="151" y="134"/>
                  </a:lnTo>
                  <a:lnTo>
                    <a:pt x="128" y="138"/>
                  </a:lnTo>
                  <a:lnTo>
                    <a:pt x="106" y="139"/>
                  </a:lnTo>
                  <a:lnTo>
                    <a:pt x="83" y="138"/>
                  </a:lnTo>
                  <a:lnTo>
                    <a:pt x="61" y="133"/>
                  </a:lnTo>
                  <a:lnTo>
                    <a:pt x="42" y="126"/>
                  </a:lnTo>
                  <a:lnTo>
                    <a:pt x="22" y="117"/>
                  </a:lnTo>
                  <a:lnTo>
                    <a:pt x="5" y="103"/>
                  </a:lnTo>
                  <a:lnTo>
                    <a:pt x="0" y="93"/>
                  </a:lnTo>
                  <a:lnTo>
                    <a:pt x="17" y="83"/>
                  </a:lnTo>
                  <a:lnTo>
                    <a:pt x="36" y="76"/>
                  </a:lnTo>
                  <a:lnTo>
                    <a:pt x="55" y="71"/>
                  </a:lnTo>
                  <a:lnTo>
                    <a:pt x="75" y="67"/>
                  </a:lnTo>
                  <a:lnTo>
                    <a:pt x="95" y="64"/>
                  </a:lnTo>
                  <a:lnTo>
                    <a:pt x="114" y="61"/>
                  </a:lnTo>
                  <a:lnTo>
                    <a:pt x="135" y="60"/>
                  </a:lnTo>
                  <a:lnTo>
                    <a:pt x="155" y="58"/>
                  </a:lnTo>
                  <a:lnTo>
                    <a:pt x="175" y="56"/>
                  </a:lnTo>
                  <a:lnTo>
                    <a:pt x="195" y="53"/>
                  </a:lnTo>
                  <a:lnTo>
                    <a:pt x="214" y="49"/>
                  </a:lnTo>
                  <a:lnTo>
                    <a:pt x="233" y="43"/>
                  </a:lnTo>
                  <a:lnTo>
                    <a:pt x="251" y="36"/>
                  </a:lnTo>
                  <a:lnTo>
                    <a:pt x="270" y="27"/>
                  </a:lnTo>
                  <a:lnTo>
                    <a:pt x="287" y="15"/>
                  </a:lnTo>
                  <a:lnTo>
                    <a:pt x="303" y="0"/>
                  </a:lnTo>
                  <a:lnTo>
                    <a:pt x="295" y="22"/>
                  </a:lnTo>
                  <a:lnTo>
                    <a:pt x="284" y="42"/>
                  </a:lnTo>
                  <a:lnTo>
                    <a:pt x="270" y="61"/>
                  </a:lnTo>
                  <a:lnTo>
                    <a:pt x="252" y="80"/>
                  </a:lnTo>
                  <a:lnTo>
                    <a:pt x="234" y="96"/>
                  </a:lnTo>
                  <a:lnTo>
                    <a:pt x="214" y="110"/>
                  </a:lnTo>
                  <a:lnTo>
                    <a:pt x="193" y="121"/>
                  </a:lnTo>
                  <a:lnTo>
                    <a:pt x="172" y="1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619" name="Freeform 40"/>
            <p:cNvSpPr>
              <a:spLocks/>
            </p:cNvSpPr>
            <p:nvPr/>
          </p:nvSpPr>
          <p:spPr bwMode="auto">
            <a:xfrm>
              <a:off x="2391" y="3372"/>
              <a:ext cx="232" cy="152"/>
            </a:xfrm>
            <a:custGeom>
              <a:avLst/>
              <a:gdLst>
                <a:gd name="T0" fmla="*/ 464 w 464"/>
                <a:gd name="T1" fmla="*/ 5 h 305"/>
                <a:gd name="T2" fmla="*/ 449 w 464"/>
                <a:gd name="T3" fmla="*/ 40 h 305"/>
                <a:gd name="T4" fmla="*/ 439 w 464"/>
                <a:gd name="T5" fmla="*/ 77 h 305"/>
                <a:gd name="T6" fmla="*/ 432 w 464"/>
                <a:gd name="T7" fmla="*/ 114 h 305"/>
                <a:gd name="T8" fmla="*/ 426 w 464"/>
                <a:gd name="T9" fmla="*/ 152 h 305"/>
                <a:gd name="T10" fmla="*/ 423 w 464"/>
                <a:gd name="T11" fmla="*/ 191 h 305"/>
                <a:gd name="T12" fmla="*/ 418 w 464"/>
                <a:gd name="T13" fmla="*/ 229 h 305"/>
                <a:gd name="T14" fmla="*/ 413 w 464"/>
                <a:gd name="T15" fmla="*/ 267 h 305"/>
                <a:gd name="T16" fmla="*/ 406 w 464"/>
                <a:gd name="T17" fmla="*/ 305 h 305"/>
                <a:gd name="T18" fmla="*/ 380 w 464"/>
                <a:gd name="T19" fmla="*/ 304 h 305"/>
                <a:gd name="T20" fmla="*/ 354 w 464"/>
                <a:gd name="T21" fmla="*/ 303 h 305"/>
                <a:gd name="T22" fmla="*/ 328 w 464"/>
                <a:gd name="T23" fmla="*/ 301 h 305"/>
                <a:gd name="T24" fmla="*/ 304 w 464"/>
                <a:gd name="T25" fmla="*/ 297 h 305"/>
                <a:gd name="T26" fmla="*/ 279 w 464"/>
                <a:gd name="T27" fmla="*/ 294 h 305"/>
                <a:gd name="T28" fmla="*/ 254 w 464"/>
                <a:gd name="T29" fmla="*/ 290 h 305"/>
                <a:gd name="T30" fmla="*/ 229 w 464"/>
                <a:gd name="T31" fmla="*/ 287 h 305"/>
                <a:gd name="T32" fmla="*/ 204 w 464"/>
                <a:gd name="T33" fmla="*/ 283 h 305"/>
                <a:gd name="T34" fmla="*/ 179 w 464"/>
                <a:gd name="T35" fmla="*/ 280 h 305"/>
                <a:gd name="T36" fmla="*/ 154 w 464"/>
                <a:gd name="T37" fmla="*/ 277 h 305"/>
                <a:gd name="T38" fmla="*/ 129 w 464"/>
                <a:gd name="T39" fmla="*/ 274 h 305"/>
                <a:gd name="T40" fmla="*/ 104 w 464"/>
                <a:gd name="T41" fmla="*/ 273 h 305"/>
                <a:gd name="T42" fmla="*/ 78 w 464"/>
                <a:gd name="T43" fmla="*/ 272 h 305"/>
                <a:gd name="T44" fmla="*/ 53 w 464"/>
                <a:gd name="T45" fmla="*/ 273 h 305"/>
                <a:gd name="T46" fmla="*/ 27 w 464"/>
                <a:gd name="T47" fmla="*/ 274 h 305"/>
                <a:gd name="T48" fmla="*/ 0 w 464"/>
                <a:gd name="T49" fmla="*/ 278 h 305"/>
                <a:gd name="T50" fmla="*/ 19 w 464"/>
                <a:gd name="T51" fmla="*/ 264 h 305"/>
                <a:gd name="T52" fmla="*/ 38 w 464"/>
                <a:gd name="T53" fmla="*/ 251 h 305"/>
                <a:gd name="T54" fmla="*/ 59 w 464"/>
                <a:gd name="T55" fmla="*/ 240 h 305"/>
                <a:gd name="T56" fmla="*/ 80 w 464"/>
                <a:gd name="T57" fmla="*/ 229 h 305"/>
                <a:gd name="T58" fmla="*/ 101 w 464"/>
                <a:gd name="T59" fmla="*/ 220 h 305"/>
                <a:gd name="T60" fmla="*/ 123 w 464"/>
                <a:gd name="T61" fmla="*/ 212 h 305"/>
                <a:gd name="T62" fmla="*/ 145 w 464"/>
                <a:gd name="T63" fmla="*/ 204 h 305"/>
                <a:gd name="T64" fmla="*/ 167 w 464"/>
                <a:gd name="T65" fmla="*/ 195 h 305"/>
                <a:gd name="T66" fmla="*/ 189 w 464"/>
                <a:gd name="T67" fmla="*/ 187 h 305"/>
                <a:gd name="T68" fmla="*/ 210 w 464"/>
                <a:gd name="T69" fmla="*/ 177 h 305"/>
                <a:gd name="T70" fmla="*/ 231 w 464"/>
                <a:gd name="T71" fmla="*/ 167 h 305"/>
                <a:gd name="T72" fmla="*/ 251 w 464"/>
                <a:gd name="T73" fmla="*/ 156 h 305"/>
                <a:gd name="T74" fmla="*/ 270 w 464"/>
                <a:gd name="T75" fmla="*/ 143 h 305"/>
                <a:gd name="T76" fmla="*/ 288 w 464"/>
                <a:gd name="T77" fmla="*/ 128 h 305"/>
                <a:gd name="T78" fmla="*/ 305 w 464"/>
                <a:gd name="T79" fmla="*/ 112 h 305"/>
                <a:gd name="T80" fmla="*/ 320 w 464"/>
                <a:gd name="T81" fmla="*/ 92 h 305"/>
                <a:gd name="T82" fmla="*/ 331 w 464"/>
                <a:gd name="T83" fmla="*/ 80 h 305"/>
                <a:gd name="T84" fmla="*/ 341 w 464"/>
                <a:gd name="T85" fmla="*/ 67 h 305"/>
                <a:gd name="T86" fmla="*/ 353 w 464"/>
                <a:gd name="T87" fmla="*/ 55 h 305"/>
                <a:gd name="T88" fmla="*/ 364 w 464"/>
                <a:gd name="T89" fmla="*/ 44 h 305"/>
                <a:gd name="T90" fmla="*/ 376 w 464"/>
                <a:gd name="T91" fmla="*/ 32 h 305"/>
                <a:gd name="T92" fmla="*/ 388 w 464"/>
                <a:gd name="T93" fmla="*/ 21 h 305"/>
                <a:gd name="T94" fmla="*/ 400 w 464"/>
                <a:gd name="T95" fmla="*/ 10 h 305"/>
                <a:gd name="T96" fmla="*/ 413 w 464"/>
                <a:gd name="T97" fmla="*/ 0 h 305"/>
                <a:gd name="T98" fmla="*/ 464 w 464"/>
                <a:gd name="T99" fmla="*/ 5 h 30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464"/>
                <a:gd name="T151" fmla="*/ 0 h 305"/>
                <a:gd name="T152" fmla="*/ 464 w 464"/>
                <a:gd name="T153" fmla="*/ 305 h 30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464" h="305">
                  <a:moveTo>
                    <a:pt x="464" y="5"/>
                  </a:moveTo>
                  <a:lnTo>
                    <a:pt x="449" y="40"/>
                  </a:lnTo>
                  <a:lnTo>
                    <a:pt x="439" y="77"/>
                  </a:lnTo>
                  <a:lnTo>
                    <a:pt x="432" y="114"/>
                  </a:lnTo>
                  <a:lnTo>
                    <a:pt x="426" y="152"/>
                  </a:lnTo>
                  <a:lnTo>
                    <a:pt x="423" y="191"/>
                  </a:lnTo>
                  <a:lnTo>
                    <a:pt x="418" y="229"/>
                  </a:lnTo>
                  <a:lnTo>
                    <a:pt x="413" y="267"/>
                  </a:lnTo>
                  <a:lnTo>
                    <a:pt x="406" y="305"/>
                  </a:lnTo>
                  <a:lnTo>
                    <a:pt x="380" y="304"/>
                  </a:lnTo>
                  <a:lnTo>
                    <a:pt x="354" y="303"/>
                  </a:lnTo>
                  <a:lnTo>
                    <a:pt x="328" y="301"/>
                  </a:lnTo>
                  <a:lnTo>
                    <a:pt x="304" y="297"/>
                  </a:lnTo>
                  <a:lnTo>
                    <a:pt x="279" y="294"/>
                  </a:lnTo>
                  <a:lnTo>
                    <a:pt x="254" y="290"/>
                  </a:lnTo>
                  <a:lnTo>
                    <a:pt x="229" y="287"/>
                  </a:lnTo>
                  <a:lnTo>
                    <a:pt x="204" y="283"/>
                  </a:lnTo>
                  <a:lnTo>
                    <a:pt x="179" y="280"/>
                  </a:lnTo>
                  <a:lnTo>
                    <a:pt x="154" y="277"/>
                  </a:lnTo>
                  <a:lnTo>
                    <a:pt x="129" y="274"/>
                  </a:lnTo>
                  <a:lnTo>
                    <a:pt x="104" y="273"/>
                  </a:lnTo>
                  <a:lnTo>
                    <a:pt x="78" y="272"/>
                  </a:lnTo>
                  <a:lnTo>
                    <a:pt x="53" y="273"/>
                  </a:lnTo>
                  <a:lnTo>
                    <a:pt x="27" y="274"/>
                  </a:lnTo>
                  <a:lnTo>
                    <a:pt x="0" y="278"/>
                  </a:lnTo>
                  <a:lnTo>
                    <a:pt x="19" y="264"/>
                  </a:lnTo>
                  <a:lnTo>
                    <a:pt x="38" y="251"/>
                  </a:lnTo>
                  <a:lnTo>
                    <a:pt x="59" y="240"/>
                  </a:lnTo>
                  <a:lnTo>
                    <a:pt x="80" y="229"/>
                  </a:lnTo>
                  <a:lnTo>
                    <a:pt x="101" y="220"/>
                  </a:lnTo>
                  <a:lnTo>
                    <a:pt x="123" y="212"/>
                  </a:lnTo>
                  <a:lnTo>
                    <a:pt x="145" y="204"/>
                  </a:lnTo>
                  <a:lnTo>
                    <a:pt x="167" y="195"/>
                  </a:lnTo>
                  <a:lnTo>
                    <a:pt x="189" y="187"/>
                  </a:lnTo>
                  <a:lnTo>
                    <a:pt x="210" y="177"/>
                  </a:lnTo>
                  <a:lnTo>
                    <a:pt x="231" y="167"/>
                  </a:lnTo>
                  <a:lnTo>
                    <a:pt x="251" y="156"/>
                  </a:lnTo>
                  <a:lnTo>
                    <a:pt x="270" y="143"/>
                  </a:lnTo>
                  <a:lnTo>
                    <a:pt x="288" y="128"/>
                  </a:lnTo>
                  <a:lnTo>
                    <a:pt x="305" y="112"/>
                  </a:lnTo>
                  <a:lnTo>
                    <a:pt x="320" y="92"/>
                  </a:lnTo>
                  <a:lnTo>
                    <a:pt x="331" y="80"/>
                  </a:lnTo>
                  <a:lnTo>
                    <a:pt x="341" y="67"/>
                  </a:lnTo>
                  <a:lnTo>
                    <a:pt x="353" y="55"/>
                  </a:lnTo>
                  <a:lnTo>
                    <a:pt x="364" y="44"/>
                  </a:lnTo>
                  <a:lnTo>
                    <a:pt x="376" y="32"/>
                  </a:lnTo>
                  <a:lnTo>
                    <a:pt x="388" y="21"/>
                  </a:lnTo>
                  <a:lnTo>
                    <a:pt x="400" y="10"/>
                  </a:lnTo>
                  <a:lnTo>
                    <a:pt x="413" y="0"/>
                  </a:lnTo>
                  <a:lnTo>
                    <a:pt x="464" y="5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620" name="Freeform 41"/>
            <p:cNvSpPr>
              <a:spLocks/>
            </p:cNvSpPr>
            <p:nvPr/>
          </p:nvSpPr>
          <p:spPr bwMode="auto">
            <a:xfrm>
              <a:off x="2246" y="3543"/>
              <a:ext cx="73" cy="99"/>
            </a:xfrm>
            <a:custGeom>
              <a:avLst/>
              <a:gdLst>
                <a:gd name="T0" fmla="*/ 145 w 145"/>
                <a:gd name="T1" fmla="*/ 0 h 197"/>
                <a:gd name="T2" fmla="*/ 137 w 145"/>
                <a:gd name="T3" fmla="*/ 25 h 197"/>
                <a:gd name="T4" fmla="*/ 128 w 145"/>
                <a:gd name="T5" fmla="*/ 49 h 197"/>
                <a:gd name="T6" fmla="*/ 120 w 145"/>
                <a:gd name="T7" fmla="*/ 72 h 197"/>
                <a:gd name="T8" fmla="*/ 112 w 145"/>
                <a:gd name="T9" fmla="*/ 96 h 197"/>
                <a:gd name="T10" fmla="*/ 105 w 145"/>
                <a:gd name="T11" fmla="*/ 120 h 197"/>
                <a:gd name="T12" fmla="*/ 99 w 145"/>
                <a:gd name="T13" fmla="*/ 146 h 197"/>
                <a:gd name="T14" fmla="*/ 94 w 145"/>
                <a:gd name="T15" fmla="*/ 171 h 197"/>
                <a:gd name="T16" fmla="*/ 92 w 145"/>
                <a:gd name="T17" fmla="*/ 197 h 197"/>
                <a:gd name="T18" fmla="*/ 80 w 145"/>
                <a:gd name="T19" fmla="*/ 176 h 197"/>
                <a:gd name="T20" fmla="*/ 67 w 145"/>
                <a:gd name="T21" fmla="*/ 155 h 197"/>
                <a:gd name="T22" fmla="*/ 53 w 145"/>
                <a:gd name="T23" fmla="*/ 134 h 197"/>
                <a:gd name="T24" fmla="*/ 38 w 145"/>
                <a:gd name="T25" fmla="*/ 113 h 197"/>
                <a:gd name="T26" fmla="*/ 25 w 145"/>
                <a:gd name="T27" fmla="*/ 91 h 197"/>
                <a:gd name="T28" fmla="*/ 14 w 145"/>
                <a:gd name="T29" fmla="*/ 70 h 197"/>
                <a:gd name="T30" fmla="*/ 4 w 145"/>
                <a:gd name="T31" fmla="*/ 46 h 197"/>
                <a:gd name="T32" fmla="*/ 0 w 145"/>
                <a:gd name="T33" fmla="*/ 22 h 197"/>
                <a:gd name="T34" fmla="*/ 17 w 145"/>
                <a:gd name="T35" fmla="*/ 18 h 197"/>
                <a:gd name="T36" fmla="*/ 34 w 145"/>
                <a:gd name="T37" fmla="*/ 15 h 197"/>
                <a:gd name="T38" fmla="*/ 53 w 145"/>
                <a:gd name="T39" fmla="*/ 14 h 197"/>
                <a:gd name="T40" fmla="*/ 71 w 145"/>
                <a:gd name="T41" fmla="*/ 13 h 197"/>
                <a:gd name="T42" fmla="*/ 90 w 145"/>
                <a:gd name="T43" fmla="*/ 12 h 197"/>
                <a:gd name="T44" fmla="*/ 109 w 145"/>
                <a:gd name="T45" fmla="*/ 11 h 197"/>
                <a:gd name="T46" fmla="*/ 127 w 145"/>
                <a:gd name="T47" fmla="*/ 6 h 197"/>
                <a:gd name="T48" fmla="*/ 145 w 145"/>
                <a:gd name="T49" fmla="*/ 0 h 19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45"/>
                <a:gd name="T76" fmla="*/ 0 h 197"/>
                <a:gd name="T77" fmla="*/ 145 w 145"/>
                <a:gd name="T78" fmla="*/ 197 h 19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45" h="197">
                  <a:moveTo>
                    <a:pt x="145" y="0"/>
                  </a:moveTo>
                  <a:lnTo>
                    <a:pt x="137" y="25"/>
                  </a:lnTo>
                  <a:lnTo>
                    <a:pt x="128" y="49"/>
                  </a:lnTo>
                  <a:lnTo>
                    <a:pt x="120" y="72"/>
                  </a:lnTo>
                  <a:lnTo>
                    <a:pt x="112" y="96"/>
                  </a:lnTo>
                  <a:lnTo>
                    <a:pt x="105" y="120"/>
                  </a:lnTo>
                  <a:lnTo>
                    <a:pt x="99" y="146"/>
                  </a:lnTo>
                  <a:lnTo>
                    <a:pt x="94" y="171"/>
                  </a:lnTo>
                  <a:lnTo>
                    <a:pt x="92" y="197"/>
                  </a:lnTo>
                  <a:lnTo>
                    <a:pt x="80" y="176"/>
                  </a:lnTo>
                  <a:lnTo>
                    <a:pt x="67" y="155"/>
                  </a:lnTo>
                  <a:lnTo>
                    <a:pt x="53" y="134"/>
                  </a:lnTo>
                  <a:lnTo>
                    <a:pt x="38" y="113"/>
                  </a:lnTo>
                  <a:lnTo>
                    <a:pt x="25" y="91"/>
                  </a:lnTo>
                  <a:lnTo>
                    <a:pt x="14" y="70"/>
                  </a:lnTo>
                  <a:lnTo>
                    <a:pt x="4" y="46"/>
                  </a:lnTo>
                  <a:lnTo>
                    <a:pt x="0" y="22"/>
                  </a:lnTo>
                  <a:lnTo>
                    <a:pt x="17" y="18"/>
                  </a:lnTo>
                  <a:lnTo>
                    <a:pt x="34" y="15"/>
                  </a:lnTo>
                  <a:lnTo>
                    <a:pt x="53" y="14"/>
                  </a:lnTo>
                  <a:lnTo>
                    <a:pt x="71" y="13"/>
                  </a:lnTo>
                  <a:lnTo>
                    <a:pt x="90" y="12"/>
                  </a:lnTo>
                  <a:lnTo>
                    <a:pt x="109" y="11"/>
                  </a:lnTo>
                  <a:lnTo>
                    <a:pt x="127" y="6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621" name="Freeform 43"/>
            <p:cNvSpPr>
              <a:spLocks/>
            </p:cNvSpPr>
            <p:nvPr/>
          </p:nvSpPr>
          <p:spPr bwMode="auto">
            <a:xfrm>
              <a:off x="2045" y="3083"/>
              <a:ext cx="30" cy="19"/>
            </a:xfrm>
            <a:custGeom>
              <a:avLst/>
              <a:gdLst>
                <a:gd name="T0" fmla="*/ 29 w 59"/>
                <a:gd name="T1" fmla="*/ 38 h 38"/>
                <a:gd name="T2" fmla="*/ 41 w 59"/>
                <a:gd name="T3" fmla="*/ 37 h 38"/>
                <a:gd name="T4" fmla="*/ 51 w 59"/>
                <a:gd name="T5" fmla="*/ 32 h 38"/>
                <a:gd name="T6" fmla="*/ 57 w 59"/>
                <a:gd name="T7" fmla="*/ 26 h 38"/>
                <a:gd name="T8" fmla="*/ 59 w 59"/>
                <a:gd name="T9" fmla="*/ 20 h 38"/>
                <a:gd name="T10" fmla="*/ 57 w 59"/>
                <a:gd name="T11" fmla="*/ 11 h 38"/>
                <a:gd name="T12" fmla="*/ 51 w 59"/>
                <a:gd name="T13" fmla="*/ 6 h 38"/>
                <a:gd name="T14" fmla="*/ 41 w 59"/>
                <a:gd name="T15" fmla="*/ 1 h 38"/>
                <a:gd name="T16" fmla="*/ 29 w 59"/>
                <a:gd name="T17" fmla="*/ 0 h 38"/>
                <a:gd name="T18" fmla="*/ 18 w 59"/>
                <a:gd name="T19" fmla="*/ 1 h 38"/>
                <a:gd name="T20" fmla="*/ 9 w 59"/>
                <a:gd name="T21" fmla="*/ 6 h 38"/>
                <a:gd name="T22" fmla="*/ 2 w 59"/>
                <a:gd name="T23" fmla="*/ 11 h 38"/>
                <a:gd name="T24" fmla="*/ 0 w 59"/>
                <a:gd name="T25" fmla="*/ 20 h 38"/>
                <a:gd name="T26" fmla="*/ 2 w 59"/>
                <a:gd name="T27" fmla="*/ 26 h 38"/>
                <a:gd name="T28" fmla="*/ 9 w 59"/>
                <a:gd name="T29" fmla="*/ 32 h 38"/>
                <a:gd name="T30" fmla="*/ 18 w 59"/>
                <a:gd name="T31" fmla="*/ 37 h 38"/>
                <a:gd name="T32" fmla="*/ 29 w 59"/>
                <a:gd name="T33" fmla="*/ 38 h 3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9"/>
                <a:gd name="T52" fmla="*/ 0 h 38"/>
                <a:gd name="T53" fmla="*/ 59 w 59"/>
                <a:gd name="T54" fmla="*/ 38 h 3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9" h="38">
                  <a:moveTo>
                    <a:pt x="29" y="38"/>
                  </a:moveTo>
                  <a:lnTo>
                    <a:pt x="41" y="37"/>
                  </a:lnTo>
                  <a:lnTo>
                    <a:pt x="51" y="32"/>
                  </a:lnTo>
                  <a:lnTo>
                    <a:pt x="57" y="26"/>
                  </a:lnTo>
                  <a:lnTo>
                    <a:pt x="59" y="20"/>
                  </a:lnTo>
                  <a:lnTo>
                    <a:pt x="57" y="11"/>
                  </a:lnTo>
                  <a:lnTo>
                    <a:pt x="51" y="6"/>
                  </a:lnTo>
                  <a:lnTo>
                    <a:pt x="41" y="1"/>
                  </a:lnTo>
                  <a:lnTo>
                    <a:pt x="29" y="0"/>
                  </a:lnTo>
                  <a:lnTo>
                    <a:pt x="18" y="1"/>
                  </a:lnTo>
                  <a:lnTo>
                    <a:pt x="9" y="6"/>
                  </a:lnTo>
                  <a:lnTo>
                    <a:pt x="2" y="11"/>
                  </a:lnTo>
                  <a:lnTo>
                    <a:pt x="0" y="20"/>
                  </a:lnTo>
                  <a:lnTo>
                    <a:pt x="2" y="26"/>
                  </a:lnTo>
                  <a:lnTo>
                    <a:pt x="9" y="32"/>
                  </a:lnTo>
                  <a:lnTo>
                    <a:pt x="18" y="37"/>
                  </a:lnTo>
                  <a:lnTo>
                    <a:pt x="29" y="38"/>
                  </a:lnTo>
                  <a:close/>
                </a:path>
              </a:pathLst>
            </a:custGeom>
            <a:solidFill>
              <a:srgbClr val="00FF7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622" name="Freeform 44"/>
            <p:cNvSpPr>
              <a:spLocks/>
            </p:cNvSpPr>
            <p:nvPr/>
          </p:nvSpPr>
          <p:spPr bwMode="auto">
            <a:xfrm>
              <a:off x="2044" y="3079"/>
              <a:ext cx="31" cy="19"/>
            </a:xfrm>
            <a:custGeom>
              <a:avLst/>
              <a:gdLst>
                <a:gd name="T0" fmla="*/ 33 w 63"/>
                <a:gd name="T1" fmla="*/ 38 h 38"/>
                <a:gd name="T2" fmla="*/ 45 w 63"/>
                <a:gd name="T3" fmla="*/ 34 h 38"/>
                <a:gd name="T4" fmla="*/ 55 w 63"/>
                <a:gd name="T5" fmla="*/ 30 h 38"/>
                <a:gd name="T6" fmla="*/ 60 w 63"/>
                <a:gd name="T7" fmla="*/ 23 h 38"/>
                <a:gd name="T8" fmla="*/ 63 w 63"/>
                <a:gd name="T9" fmla="*/ 15 h 38"/>
                <a:gd name="T10" fmla="*/ 59 w 63"/>
                <a:gd name="T11" fmla="*/ 8 h 38"/>
                <a:gd name="T12" fmla="*/ 52 w 63"/>
                <a:gd name="T13" fmla="*/ 2 h 38"/>
                <a:gd name="T14" fmla="*/ 42 w 63"/>
                <a:gd name="T15" fmla="*/ 0 h 38"/>
                <a:gd name="T16" fmla="*/ 29 w 63"/>
                <a:gd name="T17" fmla="*/ 0 h 38"/>
                <a:gd name="T18" fmla="*/ 18 w 63"/>
                <a:gd name="T19" fmla="*/ 2 h 38"/>
                <a:gd name="T20" fmla="*/ 8 w 63"/>
                <a:gd name="T21" fmla="*/ 7 h 38"/>
                <a:gd name="T22" fmla="*/ 2 w 63"/>
                <a:gd name="T23" fmla="*/ 14 h 38"/>
                <a:gd name="T24" fmla="*/ 0 w 63"/>
                <a:gd name="T25" fmla="*/ 22 h 38"/>
                <a:gd name="T26" fmla="*/ 4 w 63"/>
                <a:gd name="T27" fmla="*/ 29 h 38"/>
                <a:gd name="T28" fmla="*/ 11 w 63"/>
                <a:gd name="T29" fmla="*/ 34 h 38"/>
                <a:gd name="T30" fmla="*/ 20 w 63"/>
                <a:gd name="T31" fmla="*/ 37 h 38"/>
                <a:gd name="T32" fmla="*/ 33 w 63"/>
                <a:gd name="T33" fmla="*/ 38 h 3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3"/>
                <a:gd name="T52" fmla="*/ 0 h 38"/>
                <a:gd name="T53" fmla="*/ 63 w 63"/>
                <a:gd name="T54" fmla="*/ 38 h 3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3" h="38">
                  <a:moveTo>
                    <a:pt x="33" y="38"/>
                  </a:moveTo>
                  <a:lnTo>
                    <a:pt x="45" y="34"/>
                  </a:lnTo>
                  <a:lnTo>
                    <a:pt x="55" y="30"/>
                  </a:lnTo>
                  <a:lnTo>
                    <a:pt x="60" y="23"/>
                  </a:lnTo>
                  <a:lnTo>
                    <a:pt x="63" y="15"/>
                  </a:lnTo>
                  <a:lnTo>
                    <a:pt x="59" y="8"/>
                  </a:lnTo>
                  <a:lnTo>
                    <a:pt x="52" y="2"/>
                  </a:lnTo>
                  <a:lnTo>
                    <a:pt x="42" y="0"/>
                  </a:lnTo>
                  <a:lnTo>
                    <a:pt x="29" y="0"/>
                  </a:lnTo>
                  <a:lnTo>
                    <a:pt x="18" y="2"/>
                  </a:lnTo>
                  <a:lnTo>
                    <a:pt x="8" y="7"/>
                  </a:lnTo>
                  <a:lnTo>
                    <a:pt x="2" y="14"/>
                  </a:lnTo>
                  <a:lnTo>
                    <a:pt x="0" y="22"/>
                  </a:lnTo>
                  <a:lnTo>
                    <a:pt x="4" y="29"/>
                  </a:lnTo>
                  <a:lnTo>
                    <a:pt x="11" y="34"/>
                  </a:lnTo>
                  <a:lnTo>
                    <a:pt x="20" y="37"/>
                  </a:lnTo>
                  <a:lnTo>
                    <a:pt x="33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623" name="Freeform 45"/>
            <p:cNvSpPr>
              <a:spLocks/>
            </p:cNvSpPr>
            <p:nvPr/>
          </p:nvSpPr>
          <p:spPr bwMode="auto">
            <a:xfrm>
              <a:off x="2070" y="3088"/>
              <a:ext cx="6" cy="6"/>
            </a:xfrm>
            <a:custGeom>
              <a:avLst/>
              <a:gdLst>
                <a:gd name="T0" fmla="*/ 7 w 13"/>
                <a:gd name="T1" fmla="*/ 12 h 12"/>
                <a:gd name="T2" fmla="*/ 9 w 13"/>
                <a:gd name="T3" fmla="*/ 12 h 12"/>
                <a:gd name="T4" fmla="*/ 12 w 13"/>
                <a:gd name="T5" fmla="*/ 11 h 12"/>
                <a:gd name="T6" fmla="*/ 13 w 13"/>
                <a:gd name="T7" fmla="*/ 8 h 12"/>
                <a:gd name="T8" fmla="*/ 13 w 13"/>
                <a:gd name="T9" fmla="*/ 6 h 12"/>
                <a:gd name="T10" fmla="*/ 13 w 13"/>
                <a:gd name="T11" fmla="*/ 4 h 12"/>
                <a:gd name="T12" fmla="*/ 12 w 13"/>
                <a:gd name="T13" fmla="*/ 1 h 12"/>
                <a:gd name="T14" fmla="*/ 9 w 13"/>
                <a:gd name="T15" fmla="*/ 0 h 12"/>
                <a:gd name="T16" fmla="*/ 7 w 13"/>
                <a:gd name="T17" fmla="*/ 0 h 12"/>
                <a:gd name="T18" fmla="*/ 5 w 13"/>
                <a:gd name="T19" fmla="*/ 0 h 12"/>
                <a:gd name="T20" fmla="*/ 2 w 13"/>
                <a:gd name="T21" fmla="*/ 1 h 12"/>
                <a:gd name="T22" fmla="*/ 1 w 13"/>
                <a:gd name="T23" fmla="*/ 4 h 12"/>
                <a:gd name="T24" fmla="*/ 0 w 13"/>
                <a:gd name="T25" fmla="*/ 6 h 12"/>
                <a:gd name="T26" fmla="*/ 1 w 13"/>
                <a:gd name="T27" fmla="*/ 8 h 12"/>
                <a:gd name="T28" fmla="*/ 2 w 13"/>
                <a:gd name="T29" fmla="*/ 11 h 12"/>
                <a:gd name="T30" fmla="*/ 5 w 13"/>
                <a:gd name="T31" fmla="*/ 12 h 12"/>
                <a:gd name="T32" fmla="*/ 7 w 13"/>
                <a:gd name="T33" fmla="*/ 12 h 1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3"/>
                <a:gd name="T52" fmla="*/ 0 h 12"/>
                <a:gd name="T53" fmla="*/ 13 w 13"/>
                <a:gd name="T54" fmla="*/ 12 h 1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3" h="12">
                  <a:moveTo>
                    <a:pt x="7" y="12"/>
                  </a:moveTo>
                  <a:lnTo>
                    <a:pt x="9" y="12"/>
                  </a:lnTo>
                  <a:lnTo>
                    <a:pt x="12" y="11"/>
                  </a:lnTo>
                  <a:lnTo>
                    <a:pt x="13" y="8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1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2" y="1"/>
                  </a:lnTo>
                  <a:lnTo>
                    <a:pt x="1" y="4"/>
                  </a:lnTo>
                  <a:lnTo>
                    <a:pt x="0" y="6"/>
                  </a:lnTo>
                  <a:lnTo>
                    <a:pt x="1" y="8"/>
                  </a:lnTo>
                  <a:lnTo>
                    <a:pt x="2" y="11"/>
                  </a:lnTo>
                  <a:lnTo>
                    <a:pt x="5" y="12"/>
                  </a:lnTo>
                  <a:lnTo>
                    <a:pt x="7" y="1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624" name="Freeform 46"/>
            <p:cNvSpPr>
              <a:spLocks/>
            </p:cNvSpPr>
            <p:nvPr/>
          </p:nvSpPr>
          <p:spPr bwMode="auto">
            <a:xfrm>
              <a:off x="2253" y="3021"/>
              <a:ext cx="30" cy="19"/>
            </a:xfrm>
            <a:custGeom>
              <a:avLst/>
              <a:gdLst>
                <a:gd name="T0" fmla="*/ 30 w 60"/>
                <a:gd name="T1" fmla="*/ 38 h 38"/>
                <a:gd name="T2" fmla="*/ 41 w 60"/>
                <a:gd name="T3" fmla="*/ 36 h 38"/>
                <a:gd name="T4" fmla="*/ 50 w 60"/>
                <a:gd name="T5" fmla="*/ 32 h 38"/>
                <a:gd name="T6" fmla="*/ 57 w 60"/>
                <a:gd name="T7" fmla="*/ 26 h 38"/>
                <a:gd name="T8" fmla="*/ 60 w 60"/>
                <a:gd name="T9" fmla="*/ 18 h 38"/>
                <a:gd name="T10" fmla="*/ 57 w 60"/>
                <a:gd name="T11" fmla="*/ 11 h 38"/>
                <a:gd name="T12" fmla="*/ 50 w 60"/>
                <a:gd name="T13" fmla="*/ 5 h 38"/>
                <a:gd name="T14" fmla="*/ 41 w 60"/>
                <a:gd name="T15" fmla="*/ 1 h 38"/>
                <a:gd name="T16" fmla="*/ 30 w 60"/>
                <a:gd name="T17" fmla="*/ 0 h 38"/>
                <a:gd name="T18" fmla="*/ 18 w 60"/>
                <a:gd name="T19" fmla="*/ 1 h 38"/>
                <a:gd name="T20" fmla="*/ 8 w 60"/>
                <a:gd name="T21" fmla="*/ 5 h 38"/>
                <a:gd name="T22" fmla="*/ 2 w 60"/>
                <a:gd name="T23" fmla="*/ 11 h 38"/>
                <a:gd name="T24" fmla="*/ 0 w 60"/>
                <a:gd name="T25" fmla="*/ 18 h 38"/>
                <a:gd name="T26" fmla="*/ 2 w 60"/>
                <a:gd name="T27" fmla="*/ 26 h 38"/>
                <a:gd name="T28" fmla="*/ 8 w 60"/>
                <a:gd name="T29" fmla="*/ 32 h 38"/>
                <a:gd name="T30" fmla="*/ 18 w 60"/>
                <a:gd name="T31" fmla="*/ 36 h 38"/>
                <a:gd name="T32" fmla="*/ 30 w 60"/>
                <a:gd name="T33" fmla="*/ 38 h 3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0"/>
                <a:gd name="T52" fmla="*/ 0 h 38"/>
                <a:gd name="T53" fmla="*/ 60 w 60"/>
                <a:gd name="T54" fmla="*/ 38 h 3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0" h="38">
                  <a:moveTo>
                    <a:pt x="30" y="38"/>
                  </a:moveTo>
                  <a:lnTo>
                    <a:pt x="41" y="36"/>
                  </a:lnTo>
                  <a:lnTo>
                    <a:pt x="50" y="32"/>
                  </a:lnTo>
                  <a:lnTo>
                    <a:pt x="57" y="26"/>
                  </a:lnTo>
                  <a:lnTo>
                    <a:pt x="60" y="18"/>
                  </a:lnTo>
                  <a:lnTo>
                    <a:pt x="57" y="11"/>
                  </a:lnTo>
                  <a:lnTo>
                    <a:pt x="50" y="5"/>
                  </a:lnTo>
                  <a:lnTo>
                    <a:pt x="41" y="1"/>
                  </a:lnTo>
                  <a:lnTo>
                    <a:pt x="30" y="0"/>
                  </a:lnTo>
                  <a:lnTo>
                    <a:pt x="18" y="1"/>
                  </a:lnTo>
                  <a:lnTo>
                    <a:pt x="8" y="5"/>
                  </a:lnTo>
                  <a:lnTo>
                    <a:pt x="2" y="11"/>
                  </a:lnTo>
                  <a:lnTo>
                    <a:pt x="0" y="18"/>
                  </a:lnTo>
                  <a:lnTo>
                    <a:pt x="2" y="26"/>
                  </a:lnTo>
                  <a:lnTo>
                    <a:pt x="8" y="32"/>
                  </a:lnTo>
                  <a:lnTo>
                    <a:pt x="18" y="36"/>
                  </a:lnTo>
                  <a:lnTo>
                    <a:pt x="30" y="38"/>
                  </a:lnTo>
                  <a:close/>
                </a:path>
              </a:pathLst>
            </a:custGeom>
            <a:solidFill>
              <a:srgbClr val="00FF7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625" name="Freeform 47"/>
            <p:cNvSpPr>
              <a:spLocks/>
            </p:cNvSpPr>
            <p:nvPr/>
          </p:nvSpPr>
          <p:spPr bwMode="auto">
            <a:xfrm>
              <a:off x="2252" y="3017"/>
              <a:ext cx="31" cy="19"/>
            </a:xfrm>
            <a:custGeom>
              <a:avLst/>
              <a:gdLst>
                <a:gd name="T0" fmla="*/ 34 w 63"/>
                <a:gd name="T1" fmla="*/ 39 h 39"/>
                <a:gd name="T2" fmla="*/ 45 w 63"/>
                <a:gd name="T3" fmla="*/ 36 h 39"/>
                <a:gd name="T4" fmla="*/ 56 w 63"/>
                <a:gd name="T5" fmla="*/ 31 h 39"/>
                <a:gd name="T6" fmla="*/ 61 w 63"/>
                <a:gd name="T7" fmla="*/ 24 h 39"/>
                <a:gd name="T8" fmla="*/ 63 w 63"/>
                <a:gd name="T9" fmla="*/ 16 h 39"/>
                <a:gd name="T10" fmla="*/ 59 w 63"/>
                <a:gd name="T11" fmla="*/ 10 h 39"/>
                <a:gd name="T12" fmla="*/ 52 w 63"/>
                <a:gd name="T13" fmla="*/ 4 h 39"/>
                <a:gd name="T14" fmla="*/ 42 w 63"/>
                <a:gd name="T15" fmla="*/ 0 h 39"/>
                <a:gd name="T16" fmla="*/ 29 w 63"/>
                <a:gd name="T17" fmla="*/ 0 h 39"/>
                <a:gd name="T18" fmla="*/ 18 w 63"/>
                <a:gd name="T19" fmla="*/ 4 h 39"/>
                <a:gd name="T20" fmla="*/ 8 w 63"/>
                <a:gd name="T21" fmla="*/ 8 h 39"/>
                <a:gd name="T22" fmla="*/ 2 w 63"/>
                <a:gd name="T23" fmla="*/ 15 h 39"/>
                <a:gd name="T24" fmla="*/ 0 w 63"/>
                <a:gd name="T25" fmla="*/ 23 h 39"/>
                <a:gd name="T26" fmla="*/ 4 w 63"/>
                <a:gd name="T27" fmla="*/ 30 h 39"/>
                <a:gd name="T28" fmla="*/ 11 w 63"/>
                <a:gd name="T29" fmla="*/ 36 h 39"/>
                <a:gd name="T30" fmla="*/ 21 w 63"/>
                <a:gd name="T31" fmla="*/ 38 h 39"/>
                <a:gd name="T32" fmla="*/ 34 w 63"/>
                <a:gd name="T33" fmla="*/ 39 h 3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3"/>
                <a:gd name="T52" fmla="*/ 0 h 39"/>
                <a:gd name="T53" fmla="*/ 63 w 63"/>
                <a:gd name="T54" fmla="*/ 39 h 3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3" h="39">
                  <a:moveTo>
                    <a:pt x="34" y="39"/>
                  </a:moveTo>
                  <a:lnTo>
                    <a:pt x="45" y="36"/>
                  </a:lnTo>
                  <a:lnTo>
                    <a:pt x="56" y="31"/>
                  </a:lnTo>
                  <a:lnTo>
                    <a:pt x="61" y="24"/>
                  </a:lnTo>
                  <a:lnTo>
                    <a:pt x="63" y="16"/>
                  </a:lnTo>
                  <a:lnTo>
                    <a:pt x="59" y="10"/>
                  </a:lnTo>
                  <a:lnTo>
                    <a:pt x="52" y="4"/>
                  </a:lnTo>
                  <a:lnTo>
                    <a:pt x="42" y="0"/>
                  </a:lnTo>
                  <a:lnTo>
                    <a:pt x="29" y="0"/>
                  </a:lnTo>
                  <a:lnTo>
                    <a:pt x="18" y="4"/>
                  </a:lnTo>
                  <a:lnTo>
                    <a:pt x="8" y="8"/>
                  </a:lnTo>
                  <a:lnTo>
                    <a:pt x="2" y="15"/>
                  </a:lnTo>
                  <a:lnTo>
                    <a:pt x="0" y="23"/>
                  </a:lnTo>
                  <a:lnTo>
                    <a:pt x="4" y="30"/>
                  </a:lnTo>
                  <a:lnTo>
                    <a:pt x="11" y="36"/>
                  </a:lnTo>
                  <a:lnTo>
                    <a:pt x="21" y="38"/>
                  </a:lnTo>
                  <a:lnTo>
                    <a:pt x="34" y="3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626" name="Freeform 48"/>
            <p:cNvSpPr>
              <a:spLocks/>
            </p:cNvSpPr>
            <p:nvPr/>
          </p:nvSpPr>
          <p:spPr bwMode="auto">
            <a:xfrm>
              <a:off x="2278" y="3026"/>
              <a:ext cx="6" cy="6"/>
            </a:xfrm>
            <a:custGeom>
              <a:avLst/>
              <a:gdLst>
                <a:gd name="T0" fmla="*/ 7 w 13"/>
                <a:gd name="T1" fmla="*/ 11 h 11"/>
                <a:gd name="T2" fmla="*/ 9 w 13"/>
                <a:gd name="T3" fmla="*/ 11 h 11"/>
                <a:gd name="T4" fmla="*/ 12 w 13"/>
                <a:gd name="T5" fmla="*/ 10 h 11"/>
                <a:gd name="T6" fmla="*/ 13 w 13"/>
                <a:gd name="T7" fmla="*/ 8 h 11"/>
                <a:gd name="T8" fmla="*/ 13 w 13"/>
                <a:gd name="T9" fmla="*/ 5 h 11"/>
                <a:gd name="T10" fmla="*/ 13 w 13"/>
                <a:gd name="T11" fmla="*/ 3 h 11"/>
                <a:gd name="T12" fmla="*/ 12 w 13"/>
                <a:gd name="T13" fmla="*/ 1 h 11"/>
                <a:gd name="T14" fmla="*/ 9 w 13"/>
                <a:gd name="T15" fmla="*/ 0 h 11"/>
                <a:gd name="T16" fmla="*/ 7 w 13"/>
                <a:gd name="T17" fmla="*/ 0 h 11"/>
                <a:gd name="T18" fmla="*/ 5 w 13"/>
                <a:gd name="T19" fmla="*/ 0 h 11"/>
                <a:gd name="T20" fmla="*/ 2 w 13"/>
                <a:gd name="T21" fmla="*/ 1 h 11"/>
                <a:gd name="T22" fmla="*/ 1 w 13"/>
                <a:gd name="T23" fmla="*/ 3 h 11"/>
                <a:gd name="T24" fmla="*/ 0 w 13"/>
                <a:gd name="T25" fmla="*/ 5 h 11"/>
                <a:gd name="T26" fmla="*/ 1 w 13"/>
                <a:gd name="T27" fmla="*/ 8 h 11"/>
                <a:gd name="T28" fmla="*/ 2 w 13"/>
                <a:gd name="T29" fmla="*/ 10 h 11"/>
                <a:gd name="T30" fmla="*/ 5 w 13"/>
                <a:gd name="T31" fmla="*/ 11 h 11"/>
                <a:gd name="T32" fmla="*/ 7 w 13"/>
                <a:gd name="T33" fmla="*/ 11 h 1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3"/>
                <a:gd name="T52" fmla="*/ 0 h 11"/>
                <a:gd name="T53" fmla="*/ 13 w 13"/>
                <a:gd name="T54" fmla="*/ 11 h 1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3" h="11">
                  <a:moveTo>
                    <a:pt x="7" y="11"/>
                  </a:moveTo>
                  <a:lnTo>
                    <a:pt x="9" y="11"/>
                  </a:lnTo>
                  <a:lnTo>
                    <a:pt x="12" y="10"/>
                  </a:lnTo>
                  <a:lnTo>
                    <a:pt x="13" y="8"/>
                  </a:lnTo>
                  <a:lnTo>
                    <a:pt x="13" y="5"/>
                  </a:lnTo>
                  <a:lnTo>
                    <a:pt x="13" y="3"/>
                  </a:lnTo>
                  <a:lnTo>
                    <a:pt x="12" y="1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2" y="1"/>
                  </a:lnTo>
                  <a:lnTo>
                    <a:pt x="1" y="3"/>
                  </a:lnTo>
                  <a:lnTo>
                    <a:pt x="0" y="5"/>
                  </a:lnTo>
                  <a:lnTo>
                    <a:pt x="1" y="8"/>
                  </a:lnTo>
                  <a:lnTo>
                    <a:pt x="2" y="10"/>
                  </a:lnTo>
                  <a:lnTo>
                    <a:pt x="5" y="11"/>
                  </a:lnTo>
                  <a:lnTo>
                    <a:pt x="7" y="1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627" name="Freeform 49"/>
            <p:cNvSpPr>
              <a:spLocks/>
            </p:cNvSpPr>
            <p:nvPr/>
          </p:nvSpPr>
          <p:spPr bwMode="auto">
            <a:xfrm>
              <a:off x="2348" y="3533"/>
              <a:ext cx="119" cy="195"/>
            </a:xfrm>
            <a:custGeom>
              <a:avLst/>
              <a:gdLst>
                <a:gd name="T0" fmla="*/ 4 w 236"/>
                <a:gd name="T1" fmla="*/ 0 h 389"/>
                <a:gd name="T2" fmla="*/ 0 w 236"/>
                <a:gd name="T3" fmla="*/ 54 h 389"/>
                <a:gd name="T4" fmla="*/ 68 w 236"/>
                <a:gd name="T5" fmla="*/ 140 h 389"/>
                <a:gd name="T6" fmla="*/ 68 w 236"/>
                <a:gd name="T7" fmla="*/ 380 h 389"/>
                <a:gd name="T8" fmla="*/ 236 w 236"/>
                <a:gd name="T9" fmla="*/ 389 h 389"/>
                <a:gd name="T10" fmla="*/ 231 w 236"/>
                <a:gd name="T11" fmla="*/ 384 h 389"/>
                <a:gd name="T12" fmla="*/ 218 w 236"/>
                <a:gd name="T13" fmla="*/ 372 h 389"/>
                <a:gd name="T14" fmla="*/ 199 w 236"/>
                <a:gd name="T15" fmla="*/ 355 h 389"/>
                <a:gd name="T16" fmla="*/ 178 w 236"/>
                <a:gd name="T17" fmla="*/ 335 h 389"/>
                <a:gd name="T18" fmla="*/ 159 w 236"/>
                <a:gd name="T19" fmla="*/ 315 h 389"/>
                <a:gd name="T20" fmla="*/ 143 w 236"/>
                <a:gd name="T21" fmla="*/ 299 h 389"/>
                <a:gd name="T22" fmla="*/ 132 w 236"/>
                <a:gd name="T23" fmla="*/ 288 h 389"/>
                <a:gd name="T24" fmla="*/ 131 w 236"/>
                <a:gd name="T25" fmla="*/ 284 h 389"/>
                <a:gd name="T26" fmla="*/ 138 w 236"/>
                <a:gd name="T27" fmla="*/ 287 h 389"/>
                <a:gd name="T28" fmla="*/ 147 w 236"/>
                <a:gd name="T29" fmla="*/ 290 h 389"/>
                <a:gd name="T30" fmla="*/ 159 w 236"/>
                <a:gd name="T31" fmla="*/ 295 h 389"/>
                <a:gd name="T32" fmla="*/ 170 w 236"/>
                <a:gd name="T33" fmla="*/ 299 h 389"/>
                <a:gd name="T34" fmla="*/ 181 w 236"/>
                <a:gd name="T35" fmla="*/ 304 h 389"/>
                <a:gd name="T36" fmla="*/ 190 w 236"/>
                <a:gd name="T37" fmla="*/ 308 h 389"/>
                <a:gd name="T38" fmla="*/ 197 w 236"/>
                <a:gd name="T39" fmla="*/ 311 h 389"/>
                <a:gd name="T40" fmla="*/ 199 w 236"/>
                <a:gd name="T41" fmla="*/ 312 h 389"/>
                <a:gd name="T42" fmla="*/ 95 w 236"/>
                <a:gd name="T43" fmla="*/ 140 h 389"/>
                <a:gd name="T44" fmla="*/ 46 w 236"/>
                <a:gd name="T45" fmla="*/ 31 h 389"/>
                <a:gd name="T46" fmla="*/ 4 w 236"/>
                <a:gd name="T47" fmla="*/ 0 h 38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36"/>
                <a:gd name="T73" fmla="*/ 0 h 389"/>
                <a:gd name="T74" fmla="*/ 236 w 236"/>
                <a:gd name="T75" fmla="*/ 389 h 38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36" h="389">
                  <a:moveTo>
                    <a:pt x="4" y="0"/>
                  </a:moveTo>
                  <a:lnTo>
                    <a:pt x="0" y="54"/>
                  </a:lnTo>
                  <a:lnTo>
                    <a:pt x="68" y="140"/>
                  </a:lnTo>
                  <a:lnTo>
                    <a:pt x="68" y="380"/>
                  </a:lnTo>
                  <a:lnTo>
                    <a:pt x="236" y="389"/>
                  </a:lnTo>
                  <a:lnTo>
                    <a:pt x="231" y="384"/>
                  </a:lnTo>
                  <a:lnTo>
                    <a:pt x="218" y="372"/>
                  </a:lnTo>
                  <a:lnTo>
                    <a:pt x="199" y="355"/>
                  </a:lnTo>
                  <a:lnTo>
                    <a:pt x="178" y="335"/>
                  </a:lnTo>
                  <a:lnTo>
                    <a:pt x="159" y="315"/>
                  </a:lnTo>
                  <a:lnTo>
                    <a:pt x="143" y="299"/>
                  </a:lnTo>
                  <a:lnTo>
                    <a:pt x="132" y="288"/>
                  </a:lnTo>
                  <a:lnTo>
                    <a:pt x="131" y="284"/>
                  </a:lnTo>
                  <a:lnTo>
                    <a:pt x="138" y="287"/>
                  </a:lnTo>
                  <a:lnTo>
                    <a:pt x="147" y="290"/>
                  </a:lnTo>
                  <a:lnTo>
                    <a:pt x="159" y="295"/>
                  </a:lnTo>
                  <a:lnTo>
                    <a:pt x="170" y="299"/>
                  </a:lnTo>
                  <a:lnTo>
                    <a:pt x="181" y="304"/>
                  </a:lnTo>
                  <a:lnTo>
                    <a:pt x="190" y="308"/>
                  </a:lnTo>
                  <a:lnTo>
                    <a:pt x="197" y="311"/>
                  </a:lnTo>
                  <a:lnTo>
                    <a:pt x="199" y="312"/>
                  </a:lnTo>
                  <a:lnTo>
                    <a:pt x="95" y="140"/>
                  </a:lnTo>
                  <a:lnTo>
                    <a:pt x="46" y="3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99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628" name="Freeform 50"/>
            <p:cNvSpPr>
              <a:spLocks/>
            </p:cNvSpPr>
            <p:nvPr/>
          </p:nvSpPr>
          <p:spPr bwMode="auto">
            <a:xfrm>
              <a:off x="1984" y="2784"/>
              <a:ext cx="215" cy="65"/>
            </a:xfrm>
            <a:custGeom>
              <a:avLst/>
              <a:gdLst>
                <a:gd name="T0" fmla="*/ 5 w 431"/>
                <a:gd name="T1" fmla="*/ 73 h 129"/>
                <a:gd name="T2" fmla="*/ 7 w 431"/>
                <a:gd name="T3" fmla="*/ 75 h 129"/>
                <a:gd name="T4" fmla="*/ 14 w 431"/>
                <a:gd name="T5" fmla="*/ 79 h 129"/>
                <a:gd name="T6" fmla="*/ 26 w 431"/>
                <a:gd name="T7" fmla="*/ 86 h 129"/>
                <a:gd name="T8" fmla="*/ 41 w 431"/>
                <a:gd name="T9" fmla="*/ 94 h 129"/>
                <a:gd name="T10" fmla="*/ 59 w 431"/>
                <a:gd name="T11" fmla="*/ 104 h 129"/>
                <a:gd name="T12" fmla="*/ 81 w 431"/>
                <a:gd name="T13" fmla="*/ 113 h 129"/>
                <a:gd name="T14" fmla="*/ 106 w 431"/>
                <a:gd name="T15" fmla="*/ 121 h 129"/>
                <a:gd name="T16" fmla="*/ 135 w 431"/>
                <a:gd name="T17" fmla="*/ 126 h 129"/>
                <a:gd name="T18" fmla="*/ 165 w 431"/>
                <a:gd name="T19" fmla="*/ 129 h 129"/>
                <a:gd name="T20" fmla="*/ 199 w 431"/>
                <a:gd name="T21" fmla="*/ 128 h 129"/>
                <a:gd name="T22" fmla="*/ 234 w 431"/>
                <a:gd name="T23" fmla="*/ 123 h 129"/>
                <a:gd name="T24" fmla="*/ 271 w 431"/>
                <a:gd name="T25" fmla="*/ 113 h 129"/>
                <a:gd name="T26" fmla="*/ 309 w 431"/>
                <a:gd name="T27" fmla="*/ 96 h 129"/>
                <a:gd name="T28" fmla="*/ 350 w 431"/>
                <a:gd name="T29" fmla="*/ 71 h 129"/>
                <a:gd name="T30" fmla="*/ 390 w 431"/>
                <a:gd name="T31" fmla="*/ 40 h 129"/>
                <a:gd name="T32" fmla="*/ 431 w 431"/>
                <a:gd name="T33" fmla="*/ 0 h 129"/>
                <a:gd name="T34" fmla="*/ 429 w 431"/>
                <a:gd name="T35" fmla="*/ 2 h 129"/>
                <a:gd name="T36" fmla="*/ 422 w 431"/>
                <a:gd name="T37" fmla="*/ 7 h 129"/>
                <a:gd name="T38" fmla="*/ 409 w 431"/>
                <a:gd name="T39" fmla="*/ 15 h 129"/>
                <a:gd name="T40" fmla="*/ 394 w 431"/>
                <a:gd name="T41" fmla="*/ 24 h 129"/>
                <a:gd name="T42" fmla="*/ 375 w 431"/>
                <a:gd name="T43" fmla="*/ 36 h 129"/>
                <a:gd name="T44" fmla="*/ 351 w 431"/>
                <a:gd name="T45" fmla="*/ 47 h 129"/>
                <a:gd name="T46" fmla="*/ 325 w 431"/>
                <a:gd name="T47" fmla="*/ 59 h 129"/>
                <a:gd name="T48" fmla="*/ 295 w 431"/>
                <a:gd name="T49" fmla="*/ 70 h 129"/>
                <a:gd name="T50" fmla="*/ 264 w 431"/>
                <a:gd name="T51" fmla="*/ 79 h 129"/>
                <a:gd name="T52" fmla="*/ 231 w 431"/>
                <a:gd name="T53" fmla="*/ 88 h 129"/>
                <a:gd name="T54" fmla="*/ 195 w 431"/>
                <a:gd name="T55" fmla="*/ 92 h 129"/>
                <a:gd name="T56" fmla="*/ 157 w 431"/>
                <a:gd name="T57" fmla="*/ 93 h 129"/>
                <a:gd name="T58" fmla="*/ 119 w 431"/>
                <a:gd name="T59" fmla="*/ 91 h 129"/>
                <a:gd name="T60" fmla="*/ 80 w 431"/>
                <a:gd name="T61" fmla="*/ 84 h 129"/>
                <a:gd name="T62" fmla="*/ 41 w 431"/>
                <a:gd name="T63" fmla="*/ 73 h 129"/>
                <a:gd name="T64" fmla="*/ 0 w 431"/>
                <a:gd name="T65" fmla="*/ 54 h 129"/>
                <a:gd name="T66" fmla="*/ 5 w 431"/>
                <a:gd name="T67" fmla="*/ 73 h 12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431"/>
                <a:gd name="T103" fmla="*/ 0 h 129"/>
                <a:gd name="T104" fmla="*/ 431 w 431"/>
                <a:gd name="T105" fmla="*/ 129 h 129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431" h="129">
                  <a:moveTo>
                    <a:pt x="5" y="73"/>
                  </a:moveTo>
                  <a:lnTo>
                    <a:pt x="7" y="75"/>
                  </a:lnTo>
                  <a:lnTo>
                    <a:pt x="14" y="79"/>
                  </a:lnTo>
                  <a:lnTo>
                    <a:pt x="26" y="86"/>
                  </a:lnTo>
                  <a:lnTo>
                    <a:pt x="41" y="94"/>
                  </a:lnTo>
                  <a:lnTo>
                    <a:pt x="59" y="104"/>
                  </a:lnTo>
                  <a:lnTo>
                    <a:pt x="81" y="113"/>
                  </a:lnTo>
                  <a:lnTo>
                    <a:pt x="106" y="121"/>
                  </a:lnTo>
                  <a:lnTo>
                    <a:pt x="135" y="126"/>
                  </a:lnTo>
                  <a:lnTo>
                    <a:pt x="165" y="129"/>
                  </a:lnTo>
                  <a:lnTo>
                    <a:pt x="199" y="128"/>
                  </a:lnTo>
                  <a:lnTo>
                    <a:pt x="234" y="123"/>
                  </a:lnTo>
                  <a:lnTo>
                    <a:pt x="271" y="113"/>
                  </a:lnTo>
                  <a:lnTo>
                    <a:pt x="309" y="96"/>
                  </a:lnTo>
                  <a:lnTo>
                    <a:pt x="350" y="71"/>
                  </a:lnTo>
                  <a:lnTo>
                    <a:pt x="390" y="40"/>
                  </a:lnTo>
                  <a:lnTo>
                    <a:pt x="431" y="0"/>
                  </a:lnTo>
                  <a:lnTo>
                    <a:pt x="429" y="2"/>
                  </a:lnTo>
                  <a:lnTo>
                    <a:pt x="422" y="7"/>
                  </a:lnTo>
                  <a:lnTo>
                    <a:pt x="409" y="15"/>
                  </a:lnTo>
                  <a:lnTo>
                    <a:pt x="394" y="24"/>
                  </a:lnTo>
                  <a:lnTo>
                    <a:pt x="375" y="36"/>
                  </a:lnTo>
                  <a:lnTo>
                    <a:pt x="351" y="47"/>
                  </a:lnTo>
                  <a:lnTo>
                    <a:pt x="325" y="59"/>
                  </a:lnTo>
                  <a:lnTo>
                    <a:pt x="295" y="70"/>
                  </a:lnTo>
                  <a:lnTo>
                    <a:pt x="264" y="79"/>
                  </a:lnTo>
                  <a:lnTo>
                    <a:pt x="231" y="88"/>
                  </a:lnTo>
                  <a:lnTo>
                    <a:pt x="195" y="92"/>
                  </a:lnTo>
                  <a:lnTo>
                    <a:pt x="157" y="93"/>
                  </a:lnTo>
                  <a:lnTo>
                    <a:pt x="119" y="91"/>
                  </a:lnTo>
                  <a:lnTo>
                    <a:pt x="80" y="84"/>
                  </a:lnTo>
                  <a:lnTo>
                    <a:pt x="41" y="73"/>
                  </a:lnTo>
                  <a:lnTo>
                    <a:pt x="0" y="54"/>
                  </a:lnTo>
                  <a:lnTo>
                    <a:pt x="5" y="73"/>
                  </a:lnTo>
                  <a:close/>
                </a:path>
              </a:pathLst>
            </a:custGeom>
            <a:solidFill>
              <a:srgbClr val="007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629" name="Freeform 51"/>
            <p:cNvSpPr>
              <a:spLocks/>
            </p:cNvSpPr>
            <p:nvPr/>
          </p:nvSpPr>
          <p:spPr bwMode="auto">
            <a:xfrm>
              <a:off x="2006" y="2775"/>
              <a:ext cx="150" cy="33"/>
            </a:xfrm>
            <a:custGeom>
              <a:avLst/>
              <a:gdLst>
                <a:gd name="T0" fmla="*/ 0 w 300"/>
                <a:gd name="T1" fmla="*/ 27 h 64"/>
                <a:gd name="T2" fmla="*/ 1 w 300"/>
                <a:gd name="T3" fmla="*/ 28 h 64"/>
                <a:gd name="T4" fmla="*/ 6 w 300"/>
                <a:gd name="T5" fmla="*/ 31 h 64"/>
                <a:gd name="T6" fmla="*/ 13 w 300"/>
                <a:gd name="T7" fmla="*/ 35 h 64"/>
                <a:gd name="T8" fmla="*/ 23 w 300"/>
                <a:gd name="T9" fmla="*/ 41 h 64"/>
                <a:gd name="T10" fmla="*/ 35 w 300"/>
                <a:gd name="T11" fmla="*/ 47 h 64"/>
                <a:gd name="T12" fmla="*/ 50 w 300"/>
                <a:gd name="T13" fmla="*/ 51 h 64"/>
                <a:gd name="T14" fmla="*/ 66 w 300"/>
                <a:gd name="T15" fmla="*/ 57 h 64"/>
                <a:gd name="T16" fmla="*/ 86 w 300"/>
                <a:gd name="T17" fmla="*/ 61 h 64"/>
                <a:gd name="T18" fmla="*/ 106 w 300"/>
                <a:gd name="T19" fmla="*/ 63 h 64"/>
                <a:gd name="T20" fmla="*/ 129 w 300"/>
                <a:gd name="T21" fmla="*/ 64 h 64"/>
                <a:gd name="T22" fmla="*/ 154 w 300"/>
                <a:gd name="T23" fmla="*/ 62 h 64"/>
                <a:gd name="T24" fmla="*/ 180 w 300"/>
                <a:gd name="T25" fmla="*/ 57 h 64"/>
                <a:gd name="T26" fmla="*/ 208 w 300"/>
                <a:gd name="T27" fmla="*/ 49 h 64"/>
                <a:gd name="T28" fmla="*/ 238 w 300"/>
                <a:gd name="T29" fmla="*/ 38 h 64"/>
                <a:gd name="T30" fmla="*/ 268 w 300"/>
                <a:gd name="T31" fmla="*/ 20 h 64"/>
                <a:gd name="T32" fmla="*/ 300 w 300"/>
                <a:gd name="T33" fmla="*/ 0 h 64"/>
                <a:gd name="T34" fmla="*/ 298 w 300"/>
                <a:gd name="T35" fmla="*/ 1 h 64"/>
                <a:gd name="T36" fmla="*/ 292 w 300"/>
                <a:gd name="T37" fmla="*/ 3 h 64"/>
                <a:gd name="T38" fmla="*/ 281 w 300"/>
                <a:gd name="T39" fmla="*/ 6 h 64"/>
                <a:gd name="T40" fmla="*/ 268 w 300"/>
                <a:gd name="T41" fmla="*/ 11 h 64"/>
                <a:gd name="T42" fmla="*/ 252 w 300"/>
                <a:gd name="T43" fmla="*/ 17 h 64"/>
                <a:gd name="T44" fmla="*/ 233 w 300"/>
                <a:gd name="T45" fmla="*/ 23 h 64"/>
                <a:gd name="T46" fmla="*/ 212 w 300"/>
                <a:gd name="T47" fmla="*/ 28 h 64"/>
                <a:gd name="T48" fmla="*/ 189 w 300"/>
                <a:gd name="T49" fmla="*/ 34 h 64"/>
                <a:gd name="T50" fmla="*/ 166 w 300"/>
                <a:gd name="T51" fmla="*/ 39 h 64"/>
                <a:gd name="T52" fmla="*/ 141 w 300"/>
                <a:gd name="T53" fmla="*/ 42 h 64"/>
                <a:gd name="T54" fmla="*/ 117 w 300"/>
                <a:gd name="T55" fmla="*/ 44 h 64"/>
                <a:gd name="T56" fmla="*/ 91 w 300"/>
                <a:gd name="T57" fmla="*/ 46 h 64"/>
                <a:gd name="T58" fmla="*/ 67 w 300"/>
                <a:gd name="T59" fmla="*/ 44 h 64"/>
                <a:gd name="T60" fmla="*/ 43 w 300"/>
                <a:gd name="T61" fmla="*/ 41 h 64"/>
                <a:gd name="T62" fmla="*/ 21 w 300"/>
                <a:gd name="T63" fmla="*/ 35 h 64"/>
                <a:gd name="T64" fmla="*/ 0 w 300"/>
                <a:gd name="T65" fmla="*/ 27 h 6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00"/>
                <a:gd name="T100" fmla="*/ 0 h 64"/>
                <a:gd name="T101" fmla="*/ 300 w 300"/>
                <a:gd name="T102" fmla="*/ 64 h 6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00" h="64">
                  <a:moveTo>
                    <a:pt x="0" y="27"/>
                  </a:moveTo>
                  <a:lnTo>
                    <a:pt x="1" y="28"/>
                  </a:lnTo>
                  <a:lnTo>
                    <a:pt x="6" y="31"/>
                  </a:lnTo>
                  <a:lnTo>
                    <a:pt x="13" y="35"/>
                  </a:lnTo>
                  <a:lnTo>
                    <a:pt x="23" y="41"/>
                  </a:lnTo>
                  <a:lnTo>
                    <a:pt x="35" y="47"/>
                  </a:lnTo>
                  <a:lnTo>
                    <a:pt x="50" y="51"/>
                  </a:lnTo>
                  <a:lnTo>
                    <a:pt x="66" y="57"/>
                  </a:lnTo>
                  <a:lnTo>
                    <a:pt x="86" y="61"/>
                  </a:lnTo>
                  <a:lnTo>
                    <a:pt x="106" y="63"/>
                  </a:lnTo>
                  <a:lnTo>
                    <a:pt x="129" y="64"/>
                  </a:lnTo>
                  <a:lnTo>
                    <a:pt x="154" y="62"/>
                  </a:lnTo>
                  <a:lnTo>
                    <a:pt x="180" y="57"/>
                  </a:lnTo>
                  <a:lnTo>
                    <a:pt x="208" y="49"/>
                  </a:lnTo>
                  <a:lnTo>
                    <a:pt x="238" y="38"/>
                  </a:lnTo>
                  <a:lnTo>
                    <a:pt x="268" y="20"/>
                  </a:lnTo>
                  <a:lnTo>
                    <a:pt x="300" y="0"/>
                  </a:lnTo>
                  <a:lnTo>
                    <a:pt x="298" y="1"/>
                  </a:lnTo>
                  <a:lnTo>
                    <a:pt x="292" y="3"/>
                  </a:lnTo>
                  <a:lnTo>
                    <a:pt x="281" y="6"/>
                  </a:lnTo>
                  <a:lnTo>
                    <a:pt x="268" y="11"/>
                  </a:lnTo>
                  <a:lnTo>
                    <a:pt x="252" y="17"/>
                  </a:lnTo>
                  <a:lnTo>
                    <a:pt x="233" y="23"/>
                  </a:lnTo>
                  <a:lnTo>
                    <a:pt x="212" y="28"/>
                  </a:lnTo>
                  <a:lnTo>
                    <a:pt x="189" y="34"/>
                  </a:lnTo>
                  <a:lnTo>
                    <a:pt x="166" y="39"/>
                  </a:lnTo>
                  <a:lnTo>
                    <a:pt x="141" y="42"/>
                  </a:lnTo>
                  <a:lnTo>
                    <a:pt x="117" y="44"/>
                  </a:lnTo>
                  <a:lnTo>
                    <a:pt x="91" y="46"/>
                  </a:lnTo>
                  <a:lnTo>
                    <a:pt x="67" y="44"/>
                  </a:lnTo>
                  <a:lnTo>
                    <a:pt x="43" y="41"/>
                  </a:lnTo>
                  <a:lnTo>
                    <a:pt x="21" y="35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7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630" name="Freeform 52"/>
            <p:cNvSpPr>
              <a:spLocks/>
            </p:cNvSpPr>
            <p:nvPr/>
          </p:nvSpPr>
          <p:spPr bwMode="auto">
            <a:xfrm>
              <a:off x="2365" y="2875"/>
              <a:ext cx="90" cy="123"/>
            </a:xfrm>
            <a:custGeom>
              <a:avLst/>
              <a:gdLst>
                <a:gd name="T0" fmla="*/ 0 w 181"/>
                <a:gd name="T1" fmla="*/ 0 h 245"/>
                <a:gd name="T2" fmla="*/ 8 w 181"/>
                <a:gd name="T3" fmla="*/ 4 h 245"/>
                <a:gd name="T4" fmla="*/ 28 w 181"/>
                <a:gd name="T5" fmla="*/ 17 h 245"/>
                <a:gd name="T6" fmla="*/ 57 w 181"/>
                <a:gd name="T7" fmla="*/ 38 h 245"/>
                <a:gd name="T8" fmla="*/ 89 w 181"/>
                <a:gd name="T9" fmla="*/ 67 h 245"/>
                <a:gd name="T10" fmla="*/ 120 w 181"/>
                <a:gd name="T11" fmla="*/ 101 h 245"/>
                <a:gd name="T12" fmla="*/ 145 w 181"/>
                <a:gd name="T13" fmla="*/ 144 h 245"/>
                <a:gd name="T14" fmla="*/ 161 w 181"/>
                <a:gd name="T15" fmla="*/ 192 h 245"/>
                <a:gd name="T16" fmla="*/ 164 w 181"/>
                <a:gd name="T17" fmla="*/ 245 h 245"/>
                <a:gd name="T18" fmla="*/ 165 w 181"/>
                <a:gd name="T19" fmla="*/ 243 h 245"/>
                <a:gd name="T20" fmla="*/ 167 w 181"/>
                <a:gd name="T21" fmla="*/ 237 h 245"/>
                <a:gd name="T22" fmla="*/ 171 w 181"/>
                <a:gd name="T23" fmla="*/ 228 h 245"/>
                <a:gd name="T24" fmla="*/ 174 w 181"/>
                <a:gd name="T25" fmla="*/ 216 h 245"/>
                <a:gd name="T26" fmla="*/ 178 w 181"/>
                <a:gd name="T27" fmla="*/ 201 h 245"/>
                <a:gd name="T28" fmla="*/ 180 w 181"/>
                <a:gd name="T29" fmla="*/ 185 h 245"/>
                <a:gd name="T30" fmla="*/ 181 w 181"/>
                <a:gd name="T31" fmla="*/ 167 h 245"/>
                <a:gd name="T32" fmla="*/ 179 w 181"/>
                <a:gd name="T33" fmla="*/ 148 h 245"/>
                <a:gd name="T34" fmla="*/ 174 w 181"/>
                <a:gd name="T35" fmla="*/ 128 h 245"/>
                <a:gd name="T36" fmla="*/ 165 w 181"/>
                <a:gd name="T37" fmla="*/ 107 h 245"/>
                <a:gd name="T38" fmla="*/ 152 w 181"/>
                <a:gd name="T39" fmla="*/ 87 h 245"/>
                <a:gd name="T40" fmla="*/ 135 w 181"/>
                <a:gd name="T41" fmla="*/ 67 h 245"/>
                <a:gd name="T42" fmla="*/ 111 w 181"/>
                <a:gd name="T43" fmla="*/ 48 h 245"/>
                <a:gd name="T44" fmla="*/ 81 w 181"/>
                <a:gd name="T45" fmla="*/ 30 h 245"/>
                <a:gd name="T46" fmla="*/ 45 w 181"/>
                <a:gd name="T47" fmla="*/ 14 h 245"/>
                <a:gd name="T48" fmla="*/ 0 w 181"/>
                <a:gd name="T49" fmla="*/ 0 h 24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81"/>
                <a:gd name="T76" fmla="*/ 0 h 245"/>
                <a:gd name="T77" fmla="*/ 181 w 181"/>
                <a:gd name="T78" fmla="*/ 245 h 24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81" h="245">
                  <a:moveTo>
                    <a:pt x="0" y="0"/>
                  </a:moveTo>
                  <a:lnTo>
                    <a:pt x="8" y="4"/>
                  </a:lnTo>
                  <a:lnTo>
                    <a:pt x="28" y="17"/>
                  </a:lnTo>
                  <a:lnTo>
                    <a:pt x="57" y="38"/>
                  </a:lnTo>
                  <a:lnTo>
                    <a:pt x="89" y="67"/>
                  </a:lnTo>
                  <a:lnTo>
                    <a:pt x="120" y="101"/>
                  </a:lnTo>
                  <a:lnTo>
                    <a:pt x="145" y="144"/>
                  </a:lnTo>
                  <a:lnTo>
                    <a:pt x="161" y="192"/>
                  </a:lnTo>
                  <a:lnTo>
                    <a:pt x="164" y="245"/>
                  </a:lnTo>
                  <a:lnTo>
                    <a:pt x="165" y="243"/>
                  </a:lnTo>
                  <a:lnTo>
                    <a:pt x="167" y="237"/>
                  </a:lnTo>
                  <a:lnTo>
                    <a:pt x="171" y="228"/>
                  </a:lnTo>
                  <a:lnTo>
                    <a:pt x="174" y="216"/>
                  </a:lnTo>
                  <a:lnTo>
                    <a:pt x="178" y="201"/>
                  </a:lnTo>
                  <a:lnTo>
                    <a:pt x="180" y="185"/>
                  </a:lnTo>
                  <a:lnTo>
                    <a:pt x="181" y="167"/>
                  </a:lnTo>
                  <a:lnTo>
                    <a:pt x="179" y="148"/>
                  </a:lnTo>
                  <a:lnTo>
                    <a:pt x="174" y="128"/>
                  </a:lnTo>
                  <a:lnTo>
                    <a:pt x="165" y="107"/>
                  </a:lnTo>
                  <a:lnTo>
                    <a:pt x="152" y="87"/>
                  </a:lnTo>
                  <a:lnTo>
                    <a:pt x="135" y="67"/>
                  </a:lnTo>
                  <a:lnTo>
                    <a:pt x="111" y="48"/>
                  </a:lnTo>
                  <a:lnTo>
                    <a:pt x="81" y="30"/>
                  </a:lnTo>
                  <a:lnTo>
                    <a:pt x="45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170"/>
          <p:cNvGrpSpPr>
            <a:grpSpLocks/>
          </p:cNvGrpSpPr>
          <p:nvPr/>
        </p:nvGrpSpPr>
        <p:grpSpPr bwMode="auto">
          <a:xfrm>
            <a:off x="401516" y="4114801"/>
            <a:ext cx="1778977" cy="758825"/>
            <a:chOff x="65" y="2738"/>
            <a:chExt cx="1214" cy="478"/>
          </a:xfrm>
        </p:grpSpPr>
        <p:sp>
          <p:nvSpPr>
            <p:cNvPr id="277591" name="AutoShape 59"/>
            <p:cNvSpPr>
              <a:spLocks noChangeArrowheads="1"/>
            </p:cNvSpPr>
            <p:nvPr/>
          </p:nvSpPr>
          <p:spPr bwMode="auto">
            <a:xfrm rot="-40930">
              <a:off x="65" y="2845"/>
              <a:ext cx="1214" cy="202"/>
            </a:xfrm>
            <a:custGeom>
              <a:avLst/>
              <a:gdLst>
                <a:gd name="T0" fmla="*/ 1045 w 21600"/>
                <a:gd name="T1" fmla="*/ 0 h 21600"/>
                <a:gd name="T2" fmla="*/ 0 w 21600"/>
                <a:gd name="T3" fmla="*/ 101 h 21600"/>
                <a:gd name="T4" fmla="*/ 1045 w 21600"/>
                <a:gd name="T5" fmla="*/ 202 h 21600"/>
                <a:gd name="T6" fmla="*/ 1214 w 21600"/>
                <a:gd name="T7" fmla="*/ 101 h 21600"/>
                <a:gd name="T8" fmla="*/ 3 60000 65536"/>
                <a:gd name="T9" fmla="*/ 2 60000 65536"/>
                <a:gd name="T10" fmla="*/ 1 60000 65536"/>
                <a:gd name="T11" fmla="*/ 0 60000 65536"/>
                <a:gd name="T12" fmla="*/ 3381 w 21600"/>
                <a:gd name="T13" fmla="*/ 5453 h 21600"/>
                <a:gd name="T14" fmla="*/ 20105 w 21600"/>
                <a:gd name="T15" fmla="*/ 1614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8592" y="0"/>
                  </a:moveTo>
                  <a:lnTo>
                    <a:pt x="18592" y="5453"/>
                  </a:lnTo>
                  <a:lnTo>
                    <a:pt x="3375" y="5453"/>
                  </a:lnTo>
                  <a:lnTo>
                    <a:pt x="3375" y="16147"/>
                  </a:lnTo>
                  <a:lnTo>
                    <a:pt x="18592" y="16147"/>
                  </a:lnTo>
                  <a:lnTo>
                    <a:pt x="18592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53"/>
                  </a:moveTo>
                  <a:lnTo>
                    <a:pt x="1350" y="16147"/>
                  </a:lnTo>
                  <a:lnTo>
                    <a:pt x="2700" y="16147"/>
                  </a:lnTo>
                  <a:lnTo>
                    <a:pt x="2700" y="5453"/>
                  </a:lnTo>
                  <a:close/>
                </a:path>
                <a:path w="21600" h="21600">
                  <a:moveTo>
                    <a:pt x="0" y="5453"/>
                  </a:moveTo>
                  <a:lnTo>
                    <a:pt x="0" y="16147"/>
                  </a:lnTo>
                  <a:lnTo>
                    <a:pt x="675" y="16147"/>
                  </a:lnTo>
                  <a:lnTo>
                    <a:pt x="675" y="5453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" name="Group 60"/>
            <p:cNvGrpSpPr>
              <a:grpSpLocks/>
            </p:cNvGrpSpPr>
            <p:nvPr/>
          </p:nvGrpSpPr>
          <p:grpSpPr bwMode="auto">
            <a:xfrm rot="-40930">
              <a:off x="307" y="2738"/>
              <a:ext cx="717" cy="478"/>
              <a:chOff x="4787" y="3034"/>
              <a:chExt cx="627" cy="353"/>
            </a:xfrm>
          </p:grpSpPr>
          <p:sp>
            <p:nvSpPr>
              <p:cNvPr id="277594" name="Freeform 61"/>
              <p:cNvSpPr>
                <a:spLocks/>
              </p:cNvSpPr>
              <p:nvPr/>
            </p:nvSpPr>
            <p:spPr bwMode="auto">
              <a:xfrm>
                <a:off x="4787" y="3034"/>
                <a:ext cx="627" cy="353"/>
              </a:xfrm>
              <a:custGeom>
                <a:avLst/>
                <a:gdLst>
                  <a:gd name="T0" fmla="*/ 8 w 1254"/>
                  <a:gd name="T1" fmla="*/ 179 h 706"/>
                  <a:gd name="T2" fmla="*/ 26 w 1254"/>
                  <a:gd name="T3" fmla="*/ 281 h 706"/>
                  <a:gd name="T4" fmla="*/ 44 w 1254"/>
                  <a:gd name="T5" fmla="*/ 384 h 706"/>
                  <a:gd name="T6" fmla="*/ 62 w 1254"/>
                  <a:gd name="T7" fmla="*/ 486 h 706"/>
                  <a:gd name="T8" fmla="*/ 71 w 1254"/>
                  <a:gd name="T9" fmla="*/ 579 h 706"/>
                  <a:gd name="T10" fmla="*/ 71 w 1254"/>
                  <a:gd name="T11" fmla="*/ 663 h 706"/>
                  <a:gd name="T12" fmla="*/ 79 w 1254"/>
                  <a:gd name="T13" fmla="*/ 706 h 706"/>
                  <a:gd name="T14" fmla="*/ 164 w 1254"/>
                  <a:gd name="T15" fmla="*/ 701 h 706"/>
                  <a:gd name="T16" fmla="*/ 203 w 1254"/>
                  <a:gd name="T17" fmla="*/ 698 h 706"/>
                  <a:gd name="T18" fmla="*/ 244 w 1254"/>
                  <a:gd name="T19" fmla="*/ 695 h 706"/>
                  <a:gd name="T20" fmla="*/ 283 w 1254"/>
                  <a:gd name="T21" fmla="*/ 691 h 706"/>
                  <a:gd name="T22" fmla="*/ 322 w 1254"/>
                  <a:gd name="T23" fmla="*/ 688 h 706"/>
                  <a:gd name="T24" fmla="*/ 361 w 1254"/>
                  <a:gd name="T25" fmla="*/ 684 h 706"/>
                  <a:gd name="T26" fmla="*/ 400 w 1254"/>
                  <a:gd name="T27" fmla="*/ 680 h 706"/>
                  <a:gd name="T28" fmla="*/ 440 w 1254"/>
                  <a:gd name="T29" fmla="*/ 676 h 706"/>
                  <a:gd name="T30" fmla="*/ 479 w 1254"/>
                  <a:gd name="T31" fmla="*/ 671 h 706"/>
                  <a:gd name="T32" fmla="*/ 543 w 1254"/>
                  <a:gd name="T33" fmla="*/ 663 h 706"/>
                  <a:gd name="T34" fmla="*/ 606 w 1254"/>
                  <a:gd name="T35" fmla="*/ 654 h 706"/>
                  <a:gd name="T36" fmla="*/ 669 w 1254"/>
                  <a:gd name="T37" fmla="*/ 644 h 706"/>
                  <a:gd name="T38" fmla="*/ 733 w 1254"/>
                  <a:gd name="T39" fmla="*/ 633 h 706"/>
                  <a:gd name="T40" fmla="*/ 796 w 1254"/>
                  <a:gd name="T41" fmla="*/ 623 h 706"/>
                  <a:gd name="T42" fmla="*/ 859 w 1254"/>
                  <a:gd name="T43" fmla="*/ 614 h 706"/>
                  <a:gd name="T44" fmla="*/ 923 w 1254"/>
                  <a:gd name="T45" fmla="*/ 607 h 706"/>
                  <a:gd name="T46" fmla="*/ 986 w 1254"/>
                  <a:gd name="T47" fmla="*/ 601 h 706"/>
                  <a:gd name="T48" fmla="*/ 1030 w 1254"/>
                  <a:gd name="T49" fmla="*/ 598 h 706"/>
                  <a:gd name="T50" fmla="*/ 1073 w 1254"/>
                  <a:gd name="T51" fmla="*/ 593 h 706"/>
                  <a:gd name="T52" fmla="*/ 1117 w 1254"/>
                  <a:gd name="T53" fmla="*/ 590 h 706"/>
                  <a:gd name="T54" fmla="*/ 1161 w 1254"/>
                  <a:gd name="T55" fmla="*/ 587 h 706"/>
                  <a:gd name="T56" fmla="*/ 1244 w 1254"/>
                  <a:gd name="T57" fmla="*/ 584 h 706"/>
                  <a:gd name="T58" fmla="*/ 1254 w 1254"/>
                  <a:gd name="T59" fmla="*/ 584 h 706"/>
                  <a:gd name="T60" fmla="*/ 1245 w 1254"/>
                  <a:gd name="T61" fmla="*/ 505 h 706"/>
                  <a:gd name="T62" fmla="*/ 1232 w 1254"/>
                  <a:gd name="T63" fmla="*/ 426 h 706"/>
                  <a:gd name="T64" fmla="*/ 1222 w 1254"/>
                  <a:gd name="T65" fmla="*/ 293 h 706"/>
                  <a:gd name="T66" fmla="*/ 1211 w 1254"/>
                  <a:gd name="T67" fmla="*/ 159 h 706"/>
                  <a:gd name="T68" fmla="*/ 1203 w 1254"/>
                  <a:gd name="T69" fmla="*/ 78 h 706"/>
                  <a:gd name="T70" fmla="*/ 1185 w 1254"/>
                  <a:gd name="T71" fmla="*/ 0 h 706"/>
                  <a:gd name="T72" fmla="*/ 1171 w 1254"/>
                  <a:gd name="T73" fmla="*/ 0 h 706"/>
                  <a:gd name="T74" fmla="*/ 1106 w 1254"/>
                  <a:gd name="T75" fmla="*/ 2 h 706"/>
                  <a:gd name="T76" fmla="*/ 1079 w 1254"/>
                  <a:gd name="T77" fmla="*/ 4 h 706"/>
                  <a:gd name="T78" fmla="*/ 1053 w 1254"/>
                  <a:gd name="T79" fmla="*/ 5 h 706"/>
                  <a:gd name="T80" fmla="*/ 1026 w 1254"/>
                  <a:gd name="T81" fmla="*/ 6 h 706"/>
                  <a:gd name="T82" fmla="*/ 999 w 1254"/>
                  <a:gd name="T83" fmla="*/ 7 h 706"/>
                  <a:gd name="T84" fmla="*/ 972 w 1254"/>
                  <a:gd name="T85" fmla="*/ 9 h 706"/>
                  <a:gd name="T86" fmla="*/ 946 w 1254"/>
                  <a:gd name="T87" fmla="*/ 11 h 706"/>
                  <a:gd name="T88" fmla="*/ 919 w 1254"/>
                  <a:gd name="T89" fmla="*/ 12 h 706"/>
                  <a:gd name="T90" fmla="*/ 881 w 1254"/>
                  <a:gd name="T91" fmla="*/ 14 h 706"/>
                  <a:gd name="T92" fmla="*/ 834 w 1254"/>
                  <a:gd name="T93" fmla="*/ 17 h 706"/>
                  <a:gd name="T94" fmla="*/ 786 w 1254"/>
                  <a:gd name="T95" fmla="*/ 21 h 706"/>
                  <a:gd name="T96" fmla="*/ 737 w 1254"/>
                  <a:gd name="T97" fmla="*/ 24 h 706"/>
                  <a:gd name="T98" fmla="*/ 690 w 1254"/>
                  <a:gd name="T99" fmla="*/ 28 h 706"/>
                  <a:gd name="T100" fmla="*/ 642 w 1254"/>
                  <a:gd name="T101" fmla="*/ 32 h 706"/>
                  <a:gd name="T102" fmla="*/ 593 w 1254"/>
                  <a:gd name="T103" fmla="*/ 38 h 706"/>
                  <a:gd name="T104" fmla="*/ 546 w 1254"/>
                  <a:gd name="T105" fmla="*/ 44 h 706"/>
                  <a:gd name="T106" fmla="*/ 490 w 1254"/>
                  <a:gd name="T107" fmla="*/ 52 h 706"/>
                  <a:gd name="T108" fmla="*/ 425 w 1254"/>
                  <a:gd name="T109" fmla="*/ 60 h 706"/>
                  <a:gd name="T110" fmla="*/ 359 w 1254"/>
                  <a:gd name="T111" fmla="*/ 68 h 706"/>
                  <a:gd name="T112" fmla="*/ 293 w 1254"/>
                  <a:gd name="T113" fmla="*/ 77 h 706"/>
                  <a:gd name="T114" fmla="*/ 226 w 1254"/>
                  <a:gd name="T115" fmla="*/ 85 h 706"/>
                  <a:gd name="T116" fmla="*/ 161 w 1254"/>
                  <a:gd name="T117" fmla="*/ 96 h 706"/>
                  <a:gd name="T118" fmla="*/ 95 w 1254"/>
                  <a:gd name="T119" fmla="*/ 107 h 706"/>
                  <a:gd name="T120" fmla="*/ 31 w 1254"/>
                  <a:gd name="T121" fmla="*/ 121 h 706"/>
                  <a:gd name="T122" fmla="*/ 0 w 1254"/>
                  <a:gd name="T123" fmla="*/ 128 h 70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254"/>
                  <a:gd name="T187" fmla="*/ 0 h 706"/>
                  <a:gd name="T188" fmla="*/ 1254 w 1254"/>
                  <a:gd name="T189" fmla="*/ 706 h 70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254" h="706">
                    <a:moveTo>
                      <a:pt x="0" y="128"/>
                    </a:moveTo>
                    <a:lnTo>
                      <a:pt x="8" y="179"/>
                    </a:lnTo>
                    <a:lnTo>
                      <a:pt x="16" y="230"/>
                    </a:lnTo>
                    <a:lnTo>
                      <a:pt x="26" y="281"/>
                    </a:lnTo>
                    <a:lnTo>
                      <a:pt x="35" y="332"/>
                    </a:lnTo>
                    <a:lnTo>
                      <a:pt x="44" y="384"/>
                    </a:lnTo>
                    <a:lnTo>
                      <a:pt x="54" y="434"/>
                    </a:lnTo>
                    <a:lnTo>
                      <a:pt x="62" y="486"/>
                    </a:lnTo>
                    <a:lnTo>
                      <a:pt x="67" y="537"/>
                    </a:lnTo>
                    <a:lnTo>
                      <a:pt x="71" y="579"/>
                    </a:lnTo>
                    <a:lnTo>
                      <a:pt x="71" y="621"/>
                    </a:lnTo>
                    <a:lnTo>
                      <a:pt x="71" y="663"/>
                    </a:lnTo>
                    <a:lnTo>
                      <a:pt x="73" y="706"/>
                    </a:lnTo>
                    <a:lnTo>
                      <a:pt x="79" y="706"/>
                    </a:lnTo>
                    <a:lnTo>
                      <a:pt x="95" y="705"/>
                    </a:lnTo>
                    <a:lnTo>
                      <a:pt x="164" y="701"/>
                    </a:lnTo>
                    <a:lnTo>
                      <a:pt x="184" y="700"/>
                    </a:lnTo>
                    <a:lnTo>
                      <a:pt x="203" y="698"/>
                    </a:lnTo>
                    <a:lnTo>
                      <a:pt x="224" y="697"/>
                    </a:lnTo>
                    <a:lnTo>
                      <a:pt x="244" y="695"/>
                    </a:lnTo>
                    <a:lnTo>
                      <a:pt x="263" y="693"/>
                    </a:lnTo>
                    <a:lnTo>
                      <a:pt x="283" y="691"/>
                    </a:lnTo>
                    <a:lnTo>
                      <a:pt x="302" y="690"/>
                    </a:lnTo>
                    <a:lnTo>
                      <a:pt x="322" y="688"/>
                    </a:lnTo>
                    <a:lnTo>
                      <a:pt x="341" y="685"/>
                    </a:lnTo>
                    <a:lnTo>
                      <a:pt x="361" y="684"/>
                    </a:lnTo>
                    <a:lnTo>
                      <a:pt x="381" y="682"/>
                    </a:lnTo>
                    <a:lnTo>
                      <a:pt x="400" y="680"/>
                    </a:lnTo>
                    <a:lnTo>
                      <a:pt x="420" y="678"/>
                    </a:lnTo>
                    <a:lnTo>
                      <a:pt x="440" y="676"/>
                    </a:lnTo>
                    <a:lnTo>
                      <a:pt x="460" y="674"/>
                    </a:lnTo>
                    <a:lnTo>
                      <a:pt x="479" y="671"/>
                    </a:lnTo>
                    <a:lnTo>
                      <a:pt x="512" y="668"/>
                    </a:lnTo>
                    <a:lnTo>
                      <a:pt x="543" y="663"/>
                    </a:lnTo>
                    <a:lnTo>
                      <a:pt x="575" y="659"/>
                    </a:lnTo>
                    <a:lnTo>
                      <a:pt x="606" y="654"/>
                    </a:lnTo>
                    <a:lnTo>
                      <a:pt x="638" y="650"/>
                    </a:lnTo>
                    <a:lnTo>
                      <a:pt x="669" y="644"/>
                    </a:lnTo>
                    <a:lnTo>
                      <a:pt x="702" y="639"/>
                    </a:lnTo>
                    <a:lnTo>
                      <a:pt x="733" y="633"/>
                    </a:lnTo>
                    <a:lnTo>
                      <a:pt x="764" y="629"/>
                    </a:lnTo>
                    <a:lnTo>
                      <a:pt x="796" y="623"/>
                    </a:lnTo>
                    <a:lnTo>
                      <a:pt x="827" y="619"/>
                    </a:lnTo>
                    <a:lnTo>
                      <a:pt x="859" y="614"/>
                    </a:lnTo>
                    <a:lnTo>
                      <a:pt x="890" y="610"/>
                    </a:lnTo>
                    <a:lnTo>
                      <a:pt x="923" y="607"/>
                    </a:lnTo>
                    <a:lnTo>
                      <a:pt x="954" y="604"/>
                    </a:lnTo>
                    <a:lnTo>
                      <a:pt x="986" y="601"/>
                    </a:lnTo>
                    <a:lnTo>
                      <a:pt x="1008" y="599"/>
                    </a:lnTo>
                    <a:lnTo>
                      <a:pt x="1030" y="598"/>
                    </a:lnTo>
                    <a:lnTo>
                      <a:pt x="1051" y="595"/>
                    </a:lnTo>
                    <a:lnTo>
                      <a:pt x="1073" y="593"/>
                    </a:lnTo>
                    <a:lnTo>
                      <a:pt x="1095" y="592"/>
                    </a:lnTo>
                    <a:lnTo>
                      <a:pt x="1117" y="590"/>
                    </a:lnTo>
                    <a:lnTo>
                      <a:pt x="1139" y="589"/>
                    </a:lnTo>
                    <a:lnTo>
                      <a:pt x="1161" y="587"/>
                    </a:lnTo>
                    <a:lnTo>
                      <a:pt x="1222" y="585"/>
                    </a:lnTo>
                    <a:lnTo>
                      <a:pt x="1244" y="584"/>
                    </a:lnTo>
                    <a:lnTo>
                      <a:pt x="1251" y="584"/>
                    </a:lnTo>
                    <a:lnTo>
                      <a:pt x="1254" y="584"/>
                    </a:lnTo>
                    <a:lnTo>
                      <a:pt x="1252" y="545"/>
                    </a:lnTo>
                    <a:lnTo>
                      <a:pt x="1245" y="505"/>
                    </a:lnTo>
                    <a:lnTo>
                      <a:pt x="1238" y="465"/>
                    </a:lnTo>
                    <a:lnTo>
                      <a:pt x="1232" y="426"/>
                    </a:lnTo>
                    <a:lnTo>
                      <a:pt x="1226" y="359"/>
                    </a:lnTo>
                    <a:lnTo>
                      <a:pt x="1222" y="293"/>
                    </a:lnTo>
                    <a:lnTo>
                      <a:pt x="1217" y="226"/>
                    </a:lnTo>
                    <a:lnTo>
                      <a:pt x="1211" y="159"/>
                    </a:lnTo>
                    <a:lnTo>
                      <a:pt x="1208" y="120"/>
                    </a:lnTo>
                    <a:lnTo>
                      <a:pt x="1203" y="78"/>
                    </a:lnTo>
                    <a:lnTo>
                      <a:pt x="1196" y="37"/>
                    </a:lnTo>
                    <a:lnTo>
                      <a:pt x="1185" y="0"/>
                    </a:lnTo>
                    <a:lnTo>
                      <a:pt x="1181" y="0"/>
                    </a:lnTo>
                    <a:lnTo>
                      <a:pt x="1171" y="0"/>
                    </a:lnTo>
                    <a:lnTo>
                      <a:pt x="1119" y="2"/>
                    </a:lnTo>
                    <a:lnTo>
                      <a:pt x="1106" y="2"/>
                    </a:lnTo>
                    <a:lnTo>
                      <a:pt x="1093" y="4"/>
                    </a:lnTo>
                    <a:lnTo>
                      <a:pt x="1079" y="4"/>
                    </a:lnTo>
                    <a:lnTo>
                      <a:pt x="1066" y="5"/>
                    </a:lnTo>
                    <a:lnTo>
                      <a:pt x="1053" y="5"/>
                    </a:lnTo>
                    <a:lnTo>
                      <a:pt x="1039" y="6"/>
                    </a:lnTo>
                    <a:lnTo>
                      <a:pt x="1026" y="6"/>
                    </a:lnTo>
                    <a:lnTo>
                      <a:pt x="1012" y="7"/>
                    </a:lnTo>
                    <a:lnTo>
                      <a:pt x="999" y="7"/>
                    </a:lnTo>
                    <a:lnTo>
                      <a:pt x="986" y="8"/>
                    </a:lnTo>
                    <a:lnTo>
                      <a:pt x="972" y="9"/>
                    </a:lnTo>
                    <a:lnTo>
                      <a:pt x="959" y="9"/>
                    </a:lnTo>
                    <a:lnTo>
                      <a:pt x="946" y="11"/>
                    </a:lnTo>
                    <a:lnTo>
                      <a:pt x="932" y="12"/>
                    </a:lnTo>
                    <a:lnTo>
                      <a:pt x="919" y="12"/>
                    </a:lnTo>
                    <a:lnTo>
                      <a:pt x="905" y="13"/>
                    </a:lnTo>
                    <a:lnTo>
                      <a:pt x="881" y="14"/>
                    </a:lnTo>
                    <a:lnTo>
                      <a:pt x="857" y="16"/>
                    </a:lnTo>
                    <a:lnTo>
                      <a:pt x="834" y="17"/>
                    </a:lnTo>
                    <a:lnTo>
                      <a:pt x="810" y="19"/>
                    </a:lnTo>
                    <a:lnTo>
                      <a:pt x="786" y="21"/>
                    </a:lnTo>
                    <a:lnTo>
                      <a:pt x="761" y="22"/>
                    </a:lnTo>
                    <a:lnTo>
                      <a:pt x="737" y="24"/>
                    </a:lnTo>
                    <a:lnTo>
                      <a:pt x="714" y="27"/>
                    </a:lnTo>
                    <a:lnTo>
                      <a:pt x="690" y="28"/>
                    </a:lnTo>
                    <a:lnTo>
                      <a:pt x="666" y="30"/>
                    </a:lnTo>
                    <a:lnTo>
                      <a:pt x="642" y="32"/>
                    </a:lnTo>
                    <a:lnTo>
                      <a:pt x="618" y="36"/>
                    </a:lnTo>
                    <a:lnTo>
                      <a:pt x="593" y="38"/>
                    </a:lnTo>
                    <a:lnTo>
                      <a:pt x="570" y="40"/>
                    </a:lnTo>
                    <a:lnTo>
                      <a:pt x="546" y="44"/>
                    </a:lnTo>
                    <a:lnTo>
                      <a:pt x="522" y="47"/>
                    </a:lnTo>
                    <a:lnTo>
                      <a:pt x="490" y="52"/>
                    </a:lnTo>
                    <a:lnTo>
                      <a:pt x="458" y="57"/>
                    </a:lnTo>
                    <a:lnTo>
                      <a:pt x="425" y="60"/>
                    </a:lnTo>
                    <a:lnTo>
                      <a:pt x="392" y="65"/>
                    </a:lnTo>
                    <a:lnTo>
                      <a:pt x="359" y="68"/>
                    </a:lnTo>
                    <a:lnTo>
                      <a:pt x="326" y="73"/>
                    </a:lnTo>
                    <a:lnTo>
                      <a:pt x="293" y="77"/>
                    </a:lnTo>
                    <a:lnTo>
                      <a:pt x="260" y="81"/>
                    </a:lnTo>
                    <a:lnTo>
                      <a:pt x="226" y="85"/>
                    </a:lnTo>
                    <a:lnTo>
                      <a:pt x="193" y="91"/>
                    </a:lnTo>
                    <a:lnTo>
                      <a:pt x="161" y="96"/>
                    </a:lnTo>
                    <a:lnTo>
                      <a:pt x="127" y="102"/>
                    </a:lnTo>
                    <a:lnTo>
                      <a:pt x="95" y="107"/>
                    </a:lnTo>
                    <a:lnTo>
                      <a:pt x="63" y="114"/>
                    </a:lnTo>
                    <a:lnTo>
                      <a:pt x="31" y="121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FCFEB9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595" name="Freeform 62"/>
              <p:cNvSpPr>
                <a:spLocks/>
              </p:cNvSpPr>
              <p:nvPr/>
            </p:nvSpPr>
            <p:spPr bwMode="auto">
              <a:xfrm>
                <a:off x="4798" y="3041"/>
                <a:ext cx="572" cy="202"/>
              </a:xfrm>
              <a:custGeom>
                <a:avLst/>
                <a:gdLst>
                  <a:gd name="T0" fmla="*/ 25 w 1144"/>
                  <a:gd name="T1" fmla="*/ 128 h 404"/>
                  <a:gd name="T2" fmla="*/ 75 w 1144"/>
                  <a:gd name="T3" fmla="*/ 116 h 404"/>
                  <a:gd name="T4" fmla="*/ 127 w 1144"/>
                  <a:gd name="T5" fmla="*/ 106 h 404"/>
                  <a:gd name="T6" fmla="*/ 181 w 1144"/>
                  <a:gd name="T7" fmla="*/ 97 h 404"/>
                  <a:gd name="T8" fmla="*/ 236 w 1144"/>
                  <a:gd name="T9" fmla="*/ 88 h 404"/>
                  <a:gd name="T10" fmla="*/ 293 w 1144"/>
                  <a:gd name="T11" fmla="*/ 80 h 404"/>
                  <a:gd name="T12" fmla="*/ 349 w 1144"/>
                  <a:gd name="T13" fmla="*/ 72 h 404"/>
                  <a:gd name="T14" fmla="*/ 408 w 1144"/>
                  <a:gd name="T15" fmla="*/ 65 h 404"/>
                  <a:gd name="T16" fmla="*/ 465 w 1144"/>
                  <a:gd name="T17" fmla="*/ 58 h 404"/>
                  <a:gd name="T18" fmla="*/ 524 w 1144"/>
                  <a:gd name="T19" fmla="*/ 52 h 404"/>
                  <a:gd name="T20" fmla="*/ 582 w 1144"/>
                  <a:gd name="T21" fmla="*/ 46 h 404"/>
                  <a:gd name="T22" fmla="*/ 639 w 1144"/>
                  <a:gd name="T23" fmla="*/ 42 h 404"/>
                  <a:gd name="T24" fmla="*/ 696 w 1144"/>
                  <a:gd name="T25" fmla="*/ 37 h 404"/>
                  <a:gd name="T26" fmla="*/ 751 w 1144"/>
                  <a:gd name="T27" fmla="*/ 32 h 404"/>
                  <a:gd name="T28" fmla="*/ 805 w 1144"/>
                  <a:gd name="T29" fmla="*/ 28 h 404"/>
                  <a:gd name="T30" fmla="*/ 857 w 1144"/>
                  <a:gd name="T31" fmla="*/ 24 h 404"/>
                  <a:gd name="T32" fmla="*/ 1056 w 1144"/>
                  <a:gd name="T33" fmla="*/ 8 h 404"/>
                  <a:gd name="T34" fmla="*/ 1144 w 1144"/>
                  <a:gd name="T35" fmla="*/ 0 h 404"/>
                  <a:gd name="T36" fmla="*/ 1123 w 1144"/>
                  <a:gd name="T37" fmla="*/ 32 h 404"/>
                  <a:gd name="T38" fmla="*/ 1074 w 1144"/>
                  <a:gd name="T39" fmla="*/ 89 h 404"/>
                  <a:gd name="T40" fmla="*/ 1022 w 1144"/>
                  <a:gd name="T41" fmla="*/ 145 h 404"/>
                  <a:gd name="T42" fmla="*/ 991 w 1144"/>
                  <a:gd name="T43" fmla="*/ 177 h 404"/>
                  <a:gd name="T44" fmla="*/ 966 w 1144"/>
                  <a:gd name="T45" fmla="*/ 201 h 404"/>
                  <a:gd name="T46" fmla="*/ 940 w 1144"/>
                  <a:gd name="T47" fmla="*/ 221 h 404"/>
                  <a:gd name="T48" fmla="*/ 912 w 1144"/>
                  <a:gd name="T49" fmla="*/ 243 h 404"/>
                  <a:gd name="T50" fmla="*/ 883 w 1144"/>
                  <a:gd name="T51" fmla="*/ 263 h 404"/>
                  <a:gd name="T52" fmla="*/ 856 w 1144"/>
                  <a:gd name="T53" fmla="*/ 282 h 404"/>
                  <a:gd name="T54" fmla="*/ 826 w 1144"/>
                  <a:gd name="T55" fmla="*/ 302 h 404"/>
                  <a:gd name="T56" fmla="*/ 797 w 1144"/>
                  <a:gd name="T57" fmla="*/ 320 h 404"/>
                  <a:gd name="T58" fmla="*/ 768 w 1144"/>
                  <a:gd name="T59" fmla="*/ 339 h 404"/>
                  <a:gd name="T60" fmla="*/ 745 w 1144"/>
                  <a:gd name="T61" fmla="*/ 351 h 404"/>
                  <a:gd name="T62" fmla="*/ 702 w 1144"/>
                  <a:gd name="T63" fmla="*/ 373 h 404"/>
                  <a:gd name="T64" fmla="*/ 661 w 1144"/>
                  <a:gd name="T65" fmla="*/ 395 h 404"/>
                  <a:gd name="T66" fmla="*/ 640 w 1144"/>
                  <a:gd name="T67" fmla="*/ 404 h 404"/>
                  <a:gd name="T68" fmla="*/ 621 w 1144"/>
                  <a:gd name="T69" fmla="*/ 397 h 404"/>
                  <a:gd name="T70" fmla="*/ 578 w 1144"/>
                  <a:gd name="T71" fmla="*/ 379 h 404"/>
                  <a:gd name="T72" fmla="*/ 522 w 1144"/>
                  <a:gd name="T73" fmla="*/ 353 h 404"/>
                  <a:gd name="T74" fmla="*/ 456 w 1144"/>
                  <a:gd name="T75" fmla="*/ 321 h 404"/>
                  <a:gd name="T76" fmla="*/ 391 w 1144"/>
                  <a:gd name="T77" fmla="*/ 290 h 404"/>
                  <a:gd name="T78" fmla="*/ 331 w 1144"/>
                  <a:gd name="T79" fmla="*/ 262 h 404"/>
                  <a:gd name="T80" fmla="*/ 285 w 1144"/>
                  <a:gd name="T81" fmla="*/ 239 h 404"/>
                  <a:gd name="T82" fmla="*/ 258 w 1144"/>
                  <a:gd name="T83" fmla="*/ 225 h 404"/>
                  <a:gd name="T84" fmla="*/ 227 w 1144"/>
                  <a:gd name="T85" fmla="*/ 210 h 404"/>
                  <a:gd name="T86" fmla="*/ 195 w 1144"/>
                  <a:gd name="T87" fmla="*/ 197 h 404"/>
                  <a:gd name="T88" fmla="*/ 164 w 1144"/>
                  <a:gd name="T89" fmla="*/ 184 h 404"/>
                  <a:gd name="T90" fmla="*/ 132 w 1144"/>
                  <a:gd name="T91" fmla="*/ 174 h 404"/>
                  <a:gd name="T92" fmla="*/ 99 w 1144"/>
                  <a:gd name="T93" fmla="*/ 164 h 404"/>
                  <a:gd name="T94" fmla="*/ 67 w 1144"/>
                  <a:gd name="T95" fmla="*/ 154 h 404"/>
                  <a:gd name="T96" fmla="*/ 35 w 1144"/>
                  <a:gd name="T97" fmla="*/ 144 h 404"/>
                  <a:gd name="T98" fmla="*/ 2 w 1144"/>
                  <a:gd name="T99" fmla="*/ 134 h 404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144"/>
                  <a:gd name="T151" fmla="*/ 0 h 404"/>
                  <a:gd name="T152" fmla="*/ 1144 w 1144"/>
                  <a:gd name="T153" fmla="*/ 404 h 404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144" h="404">
                    <a:moveTo>
                      <a:pt x="0" y="134"/>
                    </a:moveTo>
                    <a:lnTo>
                      <a:pt x="25" y="128"/>
                    </a:lnTo>
                    <a:lnTo>
                      <a:pt x="50" y="122"/>
                    </a:lnTo>
                    <a:lnTo>
                      <a:pt x="75" y="116"/>
                    </a:lnTo>
                    <a:lnTo>
                      <a:pt x="101" y="111"/>
                    </a:lnTo>
                    <a:lnTo>
                      <a:pt x="127" y="106"/>
                    </a:lnTo>
                    <a:lnTo>
                      <a:pt x="154" y="101"/>
                    </a:lnTo>
                    <a:lnTo>
                      <a:pt x="181" y="97"/>
                    </a:lnTo>
                    <a:lnTo>
                      <a:pt x="209" y="92"/>
                    </a:lnTo>
                    <a:lnTo>
                      <a:pt x="236" y="88"/>
                    </a:lnTo>
                    <a:lnTo>
                      <a:pt x="264" y="83"/>
                    </a:lnTo>
                    <a:lnTo>
                      <a:pt x="293" y="80"/>
                    </a:lnTo>
                    <a:lnTo>
                      <a:pt x="320" y="75"/>
                    </a:lnTo>
                    <a:lnTo>
                      <a:pt x="349" y="72"/>
                    </a:lnTo>
                    <a:lnTo>
                      <a:pt x="378" y="68"/>
                    </a:lnTo>
                    <a:lnTo>
                      <a:pt x="408" y="65"/>
                    </a:lnTo>
                    <a:lnTo>
                      <a:pt x="437" y="61"/>
                    </a:lnTo>
                    <a:lnTo>
                      <a:pt x="465" y="58"/>
                    </a:lnTo>
                    <a:lnTo>
                      <a:pt x="494" y="55"/>
                    </a:lnTo>
                    <a:lnTo>
                      <a:pt x="524" y="52"/>
                    </a:lnTo>
                    <a:lnTo>
                      <a:pt x="553" y="50"/>
                    </a:lnTo>
                    <a:lnTo>
                      <a:pt x="582" y="46"/>
                    </a:lnTo>
                    <a:lnTo>
                      <a:pt x="610" y="44"/>
                    </a:lnTo>
                    <a:lnTo>
                      <a:pt x="639" y="42"/>
                    </a:lnTo>
                    <a:lnTo>
                      <a:pt x="667" y="39"/>
                    </a:lnTo>
                    <a:lnTo>
                      <a:pt x="696" y="37"/>
                    </a:lnTo>
                    <a:lnTo>
                      <a:pt x="723" y="35"/>
                    </a:lnTo>
                    <a:lnTo>
                      <a:pt x="751" y="32"/>
                    </a:lnTo>
                    <a:lnTo>
                      <a:pt x="777" y="30"/>
                    </a:lnTo>
                    <a:lnTo>
                      <a:pt x="805" y="28"/>
                    </a:lnTo>
                    <a:lnTo>
                      <a:pt x="830" y="25"/>
                    </a:lnTo>
                    <a:lnTo>
                      <a:pt x="857" y="24"/>
                    </a:lnTo>
                    <a:lnTo>
                      <a:pt x="882" y="22"/>
                    </a:lnTo>
                    <a:lnTo>
                      <a:pt x="1056" y="8"/>
                    </a:lnTo>
                    <a:lnTo>
                      <a:pt x="1114" y="2"/>
                    </a:lnTo>
                    <a:lnTo>
                      <a:pt x="1144" y="0"/>
                    </a:lnTo>
                    <a:lnTo>
                      <a:pt x="1139" y="12"/>
                    </a:lnTo>
                    <a:lnTo>
                      <a:pt x="1123" y="32"/>
                    </a:lnTo>
                    <a:lnTo>
                      <a:pt x="1101" y="60"/>
                    </a:lnTo>
                    <a:lnTo>
                      <a:pt x="1074" y="89"/>
                    </a:lnTo>
                    <a:lnTo>
                      <a:pt x="1047" y="119"/>
                    </a:lnTo>
                    <a:lnTo>
                      <a:pt x="1022" y="145"/>
                    </a:lnTo>
                    <a:lnTo>
                      <a:pt x="1003" y="166"/>
                    </a:lnTo>
                    <a:lnTo>
                      <a:pt x="991" y="177"/>
                    </a:lnTo>
                    <a:lnTo>
                      <a:pt x="979" y="189"/>
                    </a:lnTo>
                    <a:lnTo>
                      <a:pt x="966" y="201"/>
                    </a:lnTo>
                    <a:lnTo>
                      <a:pt x="952" y="211"/>
                    </a:lnTo>
                    <a:lnTo>
                      <a:pt x="940" y="221"/>
                    </a:lnTo>
                    <a:lnTo>
                      <a:pt x="926" y="232"/>
                    </a:lnTo>
                    <a:lnTo>
                      <a:pt x="912" y="243"/>
                    </a:lnTo>
                    <a:lnTo>
                      <a:pt x="898" y="252"/>
                    </a:lnTo>
                    <a:lnTo>
                      <a:pt x="883" y="263"/>
                    </a:lnTo>
                    <a:lnTo>
                      <a:pt x="869" y="273"/>
                    </a:lnTo>
                    <a:lnTo>
                      <a:pt x="856" y="282"/>
                    </a:lnTo>
                    <a:lnTo>
                      <a:pt x="841" y="293"/>
                    </a:lnTo>
                    <a:lnTo>
                      <a:pt x="826" y="302"/>
                    </a:lnTo>
                    <a:lnTo>
                      <a:pt x="812" y="311"/>
                    </a:lnTo>
                    <a:lnTo>
                      <a:pt x="797" y="320"/>
                    </a:lnTo>
                    <a:lnTo>
                      <a:pt x="783" y="329"/>
                    </a:lnTo>
                    <a:lnTo>
                      <a:pt x="768" y="339"/>
                    </a:lnTo>
                    <a:lnTo>
                      <a:pt x="760" y="343"/>
                    </a:lnTo>
                    <a:lnTo>
                      <a:pt x="745" y="351"/>
                    </a:lnTo>
                    <a:lnTo>
                      <a:pt x="725" y="362"/>
                    </a:lnTo>
                    <a:lnTo>
                      <a:pt x="702" y="373"/>
                    </a:lnTo>
                    <a:lnTo>
                      <a:pt x="681" y="385"/>
                    </a:lnTo>
                    <a:lnTo>
                      <a:pt x="661" y="395"/>
                    </a:lnTo>
                    <a:lnTo>
                      <a:pt x="646" y="402"/>
                    </a:lnTo>
                    <a:lnTo>
                      <a:pt x="640" y="404"/>
                    </a:lnTo>
                    <a:lnTo>
                      <a:pt x="633" y="402"/>
                    </a:lnTo>
                    <a:lnTo>
                      <a:pt x="621" y="397"/>
                    </a:lnTo>
                    <a:lnTo>
                      <a:pt x="602" y="389"/>
                    </a:lnTo>
                    <a:lnTo>
                      <a:pt x="578" y="379"/>
                    </a:lnTo>
                    <a:lnTo>
                      <a:pt x="552" y="366"/>
                    </a:lnTo>
                    <a:lnTo>
                      <a:pt x="522" y="353"/>
                    </a:lnTo>
                    <a:lnTo>
                      <a:pt x="490" y="338"/>
                    </a:lnTo>
                    <a:lnTo>
                      <a:pt x="456" y="321"/>
                    </a:lnTo>
                    <a:lnTo>
                      <a:pt x="423" y="306"/>
                    </a:lnTo>
                    <a:lnTo>
                      <a:pt x="391" y="290"/>
                    </a:lnTo>
                    <a:lnTo>
                      <a:pt x="360" y="275"/>
                    </a:lnTo>
                    <a:lnTo>
                      <a:pt x="331" y="262"/>
                    </a:lnTo>
                    <a:lnTo>
                      <a:pt x="305" y="249"/>
                    </a:lnTo>
                    <a:lnTo>
                      <a:pt x="285" y="239"/>
                    </a:lnTo>
                    <a:lnTo>
                      <a:pt x="269" y="230"/>
                    </a:lnTo>
                    <a:lnTo>
                      <a:pt x="258" y="225"/>
                    </a:lnTo>
                    <a:lnTo>
                      <a:pt x="242" y="217"/>
                    </a:lnTo>
                    <a:lnTo>
                      <a:pt x="227" y="210"/>
                    </a:lnTo>
                    <a:lnTo>
                      <a:pt x="211" y="203"/>
                    </a:lnTo>
                    <a:lnTo>
                      <a:pt x="195" y="197"/>
                    </a:lnTo>
                    <a:lnTo>
                      <a:pt x="179" y="190"/>
                    </a:lnTo>
                    <a:lnTo>
                      <a:pt x="164" y="184"/>
                    </a:lnTo>
                    <a:lnTo>
                      <a:pt x="148" y="180"/>
                    </a:lnTo>
                    <a:lnTo>
                      <a:pt x="132" y="174"/>
                    </a:lnTo>
                    <a:lnTo>
                      <a:pt x="116" y="169"/>
                    </a:lnTo>
                    <a:lnTo>
                      <a:pt x="99" y="164"/>
                    </a:lnTo>
                    <a:lnTo>
                      <a:pt x="83" y="159"/>
                    </a:lnTo>
                    <a:lnTo>
                      <a:pt x="67" y="154"/>
                    </a:lnTo>
                    <a:lnTo>
                      <a:pt x="51" y="149"/>
                    </a:lnTo>
                    <a:lnTo>
                      <a:pt x="35" y="144"/>
                    </a:lnTo>
                    <a:lnTo>
                      <a:pt x="18" y="139"/>
                    </a:lnTo>
                    <a:lnTo>
                      <a:pt x="2" y="134"/>
                    </a:lnTo>
                    <a:lnTo>
                      <a:pt x="0" y="134"/>
                    </a:lnTo>
                    <a:close/>
                  </a:path>
                </a:pathLst>
              </a:custGeom>
              <a:solidFill>
                <a:srgbClr val="FCFEB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596" name="Freeform 63"/>
              <p:cNvSpPr>
                <a:spLocks/>
              </p:cNvSpPr>
              <p:nvPr/>
            </p:nvSpPr>
            <p:spPr bwMode="auto">
              <a:xfrm>
                <a:off x="4799" y="3120"/>
                <a:ext cx="236" cy="255"/>
              </a:xfrm>
              <a:custGeom>
                <a:avLst/>
                <a:gdLst>
                  <a:gd name="T0" fmla="*/ 19 w 473"/>
                  <a:gd name="T1" fmla="*/ 7 h 510"/>
                  <a:gd name="T2" fmla="*/ 61 w 473"/>
                  <a:gd name="T3" fmla="*/ 21 h 510"/>
                  <a:gd name="T4" fmla="*/ 102 w 473"/>
                  <a:gd name="T5" fmla="*/ 33 h 510"/>
                  <a:gd name="T6" fmla="*/ 144 w 473"/>
                  <a:gd name="T7" fmla="*/ 46 h 510"/>
                  <a:gd name="T8" fmla="*/ 182 w 473"/>
                  <a:gd name="T9" fmla="*/ 60 h 510"/>
                  <a:gd name="T10" fmla="*/ 216 w 473"/>
                  <a:gd name="T11" fmla="*/ 74 h 510"/>
                  <a:gd name="T12" fmla="*/ 249 w 473"/>
                  <a:gd name="T13" fmla="*/ 89 h 510"/>
                  <a:gd name="T14" fmla="*/ 283 w 473"/>
                  <a:gd name="T15" fmla="*/ 105 h 510"/>
                  <a:gd name="T16" fmla="*/ 315 w 473"/>
                  <a:gd name="T17" fmla="*/ 122 h 510"/>
                  <a:gd name="T18" fmla="*/ 347 w 473"/>
                  <a:gd name="T19" fmla="*/ 140 h 510"/>
                  <a:gd name="T20" fmla="*/ 380 w 473"/>
                  <a:gd name="T21" fmla="*/ 158 h 510"/>
                  <a:gd name="T22" fmla="*/ 412 w 473"/>
                  <a:gd name="T23" fmla="*/ 176 h 510"/>
                  <a:gd name="T24" fmla="*/ 431 w 473"/>
                  <a:gd name="T25" fmla="*/ 186 h 510"/>
                  <a:gd name="T26" fmla="*/ 444 w 473"/>
                  <a:gd name="T27" fmla="*/ 195 h 510"/>
                  <a:gd name="T28" fmla="*/ 460 w 473"/>
                  <a:gd name="T29" fmla="*/ 203 h 510"/>
                  <a:gd name="T30" fmla="*/ 470 w 473"/>
                  <a:gd name="T31" fmla="*/ 209 h 510"/>
                  <a:gd name="T32" fmla="*/ 473 w 473"/>
                  <a:gd name="T33" fmla="*/ 212 h 510"/>
                  <a:gd name="T34" fmla="*/ 472 w 473"/>
                  <a:gd name="T35" fmla="*/ 212 h 510"/>
                  <a:gd name="T36" fmla="*/ 462 w 473"/>
                  <a:gd name="T37" fmla="*/ 221 h 510"/>
                  <a:gd name="T38" fmla="*/ 407 w 473"/>
                  <a:gd name="T39" fmla="*/ 271 h 510"/>
                  <a:gd name="T40" fmla="*/ 383 w 473"/>
                  <a:gd name="T41" fmla="*/ 291 h 510"/>
                  <a:gd name="T42" fmla="*/ 359 w 473"/>
                  <a:gd name="T43" fmla="*/ 311 h 510"/>
                  <a:gd name="T44" fmla="*/ 334 w 473"/>
                  <a:gd name="T45" fmla="*/ 329 h 510"/>
                  <a:gd name="T46" fmla="*/ 308 w 473"/>
                  <a:gd name="T47" fmla="*/ 349 h 510"/>
                  <a:gd name="T48" fmla="*/ 283 w 473"/>
                  <a:gd name="T49" fmla="*/ 366 h 510"/>
                  <a:gd name="T50" fmla="*/ 256 w 473"/>
                  <a:gd name="T51" fmla="*/ 384 h 510"/>
                  <a:gd name="T52" fmla="*/ 230 w 473"/>
                  <a:gd name="T53" fmla="*/ 402 h 510"/>
                  <a:gd name="T54" fmla="*/ 118 w 473"/>
                  <a:gd name="T55" fmla="*/ 478 h 510"/>
                  <a:gd name="T56" fmla="*/ 69 w 473"/>
                  <a:gd name="T57" fmla="*/ 510 h 510"/>
                  <a:gd name="T58" fmla="*/ 64 w 473"/>
                  <a:gd name="T59" fmla="*/ 424 h 510"/>
                  <a:gd name="T60" fmla="*/ 62 w 473"/>
                  <a:gd name="T61" fmla="*/ 335 h 510"/>
                  <a:gd name="T62" fmla="*/ 52 w 473"/>
                  <a:gd name="T63" fmla="*/ 252 h 510"/>
                  <a:gd name="T64" fmla="*/ 35 w 473"/>
                  <a:gd name="T65" fmla="*/ 167 h 510"/>
                  <a:gd name="T66" fmla="*/ 18 w 473"/>
                  <a:gd name="T67" fmla="*/ 82 h 510"/>
                  <a:gd name="T68" fmla="*/ 0 w 473"/>
                  <a:gd name="T69" fmla="*/ 0 h 51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473"/>
                  <a:gd name="T106" fmla="*/ 0 h 510"/>
                  <a:gd name="T107" fmla="*/ 473 w 473"/>
                  <a:gd name="T108" fmla="*/ 510 h 51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473" h="510">
                    <a:moveTo>
                      <a:pt x="0" y="0"/>
                    </a:moveTo>
                    <a:lnTo>
                      <a:pt x="19" y="7"/>
                    </a:lnTo>
                    <a:lnTo>
                      <a:pt x="40" y="14"/>
                    </a:lnTo>
                    <a:lnTo>
                      <a:pt x="61" y="21"/>
                    </a:lnTo>
                    <a:lnTo>
                      <a:pt x="81" y="26"/>
                    </a:lnTo>
                    <a:lnTo>
                      <a:pt x="102" y="33"/>
                    </a:lnTo>
                    <a:lnTo>
                      <a:pt x="123" y="39"/>
                    </a:lnTo>
                    <a:lnTo>
                      <a:pt x="144" y="46"/>
                    </a:lnTo>
                    <a:lnTo>
                      <a:pt x="164" y="53"/>
                    </a:lnTo>
                    <a:lnTo>
                      <a:pt x="182" y="60"/>
                    </a:lnTo>
                    <a:lnTo>
                      <a:pt x="199" y="67"/>
                    </a:lnTo>
                    <a:lnTo>
                      <a:pt x="216" y="74"/>
                    </a:lnTo>
                    <a:lnTo>
                      <a:pt x="233" y="81"/>
                    </a:lnTo>
                    <a:lnTo>
                      <a:pt x="249" y="89"/>
                    </a:lnTo>
                    <a:lnTo>
                      <a:pt x="267" y="97"/>
                    </a:lnTo>
                    <a:lnTo>
                      <a:pt x="283" y="105"/>
                    </a:lnTo>
                    <a:lnTo>
                      <a:pt x="299" y="114"/>
                    </a:lnTo>
                    <a:lnTo>
                      <a:pt x="315" y="122"/>
                    </a:lnTo>
                    <a:lnTo>
                      <a:pt x="331" y="131"/>
                    </a:lnTo>
                    <a:lnTo>
                      <a:pt x="347" y="140"/>
                    </a:lnTo>
                    <a:lnTo>
                      <a:pt x="363" y="148"/>
                    </a:lnTo>
                    <a:lnTo>
                      <a:pt x="380" y="158"/>
                    </a:lnTo>
                    <a:lnTo>
                      <a:pt x="396" y="167"/>
                    </a:lnTo>
                    <a:lnTo>
                      <a:pt x="412" y="176"/>
                    </a:lnTo>
                    <a:lnTo>
                      <a:pt x="428" y="185"/>
                    </a:lnTo>
                    <a:lnTo>
                      <a:pt x="431" y="186"/>
                    </a:lnTo>
                    <a:lnTo>
                      <a:pt x="437" y="190"/>
                    </a:lnTo>
                    <a:lnTo>
                      <a:pt x="444" y="195"/>
                    </a:lnTo>
                    <a:lnTo>
                      <a:pt x="452" y="198"/>
                    </a:lnTo>
                    <a:lnTo>
                      <a:pt x="460" y="203"/>
                    </a:lnTo>
                    <a:lnTo>
                      <a:pt x="466" y="206"/>
                    </a:lnTo>
                    <a:lnTo>
                      <a:pt x="470" y="209"/>
                    </a:lnTo>
                    <a:lnTo>
                      <a:pt x="473" y="211"/>
                    </a:lnTo>
                    <a:lnTo>
                      <a:pt x="473" y="212"/>
                    </a:lnTo>
                    <a:lnTo>
                      <a:pt x="472" y="212"/>
                    </a:lnTo>
                    <a:lnTo>
                      <a:pt x="472" y="213"/>
                    </a:lnTo>
                    <a:lnTo>
                      <a:pt x="462" y="221"/>
                    </a:lnTo>
                    <a:lnTo>
                      <a:pt x="420" y="260"/>
                    </a:lnTo>
                    <a:lnTo>
                      <a:pt x="407" y="271"/>
                    </a:lnTo>
                    <a:lnTo>
                      <a:pt x="396" y="281"/>
                    </a:lnTo>
                    <a:lnTo>
                      <a:pt x="383" y="291"/>
                    </a:lnTo>
                    <a:lnTo>
                      <a:pt x="370" y="300"/>
                    </a:lnTo>
                    <a:lnTo>
                      <a:pt x="359" y="311"/>
                    </a:lnTo>
                    <a:lnTo>
                      <a:pt x="346" y="320"/>
                    </a:lnTo>
                    <a:lnTo>
                      <a:pt x="334" y="329"/>
                    </a:lnTo>
                    <a:lnTo>
                      <a:pt x="321" y="338"/>
                    </a:lnTo>
                    <a:lnTo>
                      <a:pt x="308" y="349"/>
                    </a:lnTo>
                    <a:lnTo>
                      <a:pt x="296" y="357"/>
                    </a:lnTo>
                    <a:lnTo>
                      <a:pt x="283" y="366"/>
                    </a:lnTo>
                    <a:lnTo>
                      <a:pt x="269" y="375"/>
                    </a:lnTo>
                    <a:lnTo>
                      <a:pt x="256" y="384"/>
                    </a:lnTo>
                    <a:lnTo>
                      <a:pt x="244" y="394"/>
                    </a:lnTo>
                    <a:lnTo>
                      <a:pt x="230" y="402"/>
                    </a:lnTo>
                    <a:lnTo>
                      <a:pt x="217" y="411"/>
                    </a:lnTo>
                    <a:lnTo>
                      <a:pt x="118" y="478"/>
                    </a:lnTo>
                    <a:lnTo>
                      <a:pt x="85" y="500"/>
                    </a:lnTo>
                    <a:lnTo>
                      <a:pt x="69" y="510"/>
                    </a:lnTo>
                    <a:lnTo>
                      <a:pt x="64" y="467"/>
                    </a:lnTo>
                    <a:lnTo>
                      <a:pt x="64" y="424"/>
                    </a:lnTo>
                    <a:lnTo>
                      <a:pt x="64" y="379"/>
                    </a:lnTo>
                    <a:lnTo>
                      <a:pt x="62" y="335"/>
                    </a:lnTo>
                    <a:lnTo>
                      <a:pt x="57" y="294"/>
                    </a:lnTo>
                    <a:lnTo>
                      <a:pt x="52" y="252"/>
                    </a:lnTo>
                    <a:lnTo>
                      <a:pt x="43" y="209"/>
                    </a:lnTo>
                    <a:lnTo>
                      <a:pt x="35" y="167"/>
                    </a:lnTo>
                    <a:lnTo>
                      <a:pt x="27" y="124"/>
                    </a:lnTo>
                    <a:lnTo>
                      <a:pt x="18" y="82"/>
                    </a:lnTo>
                    <a:lnTo>
                      <a:pt x="9" y="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FEB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597" name="Freeform 64"/>
              <p:cNvSpPr>
                <a:spLocks/>
              </p:cNvSpPr>
              <p:nvPr/>
            </p:nvSpPr>
            <p:spPr bwMode="auto">
              <a:xfrm>
                <a:off x="5206" y="3055"/>
                <a:ext cx="196" cy="261"/>
              </a:xfrm>
              <a:custGeom>
                <a:avLst/>
                <a:gdLst>
                  <a:gd name="T0" fmla="*/ 344 w 391"/>
                  <a:gd name="T1" fmla="*/ 33 h 523"/>
                  <a:gd name="T2" fmla="*/ 360 w 391"/>
                  <a:gd name="T3" fmla="*/ 178 h 523"/>
                  <a:gd name="T4" fmla="*/ 377 w 391"/>
                  <a:gd name="T5" fmla="*/ 360 h 523"/>
                  <a:gd name="T6" fmla="*/ 390 w 391"/>
                  <a:gd name="T7" fmla="*/ 496 h 523"/>
                  <a:gd name="T8" fmla="*/ 389 w 391"/>
                  <a:gd name="T9" fmla="*/ 523 h 523"/>
                  <a:gd name="T10" fmla="*/ 376 w 391"/>
                  <a:gd name="T11" fmla="*/ 518 h 523"/>
                  <a:gd name="T12" fmla="*/ 331 w 391"/>
                  <a:gd name="T13" fmla="*/ 500 h 523"/>
                  <a:gd name="T14" fmla="*/ 307 w 391"/>
                  <a:gd name="T15" fmla="*/ 490 h 523"/>
                  <a:gd name="T16" fmla="*/ 283 w 391"/>
                  <a:gd name="T17" fmla="*/ 481 h 523"/>
                  <a:gd name="T18" fmla="*/ 258 w 391"/>
                  <a:gd name="T19" fmla="*/ 471 h 523"/>
                  <a:gd name="T20" fmla="*/ 234 w 391"/>
                  <a:gd name="T21" fmla="*/ 459 h 523"/>
                  <a:gd name="T22" fmla="*/ 209 w 391"/>
                  <a:gd name="T23" fmla="*/ 445 h 523"/>
                  <a:gd name="T24" fmla="*/ 184 w 391"/>
                  <a:gd name="T25" fmla="*/ 432 h 523"/>
                  <a:gd name="T26" fmla="*/ 160 w 391"/>
                  <a:gd name="T27" fmla="*/ 415 h 523"/>
                  <a:gd name="T28" fmla="*/ 135 w 391"/>
                  <a:gd name="T29" fmla="*/ 401 h 523"/>
                  <a:gd name="T30" fmla="*/ 112 w 391"/>
                  <a:gd name="T31" fmla="*/ 383 h 523"/>
                  <a:gd name="T32" fmla="*/ 88 w 391"/>
                  <a:gd name="T33" fmla="*/ 367 h 523"/>
                  <a:gd name="T34" fmla="*/ 65 w 391"/>
                  <a:gd name="T35" fmla="*/ 350 h 523"/>
                  <a:gd name="T36" fmla="*/ 11 w 391"/>
                  <a:gd name="T37" fmla="*/ 312 h 523"/>
                  <a:gd name="T38" fmla="*/ 0 w 391"/>
                  <a:gd name="T39" fmla="*/ 304 h 523"/>
                  <a:gd name="T40" fmla="*/ 58 w 391"/>
                  <a:gd name="T41" fmla="*/ 266 h 523"/>
                  <a:gd name="T42" fmla="*/ 89 w 391"/>
                  <a:gd name="T43" fmla="*/ 244 h 523"/>
                  <a:gd name="T44" fmla="*/ 118 w 391"/>
                  <a:gd name="T45" fmla="*/ 223 h 523"/>
                  <a:gd name="T46" fmla="*/ 147 w 391"/>
                  <a:gd name="T47" fmla="*/ 201 h 523"/>
                  <a:gd name="T48" fmla="*/ 176 w 391"/>
                  <a:gd name="T49" fmla="*/ 178 h 523"/>
                  <a:gd name="T50" fmla="*/ 202 w 391"/>
                  <a:gd name="T51" fmla="*/ 154 h 523"/>
                  <a:gd name="T52" fmla="*/ 229 w 391"/>
                  <a:gd name="T53" fmla="*/ 129 h 523"/>
                  <a:gd name="T54" fmla="*/ 254 w 391"/>
                  <a:gd name="T55" fmla="*/ 101 h 523"/>
                  <a:gd name="T56" fmla="*/ 276 w 391"/>
                  <a:gd name="T57" fmla="*/ 77 h 523"/>
                  <a:gd name="T58" fmla="*/ 293 w 391"/>
                  <a:gd name="T59" fmla="*/ 54 h 523"/>
                  <a:gd name="T60" fmla="*/ 311 w 391"/>
                  <a:gd name="T61" fmla="*/ 31 h 523"/>
                  <a:gd name="T62" fmla="*/ 330 w 391"/>
                  <a:gd name="T63" fmla="*/ 9 h 523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391"/>
                  <a:gd name="T97" fmla="*/ 0 h 523"/>
                  <a:gd name="T98" fmla="*/ 391 w 391"/>
                  <a:gd name="T99" fmla="*/ 523 h 523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391" h="523">
                    <a:moveTo>
                      <a:pt x="340" y="0"/>
                    </a:moveTo>
                    <a:lnTo>
                      <a:pt x="344" y="33"/>
                    </a:lnTo>
                    <a:lnTo>
                      <a:pt x="351" y="95"/>
                    </a:lnTo>
                    <a:lnTo>
                      <a:pt x="360" y="178"/>
                    </a:lnTo>
                    <a:lnTo>
                      <a:pt x="369" y="269"/>
                    </a:lnTo>
                    <a:lnTo>
                      <a:pt x="377" y="360"/>
                    </a:lnTo>
                    <a:lnTo>
                      <a:pt x="385" y="439"/>
                    </a:lnTo>
                    <a:lnTo>
                      <a:pt x="390" y="496"/>
                    </a:lnTo>
                    <a:lnTo>
                      <a:pt x="391" y="523"/>
                    </a:lnTo>
                    <a:lnTo>
                      <a:pt x="389" y="523"/>
                    </a:lnTo>
                    <a:lnTo>
                      <a:pt x="385" y="521"/>
                    </a:lnTo>
                    <a:lnTo>
                      <a:pt x="376" y="518"/>
                    </a:lnTo>
                    <a:lnTo>
                      <a:pt x="342" y="504"/>
                    </a:lnTo>
                    <a:lnTo>
                      <a:pt x="331" y="500"/>
                    </a:lnTo>
                    <a:lnTo>
                      <a:pt x="318" y="495"/>
                    </a:lnTo>
                    <a:lnTo>
                      <a:pt x="307" y="490"/>
                    </a:lnTo>
                    <a:lnTo>
                      <a:pt x="294" y="486"/>
                    </a:lnTo>
                    <a:lnTo>
                      <a:pt x="283" y="481"/>
                    </a:lnTo>
                    <a:lnTo>
                      <a:pt x="270" y="475"/>
                    </a:lnTo>
                    <a:lnTo>
                      <a:pt x="258" y="471"/>
                    </a:lnTo>
                    <a:lnTo>
                      <a:pt x="247" y="465"/>
                    </a:lnTo>
                    <a:lnTo>
                      <a:pt x="234" y="459"/>
                    </a:lnTo>
                    <a:lnTo>
                      <a:pt x="222" y="452"/>
                    </a:lnTo>
                    <a:lnTo>
                      <a:pt x="209" y="445"/>
                    </a:lnTo>
                    <a:lnTo>
                      <a:pt x="196" y="439"/>
                    </a:lnTo>
                    <a:lnTo>
                      <a:pt x="184" y="432"/>
                    </a:lnTo>
                    <a:lnTo>
                      <a:pt x="172" y="424"/>
                    </a:lnTo>
                    <a:lnTo>
                      <a:pt x="160" y="415"/>
                    </a:lnTo>
                    <a:lnTo>
                      <a:pt x="148" y="409"/>
                    </a:lnTo>
                    <a:lnTo>
                      <a:pt x="135" y="401"/>
                    </a:lnTo>
                    <a:lnTo>
                      <a:pt x="124" y="392"/>
                    </a:lnTo>
                    <a:lnTo>
                      <a:pt x="112" y="383"/>
                    </a:lnTo>
                    <a:lnTo>
                      <a:pt x="101" y="375"/>
                    </a:lnTo>
                    <a:lnTo>
                      <a:pt x="88" y="367"/>
                    </a:lnTo>
                    <a:lnTo>
                      <a:pt x="77" y="359"/>
                    </a:lnTo>
                    <a:lnTo>
                      <a:pt x="65" y="350"/>
                    </a:lnTo>
                    <a:lnTo>
                      <a:pt x="54" y="342"/>
                    </a:lnTo>
                    <a:lnTo>
                      <a:pt x="11" y="312"/>
                    </a:lnTo>
                    <a:lnTo>
                      <a:pt x="2" y="305"/>
                    </a:lnTo>
                    <a:lnTo>
                      <a:pt x="0" y="304"/>
                    </a:lnTo>
                    <a:lnTo>
                      <a:pt x="42" y="276"/>
                    </a:lnTo>
                    <a:lnTo>
                      <a:pt x="58" y="266"/>
                    </a:lnTo>
                    <a:lnTo>
                      <a:pt x="73" y="255"/>
                    </a:lnTo>
                    <a:lnTo>
                      <a:pt x="89" y="244"/>
                    </a:lnTo>
                    <a:lnTo>
                      <a:pt x="104" y="234"/>
                    </a:lnTo>
                    <a:lnTo>
                      <a:pt x="118" y="223"/>
                    </a:lnTo>
                    <a:lnTo>
                      <a:pt x="133" y="212"/>
                    </a:lnTo>
                    <a:lnTo>
                      <a:pt x="147" y="201"/>
                    </a:lnTo>
                    <a:lnTo>
                      <a:pt x="162" y="190"/>
                    </a:lnTo>
                    <a:lnTo>
                      <a:pt x="176" y="178"/>
                    </a:lnTo>
                    <a:lnTo>
                      <a:pt x="188" y="166"/>
                    </a:lnTo>
                    <a:lnTo>
                      <a:pt x="202" y="154"/>
                    </a:lnTo>
                    <a:lnTo>
                      <a:pt x="215" y="141"/>
                    </a:lnTo>
                    <a:lnTo>
                      <a:pt x="229" y="129"/>
                    </a:lnTo>
                    <a:lnTo>
                      <a:pt x="241" y="115"/>
                    </a:lnTo>
                    <a:lnTo>
                      <a:pt x="254" y="101"/>
                    </a:lnTo>
                    <a:lnTo>
                      <a:pt x="267" y="87"/>
                    </a:lnTo>
                    <a:lnTo>
                      <a:pt x="276" y="77"/>
                    </a:lnTo>
                    <a:lnTo>
                      <a:pt x="284" y="65"/>
                    </a:lnTo>
                    <a:lnTo>
                      <a:pt x="293" y="54"/>
                    </a:lnTo>
                    <a:lnTo>
                      <a:pt x="302" y="42"/>
                    </a:lnTo>
                    <a:lnTo>
                      <a:pt x="311" y="31"/>
                    </a:lnTo>
                    <a:lnTo>
                      <a:pt x="321" y="19"/>
                    </a:lnTo>
                    <a:lnTo>
                      <a:pt x="330" y="9"/>
                    </a:lnTo>
                    <a:lnTo>
                      <a:pt x="340" y="0"/>
                    </a:lnTo>
                    <a:close/>
                  </a:path>
                </a:pathLst>
              </a:custGeom>
              <a:solidFill>
                <a:srgbClr val="FCFEB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598" name="Freeform 65"/>
              <p:cNvSpPr>
                <a:spLocks/>
              </p:cNvSpPr>
              <p:nvPr/>
            </p:nvSpPr>
            <p:spPr bwMode="auto">
              <a:xfrm>
                <a:off x="4848" y="3216"/>
                <a:ext cx="531" cy="160"/>
              </a:xfrm>
              <a:custGeom>
                <a:avLst/>
                <a:gdLst>
                  <a:gd name="T0" fmla="*/ 536 w 1062"/>
                  <a:gd name="T1" fmla="*/ 90 h 321"/>
                  <a:gd name="T2" fmla="*/ 386 w 1062"/>
                  <a:gd name="T3" fmla="*/ 43 h 321"/>
                  <a:gd name="T4" fmla="*/ 349 w 1062"/>
                  <a:gd name="T5" fmla="*/ 78 h 321"/>
                  <a:gd name="T6" fmla="*/ 310 w 1062"/>
                  <a:gd name="T7" fmla="*/ 112 h 321"/>
                  <a:gd name="T8" fmla="*/ 271 w 1062"/>
                  <a:gd name="T9" fmla="*/ 145 h 321"/>
                  <a:gd name="T10" fmla="*/ 238 w 1062"/>
                  <a:gd name="T11" fmla="*/ 169 h 321"/>
                  <a:gd name="T12" fmla="*/ 212 w 1062"/>
                  <a:gd name="T13" fmla="*/ 188 h 321"/>
                  <a:gd name="T14" fmla="*/ 186 w 1062"/>
                  <a:gd name="T15" fmla="*/ 205 h 321"/>
                  <a:gd name="T16" fmla="*/ 160 w 1062"/>
                  <a:gd name="T17" fmla="*/ 222 h 321"/>
                  <a:gd name="T18" fmla="*/ 133 w 1062"/>
                  <a:gd name="T19" fmla="*/ 240 h 321"/>
                  <a:gd name="T20" fmla="*/ 107 w 1062"/>
                  <a:gd name="T21" fmla="*/ 256 h 321"/>
                  <a:gd name="T22" fmla="*/ 80 w 1062"/>
                  <a:gd name="T23" fmla="*/ 273 h 321"/>
                  <a:gd name="T24" fmla="*/ 54 w 1062"/>
                  <a:gd name="T25" fmla="*/ 289 h 321"/>
                  <a:gd name="T26" fmla="*/ 38 w 1062"/>
                  <a:gd name="T27" fmla="*/ 298 h 321"/>
                  <a:gd name="T28" fmla="*/ 26 w 1062"/>
                  <a:gd name="T29" fmla="*/ 305 h 321"/>
                  <a:gd name="T30" fmla="*/ 12 w 1062"/>
                  <a:gd name="T31" fmla="*/ 313 h 321"/>
                  <a:gd name="T32" fmla="*/ 2 w 1062"/>
                  <a:gd name="T33" fmla="*/ 320 h 321"/>
                  <a:gd name="T34" fmla="*/ 26 w 1062"/>
                  <a:gd name="T35" fmla="*/ 319 h 321"/>
                  <a:gd name="T36" fmla="*/ 253 w 1062"/>
                  <a:gd name="T37" fmla="*/ 294 h 321"/>
                  <a:gd name="T38" fmla="*/ 317 w 1062"/>
                  <a:gd name="T39" fmla="*/ 287 h 321"/>
                  <a:gd name="T40" fmla="*/ 381 w 1062"/>
                  <a:gd name="T41" fmla="*/ 278 h 321"/>
                  <a:gd name="T42" fmla="*/ 444 w 1062"/>
                  <a:gd name="T43" fmla="*/ 267 h 321"/>
                  <a:gd name="T44" fmla="*/ 507 w 1062"/>
                  <a:gd name="T45" fmla="*/ 257 h 321"/>
                  <a:gd name="T46" fmla="*/ 570 w 1062"/>
                  <a:gd name="T47" fmla="*/ 246 h 321"/>
                  <a:gd name="T48" fmla="*/ 634 w 1062"/>
                  <a:gd name="T49" fmla="*/ 237 h 321"/>
                  <a:gd name="T50" fmla="*/ 697 w 1062"/>
                  <a:gd name="T51" fmla="*/ 229 h 321"/>
                  <a:gd name="T52" fmla="*/ 761 w 1062"/>
                  <a:gd name="T53" fmla="*/ 223 h 321"/>
                  <a:gd name="T54" fmla="*/ 1028 w 1062"/>
                  <a:gd name="T55" fmla="*/ 205 h 321"/>
                  <a:gd name="T56" fmla="*/ 1062 w 1062"/>
                  <a:gd name="T57" fmla="*/ 204 h 321"/>
                  <a:gd name="T58" fmla="*/ 1024 w 1062"/>
                  <a:gd name="T59" fmla="*/ 188 h 321"/>
                  <a:gd name="T60" fmla="*/ 985 w 1062"/>
                  <a:gd name="T61" fmla="*/ 173 h 321"/>
                  <a:gd name="T62" fmla="*/ 946 w 1062"/>
                  <a:gd name="T63" fmla="*/ 158 h 321"/>
                  <a:gd name="T64" fmla="*/ 908 w 1062"/>
                  <a:gd name="T65" fmla="*/ 142 h 321"/>
                  <a:gd name="T66" fmla="*/ 895 w 1062"/>
                  <a:gd name="T67" fmla="*/ 134 h 321"/>
                  <a:gd name="T68" fmla="*/ 870 w 1062"/>
                  <a:gd name="T69" fmla="*/ 118 h 321"/>
                  <a:gd name="T70" fmla="*/ 835 w 1062"/>
                  <a:gd name="T71" fmla="*/ 94 h 321"/>
                  <a:gd name="T72" fmla="*/ 798 w 1062"/>
                  <a:gd name="T73" fmla="*/ 69 h 321"/>
                  <a:gd name="T74" fmla="*/ 761 w 1062"/>
                  <a:gd name="T75" fmla="*/ 44 h 321"/>
                  <a:gd name="T76" fmla="*/ 729 w 1062"/>
                  <a:gd name="T77" fmla="*/ 22 h 321"/>
                  <a:gd name="T78" fmla="*/ 706 w 1062"/>
                  <a:gd name="T79" fmla="*/ 7 h 321"/>
                  <a:gd name="T80" fmla="*/ 697 w 1062"/>
                  <a:gd name="T81" fmla="*/ 0 h 32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062"/>
                  <a:gd name="T124" fmla="*/ 0 h 321"/>
                  <a:gd name="T125" fmla="*/ 1062 w 1062"/>
                  <a:gd name="T126" fmla="*/ 321 h 321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062" h="321">
                    <a:moveTo>
                      <a:pt x="697" y="0"/>
                    </a:moveTo>
                    <a:lnTo>
                      <a:pt x="536" y="90"/>
                    </a:lnTo>
                    <a:lnTo>
                      <a:pt x="405" y="25"/>
                    </a:lnTo>
                    <a:lnTo>
                      <a:pt x="386" y="43"/>
                    </a:lnTo>
                    <a:lnTo>
                      <a:pt x="368" y="61"/>
                    </a:lnTo>
                    <a:lnTo>
                      <a:pt x="349" y="78"/>
                    </a:lnTo>
                    <a:lnTo>
                      <a:pt x="330" y="96"/>
                    </a:lnTo>
                    <a:lnTo>
                      <a:pt x="310" y="112"/>
                    </a:lnTo>
                    <a:lnTo>
                      <a:pt x="291" y="129"/>
                    </a:lnTo>
                    <a:lnTo>
                      <a:pt x="271" y="145"/>
                    </a:lnTo>
                    <a:lnTo>
                      <a:pt x="250" y="160"/>
                    </a:lnTo>
                    <a:lnTo>
                      <a:pt x="238" y="169"/>
                    </a:lnTo>
                    <a:lnTo>
                      <a:pt x="225" y="179"/>
                    </a:lnTo>
                    <a:lnTo>
                      <a:pt x="212" y="188"/>
                    </a:lnTo>
                    <a:lnTo>
                      <a:pt x="199" y="196"/>
                    </a:lnTo>
                    <a:lnTo>
                      <a:pt x="186" y="205"/>
                    </a:lnTo>
                    <a:lnTo>
                      <a:pt x="173" y="214"/>
                    </a:lnTo>
                    <a:lnTo>
                      <a:pt x="160" y="222"/>
                    </a:lnTo>
                    <a:lnTo>
                      <a:pt x="147" y="230"/>
                    </a:lnTo>
                    <a:lnTo>
                      <a:pt x="133" y="240"/>
                    </a:lnTo>
                    <a:lnTo>
                      <a:pt x="120" y="248"/>
                    </a:lnTo>
                    <a:lnTo>
                      <a:pt x="107" y="256"/>
                    </a:lnTo>
                    <a:lnTo>
                      <a:pt x="93" y="264"/>
                    </a:lnTo>
                    <a:lnTo>
                      <a:pt x="80" y="273"/>
                    </a:lnTo>
                    <a:lnTo>
                      <a:pt x="66" y="281"/>
                    </a:lnTo>
                    <a:lnTo>
                      <a:pt x="54" y="289"/>
                    </a:lnTo>
                    <a:lnTo>
                      <a:pt x="40" y="297"/>
                    </a:lnTo>
                    <a:lnTo>
                      <a:pt x="38" y="298"/>
                    </a:lnTo>
                    <a:lnTo>
                      <a:pt x="32" y="302"/>
                    </a:lnTo>
                    <a:lnTo>
                      <a:pt x="26" y="305"/>
                    </a:lnTo>
                    <a:lnTo>
                      <a:pt x="19" y="309"/>
                    </a:lnTo>
                    <a:lnTo>
                      <a:pt x="12" y="313"/>
                    </a:lnTo>
                    <a:lnTo>
                      <a:pt x="5" y="317"/>
                    </a:lnTo>
                    <a:lnTo>
                      <a:pt x="2" y="320"/>
                    </a:lnTo>
                    <a:lnTo>
                      <a:pt x="0" y="321"/>
                    </a:lnTo>
                    <a:lnTo>
                      <a:pt x="26" y="319"/>
                    </a:lnTo>
                    <a:lnTo>
                      <a:pt x="82" y="313"/>
                    </a:lnTo>
                    <a:lnTo>
                      <a:pt x="253" y="294"/>
                    </a:lnTo>
                    <a:lnTo>
                      <a:pt x="285" y="290"/>
                    </a:lnTo>
                    <a:lnTo>
                      <a:pt x="317" y="287"/>
                    </a:lnTo>
                    <a:lnTo>
                      <a:pt x="348" y="282"/>
                    </a:lnTo>
                    <a:lnTo>
                      <a:pt x="381" y="278"/>
                    </a:lnTo>
                    <a:lnTo>
                      <a:pt x="413" y="273"/>
                    </a:lnTo>
                    <a:lnTo>
                      <a:pt x="444" y="267"/>
                    </a:lnTo>
                    <a:lnTo>
                      <a:pt x="476" y="263"/>
                    </a:lnTo>
                    <a:lnTo>
                      <a:pt x="507" y="257"/>
                    </a:lnTo>
                    <a:lnTo>
                      <a:pt x="538" y="252"/>
                    </a:lnTo>
                    <a:lnTo>
                      <a:pt x="570" y="246"/>
                    </a:lnTo>
                    <a:lnTo>
                      <a:pt x="601" y="242"/>
                    </a:lnTo>
                    <a:lnTo>
                      <a:pt x="634" y="237"/>
                    </a:lnTo>
                    <a:lnTo>
                      <a:pt x="666" y="234"/>
                    </a:lnTo>
                    <a:lnTo>
                      <a:pt x="697" y="229"/>
                    </a:lnTo>
                    <a:lnTo>
                      <a:pt x="729" y="226"/>
                    </a:lnTo>
                    <a:lnTo>
                      <a:pt x="761" y="223"/>
                    </a:lnTo>
                    <a:lnTo>
                      <a:pt x="959" y="208"/>
                    </a:lnTo>
                    <a:lnTo>
                      <a:pt x="1028" y="205"/>
                    </a:lnTo>
                    <a:lnTo>
                      <a:pt x="1049" y="204"/>
                    </a:lnTo>
                    <a:lnTo>
                      <a:pt x="1062" y="204"/>
                    </a:lnTo>
                    <a:lnTo>
                      <a:pt x="1043" y="196"/>
                    </a:lnTo>
                    <a:lnTo>
                      <a:pt x="1024" y="188"/>
                    </a:lnTo>
                    <a:lnTo>
                      <a:pt x="1004" y="180"/>
                    </a:lnTo>
                    <a:lnTo>
                      <a:pt x="985" y="173"/>
                    </a:lnTo>
                    <a:lnTo>
                      <a:pt x="965" y="166"/>
                    </a:lnTo>
                    <a:lnTo>
                      <a:pt x="946" y="158"/>
                    </a:lnTo>
                    <a:lnTo>
                      <a:pt x="926" y="150"/>
                    </a:lnTo>
                    <a:lnTo>
                      <a:pt x="908" y="142"/>
                    </a:lnTo>
                    <a:lnTo>
                      <a:pt x="903" y="139"/>
                    </a:lnTo>
                    <a:lnTo>
                      <a:pt x="895" y="134"/>
                    </a:lnTo>
                    <a:lnTo>
                      <a:pt x="883" y="127"/>
                    </a:lnTo>
                    <a:lnTo>
                      <a:pt x="870" y="118"/>
                    </a:lnTo>
                    <a:lnTo>
                      <a:pt x="853" y="106"/>
                    </a:lnTo>
                    <a:lnTo>
                      <a:pt x="835" y="94"/>
                    </a:lnTo>
                    <a:lnTo>
                      <a:pt x="817" y="82"/>
                    </a:lnTo>
                    <a:lnTo>
                      <a:pt x="798" y="69"/>
                    </a:lnTo>
                    <a:lnTo>
                      <a:pt x="779" y="56"/>
                    </a:lnTo>
                    <a:lnTo>
                      <a:pt x="761" y="44"/>
                    </a:lnTo>
                    <a:lnTo>
                      <a:pt x="744" y="32"/>
                    </a:lnTo>
                    <a:lnTo>
                      <a:pt x="729" y="22"/>
                    </a:lnTo>
                    <a:lnTo>
                      <a:pt x="717" y="14"/>
                    </a:lnTo>
                    <a:lnTo>
                      <a:pt x="706" y="7"/>
                    </a:lnTo>
                    <a:lnTo>
                      <a:pt x="699" y="2"/>
                    </a:lnTo>
                    <a:lnTo>
                      <a:pt x="697" y="0"/>
                    </a:lnTo>
                    <a:close/>
                  </a:path>
                </a:pathLst>
              </a:custGeom>
              <a:solidFill>
                <a:srgbClr val="FCFEB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534597" name="AutoShape 69"/>
          <p:cNvSpPr>
            <a:spLocks noChangeArrowheads="1"/>
          </p:cNvSpPr>
          <p:nvPr/>
        </p:nvSpPr>
        <p:spPr bwMode="auto">
          <a:xfrm rot="1334777">
            <a:off x="3086100" y="5410200"/>
            <a:ext cx="2189285" cy="914400"/>
          </a:xfrm>
          <a:prstGeom prst="homePlate">
            <a:avLst>
              <a:gd name="adj" fmla="val 39483"/>
            </a:avLst>
          </a:prstGeom>
          <a:solidFill>
            <a:srgbClr val="FF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fr-FR" sz="2800" b="1">
                <a:latin typeface="Comic Sans MS" charset="0"/>
              </a:rPr>
              <a:t>méthode</a:t>
            </a:r>
          </a:p>
          <a:p>
            <a:pPr algn="ctr"/>
            <a:r>
              <a:rPr lang="fr-FR" sz="2800" b="1">
                <a:latin typeface="Comic Sans MS" charset="0"/>
              </a:rPr>
              <a:t>age ?</a:t>
            </a:r>
            <a:endParaRPr lang="en-US" sz="2800" b="1">
              <a:latin typeface="Comic Sans MS" charset="0"/>
            </a:endParaRPr>
          </a:p>
        </p:txBody>
      </p:sp>
      <p:sp>
        <p:nvSpPr>
          <p:cNvPr id="534603" name="AutoShape 75"/>
          <p:cNvSpPr>
            <a:spLocks noChangeArrowheads="1"/>
          </p:cNvSpPr>
          <p:nvPr/>
        </p:nvSpPr>
        <p:spPr bwMode="auto">
          <a:xfrm rot="1289464" flipH="1">
            <a:off x="2995246" y="4678364"/>
            <a:ext cx="1998785" cy="427037"/>
          </a:xfrm>
          <a:prstGeom prst="homePlate">
            <a:avLst>
              <a:gd name="adj" fmla="val 77186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fr-FR" sz="2800" b="1">
                <a:latin typeface="Comic Sans MS" charset="0"/>
              </a:rPr>
              <a:t>Non</a:t>
            </a:r>
            <a:endParaRPr lang="en-US" sz="2800" b="1">
              <a:latin typeface="Comic Sans MS" charset="0"/>
            </a:endParaRPr>
          </a:p>
        </p:txBody>
      </p:sp>
      <p:sp>
        <p:nvSpPr>
          <p:cNvPr id="534613" name="AutoShape 85"/>
          <p:cNvSpPr>
            <a:spLocks noChangeArrowheads="1"/>
          </p:cNvSpPr>
          <p:nvPr/>
        </p:nvSpPr>
        <p:spPr bwMode="auto">
          <a:xfrm rot="-1433156">
            <a:off x="3719146" y="2432050"/>
            <a:ext cx="2189285" cy="914400"/>
          </a:xfrm>
          <a:prstGeom prst="homePlate">
            <a:avLst>
              <a:gd name="adj" fmla="val 39483"/>
            </a:avLst>
          </a:prstGeom>
          <a:solidFill>
            <a:srgbClr val="FF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fr-FR" sz="2800" b="1">
                <a:latin typeface="Comic Sans MS" charset="0"/>
              </a:rPr>
              <a:t>méthode</a:t>
            </a:r>
          </a:p>
          <a:p>
            <a:pPr algn="ctr"/>
            <a:r>
              <a:rPr lang="fr-FR" sz="2800" b="1">
                <a:latin typeface="Comic Sans MS" charset="0"/>
              </a:rPr>
              <a:t>age ?</a:t>
            </a:r>
            <a:endParaRPr lang="en-US" sz="2800" b="1">
              <a:latin typeface="Comic Sans MS" charset="0"/>
            </a:endParaRPr>
          </a:p>
        </p:txBody>
      </p:sp>
      <p:grpSp>
        <p:nvGrpSpPr>
          <p:cNvPr id="6" name="Group 144"/>
          <p:cNvGrpSpPr>
            <a:grpSpLocks/>
          </p:cNvGrpSpPr>
          <p:nvPr/>
        </p:nvGrpSpPr>
        <p:grpSpPr bwMode="auto">
          <a:xfrm rot="-893908">
            <a:off x="2954216" y="1905000"/>
            <a:ext cx="2126274" cy="908050"/>
            <a:chOff x="1776" y="1588"/>
            <a:chExt cx="1451" cy="572"/>
          </a:xfrm>
        </p:grpSpPr>
        <p:sp>
          <p:nvSpPr>
            <p:cNvPr id="277589" name="AutoShape 86"/>
            <p:cNvSpPr>
              <a:spLocks noChangeArrowheads="1"/>
            </p:cNvSpPr>
            <p:nvPr/>
          </p:nvSpPr>
          <p:spPr bwMode="auto">
            <a:xfrm rot="21018442" flipH="1">
              <a:off x="1776" y="1747"/>
              <a:ext cx="1451" cy="269"/>
            </a:xfrm>
            <a:prstGeom prst="homePlate">
              <a:avLst>
                <a:gd name="adj" fmla="val 82109"/>
              </a:avLst>
            </a:prstGeom>
            <a:solidFill>
              <a:srgbClr val="00E8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2800" b="1">
                <a:latin typeface="Comic Sans MS" charset="0"/>
              </a:endParaRPr>
            </a:p>
          </p:txBody>
        </p:sp>
        <p:sp>
          <p:nvSpPr>
            <p:cNvPr id="277590" name="AutoShape 74"/>
            <p:cNvSpPr>
              <a:spLocks noChangeArrowheads="1"/>
            </p:cNvSpPr>
            <p:nvPr/>
          </p:nvSpPr>
          <p:spPr bwMode="auto">
            <a:xfrm rot="-741925">
              <a:off x="2304" y="1588"/>
              <a:ext cx="407" cy="572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fr-FR" b="1">
                  <a:latin typeface="Comic Sans MS" charset="0"/>
                </a:rPr>
                <a:t>age</a:t>
              </a:r>
            </a:p>
          </p:txBody>
        </p:sp>
      </p:grpSp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fr-FR">
                <a:ea typeface="+mj-ea"/>
                <a:cs typeface="+mj-cs"/>
              </a:rPr>
              <a:t>Recherche de la méthode à exécuter</a:t>
            </a:r>
            <a:endParaRPr lang="en-US">
              <a:ea typeface="+mj-ea"/>
              <a:cs typeface="+mj-cs"/>
            </a:endParaRPr>
          </a:p>
        </p:txBody>
      </p:sp>
      <p:cxnSp>
        <p:nvCxnSpPr>
          <p:cNvPr id="277516" name="AutoShape 13"/>
          <p:cNvCxnSpPr>
            <a:cxnSpLocks noChangeShapeType="1"/>
            <a:stCxn id="277507" idx="0"/>
            <a:endCxn id="277631" idx="2"/>
          </p:cNvCxnSpPr>
          <p:nvPr/>
        </p:nvCxnSpPr>
        <p:spPr bwMode="auto">
          <a:xfrm rot="5400000" flipH="1" flipV="1">
            <a:off x="6658815" y="4274016"/>
            <a:ext cx="1361618" cy="453552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77517" name="Text Box 55"/>
          <p:cNvSpPr txBox="1">
            <a:spLocks noChangeArrowheads="1"/>
          </p:cNvSpPr>
          <p:nvPr/>
        </p:nvSpPr>
        <p:spPr bwMode="auto">
          <a:xfrm>
            <a:off x="7347439" y="4327526"/>
            <a:ext cx="1957936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FR" sz="2000" i="1"/>
              <a:t>sous-classe de</a:t>
            </a:r>
            <a:endParaRPr lang="en-US" sz="2000" i="1"/>
          </a:p>
        </p:txBody>
      </p:sp>
      <p:sp>
        <p:nvSpPr>
          <p:cNvPr id="534615" name="Oval 87"/>
          <p:cNvSpPr>
            <a:spLocks noChangeArrowheads="1"/>
          </p:cNvSpPr>
          <p:nvPr/>
        </p:nvSpPr>
        <p:spPr bwMode="auto">
          <a:xfrm>
            <a:off x="1034562" y="4953000"/>
            <a:ext cx="392723" cy="425450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fr-FR">
                <a:latin typeface="Comic Sans MS" charset="0"/>
              </a:rPr>
              <a:t>1</a:t>
            </a:r>
            <a:endParaRPr lang="en-US">
              <a:latin typeface="Comic Sans MS" charset="0"/>
            </a:endParaRPr>
          </a:p>
        </p:txBody>
      </p:sp>
      <p:sp>
        <p:nvSpPr>
          <p:cNvPr id="534616" name="Oval 88"/>
          <p:cNvSpPr>
            <a:spLocks noChangeArrowheads="1"/>
          </p:cNvSpPr>
          <p:nvPr/>
        </p:nvSpPr>
        <p:spPr bwMode="auto">
          <a:xfrm>
            <a:off x="2725615" y="4908550"/>
            <a:ext cx="392723" cy="425450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fr-FR">
                <a:latin typeface="Comic Sans MS" charset="0"/>
              </a:rPr>
              <a:t>2</a:t>
            </a:r>
            <a:endParaRPr lang="en-US">
              <a:latin typeface="Comic Sans MS" charset="0"/>
            </a:endParaRPr>
          </a:p>
        </p:txBody>
      </p:sp>
      <p:sp>
        <p:nvSpPr>
          <p:cNvPr id="534617" name="Oval 89"/>
          <p:cNvSpPr>
            <a:spLocks noChangeArrowheads="1"/>
          </p:cNvSpPr>
          <p:nvPr/>
        </p:nvSpPr>
        <p:spPr bwMode="auto">
          <a:xfrm>
            <a:off x="3194539" y="3155950"/>
            <a:ext cx="392723" cy="425450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fr-FR">
                <a:latin typeface="Comic Sans MS" charset="0"/>
              </a:rPr>
              <a:t>3</a:t>
            </a:r>
            <a:endParaRPr lang="en-US">
              <a:latin typeface="Comic Sans MS" charset="0"/>
            </a:endParaRPr>
          </a:p>
        </p:txBody>
      </p:sp>
      <p:sp>
        <p:nvSpPr>
          <p:cNvPr id="534619" name="Oval 91"/>
          <p:cNvSpPr>
            <a:spLocks noChangeArrowheads="1"/>
          </p:cNvSpPr>
          <p:nvPr/>
        </p:nvSpPr>
        <p:spPr bwMode="auto">
          <a:xfrm>
            <a:off x="2209800" y="2774950"/>
            <a:ext cx="392723" cy="425450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fr-FR">
                <a:latin typeface="Comic Sans MS" charset="0"/>
              </a:rPr>
              <a:t>4</a:t>
            </a:r>
            <a:endParaRPr lang="en-US">
              <a:latin typeface="Comic Sans MS" charset="0"/>
            </a:endParaRPr>
          </a:p>
        </p:txBody>
      </p:sp>
      <p:sp>
        <p:nvSpPr>
          <p:cNvPr id="534620" name="Oval 92"/>
          <p:cNvSpPr>
            <a:spLocks noChangeArrowheads="1"/>
          </p:cNvSpPr>
          <p:nvPr/>
        </p:nvSpPr>
        <p:spPr bwMode="auto">
          <a:xfrm>
            <a:off x="1034562" y="2628900"/>
            <a:ext cx="392723" cy="425450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fr-FR">
                <a:latin typeface="Comic Sans MS" charset="0"/>
              </a:rPr>
              <a:t>5</a:t>
            </a:r>
            <a:endParaRPr lang="en-US">
              <a:latin typeface="Comic Sans MS" charset="0"/>
            </a:endParaRPr>
          </a:p>
        </p:txBody>
      </p:sp>
      <p:grpSp>
        <p:nvGrpSpPr>
          <p:cNvPr id="7" name="Group 147"/>
          <p:cNvGrpSpPr>
            <a:grpSpLocks/>
          </p:cNvGrpSpPr>
          <p:nvPr/>
        </p:nvGrpSpPr>
        <p:grpSpPr bwMode="auto">
          <a:xfrm>
            <a:off x="1620716" y="1525588"/>
            <a:ext cx="981808" cy="1293812"/>
            <a:chOff x="1392" y="963"/>
            <a:chExt cx="670" cy="815"/>
          </a:xfrm>
        </p:grpSpPr>
        <p:sp>
          <p:nvSpPr>
            <p:cNvPr id="277540" name="AutoShape 93"/>
            <p:cNvSpPr>
              <a:spLocks noChangeArrowheads="1"/>
            </p:cNvSpPr>
            <p:nvPr/>
          </p:nvSpPr>
          <p:spPr bwMode="auto">
            <a:xfrm>
              <a:off x="1392" y="963"/>
              <a:ext cx="410" cy="525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fr-FR">
                  <a:latin typeface="Comic Sans MS" charset="0"/>
                </a:rPr>
                <a:t>age</a:t>
              </a:r>
              <a:endParaRPr lang="en-US">
                <a:latin typeface="Comic Sans MS" charset="0"/>
              </a:endParaRPr>
            </a:p>
          </p:txBody>
        </p:sp>
        <p:grpSp>
          <p:nvGrpSpPr>
            <p:cNvPr id="8" name="Group 146"/>
            <p:cNvGrpSpPr>
              <a:grpSpLocks/>
            </p:cNvGrpSpPr>
            <p:nvPr/>
          </p:nvGrpSpPr>
          <p:grpSpPr bwMode="auto">
            <a:xfrm>
              <a:off x="1449" y="1284"/>
              <a:ext cx="613" cy="494"/>
              <a:chOff x="1449" y="1284"/>
              <a:chExt cx="613" cy="494"/>
            </a:xfrm>
          </p:grpSpPr>
          <p:sp>
            <p:nvSpPr>
              <p:cNvPr id="277542" name="Freeform 97"/>
              <p:cNvSpPr>
                <a:spLocks/>
              </p:cNvSpPr>
              <p:nvPr/>
            </p:nvSpPr>
            <p:spPr bwMode="auto">
              <a:xfrm>
                <a:off x="1460" y="1284"/>
                <a:ext cx="602" cy="494"/>
              </a:xfrm>
              <a:custGeom>
                <a:avLst/>
                <a:gdLst>
                  <a:gd name="T0" fmla="*/ 387 w 2047"/>
                  <a:gd name="T1" fmla="*/ 1639 h 1679"/>
                  <a:gd name="T2" fmla="*/ 278 w 2047"/>
                  <a:gd name="T3" fmla="*/ 1558 h 1679"/>
                  <a:gd name="T4" fmla="*/ 226 w 2047"/>
                  <a:gd name="T5" fmla="*/ 1479 h 1679"/>
                  <a:gd name="T6" fmla="*/ 122 w 2047"/>
                  <a:gd name="T7" fmla="*/ 1445 h 1679"/>
                  <a:gd name="T8" fmla="*/ 125 w 2047"/>
                  <a:gd name="T9" fmla="*/ 1336 h 1679"/>
                  <a:gd name="T10" fmla="*/ 46 w 2047"/>
                  <a:gd name="T11" fmla="*/ 1238 h 1679"/>
                  <a:gd name="T12" fmla="*/ 3 w 2047"/>
                  <a:gd name="T13" fmla="*/ 1127 h 1679"/>
                  <a:gd name="T14" fmla="*/ 61 w 2047"/>
                  <a:gd name="T15" fmla="*/ 1085 h 1679"/>
                  <a:gd name="T16" fmla="*/ 30 w 2047"/>
                  <a:gd name="T17" fmla="*/ 983 h 1679"/>
                  <a:gd name="T18" fmla="*/ 141 w 2047"/>
                  <a:gd name="T19" fmla="*/ 904 h 1679"/>
                  <a:gd name="T20" fmla="*/ 154 w 2047"/>
                  <a:gd name="T21" fmla="*/ 769 h 1679"/>
                  <a:gd name="T22" fmla="*/ 225 w 2047"/>
                  <a:gd name="T23" fmla="*/ 694 h 1679"/>
                  <a:gd name="T24" fmla="*/ 354 w 2047"/>
                  <a:gd name="T25" fmla="*/ 685 h 1679"/>
                  <a:gd name="T26" fmla="*/ 447 w 2047"/>
                  <a:gd name="T27" fmla="*/ 594 h 1679"/>
                  <a:gd name="T28" fmla="*/ 554 w 2047"/>
                  <a:gd name="T29" fmla="*/ 571 h 1679"/>
                  <a:gd name="T30" fmla="*/ 704 w 2047"/>
                  <a:gd name="T31" fmla="*/ 633 h 1679"/>
                  <a:gd name="T32" fmla="*/ 816 w 2047"/>
                  <a:gd name="T33" fmla="*/ 559 h 1679"/>
                  <a:gd name="T34" fmla="*/ 736 w 2047"/>
                  <a:gd name="T35" fmla="*/ 478 h 1679"/>
                  <a:gd name="T36" fmla="*/ 746 w 2047"/>
                  <a:gd name="T37" fmla="*/ 374 h 1679"/>
                  <a:gd name="T38" fmla="*/ 802 w 2047"/>
                  <a:gd name="T39" fmla="*/ 311 h 1679"/>
                  <a:gd name="T40" fmla="*/ 862 w 2047"/>
                  <a:gd name="T41" fmla="*/ 240 h 1679"/>
                  <a:gd name="T42" fmla="*/ 901 w 2047"/>
                  <a:gd name="T43" fmla="*/ 147 h 1679"/>
                  <a:gd name="T44" fmla="*/ 978 w 2047"/>
                  <a:gd name="T45" fmla="*/ 112 h 1679"/>
                  <a:gd name="T46" fmla="*/ 1075 w 2047"/>
                  <a:gd name="T47" fmla="*/ 69 h 1679"/>
                  <a:gd name="T48" fmla="*/ 1174 w 2047"/>
                  <a:gd name="T49" fmla="*/ 0 h 1679"/>
                  <a:gd name="T50" fmla="*/ 1292 w 2047"/>
                  <a:gd name="T51" fmla="*/ 10 h 1679"/>
                  <a:gd name="T52" fmla="*/ 1427 w 2047"/>
                  <a:gd name="T53" fmla="*/ 81 h 1679"/>
                  <a:gd name="T54" fmla="*/ 1515 w 2047"/>
                  <a:gd name="T55" fmla="*/ 175 h 1679"/>
                  <a:gd name="T56" fmla="*/ 1535 w 2047"/>
                  <a:gd name="T57" fmla="*/ 294 h 1679"/>
                  <a:gd name="T58" fmla="*/ 1533 w 2047"/>
                  <a:gd name="T59" fmla="*/ 392 h 1679"/>
                  <a:gd name="T60" fmla="*/ 1544 w 2047"/>
                  <a:gd name="T61" fmla="*/ 512 h 1679"/>
                  <a:gd name="T62" fmla="*/ 1577 w 2047"/>
                  <a:gd name="T63" fmla="*/ 610 h 1679"/>
                  <a:gd name="T64" fmla="*/ 1656 w 2047"/>
                  <a:gd name="T65" fmla="*/ 562 h 1679"/>
                  <a:gd name="T66" fmla="*/ 1780 w 2047"/>
                  <a:gd name="T67" fmla="*/ 551 h 1679"/>
                  <a:gd name="T68" fmla="*/ 1860 w 2047"/>
                  <a:gd name="T69" fmla="*/ 577 h 1679"/>
                  <a:gd name="T70" fmla="*/ 1943 w 2047"/>
                  <a:gd name="T71" fmla="*/ 655 h 1679"/>
                  <a:gd name="T72" fmla="*/ 1968 w 2047"/>
                  <a:gd name="T73" fmla="*/ 747 h 1679"/>
                  <a:gd name="T74" fmla="*/ 2003 w 2047"/>
                  <a:gd name="T75" fmla="*/ 823 h 1679"/>
                  <a:gd name="T76" fmla="*/ 2047 w 2047"/>
                  <a:gd name="T77" fmla="*/ 889 h 1679"/>
                  <a:gd name="T78" fmla="*/ 2027 w 2047"/>
                  <a:gd name="T79" fmla="*/ 979 h 1679"/>
                  <a:gd name="T80" fmla="*/ 1931 w 2047"/>
                  <a:gd name="T81" fmla="*/ 1030 h 1679"/>
                  <a:gd name="T82" fmla="*/ 1859 w 2047"/>
                  <a:gd name="T83" fmla="*/ 1095 h 1679"/>
                  <a:gd name="T84" fmla="*/ 1753 w 2047"/>
                  <a:gd name="T85" fmla="*/ 1155 h 1679"/>
                  <a:gd name="T86" fmla="*/ 1649 w 2047"/>
                  <a:gd name="T87" fmla="*/ 1127 h 1679"/>
                  <a:gd name="T88" fmla="*/ 1541 w 2047"/>
                  <a:gd name="T89" fmla="*/ 1087 h 1679"/>
                  <a:gd name="T90" fmla="*/ 1416 w 2047"/>
                  <a:gd name="T91" fmla="*/ 996 h 1679"/>
                  <a:gd name="T92" fmla="*/ 1435 w 2047"/>
                  <a:gd name="T93" fmla="*/ 826 h 1679"/>
                  <a:gd name="T94" fmla="*/ 1445 w 2047"/>
                  <a:gd name="T95" fmla="*/ 738 h 1679"/>
                  <a:gd name="T96" fmla="*/ 1389 w 2047"/>
                  <a:gd name="T97" fmla="*/ 720 h 1679"/>
                  <a:gd name="T98" fmla="*/ 1285 w 2047"/>
                  <a:gd name="T99" fmla="*/ 812 h 1679"/>
                  <a:gd name="T100" fmla="*/ 1205 w 2047"/>
                  <a:gd name="T101" fmla="*/ 841 h 1679"/>
                  <a:gd name="T102" fmla="*/ 1102 w 2047"/>
                  <a:gd name="T103" fmla="*/ 801 h 1679"/>
                  <a:gd name="T104" fmla="*/ 1113 w 2047"/>
                  <a:gd name="T105" fmla="*/ 936 h 1679"/>
                  <a:gd name="T106" fmla="*/ 1163 w 2047"/>
                  <a:gd name="T107" fmla="*/ 1005 h 1679"/>
                  <a:gd name="T108" fmla="*/ 1103 w 2047"/>
                  <a:gd name="T109" fmla="*/ 1109 h 1679"/>
                  <a:gd name="T110" fmla="*/ 1125 w 2047"/>
                  <a:gd name="T111" fmla="*/ 1261 h 1679"/>
                  <a:gd name="T112" fmla="*/ 1095 w 2047"/>
                  <a:gd name="T113" fmla="*/ 1402 h 1679"/>
                  <a:gd name="T114" fmla="*/ 985 w 2047"/>
                  <a:gd name="T115" fmla="*/ 1459 h 1679"/>
                  <a:gd name="T116" fmla="*/ 921 w 2047"/>
                  <a:gd name="T117" fmla="*/ 1566 h 1679"/>
                  <a:gd name="T118" fmla="*/ 822 w 2047"/>
                  <a:gd name="T119" fmla="*/ 1670 h 1679"/>
                  <a:gd name="T120" fmla="*/ 727 w 2047"/>
                  <a:gd name="T121" fmla="*/ 1624 h 1679"/>
                  <a:gd name="T122" fmla="*/ 583 w 2047"/>
                  <a:gd name="T123" fmla="*/ 1613 h 1679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2047"/>
                  <a:gd name="T187" fmla="*/ 0 h 1679"/>
                  <a:gd name="T188" fmla="*/ 2047 w 2047"/>
                  <a:gd name="T189" fmla="*/ 1679 h 1679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2047" h="1679">
                    <a:moveTo>
                      <a:pt x="457" y="1662"/>
                    </a:moveTo>
                    <a:lnTo>
                      <a:pt x="457" y="1655"/>
                    </a:lnTo>
                    <a:lnTo>
                      <a:pt x="458" y="1648"/>
                    </a:lnTo>
                    <a:lnTo>
                      <a:pt x="460" y="1637"/>
                    </a:lnTo>
                    <a:lnTo>
                      <a:pt x="463" y="1618"/>
                    </a:lnTo>
                    <a:lnTo>
                      <a:pt x="462" y="1604"/>
                    </a:lnTo>
                    <a:lnTo>
                      <a:pt x="459" y="1596"/>
                    </a:lnTo>
                    <a:lnTo>
                      <a:pt x="451" y="1593"/>
                    </a:lnTo>
                    <a:lnTo>
                      <a:pt x="437" y="1592"/>
                    </a:lnTo>
                    <a:lnTo>
                      <a:pt x="430" y="1596"/>
                    </a:lnTo>
                    <a:lnTo>
                      <a:pt x="424" y="1602"/>
                    </a:lnTo>
                    <a:lnTo>
                      <a:pt x="420" y="1608"/>
                    </a:lnTo>
                    <a:lnTo>
                      <a:pt x="415" y="1614"/>
                    </a:lnTo>
                    <a:lnTo>
                      <a:pt x="410" y="1621"/>
                    </a:lnTo>
                    <a:lnTo>
                      <a:pt x="406" y="1626"/>
                    </a:lnTo>
                    <a:lnTo>
                      <a:pt x="401" y="1633"/>
                    </a:lnTo>
                    <a:lnTo>
                      <a:pt x="395" y="1639"/>
                    </a:lnTo>
                    <a:lnTo>
                      <a:pt x="387" y="1639"/>
                    </a:lnTo>
                    <a:lnTo>
                      <a:pt x="375" y="1637"/>
                    </a:lnTo>
                    <a:lnTo>
                      <a:pt x="361" y="1632"/>
                    </a:lnTo>
                    <a:lnTo>
                      <a:pt x="346" y="1626"/>
                    </a:lnTo>
                    <a:lnTo>
                      <a:pt x="332" y="1621"/>
                    </a:lnTo>
                    <a:lnTo>
                      <a:pt x="319" y="1614"/>
                    </a:lnTo>
                    <a:lnTo>
                      <a:pt x="311" y="1608"/>
                    </a:lnTo>
                    <a:lnTo>
                      <a:pt x="307" y="1604"/>
                    </a:lnTo>
                    <a:lnTo>
                      <a:pt x="309" y="1592"/>
                    </a:lnTo>
                    <a:lnTo>
                      <a:pt x="313" y="1579"/>
                    </a:lnTo>
                    <a:lnTo>
                      <a:pt x="318" y="1569"/>
                    </a:lnTo>
                    <a:lnTo>
                      <a:pt x="326" y="1557"/>
                    </a:lnTo>
                    <a:lnTo>
                      <a:pt x="328" y="1546"/>
                    </a:lnTo>
                    <a:lnTo>
                      <a:pt x="326" y="1539"/>
                    </a:lnTo>
                    <a:lnTo>
                      <a:pt x="321" y="1537"/>
                    </a:lnTo>
                    <a:lnTo>
                      <a:pt x="308" y="1535"/>
                    </a:lnTo>
                    <a:lnTo>
                      <a:pt x="299" y="1541"/>
                    </a:lnTo>
                    <a:lnTo>
                      <a:pt x="288" y="1549"/>
                    </a:lnTo>
                    <a:lnTo>
                      <a:pt x="278" y="1558"/>
                    </a:lnTo>
                    <a:lnTo>
                      <a:pt x="268" y="1568"/>
                    </a:lnTo>
                    <a:lnTo>
                      <a:pt x="258" y="1576"/>
                    </a:lnTo>
                    <a:lnTo>
                      <a:pt x="251" y="1584"/>
                    </a:lnTo>
                    <a:lnTo>
                      <a:pt x="245" y="1588"/>
                    </a:lnTo>
                    <a:lnTo>
                      <a:pt x="241" y="1591"/>
                    </a:lnTo>
                    <a:lnTo>
                      <a:pt x="234" y="1581"/>
                    </a:lnTo>
                    <a:lnTo>
                      <a:pt x="227" y="1572"/>
                    </a:lnTo>
                    <a:lnTo>
                      <a:pt x="223" y="1563"/>
                    </a:lnTo>
                    <a:lnTo>
                      <a:pt x="217" y="1553"/>
                    </a:lnTo>
                    <a:lnTo>
                      <a:pt x="212" y="1542"/>
                    </a:lnTo>
                    <a:lnTo>
                      <a:pt x="208" y="1532"/>
                    </a:lnTo>
                    <a:lnTo>
                      <a:pt x="204" y="1520"/>
                    </a:lnTo>
                    <a:lnTo>
                      <a:pt x="201" y="1510"/>
                    </a:lnTo>
                    <a:lnTo>
                      <a:pt x="205" y="1504"/>
                    </a:lnTo>
                    <a:lnTo>
                      <a:pt x="210" y="1498"/>
                    </a:lnTo>
                    <a:lnTo>
                      <a:pt x="216" y="1492"/>
                    </a:lnTo>
                    <a:lnTo>
                      <a:pt x="222" y="1485"/>
                    </a:lnTo>
                    <a:lnTo>
                      <a:pt x="226" y="1479"/>
                    </a:lnTo>
                    <a:lnTo>
                      <a:pt x="231" y="1472"/>
                    </a:lnTo>
                    <a:lnTo>
                      <a:pt x="233" y="1466"/>
                    </a:lnTo>
                    <a:lnTo>
                      <a:pt x="233" y="1460"/>
                    </a:lnTo>
                    <a:lnTo>
                      <a:pt x="225" y="1457"/>
                    </a:lnTo>
                    <a:lnTo>
                      <a:pt x="220" y="1455"/>
                    </a:lnTo>
                    <a:lnTo>
                      <a:pt x="216" y="1454"/>
                    </a:lnTo>
                    <a:lnTo>
                      <a:pt x="211" y="1452"/>
                    </a:lnTo>
                    <a:lnTo>
                      <a:pt x="200" y="1456"/>
                    </a:lnTo>
                    <a:lnTo>
                      <a:pt x="189" y="1462"/>
                    </a:lnTo>
                    <a:lnTo>
                      <a:pt x="180" y="1467"/>
                    </a:lnTo>
                    <a:lnTo>
                      <a:pt x="171" y="1473"/>
                    </a:lnTo>
                    <a:lnTo>
                      <a:pt x="163" y="1479"/>
                    </a:lnTo>
                    <a:lnTo>
                      <a:pt x="155" y="1484"/>
                    </a:lnTo>
                    <a:lnTo>
                      <a:pt x="148" y="1487"/>
                    </a:lnTo>
                    <a:lnTo>
                      <a:pt x="141" y="1487"/>
                    </a:lnTo>
                    <a:lnTo>
                      <a:pt x="134" y="1471"/>
                    </a:lnTo>
                    <a:lnTo>
                      <a:pt x="128" y="1459"/>
                    </a:lnTo>
                    <a:lnTo>
                      <a:pt x="122" y="1445"/>
                    </a:lnTo>
                    <a:lnTo>
                      <a:pt x="112" y="1425"/>
                    </a:lnTo>
                    <a:lnTo>
                      <a:pt x="107" y="1418"/>
                    </a:lnTo>
                    <a:lnTo>
                      <a:pt x="102" y="1411"/>
                    </a:lnTo>
                    <a:lnTo>
                      <a:pt x="98" y="1404"/>
                    </a:lnTo>
                    <a:lnTo>
                      <a:pt x="98" y="1397"/>
                    </a:lnTo>
                    <a:lnTo>
                      <a:pt x="104" y="1395"/>
                    </a:lnTo>
                    <a:lnTo>
                      <a:pt x="111" y="1391"/>
                    </a:lnTo>
                    <a:lnTo>
                      <a:pt x="118" y="1388"/>
                    </a:lnTo>
                    <a:lnTo>
                      <a:pt x="126" y="1383"/>
                    </a:lnTo>
                    <a:lnTo>
                      <a:pt x="133" y="1379"/>
                    </a:lnTo>
                    <a:lnTo>
                      <a:pt x="139" y="1374"/>
                    </a:lnTo>
                    <a:lnTo>
                      <a:pt x="143" y="1369"/>
                    </a:lnTo>
                    <a:lnTo>
                      <a:pt x="147" y="1366"/>
                    </a:lnTo>
                    <a:lnTo>
                      <a:pt x="144" y="1361"/>
                    </a:lnTo>
                    <a:lnTo>
                      <a:pt x="141" y="1356"/>
                    </a:lnTo>
                    <a:lnTo>
                      <a:pt x="136" y="1350"/>
                    </a:lnTo>
                    <a:lnTo>
                      <a:pt x="131" y="1343"/>
                    </a:lnTo>
                    <a:lnTo>
                      <a:pt x="125" y="1336"/>
                    </a:lnTo>
                    <a:lnTo>
                      <a:pt x="120" y="1329"/>
                    </a:lnTo>
                    <a:lnTo>
                      <a:pt x="116" y="1325"/>
                    </a:lnTo>
                    <a:lnTo>
                      <a:pt x="112" y="1320"/>
                    </a:lnTo>
                    <a:lnTo>
                      <a:pt x="103" y="1318"/>
                    </a:lnTo>
                    <a:lnTo>
                      <a:pt x="95" y="1316"/>
                    </a:lnTo>
                    <a:lnTo>
                      <a:pt x="87" y="1316"/>
                    </a:lnTo>
                    <a:lnTo>
                      <a:pt x="79" y="1318"/>
                    </a:lnTo>
                    <a:lnTo>
                      <a:pt x="72" y="1319"/>
                    </a:lnTo>
                    <a:lnTo>
                      <a:pt x="64" y="1320"/>
                    </a:lnTo>
                    <a:lnTo>
                      <a:pt x="56" y="1321"/>
                    </a:lnTo>
                    <a:lnTo>
                      <a:pt x="48" y="1321"/>
                    </a:lnTo>
                    <a:lnTo>
                      <a:pt x="38" y="1301"/>
                    </a:lnTo>
                    <a:lnTo>
                      <a:pt x="29" y="1278"/>
                    </a:lnTo>
                    <a:lnTo>
                      <a:pt x="22" y="1255"/>
                    </a:lnTo>
                    <a:lnTo>
                      <a:pt x="22" y="1237"/>
                    </a:lnTo>
                    <a:lnTo>
                      <a:pt x="29" y="1239"/>
                    </a:lnTo>
                    <a:lnTo>
                      <a:pt x="37" y="1239"/>
                    </a:lnTo>
                    <a:lnTo>
                      <a:pt x="46" y="1238"/>
                    </a:lnTo>
                    <a:lnTo>
                      <a:pt x="57" y="1235"/>
                    </a:lnTo>
                    <a:lnTo>
                      <a:pt x="66" y="1231"/>
                    </a:lnTo>
                    <a:lnTo>
                      <a:pt x="76" y="1228"/>
                    </a:lnTo>
                    <a:lnTo>
                      <a:pt x="84" y="1224"/>
                    </a:lnTo>
                    <a:lnTo>
                      <a:pt x="91" y="1221"/>
                    </a:lnTo>
                    <a:lnTo>
                      <a:pt x="96" y="1214"/>
                    </a:lnTo>
                    <a:lnTo>
                      <a:pt x="97" y="1209"/>
                    </a:lnTo>
                    <a:lnTo>
                      <a:pt x="95" y="1207"/>
                    </a:lnTo>
                    <a:lnTo>
                      <a:pt x="88" y="1204"/>
                    </a:lnTo>
                    <a:lnTo>
                      <a:pt x="78" y="1195"/>
                    </a:lnTo>
                    <a:lnTo>
                      <a:pt x="66" y="1189"/>
                    </a:lnTo>
                    <a:lnTo>
                      <a:pt x="53" y="1183"/>
                    </a:lnTo>
                    <a:lnTo>
                      <a:pt x="41" y="1178"/>
                    </a:lnTo>
                    <a:lnTo>
                      <a:pt x="29" y="1174"/>
                    </a:lnTo>
                    <a:lnTo>
                      <a:pt x="19" y="1169"/>
                    </a:lnTo>
                    <a:lnTo>
                      <a:pt x="10" y="1166"/>
                    </a:lnTo>
                    <a:lnTo>
                      <a:pt x="3" y="1160"/>
                    </a:lnTo>
                    <a:lnTo>
                      <a:pt x="3" y="1127"/>
                    </a:lnTo>
                    <a:lnTo>
                      <a:pt x="3" y="1110"/>
                    </a:lnTo>
                    <a:lnTo>
                      <a:pt x="3" y="1100"/>
                    </a:lnTo>
                    <a:lnTo>
                      <a:pt x="3" y="1093"/>
                    </a:lnTo>
                    <a:lnTo>
                      <a:pt x="2" y="1092"/>
                    </a:lnTo>
                    <a:lnTo>
                      <a:pt x="0" y="1091"/>
                    </a:lnTo>
                    <a:lnTo>
                      <a:pt x="0" y="1088"/>
                    </a:lnTo>
                    <a:lnTo>
                      <a:pt x="0" y="1086"/>
                    </a:lnTo>
                    <a:lnTo>
                      <a:pt x="3" y="1086"/>
                    </a:lnTo>
                    <a:lnTo>
                      <a:pt x="6" y="1086"/>
                    </a:lnTo>
                    <a:lnTo>
                      <a:pt x="11" y="1086"/>
                    </a:lnTo>
                    <a:lnTo>
                      <a:pt x="16" y="1086"/>
                    </a:lnTo>
                    <a:lnTo>
                      <a:pt x="22" y="1087"/>
                    </a:lnTo>
                    <a:lnTo>
                      <a:pt x="31" y="1087"/>
                    </a:lnTo>
                    <a:lnTo>
                      <a:pt x="41" y="1087"/>
                    </a:lnTo>
                    <a:lnTo>
                      <a:pt x="53" y="1086"/>
                    </a:lnTo>
                    <a:lnTo>
                      <a:pt x="56" y="1086"/>
                    </a:lnTo>
                    <a:lnTo>
                      <a:pt x="59" y="1085"/>
                    </a:lnTo>
                    <a:lnTo>
                      <a:pt x="61" y="1085"/>
                    </a:lnTo>
                    <a:lnTo>
                      <a:pt x="65" y="1084"/>
                    </a:lnTo>
                    <a:lnTo>
                      <a:pt x="72" y="1074"/>
                    </a:lnTo>
                    <a:lnTo>
                      <a:pt x="75" y="1070"/>
                    </a:lnTo>
                    <a:lnTo>
                      <a:pt x="79" y="1066"/>
                    </a:lnTo>
                    <a:lnTo>
                      <a:pt x="81" y="1063"/>
                    </a:lnTo>
                    <a:lnTo>
                      <a:pt x="82" y="1058"/>
                    </a:lnTo>
                    <a:lnTo>
                      <a:pt x="82" y="1055"/>
                    </a:lnTo>
                    <a:lnTo>
                      <a:pt x="82" y="1050"/>
                    </a:lnTo>
                    <a:lnTo>
                      <a:pt x="82" y="1047"/>
                    </a:lnTo>
                    <a:lnTo>
                      <a:pt x="75" y="1040"/>
                    </a:lnTo>
                    <a:lnTo>
                      <a:pt x="68" y="1034"/>
                    </a:lnTo>
                    <a:lnTo>
                      <a:pt x="61" y="1028"/>
                    </a:lnTo>
                    <a:lnTo>
                      <a:pt x="54" y="1023"/>
                    </a:lnTo>
                    <a:lnTo>
                      <a:pt x="48" y="1017"/>
                    </a:lnTo>
                    <a:lnTo>
                      <a:pt x="42" y="1011"/>
                    </a:lnTo>
                    <a:lnTo>
                      <a:pt x="35" y="1005"/>
                    </a:lnTo>
                    <a:lnTo>
                      <a:pt x="29" y="1000"/>
                    </a:lnTo>
                    <a:lnTo>
                      <a:pt x="30" y="983"/>
                    </a:lnTo>
                    <a:lnTo>
                      <a:pt x="34" y="959"/>
                    </a:lnTo>
                    <a:lnTo>
                      <a:pt x="38" y="937"/>
                    </a:lnTo>
                    <a:lnTo>
                      <a:pt x="43" y="927"/>
                    </a:lnTo>
                    <a:lnTo>
                      <a:pt x="51" y="928"/>
                    </a:lnTo>
                    <a:lnTo>
                      <a:pt x="58" y="930"/>
                    </a:lnTo>
                    <a:lnTo>
                      <a:pt x="65" y="932"/>
                    </a:lnTo>
                    <a:lnTo>
                      <a:pt x="72" y="933"/>
                    </a:lnTo>
                    <a:lnTo>
                      <a:pt x="79" y="934"/>
                    </a:lnTo>
                    <a:lnTo>
                      <a:pt x="86" y="934"/>
                    </a:lnTo>
                    <a:lnTo>
                      <a:pt x="93" y="933"/>
                    </a:lnTo>
                    <a:lnTo>
                      <a:pt x="101" y="932"/>
                    </a:lnTo>
                    <a:lnTo>
                      <a:pt x="106" y="927"/>
                    </a:lnTo>
                    <a:lnTo>
                      <a:pt x="113" y="924"/>
                    </a:lnTo>
                    <a:lnTo>
                      <a:pt x="120" y="920"/>
                    </a:lnTo>
                    <a:lnTo>
                      <a:pt x="126" y="918"/>
                    </a:lnTo>
                    <a:lnTo>
                      <a:pt x="132" y="914"/>
                    </a:lnTo>
                    <a:lnTo>
                      <a:pt x="137" y="910"/>
                    </a:lnTo>
                    <a:lnTo>
                      <a:pt x="141" y="904"/>
                    </a:lnTo>
                    <a:lnTo>
                      <a:pt x="143" y="896"/>
                    </a:lnTo>
                    <a:lnTo>
                      <a:pt x="137" y="888"/>
                    </a:lnTo>
                    <a:lnTo>
                      <a:pt x="133" y="881"/>
                    </a:lnTo>
                    <a:lnTo>
                      <a:pt x="127" y="874"/>
                    </a:lnTo>
                    <a:lnTo>
                      <a:pt x="121" y="866"/>
                    </a:lnTo>
                    <a:lnTo>
                      <a:pt x="117" y="860"/>
                    </a:lnTo>
                    <a:lnTo>
                      <a:pt x="111" y="853"/>
                    </a:lnTo>
                    <a:lnTo>
                      <a:pt x="105" y="846"/>
                    </a:lnTo>
                    <a:lnTo>
                      <a:pt x="99" y="841"/>
                    </a:lnTo>
                    <a:lnTo>
                      <a:pt x="98" y="822"/>
                    </a:lnTo>
                    <a:lnTo>
                      <a:pt x="105" y="799"/>
                    </a:lnTo>
                    <a:lnTo>
                      <a:pt x="114" y="775"/>
                    </a:lnTo>
                    <a:lnTo>
                      <a:pt x="120" y="754"/>
                    </a:lnTo>
                    <a:lnTo>
                      <a:pt x="126" y="757"/>
                    </a:lnTo>
                    <a:lnTo>
                      <a:pt x="133" y="759"/>
                    </a:lnTo>
                    <a:lnTo>
                      <a:pt x="140" y="762"/>
                    </a:lnTo>
                    <a:lnTo>
                      <a:pt x="147" y="766"/>
                    </a:lnTo>
                    <a:lnTo>
                      <a:pt x="154" y="769"/>
                    </a:lnTo>
                    <a:lnTo>
                      <a:pt x="160" y="773"/>
                    </a:lnTo>
                    <a:lnTo>
                      <a:pt x="167" y="776"/>
                    </a:lnTo>
                    <a:lnTo>
                      <a:pt x="174" y="780"/>
                    </a:lnTo>
                    <a:lnTo>
                      <a:pt x="182" y="778"/>
                    </a:lnTo>
                    <a:lnTo>
                      <a:pt x="189" y="777"/>
                    </a:lnTo>
                    <a:lnTo>
                      <a:pt x="197" y="775"/>
                    </a:lnTo>
                    <a:lnTo>
                      <a:pt x="204" y="773"/>
                    </a:lnTo>
                    <a:lnTo>
                      <a:pt x="211" y="770"/>
                    </a:lnTo>
                    <a:lnTo>
                      <a:pt x="218" y="767"/>
                    </a:lnTo>
                    <a:lnTo>
                      <a:pt x="226" y="763"/>
                    </a:lnTo>
                    <a:lnTo>
                      <a:pt x="233" y="760"/>
                    </a:lnTo>
                    <a:lnTo>
                      <a:pt x="235" y="758"/>
                    </a:lnTo>
                    <a:lnTo>
                      <a:pt x="238" y="757"/>
                    </a:lnTo>
                    <a:lnTo>
                      <a:pt x="240" y="754"/>
                    </a:lnTo>
                    <a:lnTo>
                      <a:pt x="241" y="752"/>
                    </a:lnTo>
                    <a:lnTo>
                      <a:pt x="238" y="738"/>
                    </a:lnTo>
                    <a:lnTo>
                      <a:pt x="232" y="716"/>
                    </a:lnTo>
                    <a:lnTo>
                      <a:pt x="225" y="694"/>
                    </a:lnTo>
                    <a:lnTo>
                      <a:pt x="223" y="684"/>
                    </a:lnTo>
                    <a:lnTo>
                      <a:pt x="233" y="677"/>
                    </a:lnTo>
                    <a:lnTo>
                      <a:pt x="243" y="670"/>
                    </a:lnTo>
                    <a:lnTo>
                      <a:pt x="254" y="663"/>
                    </a:lnTo>
                    <a:lnTo>
                      <a:pt x="265" y="656"/>
                    </a:lnTo>
                    <a:lnTo>
                      <a:pt x="277" y="651"/>
                    </a:lnTo>
                    <a:lnTo>
                      <a:pt x="288" y="645"/>
                    </a:lnTo>
                    <a:lnTo>
                      <a:pt x="301" y="641"/>
                    </a:lnTo>
                    <a:lnTo>
                      <a:pt x="313" y="639"/>
                    </a:lnTo>
                    <a:lnTo>
                      <a:pt x="317" y="645"/>
                    </a:lnTo>
                    <a:lnTo>
                      <a:pt x="322" y="649"/>
                    </a:lnTo>
                    <a:lnTo>
                      <a:pt x="326" y="655"/>
                    </a:lnTo>
                    <a:lnTo>
                      <a:pt x="331" y="661"/>
                    </a:lnTo>
                    <a:lnTo>
                      <a:pt x="334" y="667"/>
                    </a:lnTo>
                    <a:lnTo>
                      <a:pt x="339" y="674"/>
                    </a:lnTo>
                    <a:lnTo>
                      <a:pt x="344" y="679"/>
                    </a:lnTo>
                    <a:lnTo>
                      <a:pt x="347" y="685"/>
                    </a:lnTo>
                    <a:lnTo>
                      <a:pt x="354" y="685"/>
                    </a:lnTo>
                    <a:lnTo>
                      <a:pt x="362" y="684"/>
                    </a:lnTo>
                    <a:lnTo>
                      <a:pt x="370" y="683"/>
                    </a:lnTo>
                    <a:lnTo>
                      <a:pt x="377" y="680"/>
                    </a:lnTo>
                    <a:lnTo>
                      <a:pt x="384" y="678"/>
                    </a:lnTo>
                    <a:lnTo>
                      <a:pt x="390" y="675"/>
                    </a:lnTo>
                    <a:lnTo>
                      <a:pt x="394" y="669"/>
                    </a:lnTo>
                    <a:lnTo>
                      <a:pt x="397" y="662"/>
                    </a:lnTo>
                    <a:lnTo>
                      <a:pt x="393" y="646"/>
                    </a:lnTo>
                    <a:lnTo>
                      <a:pt x="391" y="636"/>
                    </a:lnTo>
                    <a:lnTo>
                      <a:pt x="390" y="626"/>
                    </a:lnTo>
                    <a:lnTo>
                      <a:pt x="389" y="615"/>
                    </a:lnTo>
                    <a:lnTo>
                      <a:pt x="390" y="612"/>
                    </a:lnTo>
                    <a:lnTo>
                      <a:pt x="394" y="609"/>
                    </a:lnTo>
                    <a:lnTo>
                      <a:pt x="402" y="604"/>
                    </a:lnTo>
                    <a:lnTo>
                      <a:pt x="413" y="600"/>
                    </a:lnTo>
                    <a:lnTo>
                      <a:pt x="424" y="596"/>
                    </a:lnTo>
                    <a:lnTo>
                      <a:pt x="436" y="594"/>
                    </a:lnTo>
                    <a:lnTo>
                      <a:pt x="447" y="594"/>
                    </a:lnTo>
                    <a:lnTo>
                      <a:pt x="457" y="596"/>
                    </a:lnTo>
                    <a:lnTo>
                      <a:pt x="465" y="607"/>
                    </a:lnTo>
                    <a:lnTo>
                      <a:pt x="472" y="617"/>
                    </a:lnTo>
                    <a:lnTo>
                      <a:pt x="478" y="627"/>
                    </a:lnTo>
                    <a:lnTo>
                      <a:pt x="487" y="637"/>
                    </a:lnTo>
                    <a:lnTo>
                      <a:pt x="493" y="639"/>
                    </a:lnTo>
                    <a:lnTo>
                      <a:pt x="499" y="639"/>
                    </a:lnTo>
                    <a:lnTo>
                      <a:pt x="506" y="640"/>
                    </a:lnTo>
                    <a:lnTo>
                      <a:pt x="512" y="639"/>
                    </a:lnTo>
                    <a:lnTo>
                      <a:pt x="519" y="638"/>
                    </a:lnTo>
                    <a:lnTo>
                      <a:pt x="525" y="637"/>
                    </a:lnTo>
                    <a:lnTo>
                      <a:pt x="531" y="636"/>
                    </a:lnTo>
                    <a:lnTo>
                      <a:pt x="537" y="633"/>
                    </a:lnTo>
                    <a:lnTo>
                      <a:pt x="541" y="619"/>
                    </a:lnTo>
                    <a:lnTo>
                      <a:pt x="544" y="602"/>
                    </a:lnTo>
                    <a:lnTo>
                      <a:pt x="546" y="586"/>
                    </a:lnTo>
                    <a:lnTo>
                      <a:pt x="544" y="571"/>
                    </a:lnTo>
                    <a:lnTo>
                      <a:pt x="554" y="571"/>
                    </a:lnTo>
                    <a:lnTo>
                      <a:pt x="567" y="570"/>
                    </a:lnTo>
                    <a:lnTo>
                      <a:pt x="583" y="569"/>
                    </a:lnTo>
                    <a:lnTo>
                      <a:pt x="601" y="569"/>
                    </a:lnTo>
                    <a:lnTo>
                      <a:pt x="617" y="569"/>
                    </a:lnTo>
                    <a:lnTo>
                      <a:pt x="632" y="570"/>
                    </a:lnTo>
                    <a:lnTo>
                      <a:pt x="643" y="572"/>
                    </a:lnTo>
                    <a:lnTo>
                      <a:pt x="651" y="577"/>
                    </a:lnTo>
                    <a:lnTo>
                      <a:pt x="654" y="591"/>
                    </a:lnTo>
                    <a:lnTo>
                      <a:pt x="656" y="602"/>
                    </a:lnTo>
                    <a:lnTo>
                      <a:pt x="657" y="614"/>
                    </a:lnTo>
                    <a:lnTo>
                      <a:pt x="657" y="627"/>
                    </a:lnTo>
                    <a:lnTo>
                      <a:pt x="663" y="636"/>
                    </a:lnTo>
                    <a:lnTo>
                      <a:pt x="670" y="640"/>
                    </a:lnTo>
                    <a:lnTo>
                      <a:pt x="675" y="644"/>
                    </a:lnTo>
                    <a:lnTo>
                      <a:pt x="682" y="644"/>
                    </a:lnTo>
                    <a:lnTo>
                      <a:pt x="690" y="641"/>
                    </a:lnTo>
                    <a:lnTo>
                      <a:pt x="697" y="638"/>
                    </a:lnTo>
                    <a:lnTo>
                      <a:pt x="704" y="633"/>
                    </a:lnTo>
                    <a:lnTo>
                      <a:pt x="711" y="626"/>
                    </a:lnTo>
                    <a:lnTo>
                      <a:pt x="718" y="616"/>
                    </a:lnTo>
                    <a:lnTo>
                      <a:pt x="724" y="606"/>
                    </a:lnTo>
                    <a:lnTo>
                      <a:pt x="728" y="595"/>
                    </a:lnTo>
                    <a:lnTo>
                      <a:pt x="732" y="584"/>
                    </a:lnTo>
                    <a:lnTo>
                      <a:pt x="735" y="585"/>
                    </a:lnTo>
                    <a:lnTo>
                      <a:pt x="742" y="587"/>
                    </a:lnTo>
                    <a:lnTo>
                      <a:pt x="753" y="589"/>
                    </a:lnTo>
                    <a:lnTo>
                      <a:pt x="764" y="592"/>
                    </a:lnTo>
                    <a:lnTo>
                      <a:pt x="776" y="594"/>
                    </a:lnTo>
                    <a:lnTo>
                      <a:pt x="785" y="596"/>
                    </a:lnTo>
                    <a:lnTo>
                      <a:pt x="793" y="598"/>
                    </a:lnTo>
                    <a:lnTo>
                      <a:pt x="798" y="598"/>
                    </a:lnTo>
                    <a:lnTo>
                      <a:pt x="808" y="591"/>
                    </a:lnTo>
                    <a:lnTo>
                      <a:pt x="818" y="583"/>
                    </a:lnTo>
                    <a:lnTo>
                      <a:pt x="824" y="573"/>
                    </a:lnTo>
                    <a:lnTo>
                      <a:pt x="823" y="561"/>
                    </a:lnTo>
                    <a:lnTo>
                      <a:pt x="816" y="559"/>
                    </a:lnTo>
                    <a:lnTo>
                      <a:pt x="810" y="558"/>
                    </a:lnTo>
                    <a:lnTo>
                      <a:pt x="804" y="556"/>
                    </a:lnTo>
                    <a:lnTo>
                      <a:pt x="799" y="554"/>
                    </a:lnTo>
                    <a:lnTo>
                      <a:pt x="792" y="551"/>
                    </a:lnTo>
                    <a:lnTo>
                      <a:pt x="784" y="551"/>
                    </a:lnTo>
                    <a:lnTo>
                      <a:pt x="775" y="551"/>
                    </a:lnTo>
                    <a:lnTo>
                      <a:pt x="764" y="554"/>
                    </a:lnTo>
                    <a:lnTo>
                      <a:pt x="763" y="553"/>
                    </a:lnTo>
                    <a:lnTo>
                      <a:pt x="761" y="551"/>
                    </a:lnTo>
                    <a:lnTo>
                      <a:pt x="760" y="550"/>
                    </a:lnTo>
                    <a:lnTo>
                      <a:pt x="757" y="549"/>
                    </a:lnTo>
                    <a:lnTo>
                      <a:pt x="756" y="545"/>
                    </a:lnTo>
                    <a:lnTo>
                      <a:pt x="755" y="540"/>
                    </a:lnTo>
                    <a:lnTo>
                      <a:pt x="754" y="533"/>
                    </a:lnTo>
                    <a:lnTo>
                      <a:pt x="751" y="521"/>
                    </a:lnTo>
                    <a:lnTo>
                      <a:pt x="747" y="511"/>
                    </a:lnTo>
                    <a:lnTo>
                      <a:pt x="740" y="493"/>
                    </a:lnTo>
                    <a:lnTo>
                      <a:pt x="736" y="478"/>
                    </a:lnTo>
                    <a:lnTo>
                      <a:pt x="741" y="475"/>
                    </a:lnTo>
                    <a:lnTo>
                      <a:pt x="749" y="473"/>
                    </a:lnTo>
                    <a:lnTo>
                      <a:pt x="757" y="472"/>
                    </a:lnTo>
                    <a:lnTo>
                      <a:pt x="763" y="470"/>
                    </a:lnTo>
                    <a:lnTo>
                      <a:pt x="769" y="467"/>
                    </a:lnTo>
                    <a:lnTo>
                      <a:pt x="773" y="465"/>
                    </a:lnTo>
                    <a:lnTo>
                      <a:pt x="778" y="460"/>
                    </a:lnTo>
                    <a:lnTo>
                      <a:pt x="780" y="455"/>
                    </a:lnTo>
                    <a:lnTo>
                      <a:pt x="783" y="447"/>
                    </a:lnTo>
                    <a:lnTo>
                      <a:pt x="779" y="435"/>
                    </a:lnTo>
                    <a:lnTo>
                      <a:pt x="776" y="427"/>
                    </a:lnTo>
                    <a:lnTo>
                      <a:pt x="775" y="420"/>
                    </a:lnTo>
                    <a:lnTo>
                      <a:pt x="772" y="415"/>
                    </a:lnTo>
                    <a:lnTo>
                      <a:pt x="769" y="411"/>
                    </a:lnTo>
                    <a:lnTo>
                      <a:pt x="763" y="405"/>
                    </a:lnTo>
                    <a:lnTo>
                      <a:pt x="756" y="398"/>
                    </a:lnTo>
                    <a:lnTo>
                      <a:pt x="745" y="387"/>
                    </a:lnTo>
                    <a:lnTo>
                      <a:pt x="746" y="374"/>
                    </a:lnTo>
                    <a:lnTo>
                      <a:pt x="748" y="359"/>
                    </a:lnTo>
                    <a:lnTo>
                      <a:pt x="750" y="345"/>
                    </a:lnTo>
                    <a:lnTo>
                      <a:pt x="753" y="333"/>
                    </a:lnTo>
                    <a:lnTo>
                      <a:pt x="762" y="334"/>
                    </a:lnTo>
                    <a:lnTo>
                      <a:pt x="770" y="336"/>
                    </a:lnTo>
                    <a:lnTo>
                      <a:pt x="777" y="337"/>
                    </a:lnTo>
                    <a:lnTo>
                      <a:pt x="783" y="338"/>
                    </a:lnTo>
                    <a:lnTo>
                      <a:pt x="787" y="339"/>
                    </a:lnTo>
                    <a:lnTo>
                      <a:pt x="792" y="341"/>
                    </a:lnTo>
                    <a:lnTo>
                      <a:pt x="796" y="342"/>
                    </a:lnTo>
                    <a:lnTo>
                      <a:pt x="801" y="342"/>
                    </a:lnTo>
                    <a:lnTo>
                      <a:pt x="807" y="338"/>
                    </a:lnTo>
                    <a:lnTo>
                      <a:pt x="810" y="336"/>
                    </a:lnTo>
                    <a:lnTo>
                      <a:pt x="813" y="334"/>
                    </a:lnTo>
                    <a:lnTo>
                      <a:pt x="815" y="330"/>
                    </a:lnTo>
                    <a:lnTo>
                      <a:pt x="810" y="322"/>
                    </a:lnTo>
                    <a:lnTo>
                      <a:pt x="807" y="316"/>
                    </a:lnTo>
                    <a:lnTo>
                      <a:pt x="802" y="311"/>
                    </a:lnTo>
                    <a:lnTo>
                      <a:pt x="798" y="306"/>
                    </a:lnTo>
                    <a:lnTo>
                      <a:pt x="793" y="303"/>
                    </a:lnTo>
                    <a:lnTo>
                      <a:pt x="788" y="298"/>
                    </a:lnTo>
                    <a:lnTo>
                      <a:pt x="783" y="293"/>
                    </a:lnTo>
                    <a:lnTo>
                      <a:pt x="777" y="289"/>
                    </a:lnTo>
                    <a:lnTo>
                      <a:pt x="778" y="274"/>
                    </a:lnTo>
                    <a:lnTo>
                      <a:pt x="783" y="261"/>
                    </a:lnTo>
                    <a:lnTo>
                      <a:pt x="789" y="250"/>
                    </a:lnTo>
                    <a:lnTo>
                      <a:pt x="795" y="236"/>
                    </a:lnTo>
                    <a:lnTo>
                      <a:pt x="803" y="236"/>
                    </a:lnTo>
                    <a:lnTo>
                      <a:pt x="811" y="237"/>
                    </a:lnTo>
                    <a:lnTo>
                      <a:pt x="821" y="239"/>
                    </a:lnTo>
                    <a:lnTo>
                      <a:pt x="830" y="240"/>
                    </a:lnTo>
                    <a:lnTo>
                      <a:pt x="838" y="243"/>
                    </a:lnTo>
                    <a:lnTo>
                      <a:pt x="846" y="244"/>
                    </a:lnTo>
                    <a:lnTo>
                      <a:pt x="854" y="245"/>
                    </a:lnTo>
                    <a:lnTo>
                      <a:pt x="861" y="245"/>
                    </a:lnTo>
                    <a:lnTo>
                      <a:pt x="862" y="240"/>
                    </a:lnTo>
                    <a:lnTo>
                      <a:pt x="862" y="236"/>
                    </a:lnTo>
                    <a:lnTo>
                      <a:pt x="862" y="231"/>
                    </a:lnTo>
                    <a:lnTo>
                      <a:pt x="863" y="227"/>
                    </a:lnTo>
                    <a:lnTo>
                      <a:pt x="849" y="207"/>
                    </a:lnTo>
                    <a:lnTo>
                      <a:pt x="841" y="195"/>
                    </a:lnTo>
                    <a:lnTo>
                      <a:pt x="837" y="190"/>
                    </a:lnTo>
                    <a:lnTo>
                      <a:pt x="833" y="186"/>
                    </a:lnTo>
                    <a:lnTo>
                      <a:pt x="832" y="175"/>
                    </a:lnTo>
                    <a:lnTo>
                      <a:pt x="833" y="167"/>
                    </a:lnTo>
                    <a:lnTo>
                      <a:pt x="839" y="161"/>
                    </a:lnTo>
                    <a:lnTo>
                      <a:pt x="849" y="156"/>
                    </a:lnTo>
                    <a:lnTo>
                      <a:pt x="863" y="157"/>
                    </a:lnTo>
                    <a:lnTo>
                      <a:pt x="876" y="160"/>
                    </a:lnTo>
                    <a:lnTo>
                      <a:pt x="886" y="163"/>
                    </a:lnTo>
                    <a:lnTo>
                      <a:pt x="894" y="164"/>
                    </a:lnTo>
                    <a:lnTo>
                      <a:pt x="899" y="163"/>
                    </a:lnTo>
                    <a:lnTo>
                      <a:pt x="902" y="159"/>
                    </a:lnTo>
                    <a:lnTo>
                      <a:pt x="901" y="147"/>
                    </a:lnTo>
                    <a:lnTo>
                      <a:pt x="898" y="130"/>
                    </a:lnTo>
                    <a:lnTo>
                      <a:pt x="894" y="125"/>
                    </a:lnTo>
                    <a:lnTo>
                      <a:pt x="892" y="121"/>
                    </a:lnTo>
                    <a:lnTo>
                      <a:pt x="889" y="116"/>
                    </a:lnTo>
                    <a:lnTo>
                      <a:pt x="885" y="110"/>
                    </a:lnTo>
                    <a:lnTo>
                      <a:pt x="887" y="107"/>
                    </a:lnTo>
                    <a:lnTo>
                      <a:pt x="892" y="102"/>
                    </a:lnTo>
                    <a:lnTo>
                      <a:pt x="900" y="97"/>
                    </a:lnTo>
                    <a:lnTo>
                      <a:pt x="908" y="93"/>
                    </a:lnTo>
                    <a:lnTo>
                      <a:pt x="919" y="88"/>
                    </a:lnTo>
                    <a:lnTo>
                      <a:pt x="928" y="85"/>
                    </a:lnTo>
                    <a:lnTo>
                      <a:pt x="936" y="82"/>
                    </a:lnTo>
                    <a:lnTo>
                      <a:pt x="942" y="82"/>
                    </a:lnTo>
                    <a:lnTo>
                      <a:pt x="947" y="88"/>
                    </a:lnTo>
                    <a:lnTo>
                      <a:pt x="954" y="95"/>
                    </a:lnTo>
                    <a:lnTo>
                      <a:pt x="962" y="102"/>
                    </a:lnTo>
                    <a:lnTo>
                      <a:pt x="970" y="108"/>
                    </a:lnTo>
                    <a:lnTo>
                      <a:pt x="978" y="112"/>
                    </a:lnTo>
                    <a:lnTo>
                      <a:pt x="988" y="114"/>
                    </a:lnTo>
                    <a:lnTo>
                      <a:pt x="996" y="111"/>
                    </a:lnTo>
                    <a:lnTo>
                      <a:pt x="1004" y="104"/>
                    </a:lnTo>
                    <a:lnTo>
                      <a:pt x="1001" y="87"/>
                    </a:lnTo>
                    <a:lnTo>
                      <a:pt x="999" y="74"/>
                    </a:lnTo>
                    <a:lnTo>
                      <a:pt x="995" y="62"/>
                    </a:lnTo>
                    <a:lnTo>
                      <a:pt x="990" y="47"/>
                    </a:lnTo>
                    <a:lnTo>
                      <a:pt x="996" y="44"/>
                    </a:lnTo>
                    <a:lnTo>
                      <a:pt x="1005" y="41"/>
                    </a:lnTo>
                    <a:lnTo>
                      <a:pt x="1015" y="36"/>
                    </a:lnTo>
                    <a:lnTo>
                      <a:pt x="1027" y="32"/>
                    </a:lnTo>
                    <a:lnTo>
                      <a:pt x="1038" y="27"/>
                    </a:lnTo>
                    <a:lnTo>
                      <a:pt x="1050" y="24"/>
                    </a:lnTo>
                    <a:lnTo>
                      <a:pt x="1059" y="23"/>
                    </a:lnTo>
                    <a:lnTo>
                      <a:pt x="1066" y="23"/>
                    </a:lnTo>
                    <a:lnTo>
                      <a:pt x="1068" y="39"/>
                    </a:lnTo>
                    <a:lnTo>
                      <a:pt x="1071" y="54"/>
                    </a:lnTo>
                    <a:lnTo>
                      <a:pt x="1075" y="69"/>
                    </a:lnTo>
                    <a:lnTo>
                      <a:pt x="1083" y="82"/>
                    </a:lnTo>
                    <a:lnTo>
                      <a:pt x="1090" y="82"/>
                    </a:lnTo>
                    <a:lnTo>
                      <a:pt x="1096" y="80"/>
                    </a:lnTo>
                    <a:lnTo>
                      <a:pt x="1101" y="78"/>
                    </a:lnTo>
                    <a:lnTo>
                      <a:pt x="1104" y="74"/>
                    </a:lnTo>
                    <a:lnTo>
                      <a:pt x="1106" y="71"/>
                    </a:lnTo>
                    <a:lnTo>
                      <a:pt x="1110" y="65"/>
                    </a:lnTo>
                    <a:lnTo>
                      <a:pt x="1113" y="59"/>
                    </a:lnTo>
                    <a:lnTo>
                      <a:pt x="1118" y="53"/>
                    </a:lnTo>
                    <a:lnTo>
                      <a:pt x="1119" y="43"/>
                    </a:lnTo>
                    <a:lnTo>
                      <a:pt x="1121" y="35"/>
                    </a:lnTo>
                    <a:lnTo>
                      <a:pt x="1124" y="25"/>
                    </a:lnTo>
                    <a:lnTo>
                      <a:pt x="1128" y="9"/>
                    </a:lnTo>
                    <a:lnTo>
                      <a:pt x="1136" y="5"/>
                    </a:lnTo>
                    <a:lnTo>
                      <a:pt x="1145" y="2"/>
                    </a:lnTo>
                    <a:lnTo>
                      <a:pt x="1155" y="1"/>
                    </a:lnTo>
                    <a:lnTo>
                      <a:pt x="1165" y="0"/>
                    </a:lnTo>
                    <a:lnTo>
                      <a:pt x="1174" y="0"/>
                    </a:lnTo>
                    <a:lnTo>
                      <a:pt x="1185" y="1"/>
                    </a:lnTo>
                    <a:lnTo>
                      <a:pt x="1194" y="2"/>
                    </a:lnTo>
                    <a:lnTo>
                      <a:pt x="1202" y="4"/>
                    </a:lnTo>
                    <a:lnTo>
                      <a:pt x="1203" y="24"/>
                    </a:lnTo>
                    <a:lnTo>
                      <a:pt x="1203" y="36"/>
                    </a:lnTo>
                    <a:lnTo>
                      <a:pt x="1204" y="47"/>
                    </a:lnTo>
                    <a:lnTo>
                      <a:pt x="1207" y="61"/>
                    </a:lnTo>
                    <a:lnTo>
                      <a:pt x="1218" y="64"/>
                    </a:lnTo>
                    <a:lnTo>
                      <a:pt x="1227" y="63"/>
                    </a:lnTo>
                    <a:lnTo>
                      <a:pt x="1235" y="59"/>
                    </a:lnTo>
                    <a:lnTo>
                      <a:pt x="1242" y="53"/>
                    </a:lnTo>
                    <a:lnTo>
                      <a:pt x="1248" y="44"/>
                    </a:lnTo>
                    <a:lnTo>
                      <a:pt x="1254" y="34"/>
                    </a:lnTo>
                    <a:lnTo>
                      <a:pt x="1258" y="25"/>
                    </a:lnTo>
                    <a:lnTo>
                      <a:pt x="1265" y="15"/>
                    </a:lnTo>
                    <a:lnTo>
                      <a:pt x="1274" y="11"/>
                    </a:lnTo>
                    <a:lnTo>
                      <a:pt x="1284" y="9"/>
                    </a:lnTo>
                    <a:lnTo>
                      <a:pt x="1292" y="10"/>
                    </a:lnTo>
                    <a:lnTo>
                      <a:pt x="1301" y="12"/>
                    </a:lnTo>
                    <a:lnTo>
                      <a:pt x="1310" y="15"/>
                    </a:lnTo>
                    <a:lnTo>
                      <a:pt x="1319" y="18"/>
                    </a:lnTo>
                    <a:lnTo>
                      <a:pt x="1330" y="21"/>
                    </a:lnTo>
                    <a:lnTo>
                      <a:pt x="1339" y="25"/>
                    </a:lnTo>
                    <a:lnTo>
                      <a:pt x="1344" y="36"/>
                    </a:lnTo>
                    <a:lnTo>
                      <a:pt x="1345" y="49"/>
                    </a:lnTo>
                    <a:lnTo>
                      <a:pt x="1345" y="62"/>
                    </a:lnTo>
                    <a:lnTo>
                      <a:pt x="1345" y="73"/>
                    </a:lnTo>
                    <a:lnTo>
                      <a:pt x="1347" y="84"/>
                    </a:lnTo>
                    <a:lnTo>
                      <a:pt x="1353" y="92"/>
                    </a:lnTo>
                    <a:lnTo>
                      <a:pt x="1364" y="96"/>
                    </a:lnTo>
                    <a:lnTo>
                      <a:pt x="1384" y="99"/>
                    </a:lnTo>
                    <a:lnTo>
                      <a:pt x="1391" y="94"/>
                    </a:lnTo>
                    <a:lnTo>
                      <a:pt x="1398" y="91"/>
                    </a:lnTo>
                    <a:lnTo>
                      <a:pt x="1406" y="87"/>
                    </a:lnTo>
                    <a:lnTo>
                      <a:pt x="1414" y="82"/>
                    </a:lnTo>
                    <a:lnTo>
                      <a:pt x="1427" y="81"/>
                    </a:lnTo>
                    <a:lnTo>
                      <a:pt x="1439" y="82"/>
                    </a:lnTo>
                    <a:lnTo>
                      <a:pt x="1450" y="87"/>
                    </a:lnTo>
                    <a:lnTo>
                      <a:pt x="1459" y="93"/>
                    </a:lnTo>
                    <a:lnTo>
                      <a:pt x="1468" y="101"/>
                    </a:lnTo>
                    <a:lnTo>
                      <a:pt x="1476" y="110"/>
                    </a:lnTo>
                    <a:lnTo>
                      <a:pt x="1484" y="121"/>
                    </a:lnTo>
                    <a:lnTo>
                      <a:pt x="1491" y="132"/>
                    </a:lnTo>
                    <a:lnTo>
                      <a:pt x="1481" y="140"/>
                    </a:lnTo>
                    <a:lnTo>
                      <a:pt x="1470" y="154"/>
                    </a:lnTo>
                    <a:lnTo>
                      <a:pt x="1466" y="169"/>
                    </a:lnTo>
                    <a:lnTo>
                      <a:pt x="1468" y="182"/>
                    </a:lnTo>
                    <a:lnTo>
                      <a:pt x="1475" y="182"/>
                    </a:lnTo>
                    <a:lnTo>
                      <a:pt x="1482" y="180"/>
                    </a:lnTo>
                    <a:lnTo>
                      <a:pt x="1489" y="179"/>
                    </a:lnTo>
                    <a:lnTo>
                      <a:pt x="1496" y="178"/>
                    </a:lnTo>
                    <a:lnTo>
                      <a:pt x="1501" y="177"/>
                    </a:lnTo>
                    <a:lnTo>
                      <a:pt x="1508" y="176"/>
                    </a:lnTo>
                    <a:lnTo>
                      <a:pt x="1515" y="175"/>
                    </a:lnTo>
                    <a:lnTo>
                      <a:pt x="1522" y="175"/>
                    </a:lnTo>
                    <a:lnTo>
                      <a:pt x="1527" y="178"/>
                    </a:lnTo>
                    <a:lnTo>
                      <a:pt x="1531" y="182"/>
                    </a:lnTo>
                    <a:lnTo>
                      <a:pt x="1535" y="185"/>
                    </a:lnTo>
                    <a:lnTo>
                      <a:pt x="1539" y="187"/>
                    </a:lnTo>
                    <a:lnTo>
                      <a:pt x="1545" y="199"/>
                    </a:lnTo>
                    <a:lnTo>
                      <a:pt x="1553" y="212"/>
                    </a:lnTo>
                    <a:lnTo>
                      <a:pt x="1560" y="224"/>
                    </a:lnTo>
                    <a:lnTo>
                      <a:pt x="1562" y="236"/>
                    </a:lnTo>
                    <a:lnTo>
                      <a:pt x="1556" y="244"/>
                    </a:lnTo>
                    <a:lnTo>
                      <a:pt x="1549" y="250"/>
                    </a:lnTo>
                    <a:lnTo>
                      <a:pt x="1543" y="255"/>
                    </a:lnTo>
                    <a:lnTo>
                      <a:pt x="1537" y="260"/>
                    </a:lnTo>
                    <a:lnTo>
                      <a:pt x="1533" y="266"/>
                    </a:lnTo>
                    <a:lnTo>
                      <a:pt x="1529" y="273"/>
                    </a:lnTo>
                    <a:lnTo>
                      <a:pt x="1528" y="282"/>
                    </a:lnTo>
                    <a:lnTo>
                      <a:pt x="1528" y="294"/>
                    </a:lnTo>
                    <a:lnTo>
                      <a:pt x="1535" y="294"/>
                    </a:lnTo>
                    <a:lnTo>
                      <a:pt x="1541" y="294"/>
                    </a:lnTo>
                    <a:lnTo>
                      <a:pt x="1545" y="294"/>
                    </a:lnTo>
                    <a:lnTo>
                      <a:pt x="1549" y="294"/>
                    </a:lnTo>
                    <a:lnTo>
                      <a:pt x="1552" y="294"/>
                    </a:lnTo>
                    <a:lnTo>
                      <a:pt x="1556" y="296"/>
                    </a:lnTo>
                    <a:lnTo>
                      <a:pt x="1560" y="296"/>
                    </a:lnTo>
                    <a:lnTo>
                      <a:pt x="1565" y="297"/>
                    </a:lnTo>
                    <a:lnTo>
                      <a:pt x="1574" y="311"/>
                    </a:lnTo>
                    <a:lnTo>
                      <a:pt x="1581" y="326"/>
                    </a:lnTo>
                    <a:lnTo>
                      <a:pt x="1587" y="342"/>
                    </a:lnTo>
                    <a:lnTo>
                      <a:pt x="1590" y="359"/>
                    </a:lnTo>
                    <a:lnTo>
                      <a:pt x="1579" y="365"/>
                    </a:lnTo>
                    <a:lnTo>
                      <a:pt x="1568" y="369"/>
                    </a:lnTo>
                    <a:lnTo>
                      <a:pt x="1559" y="373"/>
                    </a:lnTo>
                    <a:lnTo>
                      <a:pt x="1551" y="375"/>
                    </a:lnTo>
                    <a:lnTo>
                      <a:pt x="1544" y="380"/>
                    </a:lnTo>
                    <a:lnTo>
                      <a:pt x="1537" y="384"/>
                    </a:lnTo>
                    <a:lnTo>
                      <a:pt x="1533" y="392"/>
                    </a:lnTo>
                    <a:lnTo>
                      <a:pt x="1528" y="403"/>
                    </a:lnTo>
                    <a:lnTo>
                      <a:pt x="1533" y="410"/>
                    </a:lnTo>
                    <a:lnTo>
                      <a:pt x="1537" y="414"/>
                    </a:lnTo>
                    <a:lnTo>
                      <a:pt x="1543" y="418"/>
                    </a:lnTo>
                    <a:lnTo>
                      <a:pt x="1549" y="420"/>
                    </a:lnTo>
                    <a:lnTo>
                      <a:pt x="1556" y="421"/>
                    </a:lnTo>
                    <a:lnTo>
                      <a:pt x="1562" y="422"/>
                    </a:lnTo>
                    <a:lnTo>
                      <a:pt x="1571" y="424"/>
                    </a:lnTo>
                    <a:lnTo>
                      <a:pt x="1579" y="425"/>
                    </a:lnTo>
                    <a:lnTo>
                      <a:pt x="1591" y="439"/>
                    </a:lnTo>
                    <a:lnTo>
                      <a:pt x="1595" y="458"/>
                    </a:lnTo>
                    <a:lnTo>
                      <a:pt x="1592" y="478"/>
                    </a:lnTo>
                    <a:lnTo>
                      <a:pt x="1587" y="496"/>
                    </a:lnTo>
                    <a:lnTo>
                      <a:pt x="1580" y="497"/>
                    </a:lnTo>
                    <a:lnTo>
                      <a:pt x="1571" y="501"/>
                    </a:lnTo>
                    <a:lnTo>
                      <a:pt x="1561" y="503"/>
                    </a:lnTo>
                    <a:lnTo>
                      <a:pt x="1552" y="508"/>
                    </a:lnTo>
                    <a:lnTo>
                      <a:pt x="1544" y="512"/>
                    </a:lnTo>
                    <a:lnTo>
                      <a:pt x="1537" y="518"/>
                    </a:lnTo>
                    <a:lnTo>
                      <a:pt x="1533" y="525"/>
                    </a:lnTo>
                    <a:lnTo>
                      <a:pt x="1531" y="533"/>
                    </a:lnTo>
                    <a:lnTo>
                      <a:pt x="1539" y="541"/>
                    </a:lnTo>
                    <a:lnTo>
                      <a:pt x="1545" y="546"/>
                    </a:lnTo>
                    <a:lnTo>
                      <a:pt x="1552" y="553"/>
                    </a:lnTo>
                    <a:lnTo>
                      <a:pt x="1565" y="562"/>
                    </a:lnTo>
                    <a:lnTo>
                      <a:pt x="1560" y="581"/>
                    </a:lnTo>
                    <a:lnTo>
                      <a:pt x="1551" y="599"/>
                    </a:lnTo>
                    <a:lnTo>
                      <a:pt x="1541" y="611"/>
                    </a:lnTo>
                    <a:lnTo>
                      <a:pt x="1536" y="621"/>
                    </a:lnTo>
                    <a:lnTo>
                      <a:pt x="1539" y="622"/>
                    </a:lnTo>
                    <a:lnTo>
                      <a:pt x="1545" y="622"/>
                    </a:lnTo>
                    <a:lnTo>
                      <a:pt x="1552" y="621"/>
                    </a:lnTo>
                    <a:lnTo>
                      <a:pt x="1559" y="618"/>
                    </a:lnTo>
                    <a:lnTo>
                      <a:pt x="1565" y="616"/>
                    </a:lnTo>
                    <a:lnTo>
                      <a:pt x="1572" y="612"/>
                    </a:lnTo>
                    <a:lnTo>
                      <a:pt x="1577" y="610"/>
                    </a:lnTo>
                    <a:lnTo>
                      <a:pt x="1581" y="608"/>
                    </a:lnTo>
                    <a:lnTo>
                      <a:pt x="1584" y="594"/>
                    </a:lnTo>
                    <a:lnTo>
                      <a:pt x="1589" y="580"/>
                    </a:lnTo>
                    <a:lnTo>
                      <a:pt x="1592" y="568"/>
                    </a:lnTo>
                    <a:lnTo>
                      <a:pt x="1599" y="557"/>
                    </a:lnTo>
                    <a:lnTo>
                      <a:pt x="1604" y="555"/>
                    </a:lnTo>
                    <a:lnTo>
                      <a:pt x="1609" y="553"/>
                    </a:lnTo>
                    <a:lnTo>
                      <a:pt x="1613" y="551"/>
                    </a:lnTo>
                    <a:lnTo>
                      <a:pt x="1619" y="549"/>
                    </a:lnTo>
                    <a:lnTo>
                      <a:pt x="1624" y="547"/>
                    </a:lnTo>
                    <a:lnTo>
                      <a:pt x="1628" y="546"/>
                    </a:lnTo>
                    <a:lnTo>
                      <a:pt x="1633" y="543"/>
                    </a:lnTo>
                    <a:lnTo>
                      <a:pt x="1637" y="541"/>
                    </a:lnTo>
                    <a:lnTo>
                      <a:pt x="1652" y="542"/>
                    </a:lnTo>
                    <a:lnTo>
                      <a:pt x="1659" y="546"/>
                    </a:lnTo>
                    <a:lnTo>
                      <a:pt x="1659" y="550"/>
                    </a:lnTo>
                    <a:lnTo>
                      <a:pt x="1658" y="556"/>
                    </a:lnTo>
                    <a:lnTo>
                      <a:pt x="1656" y="562"/>
                    </a:lnTo>
                    <a:lnTo>
                      <a:pt x="1657" y="568"/>
                    </a:lnTo>
                    <a:lnTo>
                      <a:pt x="1663" y="573"/>
                    </a:lnTo>
                    <a:lnTo>
                      <a:pt x="1678" y="577"/>
                    </a:lnTo>
                    <a:lnTo>
                      <a:pt x="1690" y="576"/>
                    </a:lnTo>
                    <a:lnTo>
                      <a:pt x="1698" y="574"/>
                    </a:lnTo>
                    <a:lnTo>
                      <a:pt x="1704" y="570"/>
                    </a:lnTo>
                    <a:lnTo>
                      <a:pt x="1710" y="559"/>
                    </a:lnTo>
                    <a:lnTo>
                      <a:pt x="1715" y="556"/>
                    </a:lnTo>
                    <a:lnTo>
                      <a:pt x="1719" y="553"/>
                    </a:lnTo>
                    <a:lnTo>
                      <a:pt x="1723" y="550"/>
                    </a:lnTo>
                    <a:lnTo>
                      <a:pt x="1727" y="547"/>
                    </a:lnTo>
                    <a:lnTo>
                      <a:pt x="1738" y="545"/>
                    </a:lnTo>
                    <a:lnTo>
                      <a:pt x="1746" y="542"/>
                    </a:lnTo>
                    <a:lnTo>
                      <a:pt x="1753" y="542"/>
                    </a:lnTo>
                    <a:lnTo>
                      <a:pt x="1759" y="542"/>
                    </a:lnTo>
                    <a:lnTo>
                      <a:pt x="1766" y="545"/>
                    </a:lnTo>
                    <a:lnTo>
                      <a:pt x="1773" y="548"/>
                    </a:lnTo>
                    <a:lnTo>
                      <a:pt x="1780" y="551"/>
                    </a:lnTo>
                    <a:lnTo>
                      <a:pt x="1789" y="556"/>
                    </a:lnTo>
                    <a:lnTo>
                      <a:pt x="1794" y="568"/>
                    </a:lnTo>
                    <a:lnTo>
                      <a:pt x="1795" y="578"/>
                    </a:lnTo>
                    <a:lnTo>
                      <a:pt x="1794" y="588"/>
                    </a:lnTo>
                    <a:lnTo>
                      <a:pt x="1792" y="601"/>
                    </a:lnTo>
                    <a:lnTo>
                      <a:pt x="1795" y="602"/>
                    </a:lnTo>
                    <a:lnTo>
                      <a:pt x="1799" y="603"/>
                    </a:lnTo>
                    <a:lnTo>
                      <a:pt x="1803" y="603"/>
                    </a:lnTo>
                    <a:lnTo>
                      <a:pt x="1811" y="604"/>
                    </a:lnTo>
                    <a:lnTo>
                      <a:pt x="1816" y="601"/>
                    </a:lnTo>
                    <a:lnTo>
                      <a:pt x="1821" y="598"/>
                    </a:lnTo>
                    <a:lnTo>
                      <a:pt x="1825" y="594"/>
                    </a:lnTo>
                    <a:lnTo>
                      <a:pt x="1830" y="591"/>
                    </a:lnTo>
                    <a:lnTo>
                      <a:pt x="1834" y="587"/>
                    </a:lnTo>
                    <a:lnTo>
                      <a:pt x="1839" y="584"/>
                    </a:lnTo>
                    <a:lnTo>
                      <a:pt x="1844" y="580"/>
                    </a:lnTo>
                    <a:lnTo>
                      <a:pt x="1849" y="577"/>
                    </a:lnTo>
                    <a:lnTo>
                      <a:pt x="1860" y="577"/>
                    </a:lnTo>
                    <a:lnTo>
                      <a:pt x="1869" y="579"/>
                    </a:lnTo>
                    <a:lnTo>
                      <a:pt x="1877" y="581"/>
                    </a:lnTo>
                    <a:lnTo>
                      <a:pt x="1884" y="586"/>
                    </a:lnTo>
                    <a:lnTo>
                      <a:pt x="1890" y="591"/>
                    </a:lnTo>
                    <a:lnTo>
                      <a:pt x="1895" y="598"/>
                    </a:lnTo>
                    <a:lnTo>
                      <a:pt x="1901" y="604"/>
                    </a:lnTo>
                    <a:lnTo>
                      <a:pt x="1908" y="614"/>
                    </a:lnTo>
                    <a:lnTo>
                      <a:pt x="1906" y="625"/>
                    </a:lnTo>
                    <a:lnTo>
                      <a:pt x="1901" y="637"/>
                    </a:lnTo>
                    <a:lnTo>
                      <a:pt x="1898" y="647"/>
                    </a:lnTo>
                    <a:lnTo>
                      <a:pt x="1900" y="657"/>
                    </a:lnTo>
                    <a:lnTo>
                      <a:pt x="1905" y="657"/>
                    </a:lnTo>
                    <a:lnTo>
                      <a:pt x="1909" y="657"/>
                    </a:lnTo>
                    <a:lnTo>
                      <a:pt x="1915" y="656"/>
                    </a:lnTo>
                    <a:lnTo>
                      <a:pt x="1921" y="656"/>
                    </a:lnTo>
                    <a:lnTo>
                      <a:pt x="1928" y="656"/>
                    </a:lnTo>
                    <a:lnTo>
                      <a:pt x="1935" y="655"/>
                    </a:lnTo>
                    <a:lnTo>
                      <a:pt x="1943" y="655"/>
                    </a:lnTo>
                    <a:lnTo>
                      <a:pt x="1951" y="655"/>
                    </a:lnTo>
                    <a:lnTo>
                      <a:pt x="1959" y="660"/>
                    </a:lnTo>
                    <a:lnTo>
                      <a:pt x="1967" y="665"/>
                    </a:lnTo>
                    <a:lnTo>
                      <a:pt x="1974" y="675"/>
                    </a:lnTo>
                    <a:lnTo>
                      <a:pt x="1980" y="684"/>
                    </a:lnTo>
                    <a:lnTo>
                      <a:pt x="1984" y="694"/>
                    </a:lnTo>
                    <a:lnTo>
                      <a:pt x="1986" y="705"/>
                    </a:lnTo>
                    <a:lnTo>
                      <a:pt x="1988" y="714"/>
                    </a:lnTo>
                    <a:lnTo>
                      <a:pt x="1985" y="722"/>
                    </a:lnTo>
                    <a:lnTo>
                      <a:pt x="1980" y="723"/>
                    </a:lnTo>
                    <a:lnTo>
                      <a:pt x="1974" y="723"/>
                    </a:lnTo>
                    <a:lnTo>
                      <a:pt x="1969" y="725"/>
                    </a:lnTo>
                    <a:lnTo>
                      <a:pt x="1965" y="728"/>
                    </a:lnTo>
                    <a:lnTo>
                      <a:pt x="1965" y="731"/>
                    </a:lnTo>
                    <a:lnTo>
                      <a:pt x="1966" y="736"/>
                    </a:lnTo>
                    <a:lnTo>
                      <a:pt x="1966" y="742"/>
                    </a:lnTo>
                    <a:lnTo>
                      <a:pt x="1966" y="746"/>
                    </a:lnTo>
                    <a:lnTo>
                      <a:pt x="1968" y="747"/>
                    </a:lnTo>
                    <a:lnTo>
                      <a:pt x="1970" y="747"/>
                    </a:lnTo>
                    <a:lnTo>
                      <a:pt x="1973" y="748"/>
                    </a:lnTo>
                    <a:lnTo>
                      <a:pt x="1975" y="748"/>
                    </a:lnTo>
                    <a:lnTo>
                      <a:pt x="1980" y="748"/>
                    </a:lnTo>
                    <a:lnTo>
                      <a:pt x="1984" y="748"/>
                    </a:lnTo>
                    <a:lnTo>
                      <a:pt x="1991" y="750"/>
                    </a:lnTo>
                    <a:lnTo>
                      <a:pt x="2000" y="750"/>
                    </a:lnTo>
                    <a:lnTo>
                      <a:pt x="2013" y="757"/>
                    </a:lnTo>
                    <a:lnTo>
                      <a:pt x="2020" y="760"/>
                    </a:lnTo>
                    <a:lnTo>
                      <a:pt x="2023" y="763"/>
                    </a:lnTo>
                    <a:lnTo>
                      <a:pt x="2026" y="766"/>
                    </a:lnTo>
                    <a:lnTo>
                      <a:pt x="2028" y="778"/>
                    </a:lnTo>
                    <a:lnTo>
                      <a:pt x="2029" y="791"/>
                    </a:lnTo>
                    <a:lnTo>
                      <a:pt x="2029" y="805"/>
                    </a:lnTo>
                    <a:lnTo>
                      <a:pt x="2026" y="816"/>
                    </a:lnTo>
                    <a:lnTo>
                      <a:pt x="2016" y="819"/>
                    </a:lnTo>
                    <a:lnTo>
                      <a:pt x="2009" y="821"/>
                    </a:lnTo>
                    <a:lnTo>
                      <a:pt x="2003" y="823"/>
                    </a:lnTo>
                    <a:lnTo>
                      <a:pt x="1993" y="827"/>
                    </a:lnTo>
                    <a:lnTo>
                      <a:pt x="1992" y="833"/>
                    </a:lnTo>
                    <a:lnTo>
                      <a:pt x="1992" y="837"/>
                    </a:lnTo>
                    <a:lnTo>
                      <a:pt x="1992" y="843"/>
                    </a:lnTo>
                    <a:lnTo>
                      <a:pt x="1991" y="849"/>
                    </a:lnTo>
                    <a:lnTo>
                      <a:pt x="1999" y="851"/>
                    </a:lnTo>
                    <a:lnTo>
                      <a:pt x="2006" y="852"/>
                    </a:lnTo>
                    <a:lnTo>
                      <a:pt x="2011" y="853"/>
                    </a:lnTo>
                    <a:lnTo>
                      <a:pt x="2015" y="854"/>
                    </a:lnTo>
                    <a:lnTo>
                      <a:pt x="2019" y="856"/>
                    </a:lnTo>
                    <a:lnTo>
                      <a:pt x="2023" y="857"/>
                    </a:lnTo>
                    <a:lnTo>
                      <a:pt x="2027" y="858"/>
                    </a:lnTo>
                    <a:lnTo>
                      <a:pt x="2033" y="859"/>
                    </a:lnTo>
                    <a:lnTo>
                      <a:pt x="2036" y="861"/>
                    </a:lnTo>
                    <a:lnTo>
                      <a:pt x="2039" y="864"/>
                    </a:lnTo>
                    <a:lnTo>
                      <a:pt x="2043" y="866"/>
                    </a:lnTo>
                    <a:lnTo>
                      <a:pt x="2046" y="868"/>
                    </a:lnTo>
                    <a:lnTo>
                      <a:pt x="2047" y="889"/>
                    </a:lnTo>
                    <a:lnTo>
                      <a:pt x="2047" y="906"/>
                    </a:lnTo>
                    <a:lnTo>
                      <a:pt x="2043" y="920"/>
                    </a:lnTo>
                    <a:lnTo>
                      <a:pt x="2028" y="932"/>
                    </a:lnTo>
                    <a:lnTo>
                      <a:pt x="2018" y="930"/>
                    </a:lnTo>
                    <a:lnTo>
                      <a:pt x="2011" y="929"/>
                    </a:lnTo>
                    <a:lnTo>
                      <a:pt x="2007" y="930"/>
                    </a:lnTo>
                    <a:lnTo>
                      <a:pt x="2004" y="932"/>
                    </a:lnTo>
                    <a:lnTo>
                      <a:pt x="2000" y="936"/>
                    </a:lnTo>
                    <a:lnTo>
                      <a:pt x="1998" y="942"/>
                    </a:lnTo>
                    <a:lnTo>
                      <a:pt x="1997" y="947"/>
                    </a:lnTo>
                    <a:lnTo>
                      <a:pt x="1996" y="952"/>
                    </a:lnTo>
                    <a:lnTo>
                      <a:pt x="2000" y="957"/>
                    </a:lnTo>
                    <a:lnTo>
                      <a:pt x="2004" y="959"/>
                    </a:lnTo>
                    <a:lnTo>
                      <a:pt x="2008" y="962"/>
                    </a:lnTo>
                    <a:lnTo>
                      <a:pt x="2015" y="964"/>
                    </a:lnTo>
                    <a:lnTo>
                      <a:pt x="2022" y="970"/>
                    </a:lnTo>
                    <a:lnTo>
                      <a:pt x="2026" y="973"/>
                    </a:lnTo>
                    <a:lnTo>
                      <a:pt x="2027" y="979"/>
                    </a:lnTo>
                    <a:lnTo>
                      <a:pt x="2026" y="988"/>
                    </a:lnTo>
                    <a:lnTo>
                      <a:pt x="2021" y="997"/>
                    </a:lnTo>
                    <a:lnTo>
                      <a:pt x="2015" y="1004"/>
                    </a:lnTo>
                    <a:lnTo>
                      <a:pt x="2008" y="1011"/>
                    </a:lnTo>
                    <a:lnTo>
                      <a:pt x="2001" y="1017"/>
                    </a:lnTo>
                    <a:lnTo>
                      <a:pt x="1994" y="1023"/>
                    </a:lnTo>
                    <a:lnTo>
                      <a:pt x="1986" y="1028"/>
                    </a:lnTo>
                    <a:lnTo>
                      <a:pt x="1978" y="1034"/>
                    </a:lnTo>
                    <a:lnTo>
                      <a:pt x="1971" y="1041"/>
                    </a:lnTo>
                    <a:lnTo>
                      <a:pt x="1969" y="1041"/>
                    </a:lnTo>
                    <a:lnTo>
                      <a:pt x="1967" y="1041"/>
                    </a:lnTo>
                    <a:lnTo>
                      <a:pt x="1965" y="1041"/>
                    </a:lnTo>
                    <a:lnTo>
                      <a:pt x="1962" y="1041"/>
                    </a:lnTo>
                    <a:lnTo>
                      <a:pt x="1958" y="1038"/>
                    </a:lnTo>
                    <a:lnTo>
                      <a:pt x="1953" y="1034"/>
                    </a:lnTo>
                    <a:lnTo>
                      <a:pt x="1948" y="1032"/>
                    </a:lnTo>
                    <a:lnTo>
                      <a:pt x="1944" y="1028"/>
                    </a:lnTo>
                    <a:lnTo>
                      <a:pt x="1931" y="1030"/>
                    </a:lnTo>
                    <a:lnTo>
                      <a:pt x="1925" y="1035"/>
                    </a:lnTo>
                    <a:lnTo>
                      <a:pt x="1923" y="1045"/>
                    </a:lnTo>
                    <a:lnTo>
                      <a:pt x="1923" y="1058"/>
                    </a:lnTo>
                    <a:lnTo>
                      <a:pt x="1925" y="1063"/>
                    </a:lnTo>
                    <a:lnTo>
                      <a:pt x="1928" y="1068"/>
                    </a:lnTo>
                    <a:lnTo>
                      <a:pt x="1930" y="1072"/>
                    </a:lnTo>
                    <a:lnTo>
                      <a:pt x="1932" y="1077"/>
                    </a:lnTo>
                    <a:lnTo>
                      <a:pt x="1931" y="1088"/>
                    </a:lnTo>
                    <a:lnTo>
                      <a:pt x="1928" y="1099"/>
                    </a:lnTo>
                    <a:lnTo>
                      <a:pt x="1922" y="1107"/>
                    </a:lnTo>
                    <a:lnTo>
                      <a:pt x="1916" y="1113"/>
                    </a:lnTo>
                    <a:lnTo>
                      <a:pt x="1907" y="1116"/>
                    </a:lnTo>
                    <a:lnTo>
                      <a:pt x="1898" y="1117"/>
                    </a:lnTo>
                    <a:lnTo>
                      <a:pt x="1889" y="1116"/>
                    </a:lnTo>
                    <a:lnTo>
                      <a:pt x="1878" y="1111"/>
                    </a:lnTo>
                    <a:lnTo>
                      <a:pt x="1872" y="1106"/>
                    </a:lnTo>
                    <a:lnTo>
                      <a:pt x="1865" y="1100"/>
                    </a:lnTo>
                    <a:lnTo>
                      <a:pt x="1859" y="1095"/>
                    </a:lnTo>
                    <a:lnTo>
                      <a:pt x="1852" y="1092"/>
                    </a:lnTo>
                    <a:lnTo>
                      <a:pt x="1846" y="1092"/>
                    </a:lnTo>
                    <a:lnTo>
                      <a:pt x="1840" y="1094"/>
                    </a:lnTo>
                    <a:lnTo>
                      <a:pt x="1837" y="1101"/>
                    </a:lnTo>
                    <a:lnTo>
                      <a:pt x="1836" y="1114"/>
                    </a:lnTo>
                    <a:lnTo>
                      <a:pt x="1841" y="1134"/>
                    </a:lnTo>
                    <a:lnTo>
                      <a:pt x="1839" y="1148"/>
                    </a:lnTo>
                    <a:lnTo>
                      <a:pt x="1832" y="1161"/>
                    </a:lnTo>
                    <a:lnTo>
                      <a:pt x="1825" y="1178"/>
                    </a:lnTo>
                    <a:lnTo>
                      <a:pt x="1817" y="1180"/>
                    </a:lnTo>
                    <a:lnTo>
                      <a:pt x="1809" y="1182"/>
                    </a:lnTo>
                    <a:lnTo>
                      <a:pt x="1801" y="1184"/>
                    </a:lnTo>
                    <a:lnTo>
                      <a:pt x="1793" y="1184"/>
                    </a:lnTo>
                    <a:lnTo>
                      <a:pt x="1785" y="1185"/>
                    </a:lnTo>
                    <a:lnTo>
                      <a:pt x="1777" y="1184"/>
                    </a:lnTo>
                    <a:lnTo>
                      <a:pt x="1769" y="1182"/>
                    </a:lnTo>
                    <a:lnTo>
                      <a:pt x="1762" y="1177"/>
                    </a:lnTo>
                    <a:lnTo>
                      <a:pt x="1753" y="1155"/>
                    </a:lnTo>
                    <a:lnTo>
                      <a:pt x="1747" y="1136"/>
                    </a:lnTo>
                    <a:lnTo>
                      <a:pt x="1742" y="1137"/>
                    </a:lnTo>
                    <a:lnTo>
                      <a:pt x="1734" y="1174"/>
                    </a:lnTo>
                    <a:lnTo>
                      <a:pt x="1726" y="1175"/>
                    </a:lnTo>
                    <a:lnTo>
                      <a:pt x="1719" y="1177"/>
                    </a:lnTo>
                    <a:lnTo>
                      <a:pt x="1711" y="1177"/>
                    </a:lnTo>
                    <a:lnTo>
                      <a:pt x="1704" y="1178"/>
                    </a:lnTo>
                    <a:lnTo>
                      <a:pt x="1697" y="1178"/>
                    </a:lnTo>
                    <a:lnTo>
                      <a:pt x="1690" y="1177"/>
                    </a:lnTo>
                    <a:lnTo>
                      <a:pt x="1682" y="1175"/>
                    </a:lnTo>
                    <a:lnTo>
                      <a:pt x="1675" y="1171"/>
                    </a:lnTo>
                    <a:lnTo>
                      <a:pt x="1668" y="1164"/>
                    </a:lnTo>
                    <a:lnTo>
                      <a:pt x="1665" y="1160"/>
                    </a:lnTo>
                    <a:lnTo>
                      <a:pt x="1663" y="1156"/>
                    </a:lnTo>
                    <a:lnTo>
                      <a:pt x="1662" y="1153"/>
                    </a:lnTo>
                    <a:lnTo>
                      <a:pt x="1658" y="1137"/>
                    </a:lnTo>
                    <a:lnTo>
                      <a:pt x="1653" y="1129"/>
                    </a:lnTo>
                    <a:lnTo>
                      <a:pt x="1649" y="1127"/>
                    </a:lnTo>
                    <a:lnTo>
                      <a:pt x="1644" y="1131"/>
                    </a:lnTo>
                    <a:lnTo>
                      <a:pt x="1639" y="1138"/>
                    </a:lnTo>
                    <a:lnTo>
                      <a:pt x="1634" y="1147"/>
                    </a:lnTo>
                    <a:lnTo>
                      <a:pt x="1627" y="1155"/>
                    </a:lnTo>
                    <a:lnTo>
                      <a:pt x="1621" y="1161"/>
                    </a:lnTo>
                    <a:lnTo>
                      <a:pt x="1612" y="1161"/>
                    </a:lnTo>
                    <a:lnTo>
                      <a:pt x="1604" y="1159"/>
                    </a:lnTo>
                    <a:lnTo>
                      <a:pt x="1596" y="1156"/>
                    </a:lnTo>
                    <a:lnTo>
                      <a:pt x="1588" y="1153"/>
                    </a:lnTo>
                    <a:lnTo>
                      <a:pt x="1581" y="1148"/>
                    </a:lnTo>
                    <a:lnTo>
                      <a:pt x="1575" y="1142"/>
                    </a:lnTo>
                    <a:lnTo>
                      <a:pt x="1569" y="1136"/>
                    </a:lnTo>
                    <a:lnTo>
                      <a:pt x="1566" y="1127"/>
                    </a:lnTo>
                    <a:lnTo>
                      <a:pt x="1566" y="1106"/>
                    </a:lnTo>
                    <a:lnTo>
                      <a:pt x="1562" y="1093"/>
                    </a:lnTo>
                    <a:lnTo>
                      <a:pt x="1558" y="1085"/>
                    </a:lnTo>
                    <a:lnTo>
                      <a:pt x="1550" y="1084"/>
                    </a:lnTo>
                    <a:lnTo>
                      <a:pt x="1541" y="1087"/>
                    </a:lnTo>
                    <a:lnTo>
                      <a:pt x="1529" y="1094"/>
                    </a:lnTo>
                    <a:lnTo>
                      <a:pt x="1516" y="1103"/>
                    </a:lnTo>
                    <a:lnTo>
                      <a:pt x="1503" y="1115"/>
                    </a:lnTo>
                    <a:lnTo>
                      <a:pt x="1493" y="1114"/>
                    </a:lnTo>
                    <a:lnTo>
                      <a:pt x="1488" y="1109"/>
                    </a:lnTo>
                    <a:lnTo>
                      <a:pt x="1484" y="1102"/>
                    </a:lnTo>
                    <a:lnTo>
                      <a:pt x="1478" y="1093"/>
                    </a:lnTo>
                    <a:lnTo>
                      <a:pt x="1481" y="1068"/>
                    </a:lnTo>
                    <a:lnTo>
                      <a:pt x="1482" y="1050"/>
                    </a:lnTo>
                    <a:lnTo>
                      <a:pt x="1482" y="1040"/>
                    </a:lnTo>
                    <a:lnTo>
                      <a:pt x="1481" y="1033"/>
                    </a:lnTo>
                    <a:lnTo>
                      <a:pt x="1476" y="1032"/>
                    </a:lnTo>
                    <a:lnTo>
                      <a:pt x="1468" y="1032"/>
                    </a:lnTo>
                    <a:lnTo>
                      <a:pt x="1455" y="1032"/>
                    </a:lnTo>
                    <a:lnTo>
                      <a:pt x="1437" y="1033"/>
                    </a:lnTo>
                    <a:lnTo>
                      <a:pt x="1429" y="1020"/>
                    </a:lnTo>
                    <a:lnTo>
                      <a:pt x="1422" y="1009"/>
                    </a:lnTo>
                    <a:lnTo>
                      <a:pt x="1416" y="996"/>
                    </a:lnTo>
                    <a:lnTo>
                      <a:pt x="1414" y="982"/>
                    </a:lnTo>
                    <a:lnTo>
                      <a:pt x="1417" y="970"/>
                    </a:lnTo>
                    <a:lnTo>
                      <a:pt x="1424" y="959"/>
                    </a:lnTo>
                    <a:lnTo>
                      <a:pt x="1430" y="949"/>
                    </a:lnTo>
                    <a:lnTo>
                      <a:pt x="1435" y="940"/>
                    </a:lnTo>
                    <a:lnTo>
                      <a:pt x="1436" y="932"/>
                    </a:lnTo>
                    <a:lnTo>
                      <a:pt x="1431" y="926"/>
                    </a:lnTo>
                    <a:lnTo>
                      <a:pt x="1420" y="922"/>
                    </a:lnTo>
                    <a:lnTo>
                      <a:pt x="1398" y="920"/>
                    </a:lnTo>
                    <a:lnTo>
                      <a:pt x="1392" y="906"/>
                    </a:lnTo>
                    <a:lnTo>
                      <a:pt x="1390" y="894"/>
                    </a:lnTo>
                    <a:lnTo>
                      <a:pt x="1390" y="880"/>
                    </a:lnTo>
                    <a:lnTo>
                      <a:pt x="1391" y="865"/>
                    </a:lnTo>
                    <a:lnTo>
                      <a:pt x="1398" y="857"/>
                    </a:lnTo>
                    <a:lnTo>
                      <a:pt x="1407" y="849"/>
                    </a:lnTo>
                    <a:lnTo>
                      <a:pt x="1417" y="842"/>
                    </a:lnTo>
                    <a:lnTo>
                      <a:pt x="1428" y="834"/>
                    </a:lnTo>
                    <a:lnTo>
                      <a:pt x="1435" y="826"/>
                    </a:lnTo>
                    <a:lnTo>
                      <a:pt x="1438" y="818"/>
                    </a:lnTo>
                    <a:lnTo>
                      <a:pt x="1436" y="810"/>
                    </a:lnTo>
                    <a:lnTo>
                      <a:pt x="1425" y="801"/>
                    </a:lnTo>
                    <a:lnTo>
                      <a:pt x="1420" y="800"/>
                    </a:lnTo>
                    <a:lnTo>
                      <a:pt x="1414" y="800"/>
                    </a:lnTo>
                    <a:lnTo>
                      <a:pt x="1409" y="798"/>
                    </a:lnTo>
                    <a:lnTo>
                      <a:pt x="1406" y="793"/>
                    </a:lnTo>
                    <a:lnTo>
                      <a:pt x="1406" y="788"/>
                    </a:lnTo>
                    <a:lnTo>
                      <a:pt x="1406" y="783"/>
                    </a:lnTo>
                    <a:lnTo>
                      <a:pt x="1406" y="777"/>
                    </a:lnTo>
                    <a:lnTo>
                      <a:pt x="1407" y="773"/>
                    </a:lnTo>
                    <a:lnTo>
                      <a:pt x="1412" y="767"/>
                    </a:lnTo>
                    <a:lnTo>
                      <a:pt x="1416" y="760"/>
                    </a:lnTo>
                    <a:lnTo>
                      <a:pt x="1420" y="754"/>
                    </a:lnTo>
                    <a:lnTo>
                      <a:pt x="1424" y="748"/>
                    </a:lnTo>
                    <a:lnTo>
                      <a:pt x="1432" y="744"/>
                    </a:lnTo>
                    <a:lnTo>
                      <a:pt x="1439" y="740"/>
                    </a:lnTo>
                    <a:lnTo>
                      <a:pt x="1445" y="738"/>
                    </a:lnTo>
                    <a:lnTo>
                      <a:pt x="1451" y="737"/>
                    </a:lnTo>
                    <a:lnTo>
                      <a:pt x="1457" y="735"/>
                    </a:lnTo>
                    <a:lnTo>
                      <a:pt x="1462" y="732"/>
                    </a:lnTo>
                    <a:lnTo>
                      <a:pt x="1468" y="727"/>
                    </a:lnTo>
                    <a:lnTo>
                      <a:pt x="1475" y="718"/>
                    </a:lnTo>
                    <a:lnTo>
                      <a:pt x="1476" y="714"/>
                    </a:lnTo>
                    <a:lnTo>
                      <a:pt x="1476" y="712"/>
                    </a:lnTo>
                    <a:lnTo>
                      <a:pt x="1474" y="712"/>
                    </a:lnTo>
                    <a:lnTo>
                      <a:pt x="1468" y="714"/>
                    </a:lnTo>
                    <a:lnTo>
                      <a:pt x="1460" y="718"/>
                    </a:lnTo>
                    <a:lnTo>
                      <a:pt x="1452" y="724"/>
                    </a:lnTo>
                    <a:lnTo>
                      <a:pt x="1443" y="729"/>
                    </a:lnTo>
                    <a:lnTo>
                      <a:pt x="1435" y="731"/>
                    </a:lnTo>
                    <a:lnTo>
                      <a:pt x="1429" y="728"/>
                    </a:lnTo>
                    <a:lnTo>
                      <a:pt x="1423" y="724"/>
                    </a:lnTo>
                    <a:lnTo>
                      <a:pt x="1416" y="720"/>
                    </a:lnTo>
                    <a:lnTo>
                      <a:pt x="1408" y="715"/>
                    </a:lnTo>
                    <a:lnTo>
                      <a:pt x="1389" y="720"/>
                    </a:lnTo>
                    <a:lnTo>
                      <a:pt x="1378" y="728"/>
                    </a:lnTo>
                    <a:lnTo>
                      <a:pt x="1376" y="737"/>
                    </a:lnTo>
                    <a:lnTo>
                      <a:pt x="1377" y="750"/>
                    </a:lnTo>
                    <a:lnTo>
                      <a:pt x="1380" y="762"/>
                    </a:lnTo>
                    <a:lnTo>
                      <a:pt x="1383" y="775"/>
                    </a:lnTo>
                    <a:lnTo>
                      <a:pt x="1382" y="788"/>
                    </a:lnTo>
                    <a:lnTo>
                      <a:pt x="1374" y="799"/>
                    </a:lnTo>
                    <a:lnTo>
                      <a:pt x="1363" y="803"/>
                    </a:lnTo>
                    <a:lnTo>
                      <a:pt x="1352" y="806"/>
                    </a:lnTo>
                    <a:lnTo>
                      <a:pt x="1341" y="810"/>
                    </a:lnTo>
                    <a:lnTo>
                      <a:pt x="1332" y="813"/>
                    </a:lnTo>
                    <a:lnTo>
                      <a:pt x="1323" y="816"/>
                    </a:lnTo>
                    <a:lnTo>
                      <a:pt x="1316" y="819"/>
                    </a:lnTo>
                    <a:lnTo>
                      <a:pt x="1310" y="821"/>
                    </a:lnTo>
                    <a:lnTo>
                      <a:pt x="1307" y="822"/>
                    </a:lnTo>
                    <a:lnTo>
                      <a:pt x="1296" y="820"/>
                    </a:lnTo>
                    <a:lnTo>
                      <a:pt x="1289" y="816"/>
                    </a:lnTo>
                    <a:lnTo>
                      <a:pt x="1285" y="812"/>
                    </a:lnTo>
                    <a:lnTo>
                      <a:pt x="1281" y="806"/>
                    </a:lnTo>
                    <a:lnTo>
                      <a:pt x="1279" y="800"/>
                    </a:lnTo>
                    <a:lnTo>
                      <a:pt x="1276" y="793"/>
                    </a:lnTo>
                    <a:lnTo>
                      <a:pt x="1271" y="786"/>
                    </a:lnTo>
                    <a:lnTo>
                      <a:pt x="1263" y="780"/>
                    </a:lnTo>
                    <a:lnTo>
                      <a:pt x="1254" y="781"/>
                    </a:lnTo>
                    <a:lnTo>
                      <a:pt x="1246" y="786"/>
                    </a:lnTo>
                    <a:lnTo>
                      <a:pt x="1241" y="793"/>
                    </a:lnTo>
                    <a:lnTo>
                      <a:pt x="1238" y="801"/>
                    </a:lnTo>
                    <a:lnTo>
                      <a:pt x="1234" y="812"/>
                    </a:lnTo>
                    <a:lnTo>
                      <a:pt x="1233" y="822"/>
                    </a:lnTo>
                    <a:lnTo>
                      <a:pt x="1231" y="831"/>
                    </a:lnTo>
                    <a:lnTo>
                      <a:pt x="1227" y="841"/>
                    </a:lnTo>
                    <a:lnTo>
                      <a:pt x="1225" y="841"/>
                    </a:lnTo>
                    <a:lnTo>
                      <a:pt x="1224" y="841"/>
                    </a:lnTo>
                    <a:lnTo>
                      <a:pt x="1219" y="841"/>
                    </a:lnTo>
                    <a:lnTo>
                      <a:pt x="1215" y="841"/>
                    </a:lnTo>
                    <a:lnTo>
                      <a:pt x="1205" y="841"/>
                    </a:lnTo>
                    <a:lnTo>
                      <a:pt x="1194" y="841"/>
                    </a:lnTo>
                    <a:lnTo>
                      <a:pt x="1178" y="841"/>
                    </a:lnTo>
                    <a:lnTo>
                      <a:pt x="1156" y="842"/>
                    </a:lnTo>
                    <a:lnTo>
                      <a:pt x="1150" y="831"/>
                    </a:lnTo>
                    <a:lnTo>
                      <a:pt x="1148" y="822"/>
                    </a:lnTo>
                    <a:lnTo>
                      <a:pt x="1147" y="811"/>
                    </a:lnTo>
                    <a:lnTo>
                      <a:pt x="1145" y="795"/>
                    </a:lnTo>
                    <a:lnTo>
                      <a:pt x="1141" y="792"/>
                    </a:lnTo>
                    <a:lnTo>
                      <a:pt x="1136" y="790"/>
                    </a:lnTo>
                    <a:lnTo>
                      <a:pt x="1133" y="789"/>
                    </a:lnTo>
                    <a:lnTo>
                      <a:pt x="1128" y="786"/>
                    </a:lnTo>
                    <a:lnTo>
                      <a:pt x="1125" y="785"/>
                    </a:lnTo>
                    <a:lnTo>
                      <a:pt x="1120" y="785"/>
                    </a:lnTo>
                    <a:lnTo>
                      <a:pt x="1116" y="784"/>
                    </a:lnTo>
                    <a:lnTo>
                      <a:pt x="1110" y="784"/>
                    </a:lnTo>
                    <a:lnTo>
                      <a:pt x="1102" y="792"/>
                    </a:lnTo>
                    <a:lnTo>
                      <a:pt x="1101" y="797"/>
                    </a:lnTo>
                    <a:lnTo>
                      <a:pt x="1102" y="801"/>
                    </a:lnTo>
                    <a:lnTo>
                      <a:pt x="1103" y="812"/>
                    </a:lnTo>
                    <a:lnTo>
                      <a:pt x="1109" y="813"/>
                    </a:lnTo>
                    <a:lnTo>
                      <a:pt x="1114" y="813"/>
                    </a:lnTo>
                    <a:lnTo>
                      <a:pt x="1121" y="814"/>
                    </a:lnTo>
                    <a:lnTo>
                      <a:pt x="1127" y="815"/>
                    </a:lnTo>
                    <a:lnTo>
                      <a:pt x="1129" y="838"/>
                    </a:lnTo>
                    <a:lnTo>
                      <a:pt x="1134" y="861"/>
                    </a:lnTo>
                    <a:lnTo>
                      <a:pt x="1139" y="884"/>
                    </a:lnTo>
                    <a:lnTo>
                      <a:pt x="1143" y="907"/>
                    </a:lnTo>
                    <a:lnTo>
                      <a:pt x="1145" y="911"/>
                    </a:lnTo>
                    <a:lnTo>
                      <a:pt x="1148" y="914"/>
                    </a:lnTo>
                    <a:lnTo>
                      <a:pt x="1150" y="918"/>
                    </a:lnTo>
                    <a:lnTo>
                      <a:pt x="1152" y="922"/>
                    </a:lnTo>
                    <a:lnTo>
                      <a:pt x="1142" y="925"/>
                    </a:lnTo>
                    <a:lnTo>
                      <a:pt x="1134" y="927"/>
                    </a:lnTo>
                    <a:lnTo>
                      <a:pt x="1126" y="929"/>
                    </a:lnTo>
                    <a:lnTo>
                      <a:pt x="1119" y="933"/>
                    </a:lnTo>
                    <a:lnTo>
                      <a:pt x="1113" y="936"/>
                    </a:lnTo>
                    <a:lnTo>
                      <a:pt x="1106" y="940"/>
                    </a:lnTo>
                    <a:lnTo>
                      <a:pt x="1099" y="944"/>
                    </a:lnTo>
                    <a:lnTo>
                      <a:pt x="1091" y="950"/>
                    </a:lnTo>
                    <a:lnTo>
                      <a:pt x="1092" y="958"/>
                    </a:lnTo>
                    <a:lnTo>
                      <a:pt x="1096" y="964"/>
                    </a:lnTo>
                    <a:lnTo>
                      <a:pt x="1099" y="971"/>
                    </a:lnTo>
                    <a:lnTo>
                      <a:pt x="1103" y="979"/>
                    </a:lnTo>
                    <a:lnTo>
                      <a:pt x="1109" y="981"/>
                    </a:lnTo>
                    <a:lnTo>
                      <a:pt x="1116" y="983"/>
                    </a:lnTo>
                    <a:lnTo>
                      <a:pt x="1121" y="986"/>
                    </a:lnTo>
                    <a:lnTo>
                      <a:pt x="1128" y="987"/>
                    </a:lnTo>
                    <a:lnTo>
                      <a:pt x="1134" y="989"/>
                    </a:lnTo>
                    <a:lnTo>
                      <a:pt x="1141" y="992"/>
                    </a:lnTo>
                    <a:lnTo>
                      <a:pt x="1147" y="994"/>
                    </a:lnTo>
                    <a:lnTo>
                      <a:pt x="1154" y="996"/>
                    </a:lnTo>
                    <a:lnTo>
                      <a:pt x="1158" y="1000"/>
                    </a:lnTo>
                    <a:lnTo>
                      <a:pt x="1160" y="1002"/>
                    </a:lnTo>
                    <a:lnTo>
                      <a:pt x="1163" y="1005"/>
                    </a:lnTo>
                    <a:lnTo>
                      <a:pt x="1166" y="1011"/>
                    </a:lnTo>
                    <a:lnTo>
                      <a:pt x="1163" y="1018"/>
                    </a:lnTo>
                    <a:lnTo>
                      <a:pt x="1160" y="1024"/>
                    </a:lnTo>
                    <a:lnTo>
                      <a:pt x="1157" y="1030"/>
                    </a:lnTo>
                    <a:lnTo>
                      <a:pt x="1155" y="1036"/>
                    </a:lnTo>
                    <a:lnTo>
                      <a:pt x="1155" y="1048"/>
                    </a:lnTo>
                    <a:lnTo>
                      <a:pt x="1155" y="1064"/>
                    </a:lnTo>
                    <a:lnTo>
                      <a:pt x="1155" y="1080"/>
                    </a:lnTo>
                    <a:lnTo>
                      <a:pt x="1151" y="1088"/>
                    </a:lnTo>
                    <a:lnTo>
                      <a:pt x="1144" y="1088"/>
                    </a:lnTo>
                    <a:lnTo>
                      <a:pt x="1139" y="1089"/>
                    </a:lnTo>
                    <a:lnTo>
                      <a:pt x="1132" y="1089"/>
                    </a:lnTo>
                    <a:lnTo>
                      <a:pt x="1126" y="1091"/>
                    </a:lnTo>
                    <a:lnTo>
                      <a:pt x="1120" y="1092"/>
                    </a:lnTo>
                    <a:lnTo>
                      <a:pt x="1114" y="1094"/>
                    </a:lnTo>
                    <a:lnTo>
                      <a:pt x="1109" y="1096"/>
                    </a:lnTo>
                    <a:lnTo>
                      <a:pt x="1103" y="1100"/>
                    </a:lnTo>
                    <a:lnTo>
                      <a:pt x="1103" y="1109"/>
                    </a:lnTo>
                    <a:lnTo>
                      <a:pt x="1103" y="1119"/>
                    </a:lnTo>
                    <a:lnTo>
                      <a:pt x="1103" y="1129"/>
                    </a:lnTo>
                    <a:lnTo>
                      <a:pt x="1103" y="1139"/>
                    </a:lnTo>
                    <a:lnTo>
                      <a:pt x="1111" y="1144"/>
                    </a:lnTo>
                    <a:lnTo>
                      <a:pt x="1120" y="1148"/>
                    </a:lnTo>
                    <a:lnTo>
                      <a:pt x="1128" y="1152"/>
                    </a:lnTo>
                    <a:lnTo>
                      <a:pt x="1136" y="1156"/>
                    </a:lnTo>
                    <a:lnTo>
                      <a:pt x="1144" y="1161"/>
                    </a:lnTo>
                    <a:lnTo>
                      <a:pt x="1151" y="1167"/>
                    </a:lnTo>
                    <a:lnTo>
                      <a:pt x="1159" y="1171"/>
                    </a:lnTo>
                    <a:lnTo>
                      <a:pt x="1167" y="1177"/>
                    </a:lnTo>
                    <a:lnTo>
                      <a:pt x="1172" y="1198"/>
                    </a:lnTo>
                    <a:lnTo>
                      <a:pt x="1173" y="1222"/>
                    </a:lnTo>
                    <a:lnTo>
                      <a:pt x="1167" y="1245"/>
                    </a:lnTo>
                    <a:lnTo>
                      <a:pt x="1155" y="1261"/>
                    </a:lnTo>
                    <a:lnTo>
                      <a:pt x="1142" y="1261"/>
                    </a:lnTo>
                    <a:lnTo>
                      <a:pt x="1132" y="1261"/>
                    </a:lnTo>
                    <a:lnTo>
                      <a:pt x="1125" y="1261"/>
                    </a:lnTo>
                    <a:lnTo>
                      <a:pt x="1120" y="1261"/>
                    </a:lnTo>
                    <a:lnTo>
                      <a:pt x="1118" y="1261"/>
                    </a:lnTo>
                    <a:lnTo>
                      <a:pt x="1116" y="1260"/>
                    </a:lnTo>
                    <a:lnTo>
                      <a:pt x="1114" y="1260"/>
                    </a:lnTo>
                    <a:lnTo>
                      <a:pt x="1114" y="1259"/>
                    </a:lnTo>
                    <a:lnTo>
                      <a:pt x="1098" y="1263"/>
                    </a:lnTo>
                    <a:lnTo>
                      <a:pt x="1084" y="1269"/>
                    </a:lnTo>
                    <a:lnTo>
                      <a:pt x="1074" y="1275"/>
                    </a:lnTo>
                    <a:lnTo>
                      <a:pt x="1066" y="1283"/>
                    </a:lnTo>
                    <a:lnTo>
                      <a:pt x="1063" y="1292"/>
                    </a:lnTo>
                    <a:lnTo>
                      <a:pt x="1063" y="1303"/>
                    </a:lnTo>
                    <a:lnTo>
                      <a:pt x="1066" y="1316"/>
                    </a:lnTo>
                    <a:lnTo>
                      <a:pt x="1073" y="1333"/>
                    </a:lnTo>
                    <a:lnTo>
                      <a:pt x="1080" y="1346"/>
                    </a:lnTo>
                    <a:lnTo>
                      <a:pt x="1088" y="1365"/>
                    </a:lnTo>
                    <a:lnTo>
                      <a:pt x="1096" y="1384"/>
                    </a:lnTo>
                    <a:lnTo>
                      <a:pt x="1099" y="1395"/>
                    </a:lnTo>
                    <a:lnTo>
                      <a:pt x="1095" y="1402"/>
                    </a:lnTo>
                    <a:lnTo>
                      <a:pt x="1090" y="1410"/>
                    </a:lnTo>
                    <a:lnTo>
                      <a:pt x="1084" y="1419"/>
                    </a:lnTo>
                    <a:lnTo>
                      <a:pt x="1080" y="1428"/>
                    </a:lnTo>
                    <a:lnTo>
                      <a:pt x="1074" y="1437"/>
                    </a:lnTo>
                    <a:lnTo>
                      <a:pt x="1068" y="1444"/>
                    </a:lnTo>
                    <a:lnTo>
                      <a:pt x="1064" y="1450"/>
                    </a:lnTo>
                    <a:lnTo>
                      <a:pt x="1059" y="1452"/>
                    </a:lnTo>
                    <a:lnTo>
                      <a:pt x="1053" y="1451"/>
                    </a:lnTo>
                    <a:lnTo>
                      <a:pt x="1048" y="1450"/>
                    </a:lnTo>
                    <a:lnTo>
                      <a:pt x="1042" y="1448"/>
                    </a:lnTo>
                    <a:lnTo>
                      <a:pt x="1036" y="1447"/>
                    </a:lnTo>
                    <a:lnTo>
                      <a:pt x="1031" y="1444"/>
                    </a:lnTo>
                    <a:lnTo>
                      <a:pt x="1027" y="1442"/>
                    </a:lnTo>
                    <a:lnTo>
                      <a:pt x="1021" y="1440"/>
                    </a:lnTo>
                    <a:lnTo>
                      <a:pt x="1016" y="1437"/>
                    </a:lnTo>
                    <a:lnTo>
                      <a:pt x="1001" y="1441"/>
                    </a:lnTo>
                    <a:lnTo>
                      <a:pt x="991" y="1449"/>
                    </a:lnTo>
                    <a:lnTo>
                      <a:pt x="985" y="1459"/>
                    </a:lnTo>
                    <a:lnTo>
                      <a:pt x="983" y="1474"/>
                    </a:lnTo>
                    <a:lnTo>
                      <a:pt x="992" y="1493"/>
                    </a:lnTo>
                    <a:lnTo>
                      <a:pt x="1003" y="1513"/>
                    </a:lnTo>
                    <a:lnTo>
                      <a:pt x="1011" y="1537"/>
                    </a:lnTo>
                    <a:lnTo>
                      <a:pt x="1015" y="1557"/>
                    </a:lnTo>
                    <a:lnTo>
                      <a:pt x="1011" y="1562"/>
                    </a:lnTo>
                    <a:lnTo>
                      <a:pt x="1004" y="1568"/>
                    </a:lnTo>
                    <a:lnTo>
                      <a:pt x="996" y="1573"/>
                    </a:lnTo>
                    <a:lnTo>
                      <a:pt x="988" y="1579"/>
                    </a:lnTo>
                    <a:lnTo>
                      <a:pt x="980" y="1586"/>
                    </a:lnTo>
                    <a:lnTo>
                      <a:pt x="973" y="1593"/>
                    </a:lnTo>
                    <a:lnTo>
                      <a:pt x="967" y="1599"/>
                    </a:lnTo>
                    <a:lnTo>
                      <a:pt x="965" y="1604"/>
                    </a:lnTo>
                    <a:lnTo>
                      <a:pt x="954" y="1598"/>
                    </a:lnTo>
                    <a:lnTo>
                      <a:pt x="947" y="1592"/>
                    </a:lnTo>
                    <a:lnTo>
                      <a:pt x="943" y="1584"/>
                    </a:lnTo>
                    <a:lnTo>
                      <a:pt x="936" y="1575"/>
                    </a:lnTo>
                    <a:lnTo>
                      <a:pt x="921" y="1566"/>
                    </a:lnTo>
                    <a:lnTo>
                      <a:pt x="910" y="1562"/>
                    </a:lnTo>
                    <a:lnTo>
                      <a:pt x="901" y="1560"/>
                    </a:lnTo>
                    <a:lnTo>
                      <a:pt x="894" y="1561"/>
                    </a:lnTo>
                    <a:lnTo>
                      <a:pt x="890" y="1566"/>
                    </a:lnTo>
                    <a:lnTo>
                      <a:pt x="886" y="1573"/>
                    </a:lnTo>
                    <a:lnTo>
                      <a:pt x="885" y="1585"/>
                    </a:lnTo>
                    <a:lnTo>
                      <a:pt x="884" y="1600"/>
                    </a:lnTo>
                    <a:lnTo>
                      <a:pt x="885" y="1616"/>
                    </a:lnTo>
                    <a:lnTo>
                      <a:pt x="887" y="1626"/>
                    </a:lnTo>
                    <a:lnTo>
                      <a:pt x="889" y="1632"/>
                    </a:lnTo>
                    <a:lnTo>
                      <a:pt x="889" y="1636"/>
                    </a:lnTo>
                    <a:lnTo>
                      <a:pt x="879" y="1641"/>
                    </a:lnTo>
                    <a:lnTo>
                      <a:pt x="870" y="1647"/>
                    </a:lnTo>
                    <a:lnTo>
                      <a:pt x="861" y="1653"/>
                    </a:lnTo>
                    <a:lnTo>
                      <a:pt x="852" y="1659"/>
                    </a:lnTo>
                    <a:lnTo>
                      <a:pt x="841" y="1664"/>
                    </a:lnTo>
                    <a:lnTo>
                      <a:pt x="832" y="1668"/>
                    </a:lnTo>
                    <a:lnTo>
                      <a:pt x="822" y="1670"/>
                    </a:lnTo>
                    <a:lnTo>
                      <a:pt x="811" y="1670"/>
                    </a:lnTo>
                    <a:lnTo>
                      <a:pt x="804" y="1663"/>
                    </a:lnTo>
                    <a:lnTo>
                      <a:pt x="798" y="1655"/>
                    </a:lnTo>
                    <a:lnTo>
                      <a:pt x="791" y="1646"/>
                    </a:lnTo>
                    <a:lnTo>
                      <a:pt x="785" y="1636"/>
                    </a:lnTo>
                    <a:lnTo>
                      <a:pt x="780" y="1625"/>
                    </a:lnTo>
                    <a:lnTo>
                      <a:pt x="776" y="1615"/>
                    </a:lnTo>
                    <a:lnTo>
                      <a:pt x="772" y="1604"/>
                    </a:lnTo>
                    <a:lnTo>
                      <a:pt x="769" y="1595"/>
                    </a:lnTo>
                    <a:lnTo>
                      <a:pt x="765" y="1592"/>
                    </a:lnTo>
                    <a:lnTo>
                      <a:pt x="761" y="1591"/>
                    </a:lnTo>
                    <a:lnTo>
                      <a:pt x="755" y="1592"/>
                    </a:lnTo>
                    <a:lnTo>
                      <a:pt x="748" y="1594"/>
                    </a:lnTo>
                    <a:lnTo>
                      <a:pt x="742" y="1599"/>
                    </a:lnTo>
                    <a:lnTo>
                      <a:pt x="736" y="1602"/>
                    </a:lnTo>
                    <a:lnTo>
                      <a:pt x="732" y="1607"/>
                    </a:lnTo>
                    <a:lnTo>
                      <a:pt x="727" y="1610"/>
                    </a:lnTo>
                    <a:lnTo>
                      <a:pt x="727" y="1624"/>
                    </a:lnTo>
                    <a:lnTo>
                      <a:pt x="726" y="1645"/>
                    </a:lnTo>
                    <a:lnTo>
                      <a:pt x="725" y="1666"/>
                    </a:lnTo>
                    <a:lnTo>
                      <a:pt x="722" y="1677"/>
                    </a:lnTo>
                    <a:lnTo>
                      <a:pt x="710" y="1676"/>
                    </a:lnTo>
                    <a:lnTo>
                      <a:pt x="698" y="1676"/>
                    </a:lnTo>
                    <a:lnTo>
                      <a:pt x="687" y="1677"/>
                    </a:lnTo>
                    <a:lnTo>
                      <a:pt x="677" y="1678"/>
                    </a:lnTo>
                    <a:lnTo>
                      <a:pt x="665" y="1678"/>
                    </a:lnTo>
                    <a:lnTo>
                      <a:pt x="654" y="1679"/>
                    </a:lnTo>
                    <a:lnTo>
                      <a:pt x="642" y="1678"/>
                    </a:lnTo>
                    <a:lnTo>
                      <a:pt x="631" y="1676"/>
                    </a:lnTo>
                    <a:lnTo>
                      <a:pt x="622" y="1660"/>
                    </a:lnTo>
                    <a:lnTo>
                      <a:pt x="618" y="1644"/>
                    </a:lnTo>
                    <a:lnTo>
                      <a:pt x="614" y="1629"/>
                    </a:lnTo>
                    <a:lnTo>
                      <a:pt x="607" y="1613"/>
                    </a:lnTo>
                    <a:lnTo>
                      <a:pt x="599" y="1611"/>
                    </a:lnTo>
                    <a:lnTo>
                      <a:pt x="591" y="1611"/>
                    </a:lnTo>
                    <a:lnTo>
                      <a:pt x="583" y="1613"/>
                    </a:lnTo>
                    <a:lnTo>
                      <a:pt x="574" y="1621"/>
                    </a:lnTo>
                    <a:lnTo>
                      <a:pt x="572" y="1632"/>
                    </a:lnTo>
                    <a:lnTo>
                      <a:pt x="568" y="1651"/>
                    </a:lnTo>
                    <a:lnTo>
                      <a:pt x="563" y="1668"/>
                    </a:lnTo>
                    <a:lnTo>
                      <a:pt x="556" y="1679"/>
                    </a:lnTo>
                    <a:lnTo>
                      <a:pt x="545" y="1679"/>
                    </a:lnTo>
                    <a:lnTo>
                      <a:pt x="533" y="1679"/>
                    </a:lnTo>
                    <a:lnTo>
                      <a:pt x="519" y="1679"/>
                    </a:lnTo>
                    <a:lnTo>
                      <a:pt x="504" y="1677"/>
                    </a:lnTo>
                    <a:lnTo>
                      <a:pt x="490" y="1676"/>
                    </a:lnTo>
                    <a:lnTo>
                      <a:pt x="476" y="1672"/>
                    </a:lnTo>
                    <a:lnTo>
                      <a:pt x="465" y="1668"/>
                    </a:lnTo>
                    <a:lnTo>
                      <a:pt x="457" y="166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9" name="Group 145"/>
              <p:cNvGrpSpPr>
                <a:grpSpLocks/>
              </p:cNvGrpSpPr>
              <p:nvPr/>
            </p:nvGrpSpPr>
            <p:grpSpPr bwMode="auto">
              <a:xfrm>
                <a:off x="1464" y="1287"/>
                <a:ext cx="593" cy="486"/>
                <a:chOff x="1464" y="1287"/>
                <a:chExt cx="593" cy="486"/>
              </a:xfrm>
            </p:grpSpPr>
            <p:sp>
              <p:nvSpPr>
                <p:cNvPr id="277586" name="Freeform 98"/>
                <p:cNvSpPr>
                  <a:spLocks/>
                </p:cNvSpPr>
                <p:nvPr/>
              </p:nvSpPr>
              <p:spPr bwMode="auto">
                <a:xfrm>
                  <a:off x="1464" y="1457"/>
                  <a:ext cx="336" cy="316"/>
                </a:xfrm>
                <a:custGeom>
                  <a:avLst/>
                  <a:gdLst>
                    <a:gd name="T0" fmla="*/ 576 w 1143"/>
                    <a:gd name="T1" fmla="*/ 1007 h 1074"/>
                    <a:gd name="T2" fmla="*/ 521 w 1143"/>
                    <a:gd name="T3" fmla="*/ 1069 h 1074"/>
                    <a:gd name="T4" fmla="*/ 459 w 1143"/>
                    <a:gd name="T5" fmla="*/ 1031 h 1074"/>
                    <a:gd name="T6" fmla="*/ 421 w 1143"/>
                    <a:gd name="T7" fmla="*/ 985 h 1074"/>
                    <a:gd name="T8" fmla="*/ 377 w 1143"/>
                    <a:gd name="T9" fmla="*/ 1020 h 1074"/>
                    <a:gd name="T10" fmla="*/ 318 w 1143"/>
                    <a:gd name="T11" fmla="*/ 985 h 1074"/>
                    <a:gd name="T12" fmla="*/ 278 w 1143"/>
                    <a:gd name="T13" fmla="*/ 942 h 1074"/>
                    <a:gd name="T14" fmla="*/ 211 w 1143"/>
                    <a:gd name="T15" fmla="*/ 940 h 1074"/>
                    <a:gd name="T16" fmla="*/ 243 w 1143"/>
                    <a:gd name="T17" fmla="*/ 876 h 1074"/>
                    <a:gd name="T18" fmla="*/ 158 w 1143"/>
                    <a:gd name="T19" fmla="*/ 869 h 1074"/>
                    <a:gd name="T20" fmla="*/ 106 w 1143"/>
                    <a:gd name="T21" fmla="*/ 814 h 1074"/>
                    <a:gd name="T22" fmla="*/ 154 w 1143"/>
                    <a:gd name="T23" fmla="*/ 773 h 1074"/>
                    <a:gd name="T24" fmla="*/ 84 w 1143"/>
                    <a:gd name="T25" fmla="*/ 718 h 1074"/>
                    <a:gd name="T26" fmla="*/ 39 w 1143"/>
                    <a:gd name="T27" fmla="*/ 670 h 1074"/>
                    <a:gd name="T28" fmla="*/ 94 w 1143"/>
                    <a:gd name="T29" fmla="*/ 625 h 1074"/>
                    <a:gd name="T30" fmla="*/ 43 w 1143"/>
                    <a:gd name="T31" fmla="*/ 576 h 1074"/>
                    <a:gd name="T32" fmla="*/ 0 w 1143"/>
                    <a:gd name="T33" fmla="*/ 513 h 1074"/>
                    <a:gd name="T34" fmla="*/ 68 w 1143"/>
                    <a:gd name="T35" fmla="*/ 504 h 1074"/>
                    <a:gd name="T36" fmla="*/ 68 w 1143"/>
                    <a:gd name="T37" fmla="*/ 446 h 1074"/>
                    <a:gd name="T38" fmla="*/ 35 w 1143"/>
                    <a:gd name="T39" fmla="*/ 366 h 1074"/>
                    <a:gd name="T40" fmla="*/ 112 w 1143"/>
                    <a:gd name="T41" fmla="*/ 361 h 1074"/>
                    <a:gd name="T42" fmla="*/ 119 w 1143"/>
                    <a:gd name="T43" fmla="*/ 271 h 1074"/>
                    <a:gd name="T44" fmla="*/ 126 w 1143"/>
                    <a:gd name="T45" fmla="*/ 192 h 1074"/>
                    <a:gd name="T46" fmla="*/ 164 w 1143"/>
                    <a:gd name="T47" fmla="*/ 212 h 1074"/>
                    <a:gd name="T48" fmla="*/ 245 w 1143"/>
                    <a:gd name="T49" fmla="*/ 167 h 1074"/>
                    <a:gd name="T50" fmla="*/ 269 w 1143"/>
                    <a:gd name="T51" fmla="*/ 76 h 1074"/>
                    <a:gd name="T52" fmla="*/ 332 w 1143"/>
                    <a:gd name="T53" fmla="*/ 106 h 1074"/>
                    <a:gd name="T54" fmla="*/ 386 w 1143"/>
                    <a:gd name="T55" fmla="*/ 86 h 1074"/>
                    <a:gd name="T56" fmla="*/ 417 w 1143"/>
                    <a:gd name="T57" fmla="*/ 31 h 1074"/>
                    <a:gd name="T58" fmla="*/ 462 w 1143"/>
                    <a:gd name="T59" fmla="*/ 51 h 1074"/>
                    <a:gd name="T60" fmla="*/ 526 w 1143"/>
                    <a:gd name="T61" fmla="*/ 66 h 1074"/>
                    <a:gd name="T62" fmla="*/ 573 w 1143"/>
                    <a:gd name="T63" fmla="*/ 1 h 1074"/>
                    <a:gd name="T64" fmla="*/ 619 w 1143"/>
                    <a:gd name="T65" fmla="*/ 28 h 1074"/>
                    <a:gd name="T66" fmla="*/ 705 w 1143"/>
                    <a:gd name="T67" fmla="*/ 57 h 1074"/>
                    <a:gd name="T68" fmla="*/ 753 w 1143"/>
                    <a:gd name="T69" fmla="*/ 19 h 1074"/>
                    <a:gd name="T70" fmla="*/ 766 w 1143"/>
                    <a:gd name="T71" fmla="*/ 91 h 1074"/>
                    <a:gd name="T72" fmla="*/ 810 w 1143"/>
                    <a:gd name="T73" fmla="*/ 66 h 1074"/>
                    <a:gd name="T74" fmla="*/ 861 w 1143"/>
                    <a:gd name="T75" fmla="*/ 65 h 1074"/>
                    <a:gd name="T76" fmla="*/ 862 w 1143"/>
                    <a:gd name="T77" fmla="*/ 145 h 1074"/>
                    <a:gd name="T78" fmla="*/ 914 w 1143"/>
                    <a:gd name="T79" fmla="*/ 180 h 1074"/>
                    <a:gd name="T80" fmla="*/ 976 w 1143"/>
                    <a:gd name="T81" fmla="*/ 143 h 1074"/>
                    <a:gd name="T82" fmla="*/ 985 w 1143"/>
                    <a:gd name="T83" fmla="*/ 242 h 1074"/>
                    <a:gd name="T84" fmla="*/ 1051 w 1143"/>
                    <a:gd name="T85" fmla="*/ 269 h 1074"/>
                    <a:gd name="T86" fmla="*/ 1104 w 1143"/>
                    <a:gd name="T87" fmla="*/ 274 h 1074"/>
                    <a:gd name="T88" fmla="*/ 1086 w 1143"/>
                    <a:gd name="T89" fmla="*/ 331 h 1074"/>
                    <a:gd name="T90" fmla="*/ 1083 w 1143"/>
                    <a:gd name="T91" fmla="*/ 400 h 1074"/>
                    <a:gd name="T92" fmla="*/ 1129 w 1143"/>
                    <a:gd name="T93" fmla="*/ 448 h 1074"/>
                    <a:gd name="T94" fmla="*/ 1088 w 1143"/>
                    <a:gd name="T95" fmla="*/ 500 h 1074"/>
                    <a:gd name="T96" fmla="*/ 1112 w 1143"/>
                    <a:gd name="T97" fmla="*/ 571 h 1074"/>
                    <a:gd name="T98" fmla="*/ 1128 w 1143"/>
                    <a:gd name="T99" fmla="*/ 650 h 1074"/>
                    <a:gd name="T100" fmla="*/ 1039 w 1143"/>
                    <a:gd name="T101" fmla="*/ 690 h 1074"/>
                    <a:gd name="T102" fmla="*/ 1066 w 1143"/>
                    <a:gd name="T103" fmla="*/ 786 h 1074"/>
                    <a:gd name="T104" fmla="*/ 1020 w 1143"/>
                    <a:gd name="T105" fmla="*/ 840 h 1074"/>
                    <a:gd name="T106" fmla="*/ 961 w 1143"/>
                    <a:gd name="T107" fmla="*/ 856 h 1074"/>
                    <a:gd name="T108" fmla="*/ 963 w 1143"/>
                    <a:gd name="T109" fmla="*/ 975 h 1074"/>
                    <a:gd name="T110" fmla="*/ 904 w 1143"/>
                    <a:gd name="T111" fmla="*/ 955 h 1074"/>
                    <a:gd name="T112" fmla="*/ 844 w 1143"/>
                    <a:gd name="T113" fmla="*/ 980 h 1074"/>
                    <a:gd name="T114" fmla="*/ 825 w 1143"/>
                    <a:gd name="T115" fmla="*/ 1051 h 1074"/>
                    <a:gd name="T116" fmla="*/ 772 w 1143"/>
                    <a:gd name="T117" fmla="*/ 1011 h 1074"/>
                    <a:gd name="T118" fmla="*/ 727 w 1143"/>
                    <a:gd name="T119" fmla="*/ 1000 h 1074"/>
                    <a:gd name="T120" fmla="*/ 694 w 1143"/>
                    <a:gd name="T121" fmla="*/ 1060 h 1074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1143"/>
                    <a:gd name="T184" fmla="*/ 0 h 1074"/>
                    <a:gd name="T185" fmla="*/ 1143 w 1143"/>
                    <a:gd name="T186" fmla="*/ 1074 h 1074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1143" h="1074">
                      <a:moveTo>
                        <a:pt x="628" y="1074"/>
                      </a:moveTo>
                      <a:lnTo>
                        <a:pt x="622" y="1064"/>
                      </a:lnTo>
                      <a:lnTo>
                        <a:pt x="619" y="1055"/>
                      </a:lnTo>
                      <a:lnTo>
                        <a:pt x="617" y="1044"/>
                      </a:lnTo>
                      <a:lnTo>
                        <a:pt x="614" y="1033"/>
                      </a:lnTo>
                      <a:lnTo>
                        <a:pt x="606" y="1020"/>
                      </a:lnTo>
                      <a:lnTo>
                        <a:pt x="597" y="1012"/>
                      </a:lnTo>
                      <a:lnTo>
                        <a:pt x="587" y="1007"/>
                      </a:lnTo>
                      <a:lnTo>
                        <a:pt x="576" y="1007"/>
                      </a:lnTo>
                      <a:lnTo>
                        <a:pt x="565" y="1010"/>
                      </a:lnTo>
                      <a:lnTo>
                        <a:pt x="554" y="1016"/>
                      </a:lnTo>
                      <a:lnTo>
                        <a:pt x="545" y="1026"/>
                      </a:lnTo>
                      <a:lnTo>
                        <a:pt x="537" y="1038"/>
                      </a:lnTo>
                      <a:lnTo>
                        <a:pt x="536" y="1046"/>
                      </a:lnTo>
                      <a:lnTo>
                        <a:pt x="535" y="1056"/>
                      </a:lnTo>
                      <a:lnTo>
                        <a:pt x="533" y="1064"/>
                      </a:lnTo>
                      <a:lnTo>
                        <a:pt x="528" y="1069"/>
                      </a:lnTo>
                      <a:lnTo>
                        <a:pt x="521" y="1069"/>
                      </a:lnTo>
                      <a:lnTo>
                        <a:pt x="514" y="1068"/>
                      </a:lnTo>
                      <a:lnTo>
                        <a:pt x="505" y="1067"/>
                      </a:lnTo>
                      <a:lnTo>
                        <a:pt x="496" y="1065"/>
                      </a:lnTo>
                      <a:lnTo>
                        <a:pt x="488" y="1063"/>
                      </a:lnTo>
                      <a:lnTo>
                        <a:pt x="480" y="1060"/>
                      </a:lnTo>
                      <a:lnTo>
                        <a:pt x="473" y="1058"/>
                      </a:lnTo>
                      <a:lnTo>
                        <a:pt x="467" y="1056"/>
                      </a:lnTo>
                      <a:lnTo>
                        <a:pt x="462" y="1045"/>
                      </a:lnTo>
                      <a:lnTo>
                        <a:pt x="459" y="1031"/>
                      </a:lnTo>
                      <a:lnTo>
                        <a:pt x="457" y="1018"/>
                      </a:lnTo>
                      <a:lnTo>
                        <a:pt x="455" y="1005"/>
                      </a:lnTo>
                      <a:lnTo>
                        <a:pt x="451" y="998"/>
                      </a:lnTo>
                      <a:lnTo>
                        <a:pt x="447" y="993"/>
                      </a:lnTo>
                      <a:lnTo>
                        <a:pt x="443" y="990"/>
                      </a:lnTo>
                      <a:lnTo>
                        <a:pt x="438" y="988"/>
                      </a:lnTo>
                      <a:lnTo>
                        <a:pt x="432" y="987"/>
                      </a:lnTo>
                      <a:lnTo>
                        <a:pt x="427" y="985"/>
                      </a:lnTo>
                      <a:lnTo>
                        <a:pt x="421" y="985"/>
                      </a:lnTo>
                      <a:lnTo>
                        <a:pt x="413" y="984"/>
                      </a:lnTo>
                      <a:lnTo>
                        <a:pt x="407" y="989"/>
                      </a:lnTo>
                      <a:lnTo>
                        <a:pt x="401" y="993"/>
                      </a:lnTo>
                      <a:lnTo>
                        <a:pt x="397" y="997"/>
                      </a:lnTo>
                      <a:lnTo>
                        <a:pt x="393" y="1000"/>
                      </a:lnTo>
                      <a:lnTo>
                        <a:pt x="389" y="1005"/>
                      </a:lnTo>
                      <a:lnTo>
                        <a:pt x="385" y="1010"/>
                      </a:lnTo>
                      <a:lnTo>
                        <a:pt x="382" y="1014"/>
                      </a:lnTo>
                      <a:lnTo>
                        <a:pt x="377" y="1020"/>
                      </a:lnTo>
                      <a:lnTo>
                        <a:pt x="371" y="1020"/>
                      </a:lnTo>
                      <a:lnTo>
                        <a:pt x="363" y="1019"/>
                      </a:lnTo>
                      <a:lnTo>
                        <a:pt x="354" y="1015"/>
                      </a:lnTo>
                      <a:lnTo>
                        <a:pt x="344" y="1012"/>
                      </a:lnTo>
                      <a:lnTo>
                        <a:pt x="334" y="1007"/>
                      </a:lnTo>
                      <a:lnTo>
                        <a:pt x="325" y="1004"/>
                      </a:lnTo>
                      <a:lnTo>
                        <a:pt x="319" y="999"/>
                      </a:lnTo>
                      <a:lnTo>
                        <a:pt x="315" y="996"/>
                      </a:lnTo>
                      <a:lnTo>
                        <a:pt x="318" y="985"/>
                      </a:lnTo>
                      <a:lnTo>
                        <a:pt x="321" y="978"/>
                      </a:lnTo>
                      <a:lnTo>
                        <a:pt x="321" y="970"/>
                      </a:lnTo>
                      <a:lnTo>
                        <a:pt x="322" y="959"/>
                      </a:lnTo>
                      <a:lnTo>
                        <a:pt x="318" y="947"/>
                      </a:lnTo>
                      <a:lnTo>
                        <a:pt x="315" y="940"/>
                      </a:lnTo>
                      <a:lnTo>
                        <a:pt x="308" y="937"/>
                      </a:lnTo>
                      <a:lnTo>
                        <a:pt x="298" y="935"/>
                      </a:lnTo>
                      <a:lnTo>
                        <a:pt x="288" y="937"/>
                      </a:lnTo>
                      <a:lnTo>
                        <a:pt x="278" y="942"/>
                      </a:lnTo>
                      <a:lnTo>
                        <a:pt x="266" y="949"/>
                      </a:lnTo>
                      <a:lnTo>
                        <a:pt x="255" y="954"/>
                      </a:lnTo>
                      <a:lnTo>
                        <a:pt x="245" y="961"/>
                      </a:lnTo>
                      <a:lnTo>
                        <a:pt x="235" y="967"/>
                      </a:lnTo>
                      <a:lnTo>
                        <a:pt x="228" y="970"/>
                      </a:lnTo>
                      <a:lnTo>
                        <a:pt x="225" y="972"/>
                      </a:lnTo>
                      <a:lnTo>
                        <a:pt x="219" y="957"/>
                      </a:lnTo>
                      <a:lnTo>
                        <a:pt x="215" y="947"/>
                      </a:lnTo>
                      <a:lnTo>
                        <a:pt x="211" y="940"/>
                      </a:lnTo>
                      <a:lnTo>
                        <a:pt x="205" y="931"/>
                      </a:lnTo>
                      <a:lnTo>
                        <a:pt x="207" y="921"/>
                      </a:lnTo>
                      <a:lnTo>
                        <a:pt x="211" y="914"/>
                      </a:lnTo>
                      <a:lnTo>
                        <a:pt x="218" y="912"/>
                      </a:lnTo>
                      <a:lnTo>
                        <a:pt x="228" y="912"/>
                      </a:lnTo>
                      <a:lnTo>
                        <a:pt x="236" y="901"/>
                      </a:lnTo>
                      <a:lnTo>
                        <a:pt x="242" y="891"/>
                      </a:lnTo>
                      <a:lnTo>
                        <a:pt x="245" y="884"/>
                      </a:lnTo>
                      <a:lnTo>
                        <a:pt x="243" y="876"/>
                      </a:lnTo>
                      <a:lnTo>
                        <a:pt x="240" y="870"/>
                      </a:lnTo>
                      <a:lnTo>
                        <a:pt x="234" y="864"/>
                      </a:lnTo>
                      <a:lnTo>
                        <a:pt x="224" y="860"/>
                      </a:lnTo>
                      <a:lnTo>
                        <a:pt x="212" y="855"/>
                      </a:lnTo>
                      <a:lnTo>
                        <a:pt x="198" y="855"/>
                      </a:lnTo>
                      <a:lnTo>
                        <a:pt x="187" y="857"/>
                      </a:lnTo>
                      <a:lnTo>
                        <a:pt x="177" y="861"/>
                      </a:lnTo>
                      <a:lnTo>
                        <a:pt x="167" y="866"/>
                      </a:lnTo>
                      <a:lnTo>
                        <a:pt x="158" y="869"/>
                      </a:lnTo>
                      <a:lnTo>
                        <a:pt x="149" y="874"/>
                      </a:lnTo>
                      <a:lnTo>
                        <a:pt x="140" y="876"/>
                      </a:lnTo>
                      <a:lnTo>
                        <a:pt x="131" y="877"/>
                      </a:lnTo>
                      <a:lnTo>
                        <a:pt x="124" y="864"/>
                      </a:lnTo>
                      <a:lnTo>
                        <a:pt x="118" y="854"/>
                      </a:lnTo>
                      <a:lnTo>
                        <a:pt x="111" y="843"/>
                      </a:lnTo>
                      <a:lnTo>
                        <a:pt x="101" y="825"/>
                      </a:lnTo>
                      <a:lnTo>
                        <a:pt x="102" y="819"/>
                      </a:lnTo>
                      <a:lnTo>
                        <a:pt x="106" y="814"/>
                      </a:lnTo>
                      <a:lnTo>
                        <a:pt x="112" y="809"/>
                      </a:lnTo>
                      <a:lnTo>
                        <a:pt x="119" y="804"/>
                      </a:lnTo>
                      <a:lnTo>
                        <a:pt x="126" y="801"/>
                      </a:lnTo>
                      <a:lnTo>
                        <a:pt x="134" y="798"/>
                      </a:lnTo>
                      <a:lnTo>
                        <a:pt x="142" y="793"/>
                      </a:lnTo>
                      <a:lnTo>
                        <a:pt x="148" y="788"/>
                      </a:lnTo>
                      <a:lnTo>
                        <a:pt x="150" y="781"/>
                      </a:lnTo>
                      <a:lnTo>
                        <a:pt x="152" y="777"/>
                      </a:lnTo>
                      <a:lnTo>
                        <a:pt x="154" y="773"/>
                      </a:lnTo>
                      <a:lnTo>
                        <a:pt x="155" y="768"/>
                      </a:lnTo>
                      <a:lnTo>
                        <a:pt x="144" y="751"/>
                      </a:lnTo>
                      <a:lnTo>
                        <a:pt x="134" y="739"/>
                      </a:lnTo>
                      <a:lnTo>
                        <a:pt x="127" y="730"/>
                      </a:lnTo>
                      <a:lnTo>
                        <a:pt x="125" y="719"/>
                      </a:lnTo>
                      <a:lnTo>
                        <a:pt x="117" y="717"/>
                      </a:lnTo>
                      <a:lnTo>
                        <a:pt x="107" y="717"/>
                      </a:lnTo>
                      <a:lnTo>
                        <a:pt x="96" y="717"/>
                      </a:lnTo>
                      <a:lnTo>
                        <a:pt x="84" y="718"/>
                      </a:lnTo>
                      <a:lnTo>
                        <a:pt x="72" y="720"/>
                      </a:lnTo>
                      <a:lnTo>
                        <a:pt x="61" y="722"/>
                      </a:lnTo>
                      <a:lnTo>
                        <a:pt x="51" y="723"/>
                      </a:lnTo>
                      <a:lnTo>
                        <a:pt x="44" y="723"/>
                      </a:lnTo>
                      <a:lnTo>
                        <a:pt x="38" y="710"/>
                      </a:lnTo>
                      <a:lnTo>
                        <a:pt x="34" y="698"/>
                      </a:lnTo>
                      <a:lnTo>
                        <a:pt x="30" y="686"/>
                      </a:lnTo>
                      <a:lnTo>
                        <a:pt x="29" y="671"/>
                      </a:lnTo>
                      <a:lnTo>
                        <a:pt x="39" y="670"/>
                      </a:lnTo>
                      <a:lnTo>
                        <a:pt x="49" y="667"/>
                      </a:lnTo>
                      <a:lnTo>
                        <a:pt x="57" y="665"/>
                      </a:lnTo>
                      <a:lnTo>
                        <a:pt x="65" y="663"/>
                      </a:lnTo>
                      <a:lnTo>
                        <a:pt x="73" y="659"/>
                      </a:lnTo>
                      <a:lnTo>
                        <a:pt x="81" y="655"/>
                      </a:lnTo>
                      <a:lnTo>
                        <a:pt x="89" y="651"/>
                      </a:lnTo>
                      <a:lnTo>
                        <a:pt x="97" y="645"/>
                      </a:lnTo>
                      <a:lnTo>
                        <a:pt x="96" y="634"/>
                      </a:lnTo>
                      <a:lnTo>
                        <a:pt x="94" y="625"/>
                      </a:lnTo>
                      <a:lnTo>
                        <a:pt x="92" y="617"/>
                      </a:lnTo>
                      <a:lnTo>
                        <a:pt x="90" y="610"/>
                      </a:lnTo>
                      <a:lnTo>
                        <a:pt x="86" y="604"/>
                      </a:lnTo>
                      <a:lnTo>
                        <a:pt x="81" y="598"/>
                      </a:lnTo>
                      <a:lnTo>
                        <a:pt x="73" y="591"/>
                      </a:lnTo>
                      <a:lnTo>
                        <a:pt x="63" y="584"/>
                      </a:lnTo>
                      <a:lnTo>
                        <a:pt x="58" y="582"/>
                      </a:lnTo>
                      <a:lnTo>
                        <a:pt x="51" y="580"/>
                      </a:lnTo>
                      <a:lnTo>
                        <a:pt x="43" y="576"/>
                      </a:lnTo>
                      <a:lnTo>
                        <a:pt x="33" y="573"/>
                      </a:lnTo>
                      <a:lnTo>
                        <a:pt x="23" y="571"/>
                      </a:lnTo>
                      <a:lnTo>
                        <a:pt x="15" y="568"/>
                      </a:lnTo>
                      <a:lnTo>
                        <a:pt x="8" y="566"/>
                      </a:lnTo>
                      <a:lnTo>
                        <a:pt x="5" y="566"/>
                      </a:lnTo>
                      <a:lnTo>
                        <a:pt x="4" y="552"/>
                      </a:lnTo>
                      <a:lnTo>
                        <a:pt x="3" y="539"/>
                      </a:lnTo>
                      <a:lnTo>
                        <a:pt x="1" y="526"/>
                      </a:lnTo>
                      <a:lnTo>
                        <a:pt x="0" y="513"/>
                      </a:lnTo>
                      <a:lnTo>
                        <a:pt x="8" y="513"/>
                      </a:lnTo>
                      <a:lnTo>
                        <a:pt x="15" y="514"/>
                      </a:lnTo>
                      <a:lnTo>
                        <a:pt x="23" y="515"/>
                      </a:lnTo>
                      <a:lnTo>
                        <a:pt x="31" y="515"/>
                      </a:lnTo>
                      <a:lnTo>
                        <a:pt x="39" y="516"/>
                      </a:lnTo>
                      <a:lnTo>
                        <a:pt x="48" y="516"/>
                      </a:lnTo>
                      <a:lnTo>
                        <a:pt x="54" y="514"/>
                      </a:lnTo>
                      <a:lnTo>
                        <a:pt x="61" y="512"/>
                      </a:lnTo>
                      <a:lnTo>
                        <a:pt x="68" y="504"/>
                      </a:lnTo>
                      <a:lnTo>
                        <a:pt x="75" y="498"/>
                      </a:lnTo>
                      <a:lnTo>
                        <a:pt x="80" y="492"/>
                      </a:lnTo>
                      <a:lnTo>
                        <a:pt x="84" y="488"/>
                      </a:lnTo>
                      <a:lnTo>
                        <a:pt x="88" y="483"/>
                      </a:lnTo>
                      <a:lnTo>
                        <a:pt x="88" y="476"/>
                      </a:lnTo>
                      <a:lnTo>
                        <a:pt x="88" y="469"/>
                      </a:lnTo>
                      <a:lnTo>
                        <a:pt x="84" y="460"/>
                      </a:lnTo>
                      <a:lnTo>
                        <a:pt x="78" y="453"/>
                      </a:lnTo>
                      <a:lnTo>
                        <a:pt x="68" y="446"/>
                      </a:lnTo>
                      <a:lnTo>
                        <a:pt x="59" y="438"/>
                      </a:lnTo>
                      <a:lnTo>
                        <a:pt x="50" y="431"/>
                      </a:lnTo>
                      <a:lnTo>
                        <a:pt x="41" y="424"/>
                      </a:lnTo>
                      <a:lnTo>
                        <a:pt x="33" y="417"/>
                      </a:lnTo>
                      <a:lnTo>
                        <a:pt x="27" y="410"/>
                      </a:lnTo>
                      <a:lnTo>
                        <a:pt x="23" y="405"/>
                      </a:lnTo>
                      <a:lnTo>
                        <a:pt x="30" y="394"/>
                      </a:lnTo>
                      <a:lnTo>
                        <a:pt x="34" y="380"/>
                      </a:lnTo>
                      <a:lnTo>
                        <a:pt x="35" y="366"/>
                      </a:lnTo>
                      <a:lnTo>
                        <a:pt x="35" y="354"/>
                      </a:lnTo>
                      <a:lnTo>
                        <a:pt x="45" y="357"/>
                      </a:lnTo>
                      <a:lnTo>
                        <a:pt x="56" y="360"/>
                      </a:lnTo>
                      <a:lnTo>
                        <a:pt x="65" y="361"/>
                      </a:lnTo>
                      <a:lnTo>
                        <a:pt x="73" y="362"/>
                      </a:lnTo>
                      <a:lnTo>
                        <a:pt x="82" y="362"/>
                      </a:lnTo>
                      <a:lnTo>
                        <a:pt x="91" y="362"/>
                      </a:lnTo>
                      <a:lnTo>
                        <a:pt x="101" y="362"/>
                      </a:lnTo>
                      <a:lnTo>
                        <a:pt x="112" y="361"/>
                      </a:lnTo>
                      <a:lnTo>
                        <a:pt x="128" y="352"/>
                      </a:lnTo>
                      <a:lnTo>
                        <a:pt x="139" y="336"/>
                      </a:lnTo>
                      <a:lnTo>
                        <a:pt x="143" y="316"/>
                      </a:lnTo>
                      <a:lnTo>
                        <a:pt x="144" y="298"/>
                      </a:lnTo>
                      <a:lnTo>
                        <a:pt x="140" y="292"/>
                      </a:lnTo>
                      <a:lnTo>
                        <a:pt x="134" y="287"/>
                      </a:lnTo>
                      <a:lnTo>
                        <a:pt x="129" y="281"/>
                      </a:lnTo>
                      <a:lnTo>
                        <a:pt x="124" y="277"/>
                      </a:lnTo>
                      <a:lnTo>
                        <a:pt x="119" y="271"/>
                      </a:lnTo>
                      <a:lnTo>
                        <a:pt x="113" y="266"/>
                      </a:lnTo>
                      <a:lnTo>
                        <a:pt x="109" y="261"/>
                      </a:lnTo>
                      <a:lnTo>
                        <a:pt x="103" y="255"/>
                      </a:lnTo>
                      <a:lnTo>
                        <a:pt x="103" y="238"/>
                      </a:lnTo>
                      <a:lnTo>
                        <a:pt x="105" y="213"/>
                      </a:lnTo>
                      <a:lnTo>
                        <a:pt x="112" y="193"/>
                      </a:lnTo>
                      <a:lnTo>
                        <a:pt x="120" y="183"/>
                      </a:lnTo>
                      <a:lnTo>
                        <a:pt x="124" y="189"/>
                      </a:lnTo>
                      <a:lnTo>
                        <a:pt x="126" y="192"/>
                      </a:lnTo>
                      <a:lnTo>
                        <a:pt x="128" y="194"/>
                      </a:lnTo>
                      <a:lnTo>
                        <a:pt x="131" y="196"/>
                      </a:lnTo>
                      <a:lnTo>
                        <a:pt x="135" y="198"/>
                      </a:lnTo>
                      <a:lnTo>
                        <a:pt x="140" y="202"/>
                      </a:lnTo>
                      <a:lnTo>
                        <a:pt x="144" y="204"/>
                      </a:lnTo>
                      <a:lnTo>
                        <a:pt x="149" y="207"/>
                      </a:lnTo>
                      <a:lnTo>
                        <a:pt x="154" y="209"/>
                      </a:lnTo>
                      <a:lnTo>
                        <a:pt x="159" y="211"/>
                      </a:lnTo>
                      <a:lnTo>
                        <a:pt x="164" y="212"/>
                      </a:lnTo>
                      <a:lnTo>
                        <a:pt x="170" y="212"/>
                      </a:lnTo>
                      <a:lnTo>
                        <a:pt x="178" y="207"/>
                      </a:lnTo>
                      <a:lnTo>
                        <a:pt x="188" y="203"/>
                      </a:lnTo>
                      <a:lnTo>
                        <a:pt x="200" y="200"/>
                      </a:lnTo>
                      <a:lnTo>
                        <a:pt x="212" y="197"/>
                      </a:lnTo>
                      <a:lnTo>
                        <a:pt x="223" y="194"/>
                      </a:lnTo>
                      <a:lnTo>
                        <a:pt x="233" y="188"/>
                      </a:lnTo>
                      <a:lnTo>
                        <a:pt x="240" y="180"/>
                      </a:lnTo>
                      <a:lnTo>
                        <a:pt x="245" y="167"/>
                      </a:lnTo>
                      <a:lnTo>
                        <a:pt x="238" y="149"/>
                      </a:lnTo>
                      <a:lnTo>
                        <a:pt x="233" y="133"/>
                      </a:lnTo>
                      <a:lnTo>
                        <a:pt x="228" y="117"/>
                      </a:lnTo>
                      <a:lnTo>
                        <a:pt x="224" y="98"/>
                      </a:lnTo>
                      <a:lnTo>
                        <a:pt x="231" y="96"/>
                      </a:lnTo>
                      <a:lnTo>
                        <a:pt x="240" y="92"/>
                      </a:lnTo>
                      <a:lnTo>
                        <a:pt x="249" y="87"/>
                      </a:lnTo>
                      <a:lnTo>
                        <a:pt x="258" y="82"/>
                      </a:lnTo>
                      <a:lnTo>
                        <a:pt x="269" y="76"/>
                      </a:lnTo>
                      <a:lnTo>
                        <a:pt x="278" y="73"/>
                      </a:lnTo>
                      <a:lnTo>
                        <a:pt x="287" y="69"/>
                      </a:lnTo>
                      <a:lnTo>
                        <a:pt x="295" y="68"/>
                      </a:lnTo>
                      <a:lnTo>
                        <a:pt x="301" y="77"/>
                      </a:lnTo>
                      <a:lnTo>
                        <a:pt x="307" y="86"/>
                      </a:lnTo>
                      <a:lnTo>
                        <a:pt x="313" y="91"/>
                      </a:lnTo>
                      <a:lnTo>
                        <a:pt x="318" y="97"/>
                      </a:lnTo>
                      <a:lnTo>
                        <a:pt x="324" y="102"/>
                      </a:lnTo>
                      <a:lnTo>
                        <a:pt x="332" y="106"/>
                      </a:lnTo>
                      <a:lnTo>
                        <a:pt x="340" y="111"/>
                      </a:lnTo>
                      <a:lnTo>
                        <a:pt x="349" y="117"/>
                      </a:lnTo>
                      <a:lnTo>
                        <a:pt x="356" y="116"/>
                      </a:lnTo>
                      <a:lnTo>
                        <a:pt x="362" y="112"/>
                      </a:lnTo>
                      <a:lnTo>
                        <a:pt x="367" y="107"/>
                      </a:lnTo>
                      <a:lnTo>
                        <a:pt x="371" y="102"/>
                      </a:lnTo>
                      <a:lnTo>
                        <a:pt x="376" y="96"/>
                      </a:lnTo>
                      <a:lnTo>
                        <a:pt x="380" y="90"/>
                      </a:lnTo>
                      <a:lnTo>
                        <a:pt x="386" y="86"/>
                      </a:lnTo>
                      <a:lnTo>
                        <a:pt x="392" y="81"/>
                      </a:lnTo>
                      <a:lnTo>
                        <a:pt x="392" y="69"/>
                      </a:lnTo>
                      <a:lnTo>
                        <a:pt x="390" y="59"/>
                      </a:lnTo>
                      <a:lnTo>
                        <a:pt x="389" y="48"/>
                      </a:lnTo>
                      <a:lnTo>
                        <a:pt x="387" y="37"/>
                      </a:lnTo>
                      <a:lnTo>
                        <a:pt x="397" y="37"/>
                      </a:lnTo>
                      <a:lnTo>
                        <a:pt x="404" y="36"/>
                      </a:lnTo>
                      <a:lnTo>
                        <a:pt x="410" y="35"/>
                      </a:lnTo>
                      <a:lnTo>
                        <a:pt x="417" y="31"/>
                      </a:lnTo>
                      <a:lnTo>
                        <a:pt x="423" y="29"/>
                      </a:lnTo>
                      <a:lnTo>
                        <a:pt x="429" y="28"/>
                      </a:lnTo>
                      <a:lnTo>
                        <a:pt x="435" y="27"/>
                      </a:lnTo>
                      <a:lnTo>
                        <a:pt x="442" y="27"/>
                      </a:lnTo>
                      <a:lnTo>
                        <a:pt x="446" y="33"/>
                      </a:lnTo>
                      <a:lnTo>
                        <a:pt x="450" y="38"/>
                      </a:lnTo>
                      <a:lnTo>
                        <a:pt x="454" y="43"/>
                      </a:lnTo>
                      <a:lnTo>
                        <a:pt x="458" y="48"/>
                      </a:lnTo>
                      <a:lnTo>
                        <a:pt x="462" y="51"/>
                      </a:lnTo>
                      <a:lnTo>
                        <a:pt x="467" y="56"/>
                      </a:lnTo>
                      <a:lnTo>
                        <a:pt x="473" y="59"/>
                      </a:lnTo>
                      <a:lnTo>
                        <a:pt x="478" y="64"/>
                      </a:lnTo>
                      <a:lnTo>
                        <a:pt x="486" y="65"/>
                      </a:lnTo>
                      <a:lnTo>
                        <a:pt x="493" y="67"/>
                      </a:lnTo>
                      <a:lnTo>
                        <a:pt x="501" y="68"/>
                      </a:lnTo>
                      <a:lnTo>
                        <a:pt x="510" y="68"/>
                      </a:lnTo>
                      <a:lnTo>
                        <a:pt x="518" y="68"/>
                      </a:lnTo>
                      <a:lnTo>
                        <a:pt x="526" y="66"/>
                      </a:lnTo>
                      <a:lnTo>
                        <a:pt x="533" y="64"/>
                      </a:lnTo>
                      <a:lnTo>
                        <a:pt x="539" y="59"/>
                      </a:lnTo>
                      <a:lnTo>
                        <a:pt x="545" y="43"/>
                      </a:lnTo>
                      <a:lnTo>
                        <a:pt x="546" y="30"/>
                      </a:lnTo>
                      <a:lnTo>
                        <a:pt x="545" y="19"/>
                      </a:lnTo>
                      <a:lnTo>
                        <a:pt x="545" y="0"/>
                      </a:lnTo>
                      <a:lnTo>
                        <a:pt x="554" y="0"/>
                      </a:lnTo>
                      <a:lnTo>
                        <a:pt x="564" y="0"/>
                      </a:lnTo>
                      <a:lnTo>
                        <a:pt x="573" y="1"/>
                      </a:lnTo>
                      <a:lnTo>
                        <a:pt x="582" y="1"/>
                      </a:lnTo>
                      <a:lnTo>
                        <a:pt x="591" y="3"/>
                      </a:lnTo>
                      <a:lnTo>
                        <a:pt x="601" y="3"/>
                      </a:lnTo>
                      <a:lnTo>
                        <a:pt x="610" y="4"/>
                      </a:lnTo>
                      <a:lnTo>
                        <a:pt x="619" y="4"/>
                      </a:lnTo>
                      <a:lnTo>
                        <a:pt x="620" y="10"/>
                      </a:lnTo>
                      <a:lnTo>
                        <a:pt x="621" y="14"/>
                      </a:lnTo>
                      <a:lnTo>
                        <a:pt x="620" y="19"/>
                      </a:lnTo>
                      <a:lnTo>
                        <a:pt x="619" y="28"/>
                      </a:lnTo>
                      <a:lnTo>
                        <a:pt x="625" y="35"/>
                      </a:lnTo>
                      <a:lnTo>
                        <a:pt x="634" y="45"/>
                      </a:lnTo>
                      <a:lnTo>
                        <a:pt x="645" y="57"/>
                      </a:lnTo>
                      <a:lnTo>
                        <a:pt x="658" y="67"/>
                      </a:lnTo>
                      <a:lnTo>
                        <a:pt x="671" y="76"/>
                      </a:lnTo>
                      <a:lnTo>
                        <a:pt x="681" y="80"/>
                      </a:lnTo>
                      <a:lnTo>
                        <a:pt x="690" y="79"/>
                      </a:lnTo>
                      <a:lnTo>
                        <a:pt x="695" y="69"/>
                      </a:lnTo>
                      <a:lnTo>
                        <a:pt x="705" y="57"/>
                      </a:lnTo>
                      <a:lnTo>
                        <a:pt x="712" y="44"/>
                      </a:lnTo>
                      <a:lnTo>
                        <a:pt x="718" y="30"/>
                      </a:lnTo>
                      <a:lnTo>
                        <a:pt x="723" y="15"/>
                      </a:lnTo>
                      <a:lnTo>
                        <a:pt x="726" y="15"/>
                      </a:lnTo>
                      <a:lnTo>
                        <a:pt x="731" y="15"/>
                      </a:lnTo>
                      <a:lnTo>
                        <a:pt x="736" y="16"/>
                      </a:lnTo>
                      <a:lnTo>
                        <a:pt x="742" y="16"/>
                      </a:lnTo>
                      <a:lnTo>
                        <a:pt x="748" y="18"/>
                      </a:lnTo>
                      <a:lnTo>
                        <a:pt x="753" y="19"/>
                      </a:lnTo>
                      <a:lnTo>
                        <a:pt x="757" y="21"/>
                      </a:lnTo>
                      <a:lnTo>
                        <a:pt x="760" y="22"/>
                      </a:lnTo>
                      <a:lnTo>
                        <a:pt x="756" y="35"/>
                      </a:lnTo>
                      <a:lnTo>
                        <a:pt x="754" y="46"/>
                      </a:lnTo>
                      <a:lnTo>
                        <a:pt x="751" y="58"/>
                      </a:lnTo>
                      <a:lnTo>
                        <a:pt x="750" y="72"/>
                      </a:lnTo>
                      <a:lnTo>
                        <a:pt x="756" y="80"/>
                      </a:lnTo>
                      <a:lnTo>
                        <a:pt x="761" y="86"/>
                      </a:lnTo>
                      <a:lnTo>
                        <a:pt x="766" y="91"/>
                      </a:lnTo>
                      <a:lnTo>
                        <a:pt x="774" y="97"/>
                      </a:lnTo>
                      <a:lnTo>
                        <a:pt x="789" y="97"/>
                      </a:lnTo>
                      <a:lnTo>
                        <a:pt x="793" y="94"/>
                      </a:lnTo>
                      <a:lnTo>
                        <a:pt x="791" y="88"/>
                      </a:lnTo>
                      <a:lnTo>
                        <a:pt x="791" y="80"/>
                      </a:lnTo>
                      <a:lnTo>
                        <a:pt x="796" y="76"/>
                      </a:lnTo>
                      <a:lnTo>
                        <a:pt x="801" y="73"/>
                      </a:lnTo>
                      <a:lnTo>
                        <a:pt x="806" y="69"/>
                      </a:lnTo>
                      <a:lnTo>
                        <a:pt x="810" y="66"/>
                      </a:lnTo>
                      <a:lnTo>
                        <a:pt x="814" y="63"/>
                      </a:lnTo>
                      <a:lnTo>
                        <a:pt x="817" y="59"/>
                      </a:lnTo>
                      <a:lnTo>
                        <a:pt x="822" y="56"/>
                      </a:lnTo>
                      <a:lnTo>
                        <a:pt x="826" y="52"/>
                      </a:lnTo>
                      <a:lnTo>
                        <a:pt x="834" y="52"/>
                      </a:lnTo>
                      <a:lnTo>
                        <a:pt x="842" y="54"/>
                      </a:lnTo>
                      <a:lnTo>
                        <a:pt x="849" y="57"/>
                      </a:lnTo>
                      <a:lnTo>
                        <a:pt x="856" y="60"/>
                      </a:lnTo>
                      <a:lnTo>
                        <a:pt x="861" y="65"/>
                      </a:lnTo>
                      <a:lnTo>
                        <a:pt x="865" y="71"/>
                      </a:lnTo>
                      <a:lnTo>
                        <a:pt x="867" y="77"/>
                      </a:lnTo>
                      <a:lnTo>
                        <a:pt x="867" y="86"/>
                      </a:lnTo>
                      <a:lnTo>
                        <a:pt x="862" y="98"/>
                      </a:lnTo>
                      <a:lnTo>
                        <a:pt x="857" y="109"/>
                      </a:lnTo>
                      <a:lnTo>
                        <a:pt x="855" y="119"/>
                      </a:lnTo>
                      <a:lnTo>
                        <a:pt x="854" y="132"/>
                      </a:lnTo>
                      <a:lnTo>
                        <a:pt x="859" y="139"/>
                      </a:lnTo>
                      <a:lnTo>
                        <a:pt x="862" y="145"/>
                      </a:lnTo>
                      <a:lnTo>
                        <a:pt x="867" y="152"/>
                      </a:lnTo>
                      <a:lnTo>
                        <a:pt x="871" y="160"/>
                      </a:lnTo>
                      <a:lnTo>
                        <a:pt x="879" y="165"/>
                      </a:lnTo>
                      <a:lnTo>
                        <a:pt x="885" y="170"/>
                      </a:lnTo>
                      <a:lnTo>
                        <a:pt x="891" y="173"/>
                      </a:lnTo>
                      <a:lnTo>
                        <a:pt x="897" y="175"/>
                      </a:lnTo>
                      <a:lnTo>
                        <a:pt x="901" y="177"/>
                      </a:lnTo>
                      <a:lnTo>
                        <a:pt x="907" y="179"/>
                      </a:lnTo>
                      <a:lnTo>
                        <a:pt x="914" y="180"/>
                      </a:lnTo>
                      <a:lnTo>
                        <a:pt x="922" y="181"/>
                      </a:lnTo>
                      <a:lnTo>
                        <a:pt x="929" y="173"/>
                      </a:lnTo>
                      <a:lnTo>
                        <a:pt x="933" y="166"/>
                      </a:lnTo>
                      <a:lnTo>
                        <a:pt x="939" y="160"/>
                      </a:lnTo>
                      <a:lnTo>
                        <a:pt x="944" y="155"/>
                      </a:lnTo>
                      <a:lnTo>
                        <a:pt x="950" y="150"/>
                      </a:lnTo>
                      <a:lnTo>
                        <a:pt x="958" y="148"/>
                      </a:lnTo>
                      <a:lnTo>
                        <a:pt x="966" y="144"/>
                      </a:lnTo>
                      <a:lnTo>
                        <a:pt x="976" y="143"/>
                      </a:lnTo>
                      <a:lnTo>
                        <a:pt x="985" y="152"/>
                      </a:lnTo>
                      <a:lnTo>
                        <a:pt x="993" y="159"/>
                      </a:lnTo>
                      <a:lnTo>
                        <a:pt x="998" y="167"/>
                      </a:lnTo>
                      <a:lnTo>
                        <a:pt x="999" y="179"/>
                      </a:lnTo>
                      <a:lnTo>
                        <a:pt x="995" y="194"/>
                      </a:lnTo>
                      <a:lnTo>
                        <a:pt x="989" y="208"/>
                      </a:lnTo>
                      <a:lnTo>
                        <a:pt x="984" y="222"/>
                      </a:lnTo>
                      <a:lnTo>
                        <a:pt x="982" y="236"/>
                      </a:lnTo>
                      <a:lnTo>
                        <a:pt x="985" y="242"/>
                      </a:lnTo>
                      <a:lnTo>
                        <a:pt x="991" y="247"/>
                      </a:lnTo>
                      <a:lnTo>
                        <a:pt x="998" y="251"/>
                      </a:lnTo>
                      <a:lnTo>
                        <a:pt x="1005" y="256"/>
                      </a:lnTo>
                      <a:lnTo>
                        <a:pt x="1013" y="260"/>
                      </a:lnTo>
                      <a:lnTo>
                        <a:pt x="1020" y="263"/>
                      </a:lnTo>
                      <a:lnTo>
                        <a:pt x="1028" y="266"/>
                      </a:lnTo>
                      <a:lnTo>
                        <a:pt x="1035" y="269"/>
                      </a:lnTo>
                      <a:lnTo>
                        <a:pt x="1043" y="269"/>
                      </a:lnTo>
                      <a:lnTo>
                        <a:pt x="1051" y="269"/>
                      </a:lnTo>
                      <a:lnTo>
                        <a:pt x="1059" y="266"/>
                      </a:lnTo>
                      <a:lnTo>
                        <a:pt x="1066" y="262"/>
                      </a:lnTo>
                      <a:lnTo>
                        <a:pt x="1068" y="253"/>
                      </a:lnTo>
                      <a:lnTo>
                        <a:pt x="1073" y="246"/>
                      </a:lnTo>
                      <a:lnTo>
                        <a:pt x="1081" y="241"/>
                      </a:lnTo>
                      <a:lnTo>
                        <a:pt x="1091" y="239"/>
                      </a:lnTo>
                      <a:lnTo>
                        <a:pt x="1095" y="251"/>
                      </a:lnTo>
                      <a:lnTo>
                        <a:pt x="1099" y="263"/>
                      </a:lnTo>
                      <a:lnTo>
                        <a:pt x="1104" y="274"/>
                      </a:lnTo>
                      <a:lnTo>
                        <a:pt x="1109" y="287"/>
                      </a:lnTo>
                      <a:lnTo>
                        <a:pt x="1110" y="294"/>
                      </a:lnTo>
                      <a:lnTo>
                        <a:pt x="1111" y="301"/>
                      </a:lnTo>
                      <a:lnTo>
                        <a:pt x="1111" y="308"/>
                      </a:lnTo>
                      <a:lnTo>
                        <a:pt x="1112" y="315"/>
                      </a:lnTo>
                      <a:lnTo>
                        <a:pt x="1105" y="319"/>
                      </a:lnTo>
                      <a:lnTo>
                        <a:pt x="1098" y="324"/>
                      </a:lnTo>
                      <a:lnTo>
                        <a:pt x="1091" y="327"/>
                      </a:lnTo>
                      <a:lnTo>
                        <a:pt x="1086" y="331"/>
                      </a:lnTo>
                      <a:lnTo>
                        <a:pt x="1080" y="334"/>
                      </a:lnTo>
                      <a:lnTo>
                        <a:pt x="1074" y="339"/>
                      </a:lnTo>
                      <a:lnTo>
                        <a:pt x="1067" y="345"/>
                      </a:lnTo>
                      <a:lnTo>
                        <a:pt x="1061" y="352"/>
                      </a:lnTo>
                      <a:lnTo>
                        <a:pt x="1060" y="364"/>
                      </a:lnTo>
                      <a:lnTo>
                        <a:pt x="1062" y="377"/>
                      </a:lnTo>
                      <a:lnTo>
                        <a:pt x="1067" y="389"/>
                      </a:lnTo>
                      <a:lnTo>
                        <a:pt x="1076" y="399"/>
                      </a:lnTo>
                      <a:lnTo>
                        <a:pt x="1083" y="400"/>
                      </a:lnTo>
                      <a:lnTo>
                        <a:pt x="1091" y="401"/>
                      </a:lnTo>
                      <a:lnTo>
                        <a:pt x="1099" y="404"/>
                      </a:lnTo>
                      <a:lnTo>
                        <a:pt x="1107" y="405"/>
                      </a:lnTo>
                      <a:lnTo>
                        <a:pt x="1115" y="407"/>
                      </a:lnTo>
                      <a:lnTo>
                        <a:pt x="1122" y="410"/>
                      </a:lnTo>
                      <a:lnTo>
                        <a:pt x="1127" y="415"/>
                      </a:lnTo>
                      <a:lnTo>
                        <a:pt x="1130" y="420"/>
                      </a:lnTo>
                      <a:lnTo>
                        <a:pt x="1129" y="435"/>
                      </a:lnTo>
                      <a:lnTo>
                        <a:pt x="1129" y="448"/>
                      </a:lnTo>
                      <a:lnTo>
                        <a:pt x="1129" y="463"/>
                      </a:lnTo>
                      <a:lnTo>
                        <a:pt x="1128" y="478"/>
                      </a:lnTo>
                      <a:lnTo>
                        <a:pt x="1125" y="484"/>
                      </a:lnTo>
                      <a:lnTo>
                        <a:pt x="1120" y="488"/>
                      </a:lnTo>
                      <a:lnTo>
                        <a:pt x="1114" y="491"/>
                      </a:lnTo>
                      <a:lnTo>
                        <a:pt x="1109" y="495"/>
                      </a:lnTo>
                      <a:lnTo>
                        <a:pt x="1102" y="497"/>
                      </a:lnTo>
                      <a:lnTo>
                        <a:pt x="1094" y="499"/>
                      </a:lnTo>
                      <a:lnTo>
                        <a:pt x="1088" y="500"/>
                      </a:lnTo>
                      <a:lnTo>
                        <a:pt x="1081" y="503"/>
                      </a:lnTo>
                      <a:lnTo>
                        <a:pt x="1080" y="515"/>
                      </a:lnTo>
                      <a:lnTo>
                        <a:pt x="1079" y="530"/>
                      </a:lnTo>
                      <a:lnTo>
                        <a:pt x="1079" y="545"/>
                      </a:lnTo>
                      <a:lnTo>
                        <a:pt x="1082" y="557"/>
                      </a:lnTo>
                      <a:lnTo>
                        <a:pt x="1090" y="560"/>
                      </a:lnTo>
                      <a:lnTo>
                        <a:pt x="1098" y="564"/>
                      </a:lnTo>
                      <a:lnTo>
                        <a:pt x="1105" y="567"/>
                      </a:lnTo>
                      <a:lnTo>
                        <a:pt x="1112" y="571"/>
                      </a:lnTo>
                      <a:lnTo>
                        <a:pt x="1119" y="575"/>
                      </a:lnTo>
                      <a:lnTo>
                        <a:pt x="1127" y="580"/>
                      </a:lnTo>
                      <a:lnTo>
                        <a:pt x="1134" y="584"/>
                      </a:lnTo>
                      <a:lnTo>
                        <a:pt x="1141" y="589"/>
                      </a:lnTo>
                      <a:lnTo>
                        <a:pt x="1143" y="603"/>
                      </a:lnTo>
                      <a:lnTo>
                        <a:pt x="1142" y="617"/>
                      </a:lnTo>
                      <a:lnTo>
                        <a:pt x="1140" y="632"/>
                      </a:lnTo>
                      <a:lnTo>
                        <a:pt x="1137" y="645"/>
                      </a:lnTo>
                      <a:lnTo>
                        <a:pt x="1128" y="650"/>
                      </a:lnTo>
                      <a:lnTo>
                        <a:pt x="1118" y="654"/>
                      </a:lnTo>
                      <a:lnTo>
                        <a:pt x="1107" y="656"/>
                      </a:lnTo>
                      <a:lnTo>
                        <a:pt x="1096" y="657"/>
                      </a:lnTo>
                      <a:lnTo>
                        <a:pt x="1086" y="658"/>
                      </a:lnTo>
                      <a:lnTo>
                        <a:pt x="1074" y="660"/>
                      </a:lnTo>
                      <a:lnTo>
                        <a:pt x="1064" y="664"/>
                      </a:lnTo>
                      <a:lnTo>
                        <a:pt x="1053" y="669"/>
                      </a:lnTo>
                      <a:lnTo>
                        <a:pt x="1046" y="680"/>
                      </a:lnTo>
                      <a:lnTo>
                        <a:pt x="1039" y="690"/>
                      </a:lnTo>
                      <a:lnTo>
                        <a:pt x="1035" y="701"/>
                      </a:lnTo>
                      <a:lnTo>
                        <a:pt x="1033" y="713"/>
                      </a:lnTo>
                      <a:lnTo>
                        <a:pt x="1037" y="723"/>
                      </a:lnTo>
                      <a:lnTo>
                        <a:pt x="1042" y="733"/>
                      </a:lnTo>
                      <a:lnTo>
                        <a:pt x="1048" y="743"/>
                      </a:lnTo>
                      <a:lnTo>
                        <a:pt x="1053" y="755"/>
                      </a:lnTo>
                      <a:lnTo>
                        <a:pt x="1058" y="765"/>
                      </a:lnTo>
                      <a:lnTo>
                        <a:pt x="1062" y="776"/>
                      </a:lnTo>
                      <a:lnTo>
                        <a:pt x="1066" y="786"/>
                      </a:lnTo>
                      <a:lnTo>
                        <a:pt x="1068" y="796"/>
                      </a:lnTo>
                      <a:lnTo>
                        <a:pt x="1064" y="808"/>
                      </a:lnTo>
                      <a:lnTo>
                        <a:pt x="1057" y="822"/>
                      </a:lnTo>
                      <a:lnTo>
                        <a:pt x="1049" y="834"/>
                      </a:lnTo>
                      <a:lnTo>
                        <a:pt x="1042" y="844"/>
                      </a:lnTo>
                      <a:lnTo>
                        <a:pt x="1036" y="844"/>
                      </a:lnTo>
                      <a:lnTo>
                        <a:pt x="1030" y="843"/>
                      </a:lnTo>
                      <a:lnTo>
                        <a:pt x="1024" y="841"/>
                      </a:lnTo>
                      <a:lnTo>
                        <a:pt x="1020" y="840"/>
                      </a:lnTo>
                      <a:lnTo>
                        <a:pt x="1014" y="839"/>
                      </a:lnTo>
                      <a:lnTo>
                        <a:pt x="1008" y="838"/>
                      </a:lnTo>
                      <a:lnTo>
                        <a:pt x="1003" y="838"/>
                      </a:lnTo>
                      <a:lnTo>
                        <a:pt x="996" y="837"/>
                      </a:lnTo>
                      <a:lnTo>
                        <a:pt x="984" y="840"/>
                      </a:lnTo>
                      <a:lnTo>
                        <a:pt x="976" y="844"/>
                      </a:lnTo>
                      <a:lnTo>
                        <a:pt x="970" y="847"/>
                      </a:lnTo>
                      <a:lnTo>
                        <a:pt x="966" y="852"/>
                      </a:lnTo>
                      <a:lnTo>
                        <a:pt x="961" y="856"/>
                      </a:lnTo>
                      <a:lnTo>
                        <a:pt x="959" y="863"/>
                      </a:lnTo>
                      <a:lnTo>
                        <a:pt x="955" y="871"/>
                      </a:lnTo>
                      <a:lnTo>
                        <a:pt x="952" y="882"/>
                      </a:lnTo>
                      <a:lnTo>
                        <a:pt x="958" y="901"/>
                      </a:lnTo>
                      <a:lnTo>
                        <a:pt x="968" y="920"/>
                      </a:lnTo>
                      <a:lnTo>
                        <a:pt x="976" y="938"/>
                      </a:lnTo>
                      <a:lnTo>
                        <a:pt x="980" y="959"/>
                      </a:lnTo>
                      <a:lnTo>
                        <a:pt x="973" y="966"/>
                      </a:lnTo>
                      <a:lnTo>
                        <a:pt x="963" y="975"/>
                      </a:lnTo>
                      <a:lnTo>
                        <a:pt x="955" y="982"/>
                      </a:lnTo>
                      <a:lnTo>
                        <a:pt x="947" y="984"/>
                      </a:lnTo>
                      <a:lnTo>
                        <a:pt x="942" y="978"/>
                      </a:lnTo>
                      <a:lnTo>
                        <a:pt x="936" y="974"/>
                      </a:lnTo>
                      <a:lnTo>
                        <a:pt x="930" y="969"/>
                      </a:lnTo>
                      <a:lnTo>
                        <a:pt x="924" y="966"/>
                      </a:lnTo>
                      <a:lnTo>
                        <a:pt x="917" y="962"/>
                      </a:lnTo>
                      <a:lnTo>
                        <a:pt x="912" y="959"/>
                      </a:lnTo>
                      <a:lnTo>
                        <a:pt x="904" y="955"/>
                      </a:lnTo>
                      <a:lnTo>
                        <a:pt x="897" y="952"/>
                      </a:lnTo>
                      <a:lnTo>
                        <a:pt x="886" y="952"/>
                      </a:lnTo>
                      <a:lnTo>
                        <a:pt x="878" y="952"/>
                      </a:lnTo>
                      <a:lnTo>
                        <a:pt x="871" y="952"/>
                      </a:lnTo>
                      <a:lnTo>
                        <a:pt x="864" y="954"/>
                      </a:lnTo>
                      <a:lnTo>
                        <a:pt x="859" y="958"/>
                      </a:lnTo>
                      <a:lnTo>
                        <a:pt x="854" y="962"/>
                      </a:lnTo>
                      <a:lnTo>
                        <a:pt x="848" y="969"/>
                      </a:lnTo>
                      <a:lnTo>
                        <a:pt x="844" y="980"/>
                      </a:lnTo>
                      <a:lnTo>
                        <a:pt x="845" y="995"/>
                      </a:lnTo>
                      <a:lnTo>
                        <a:pt x="847" y="1008"/>
                      </a:lnTo>
                      <a:lnTo>
                        <a:pt x="849" y="1021"/>
                      </a:lnTo>
                      <a:lnTo>
                        <a:pt x="851" y="1035"/>
                      </a:lnTo>
                      <a:lnTo>
                        <a:pt x="846" y="1038"/>
                      </a:lnTo>
                      <a:lnTo>
                        <a:pt x="841" y="1042"/>
                      </a:lnTo>
                      <a:lnTo>
                        <a:pt x="836" y="1045"/>
                      </a:lnTo>
                      <a:lnTo>
                        <a:pt x="831" y="1048"/>
                      </a:lnTo>
                      <a:lnTo>
                        <a:pt x="825" y="1051"/>
                      </a:lnTo>
                      <a:lnTo>
                        <a:pt x="821" y="1053"/>
                      </a:lnTo>
                      <a:lnTo>
                        <a:pt x="815" y="1057"/>
                      </a:lnTo>
                      <a:lnTo>
                        <a:pt x="810" y="1060"/>
                      </a:lnTo>
                      <a:lnTo>
                        <a:pt x="800" y="1056"/>
                      </a:lnTo>
                      <a:lnTo>
                        <a:pt x="792" y="1048"/>
                      </a:lnTo>
                      <a:lnTo>
                        <a:pt x="786" y="1040"/>
                      </a:lnTo>
                      <a:lnTo>
                        <a:pt x="781" y="1029"/>
                      </a:lnTo>
                      <a:lnTo>
                        <a:pt x="777" y="1020"/>
                      </a:lnTo>
                      <a:lnTo>
                        <a:pt x="772" y="1011"/>
                      </a:lnTo>
                      <a:lnTo>
                        <a:pt x="765" y="1002"/>
                      </a:lnTo>
                      <a:lnTo>
                        <a:pt x="756" y="995"/>
                      </a:lnTo>
                      <a:lnTo>
                        <a:pt x="755" y="995"/>
                      </a:lnTo>
                      <a:lnTo>
                        <a:pt x="753" y="993"/>
                      </a:lnTo>
                      <a:lnTo>
                        <a:pt x="751" y="993"/>
                      </a:lnTo>
                      <a:lnTo>
                        <a:pt x="749" y="993"/>
                      </a:lnTo>
                      <a:lnTo>
                        <a:pt x="741" y="996"/>
                      </a:lnTo>
                      <a:lnTo>
                        <a:pt x="733" y="998"/>
                      </a:lnTo>
                      <a:lnTo>
                        <a:pt x="727" y="1000"/>
                      </a:lnTo>
                      <a:lnTo>
                        <a:pt x="720" y="1003"/>
                      </a:lnTo>
                      <a:lnTo>
                        <a:pt x="715" y="1005"/>
                      </a:lnTo>
                      <a:lnTo>
                        <a:pt x="710" y="1010"/>
                      </a:lnTo>
                      <a:lnTo>
                        <a:pt x="704" y="1015"/>
                      </a:lnTo>
                      <a:lnTo>
                        <a:pt x="700" y="1022"/>
                      </a:lnTo>
                      <a:lnTo>
                        <a:pt x="698" y="1031"/>
                      </a:lnTo>
                      <a:lnTo>
                        <a:pt x="697" y="1041"/>
                      </a:lnTo>
                      <a:lnTo>
                        <a:pt x="695" y="1050"/>
                      </a:lnTo>
                      <a:lnTo>
                        <a:pt x="694" y="1060"/>
                      </a:lnTo>
                      <a:lnTo>
                        <a:pt x="686" y="1063"/>
                      </a:lnTo>
                      <a:lnTo>
                        <a:pt x="678" y="1066"/>
                      </a:lnTo>
                      <a:lnTo>
                        <a:pt x="670" y="1068"/>
                      </a:lnTo>
                      <a:lnTo>
                        <a:pt x="662" y="1071"/>
                      </a:lnTo>
                      <a:lnTo>
                        <a:pt x="654" y="1072"/>
                      </a:lnTo>
                      <a:lnTo>
                        <a:pt x="645" y="1073"/>
                      </a:lnTo>
                      <a:lnTo>
                        <a:pt x="637" y="1074"/>
                      </a:lnTo>
                      <a:lnTo>
                        <a:pt x="628" y="1074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7587" name="Freeform 107"/>
                <p:cNvSpPr>
                  <a:spLocks/>
                </p:cNvSpPr>
                <p:nvPr/>
              </p:nvSpPr>
              <p:spPr bwMode="auto">
                <a:xfrm>
                  <a:off x="1871" y="1447"/>
                  <a:ext cx="186" cy="182"/>
                </a:xfrm>
                <a:custGeom>
                  <a:avLst/>
                  <a:gdLst>
                    <a:gd name="T0" fmla="*/ 366 w 635"/>
                    <a:gd name="T1" fmla="*/ 568 h 617"/>
                    <a:gd name="T2" fmla="*/ 332 w 635"/>
                    <a:gd name="T3" fmla="*/ 576 h 617"/>
                    <a:gd name="T4" fmla="*/ 300 w 635"/>
                    <a:gd name="T5" fmla="*/ 610 h 617"/>
                    <a:gd name="T6" fmla="*/ 279 w 635"/>
                    <a:gd name="T7" fmla="*/ 577 h 617"/>
                    <a:gd name="T8" fmla="*/ 249 w 635"/>
                    <a:gd name="T9" fmla="*/ 566 h 617"/>
                    <a:gd name="T10" fmla="*/ 214 w 635"/>
                    <a:gd name="T11" fmla="*/ 589 h 617"/>
                    <a:gd name="T12" fmla="*/ 178 w 635"/>
                    <a:gd name="T13" fmla="*/ 573 h 617"/>
                    <a:gd name="T14" fmla="*/ 177 w 635"/>
                    <a:gd name="T15" fmla="*/ 530 h 617"/>
                    <a:gd name="T16" fmla="*/ 139 w 635"/>
                    <a:gd name="T17" fmla="*/ 528 h 617"/>
                    <a:gd name="T18" fmla="*/ 111 w 635"/>
                    <a:gd name="T19" fmla="*/ 546 h 617"/>
                    <a:gd name="T20" fmla="*/ 87 w 635"/>
                    <a:gd name="T21" fmla="*/ 532 h 617"/>
                    <a:gd name="T22" fmla="*/ 87 w 635"/>
                    <a:gd name="T23" fmla="*/ 474 h 617"/>
                    <a:gd name="T24" fmla="*/ 57 w 635"/>
                    <a:gd name="T25" fmla="*/ 459 h 617"/>
                    <a:gd name="T26" fmla="*/ 24 w 635"/>
                    <a:gd name="T27" fmla="*/ 437 h 617"/>
                    <a:gd name="T28" fmla="*/ 48 w 635"/>
                    <a:gd name="T29" fmla="*/ 391 h 617"/>
                    <a:gd name="T30" fmla="*/ 24 w 635"/>
                    <a:gd name="T31" fmla="*/ 357 h 617"/>
                    <a:gd name="T32" fmla="*/ 1 w 635"/>
                    <a:gd name="T33" fmla="*/ 341 h 617"/>
                    <a:gd name="T34" fmla="*/ 25 w 635"/>
                    <a:gd name="T35" fmla="*/ 303 h 617"/>
                    <a:gd name="T36" fmla="*/ 45 w 635"/>
                    <a:gd name="T37" fmla="*/ 251 h 617"/>
                    <a:gd name="T38" fmla="*/ 26 w 635"/>
                    <a:gd name="T39" fmla="*/ 206 h 617"/>
                    <a:gd name="T40" fmla="*/ 55 w 635"/>
                    <a:gd name="T41" fmla="*/ 200 h 617"/>
                    <a:gd name="T42" fmla="*/ 94 w 635"/>
                    <a:gd name="T43" fmla="*/ 172 h 617"/>
                    <a:gd name="T44" fmla="*/ 79 w 635"/>
                    <a:gd name="T45" fmla="*/ 121 h 617"/>
                    <a:gd name="T46" fmla="*/ 78 w 635"/>
                    <a:gd name="T47" fmla="*/ 71 h 617"/>
                    <a:gd name="T48" fmla="*/ 131 w 635"/>
                    <a:gd name="T49" fmla="*/ 84 h 617"/>
                    <a:gd name="T50" fmla="*/ 170 w 635"/>
                    <a:gd name="T51" fmla="*/ 81 h 617"/>
                    <a:gd name="T52" fmla="*/ 204 w 635"/>
                    <a:gd name="T53" fmla="*/ 51 h 617"/>
                    <a:gd name="T54" fmla="*/ 223 w 635"/>
                    <a:gd name="T55" fmla="*/ 4 h 617"/>
                    <a:gd name="T56" fmla="*/ 251 w 635"/>
                    <a:gd name="T57" fmla="*/ 9 h 617"/>
                    <a:gd name="T58" fmla="*/ 287 w 635"/>
                    <a:gd name="T59" fmla="*/ 33 h 617"/>
                    <a:gd name="T60" fmla="*/ 329 w 635"/>
                    <a:gd name="T61" fmla="*/ 15 h 617"/>
                    <a:gd name="T62" fmla="*/ 371 w 635"/>
                    <a:gd name="T63" fmla="*/ 2 h 617"/>
                    <a:gd name="T64" fmla="*/ 386 w 635"/>
                    <a:gd name="T65" fmla="*/ 49 h 617"/>
                    <a:gd name="T66" fmla="*/ 429 w 635"/>
                    <a:gd name="T67" fmla="*/ 66 h 617"/>
                    <a:gd name="T68" fmla="*/ 456 w 635"/>
                    <a:gd name="T69" fmla="*/ 40 h 617"/>
                    <a:gd name="T70" fmla="*/ 484 w 635"/>
                    <a:gd name="T71" fmla="*/ 46 h 617"/>
                    <a:gd name="T72" fmla="*/ 487 w 635"/>
                    <a:gd name="T73" fmla="*/ 94 h 617"/>
                    <a:gd name="T74" fmla="*/ 527 w 635"/>
                    <a:gd name="T75" fmla="*/ 123 h 617"/>
                    <a:gd name="T76" fmla="*/ 564 w 635"/>
                    <a:gd name="T77" fmla="*/ 123 h 617"/>
                    <a:gd name="T78" fmla="*/ 558 w 635"/>
                    <a:gd name="T79" fmla="*/ 152 h 617"/>
                    <a:gd name="T80" fmla="*/ 573 w 635"/>
                    <a:gd name="T81" fmla="*/ 213 h 617"/>
                    <a:gd name="T82" fmla="*/ 605 w 635"/>
                    <a:gd name="T83" fmla="*/ 206 h 617"/>
                    <a:gd name="T84" fmla="*/ 611 w 635"/>
                    <a:gd name="T85" fmla="*/ 243 h 617"/>
                    <a:gd name="T86" fmla="*/ 585 w 635"/>
                    <a:gd name="T87" fmla="*/ 300 h 617"/>
                    <a:gd name="T88" fmla="*/ 615 w 635"/>
                    <a:gd name="T89" fmla="*/ 313 h 617"/>
                    <a:gd name="T90" fmla="*/ 633 w 635"/>
                    <a:gd name="T91" fmla="*/ 344 h 617"/>
                    <a:gd name="T92" fmla="*/ 598 w 635"/>
                    <a:gd name="T93" fmla="*/ 379 h 617"/>
                    <a:gd name="T94" fmla="*/ 608 w 635"/>
                    <a:gd name="T95" fmla="*/ 417 h 617"/>
                    <a:gd name="T96" fmla="*/ 606 w 635"/>
                    <a:gd name="T97" fmla="*/ 440 h 617"/>
                    <a:gd name="T98" fmla="*/ 580 w 635"/>
                    <a:gd name="T99" fmla="*/ 445 h 617"/>
                    <a:gd name="T100" fmla="*/ 560 w 635"/>
                    <a:gd name="T101" fmla="*/ 471 h 617"/>
                    <a:gd name="T102" fmla="*/ 529 w 635"/>
                    <a:gd name="T103" fmla="*/ 467 h 617"/>
                    <a:gd name="T104" fmla="*/ 508 w 635"/>
                    <a:gd name="T105" fmla="*/ 508 h 617"/>
                    <a:gd name="T106" fmla="*/ 492 w 635"/>
                    <a:gd name="T107" fmla="*/ 553 h 617"/>
                    <a:gd name="T108" fmla="*/ 457 w 635"/>
                    <a:gd name="T109" fmla="*/ 531 h 617"/>
                    <a:gd name="T110" fmla="*/ 428 w 635"/>
                    <a:gd name="T111" fmla="*/ 549 h 617"/>
                    <a:gd name="T112" fmla="*/ 419 w 635"/>
                    <a:gd name="T113" fmla="*/ 600 h 617"/>
                    <a:gd name="T114" fmla="*/ 386 w 635"/>
                    <a:gd name="T115" fmla="*/ 616 h 617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635"/>
                    <a:gd name="T175" fmla="*/ 0 h 617"/>
                    <a:gd name="T176" fmla="*/ 635 w 635"/>
                    <a:gd name="T177" fmla="*/ 617 h 617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635" h="617">
                      <a:moveTo>
                        <a:pt x="376" y="614"/>
                      </a:moveTo>
                      <a:lnTo>
                        <a:pt x="375" y="603"/>
                      </a:lnTo>
                      <a:lnTo>
                        <a:pt x="374" y="592"/>
                      </a:lnTo>
                      <a:lnTo>
                        <a:pt x="374" y="581"/>
                      </a:lnTo>
                      <a:lnTo>
                        <a:pt x="374" y="570"/>
                      </a:lnTo>
                      <a:lnTo>
                        <a:pt x="366" y="568"/>
                      </a:lnTo>
                      <a:lnTo>
                        <a:pt x="359" y="566"/>
                      </a:lnTo>
                      <a:lnTo>
                        <a:pt x="353" y="566"/>
                      </a:lnTo>
                      <a:lnTo>
                        <a:pt x="349" y="566"/>
                      </a:lnTo>
                      <a:lnTo>
                        <a:pt x="343" y="569"/>
                      </a:lnTo>
                      <a:lnTo>
                        <a:pt x="338" y="571"/>
                      </a:lnTo>
                      <a:lnTo>
                        <a:pt x="332" y="576"/>
                      </a:lnTo>
                      <a:lnTo>
                        <a:pt x="325" y="581"/>
                      </a:lnTo>
                      <a:lnTo>
                        <a:pt x="321" y="588"/>
                      </a:lnTo>
                      <a:lnTo>
                        <a:pt x="318" y="595"/>
                      </a:lnTo>
                      <a:lnTo>
                        <a:pt x="314" y="603"/>
                      </a:lnTo>
                      <a:lnTo>
                        <a:pt x="311" y="610"/>
                      </a:lnTo>
                      <a:lnTo>
                        <a:pt x="300" y="610"/>
                      </a:lnTo>
                      <a:lnTo>
                        <a:pt x="294" y="610"/>
                      </a:lnTo>
                      <a:lnTo>
                        <a:pt x="288" y="610"/>
                      </a:lnTo>
                      <a:lnTo>
                        <a:pt x="282" y="609"/>
                      </a:lnTo>
                      <a:lnTo>
                        <a:pt x="281" y="598"/>
                      </a:lnTo>
                      <a:lnTo>
                        <a:pt x="280" y="586"/>
                      </a:lnTo>
                      <a:lnTo>
                        <a:pt x="279" y="577"/>
                      </a:lnTo>
                      <a:lnTo>
                        <a:pt x="277" y="572"/>
                      </a:lnTo>
                      <a:lnTo>
                        <a:pt x="272" y="570"/>
                      </a:lnTo>
                      <a:lnTo>
                        <a:pt x="266" y="568"/>
                      </a:lnTo>
                      <a:lnTo>
                        <a:pt x="260" y="568"/>
                      </a:lnTo>
                      <a:lnTo>
                        <a:pt x="254" y="566"/>
                      </a:lnTo>
                      <a:lnTo>
                        <a:pt x="249" y="566"/>
                      </a:lnTo>
                      <a:lnTo>
                        <a:pt x="243" y="568"/>
                      </a:lnTo>
                      <a:lnTo>
                        <a:pt x="237" y="570"/>
                      </a:lnTo>
                      <a:lnTo>
                        <a:pt x="231" y="572"/>
                      </a:lnTo>
                      <a:lnTo>
                        <a:pt x="222" y="580"/>
                      </a:lnTo>
                      <a:lnTo>
                        <a:pt x="217" y="585"/>
                      </a:lnTo>
                      <a:lnTo>
                        <a:pt x="214" y="589"/>
                      </a:lnTo>
                      <a:lnTo>
                        <a:pt x="209" y="596"/>
                      </a:lnTo>
                      <a:lnTo>
                        <a:pt x="200" y="595"/>
                      </a:lnTo>
                      <a:lnTo>
                        <a:pt x="192" y="593"/>
                      </a:lnTo>
                      <a:lnTo>
                        <a:pt x="185" y="589"/>
                      </a:lnTo>
                      <a:lnTo>
                        <a:pt x="177" y="584"/>
                      </a:lnTo>
                      <a:lnTo>
                        <a:pt x="178" y="573"/>
                      </a:lnTo>
                      <a:lnTo>
                        <a:pt x="181" y="565"/>
                      </a:lnTo>
                      <a:lnTo>
                        <a:pt x="183" y="557"/>
                      </a:lnTo>
                      <a:lnTo>
                        <a:pt x="186" y="548"/>
                      </a:lnTo>
                      <a:lnTo>
                        <a:pt x="184" y="540"/>
                      </a:lnTo>
                      <a:lnTo>
                        <a:pt x="182" y="533"/>
                      </a:lnTo>
                      <a:lnTo>
                        <a:pt x="177" y="530"/>
                      </a:lnTo>
                      <a:lnTo>
                        <a:pt x="173" y="527"/>
                      </a:lnTo>
                      <a:lnTo>
                        <a:pt x="167" y="526"/>
                      </a:lnTo>
                      <a:lnTo>
                        <a:pt x="161" y="526"/>
                      </a:lnTo>
                      <a:lnTo>
                        <a:pt x="154" y="526"/>
                      </a:lnTo>
                      <a:lnTo>
                        <a:pt x="146" y="526"/>
                      </a:lnTo>
                      <a:lnTo>
                        <a:pt x="139" y="528"/>
                      </a:lnTo>
                      <a:lnTo>
                        <a:pt x="135" y="531"/>
                      </a:lnTo>
                      <a:lnTo>
                        <a:pt x="129" y="534"/>
                      </a:lnTo>
                      <a:lnTo>
                        <a:pt x="125" y="538"/>
                      </a:lnTo>
                      <a:lnTo>
                        <a:pt x="121" y="541"/>
                      </a:lnTo>
                      <a:lnTo>
                        <a:pt x="116" y="543"/>
                      </a:lnTo>
                      <a:lnTo>
                        <a:pt x="111" y="546"/>
                      </a:lnTo>
                      <a:lnTo>
                        <a:pt x="107" y="548"/>
                      </a:lnTo>
                      <a:lnTo>
                        <a:pt x="99" y="548"/>
                      </a:lnTo>
                      <a:lnTo>
                        <a:pt x="94" y="548"/>
                      </a:lnTo>
                      <a:lnTo>
                        <a:pt x="91" y="546"/>
                      </a:lnTo>
                      <a:lnTo>
                        <a:pt x="86" y="540"/>
                      </a:lnTo>
                      <a:lnTo>
                        <a:pt x="87" y="532"/>
                      </a:lnTo>
                      <a:lnTo>
                        <a:pt x="88" y="526"/>
                      </a:lnTo>
                      <a:lnTo>
                        <a:pt x="92" y="520"/>
                      </a:lnTo>
                      <a:lnTo>
                        <a:pt x="95" y="513"/>
                      </a:lnTo>
                      <a:lnTo>
                        <a:pt x="94" y="495"/>
                      </a:lnTo>
                      <a:lnTo>
                        <a:pt x="93" y="483"/>
                      </a:lnTo>
                      <a:lnTo>
                        <a:pt x="87" y="474"/>
                      </a:lnTo>
                      <a:lnTo>
                        <a:pt x="75" y="462"/>
                      </a:lnTo>
                      <a:lnTo>
                        <a:pt x="71" y="460"/>
                      </a:lnTo>
                      <a:lnTo>
                        <a:pt x="68" y="460"/>
                      </a:lnTo>
                      <a:lnTo>
                        <a:pt x="64" y="459"/>
                      </a:lnTo>
                      <a:lnTo>
                        <a:pt x="62" y="459"/>
                      </a:lnTo>
                      <a:lnTo>
                        <a:pt x="57" y="459"/>
                      </a:lnTo>
                      <a:lnTo>
                        <a:pt x="53" y="459"/>
                      </a:lnTo>
                      <a:lnTo>
                        <a:pt x="46" y="459"/>
                      </a:lnTo>
                      <a:lnTo>
                        <a:pt x="38" y="459"/>
                      </a:lnTo>
                      <a:lnTo>
                        <a:pt x="32" y="451"/>
                      </a:lnTo>
                      <a:lnTo>
                        <a:pt x="27" y="444"/>
                      </a:lnTo>
                      <a:lnTo>
                        <a:pt x="24" y="437"/>
                      </a:lnTo>
                      <a:lnTo>
                        <a:pt x="23" y="428"/>
                      </a:lnTo>
                      <a:lnTo>
                        <a:pt x="30" y="421"/>
                      </a:lnTo>
                      <a:lnTo>
                        <a:pt x="38" y="415"/>
                      </a:lnTo>
                      <a:lnTo>
                        <a:pt x="44" y="411"/>
                      </a:lnTo>
                      <a:lnTo>
                        <a:pt x="48" y="403"/>
                      </a:lnTo>
                      <a:lnTo>
                        <a:pt x="48" y="391"/>
                      </a:lnTo>
                      <a:lnTo>
                        <a:pt x="47" y="381"/>
                      </a:lnTo>
                      <a:lnTo>
                        <a:pt x="44" y="371"/>
                      </a:lnTo>
                      <a:lnTo>
                        <a:pt x="37" y="360"/>
                      </a:lnTo>
                      <a:lnTo>
                        <a:pt x="32" y="359"/>
                      </a:lnTo>
                      <a:lnTo>
                        <a:pt x="27" y="358"/>
                      </a:lnTo>
                      <a:lnTo>
                        <a:pt x="24" y="357"/>
                      </a:lnTo>
                      <a:lnTo>
                        <a:pt x="19" y="354"/>
                      </a:lnTo>
                      <a:lnTo>
                        <a:pt x="15" y="353"/>
                      </a:lnTo>
                      <a:lnTo>
                        <a:pt x="10" y="352"/>
                      </a:lnTo>
                      <a:lnTo>
                        <a:pt x="6" y="350"/>
                      </a:lnTo>
                      <a:lnTo>
                        <a:pt x="1" y="349"/>
                      </a:lnTo>
                      <a:lnTo>
                        <a:pt x="1" y="341"/>
                      </a:lnTo>
                      <a:lnTo>
                        <a:pt x="1" y="331"/>
                      </a:lnTo>
                      <a:lnTo>
                        <a:pt x="1" y="323"/>
                      </a:lnTo>
                      <a:lnTo>
                        <a:pt x="0" y="315"/>
                      </a:lnTo>
                      <a:lnTo>
                        <a:pt x="8" y="311"/>
                      </a:lnTo>
                      <a:lnTo>
                        <a:pt x="17" y="306"/>
                      </a:lnTo>
                      <a:lnTo>
                        <a:pt x="25" y="303"/>
                      </a:lnTo>
                      <a:lnTo>
                        <a:pt x="33" y="299"/>
                      </a:lnTo>
                      <a:lnTo>
                        <a:pt x="44" y="290"/>
                      </a:lnTo>
                      <a:lnTo>
                        <a:pt x="50" y="283"/>
                      </a:lnTo>
                      <a:lnTo>
                        <a:pt x="53" y="274"/>
                      </a:lnTo>
                      <a:lnTo>
                        <a:pt x="53" y="259"/>
                      </a:lnTo>
                      <a:lnTo>
                        <a:pt x="45" y="251"/>
                      </a:lnTo>
                      <a:lnTo>
                        <a:pt x="38" y="246"/>
                      </a:lnTo>
                      <a:lnTo>
                        <a:pt x="31" y="240"/>
                      </a:lnTo>
                      <a:lnTo>
                        <a:pt x="19" y="232"/>
                      </a:lnTo>
                      <a:lnTo>
                        <a:pt x="20" y="223"/>
                      </a:lnTo>
                      <a:lnTo>
                        <a:pt x="23" y="214"/>
                      </a:lnTo>
                      <a:lnTo>
                        <a:pt x="26" y="206"/>
                      </a:lnTo>
                      <a:lnTo>
                        <a:pt x="32" y="199"/>
                      </a:lnTo>
                      <a:lnTo>
                        <a:pt x="37" y="199"/>
                      </a:lnTo>
                      <a:lnTo>
                        <a:pt x="41" y="199"/>
                      </a:lnTo>
                      <a:lnTo>
                        <a:pt x="46" y="200"/>
                      </a:lnTo>
                      <a:lnTo>
                        <a:pt x="50" y="200"/>
                      </a:lnTo>
                      <a:lnTo>
                        <a:pt x="55" y="200"/>
                      </a:lnTo>
                      <a:lnTo>
                        <a:pt x="59" y="200"/>
                      </a:lnTo>
                      <a:lnTo>
                        <a:pt x="64" y="200"/>
                      </a:lnTo>
                      <a:lnTo>
                        <a:pt x="69" y="200"/>
                      </a:lnTo>
                      <a:lnTo>
                        <a:pt x="80" y="189"/>
                      </a:lnTo>
                      <a:lnTo>
                        <a:pt x="88" y="179"/>
                      </a:lnTo>
                      <a:lnTo>
                        <a:pt x="94" y="172"/>
                      </a:lnTo>
                      <a:lnTo>
                        <a:pt x="97" y="165"/>
                      </a:lnTo>
                      <a:lnTo>
                        <a:pt x="98" y="160"/>
                      </a:lnTo>
                      <a:lnTo>
                        <a:pt x="95" y="152"/>
                      </a:lnTo>
                      <a:lnTo>
                        <a:pt x="92" y="141"/>
                      </a:lnTo>
                      <a:lnTo>
                        <a:pt x="86" y="129"/>
                      </a:lnTo>
                      <a:lnTo>
                        <a:pt x="79" y="121"/>
                      </a:lnTo>
                      <a:lnTo>
                        <a:pt x="72" y="112"/>
                      </a:lnTo>
                      <a:lnTo>
                        <a:pt x="64" y="104"/>
                      </a:lnTo>
                      <a:lnTo>
                        <a:pt x="57" y="96"/>
                      </a:lnTo>
                      <a:lnTo>
                        <a:pt x="61" y="85"/>
                      </a:lnTo>
                      <a:lnTo>
                        <a:pt x="69" y="77"/>
                      </a:lnTo>
                      <a:lnTo>
                        <a:pt x="78" y="71"/>
                      </a:lnTo>
                      <a:lnTo>
                        <a:pt x="91" y="65"/>
                      </a:lnTo>
                      <a:lnTo>
                        <a:pt x="100" y="68"/>
                      </a:lnTo>
                      <a:lnTo>
                        <a:pt x="108" y="70"/>
                      </a:lnTo>
                      <a:lnTo>
                        <a:pt x="115" y="74"/>
                      </a:lnTo>
                      <a:lnTo>
                        <a:pt x="123" y="79"/>
                      </a:lnTo>
                      <a:lnTo>
                        <a:pt x="131" y="84"/>
                      </a:lnTo>
                      <a:lnTo>
                        <a:pt x="139" y="87"/>
                      </a:lnTo>
                      <a:lnTo>
                        <a:pt x="147" y="89"/>
                      </a:lnTo>
                      <a:lnTo>
                        <a:pt x="158" y="91"/>
                      </a:lnTo>
                      <a:lnTo>
                        <a:pt x="160" y="88"/>
                      </a:lnTo>
                      <a:lnTo>
                        <a:pt x="164" y="85"/>
                      </a:lnTo>
                      <a:lnTo>
                        <a:pt x="170" y="81"/>
                      </a:lnTo>
                      <a:lnTo>
                        <a:pt x="177" y="78"/>
                      </a:lnTo>
                      <a:lnTo>
                        <a:pt x="185" y="73"/>
                      </a:lnTo>
                      <a:lnTo>
                        <a:pt x="192" y="71"/>
                      </a:lnTo>
                      <a:lnTo>
                        <a:pt x="198" y="68"/>
                      </a:lnTo>
                      <a:lnTo>
                        <a:pt x="203" y="66"/>
                      </a:lnTo>
                      <a:lnTo>
                        <a:pt x="204" y="51"/>
                      </a:lnTo>
                      <a:lnTo>
                        <a:pt x="205" y="39"/>
                      </a:lnTo>
                      <a:lnTo>
                        <a:pt x="207" y="26"/>
                      </a:lnTo>
                      <a:lnTo>
                        <a:pt x="209" y="11"/>
                      </a:lnTo>
                      <a:lnTo>
                        <a:pt x="214" y="9"/>
                      </a:lnTo>
                      <a:lnTo>
                        <a:pt x="219" y="6"/>
                      </a:lnTo>
                      <a:lnTo>
                        <a:pt x="223" y="4"/>
                      </a:lnTo>
                      <a:lnTo>
                        <a:pt x="228" y="2"/>
                      </a:lnTo>
                      <a:lnTo>
                        <a:pt x="232" y="1"/>
                      </a:lnTo>
                      <a:lnTo>
                        <a:pt x="237" y="0"/>
                      </a:lnTo>
                      <a:lnTo>
                        <a:pt x="242" y="0"/>
                      </a:lnTo>
                      <a:lnTo>
                        <a:pt x="247" y="0"/>
                      </a:lnTo>
                      <a:lnTo>
                        <a:pt x="251" y="9"/>
                      </a:lnTo>
                      <a:lnTo>
                        <a:pt x="253" y="16"/>
                      </a:lnTo>
                      <a:lnTo>
                        <a:pt x="258" y="24"/>
                      </a:lnTo>
                      <a:lnTo>
                        <a:pt x="262" y="31"/>
                      </a:lnTo>
                      <a:lnTo>
                        <a:pt x="270" y="32"/>
                      </a:lnTo>
                      <a:lnTo>
                        <a:pt x="279" y="33"/>
                      </a:lnTo>
                      <a:lnTo>
                        <a:pt x="287" y="33"/>
                      </a:lnTo>
                      <a:lnTo>
                        <a:pt x="296" y="33"/>
                      </a:lnTo>
                      <a:lnTo>
                        <a:pt x="305" y="32"/>
                      </a:lnTo>
                      <a:lnTo>
                        <a:pt x="313" y="31"/>
                      </a:lnTo>
                      <a:lnTo>
                        <a:pt x="320" y="27"/>
                      </a:lnTo>
                      <a:lnTo>
                        <a:pt x="327" y="24"/>
                      </a:lnTo>
                      <a:lnTo>
                        <a:pt x="329" y="15"/>
                      </a:lnTo>
                      <a:lnTo>
                        <a:pt x="332" y="9"/>
                      </a:lnTo>
                      <a:lnTo>
                        <a:pt x="336" y="5"/>
                      </a:lnTo>
                      <a:lnTo>
                        <a:pt x="344" y="1"/>
                      </a:lnTo>
                      <a:lnTo>
                        <a:pt x="353" y="0"/>
                      </a:lnTo>
                      <a:lnTo>
                        <a:pt x="363" y="0"/>
                      </a:lnTo>
                      <a:lnTo>
                        <a:pt x="371" y="2"/>
                      </a:lnTo>
                      <a:lnTo>
                        <a:pt x="378" y="9"/>
                      </a:lnTo>
                      <a:lnTo>
                        <a:pt x="378" y="19"/>
                      </a:lnTo>
                      <a:lnTo>
                        <a:pt x="378" y="26"/>
                      </a:lnTo>
                      <a:lnTo>
                        <a:pt x="379" y="34"/>
                      </a:lnTo>
                      <a:lnTo>
                        <a:pt x="381" y="45"/>
                      </a:lnTo>
                      <a:lnTo>
                        <a:pt x="386" y="49"/>
                      </a:lnTo>
                      <a:lnTo>
                        <a:pt x="391" y="55"/>
                      </a:lnTo>
                      <a:lnTo>
                        <a:pt x="399" y="61"/>
                      </a:lnTo>
                      <a:lnTo>
                        <a:pt x="408" y="65"/>
                      </a:lnTo>
                      <a:lnTo>
                        <a:pt x="416" y="69"/>
                      </a:lnTo>
                      <a:lnTo>
                        <a:pt x="423" y="69"/>
                      </a:lnTo>
                      <a:lnTo>
                        <a:pt x="429" y="66"/>
                      </a:lnTo>
                      <a:lnTo>
                        <a:pt x="433" y="61"/>
                      </a:lnTo>
                      <a:lnTo>
                        <a:pt x="436" y="57"/>
                      </a:lnTo>
                      <a:lnTo>
                        <a:pt x="441" y="53"/>
                      </a:lnTo>
                      <a:lnTo>
                        <a:pt x="446" y="49"/>
                      </a:lnTo>
                      <a:lnTo>
                        <a:pt x="451" y="45"/>
                      </a:lnTo>
                      <a:lnTo>
                        <a:pt x="456" y="40"/>
                      </a:lnTo>
                      <a:lnTo>
                        <a:pt x="462" y="38"/>
                      </a:lnTo>
                      <a:lnTo>
                        <a:pt x="466" y="35"/>
                      </a:lnTo>
                      <a:lnTo>
                        <a:pt x="471" y="34"/>
                      </a:lnTo>
                      <a:lnTo>
                        <a:pt x="476" y="38"/>
                      </a:lnTo>
                      <a:lnTo>
                        <a:pt x="480" y="41"/>
                      </a:lnTo>
                      <a:lnTo>
                        <a:pt x="484" y="46"/>
                      </a:lnTo>
                      <a:lnTo>
                        <a:pt x="488" y="49"/>
                      </a:lnTo>
                      <a:lnTo>
                        <a:pt x="489" y="54"/>
                      </a:lnTo>
                      <a:lnTo>
                        <a:pt x="488" y="58"/>
                      </a:lnTo>
                      <a:lnTo>
                        <a:pt x="487" y="66"/>
                      </a:lnTo>
                      <a:lnTo>
                        <a:pt x="485" y="81"/>
                      </a:lnTo>
                      <a:lnTo>
                        <a:pt x="487" y="94"/>
                      </a:lnTo>
                      <a:lnTo>
                        <a:pt x="492" y="104"/>
                      </a:lnTo>
                      <a:lnTo>
                        <a:pt x="499" y="114"/>
                      </a:lnTo>
                      <a:lnTo>
                        <a:pt x="508" y="124"/>
                      </a:lnTo>
                      <a:lnTo>
                        <a:pt x="515" y="125"/>
                      </a:lnTo>
                      <a:lnTo>
                        <a:pt x="520" y="124"/>
                      </a:lnTo>
                      <a:lnTo>
                        <a:pt x="527" y="123"/>
                      </a:lnTo>
                      <a:lnTo>
                        <a:pt x="533" y="121"/>
                      </a:lnTo>
                      <a:lnTo>
                        <a:pt x="540" y="119"/>
                      </a:lnTo>
                      <a:lnTo>
                        <a:pt x="547" y="117"/>
                      </a:lnTo>
                      <a:lnTo>
                        <a:pt x="554" y="116"/>
                      </a:lnTo>
                      <a:lnTo>
                        <a:pt x="562" y="116"/>
                      </a:lnTo>
                      <a:lnTo>
                        <a:pt x="564" y="123"/>
                      </a:lnTo>
                      <a:lnTo>
                        <a:pt x="567" y="127"/>
                      </a:lnTo>
                      <a:lnTo>
                        <a:pt x="567" y="132"/>
                      </a:lnTo>
                      <a:lnTo>
                        <a:pt x="567" y="137"/>
                      </a:lnTo>
                      <a:lnTo>
                        <a:pt x="563" y="142"/>
                      </a:lnTo>
                      <a:lnTo>
                        <a:pt x="561" y="147"/>
                      </a:lnTo>
                      <a:lnTo>
                        <a:pt x="558" y="152"/>
                      </a:lnTo>
                      <a:lnTo>
                        <a:pt x="556" y="161"/>
                      </a:lnTo>
                      <a:lnTo>
                        <a:pt x="556" y="175"/>
                      </a:lnTo>
                      <a:lnTo>
                        <a:pt x="558" y="187"/>
                      </a:lnTo>
                      <a:lnTo>
                        <a:pt x="562" y="201"/>
                      </a:lnTo>
                      <a:lnTo>
                        <a:pt x="568" y="214"/>
                      </a:lnTo>
                      <a:lnTo>
                        <a:pt x="573" y="213"/>
                      </a:lnTo>
                      <a:lnTo>
                        <a:pt x="579" y="212"/>
                      </a:lnTo>
                      <a:lnTo>
                        <a:pt x="584" y="209"/>
                      </a:lnTo>
                      <a:lnTo>
                        <a:pt x="588" y="207"/>
                      </a:lnTo>
                      <a:lnTo>
                        <a:pt x="593" y="206"/>
                      </a:lnTo>
                      <a:lnTo>
                        <a:pt x="598" y="205"/>
                      </a:lnTo>
                      <a:lnTo>
                        <a:pt x="605" y="206"/>
                      </a:lnTo>
                      <a:lnTo>
                        <a:pt x="611" y="208"/>
                      </a:lnTo>
                      <a:lnTo>
                        <a:pt x="615" y="216"/>
                      </a:lnTo>
                      <a:lnTo>
                        <a:pt x="616" y="222"/>
                      </a:lnTo>
                      <a:lnTo>
                        <a:pt x="617" y="229"/>
                      </a:lnTo>
                      <a:lnTo>
                        <a:pt x="617" y="237"/>
                      </a:lnTo>
                      <a:lnTo>
                        <a:pt x="611" y="243"/>
                      </a:lnTo>
                      <a:lnTo>
                        <a:pt x="606" y="248"/>
                      </a:lnTo>
                      <a:lnTo>
                        <a:pt x="600" y="253"/>
                      </a:lnTo>
                      <a:lnTo>
                        <a:pt x="594" y="259"/>
                      </a:lnTo>
                      <a:lnTo>
                        <a:pt x="590" y="271"/>
                      </a:lnTo>
                      <a:lnTo>
                        <a:pt x="586" y="286"/>
                      </a:lnTo>
                      <a:lnTo>
                        <a:pt x="585" y="300"/>
                      </a:lnTo>
                      <a:lnTo>
                        <a:pt x="591" y="313"/>
                      </a:lnTo>
                      <a:lnTo>
                        <a:pt x="596" y="314"/>
                      </a:lnTo>
                      <a:lnTo>
                        <a:pt x="601" y="314"/>
                      </a:lnTo>
                      <a:lnTo>
                        <a:pt x="606" y="314"/>
                      </a:lnTo>
                      <a:lnTo>
                        <a:pt x="610" y="313"/>
                      </a:lnTo>
                      <a:lnTo>
                        <a:pt x="615" y="313"/>
                      </a:lnTo>
                      <a:lnTo>
                        <a:pt x="620" y="313"/>
                      </a:lnTo>
                      <a:lnTo>
                        <a:pt x="625" y="314"/>
                      </a:lnTo>
                      <a:lnTo>
                        <a:pt x="631" y="315"/>
                      </a:lnTo>
                      <a:lnTo>
                        <a:pt x="633" y="327"/>
                      </a:lnTo>
                      <a:lnTo>
                        <a:pt x="635" y="336"/>
                      </a:lnTo>
                      <a:lnTo>
                        <a:pt x="633" y="344"/>
                      </a:lnTo>
                      <a:lnTo>
                        <a:pt x="629" y="353"/>
                      </a:lnTo>
                      <a:lnTo>
                        <a:pt x="622" y="356"/>
                      </a:lnTo>
                      <a:lnTo>
                        <a:pt x="616" y="358"/>
                      </a:lnTo>
                      <a:lnTo>
                        <a:pt x="610" y="361"/>
                      </a:lnTo>
                      <a:lnTo>
                        <a:pt x="603" y="366"/>
                      </a:lnTo>
                      <a:lnTo>
                        <a:pt x="598" y="379"/>
                      </a:lnTo>
                      <a:lnTo>
                        <a:pt x="593" y="388"/>
                      </a:lnTo>
                      <a:lnTo>
                        <a:pt x="592" y="397"/>
                      </a:lnTo>
                      <a:lnTo>
                        <a:pt x="593" y="412"/>
                      </a:lnTo>
                      <a:lnTo>
                        <a:pt x="598" y="413"/>
                      </a:lnTo>
                      <a:lnTo>
                        <a:pt x="603" y="414"/>
                      </a:lnTo>
                      <a:lnTo>
                        <a:pt x="608" y="417"/>
                      </a:lnTo>
                      <a:lnTo>
                        <a:pt x="613" y="418"/>
                      </a:lnTo>
                      <a:lnTo>
                        <a:pt x="613" y="422"/>
                      </a:lnTo>
                      <a:lnTo>
                        <a:pt x="613" y="426"/>
                      </a:lnTo>
                      <a:lnTo>
                        <a:pt x="611" y="429"/>
                      </a:lnTo>
                      <a:lnTo>
                        <a:pt x="610" y="435"/>
                      </a:lnTo>
                      <a:lnTo>
                        <a:pt x="606" y="440"/>
                      </a:lnTo>
                      <a:lnTo>
                        <a:pt x="601" y="442"/>
                      </a:lnTo>
                      <a:lnTo>
                        <a:pt x="598" y="443"/>
                      </a:lnTo>
                      <a:lnTo>
                        <a:pt x="594" y="444"/>
                      </a:lnTo>
                      <a:lnTo>
                        <a:pt x="590" y="444"/>
                      </a:lnTo>
                      <a:lnTo>
                        <a:pt x="585" y="444"/>
                      </a:lnTo>
                      <a:lnTo>
                        <a:pt x="580" y="445"/>
                      </a:lnTo>
                      <a:lnTo>
                        <a:pt x="575" y="447"/>
                      </a:lnTo>
                      <a:lnTo>
                        <a:pt x="577" y="456"/>
                      </a:lnTo>
                      <a:lnTo>
                        <a:pt x="577" y="462"/>
                      </a:lnTo>
                      <a:lnTo>
                        <a:pt x="573" y="466"/>
                      </a:lnTo>
                      <a:lnTo>
                        <a:pt x="565" y="471"/>
                      </a:lnTo>
                      <a:lnTo>
                        <a:pt x="560" y="471"/>
                      </a:lnTo>
                      <a:lnTo>
                        <a:pt x="556" y="470"/>
                      </a:lnTo>
                      <a:lnTo>
                        <a:pt x="553" y="467"/>
                      </a:lnTo>
                      <a:lnTo>
                        <a:pt x="548" y="464"/>
                      </a:lnTo>
                      <a:lnTo>
                        <a:pt x="540" y="465"/>
                      </a:lnTo>
                      <a:lnTo>
                        <a:pt x="534" y="465"/>
                      </a:lnTo>
                      <a:lnTo>
                        <a:pt x="529" y="467"/>
                      </a:lnTo>
                      <a:lnTo>
                        <a:pt x="524" y="470"/>
                      </a:lnTo>
                      <a:lnTo>
                        <a:pt x="519" y="473"/>
                      </a:lnTo>
                      <a:lnTo>
                        <a:pt x="516" y="478"/>
                      </a:lnTo>
                      <a:lnTo>
                        <a:pt x="512" y="485"/>
                      </a:lnTo>
                      <a:lnTo>
                        <a:pt x="508" y="492"/>
                      </a:lnTo>
                      <a:lnTo>
                        <a:pt x="508" y="508"/>
                      </a:lnTo>
                      <a:lnTo>
                        <a:pt x="509" y="518"/>
                      </a:lnTo>
                      <a:lnTo>
                        <a:pt x="510" y="527"/>
                      </a:lnTo>
                      <a:lnTo>
                        <a:pt x="510" y="539"/>
                      </a:lnTo>
                      <a:lnTo>
                        <a:pt x="503" y="547"/>
                      </a:lnTo>
                      <a:lnTo>
                        <a:pt x="499" y="550"/>
                      </a:lnTo>
                      <a:lnTo>
                        <a:pt x="492" y="553"/>
                      </a:lnTo>
                      <a:lnTo>
                        <a:pt x="481" y="553"/>
                      </a:lnTo>
                      <a:lnTo>
                        <a:pt x="478" y="546"/>
                      </a:lnTo>
                      <a:lnTo>
                        <a:pt x="474" y="540"/>
                      </a:lnTo>
                      <a:lnTo>
                        <a:pt x="470" y="535"/>
                      </a:lnTo>
                      <a:lnTo>
                        <a:pt x="464" y="530"/>
                      </a:lnTo>
                      <a:lnTo>
                        <a:pt x="457" y="531"/>
                      </a:lnTo>
                      <a:lnTo>
                        <a:pt x="450" y="532"/>
                      </a:lnTo>
                      <a:lnTo>
                        <a:pt x="444" y="533"/>
                      </a:lnTo>
                      <a:lnTo>
                        <a:pt x="440" y="536"/>
                      </a:lnTo>
                      <a:lnTo>
                        <a:pt x="435" y="540"/>
                      </a:lnTo>
                      <a:lnTo>
                        <a:pt x="432" y="545"/>
                      </a:lnTo>
                      <a:lnTo>
                        <a:pt x="428" y="549"/>
                      </a:lnTo>
                      <a:lnTo>
                        <a:pt x="425" y="556"/>
                      </a:lnTo>
                      <a:lnTo>
                        <a:pt x="424" y="565"/>
                      </a:lnTo>
                      <a:lnTo>
                        <a:pt x="424" y="574"/>
                      </a:lnTo>
                      <a:lnTo>
                        <a:pt x="424" y="584"/>
                      </a:lnTo>
                      <a:lnTo>
                        <a:pt x="424" y="593"/>
                      </a:lnTo>
                      <a:lnTo>
                        <a:pt x="419" y="600"/>
                      </a:lnTo>
                      <a:lnTo>
                        <a:pt x="414" y="606"/>
                      </a:lnTo>
                      <a:lnTo>
                        <a:pt x="410" y="610"/>
                      </a:lnTo>
                      <a:lnTo>
                        <a:pt x="405" y="614"/>
                      </a:lnTo>
                      <a:lnTo>
                        <a:pt x="399" y="616"/>
                      </a:lnTo>
                      <a:lnTo>
                        <a:pt x="393" y="617"/>
                      </a:lnTo>
                      <a:lnTo>
                        <a:pt x="386" y="616"/>
                      </a:lnTo>
                      <a:lnTo>
                        <a:pt x="376" y="614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7588" name="Freeform 116"/>
                <p:cNvSpPr>
                  <a:spLocks/>
                </p:cNvSpPr>
                <p:nvPr/>
              </p:nvSpPr>
              <p:spPr bwMode="auto">
                <a:xfrm>
                  <a:off x="1683" y="1287"/>
                  <a:ext cx="239" cy="241"/>
                </a:xfrm>
                <a:custGeom>
                  <a:avLst/>
                  <a:gdLst>
                    <a:gd name="T0" fmla="*/ 393 w 814"/>
                    <a:gd name="T1" fmla="*/ 769 h 820"/>
                    <a:gd name="T2" fmla="*/ 337 w 814"/>
                    <a:gd name="T3" fmla="*/ 773 h 820"/>
                    <a:gd name="T4" fmla="*/ 294 w 814"/>
                    <a:gd name="T5" fmla="*/ 797 h 820"/>
                    <a:gd name="T6" fmla="*/ 270 w 814"/>
                    <a:gd name="T7" fmla="*/ 743 h 820"/>
                    <a:gd name="T8" fmla="*/ 237 w 814"/>
                    <a:gd name="T9" fmla="*/ 701 h 820"/>
                    <a:gd name="T10" fmla="*/ 182 w 814"/>
                    <a:gd name="T11" fmla="*/ 722 h 820"/>
                    <a:gd name="T12" fmla="*/ 157 w 814"/>
                    <a:gd name="T13" fmla="*/ 680 h 820"/>
                    <a:gd name="T14" fmla="*/ 136 w 814"/>
                    <a:gd name="T15" fmla="*/ 629 h 820"/>
                    <a:gd name="T16" fmla="*/ 78 w 814"/>
                    <a:gd name="T17" fmla="*/ 614 h 820"/>
                    <a:gd name="T18" fmla="*/ 75 w 814"/>
                    <a:gd name="T19" fmla="*/ 576 h 820"/>
                    <a:gd name="T20" fmla="*/ 53 w 814"/>
                    <a:gd name="T21" fmla="*/ 530 h 820"/>
                    <a:gd name="T22" fmla="*/ 15 w 814"/>
                    <a:gd name="T23" fmla="*/ 529 h 820"/>
                    <a:gd name="T24" fmla="*/ 27 w 814"/>
                    <a:gd name="T25" fmla="*/ 474 h 820"/>
                    <a:gd name="T26" fmla="*/ 56 w 814"/>
                    <a:gd name="T27" fmla="*/ 403 h 820"/>
                    <a:gd name="T28" fmla="*/ 11 w 814"/>
                    <a:gd name="T29" fmla="*/ 350 h 820"/>
                    <a:gd name="T30" fmla="*/ 49 w 814"/>
                    <a:gd name="T31" fmla="*/ 350 h 820"/>
                    <a:gd name="T32" fmla="*/ 43 w 814"/>
                    <a:gd name="T33" fmla="*/ 284 h 820"/>
                    <a:gd name="T34" fmla="*/ 52 w 814"/>
                    <a:gd name="T35" fmla="*/ 238 h 820"/>
                    <a:gd name="T36" fmla="*/ 106 w 814"/>
                    <a:gd name="T37" fmla="*/ 247 h 820"/>
                    <a:gd name="T38" fmla="*/ 111 w 814"/>
                    <a:gd name="T39" fmla="*/ 186 h 820"/>
                    <a:gd name="T40" fmla="*/ 98 w 814"/>
                    <a:gd name="T41" fmla="*/ 158 h 820"/>
                    <a:gd name="T42" fmla="*/ 137 w 814"/>
                    <a:gd name="T43" fmla="*/ 175 h 820"/>
                    <a:gd name="T44" fmla="*/ 173 w 814"/>
                    <a:gd name="T45" fmla="*/ 161 h 820"/>
                    <a:gd name="T46" fmla="*/ 154 w 814"/>
                    <a:gd name="T47" fmla="*/ 88 h 820"/>
                    <a:gd name="T48" fmla="*/ 188 w 814"/>
                    <a:gd name="T49" fmla="*/ 93 h 820"/>
                    <a:gd name="T50" fmla="*/ 249 w 814"/>
                    <a:gd name="T51" fmla="*/ 110 h 820"/>
                    <a:gd name="T52" fmla="*/ 254 w 814"/>
                    <a:gd name="T53" fmla="*/ 54 h 820"/>
                    <a:gd name="T54" fmla="*/ 290 w 814"/>
                    <a:gd name="T55" fmla="*/ 29 h 820"/>
                    <a:gd name="T56" fmla="*/ 354 w 814"/>
                    <a:gd name="T57" fmla="*/ 82 h 820"/>
                    <a:gd name="T58" fmla="*/ 382 w 814"/>
                    <a:gd name="T59" fmla="*/ 14 h 820"/>
                    <a:gd name="T60" fmla="*/ 419 w 814"/>
                    <a:gd name="T61" fmla="*/ 3 h 820"/>
                    <a:gd name="T62" fmla="*/ 461 w 814"/>
                    <a:gd name="T63" fmla="*/ 68 h 820"/>
                    <a:gd name="T64" fmla="*/ 510 w 814"/>
                    <a:gd name="T65" fmla="*/ 25 h 820"/>
                    <a:gd name="T66" fmla="*/ 558 w 814"/>
                    <a:gd name="T67" fmla="*/ 22 h 820"/>
                    <a:gd name="T68" fmla="*/ 575 w 814"/>
                    <a:gd name="T69" fmla="*/ 78 h 820"/>
                    <a:gd name="T70" fmla="*/ 629 w 814"/>
                    <a:gd name="T71" fmla="*/ 101 h 820"/>
                    <a:gd name="T72" fmla="*/ 694 w 814"/>
                    <a:gd name="T73" fmla="*/ 102 h 820"/>
                    <a:gd name="T74" fmla="*/ 692 w 814"/>
                    <a:gd name="T75" fmla="*/ 176 h 820"/>
                    <a:gd name="T76" fmla="*/ 751 w 814"/>
                    <a:gd name="T77" fmla="*/ 185 h 820"/>
                    <a:gd name="T78" fmla="*/ 750 w 814"/>
                    <a:gd name="T79" fmla="*/ 259 h 820"/>
                    <a:gd name="T80" fmla="*/ 788 w 814"/>
                    <a:gd name="T81" fmla="*/ 297 h 820"/>
                    <a:gd name="T82" fmla="*/ 791 w 814"/>
                    <a:gd name="T83" fmla="*/ 353 h 820"/>
                    <a:gd name="T84" fmla="*/ 770 w 814"/>
                    <a:gd name="T85" fmla="*/ 408 h 820"/>
                    <a:gd name="T86" fmla="*/ 814 w 814"/>
                    <a:gd name="T87" fmla="*/ 470 h 820"/>
                    <a:gd name="T88" fmla="*/ 763 w 814"/>
                    <a:gd name="T89" fmla="*/ 488 h 820"/>
                    <a:gd name="T90" fmla="*/ 775 w 814"/>
                    <a:gd name="T91" fmla="*/ 545 h 820"/>
                    <a:gd name="T92" fmla="*/ 748 w 814"/>
                    <a:gd name="T93" fmla="*/ 591 h 820"/>
                    <a:gd name="T94" fmla="*/ 693 w 814"/>
                    <a:gd name="T95" fmla="*/ 617 h 820"/>
                    <a:gd name="T96" fmla="*/ 703 w 814"/>
                    <a:gd name="T97" fmla="*/ 683 h 820"/>
                    <a:gd name="T98" fmla="*/ 670 w 814"/>
                    <a:gd name="T99" fmla="*/ 703 h 820"/>
                    <a:gd name="T100" fmla="*/ 622 w 814"/>
                    <a:gd name="T101" fmla="*/ 695 h 820"/>
                    <a:gd name="T102" fmla="*/ 601 w 814"/>
                    <a:gd name="T103" fmla="*/ 730 h 820"/>
                    <a:gd name="T104" fmla="*/ 580 w 814"/>
                    <a:gd name="T105" fmla="*/ 786 h 820"/>
                    <a:gd name="T106" fmla="*/ 528 w 814"/>
                    <a:gd name="T107" fmla="*/ 774 h 820"/>
                    <a:gd name="T108" fmla="*/ 472 w 814"/>
                    <a:gd name="T109" fmla="*/ 779 h 820"/>
                    <a:gd name="T110" fmla="*/ 439 w 814"/>
                    <a:gd name="T111" fmla="*/ 818 h 820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w 814"/>
                    <a:gd name="T169" fmla="*/ 0 h 820"/>
                    <a:gd name="T170" fmla="*/ 814 w 814"/>
                    <a:gd name="T171" fmla="*/ 820 h 820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T168" t="T169" r="T170" b="T171"/>
                  <a:pathLst>
                    <a:path w="814" h="820">
                      <a:moveTo>
                        <a:pt x="407" y="820"/>
                      </a:moveTo>
                      <a:lnTo>
                        <a:pt x="402" y="807"/>
                      </a:lnTo>
                      <a:lnTo>
                        <a:pt x="404" y="802"/>
                      </a:lnTo>
                      <a:lnTo>
                        <a:pt x="406" y="797"/>
                      </a:lnTo>
                      <a:lnTo>
                        <a:pt x="406" y="786"/>
                      </a:lnTo>
                      <a:lnTo>
                        <a:pt x="402" y="777"/>
                      </a:lnTo>
                      <a:lnTo>
                        <a:pt x="398" y="773"/>
                      </a:lnTo>
                      <a:lnTo>
                        <a:pt x="393" y="769"/>
                      </a:lnTo>
                      <a:lnTo>
                        <a:pt x="387" y="767"/>
                      </a:lnTo>
                      <a:lnTo>
                        <a:pt x="381" y="766"/>
                      </a:lnTo>
                      <a:lnTo>
                        <a:pt x="374" y="766"/>
                      </a:lnTo>
                      <a:lnTo>
                        <a:pt x="366" y="765"/>
                      </a:lnTo>
                      <a:lnTo>
                        <a:pt x="356" y="765"/>
                      </a:lnTo>
                      <a:lnTo>
                        <a:pt x="349" y="767"/>
                      </a:lnTo>
                      <a:lnTo>
                        <a:pt x="344" y="769"/>
                      </a:lnTo>
                      <a:lnTo>
                        <a:pt x="337" y="773"/>
                      </a:lnTo>
                      <a:lnTo>
                        <a:pt x="331" y="775"/>
                      </a:lnTo>
                      <a:lnTo>
                        <a:pt x="325" y="782"/>
                      </a:lnTo>
                      <a:lnTo>
                        <a:pt x="319" y="787"/>
                      </a:lnTo>
                      <a:lnTo>
                        <a:pt x="314" y="792"/>
                      </a:lnTo>
                      <a:lnTo>
                        <a:pt x="308" y="798"/>
                      </a:lnTo>
                      <a:lnTo>
                        <a:pt x="303" y="798"/>
                      </a:lnTo>
                      <a:lnTo>
                        <a:pt x="299" y="797"/>
                      </a:lnTo>
                      <a:lnTo>
                        <a:pt x="294" y="797"/>
                      </a:lnTo>
                      <a:lnTo>
                        <a:pt x="290" y="796"/>
                      </a:lnTo>
                      <a:lnTo>
                        <a:pt x="284" y="795"/>
                      </a:lnTo>
                      <a:lnTo>
                        <a:pt x="279" y="794"/>
                      </a:lnTo>
                      <a:lnTo>
                        <a:pt x="276" y="791"/>
                      </a:lnTo>
                      <a:lnTo>
                        <a:pt x="271" y="789"/>
                      </a:lnTo>
                      <a:lnTo>
                        <a:pt x="271" y="771"/>
                      </a:lnTo>
                      <a:lnTo>
                        <a:pt x="271" y="757"/>
                      </a:lnTo>
                      <a:lnTo>
                        <a:pt x="270" y="743"/>
                      </a:lnTo>
                      <a:lnTo>
                        <a:pt x="268" y="723"/>
                      </a:lnTo>
                      <a:lnTo>
                        <a:pt x="264" y="715"/>
                      </a:lnTo>
                      <a:lnTo>
                        <a:pt x="262" y="709"/>
                      </a:lnTo>
                      <a:lnTo>
                        <a:pt x="258" y="706"/>
                      </a:lnTo>
                      <a:lnTo>
                        <a:pt x="255" y="704"/>
                      </a:lnTo>
                      <a:lnTo>
                        <a:pt x="250" y="701"/>
                      </a:lnTo>
                      <a:lnTo>
                        <a:pt x="243" y="701"/>
                      </a:lnTo>
                      <a:lnTo>
                        <a:pt x="237" y="701"/>
                      </a:lnTo>
                      <a:lnTo>
                        <a:pt x="227" y="701"/>
                      </a:lnTo>
                      <a:lnTo>
                        <a:pt x="222" y="704"/>
                      </a:lnTo>
                      <a:lnTo>
                        <a:pt x="216" y="706"/>
                      </a:lnTo>
                      <a:lnTo>
                        <a:pt x="208" y="709"/>
                      </a:lnTo>
                      <a:lnTo>
                        <a:pt x="201" y="714"/>
                      </a:lnTo>
                      <a:lnTo>
                        <a:pt x="194" y="718"/>
                      </a:lnTo>
                      <a:lnTo>
                        <a:pt x="187" y="720"/>
                      </a:lnTo>
                      <a:lnTo>
                        <a:pt x="182" y="722"/>
                      </a:lnTo>
                      <a:lnTo>
                        <a:pt x="179" y="723"/>
                      </a:lnTo>
                      <a:lnTo>
                        <a:pt x="171" y="718"/>
                      </a:lnTo>
                      <a:lnTo>
                        <a:pt x="164" y="711"/>
                      </a:lnTo>
                      <a:lnTo>
                        <a:pt x="156" y="704"/>
                      </a:lnTo>
                      <a:lnTo>
                        <a:pt x="148" y="697"/>
                      </a:lnTo>
                      <a:lnTo>
                        <a:pt x="149" y="690"/>
                      </a:lnTo>
                      <a:lnTo>
                        <a:pt x="152" y="684"/>
                      </a:lnTo>
                      <a:lnTo>
                        <a:pt x="157" y="680"/>
                      </a:lnTo>
                      <a:lnTo>
                        <a:pt x="161" y="673"/>
                      </a:lnTo>
                      <a:lnTo>
                        <a:pt x="161" y="665"/>
                      </a:lnTo>
                      <a:lnTo>
                        <a:pt x="159" y="659"/>
                      </a:lnTo>
                      <a:lnTo>
                        <a:pt x="157" y="655"/>
                      </a:lnTo>
                      <a:lnTo>
                        <a:pt x="150" y="653"/>
                      </a:lnTo>
                      <a:lnTo>
                        <a:pt x="144" y="645"/>
                      </a:lnTo>
                      <a:lnTo>
                        <a:pt x="140" y="637"/>
                      </a:lnTo>
                      <a:lnTo>
                        <a:pt x="136" y="629"/>
                      </a:lnTo>
                      <a:lnTo>
                        <a:pt x="132" y="622"/>
                      </a:lnTo>
                      <a:lnTo>
                        <a:pt x="126" y="616"/>
                      </a:lnTo>
                      <a:lnTo>
                        <a:pt x="119" y="612"/>
                      </a:lnTo>
                      <a:lnTo>
                        <a:pt x="109" y="609"/>
                      </a:lnTo>
                      <a:lnTo>
                        <a:pt x="96" y="608"/>
                      </a:lnTo>
                      <a:lnTo>
                        <a:pt x="89" y="612"/>
                      </a:lnTo>
                      <a:lnTo>
                        <a:pt x="83" y="614"/>
                      </a:lnTo>
                      <a:lnTo>
                        <a:pt x="78" y="614"/>
                      </a:lnTo>
                      <a:lnTo>
                        <a:pt x="70" y="615"/>
                      </a:lnTo>
                      <a:lnTo>
                        <a:pt x="65" y="612"/>
                      </a:lnTo>
                      <a:lnTo>
                        <a:pt x="61" y="608"/>
                      </a:lnTo>
                      <a:lnTo>
                        <a:pt x="59" y="605"/>
                      </a:lnTo>
                      <a:lnTo>
                        <a:pt x="58" y="599"/>
                      </a:lnTo>
                      <a:lnTo>
                        <a:pt x="64" y="591"/>
                      </a:lnTo>
                      <a:lnTo>
                        <a:pt x="70" y="583"/>
                      </a:lnTo>
                      <a:lnTo>
                        <a:pt x="75" y="576"/>
                      </a:lnTo>
                      <a:lnTo>
                        <a:pt x="81" y="568"/>
                      </a:lnTo>
                      <a:lnTo>
                        <a:pt x="80" y="560"/>
                      </a:lnTo>
                      <a:lnTo>
                        <a:pt x="79" y="553"/>
                      </a:lnTo>
                      <a:lnTo>
                        <a:pt x="75" y="547"/>
                      </a:lnTo>
                      <a:lnTo>
                        <a:pt x="72" y="541"/>
                      </a:lnTo>
                      <a:lnTo>
                        <a:pt x="66" y="537"/>
                      </a:lnTo>
                      <a:lnTo>
                        <a:pt x="60" y="532"/>
                      </a:lnTo>
                      <a:lnTo>
                        <a:pt x="53" y="530"/>
                      </a:lnTo>
                      <a:lnTo>
                        <a:pt x="45" y="527"/>
                      </a:lnTo>
                      <a:lnTo>
                        <a:pt x="41" y="527"/>
                      </a:lnTo>
                      <a:lnTo>
                        <a:pt x="37" y="527"/>
                      </a:lnTo>
                      <a:lnTo>
                        <a:pt x="33" y="527"/>
                      </a:lnTo>
                      <a:lnTo>
                        <a:pt x="28" y="527"/>
                      </a:lnTo>
                      <a:lnTo>
                        <a:pt x="23" y="527"/>
                      </a:lnTo>
                      <a:lnTo>
                        <a:pt x="20" y="527"/>
                      </a:lnTo>
                      <a:lnTo>
                        <a:pt x="15" y="529"/>
                      </a:lnTo>
                      <a:lnTo>
                        <a:pt x="11" y="529"/>
                      </a:lnTo>
                      <a:lnTo>
                        <a:pt x="10" y="516"/>
                      </a:lnTo>
                      <a:lnTo>
                        <a:pt x="7" y="503"/>
                      </a:lnTo>
                      <a:lnTo>
                        <a:pt x="4" y="491"/>
                      </a:lnTo>
                      <a:lnTo>
                        <a:pt x="0" y="478"/>
                      </a:lnTo>
                      <a:lnTo>
                        <a:pt x="11" y="477"/>
                      </a:lnTo>
                      <a:lnTo>
                        <a:pt x="20" y="476"/>
                      </a:lnTo>
                      <a:lnTo>
                        <a:pt x="27" y="474"/>
                      </a:lnTo>
                      <a:lnTo>
                        <a:pt x="34" y="472"/>
                      </a:lnTo>
                      <a:lnTo>
                        <a:pt x="40" y="468"/>
                      </a:lnTo>
                      <a:lnTo>
                        <a:pt x="46" y="463"/>
                      </a:lnTo>
                      <a:lnTo>
                        <a:pt x="52" y="457"/>
                      </a:lnTo>
                      <a:lnTo>
                        <a:pt x="59" y="449"/>
                      </a:lnTo>
                      <a:lnTo>
                        <a:pt x="60" y="431"/>
                      </a:lnTo>
                      <a:lnTo>
                        <a:pt x="60" y="417"/>
                      </a:lnTo>
                      <a:lnTo>
                        <a:pt x="56" y="403"/>
                      </a:lnTo>
                      <a:lnTo>
                        <a:pt x="45" y="388"/>
                      </a:lnTo>
                      <a:lnTo>
                        <a:pt x="38" y="382"/>
                      </a:lnTo>
                      <a:lnTo>
                        <a:pt x="31" y="378"/>
                      </a:lnTo>
                      <a:lnTo>
                        <a:pt x="25" y="373"/>
                      </a:lnTo>
                      <a:lnTo>
                        <a:pt x="15" y="371"/>
                      </a:lnTo>
                      <a:lnTo>
                        <a:pt x="13" y="363"/>
                      </a:lnTo>
                      <a:lnTo>
                        <a:pt x="12" y="357"/>
                      </a:lnTo>
                      <a:lnTo>
                        <a:pt x="11" y="350"/>
                      </a:lnTo>
                      <a:lnTo>
                        <a:pt x="11" y="342"/>
                      </a:lnTo>
                      <a:lnTo>
                        <a:pt x="18" y="344"/>
                      </a:lnTo>
                      <a:lnTo>
                        <a:pt x="22" y="347"/>
                      </a:lnTo>
                      <a:lnTo>
                        <a:pt x="28" y="349"/>
                      </a:lnTo>
                      <a:lnTo>
                        <a:pt x="33" y="350"/>
                      </a:lnTo>
                      <a:lnTo>
                        <a:pt x="37" y="351"/>
                      </a:lnTo>
                      <a:lnTo>
                        <a:pt x="43" y="351"/>
                      </a:lnTo>
                      <a:lnTo>
                        <a:pt x="49" y="350"/>
                      </a:lnTo>
                      <a:lnTo>
                        <a:pt x="57" y="349"/>
                      </a:lnTo>
                      <a:lnTo>
                        <a:pt x="64" y="340"/>
                      </a:lnTo>
                      <a:lnTo>
                        <a:pt x="71" y="326"/>
                      </a:lnTo>
                      <a:lnTo>
                        <a:pt x="72" y="313"/>
                      </a:lnTo>
                      <a:lnTo>
                        <a:pt x="65" y="304"/>
                      </a:lnTo>
                      <a:lnTo>
                        <a:pt x="58" y="297"/>
                      </a:lnTo>
                      <a:lnTo>
                        <a:pt x="51" y="290"/>
                      </a:lnTo>
                      <a:lnTo>
                        <a:pt x="43" y="284"/>
                      </a:lnTo>
                      <a:lnTo>
                        <a:pt x="35" y="279"/>
                      </a:lnTo>
                      <a:lnTo>
                        <a:pt x="33" y="269"/>
                      </a:lnTo>
                      <a:lnTo>
                        <a:pt x="34" y="260"/>
                      </a:lnTo>
                      <a:lnTo>
                        <a:pt x="37" y="249"/>
                      </a:lnTo>
                      <a:lnTo>
                        <a:pt x="40" y="238"/>
                      </a:lnTo>
                      <a:lnTo>
                        <a:pt x="44" y="238"/>
                      </a:lnTo>
                      <a:lnTo>
                        <a:pt x="48" y="238"/>
                      </a:lnTo>
                      <a:lnTo>
                        <a:pt x="52" y="238"/>
                      </a:lnTo>
                      <a:lnTo>
                        <a:pt x="57" y="239"/>
                      </a:lnTo>
                      <a:lnTo>
                        <a:pt x="63" y="242"/>
                      </a:lnTo>
                      <a:lnTo>
                        <a:pt x="68" y="244"/>
                      </a:lnTo>
                      <a:lnTo>
                        <a:pt x="76" y="246"/>
                      </a:lnTo>
                      <a:lnTo>
                        <a:pt x="84" y="249"/>
                      </a:lnTo>
                      <a:lnTo>
                        <a:pt x="93" y="250"/>
                      </a:lnTo>
                      <a:lnTo>
                        <a:pt x="99" y="250"/>
                      </a:lnTo>
                      <a:lnTo>
                        <a:pt x="106" y="247"/>
                      </a:lnTo>
                      <a:lnTo>
                        <a:pt x="111" y="244"/>
                      </a:lnTo>
                      <a:lnTo>
                        <a:pt x="125" y="237"/>
                      </a:lnTo>
                      <a:lnTo>
                        <a:pt x="133" y="226"/>
                      </a:lnTo>
                      <a:lnTo>
                        <a:pt x="133" y="212"/>
                      </a:lnTo>
                      <a:lnTo>
                        <a:pt x="126" y="196"/>
                      </a:lnTo>
                      <a:lnTo>
                        <a:pt x="121" y="193"/>
                      </a:lnTo>
                      <a:lnTo>
                        <a:pt x="117" y="190"/>
                      </a:lnTo>
                      <a:lnTo>
                        <a:pt x="111" y="186"/>
                      </a:lnTo>
                      <a:lnTo>
                        <a:pt x="105" y="183"/>
                      </a:lnTo>
                      <a:lnTo>
                        <a:pt x="101" y="178"/>
                      </a:lnTo>
                      <a:lnTo>
                        <a:pt x="96" y="175"/>
                      </a:lnTo>
                      <a:lnTo>
                        <a:pt x="93" y="170"/>
                      </a:lnTo>
                      <a:lnTo>
                        <a:pt x="90" y="166"/>
                      </a:lnTo>
                      <a:lnTo>
                        <a:pt x="94" y="161"/>
                      </a:lnTo>
                      <a:lnTo>
                        <a:pt x="96" y="159"/>
                      </a:lnTo>
                      <a:lnTo>
                        <a:pt x="98" y="158"/>
                      </a:lnTo>
                      <a:lnTo>
                        <a:pt x="102" y="156"/>
                      </a:lnTo>
                      <a:lnTo>
                        <a:pt x="106" y="158"/>
                      </a:lnTo>
                      <a:lnTo>
                        <a:pt x="111" y="159"/>
                      </a:lnTo>
                      <a:lnTo>
                        <a:pt x="117" y="162"/>
                      </a:lnTo>
                      <a:lnTo>
                        <a:pt x="122" y="166"/>
                      </a:lnTo>
                      <a:lnTo>
                        <a:pt x="128" y="169"/>
                      </a:lnTo>
                      <a:lnTo>
                        <a:pt x="133" y="173"/>
                      </a:lnTo>
                      <a:lnTo>
                        <a:pt x="137" y="175"/>
                      </a:lnTo>
                      <a:lnTo>
                        <a:pt x="141" y="177"/>
                      </a:lnTo>
                      <a:lnTo>
                        <a:pt x="146" y="177"/>
                      </a:lnTo>
                      <a:lnTo>
                        <a:pt x="151" y="176"/>
                      </a:lnTo>
                      <a:lnTo>
                        <a:pt x="157" y="174"/>
                      </a:lnTo>
                      <a:lnTo>
                        <a:pt x="163" y="171"/>
                      </a:lnTo>
                      <a:lnTo>
                        <a:pt x="167" y="169"/>
                      </a:lnTo>
                      <a:lnTo>
                        <a:pt x="172" y="166"/>
                      </a:lnTo>
                      <a:lnTo>
                        <a:pt x="173" y="161"/>
                      </a:lnTo>
                      <a:lnTo>
                        <a:pt x="173" y="156"/>
                      </a:lnTo>
                      <a:lnTo>
                        <a:pt x="165" y="152"/>
                      </a:lnTo>
                      <a:lnTo>
                        <a:pt x="155" y="133"/>
                      </a:lnTo>
                      <a:lnTo>
                        <a:pt x="146" y="112"/>
                      </a:lnTo>
                      <a:lnTo>
                        <a:pt x="141" y="98"/>
                      </a:lnTo>
                      <a:lnTo>
                        <a:pt x="146" y="94"/>
                      </a:lnTo>
                      <a:lnTo>
                        <a:pt x="150" y="92"/>
                      </a:lnTo>
                      <a:lnTo>
                        <a:pt x="154" y="88"/>
                      </a:lnTo>
                      <a:lnTo>
                        <a:pt x="157" y="86"/>
                      </a:lnTo>
                      <a:lnTo>
                        <a:pt x="162" y="84"/>
                      </a:lnTo>
                      <a:lnTo>
                        <a:pt x="165" y="82"/>
                      </a:lnTo>
                      <a:lnTo>
                        <a:pt x="170" y="80"/>
                      </a:lnTo>
                      <a:lnTo>
                        <a:pt x="175" y="79"/>
                      </a:lnTo>
                      <a:lnTo>
                        <a:pt x="178" y="83"/>
                      </a:lnTo>
                      <a:lnTo>
                        <a:pt x="182" y="87"/>
                      </a:lnTo>
                      <a:lnTo>
                        <a:pt x="188" y="93"/>
                      </a:lnTo>
                      <a:lnTo>
                        <a:pt x="196" y="101"/>
                      </a:lnTo>
                      <a:lnTo>
                        <a:pt x="207" y="107"/>
                      </a:lnTo>
                      <a:lnTo>
                        <a:pt x="212" y="110"/>
                      </a:lnTo>
                      <a:lnTo>
                        <a:pt x="218" y="113"/>
                      </a:lnTo>
                      <a:lnTo>
                        <a:pt x="225" y="115"/>
                      </a:lnTo>
                      <a:lnTo>
                        <a:pt x="231" y="115"/>
                      </a:lnTo>
                      <a:lnTo>
                        <a:pt x="240" y="113"/>
                      </a:lnTo>
                      <a:lnTo>
                        <a:pt x="249" y="110"/>
                      </a:lnTo>
                      <a:lnTo>
                        <a:pt x="260" y="107"/>
                      </a:lnTo>
                      <a:lnTo>
                        <a:pt x="268" y="102"/>
                      </a:lnTo>
                      <a:lnTo>
                        <a:pt x="272" y="98"/>
                      </a:lnTo>
                      <a:lnTo>
                        <a:pt x="273" y="94"/>
                      </a:lnTo>
                      <a:lnTo>
                        <a:pt x="269" y="90"/>
                      </a:lnTo>
                      <a:lnTo>
                        <a:pt x="264" y="77"/>
                      </a:lnTo>
                      <a:lnTo>
                        <a:pt x="258" y="67"/>
                      </a:lnTo>
                      <a:lnTo>
                        <a:pt x="254" y="54"/>
                      </a:lnTo>
                      <a:lnTo>
                        <a:pt x="255" y="40"/>
                      </a:lnTo>
                      <a:lnTo>
                        <a:pt x="260" y="38"/>
                      </a:lnTo>
                      <a:lnTo>
                        <a:pt x="264" y="37"/>
                      </a:lnTo>
                      <a:lnTo>
                        <a:pt x="270" y="34"/>
                      </a:lnTo>
                      <a:lnTo>
                        <a:pt x="275" y="32"/>
                      </a:lnTo>
                      <a:lnTo>
                        <a:pt x="279" y="31"/>
                      </a:lnTo>
                      <a:lnTo>
                        <a:pt x="285" y="30"/>
                      </a:lnTo>
                      <a:lnTo>
                        <a:pt x="290" y="29"/>
                      </a:lnTo>
                      <a:lnTo>
                        <a:pt x="294" y="29"/>
                      </a:lnTo>
                      <a:lnTo>
                        <a:pt x="299" y="42"/>
                      </a:lnTo>
                      <a:lnTo>
                        <a:pt x="305" y="56"/>
                      </a:lnTo>
                      <a:lnTo>
                        <a:pt x="311" y="69"/>
                      </a:lnTo>
                      <a:lnTo>
                        <a:pt x="321" y="80"/>
                      </a:lnTo>
                      <a:lnTo>
                        <a:pt x="337" y="84"/>
                      </a:lnTo>
                      <a:lnTo>
                        <a:pt x="347" y="84"/>
                      </a:lnTo>
                      <a:lnTo>
                        <a:pt x="354" y="82"/>
                      </a:lnTo>
                      <a:lnTo>
                        <a:pt x="358" y="77"/>
                      </a:lnTo>
                      <a:lnTo>
                        <a:pt x="360" y="71"/>
                      </a:lnTo>
                      <a:lnTo>
                        <a:pt x="362" y="64"/>
                      </a:lnTo>
                      <a:lnTo>
                        <a:pt x="364" y="57"/>
                      </a:lnTo>
                      <a:lnTo>
                        <a:pt x="370" y="52"/>
                      </a:lnTo>
                      <a:lnTo>
                        <a:pt x="376" y="38"/>
                      </a:lnTo>
                      <a:lnTo>
                        <a:pt x="379" y="26"/>
                      </a:lnTo>
                      <a:lnTo>
                        <a:pt x="382" y="14"/>
                      </a:lnTo>
                      <a:lnTo>
                        <a:pt x="384" y="0"/>
                      </a:lnTo>
                      <a:lnTo>
                        <a:pt x="389" y="0"/>
                      </a:lnTo>
                      <a:lnTo>
                        <a:pt x="393" y="1"/>
                      </a:lnTo>
                      <a:lnTo>
                        <a:pt x="398" y="1"/>
                      </a:lnTo>
                      <a:lnTo>
                        <a:pt x="404" y="2"/>
                      </a:lnTo>
                      <a:lnTo>
                        <a:pt x="408" y="2"/>
                      </a:lnTo>
                      <a:lnTo>
                        <a:pt x="413" y="3"/>
                      </a:lnTo>
                      <a:lnTo>
                        <a:pt x="419" y="3"/>
                      </a:lnTo>
                      <a:lnTo>
                        <a:pt x="423" y="4"/>
                      </a:lnTo>
                      <a:lnTo>
                        <a:pt x="425" y="22"/>
                      </a:lnTo>
                      <a:lnTo>
                        <a:pt x="429" y="38"/>
                      </a:lnTo>
                      <a:lnTo>
                        <a:pt x="435" y="52"/>
                      </a:lnTo>
                      <a:lnTo>
                        <a:pt x="447" y="63"/>
                      </a:lnTo>
                      <a:lnTo>
                        <a:pt x="452" y="64"/>
                      </a:lnTo>
                      <a:lnTo>
                        <a:pt x="457" y="67"/>
                      </a:lnTo>
                      <a:lnTo>
                        <a:pt x="461" y="68"/>
                      </a:lnTo>
                      <a:lnTo>
                        <a:pt x="467" y="70"/>
                      </a:lnTo>
                      <a:lnTo>
                        <a:pt x="472" y="71"/>
                      </a:lnTo>
                      <a:lnTo>
                        <a:pt x="476" y="71"/>
                      </a:lnTo>
                      <a:lnTo>
                        <a:pt x="481" y="71"/>
                      </a:lnTo>
                      <a:lnTo>
                        <a:pt x="485" y="70"/>
                      </a:lnTo>
                      <a:lnTo>
                        <a:pt x="490" y="55"/>
                      </a:lnTo>
                      <a:lnTo>
                        <a:pt x="499" y="39"/>
                      </a:lnTo>
                      <a:lnTo>
                        <a:pt x="510" y="25"/>
                      </a:lnTo>
                      <a:lnTo>
                        <a:pt x="519" y="12"/>
                      </a:lnTo>
                      <a:lnTo>
                        <a:pt x="526" y="12"/>
                      </a:lnTo>
                      <a:lnTo>
                        <a:pt x="531" y="12"/>
                      </a:lnTo>
                      <a:lnTo>
                        <a:pt x="536" y="14"/>
                      </a:lnTo>
                      <a:lnTo>
                        <a:pt x="542" y="15"/>
                      </a:lnTo>
                      <a:lnTo>
                        <a:pt x="546" y="17"/>
                      </a:lnTo>
                      <a:lnTo>
                        <a:pt x="552" y="19"/>
                      </a:lnTo>
                      <a:lnTo>
                        <a:pt x="558" y="22"/>
                      </a:lnTo>
                      <a:lnTo>
                        <a:pt x="564" y="25"/>
                      </a:lnTo>
                      <a:lnTo>
                        <a:pt x="564" y="32"/>
                      </a:lnTo>
                      <a:lnTo>
                        <a:pt x="564" y="39"/>
                      </a:lnTo>
                      <a:lnTo>
                        <a:pt x="563" y="46"/>
                      </a:lnTo>
                      <a:lnTo>
                        <a:pt x="563" y="52"/>
                      </a:lnTo>
                      <a:lnTo>
                        <a:pt x="566" y="63"/>
                      </a:lnTo>
                      <a:lnTo>
                        <a:pt x="571" y="71"/>
                      </a:lnTo>
                      <a:lnTo>
                        <a:pt x="575" y="78"/>
                      </a:lnTo>
                      <a:lnTo>
                        <a:pt x="584" y="86"/>
                      </a:lnTo>
                      <a:lnTo>
                        <a:pt x="593" y="91"/>
                      </a:lnTo>
                      <a:lnTo>
                        <a:pt x="599" y="94"/>
                      </a:lnTo>
                      <a:lnTo>
                        <a:pt x="605" y="97"/>
                      </a:lnTo>
                      <a:lnTo>
                        <a:pt x="610" y="99"/>
                      </a:lnTo>
                      <a:lnTo>
                        <a:pt x="616" y="100"/>
                      </a:lnTo>
                      <a:lnTo>
                        <a:pt x="621" y="101"/>
                      </a:lnTo>
                      <a:lnTo>
                        <a:pt x="629" y="101"/>
                      </a:lnTo>
                      <a:lnTo>
                        <a:pt x="639" y="101"/>
                      </a:lnTo>
                      <a:lnTo>
                        <a:pt x="646" y="99"/>
                      </a:lnTo>
                      <a:lnTo>
                        <a:pt x="651" y="94"/>
                      </a:lnTo>
                      <a:lnTo>
                        <a:pt x="658" y="90"/>
                      </a:lnTo>
                      <a:lnTo>
                        <a:pt x="664" y="84"/>
                      </a:lnTo>
                      <a:lnTo>
                        <a:pt x="675" y="86"/>
                      </a:lnTo>
                      <a:lnTo>
                        <a:pt x="686" y="93"/>
                      </a:lnTo>
                      <a:lnTo>
                        <a:pt x="694" y="102"/>
                      </a:lnTo>
                      <a:lnTo>
                        <a:pt x="697" y="113"/>
                      </a:lnTo>
                      <a:lnTo>
                        <a:pt x="695" y="120"/>
                      </a:lnTo>
                      <a:lnTo>
                        <a:pt x="692" y="126"/>
                      </a:lnTo>
                      <a:lnTo>
                        <a:pt x="688" y="135"/>
                      </a:lnTo>
                      <a:lnTo>
                        <a:pt x="686" y="141"/>
                      </a:lnTo>
                      <a:lnTo>
                        <a:pt x="686" y="155"/>
                      </a:lnTo>
                      <a:lnTo>
                        <a:pt x="687" y="166"/>
                      </a:lnTo>
                      <a:lnTo>
                        <a:pt x="692" y="176"/>
                      </a:lnTo>
                      <a:lnTo>
                        <a:pt x="701" y="186"/>
                      </a:lnTo>
                      <a:lnTo>
                        <a:pt x="708" y="188"/>
                      </a:lnTo>
                      <a:lnTo>
                        <a:pt x="716" y="188"/>
                      </a:lnTo>
                      <a:lnTo>
                        <a:pt x="723" y="188"/>
                      </a:lnTo>
                      <a:lnTo>
                        <a:pt x="730" y="186"/>
                      </a:lnTo>
                      <a:lnTo>
                        <a:pt x="738" y="186"/>
                      </a:lnTo>
                      <a:lnTo>
                        <a:pt x="745" y="185"/>
                      </a:lnTo>
                      <a:lnTo>
                        <a:pt x="751" y="185"/>
                      </a:lnTo>
                      <a:lnTo>
                        <a:pt x="758" y="185"/>
                      </a:lnTo>
                      <a:lnTo>
                        <a:pt x="763" y="192"/>
                      </a:lnTo>
                      <a:lnTo>
                        <a:pt x="768" y="199"/>
                      </a:lnTo>
                      <a:lnTo>
                        <a:pt x="771" y="207"/>
                      </a:lnTo>
                      <a:lnTo>
                        <a:pt x="772" y="215"/>
                      </a:lnTo>
                      <a:lnTo>
                        <a:pt x="763" y="228"/>
                      </a:lnTo>
                      <a:lnTo>
                        <a:pt x="755" y="243"/>
                      </a:lnTo>
                      <a:lnTo>
                        <a:pt x="750" y="259"/>
                      </a:lnTo>
                      <a:lnTo>
                        <a:pt x="748" y="274"/>
                      </a:lnTo>
                      <a:lnTo>
                        <a:pt x="751" y="282"/>
                      </a:lnTo>
                      <a:lnTo>
                        <a:pt x="755" y="288"/>
                      </a:lnTo>
                      <a:lnTo>
                        <a:pt x="758" y="294"/>
                      </a:lnTo>
                      <a:lnTo>
                        <a:pt x="765" y="299"/>
                      </a:lnTo>
                      <a:lnTo>
                        <a:pt x="775" y="299"/>
                      </a:lnTo>
                      <a:lnTo>
                        <a:pt x="781" y="298"/>
                      </a:lnTo>
                      <a:lnTo>
                        <a:pt x="788" y="297"/>
                      </a:lnTo>
                      <a:lnTo>
                        <a:pt x="796" y="297"/>
                      </a:lnTo>
                      <a:lnTo>
                        <a:pt x="798" y="309"/>
                      </a:lnTo>
                      <a:lnTo>
                        <a:pt x="801" y="319"/>
                      </a:lnTo>
                      <a:lnTo>
                        <a:pt x="803" y="330"/>
                      </a:lnTo>
                      <a:lnTo>
                        <a:pt x="804" y="343"/>
                      </a:lnTo>
                      <a:lnTo>
                        <a:pt x="799" y="347"/>
                      </a:lnTo>
                      <a:lnTo>
                        <a:pt x="794" y="350"/>
                      </a:lnTo>
                      <a:lnTo>
                        <a:pt x="791" y="353"/>
                      </a:lnTo>
                      <a:lnTo>
                        <a:pt x="787" y="356"/>
                      </a:lnTo>
                      <a:lnTo>
                        <a:pt x="783" y="359"/>
                      </a:lnTo>
                      <a:lnTo>
                        <a:pt x="777" y="362"/>
                      </a:lnTo>
                      <a:lnTo>
                        <a:pt x="771" y="364"/>
                      </a:lnTo>
                      <a:lnTo>
                        <a:pt x="762" y="366"/>
                      </a:lnTo>
                      <a:lnTo>
                        <a:pt x="760" y="385"/>
                      </a:lnTo>
                      <a:lnTo>
                        <a:pt x="762" y="397"/>
                      </a:lnTo>
                      <a:lnTo>
                        <a:pt x="770" y="408"/>
                      </a:lnTo>
                      <a:lnTo>
                        <a:pt x="786" y="416"/>
                      </a:lnTo>
                      <a:lnTo>
                        <a:pt x="793" y="417"/>
                      </a:lnTo>
                      <a:lnTo>
                        <a:pt x="800" y="419"/>
                      </a:lnTo>
                      <a:lnTo>
                        <a:pt x="808" y="423"/>
                      </a:lnTo>
                      <a:lnTo>
                        <a:pt x="813" y="426"/>
                      </a:lnTo>
                      <a:lnTo>
                        <a:pt x="814" y="451"/>
                      </a:lnTo>
                      <a:lnTo>
                        <a:pt x="814" y="464"/>
                      </a:lnTo>
                      <a:lnTo>
                        <a:pt x="814" y="470"/>
                      </a:lnTo>
                      <a:lnTo>
                        <a:pt x="813" y="472"/>
                      </a:lnTo>
                      <a:lnTo>
                        <a:pt x="800" y="476"/>
                      </a:lnTo>
                      <a:lnTo>
                        <a:pt x="790" y="479"/>
                      </a:lnTo>
                      <a:lnTo>
                        <a:pt x="783" y="481"/>
                      </a:lnTo>
                      <a:lnTo>
                        <a:pt x="777" y="483"/>
                      </a:lnTo>
                      <a:lnTo>
                        <a:pt x="772" y="485"/>
                      </a:lnTo>
                      <a:lnTo>
                        <a:pt x="768" y="486"/>
                      </a:lnTo>
                      <a:lnTo>
                        <a:pt x="763" y="488"/>
                      </a:lnTo>
                      <a:lnTo>
                        <a:pt x="758" y="491"/>
                      </a:lnTo>
                      <a:lnTo>
                        <a:pt x="749" y="504"/>
                      </a:lnTo>
                      <a:lnTo>
                        <a:pt x="748" y="512"/>
                      </a:lnTo>
                      <a:lnTo>
                        <a:pt x="751" y="521"/>
                      </a:lnTo>
                      <a:lnTo>
                        <a:pt x="761" y="532"/>
                      </a:lnTo>
                      <a:lnTo>
                        <a:pt x="765" y="537"/>
                      </a:lnTo>
                      <a:lnTo>
                        <a:pt x="770" y="540"/>
                      </a:lnTo>
                      <a:lnTo>
                        <a:pt x="775" y="545"/>
                      </a:lnTo>
                      <a:lnTo>
                        <a:pt x="779" y="548"/>
                      </a:lnTo>
                      <a:lnTo>
                        <a:pt x="778" y="559"/>
                      </a:lnTo>
                      <a:lnTo>
                        <a:pt x="777" y="571"/>
                      </a:lnTo>
                      <a:lnTo>
                        <a:pt x="775" y="583"/>
                      </a:lnTo>
                      <a:lnTo>
                        <a:pt x="770" y="592"/>
                      </a:lnTo>
                      <a:lnTo>
                        <a:pt x="763" y="591"/>
                      </a:lnTo>
                      <a:lnTo>
                        <a:pt x="755" y="591"/>
                      </a:lnTo>
                      <a:lnTo>
                        <a:pt x="748" y="591"/>
                      </a:lnTo>
                      <a:lnTo>
                        <a:pt x="740" y="590"/>
                      </a:lnTo>
                      <a:lnTo>
                        <a:pt x="723" y="595"/>
                      </a:lnTo>
                      <a:lnTo>
                        <a:pt x="711" y="598"/>
                      </a:lnTo>
                      <a:lnTo>
                        <a:pt x="705" y="600"/>
                      </a:lnTo>
                      <a:lnTo>
                        <a:pt x="701" y="602"/>
                      </a:lnTo>
                      <a:lnTo>
                        <a:pt x="699" y="606"/>
                      </a:lnTo>
                      <a:lnTo>
                        <a:pt x="696" y="610"/>
                      </a:lnTo>
                      <a:lnTo>
                        <a:pt x="693" y="617"/>
                      </a:lnTo>
                      <a:lnTo>
                        <a:pt x="686" y="628"/>
                      </a:lnTo>
                      <a:lnTo>
                        <a:pt x="685" y="632"/>
                      </a:lnTo>
                      <a:lnTo>
                        <a:pt x="685" y="637"/>
                      </a:lnTo>
                      <a:lnTo>
                        <a:pt x="685" y="640"/>
                      </a:lnTo>
                      <a:lnTo>
                        <a:pt x="685" y="644"/>
                      </a:lnTo>
                      <a:lnTo>
                        <a:pt x="695" y="666"/>
                      </a:lnTo>
                      <a:lnTo>
                        <a:pt x="701" y="677"/>
                      </a:lnTo>
                      <a:lnTo>
                        <a:pt x="703" y="683"/>
                      </a:lnTo>
                      <a:lnTo>
                        <a:pt x="703" y="688"/>
                      </a:lnTo>
                      <a:lnTo>
                        <a:pt x="700" y="695"/>
                      </a:lnTo>
                      <a:lnTo>
                        <a:pt x="696" y="699"/>
                      </a:lnTo>
                      <a:lnTo>
                        <a:pt x="692" y="704"/>
                      </a:lnTo>
                      <a:lnTo>
                        <a:pt x="686" y="708"/>
                      </a:lnTo>
                      <a:lnTo>
                        <a:pt x="680" y="706"/>
                      </a:lnTo>
                      <a:lnTo>
                        <a:pt x="674" y="705"/>
                      </a:lnTo>
                      <a:lnTo>
                        <a:pt x="670" y="703"/>
                      </a:lnTo>
                      <a:lnTo>
                        <a:pt x="665" y="700"/>
                      </a:lnTo>
                      <a:lnTo>
                        <a:pt x="659" y="698"/>
                      </a:lnTo>
                      <a:lnTo>
                        <a:pt x="655" y="696"/>
                      </a:lnTo>
                      <a:lnTo>
                        <a:pt x="650" y="693"/>
                      </a:lnTo>
                      <a:lnTo>
                        <a:pt x="644" y="691"/>
                      </a:lnTo>
                      <a:lnTo>
                        <a:pt x="635" y="691"/>
                      </a:lnTo>
                      <a:lnTo>
                        <a:pt x="628" y="692"/>
                      </a:lnTo>
                      <a:lnTo>
                        <a:pt x="622" y="695"/>
                      </a:lnTo>
                      <a:lnTo>
                        <a:pt x="618" y="697"/>
                      </a:lnTo>
                      <a:lnTo>
                        <a:pt x="613" y="700"/>
                      </a:lnTo>
                      <a:lnTo>
                        <a:pt x="609" y="706"/>
                      </a:lnTo>
                      <a:lnTo>
                        <a:pt x="605" y="712"/>
                      </a:lnTo>
                      <a:lnTo>
                        <a:pt x="602" y="720"/>
                      </a:lnTo>
                      <a:lnTo>
                        <a:pt x="602" y="723"/>
                      </a:lnTo>
                      <a:lnTo>
                        <a:pt x="601" y="727"/>
                      </a:lnTo>
                      <a:lnTo>
                        <a:pt x="601" y="730"/>
                      </a:lnTo>
                      <a:lnTo>
                        <a:pt x="599" y="735"/>
                      </a:lnTo>
                      <a:lnTo>
                        <a:pt x="599" y="752"/>
                      </a:lnTo>
                      <a:lnTo>
                        <a:pt x="601" y="762"/>
                      </a:lnTo>
                      <a:lnTo>
                        <a:pt x="601" y="769"/>
                      </a:lnTo>
                      <a:lnTo>
                        <a:pt x="601" y="774"/>
                      </a:lnTo>
                      <a:lnTo>
                        <a:pt x="595" y="777"/>
                      </a:lnTo>
                      <a:lnTo>
                        <a:pt x="588" y="782"/>
                      </a:lnTo>
                      <a:lnTo>
                        <a:pt x="580" y="786"/>
                      </a:lnTo>
                      <a:lnTo>
                        <a:pt x="572" y="789"/>
                      </a:lnTo>
                      <a:lnTo>
                        <a:pt x="564" y="792"/>
                      </a:lnTo>
                      <a:lnTo>
                        <a:pt x="556" y="795"/>
                      </a:lnTo>
                      <a:lnTo>
                        <a:pt x="548" y="797"/>
                      </a:lnTo>
                      <a:lnTo>
                        <a:pt x="541" y="797"/>
                      </a:lnTo>
                      <a:lnTo>
                        <a:pt x="536" y="789"/>
                      </a:lnTo>
                      <a:lnTo>
                        <a:pt x="533" y="782"/>
                      </a:lnTo>
                      <a:lnTo>
                        <a:pt x="528" y="774"/>
                      </a:lnTo>
                      <a:lnTo>
                        <a:pt x="523" y="767"/>
                      </a:lnTo>
                      <a:lnTo>
                        <a:pt x="515" y="762"/>
                      </a:lnTo>
                      <a:lnTo>
                        <a:pt x="506" y="760"/>
                      </a:lnTo>
                      <a:lnTo>
                        <a:pt x="499" y="760"/>
                      </a:lnTo>
                      <a:lnTo>
                        <a:pt x="491" y="762"/>
                      </a:lnTo>
                      <a:lnTo>
                        <a:pt x="484" y="767"/>
                      </a:lnTo>
                      <a:lnTo>
                        <a:pt x="477" y="772"/>
                      </a:lnTo>
                      <a:lnTo>
                        <a:pt x="472" y="779"/>
                      </a:lnTo>
                      <a:lnTo>
                        <a:pt x="466" y="786"/>
                      </a:lnTo>
                      <a:lnTo>
                        <a:pt x="465" y="794"/>
                      </a:lnTo>
                      <a:lnTo>
                        <a:pt x="462" y="804"/>
                      </a:lnTo>
                      <a:lnTo>
                        <a:pt x="461" y="813"/>
                      </a:lnTo>
                      <a:lnTo>
                        <a:pt x="459" y="818"/>
                      </a:lnTo>
                      <a:lnTo>
                        <a:pt x="452" y="818"/>
                      </a:lnTo>
                      <a:lnTo>
                        <a:pt x="446" y="818"/>
                      </a:lnTo>
                      <a:lnTo>
                        <a:pt x="439" y="818"/>
                      </a:lnTo>
                      <a:lnTo>
                        <a:pt x="434" y="819"/>
                      </a:lnTo>
                      <a:lnTo>
                        <a:pt x="427" y="819"/>
                      </a:lnTo>
                      <a:lnTo>
                        <a:pt x="420" y="819"/>
                      </a:lnTo>
                      <a:lnTo>
                        <a:pt x="414" y="820"/>
                      </a:lnTo>
                      <a:lnTo>
                        <a:pt x="407" y="820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77544" name="Freeform 99"/>
              <p:cNvSpPr>
                <a:spLocks/>
              </p:cNvSpPr>
              <p:nvPr/>
            </p:nvSpPr>
            <p:spPr bwMode="auto">
              <a:xfrm>
                <a:off x="1611" y="1651"/>
                <a:ext cx="86" cy="58"/>
              </a:xfrm>
              <a:custGeom>
                <a:avLst/>
                <a:gdLst>
                  <a:gd name="T0" fmla="*/ 45 w 293"/>
                  <a:gd name="T1" fmla="*/ 194 h 197"/>
                  <a:gd name="T2" fmla="*/ 39 w 293"/>
                  <a:gd name="T3" fmla="*/ 191 h 197"/>
                  <a:gd name="T4" fmla="*/ 34 w 293"/>
                  <a:gd name="T5" fmla="*/ 189 h 197"/>
                  <a:gd name="T6" fmla="*/ 27 w 293"/>
                  <a:gd name="T7" fmla="*/ 187 h 197"/>
                  <a:gd name="T8" fmla="*/ 21 w 293"/>
                  <a:gd name="T9" fmla="*/ 185 h 197"/>
                  <a:gd name="T10" fmla="*/ 15 w 293"/>
                  <a:gd name="T11" fmla="*/ 182 h 197"/>
                  <a:gd name="T12" fmla="*/ 9 w 293"/>
                  <a:gd name="T13" fmla="*/ 179 h 197"/>
                  <a:gd name="T14" fmla="*/ 5 w 293"/>
                  <a:gd name="T15" fmla="*/ 175 h 197"/>
                  <a:gd name="T16" fmla="*/ 0 w 293"/>
                  <a:gd name="T17" fmla="*/ 171 h 197"/>
                  <a:gd name="T18" fmla="*/ 1 w 293"/>
                  <a:gd name="T19" fmla="*/ 151 h 197"/>
                  <a:gd name="T20" fmla="*/ 6 w 293"/>
                  <a:gd name="T21" fmla="*/ 132 h 197"/>
                  <a:gd name="T22" fmla="*/ 11 w 293"/>
                  <a:gd name="T23" fmla="*/ 113 h 197"/>
                  <a:gd name="T24" fmla="*/ 17 w 293"/>
                  <a:gd name="T25" fmla="*/ 93 h 197"/>
                  <a:gd name="T26" fmla="*/ 25 w 293"/>
                  <a:gd name="T27" fmla="*/ 74 h 197"/>
                  <a:gd name="T28" fmla="*/ 32 w 293"/>
                  <a:gd name="T29" fmla="*/ 55 h 197"/>
                  <a:gd name="T30" fmla="*/ 38 w 293"/>
                  <a:gd name="T31" fmla="*/ 36 h 197"/>
                  <a:gd name="T32" fmla="*/ 44 w 293"/>
                  <a:gd name="T33" fmla="*/ 16 h 197"/>
                  <a:gd name="T34" fmla="*/ 55 w 293"/>
                  <a:gd name="T35" fmla="*/ 14 h 197"/>
                  <a:gd name="T36" fmla="*/ 74 w 293"/>
                  <a:gd name="T37" fmla="*/ 11 h 197"/>
                  <a:gd name="T38" fmla="*/ 97 w 293"/>
                  <a:gd name="T39" fmla="*/ 8 h 197"/>
                  <a:gd name="T40" fmla="*/ 123 w 293"/>
                  <a:gd name="T41" fmla="*/ 5 h 197"/>
                  <a:gd name="T42" fmla="*/ 149 w 293"/>
                  <a:gd name="T43" fmla="*/ 2 h 197"/>
                  <a:gd name="T44" fmla="*/ 173 w 293"/>
                  <a:gd name="T45" fmla="*/ 1 h 197"/>
                  <a:gd name="T46" fmla="*/ 193 w 293"/>
                  <a:gd name="T47" fmla="*/ 0 h 197"/>
                  <a:gd name="T48" fmla="*/ 205 w 293"/>
                  <a:gd name="T49" fmla="*/ 0 h 197"/>
                  <a:gd name="T50" fmla="*/ 217 w 293"/>
                  <a:gd name="T51" fmla="*/ 11 h 197"/>
                  <a:gd name="T52" fmla="*/ 231 w 293"/>
                  <a:gd name="T53" fmla="*/ 23 h 197"/>
                  <a:gd name="T54" fmla="*/ 244 w 293"/>
                  <a:gd name="T55" fmla="*/ 40 h 197"/>
                  <a:gd name="T56" fmla="*/ 258 w 293"/>
                  <a:gd name="T57" fmla="*/ 58 h 197"/>
                  <a:gd name="T58" fmla="*/ 270 w 293"/>
                  <a:gd name="T59" fmla="*/ 76 h 197"/>
                  <a:gd name="T60" fmla="*/ 281 w 293"/>
                  <a:gd name="T61" fmla="*/ 95 h 197"/>
                  <a:gd name="T62" fmla="*/ 288 w 293"/>
                  <a:gd name="T63" fmla="*/ 112 h 197"/>
                  <a:gd name="T64" fmla="*/ 293 w 293"/>
                  <a:gd name="T65" fmla="*/ 127 h 197"/>
                  <a:gd name="T66" fmla="*/ 280 w 293"/>
                  <a:gd name="T67" fmla="*/ 135 h 197"/>
                  <a:gd name="T68" fmla="*/ 266 w 293"/>
                  <a:gd name="T69" fmla="*/ 144 h 197"/>
                  <a:gd name="T70" fmla="*/ 252 w 293"/>
                  <a:gd name="T71" fmla="*/ 151 h 197"/>
                  <a:gd name="T72" fmla="*/ 237 w 293"/>
                  <a:gd name="T73" fmla="*/ 159 h 197"/>
                  <a:gd name="T74" fmla="*/ 222 w 293"/>
                  <a:gd name="T75" fmla="*/ 166 h 197"/>
                  <a:gd name="T76" fmla="*/ 206 w 293"/>
                  <a:gd name="T77" fmla="*/ 172 h 197"/>
                  <a:gd name="T78" fmla="*/ 190 w 293"/>
                  <a:gd name="T79" fmla="*/ 178 h 197"/>
                  <a:gd name="T80" fmla="*/ 174 w 293"/>
                  <a:gd name="T81" fmla="*/ 183 h 197"/>
                  <a:gd name="T82" fmla="*/ 158 w 293"/>
                  <a:gd name="T83" fmla="*/ 188 h 197"/>
                  <a:gd name="T84" fmla="*/ 142 w 293"/>
                  <a:gd name="T85" fmla="*/ 191 h 197"/>
                  <a:gd name="T86" fmla="*/ 125 w 293"/>
                  <a:gd name="T87" fmla="*/ 194 h 197"/>
                  <a:gd name="T88" fmla="*/ 108 w 293"/>
                  <a:gd name="T89" fmla="*/ 196 h 197"/>
                  <a:gd name="T90" fmla="*/ 92 w 293"/>
                  <a:gd name="T91" fmla="*/ 197 h 197"/>
                  <a:gd name="T92" fmla="*/ 76 w 293"/>
                  <a:gd name="T93" fmla="*/ 197 h 197"/>
                  <a:gd name="T94" fmla="*/ 60 w 293"/>
                  <a:gd name="T95" fmla="*/ 196 h 197"/>
                  <a:gd name="T96" fmla="*/ 45 w 293"/>
                  <a:gd name="T97" fmla="*/ 194 h 197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293"/>
                  <a:gd name="T148" fmla="*/ 0 h 197"/>
                  <a:gd name="T149" fmla="*/ 293 w 293"/>
                  <a:gd name="T150" fmla="*/ 197 h 197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293" h="197">
                    <a:moveTo>
                      <a:pt x="45" y="194"/>
                    </a:moveTo>
                    <a:lnTo>
                      <a:pt x="39" y="191"/>
                    </a:lnTo>
                    <a:lnTo>
                      <a:pt x="34" y="189"/>
                    </a:lnTo>
                    <a:lnTo>
                      <a:pt x="27" y="187"/>
                    </a:lnTo>
                    <a:lnTo>
                      <a:pt x="21" y="185"/>
                    </a:lnTo>
                    <a:lnTo>
                      <a:pt x="15" y="182"/>
                    </a:lnTo>
                    <a:lnTo>
                      <a:pt x="9" y="179"/>
                    </a:lnTo>
                    <a:lnTo>
                      <a:pt x="5" y="175"/>
                    </a:lnTo>
                    <a:lnTo>
                      <a:pt x="0" y="171"/>
                    </a:lnTo>
                    <a:lnTo>
                      <a:pt x="1" y="151"/>
                    </a:lnTo>
                    <a:lnTo>
                      <a:pt x="6" y="132"/>
                    </a:lnTo>
                    <a:lnTo>
                      <a:pt x="11" y="113"/>
                    </a:lnTo>
                    <a:lnTo>
                      <a:pt x="17" y="93"/>
                    </a:lnTo>
                    <a:lnTo>
                      <a:pt x="25" y="74"/>
                    </a:lnTo>
                    <a:lnTo>
                      <a:pt x="32" y="55"/>
                    </a:lnTo>
                    <a:lnTo>
                      <a:pt x="38" y="36"/>
                    </a:lnTo>
                    <a:lnTo>
                      <a:pt x="44" y="16"/>
                    </a:lnTo>
                    <a:lnTo>
                      <a:pt x="55" y="14"/>
                    </a:lnTo>
                    <a:lnTo>
                      <a:pt x="74" y="11"/>
                    </a:lnTo>
                    <a:lnTo>
                      <a:pt x="97" y="8"/>
                    </a:lnTo>
                    <a:lnTo>
                      <a:pt x="123" y="5"/>
                    </a:lnTo>
                    <a:lnTo>
                      <a:pt x="149" y="2"/>
                    </a:lnTo>
                    <a:lnTo>
                      <a:pt x="173" y="1"/>
                    </a:lnTo>
                    <a:lnTo>
                      <a:pt x="193" y="0"/>
                    </a:lnTo>
                    <a:lnTo>
                      <a:pt x="205" y="0"/>
                    </a:lnTo>
                    <a:lnTo>
                      <a:pt x="217" y="11"/>
                    </a:lnTo>
                    <a:lnTo>
                      <a:pt x="231" y="23"/>
                    </a:lnTo>
                    <a:lnTo>
                      <a:pt x="244" y="40"/>
                    </a:lnTo>
                    <a:lnTo>
                      <a:pt x="258" y="58"/>
                    </a:lnTo>
                    <a:lnTo>
                      <a:pt x="270" y="76"/>
                    </a:lnTo>
                    <a:lnTo>
                      <a:pt x="281" y="95"/>
                    </a:lnTo>
                    <a:lnTo>
                      <a:pt x="288" y="112"/>
                    </a:lnTo>
                    <a:lnTo>
                      <a:pt x="293" y="127"/>
                    </a:lnTo>
                    <a:lnTo>
                      <a:pt x="280" y="135"/>
                    </a:lnTo>
                    <a:lnTo>
                      <a:pt x="266" y="144"/>
                    </a:lnTo>
                    <a:lnTo>
                      <a:pt x="252" y="151"/>
                    </a:lnTo>
                    <a:lnTo>
                      <a:pt x="237" y="159"/>
                    </a:lnTo>
                    <a:lnTo>
                      <a:pt x="222" y="166"/>
                    </a:lnTo>
                    <a:lnTo>
                      <a:pt x="206" y="172"/>
                    </a:lnTo>
                    <a:lnTo>
                      <a:pt x="190" y="178"/>
                    </a:lnTo>
                    <a:lnTo>
                      <a:pt x="174" y="183"/>
                    </a:lnTo>
                    <a:lnTo>
                      <a:pt x="158" y="188"/>
                    </a:lnTo>
                    <a:lnTo>
                      <a:pt x="142" y="191"/>
                    </a:lnTo>
                    <a:lnTo>
                      <a:pt x="125" y="194"/>
                    </a:lnTo>
                    <a:lnTo>
                      <a:pt x="108" y="196"/>
                    </a:lnTo>
                    <a:lnTo>
                      <a:pt x="92" y="197"/>
                    </a:lnTo>
                    <a:lnTo>
                      <a:pt x="76" y="197"/>
                    </a:lnTo>
                    <a:lnTo>
                      <a:pt x="60" y="196"/>
                    </a:lnTo>
                    <a:lnTo>
                      <a:pt x="45" y="19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545" name="Freeform 100"/>
              <p:cNvSpPr>
                <a:spLocks/>
              </p:cNvSpPr>
              <p:nvPr/>
            </p:nvSpPr>
            <p:spPr bwMode="auto">
              <a:xfrm>
                <a:off x="1617" y="1655"/>
                <a:ext cx="73" cy="46"/>
              </a:xfrm>
              <a:custGeom>
                <a:avLst/>
                <a:gdLst>
                  <a:gd name="T0" fmla="*/ 2 w 246"/>
                  <a:gd name="T1" fmla="*/ 149 h 156"/>
                  <a:gd name="T2" fmla="*/ 1 w 246"/>
                  <a:gd name="T3" fmla="*/ 146 h 156"/>
                  <a:gd name="T4" fmla="*/ 0 w 246"/>
                  <a:gd name="T5" fmla="*/ 144 h 156"/>
                  <a:gd name="T6" fmla="*/ 0 w 246"/>
                  <a:gd name="T7" fmla="*/ 142 h 156"/>
                  <a:gd name="T8" fmla="*/ 0 w 246"/>
                  <a:gd name="T9" fmla="*/ 138 h 156"/>
                  <a:gd name="T10" fmla="*/ 6 w 246"/>
                  <a:gd name="T11" fmla="*/ 122 h 156"/>
                  <a:gd name="T12" fmla="*/ 10 w 246"/>
                  <a:gd name="T13" fmla="*/ 107 h 156"/>
                  <a:gd name="T14" fmla="*/ 16 w 246"/>
                  <a:gd name="T15" fmla="*/ 92 h 156"/>
                  <a:gd name="T16" fmla="*/ 19 w 246"/>
                  <a:gd name="T17" fmla="*/ 77 h 156"/>
                  <a:gd name="T18" fmla="*/ 24 w 246"/>
                  <a:gd name="T19" fmla="*/ 62 h 156"/>
                  <a:gd name="T20" fmla="*/ 28 w 246"/>
                  <a:gd name="T21" fmla="*/ 47 h 156"/>
                  <a:gd name="T22" fmla="*/ 32 w 246"/>
                  <a:gd name="T23" fmla="*/ 30 h 156"/>
                  <a:gd name="T24" fmla="*/ 36 w 246"/>
                  <a:gd name="T25" fmla="*/ 13 h 156"/>
                  <a:gd name="T26" fmla="*/ 62 w 246"/>
                  <a:gd name="T27" fmla="*/ 15 h 156"/>
                  <a:gd name="T28" fmla="*/ 85 w 246"/>
                  <a:gd name="T29" fmla="*/ 15 h 156"/>
                  <a:gd name="T30" fmla="*/ 102 w 246"/>
                  <a:gd name="T31" fmla="*/ 14 h 156"/>
                  <a:gd name="T32" fmla="*/ 119 w 246"/>
                  <a:gd name="T33" fmla="*/ 11 h 156"/>
                  <a:gd name="T34" fmla="*/ 134 w 246"/>
                  <a:gd name="T35" fmla="*/ 7 h 156"/>
                  <a:gd name="T36" fmla="*/ 148 w 246"/>
                  <a:gd name="T37" fmla="*/ 4 h 156"/>
                  <a:gd name="T38" fmla="*/ 166 w 246"/>
                  <a:gd name="T39" fmla="*/ 1 h 156"/>
                  <a:gd name="T40" fmla="*/ 184 w 246"/>
                  <a:gd name="T41" fmla="*/ 0 h 156"/>
                  <a:gd name="T42" fmla="*/ 189 w 246"/>
                  <a:gd name="T43" fmla="*/ 5 h 156"/>
                  <a:gd name="T44" fmla="*/ 193 w 246"/>
                  <a:gd name="T45" fmla="*/ 11 h 156"/>
                  <a:gd name="T46" fmla="*/ 197 w 246"/>
                  <a:gd name="T47" fmla="*/ 15 h 156"/>
                  <a:gd name="T48" fmla="*/ 201 w 246"/>
                  <a:gd name="T49" fmla="*/ 21 h 156"/>
                  <a:gd name="T50" fmla="*/ 206 w 246"/>
                  <a:gd name="T51" fmla="*/ 30 h 156"/>
                  <a:gd name="T52" fmla="*/ 212 w 246"/>
                  <a:gd name="T53" fmla="*/ 40 h 156"/>
                  <a:gd name="T54" fmla="*/ 218 w 246"/>
                  <a:gd name="T55" fmla="*/ 52 h 156"/>
                  <a:gd name="T56" fmla="*/ 225 w 246"/>
                  <a:gd name="T57" fmla="*/ 64 h 156"/>
                  <a:gd name="T58" fmla="*/ 230 w 246"/>
                  <a:gd name="T59" fmla="*/ 75 h 156"/>
                  <a:gd name="T60" fmla="*/ 237 w 246"/>
                  <a:gd name="T61" fmla="*/ 87 h 156"/>
                  <a:gd name="T62" fmla="*/ 242 w 246"/>
                  <a:gd name="T63" fmla="*/ 98 h 156"/>
                  <a:gd name="T64" fmla="*/ 246 w 246"/>
                  <a:gd name="T65" fmla="*/ 107 h 156"/>
                  <a:gd name="T66" fmla="*/ 245 w 246"/>
                  <a:gd name="T67" fmla="*/ 108 h 156"/>
                  <a:gd name="T68" fmla="*/ 243 w 246"/>
                  <a:gd name="T69" fmla="*/ 110 h 156"/>
                  <a:gd name="T70" fmla="*/ 238 w 246"/>
                  <a:gd name="T71" fmla="*/ 112 h 156"/>
                  <a:gd name="T72" fmla="*/ 228 w 246"/>
                  <a:gd name="T73" fmla="*/ 115 h 156"/>
                  <a:gd name="T74" fmla="*/ 219 w 246"/>
                  <a:gd name="T75" fmla="*/ 123 h 156"/>
                  <a:gd name="T76" fmla="*/ 207 w 246"/>
                  <a:gd name="T77" fmla="*/ 130 h 156"/>
                  <a:gd name="T78" fmla="*/ 195 w 246"/>
                  <a:gd name="T79" fmla="*/ 136 h 156"/>
                  <a:gd name="T80" fmla="*/ 180 w 246"/>
                  <a:gd name="T81" fmla="*/ 142 h 156"/>
                  <a:gd name="T82" fmla="*/ 165 w 246"/>
                  <a:gd name="T83" fmla="*/ 146 h 156"/>
                  <a:gd name="T84" fmla="*/ 148 w 246"/>
                  <a:gd name="T85" fmla="*/ 150 h 156"/>
                  <a:gd name="T86" fmla="*/ 132 w 246"/>
                  <a:gd name="T87" fmla="*/ 152 h 156"/>
                  <a:gd name="T88" fmla="*/ 116 w 246"/>
                  <a:gd name="T89" fmla="*/ 155 h 156"/>
                  <a:gd name="T90" fmla="*/ 99 w 246"/>
                  <a:gd name="T91" fmla="*/ 156 h 156"/>
                  <a:gd name="T92" fmla="*/ 83 w 246"/>
                  <a:gd name="T93" fmla="*/ 156 h 156"/>
                  <a:gd name="T94" fmla="*/ 67 w 246"/>
                  <a:gd name="T95" fmla="*/ 156 h 156"/>
                  <a:gd name="T96" fmla="*/ 52 w 246"/>
                  <a:gd name="T97" fmla="*/ 156 h 156"/>
                  <a:gd name="T98" fmla="*/ 37 w 246"/>
                  <a:gd name="T99" fmla="*/ 155 h 156"/>
                  <a:gd name="T100" fmla="*/ 24 w 246"/>
                  <a:gd name="T101" fmla="*/ 153 h 156"/>
                  <a:gd name="T102" fmla="*/ 13 w 246"/>
                  <a:gd name="T103" fmla="*/ 151 h 156"/>
                  <a:gd name="T104" fmla="*/ 2 w 246"/>
                  <a:gd name="T105" fmla="*/ 149 h 15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246"/>
                  <a:gd name="T160" fmla="*/ 0 h 156"/>
                  <a:gd name="T161" fmla="*/ 246 w 246"/>
                  <a:gd name="T162" fmla="*/ 156 h 15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246" h="156">
                    <a:moveTo>
                      <a:pt x="2" y="149"/>
                    </a:moveTo>
                    <a:lnTo>
                      <a:pt x="1" y="146"/>
                    </a:lnTo>
                    <a:lnTo>
                      <a:pt x="0" y="144"/>
                    </a:lnTo>
                    <a:lnTo>
                      <a:pt x="0" y="142"/>
                    </a:lnTo>
                    <a:lnTo>
                      <a:pt x="0" y="138"/>
                    </a:lnTo>
                    <a:lnTo>
                      <a:pt x="6" y="122"/>
                    </a:lnTo>
                    <a:lnTo>
                      <a:pt x="10" y="107"/>
                    </a:lnTo>
                    <a:lnTo>
                      <a:pt x="16" y="92"/>
                    </a:lnTo>
                    <a:lnTo>
                      <a:pt x="19" y="77"/>
                    </a:lnTo>
                    <a:lnTo>
                      <a:pt x="24" y="62"/>
                    </a:lnTo>
                    <a:lnTo>
                      <a:pt x="28" y="47"/>
                    </a:lnTo>
                    <a:lnTo>
                      <a:pt x="32" y="30"/>
                    </a:lnTo>
                    <a:lnTo>
                      <a:pt x="36" y="13"/>
                    </a:lnTo>
                    <a:lnTo>
                      <a:pt x="62" y="15"/>
                    </a:lnTo>
                    <a:lnTo>
                      <a:pt x="85" y="15"/>
                    </a:lnTo>
                    <a:lnTo>
                      <a:pt x="102" y="14"/>
                    </a:lnTo>
                    <a:lnTo>
                      <a:pt x="119" y="11"/>
                    </a:lnTo>
                    <a:lnTo>
                      <a:pt x="134" y="7"/>
                    </a:lnTo>
                    <a:lnTo>
                      <a:pt x="148" y="4"/>
                    </a:lnTo>
                    <a:lnTo>
                      <a:pt x="166" y="1"/>
                    </a:lnTo>
                    <a:lnTo>
                      <a:pt x="184" y="0"/>
                    </a:lnTo>
                    <a:lnTo>
                      <a:pt x="189" y="5"/>
                    </a:lnTo>
                    <a:lnTo>
                      <a:pt x="193" y="11"/>
                    </a:lnTo>
                    <a:lnTo>
                      <a:pt x="197" y="15"/>
                    </a:lnTo>
                    <a:lnTo>
                      <a:pt x="201" y="21"/>
                    </a:lnTo>
                    <a:lnTo>
                      <a:pt x="206" y="30"/>
                    </a:lnTo>
                    <a:lnTo>
                      <a:pt x="212" y="40"/>
                    </a:lnTo>
                    <a:lnTo>
                      <a:pt x="218" y="52"/>
                    </a:lnTo>
                    <a:lnTo>
                      <a:pt x="225" y="64"/>
                    </a:lnTo>
                    <a:lnTo>
                      <a:pt x="230" y="75"/>
                    </a:lnTo>
                    <a:lnTo>
                      <a:pt x="237" y="87"/>
                    </a:lnTo>
                    <a:lnTo>
                      <a:pt x="242" y="98"/>
                    </a:lnTo>
                    <a:lnTo>
                      <a:pt x="246" y="107"/>
                    </a:lnTo>
                    <a:lnTo>
                      <a:pt x="245" y="108"/>
                    </a:lnTo>
                    <a:lnTo>
                      <a:pt x="243" y="110"/>
                    </a:lnTo>
                    <a:lnTo>
                      <a:pt x="238" y="112"/>
                    </a:lnTo>
                    <a:lnTo>
                      <a:pt x="228" y="115"/>
                    </a:lnTo>
                    <a:lnTo>
                      <a:pt x="219" y="123"/>
                    </a:lnTo>
                    <a:lnTo>
                      <a:pt x="207" y="130"/>
                    </a:lnTo>
                    <a:lnTo>
                      <a:pt x="195" y="136"/>
                    </a:lnTo>
                    <a:lnTo>
                      <a:pt x="180" y="142"/>
                    </a:lnTo>
                    <a:lnTo>
                      <a:pt x="165" y="146"/>
                    </a:lnTo>
                    <a:lnTo>
                      <a:pt x="148" y="150"/>
                    </a:lnTo>
                    <a:lnTo>
                      <a:pt x="132" y="152"/>
                    </a:lnTo>
                    <a:lnTo>
                      <a:pt x="116" y="155"/>
                    </a:lnTo>
                    <a:lnTo>
                      <a:pt x="99" y="156"/>
                    </a:lnTo>
                    <a:lnTo>
                      <a:pt x="83" y="156"/>
                    </a:lnTo>
                    <a:lnTo>
                      <a:pt x="67" y="156"/>
                    </a:lnTo>
                    <a:lnTo>
                      <a:pt x="52" y="156"/>
                    </a:lnTo>
                    <a:lnTo>
                      <a:pt x="37" y="155"/>
                    </a:lnTo>
                    <a:lnTo>
                      <a:pt x="24" y="153"/>
                    </a:lnTo>
                    <a:lnTo>
                      <a:pt x="13" y="151"/>
                    </a:lnTo>
                    <a:lnTo>
                      <a:pt x="2" y="149"/>
                    </a:lnTo>
                    <a:close/>
                  </a:path>
                </a:pathLst>
              </a:custGeom>
              <a:solidFill>
                <a:srgbClr val="999999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546" name="Freeform 101"/>
              <p:cNvSpPr>
                <a:spLocks/>
              </p:cNvSpPr>
              <p:nvPr/>
            </p:nvSpPr>
            <p:spPr bwMode="auto">
              <a:xfrm>
                <a:off x="1529" y="1537"/>
                <a:ext cx="72" cy="136"/>
              </a:xfrm>
              <a:custGeom>
                <a:avLst/>
                <a:gdLst>
                  <a:gd name="T0" fmla="*/ 91 w 244"/>
                  <a:gd name="T1" fmla="*/ 460 h 463"/>
                  <a:gd name="T2" fmla="*/ 53 w 244"/>
                  <a:gd name="T3" fmla="*/ 416 h 463"/>
                  <a:gd name="T4" fmla="*/ 25 w 244"/>
                  <a:gd name="T5" fmla="*/ 368 h 463"/>
                  <a:gd name="T6" fmla="*/ 8 w 244"/>
                  <a:gd name="T7" fmla="*/ 313 h 463"/>
                  <a:gd name="T8" fmla="*/ 0 w 244"/>
                  <a:gd name="T9" fmla="*/ 258 h 463"/>
                  <a:gd name="T10" fmla="*/ 1 w 244"/>
                  <a:gd name="T11" fmla="*/ 201 h 463"/>
                  <a:gd name="T12" fmla="*/ 11 w 244"/>
                  <a:gd name="T13" fmla="*/ 144 h 463"/>
                  <a:gd name="T14" fmla="*/ 28 w 244"/>
                  <a:gd name="T15" fmla="*/ 90 h 463"/>
                  <a:gd name="T16" fmla="*/ 53 w 244"/>
                  <a:gd name="T17" fmla="*/ 39 h 463"/>
                  <a:gd name="T18" fmla="*/ 66 w 244"/>
                  <a:gd name="T19" fmla="*/ 20 h 463"/>
                  <a:gd name="T20" fmla="*/ 76 w 244"/>
                  <a:gd name="T21" fmla="*/ 3 h 463"/>
                  <a:gd name="T22" fmla="*/ 80 w 244"/>
                  <a:gd name="T23" fmla="*/ 0 h 463"/>
                  <a:gd name="T24" fmla="*/ 82 w 244"/>
                  <a:gd name="T25" fmla="*/ 16 h 463"/>
                  <a:gd name="T26" fmla="*/ 97 w 244"/>
                  <a:gd name="T27" fmla="*/ 32 h 463"/>
                  <a:gd name="T28" fmla="*/ 112 w 244"/>
                  <a:gd name="T29" fmla="*/ 50 h 463"/>
                  <a:gd name="T30" fmla="*/ 130 w 244"/>
                  <a:gd name="T31" fmla="*/ 67 h 463"/>
                  <a:gd name="T32" fmla="*/ 147 w 244"/>
                  <a:gd name="T33" fmla="*/ 83 h 463"/>
                  <a:gd name="T34" fmla="*/ 164 w 244"/>
                  <a:gd name="T35" fmla="*/ 99 h 463"/>
                  <a:gd name="T36" fmla="*/ 183 w 244"/>
                  <a:gd name="T37" fmla="*/ 114 h 463"/>
                  <a:gd name="T38" fmla="*/ 201 w 244"/>
                  <a:gd name="T39" fmla="*/ 127 h 463"/>
                  <a:gd name="T40" fmla="*/ 220 w 244"/>
                  <a:gd name="T41" fmla="*/ 138 h 463"/>
                  <a:gd name="T42" fmla="*/ 223 w 244"/>
                  <a:gd name="T43" fmla="*/ 144 h 463"/>
                  <a:gd name="T44" fmla="*/ 225 w 244"/>
                  <a:gd name="T45" fmla="*/ 148 h 463"/>
                  <a:gd name="T46" fmla="*/ 228 w 244"/>
                  <a:gd name="T47" fmla="*/ 152 h 463"/>
                  <a:gd name="T48" fmla="*/ 231 w 244"/>
                  <a:gd name="T49" fmla="*/ 159 h 463"/>
                  <a:gd name="T50" fmla="*/ 226 w 244"/>
                  <a:gd name="T51" fmla="*/ 161 h 463"/>
                  <a:gd name="T52" fmla="*/ 224 w 244"/>
                  <a:gd name="T53" fmla="*/ 164 h 463"/>
                  <a:gd name="T54" fmla="*/ 222 w 244"/>
                  <a:gd name="T55" fmla="*/ 167 h 463"/>
                  <a:gd name="T56" fmla="*/ 220 w 244"/>
                  <a:gd name="T57" fmla="*/ 172 h 463"/>
                  <a:gd name="T58" fmla="*/ 214 w 244"/>
                  <a:gd name="T59" fmla="*/ 195 h 463"/>
                  <a:gd name="T60" fmla="*/ 210 w 244"/>
                  <a:gd name="T61" fmla="*/ 219 h 463"/>
                  <a:gd name="T62" fmla="*/ 208 w 244"/>
                  <a:gd name="T63" fmla="*/ 243 h 463"/>
                  <a:gd name="T64" fmla="*/ 208 w 244"/>
                  <a:gd name="T65" fmla="*/ 268 h 463"/>
                  <a:gd name="T66" fmla="*/ 211 w 244"/>
                  <a:gd name="T67" fmla="*/ 293 h 463"/>
                  <a:gd name="T68" fmla="*/ 217 w 244"/>
                  <a:gd name="T69" fmla="*/ 316 h 463"/>
                  <a:gd name="T70" fmla="*/ 229 w 244"/>
                  <a:gd name="T71" fmla="*/ 336 h 463"/>
                  <a:gd name="T72" fmla="*/ 244 w 244"/>
                  <a:gd name="T73" fmla="*/ 356 h 463"/>
                  <a:gd name="T74" fmla="*/ 235 w 244"/>
                  <a:gd name="T75" fmla="*/ 369 h 463"/>
                  <a:gd name="T76" fmla="*/ 220 w 244"/>
                  <a:gd name="T77" fmla="*/ 386 h 463"/>
                  <a:gd name="T78" fmla="*/ 199 w 244"/>
                  <a:gd name="T79" fmla="*/ 406 h 463"/>
                  <a:gd name="T80" fmla="*/ 176 w 244"/>
                  <a:gd name="T81" fmla="*/ 426 h 463"/>
                  <a:gd name="T82" fmla="*/ 150 w 244"/>
                  <a:gd name="T83" fmla="*/ 444 h 463"/>
                  <a:gd name="T84" fmla="*/ 127 w 244"/>
                  <a:gd name="T85" fmla="*/ 456 h 463"/>
                  <a:gd name="T86" fmla="*/ 107 w 244"/>
                  <a:gd name="T87" fmla="*/ 463 h 463"/>
                  <a:gd name="T88" fmla="*/ 91 w 244"/>
                  <a:gd name="T89" fmla="*/ 460 h 463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244"/>
                  <a:gd name="T136" fmla="*/ 0 h 463"/>
                  <a:gd name="T137" fmla="*/ 244 w 244"/>
                  <a:gd name="T138" fmla="*/ 463 h 463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244" h="463">
                    <a:moveTo>
                      <a:pt x="91" y="460"/>
                    </a:moveTo>
                    <a:lnTo>
                      <a:pt x="53" y="416"/>
                    </a:lnTo>
                    <a:lnTo>
                      <a:pt x="25" y="368"/>
                    </a:lnTo>
                    <a:lnTo>
                      <a:pt x="8" y="313"/>
                    </a:lnTo>
                    <a:lnTo>
                      <a:pt x="0" y="258"/>
                    </a:lnTo>
                    <a:lnTo>
                      <a:pt x="1" y="201"/>
                    </a:lnTo>
                    <a:lnTo>
                      <a:pt x="11" y="144"/>
                    </a:lnTo>
                    <a:lnTo>
                      <a:pt x="28" y="90"/>
                    </a:lnTo>
                    <a:lnTo>
                      <a:pt x="53" y="39"/>
                    </a:lnTo>
                    <a:lnTo>
                      <a:pt x="66" y="20"/>
                    </a:lnTo>
                    <a:lnTo>
                      <a:pt x="76" y="3"/>
                    </a:lnTo>
                    <a:lnTo>
                      <a:pt x="80" y="0"/>
                    </a:lnTo>
                    <a:lnTo>
                      <a:pt x="82" y="16"/>
                    </a:lnTo>
                    <a:lnTo>
                      <a:pt x="97" y="32"/>
                    </a:lnTo>
                    <a:lnTo>
                      <a:pt x="112" y="50"/>
                    </a:lnTo>
                    <a:lnTo>
                      <a:pt x="130" y="67"/>
                    </a:lnTo>
                    <a:lnTo>
                      <a:pt x="147" y="83"/>
                    </a:lnTo>
                    <a:lnTo>
                      <a:pt x="164" y="99"/>
                    </a:lnTo>
                    <a:lnTo>
                      <a:pt x="183" y="114"/>
                    </a:lnTo>
                    <a:lnTo>
                      <a:pt x="201" y="127"/>
                    </a:lnTo>
                    <a:lnTo>
                      <a:pt x="220" y="138"/>
                    </a:lnTo>
                    <a:lnTo>
                      <a:pt x="223" y="144"/>
                    </a:lnTo>
                    <a:lnTo>
                      <a:pt x="225" y="148"/>
                    </a:lnTo>
                    <a:lnTo>
                      <a:pt x="228" y="152"/>
                    </a:lnTo>
                    <a:lnTo>
                      <a:pt x="231" y="159"/>
                    </a:lnTo>
                    <a:lnTo>
                      <a:pt x="226" y="161"/>
                    </a:lnTo>
                    <a:lnTo>
                      <a:pt x="224" y="164"/>
                    </a:lnTo>
                    <a:lnTo>
                      <a:pt x="222" y="167"/>
                    </a:lnTo>
                    <a:lnTo>
                      <a:pt x="220" y="172"/>
                    </a:lnTo>
                    <a:lnTo>
                      <a:pt x="214" y="195"/>
                    </a:lnTo>
                    <a:lnTo>
                      <a:pt x="210" y="219"/>
                    </a:lnTo>
                    <a:lnTo>
                      <a:pt x="208" y="243"/>
                    </a:lnTo>
                    <a:lnTo>
                      <a:pt x="208" y="268"/>
                    </a:lnTo>
                    <a:lnTo>
                      <a:pt x="211" y="293"/>
                    </a:lnTo>
                    <a:lnTo>
                      <a:pt x="217" y="316"/>
                    </a:lnTo>
                    <a:lnTo>
                      <a:pt x="229" y="336"/>
                    </a:lnTo>
                    <a:lnTo>
                      <a:pt x="244" y="356"/>
                    </a:lnTo>
                    <a:lnTo>
                      <a:pt x="235" y="369"/>
                    </a:lnTo>
                    <a:lnTo>
                      <a:pt x="220" y="386"/>
                    </a:lnTo>
                    <a:lnTo>
                      <a:pt x="199" y="406"/>
                    </a:lnTo>
                    <a:lnTo>
                      <a:pt x="176" y="426"/>
                    </a:lnTo>
                    <a:lnTo>
                      <a:pt x="150" y="444"/>
                    </a:lnTo>
                    <a:lnTo>
                      <a:pt x="127" y="456"/>
                    </a:lnTo>
                    <a:lnTo>
                      <a:pt x="107" y="463"/>
                    </a:lnTo>
                    <a:lnTo>
                      <a:pt x="91" y="46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547" name="Freeform 102"/>
              <p:cNvSpPr>
                <a:spLocks/>
              </p:cNvSpPr>
              <p:nvPr/>
            </p:nvSpPr>
            <p:spPr bwMode="auto">
              <a:xfrm>
                <a:off x="1534" y="1547"/>
                <a:ext cx="59" cy="120"/>
              </a:xfrm>
              <a:custGeom>
                <a:avLst/>
                <a:gdLst>
                  <a:gd name="T0" fmla="*/ 91 w 199"/>
                  <a:gd name="T1" fmla="*/ 411 h 411"/>
                  <a:gd name="T2" fmla="*/ 84 w 199"/>
                  <a:gd name="T3" fmla="*/ 400 h 411"/>
                  <a:gd name="T4" fmla="*/ 79 w 199"/>
                  <a:gd name="T5" fmla="*/ 394 h 411"/>
                  <a:gd name="T6" fmla="*/ 76 w 199"/>
                  <a:gd name="T7" fmla="*/ 391 h 411"/>
                  <a:gd name="T8" fmla="*/ 71 w 199"/>
                  <a:gd name="T9" fmla="*/ 386 h 411"/>
                  <a:gd name="T10" fmla="*/ 40 w 199"/>
                  <a:gd name="T11" fmla="*/ 335 h 411"/>
                  <a:gd name="T12" fmla="*/ 18 w 199"/>
                  <a:gd name="T13" fmla="*/ 286 h 411"/>
                  <a:gd name="T14" fmla="*/ 6 w 199"/>
                  <a:gd name="T15" fmla="*/ 242 h 411"/>
                  <a:gd name="T16" fmla="*/ 0 w 199"/>
                  <a:gd name="T17" fmla="*/ 200 h 411"/>
                  <a:gd name="T18" fmla="*/ 1 w 199"/>
                  <a:gd name="T19" fmla="*/ 157 h 411"/>
                  <a:gd name="T20" fmla="*/ 9 w 199"/>
                  <a:gd name="T21" fmla="*/ 112 h 411"/>
                  <a:gd name="T22" fmla="*/ 23 w 199"/>
                  <a:gd name="T23" fmla="*/ 64 h 411"/>
                  <a:gd name="T24" fmla="*/ 41 w 199"/>
                  <a:gd name="T25" fmla="*/ 11 h 411"/>
                  <a:gd name="T26" fmla="*/ 46 w 199"/>
                  <a:gd name="T27" fmla="*/ 5 h 411"/>
                  <a:gd name="T28" fmla="*/ 50 w 199"/>
                  <a:gd name="T29" fmla="*/ 2 h 411"/>
                  <a:gd name="T30" fmla="*/ 55 w 199"/>
                  <a:gd name="T31" fmla="*/ 0 h 411"/>
                  <a:gd name="T32" fmla="*/ 63 w 199"/>
                  <a:gd name="T33" fmla="*/ 4 h 411"/>
                  <a:gd name="T34" fmla="*/ 74 w 199"/>
                  <a:gd name="T35" fmla="*/ 21 h 411"/>
                  <a:gd name="T36" fmla="*/ 90 w 199"/>
                  <a:gd name="T37" fmla="*/ 38 h 411"/>
                  <a:gd name="T38" fmla="*/ 109 w 199"/>
                  <a:gd name="T39" fmla="*/ 55 h 411"/>
                  <a:gd name="T40" fmla="*/ 130 w 199"/>
                  <a:gd name="T41" fmla="*/ 70 h 411"/>
                  <a:gd name="T42" fmla="*/ 151 w 199"/>
                  <a:gd name="T43" fmla="*/ 86 h 411"/>
                  <a:gd name="T44" fmla="*/ 168 w 199"/>
                  <a:gd name="T45" fmla="*/ 100 h 411"/>
                  <a:gd name="T46" fmla="*/ 181 w 199"/>
                  <a:gd name="T47" fmla="*/ 113 h 411"/>
                  <a:gd name="T48" fmla="*/ 188 w 199"/>
                  <a:gd name="T49" fmla="*/ 126 h 411"/>
                  <a:gd name="T50" fmla="*/ 177 w 199"/>
                  <a:gd name="T51" fmla="*/ 173 h 411"/>
                  <a:gd name="T52" fmla="*/ 174 w 199"/>
                  <a:gd name="T53" fmla="*/ 219 h 411"/>
                  <a:gd name="T54" fmla="*/ 178 w 199"/>
                  <a:gd name="T55" fmla="*/ 263 h 411"/>
                  <a:gd name="T56" fmla="*/ 192 w 199"/>
                  <a:gd name="T57" fmla="*/ 309 h 411"/>
                  <a:gd name="T58" fmla="*/ 194 w 199"/>
                  <a:gd name="T59" fmla="*/ 314 h 411"/>
                  <a:gd name="T60" fmla="*/ 197 w 199"/>
                  <a:gd name="T61" fmla="*/ 317 h 411"/>
                  <a:gd name="T62" fmla="*/ 198 w 199"/>
                  <a:gd name="T63" fmla="*/ 321 h 411"/>
                  <a:gd name="T64" fmla="*/ 199 w 199"/>
                  <a:gd name="T65" fmla="*/ 325 h 411"/>
                  <a:gd name="T66" fmla="*/ 189 w 199"/>
                  <a:gd name="T67" fmla="*/ 336 h 411"/>
                  <a:gd name="T68" fmla="*/ 177 w 199"/>
                  <a:gd name="T69" fmla="*/ 348 h 411"/>
                  <a:gd name="T70" fmla="*/ 163 w 199"/>
                  <a:gd name="T71" fmla="*/ 361 h 411"/>
                  <a:gd name="T72" fmla="*/ 148 w 199"/>
                  <a:gd name="T73" fmla="*/ 374 h 411"/>
                  <a:gd name="T74" fmla="*/ 133 w 199"/>
                  <a:gd name="T75" fmla="*/ 385 h 411"/>
                  <a:gd name="T76" fmla="*/ 118 w 199"/>
                  <a:gd name="T77" fmla="*/ 397 h 411"/>
                  <a:gd name="T78" fmla="*/ 105 w 199"/>
                  <a:gd name="T79" fmla="*/ 405 h 411"/>
                  <a:gd name="T80" fmla="*/ 91 w 199"/>
                  <a:gd name="T81" fmla="*/ 411 h 41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99"/>
                  <a:gd name="T124" fmla="*/ 0 h 411"/>
                  <a:gd name="T125" fmla="*/ 199 w 199"/>
                  <a:gd name="T126" fmla="*/ 411 h 411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99" h="411">
                    <a:moveTo>
                      <a:pt x="91" y="411"/>
                    </a:moveTo>
                    <a:lnTo>
                      <a:pt x="84" y="400"/>
                    </a:lnTo>
                    <a:lnTo>
                      <a:pt x="79" y="394"/>
                    </a:lnTo>
                    <a:lnTo>
                      <a:pt x="76" y="391"/>
                    </a:lnTo>
                    <a:lnTo>
                      <a:pt x="71" y="386"/>
                    </a:lnTo>
                    <a:lnTo>
                      <a:pt x="40" y="335"/>
                    </a:lnTo>
                    <a:lnTo>
                      <a:pt x="18" y="286"/>
                    </a:lnTo>
                    <a:lnTo>
                      <a:pt x="6" y="242"/>
                    </a:lnTo>
                    <a:lnTo>
                      <a:pt x="0" y="200"/>
                    </a:lnTo>
                    <a:lnTo>
                      <a:pt x="1" y="157"/>
                    </a:lnTo>
                    <a:lnTo>
                      <a:pt x="9" y="112"/>
                    </a:lnTo>
                    <a:lnTo>
                      <a:pt x="23" y="64"/>
                    </a:lnTo>
                    <a:lnTo>
                      <a:pt x="41" y="11"/>
                    </a:lnTo>
                    <a:lnTo>
                      <a:pt x="46" y="5"/>
                    </a:lnTo>
                    <a:lnTo>
                      <a:pt x="50" y="2"/>
                    </a:lnTo>
                    <a:lnTo>
                      <a:pt x="55" y="0"/>
                    </a:lnTo>
                    <a:lnTo>
                      <a:pt x="63" y="4"/>
                    </a:lnTo>
                    <a:lnTo>
                      <a:pt x="74" y="21"/>
                    </a:lnTo>
                    <a:lnTo>
                      <a:pt x="90" y="38"/>
                    </a:lnTo>
                    <a:lnTo>
                      <a:pt x="109" y="55"/>
                    </a:lnTo>
                    <a:lnTo>
                      <a:pt x="130" y="70"/>
                    </a:lnTo>
                    <a:lnTo>
                      <a:pt x="151" y="86"/>
                    </a:lnTo>
                    <a:lnTo>
                      <a:pt x="168" y="100"/>
                    </a:lnTo>
                    <a:lnTo>
                      <a:pt x="181" y="113"/>
                    </a:lnTo>
                    <a:lnTo>
                      <a:pt x="188" y="126"/>
                    </a:lnTo>
                    <a:lnTo>
                      <a:pt x="177" y="173"/>
                    </a:lnTo>
                    <a:lnTo>
                      <a:pt x="174" y="219"/>
                    </a:lnTo>
                    <a:lnTo>
                      <a:pt x="178" y="263"/>
                    </a:lnTo>
                    <a:lnTo>
                      <a:pt x="192" y="309"/>
                    </a:lnTo>
                    <a:lnTo>
                      <a:pt x="194" y="314"/>
                    </a:lnTo>
                    <a:lnTo>
                      <a:pt x="197" y="317"/>
                    </a:lnTo>
                    <a:lnTo>
                      <a:pt x="198" y="321"/>
                    </a:lnTo>
                    <a:lnTo>
                      <a:pt x="199" y="325"/>
                    </a:lnTo>
                    <a:lnTo>
                      <a:pt x="189" y="336"/>
                    </a:lnTo>
                    <a:lnTo>
                      <a:pt x="177" y="348"/>
                    </a:lnTo>
                    <a:lnTo>
                      <a:pt x="163" y="361"/>
                    </a:lnTo>
                    <a:lnTo>
                      <a:pt x="148" y="374"/>
                    </a:lnTo>
                    <a:lnTo>
                      <a:pt x="133" y="385"/>
                    </a:lnTo>
                    <a:lnTo>
                      <a:pt x="118" y="397"/>
                    </a:lnTo>
                    <a:lnTo>
                      <a:pt x="105" y="405"/>
                    </a:lnTo>
                    <a:lnTo>
                      <a:pt x="91" y="411"/>
                    </a:lnTo>
                    <a:close/>
                  </a:path>
                </a:pathLst>
              </a:custGeom>
              <a:solidFill>
                <a:srgbClr val="999999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548" name="Freeform 103"/>
              <p:cNvSpPr>
                <a:spLocks/>
              </p:cNvSpPr>
              <p:nvPr/>
            </p:nvSpPr>
            <p:spPr bwMode="auto">
              <a:xfrm>
                <a:off x="1683" y="1563"/>
                <a:ext cx="54" cy="90"/>
              </a:xfrm>
              <a:custGeom>
                <a:avLst/>
                <a:gdLst>
                  <a:gd name="T0" fmla="*/ 138 w 182"/>
                  <a:gd name="T1" fmla="*/ 306 h 306"/>
                  <a:gd name="T2" fmla="*/ 126 w 182"/>
                  <a:gd name="T3" fmla="*/ 299 h 306"/>
                  <a:gd name="T4" fmla="*/ 116 w 182"/>
                  <a:gd name="T5" fmla="*/ 292 h 306"/>
                  <a:gd name="T6" fmla="*/ 106 w 182"/>
                  <a:gd name="T7" fmla="*/ 284 h 306"/>
                  <a:gd name="T8" fmla="*/ 96 w 182"/>
                  <a:gd name="T9" fmla="*/ 277 h 306"/>
                  <a:gd name="T10" fmla="*/ 86 w 182"/>
                  <a:gd name="T11" fmla="*/ 269 h 306"/>
                  <a:gd name="T12" fmla="*/ 77 w 182"/>
                  <a:gd name="T13" fmla="*/ 261 h 306"/>
                  <a:gd name="T14" fmla="*/ 66 w 182"/>
                  <a:gd name="T15" fmla="*/ 253 h 306"/>
                  <a:gd name="T16" fmla="*/ 56 w 182"/>
                  <a:gd name="T17" fmla="*/ 246 h 306"/>
                  <a:gd name="T18" fmla="*/ 44 w 182"/>
                  <a:gd name="T19" fmla="*/ 240 h 306"/>
                  <a:gd name="T20" fmla="*/ 36 w 182"/>
                  <a:gd name="T21" fmla="*/ 236 h 306"/>
                  <a:gd name="T22" fmla="*/ 29 w 182"/>
                  <a:gd name="T23" fmla="*/ 232 h 306"/>
                  <a:gd name="T24" fmla="*/ 25 w 182"/>
                  <a:gd name="T25" fmla="*/ 230 h 306"/>
                  <a:gd name="T26" fmla="*/ 23 w 182"/>
                  <a:gd name="T27" fmla="*/ 229 h 306"/>
                  <a:gd name="T28" fmla="*/ 20 w 182"/>
                  <a:gd name="T29" fmla="*/ 228 h 306"/>
                  <a:gd name="T30" fmla="*/ 18 w 182"/>
                  <a:gd name="T31" fmla="*/ 225 h 306"/>
                  <a:gd name="T32" fmla="*/ 17 w 182"/>
                  <a:gd name="T33" fmla="*/ 224 h 306"/>
                  <a:gd name="T34" fmla="*/ 12 w 182"/>
                  <a:gd name="T35" fmla="*/ 189 h 306"/>
                  <a:gd name="T36" fmla="*/ 10 w 182"/>
                  <a:gd name="T37" fmla="*/ 151 h 306"/>
                  <a:gd name="T38" fmla="*/ 6 w 182"/>
                  <a:gd name="T39" fmla="*/ 113 h 306"/>
                  <a:gd name="T40" fmla="*/ 0 w 182"/>
                  <a:gd name="T41" fmla="*/ 72 h 306"/>
                  <a:gd name="T42" fmla="*/ 16 w 182"/>
                  <a:gd name="T43" fmla="*/ 69 h 306"/>
                  <a:gd name="T44" fmla="*/ 33 w 182"/>
                  <a:gd name="T45" fmla="*/ 62 h 306"/>
                  <a:gd name="T46" fmla="*/ 50 w 182"/>
                  <a:gd name="T47" fmla="*/ 50 h 306"/>
                  <a:gd name="T48" fmla="*/ 68 w 182"/>
                  <a:gd name="T49" fmla="*/ 38 h 306"/>
                  <a:gd name="T50" fmla="*/ 86 w 182"/>
                  <a:gd name="T51" fmla="*/ 25 h 306"/>
                  <a:gd name="T52" fmla="*/ 104 w 182"/>
                  <a:gd name="T53" fmla="*/ 13 h 306"/>
                  <a:gd name="T54" fmla="*/ 124 w 182"/>
                  <a:gd name="T55" fmla="*/ 4 h 306"/>
                  <a:gd name="T56" fmla="*/ 144 w 182"/>
                  <a:gd name="T57" fmla="*/ 0 h 306"/>
                  <a:gd name="T58" fmla="*/ 146 w 182"/>
                  <a:gd name="T59" fmla="*/ 0 h 306"/>
                  <a:gd name="T60" fmla="*/ 148 w 182"/>
                  <a:gd name="T61" fmla="*/ 1 h 306"/>
                  <a:gd name="T62" fmla="*/ 150 w 182"/>
                  <a:gd name="T63" fmla="*/ 1 h 306"/>
                  <a:gd name="T64" fmla="*/ 153 w 182"/>
                  <a:gd name="T65" fmla="*/ 2 h 306"/>
                  <a:gd name="T66" fmla="*/ 157 w 182"/>
                  <a:gd name="T67" fmla="*/ 8 h 306"/>
                  <a:gd name="T68" fmla="*/ 165 w 182"/>
                  <a:gd name="T69" fmla="*/ 32 h 306"/>
                  <a:gd name="T70" fmla="*/ 173 w 182"/>
                  <a:gd name="T71" fmla="*/ 69 h 306"/>
                  <a:gd name="T72" fmla="*/ 180 w 182"/>
                  <a:gd name="T73" fmla="*/ 114 h 306"/>
                  <a:gd name="T74" fmla="*/ 182 w 182"/>
                  <a:gd name="T75" fmla="*/ 166 h 306"/>
                  <a:gd name="T76" fmla="*/ 177 w 182"/>
                  <a:gd name="T77" fmla="*/ 216 h 306"/>
                  <a:gd name="T78" fmla="*/ 163 w 182"/>
                  <a:gd name="T79" fmla="*/ 265 h 306"/>
                  <a:gd name="T80" fmla="*/ 138 w 182"/>
                  <a:gd name="T81" fmla="*/ 306 h 30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82"/>
                  <a:gd name="T124" fmla="*/ 0 h 306"/>
                  <a:gd name="T125" fmla="*/ 182 w 182"/>
                  <a:gd name="T126" fmla="*/ 306 h 30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82" h="306">
                    <a:moveTo>
                      <a:pt x="138" y="306"/>
                    </a:moveTo>
                    <a:lnTo>
                      <a:pt x="126" y="299"/>
                    </a:lnTo>
                    <a:lnTo>
                      <a:pt x="116" y="292"/>
                    </a:lnTo>
                    <a:lnTo>
                      <a:pt x="106" y="284"/>
                    </a:lnTo>
                    <a:lnTo>
                      <a:pt x="96" y="277"/>
                    </a:lnTo>
                    <a:lnTo>
                      <a:pt x="86" y="269"/>
                    </a:lnTo>
                    <a:lnTo>
                      <a:pt x="77" y="261"/>
                    </a:lnTo>
                    <a:lnTo>
                      <a:pt x="66" y="253"/>
                    </a:lnTo>
                    <a:lnTo>
                      <a:pt x="56" y="246"/>
                    </a:lnTo>
                    <a:lnTo>
                      <a:pt x="44" y="240"/>
                    </a:lnTo>
                    <a:lnTo>
                      <a:pt x="36" y="236"/>
                    </a:lnTo>
                    <a:lnTo>
                      <a:pt x="29" y="232"/>
                    </a:lnTo>
                    <a:lnTo>
                      <a:pt x="25" y="230"/>
                    </a:lnTo>
                    <a:lnTo>
                      <a:pt x="23" y="229"/>
                    </a:lnTo>
                    <a:lnTo>
                      <a:pt x="20" y="228"/>
                    </a:lnTo>
                    <a:lnTo>
                      <a:pt x="18" y="225"/>
                    </a:lnTo>
                    <a:lnTo>
                      <a:pt x="17" y="224"/>
                    </a:lnTo>
                    <a:lnTo>
                      <a:pt x="12" y="189"/>
                    </a:lnTo>
                    <a:lnTo>
                      <a:pt x="10" y="151"/>
                    </a:lnTo>
                    <a:lnTo>
                      <a:pt x="6" y="113"/>
                    </a:lnTo>
                    <a:lnTo>
                      <a:pt x="0" y="72"/>
                    </a:lnTo>
                    <a:lnTo>
                      <a:pt x="16" y="69"/>
                    </a:lnTo>
                    <a:lnTo>
                      <a:pt x="33" y="62"/>
                    </a:lnTo>
                    <a:lnTo>
                      <a:pt x="50" y="50"/>
                    </a:lnTo>
                    <a:lnTo>
                      <a:pt x="68" y="38"/>
                    </a:lnTo>
                    <a:lnTo>
                      <a:pt x="86" y="25"/>
                    </a:lnTo>
                    <a:lnTo>
                      <a:pt x="104" y="13"/>
                    </a:lnTo>
                    <a:lnTo>
                      <a:pt x="124" y="4"/>
                    </a:lnTo>
                    <a:lnTo>
                      <a:pt x="144" y="0"/>
                    </a:lnTo>
                    <a:lnTo>
                      <a:pt x="146" y="0"/>
                    </a:lnTo>
                    <a:lnTo>
                      <a:pt x="148" y="1"/>
                    </a:lnTo>
                    <a:lnTo>
                      <a:pt x="150" y="1"/>
                    </a:lnTo>
                    <a:lnTo>
                      <a:pt x="153" y="2"/>
                    </a:lnTo>
                    <a:lnTo>
                      <a:pt x="157" y="8"/>
                    </a:lnTo>
                    <a:lnTo>
                      <a:pt x="165" y="32"/>
                    </a:lnTo>
                    <a:lnTo>
                      <a:pt x="173" y="69"/>
                    </a:lnTo>
                    <a:lnTo>
                      <a:pt x="180" y="114"/>
                    </a:lnTo>
                    <a:lnTo>
                      <a:pt x="182" y="166"/>
                    </a:lnTo>
                    <a:lnTo>
                      <a:pt x="177" y="216"/>
                    </a:lnTo>
                    <a:lnTo>
                      <a:pt x="163" y="265"/>
                    </a:lnTo>
                    <a:lnTo>
                      <a:pt x="138" y="30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549" name="Freeform 104"/>
              <p:cNvSpPr>
                <a:spLocks/>
              </p:cNvSpPr>
              <p:nvPr/>
            </p:nvSpPr>
            <p:spPr bwMode="auto">
              <a:xfrm>
                <a:off x="1690" y="1569"/>
                <a:ext cx="42" cy="77"/>
              </a:xfrm>
              <a:custGeom>
                <a:avLst/>
                <a:gdLst>
                  <a:gd name="T0" fmla="*/ 55 w 143"/>
                  <a:gd name="T1" fmla="*/ 223 h 263"/>
                  <a:gd name="T2" fmla="*/ 47 w 143"/>
                  <a:gd name="T3" fmla="*/ 219 h 263"/>
                  <a:gd name="T4" fmla="*/ 41 w 143"/>
                  <a:gd name="T5" fmla="*/ 217 h 263"/>
                  <a:gd name="T6" fmla="*/ 35 w 143"/>
                  <a:gd name="T7" fmla="*/ 213 h 263"/>
                  <a:gd name="T8" fmla="*/ 31 w 143"/>
                  <a:gd name="T9" fmla="*/ 211 h 263"/>
                  <a:gd name="T10" fmla="*/ 26 w 143"/>
                  <a:gd name="T11" fmla="*/ 209 h 263"/>
                  <a:gd name="T12" fmla="*/ 20 w 143"/>
                  <a:gd name="T13" fmla="*/ 205 h 263"/>
                  <a:gd name="T14" fmla="*/ 15 w 143"/>
                  <a:gd name="T15" fmla="*/ 202 h 263"/>
                  <a:gd name="T16" fmla="*/ 8 w 143"/>
                  <a:gd name="T17" fmla="*/ 198 h 263"/>
                  <a:gd name="T18" fmla="*/ 9 w 143"/>
                  <a:gd name="T19" fmla="*/ 163 h 263"/>
                  <a:gd name="T20" fmla="*/ 10 w 143"/>
                  <a:gd name="T21" fmla="*/ 130 h 263"/>
                  <a:gd name="T22" fmla="*/ 7 w 143"/>
                  <a:gd name="T23" fmla="*/ 98 h 263"/>
                  <a:gd name="T24" fmla="*/ 0 w 143"/>
                  <a:gd name="T25" fmla="*/ 64 h 263"/>
                  <a:gd name="T26" fmla="*/ 11 w 143"/>
                  <a:gd name="T27" fmla="*/ 62 h 263"/>
                  <a:gd name="T28" fmla="*/ 22 w 143"/>
                  <a:gd name="T29" fmla="*/ 58 h 263"/>
                  <a:gd name="T30" fmla="*/ 33 w 143"/>
                  <a:gd name="T31" fmla="*/ 52 h 263"/>
                  <a:gd name="T32" fmla="*/ 45 w 143"/>
                  <a:gd name="T33" fmla="*/ 45 h 263"/>
                  <a:gd name="T34" fmla="*/ 55 w 143"/>
                  <a:gd name="T35" fmla="*/ 37 h 263"/>
                  <a:gd name="T36" fmla="*/ 67 w 143"/>
                  <a:gd name="T37" fmla="*/ 29 h 263"/>
                  <a:gd name="T38" fmla="*/ 76 w 143"/>
                  <a:gd name="T39" fmla="*/ 21 h 263"/>
                  <a:gd name="T40" fmla="*/ 85 w 143"/>
                  <a:gd name="T41" fmla="*/ 14 h 263"/>
                  <a:gd name="T42" fmla="*/ 96 w 143"/>
                  <a:gd name="T43" fmla="*/ 9 h 263"/>
                  <a:gd name="T44" fmla="*/ 105 w 143"/>
                  <a:gd name="T45" fmla="*/ 6 h 263"/>
                  <a:gd name="T46" fmla="*/ 111 w 143"/>
                  <a:gd name="T47" fmla="*/ 4 h 263"/>
                  <a:gd name="T48" fmla="*/ 116 w 143"/>
                  <a:gd name="T49" fmla="*/ 1 h 263"/>
                  <a:gd name="T50" fmla="*/ 120 w 143"/>
                  <a:gd name="T51" fmla="*/ 1 h 263"/>
                  <a:gd name="T52" fmla="*/ 122 w 143"/>
                  <a:gd name="T53" fmla="*/ 0 h 263"/>
                  <a:gd name="T54" fmla="*/ 123 w 143"/>
                  <a:gd name="T55" fmla="*/ 0 h 263"/>
                  <a:gd name="T56" fmla="*/ 125 w 143"/>
                  <a:gd name="T57" fmla="*/ 0 h 263"/>
                  <a:gd name="T58" fmla="*/ 126 w 143"/>
                  <a:gd name="T59" fmla="*/ 2 h 263"/>
                  <a:gd name="T60" fmla="*/ 129 w 143"/>
                  <a:gd name="T61" fmla="*/ 7 h 263"/>
                  <a:gd name="T62" fmla="*/ 132 w 143"/>
                  <a:gd name="T63" fmla="*/ 17 h 263"/>
                  <a:gd name="T64" fmla="*/ 139 w 143"/>
                  <a:gd name="T65" fmla="*/ 39 h 263"/>
                  <a:gd name="T66" fmla="*/ 143 w 143"/>
                  <a:gd name="T67" fmla="*/ 73 h 263"/>
                  <a:gd name="T68" fmla="*/ 143 w 143"/>
                  <a:gd name="T69" fmla="*/ 103 h 263"/>
                  <a:gd name="T70" fmla="*/ 140 w 143"/>
                  <a:gd name="T71" fmla="*/ 130 h 263"/>
                  <a:gd name="T72" fmla="*/ 137 w 143"/>
                  <a:gd name="T73" fmla="*/ 156 h 263"/>
                  <a:gd name="T74" fmla="*/ 132 w 143"/>
                  <a:gd name="T75" fmla="*/ 180 h 263"/>
                  <a:gd name="T76" fmla="*/ 126 w 143"/>
                  <a:gd name="T77" fmla="*/ 205 h 263"/>
                  <a:gd name="T78" fmla="*/ 122 w 143"/>
                  <a:gd name="T79" fmla="*/ 233 h 263"/>
                  <a:gd name="T80" fmla="*/ 117 w 143"/>
                  <a:gd name="T81" fmla="*/ 263 h 263"/>
                  <a:gd name="T82" fmla="*/ 111 w 143"/>
                  <a:gd name="T83" fmla="*/ 262 h 263"/>
                  <a:gd name="T84" fmla="*/ 102 w 143"/>
                  <a:gd name="T85" fmla="*/ 257 h 263"/>
                  <a:gd name="T86" fmla="*/ 92 w 143"/>
                  <a:gd name="T87" fmla="*/ 250 h 263"/>
                  <a:gd name="T88" fmla="*/ 82 w 143"/>
                  <a:gd name="T89" fmla="*/ 243 h 263"/>
                  <a:gd name="T90" fmla="*/ 72 w 143"/>
                  <a:gd name="T91" fmla="*/ 236 h 263"/>
                  <a:gd name="T92" fmla="*/ 63 w 143"/>
                  <a:gd name="T93" fmla="*/ 229 h 263"/>
                  <a:gd name="T94" fmla="*/ 57 w 143"/>
                  <a:gd name="T95" fmla="*/ 225 h 263"/>
                  <a:gd name="T96" fmla="*/ 55 w 143"/>
                  <a:gd name="T97" fmla="*/ 223 h 263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43"/>
                  <a:gd name="T148" fmla="*/ 0 h 263"/>
                  <a:gd name="T149" fmla="*/ 143 w 143"/>
                  <a:gd name="T150" fmla="*/ 263 h 263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43" h="263">
                    <a:moveTo>
                      <a:pt x="55" y="223"/>
                    </a:moveTo>
                    <a:lnTo>
                      <a:pt x="47" y="219"/>
                    </a:lnTo>
                    <a:lnTo>
                      <a:pt x="41" y="217"/>
                    </a:lnTo>
                    <a:lnTo>
                      <a:pt x="35" y="213"/>
                    </a:lnTo>
                    <a:lnTo>
                      <a:pt x="31" y="211"/>
                    </a:lnTo>
                    <a:lnTo>
                      <a:pt x="26" y="209"/>
                    </a:lnTo>
                    <a:lnTo>
                      <a:pt x="20" y="205"/>
                    </a:lnTo>
                    <a:lnTo>
                      <a:pt x="15" y="202"/>
                    </a:lnTo>
                    <a:lnTo>
                      <a:pt x="8" y="198"/>
                    </a:lnTo>
                    <a:lnTo>
                      <a:pt x="9" y="163"/>
                    </a:lnTo>
                    <a:lnTo>
                      <a:pt x="10" y="130"/>
                    </a:lnTo>
                    <a:lnTo>
                      <a:pt x="7" y="98"/>
                    </a:lnTo>
                    <a:lnTo>
                      <a:pt x="0" y="64"/>
                    </a:lnTo>
                    <a:lnTo>
                      <a:pt x="11" y="62"/>
                    </a:lnTo>
                    <a:lnTo>
                      <a:pt x="22" y="58"/>
                    </a:lnTo>
                    <a:lnTo>
                      <a:pt x="33" y="52"/>
                    </a:lnTo>
                    <a:lnTo>
                      <a:pt x="45" y="45"/>
                    </a:lnTo>
                    <a:lnTo>
                      <a:pt x="55" y="37"/>
                    </a:lnTo>
                    <a:lnTo>
                      <a:pt x="67" y="29"/>
                    </a:lnTo>
                    <a:lnTo>
                      <a:pt x="76" y="21"/>
                    </a:lnTo>
                    <a:lnTo>
                      <a:pt x="85" y="14"/>
                    </a:lnTo>
                    <a:lnTo>
                      <a:pt x="96" y="9"/>
                    </a:lnTo>
                    <a:lnTo>
                      <a:pt x="105" y="6"/>
                    </a:lnTo>
                    <a:lnTo>
                      <a:pt x="111" y="4"/>
                    </a:lnTo>
                    <a:lnTo>
                      <a:pt x="116" y="1"/>
                    </a:lnTo>
                    <a:lnTo>
                      <a:pt x="120" y="1"/>
                    </a:lnTo>
                    <a:lnTo>
                      <a:pt x="122" y="0"/>
                    </a:lnTo>
                    <a:lnTo>
                      <a:pt x="123" y="0"/>
                    </a:lnTo>
                    <a:lnTo>
                      <a:pt x="125" y="0"/>
                    </a:lnTo>
                    <a:lnTo>
                      <a:pt x="126" y="2"/>
                    </a:lnTo>
                    <a:lnTo>
                      <a:pt x="129" y="7"/>
                    </a:lnTo>
                    <a:lnTo>
                      <a:pt x="132" y="17"/>
                    </a:lnTo>
                    <a:lnTo>
                      <a:pt x="139" y="39"/>
                    </a:lnTo>
                    <a:lnTo>
                      <a:pt x="143" y="73"/>
                    </a:lnTo>
                    <a:lnTo>
                      <a:pt x="143" y="103"/>
                    </a:lnTo>
                    <a:lnTo>
                      <a:pt x="140" y="130"/>
                    </a:lnTo>
                    <a:lnTo>
                      <a:pt x="137" y="156"/>
                    </a:lnTo>
                    <a:lnTo>
                      <a:pt x="132" y="180"/>
                    </a:lnTo>
                    <a:lnTo>
                      <a:pt x="126" y="205"/>
                    </a:lnTo>
                    <a:lnTo>
                      <a:pt x="122" y="233"/>
                    </a:lnTo>
                    <a:lnTo>
                      <a:pt x="117" y="263"/>
                    </a:lnTo>
                    <a:lnTo>
                      <a:pt x="111" y="262"/>
                    </a:lnTo>
                    <a:lnTo>
                      <a:pt x="102" y="257"/>
                    </a:lnTo>
                    <a:lnTo>
                      <a:pt x="92" y="250"/>
                    </a:lnTo>
                    <a:lnTo>
                      <a:pt x="82" y="243"/>
                    </a:lnTo>
                    <a:lnTo>
                      <a:pt x="72" y="236"/>
                    </a:lnTo>
                    <a:lnTo>
                      <a:pt x="63" y="229"/>
                    </a:lnTo>
                    <a:lnTo>
                      <a:pt x="57" y="225"/>
                    </a:lnTo>
                    <a:lnTo>
                      <a:pt x="55" y="223"/>
                    </a:lnTo>
                    <a:close/>
                  </a:path>
                </a:pathLst>
              </a:custGeom>
              <a:solidFill>
                <a:srgbClr val="999999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550" name="Freeform 105"/>
              <p:cNvSpPr>
                <a:spLocks/>
              </p:cNvSpPr>
              <p:nvPr/>
            </p:nvSpPr>
            <p:spPr bwMode="auto">
              <a:xfrm>
                <a:off x="1622" y="1590"/>
                <a:ext cx="42" cy="48"/>
              </a:xfrm>
              <a:custGeom>
                <a:avLst/>
                <a:gdLst>
                  <a:gd name="T0" fmla="*/ 62 w 143"/>
                  <a:gd name="T1" fmla="*/ 161 h 161"/>
                  <a:gd name="T2" fmla="*/ 43 w 143"/>
                  <a:gd name="T3" fmla="*/ 150 h 161"/>
                  <a:gd name="T4" fmla="*/ 28 w 143"/>
                  <a:gd name="T5" fmla="*/ 139 h 161"/>
                  <a:gd name="T6" fmla="*/ 15 w 143"/>
                  <a:gd name="T7" fmla="*/ 128 h 161"/>
                  <a:gd name="T8" fmla="*/ 7 w 143"/>
                  <a:gd name="T9" fmla="*/ 116 h 161"/>
                  <a:gd name="T10" fmla="*/ 2 w 143"/>
                  <a:gd name="T11" fmla="*/ 103 h 161"/>
                  <a:gd name="T12" fmla="*/ 0 w 143"/>
                  <a:gd name="T13" fmla="*/ 88 h 161"/>
                  <a:gd name="T14" fmla="*/ 3 w 143"/>
                  <a:gd name="T15" fmla="*/ 69 h 161"/>
                  <a:gd name="T16" fmla="*/ 9 w 143"/>
                  <a:gd name="T17" fmla="*/ 47 h 161"/>
                  <a:gd name="T18" fmla="*/ 20 w 143"/>
                  <a:gd name="T19" fmla="*/ 29 h 161"/>
                  <a:gd name="T20" fmla="*/ 28 w 143"/>
                  <a:gd name="T21" fmla="*/ 15 h 161"/>
                  <a:gd name="T22" fmla="*/ 35 w 143"/>
                  <a:gd name="T23" fmla="*/ 6 h 161"/>
                  <a:gd name="T24" fmla="*/ 41 w 143"/>
                  <a:gd name="T25" fmla="*/ 1 h 161"/>
                  <a:gd name="T26" fmla="*/ 50 w 143"/>
                  <a:gd name="T27" fmla="*/ 0 h 161"/>
                  <a:gd name="T28" fmla="*/ 62 w 143"/>
                  <a:gd name="T29" fmla="*/ 2 h 161"/>
                  <a:gd name="T30" fmla="*/ 78 w 143"/>
                  <a:gd name="T31" fmla="*/ 7 h 161"/>
                  <a:gd name="T32" fmla="*/ 101 w 143"/>
                  <a:gd name="T33" fmla="*/ 15 h 161"/>
                  <a:gd name="T34" fmla="*/ 121 w 143"/>
                  <a:gd name="T35" fmla="*/ 31 h 161"/>
                  <a:gd name="T36" fmla="*/ 134 w 143"/>
                  <a:gd name="T37" fmla="*/ 50 h 161"/>
                  <a:gd name="T38" fmla="*/ 141 w 143"/>
                  <a:gd name="T39" fmla="*/ 69 h 161"/>
                  <a:gd name="T40" fmla="*/ 143 w 143"/>
                  <a:gd name="T41" fmla="*/ 90 h 161"/>
                  <a:gd name="T42" fmla="*/ 138 w 143"/>
                  <a:gd name="T43" fmla="*/ 110 h 161"/>
                  <a:gd name="T44" fmla="*/ 129 w 143"/>
                  <a:gd name="T45" fmla="*/ 128 h 161"/>
                  <a:gd name="T46" fmla="*/ 114 w 143"/>
                  <a:gd name="T47" fmla="*/ 143 h 161"/>
                  <a:gd name="T48" fmla="*/ 93 w 143"/>
                  <a:gd name="T49" fmla="*/ 154 h 161"/>
                  <a:gd name="T50" fmla="*/ 85 w 143"/>
                  <a:gd name="T51" fmla="*/ 156 h 161"/>
                  <a:gd name="T52" fmla="*/ 78 w 143"/>
                  <a:gd name="T53" fmla="*/ 158 h 161"/>
                  <a:gd name="T54" fmla="*/ 70 w 143"/>
                  <a:gd name="T55" fmla="*/ 159 h 161"/>
                  <a:gd name="T56" fmla="*/ 62 w 143"/>
                  <a:gd name="T57" fmla="*/ 161 h 161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143"/>
                  <a:gd name="T88" fmla="*/ 0 h 161"/>
                  <a:gd name="T89" fmla="*/ 143 w 143"/>
                  <a:gd name="T90" fmla="*/ 161 h 161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143" h="161">
                    <a:moveTo>
                      <a:pt x="62" y="161"/>
                    </a:moveTo>
                    <a:lnTo>
                      <a:pt x="43" y="150"/>
                    </a:lnTo>
                    <a:lnTo>
                      <a:pt x="28" y="139"/>
                    </a:lnTo>
                    <a:lnTo>
                      <a:pt x="15" y="128"/>
                    </a:lnTo>
                    <a:lnTo>
                      <a:pt x="7" y="116"/>
                    </a:lnTo>
                    <a:lnTo>
                      <a:pt x="2" y="103"/>
                    </a:lnTo>
                    <a:lnTo>
                      <a:pt x="0" y="88"/>
                    </a:lnTo>
                    <a:lnTo>
                      <a:pt x="3" y="69"/>
                    </a:lnTo>
                    <a:lnTo>
                      <a:pt x="9" y="47"/>
                    </a:lnTo>
                    <a:lnTo>
                      <a:pt x="20" y="29"/>
                    </a:lnTo>
                    <a:lnTo>
                      <a:pt x="28" y="15"/>
                    </a:lnTo>
                    <a:lnTo>
                      <a:pt x="35" y="6"/>
                    </a:lnTo>
                    <a:lnTo>
                      <a:pt x="41" y="1"/>
                    </a:lnTo>
                    <a:lnTo>
                      <a:pt x="50" y="0"/>
                    </a:lnTo>
                    <a:lnTo>
                      <a:pt x="62" y="2"/>
                    </a:lnTo>
                    <a:lnTo>
                      <a:pt x="78" y="7"/>
                    </a:lnTo>
                    <a:lnTo>
                      <a:pt x="101" y="15"/>
                    </a:lnTo>
                    <a:lnTo>
                      <a:pt x="121" y="31"/>
                    </a:lnTo>
                    <a:lnTo>
                      <a:pt x="134" y="50"/>
                    </a:lnTo>
                    <a:lnTo>
                      <a:pt x="141" y="69"/>
                    </a:lnTo>
                    <a:lnTo>
                      <a:pt x="143" y="90"/>
                    </a:lnTo>
                    <a:lnTo>
                      <a:pt x="138" y="110"/>
                    </a:lnTo>
                    <a:lnTo>
                      <a:pt x="129" y="128"/>
                    </a:lnTo>
                    <a:lnTo>
                      <a:pt x="114" y="143"/>
                    </a:lnTo>
                    <a:lnTo>
                      <a:pt x="93" y="154"/>
                    </a:lnTo>
                    <a:lnTo>
                      <a:pt x="85" y="156"/>
                    </a:lnTo>
                    <a:lnTo>
                      <a:pt x="78" y="158"/>
                    </a:lnTo>
                    <a:lnTo>
                      <a:pt x="70" y="159"/>
                    </a:lnTo>
                    <a:lnTo>
                      <a:pt x="62" y="16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551" name="Freeform 106"/>
              <p:cNvSpPr>
                <a:spLocks/>
              </p:cNvSpPr>
              <p:nvPr/>
            </p:nvSpPr>
            <p:spPr bwMode="auto">
              <a:xfrm>
                <a:off x="1629" y="1595"/>
                <a:ext cx="25" cy="34"/>
              </a:xfrm>
              <a:custGeom>
                <a:avLst/>
                <a:gdLst>
                  <a:gd name="T0" fmla="*/ 41 w 84"/>
                  <a:gd name="T1" fmla="*/ 115 h 115"/>
                  <a:gd name="T2" fmla="*/ 26 w 84"/>
                  <a:gd name="T3" fmla="*/ 112 h 115"/>
                  <a:gd name="T4" fmla="*/ 15 w 84"/>
                  <a:gd name="T5" fmla="*/ 110 h 115"/>
                  <a:gd name="T6" fmla="*/ 8 w 84"/>
                  <a:gd name="T7" fmla="*/ 106 h 115"/>
                  <a:gd name="T8" fmla="*/ 4 w 84"/>
                  <a:gd name="T9" fmla="*/ 103 h 115"/>
                  <a:gd name="T10" fmla="*/ 2 w 84"/>
                  <a:gd name="T11" fmla="*/ 97 h 115"/>
                  <a:gd name="T12" fmla="*/ 0 w 84"/>
                  <a:gd name="T13" fmla="*/ 89 h 115"/>
                  <a:gd name="T14" fmla="*/ 0 w 84"/>
                  <a:gd name="T15" fmla="*/ 77 h 115"/>
                  <a:gd name="T16" fmla="*/ 2 w 84"/>
                  <a:gd name="T17" fmla="*/ 62 h 115"/>
                  <a:gd name="T18" fmla="*/ 7 w 84"/>
                  <a:gd name="T19" fmla="*/ 48 h 115"/>
                  <a:gd name="T20" fmla="*/ 14 w 84"/>
                  <a:gd name="T21" fmla="*/ 33 h 115"/>
                  <a:gd name="T22" fmla="*/ 25 w 84"/>
                  <a:gd name="T23" fmla="*/ 18 h 115"/>
                  <a:gd name="T24" fmla="*/ 36 w 84"/>
                  <a:gd name="T25" fmla="*/ 7 h 115"/>
                  <a:gd name="T26" fmla="*/ 48 w 84"/>
                  <a:gd name="T27" fmla="*/ 0 h 115"/>
                  <a:gd name="T28" fmla="*/ 60 w 84"/>
                  <a:gd name="T29" fmla="*/ 1 h 115"/>
                  <a:gd name="T30" fmla="*/ 73 w 84"/>
                  <a:gd name="T31" fmla="*/ 9 h 115"/>
                  <a:gd name="T32" fmla="*/ 84 w 84"/>
                  <a:gd name="T33" fmla="*/ 30 h 115"/>
                  <a:gd name="T34" fmla="*/ 84 w 84"/>
                  <a:gd name="T35" fmla="*/ 42 h 115"/>
                  <a:gd name="T36" fmla="*/ 82 w 84"/>
                  <a:gd name="T37" fmla="*/ 55 h 115"/>
                  <a:gd name="T38" fmla="*/ 80 w 84"/>
                  <a:gd name="T39" fmla="*/ 68 h 115"/>
                  <a:gd name="T40" fmla="*/ 75 w 84"/>
                  <a:gd name="T41" fmla="*/ 82 h 115"/>
                  <a:gd name="T42" fmla="*/ 69 w 84"/>
                  <a:gd name="T43" fmla="*/ 93 h 115"/>
                  <a:gd name="T44" fmla="*/ 61 w 84"/>
                  <a:gd name="T45" fmla="*/ 104 h 115"/>
                  <a:gd name="T46" fmla="*/ 52 w 84"/>
                  <a:gd name="T47" fmla="*/ 112 h 115"/>
                  <a:gd name="T48" fmla="*/ 41 w 84"/>
                  <a:gd name="T49" fmla="*/ 115 h 115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84"/>
                  <a:gd name="T76" fmla="*/ 0 h 115"/>
                  <a:gd name="T77" fmla="*/ 84 w 84"/>
                  <a:gd name="T78" fmla="*/ 115 h 115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84" h="115">
                    <a:moveTo>
                      <a:pt x="41" y="115"/>
                    </a:moveTo>
                    <a:lnTo>
                      <a:pt x="26" y="112"/>
                    </a:lnTo>
                    <a:lnTo>
                      <a:pt x="15" y="110"/>
                    </a:lnTo>
                    <a:lnTo>
                      <a:pt x="8" y="106"/>
                    </a:lnTo>
                    <a:lnTo>
                      <a:pt x="4" y="103"/>
                    </a:lnTo>
                    <a:lnTo>
                      <a:pt x="2" y="97"/>
                    </a:lnTo>
                    <a:lnTo>
                      <a:pt x="0" y="89"/>
                    </a:lnTo>
                    <a:lnTo>
                      <a:pt x="0" y="77"/>
                    </a:lnTo>
                    <a:lnTo>
                      <a:pt x="2" y="62"/>
                    </a:lnTo>
                    <a:lnTo>
                      <a:pt x="7" y="48"/>
                    </a:lnTo>
                    <a:lnTo>
                      <a:pt x="14" y="33"/>
                    </a:lnTo>
                    <a:lnTo>
                      <a:pt x="25" y="18"/>
                    </a:lnTo>
                    <a:lnTo>
                      <a:pt x="36" y="7"/>
                    </a:lnTo>
                    <a:lnTo>
                      <a:pt x="48" y="0"/>
                    </a:lnTo>
                    <a:lnTo>
                      <a:pt x="60" y="1"/>
                    </a:lnTo>
                    <a:lnTo>
                      <a:pt x="73" y="9"/>
                    </a:lnTo>
                    <a:lnTo>
                      <a:pt x="84" y="30"/>
                    </a:lnTo>
                    <a:lnTo>
                      <a:pt x="84" y="42"/>
                    </a:lnTo>
                    <a:lnTo>
                      <a:pt x="82" y="55"/>
                    </a:lnTo>
                    <a:lnTo>
                      <a:pt x="80" y="68"/>
                    </a:lnTo>
                    <a:lnTo>
                      <a:pt x="75" y="82"/>
                    </a:lnTo>
                    <a:lnTo>
                      <a:pt x="69" y="93"/>
                    </a:lnTo>
                    <a:lnTo>
                      <a:pt x="61" y="104"/>
                    </a:lnTo>
                    <a:lnTo>
                      <a:pt x="52" y="112"/>
                    </a:lnTo>
                    <a:lnTo>
                      <a:pt x="41" y="115"/>
                    </a:lnTo>
                    <a:close/>
                  </a:path>
                </a:pathLst>
              </a:custGeom>
              <a:solidFill>
                <a:srgbClr val="999999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552" name="Freeform 108"/>
              <p:cNvSpPr>
                <a:spLocks/>
              </p:cNvSpPr>
              <p:nvPr/>
            </p:nvSpPr>
            <p:spPr bwMode="auto">
              <a:xfrm>
                <a:off x="1939" y="1555"/>
                <a:ext cx="55" cy="37"/>
              </a:xfrm>
              <a:custGeom>
                <a:avLst/>
                <a:gdLst>
                  <a:gd name="T0" fmla="*/ 9 w 186"/>
                  <a:gd name="T1" fmla="*/ 98 h 127"/>
                  <a:gd name="T2" fmla="*/ 7 w 186"/>
                  <a:gd name="T3" fmla="*/ 97 h 127"/>
                  <a:gd name="T4" fmla="*/ 6 w 186"/>
                  <a:gd name="T5" fmla="*/ 96 h 127"/>
                  <a:gd name="T6" fmla="*/ 4 w 186"/>
                  <a:gd name="T7" fmla="*/ 91 h 127"/>
                  <a:gd name="T8" fmla="*/ 0 w 186"/>
                  <a:gd name="T9" fmla="*/ 83 h 127"/>
                  <a:gd name="T10" fmla="*/ 0 w 186"/>
                  <a:gd name="T11" fmla="*/ 80 h 127"/>
                  <a:gd name="T12" fmla="*/ 3 w 186"/>
                  <a:gd name="T13" fmla="*/ 73 h 127"/>
                  <a:gd name="T14" fmla="*/ 6 w 186"/>
                  <a:gd name="T15" fmla="*/ 61 h 127"/>
                  <a:gd name="T16" fmla="*/ 15 w 186"/>
                  <a:gd name="T17" fmla="*/ 38 h 127"/>
                  <a:gd name="T18" fmla="*/ 20 w 186"/>
                  <a:gd name="T19" fmla="*/ 29 h 127"/>
                  <a:gd name="T20" fmla="*/ 27 w 186"/>
                  <a:gd name="T21" fmla="*/ 18 h 127"/>
                  <a:gd name="T22" fmla="*/ 35 w 186"/>
                  <a:gd name="T23" fmla="*/ 11 h 127"/>
                  <a:gd name="T24" fmla="*/ 44 w 186"/>
                  <a:gd name="T25" fmla="*/ 13 h 127"/>
                  <a:gd name="T26" fmla="*/ 53 w 186"/>
                  <a:gd name="T27" fmla="*/ 12 h 127"/>
                  <a:gd name="T28" fmla="*/ 62 w 186"/>
                  <a:gd name="T29" fmla="*/ 11 h 127"/>
                  <a:gd name="T30" fmla="*/ 70 w 186"/>
                  <a:gd name="T31" fmla="*/ 9 h 127"/>
                  <a:gd name="T32" fmla="*/ 78 w 186"/>
                  <a:gd name="T33" fmla="*/ 7 h 127"/>
                  <a:gd name="T34" fmla="*/ 86 w 186"/>
                  <a:gd name="T35" fmla="*/ 5 h 127"/>
                  <a:gd name="T36" fmla="*/ 94 w 186"/>
                  <a:gd name="T37" fmla="*/ 3 h 127"/>
                  <a:gd name="T38" fmla="*/ 102 w 186"/>
                  <a:gd name="T39" fmla="*/ 1 h 127"/>
                  <a:gd name="T40" fmla="*/ 110 w 186"/>
                  <a:gd name="T41" fmla="*/ 0 h 127"/>
                  <a:gd name="T42" fmla="*/ 118 w 186"/>
                  <a:gd name="T43" fmla="*/ 4 h 127"/>
                  <a:gd name="T44" fmla="*/ 127 w 186"/>
                  <a:gd name="T45" fmla="*/ 9 h 127"/>
                  <a:gd name="T46" fmla="*/ 138 w 186"/>
                  <a:gd name="T47" fmla="*/ 18 h 127"/>
                  <a:gd name="T48" fmla="*/ 149 w 186"/>
                  <a:gd name="T49" fmla="*/ 27 h 127"/>
                  <a:gd name="T50" fmla="*/ 159 w 186"/>
                  <a:gd name="T51" fmla="*/ 37 h 127"/>
                  <a:gd name="T52" fmla="*/ 170 w 186"/>
                  <a:gd name="T53" fmla="*/ 46 h 127"/>
                  <a:gd name="T54" fmla="*/ 179 w 186"/>
                  <a:gd name="T55" fmla="*/ 54 h 127"/>
                  <a:gd name="T56" fmla="*/ 186 w 186"/>
                  <a:gd name="T57" fmla="*/ 61 h 127"/>
                  <a:gd name="T58" fmla="*/ 162 w 186"/>
                  <a:gd name="T59" fmla="*/ 97 h 127"/>
                  <a:gd name="T60" fmla="*/ 134 w 186"/>
                  <a:gd name="T61" fmla="*/ 118 h 127"/>
                  <a:gd name="T62" fmla="*/ 105 w 186"/>
                  <a:gd name="T63" fmla="*/ 127 h 127"/>
                  <a:gd name="T64" fmla="*/ 76 w 186"/>
                  <a:gd name="T65" fmla="*/ 126 h 127"/>
                  <a:gd name="T66" fmla="*/ 50 w 186"/>
                  <a:gd name="T67" fmla="*/ 120 h 127"/>
                  <a:gd name="T68" fmla="*/ 28 w 186"/>
                  <a:gd name="T69" fmla="*/ 112 h 127"/>
                  <a:gd name="T70" fmla="*/ 14 w 186"/>
                  <a:gd name="T71" fmla="*/ 104 h 127"/>
                  <a:gd name="T72" fmla="*/ 9 w 186"/>
                  <a:gd name="T73" fmla="*/ 98 h 127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86"/>
                  <a:gd name="T112" fmla="*/ 0 h 127"/>
                  <a:gd name="T113" fmla="*/ 186 w 186"/>
                  <a:gd name="T114" fmla="*/ 127 h 127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86" h="127">
                    <a:moveTo>
                      <a:pt x="9" y="98"/>
                    </a:moveTo>
                    <a:lnTo>
                      <a:pt x="7" y="97"/>
                    </a:lnTo>
                    <a:lnTo>
                      <a:pt x="6" y="96"/>
                    </a:lnTo>
                    <a:lnTo>
                      <a:pt x="4" y="91"/>
                    </a:lnTo>
                    <a:lnTo>
                      <a:pt x="0" y="83"/>
                    </a:lnTo>
                    <a:lnTo>
                      <a:pt x="0" y="80"/>
                    </a:lnTo>
                    <a:lnTo>
                      <a:pt x="3" y="73"/>
                    </a:lnTo>
                    <a:lnTo>
                      <a:pt x="6" y="61"/>
                    </a:lnTo>
                    <a:lnTo>
                      <a:pt x="15" y="38"/>
                    </a:lnTo>
                    <a:lnTo>
                      <a:pt x="20" y="29"/>
                    </a:lnTo>
                    <a:lnTo>
                      <a:pt x="27" y="18"/>
                    </a:lnTo>
                    <a:lnTo>
                      <a:pt x="35" y="11"/>
                    </a:lnTo>
                    <a:lnTo>
                      <a:pt x="44" y="13"/>
                    </a:lnTo>
                    <a:lnTo>
                      <a:pt x="53" y="12"/>
                    </a:lnTo>
                    <a:lnTo>
                      <a:pt x="62" y="11"/>
                    </a:lnTo>
                    <a:lnTo>
                      <a:pt x="70" y="9"/>
                    </a:lnTo>
                    <a:lnTo>
                      <a:pt x="78" y="7"/>
                    </a:lnTo>
                    <a:lnTo>
                      <a:pt x="86" y="5"/>
                    </a:lnTo>
                    <a:lnTo>
                      <a:pt x="94" y="3"/>
                    </a:lnTo>
                    <a:lnTo>
                      <a:pt x="102" y="1"/>
                    </a:lnTo>
                    <a:lnTo>
                      <a:pt x="110" y="0"/>
                    </a:lnTo>
                    <a:lnTo>
                      <a:pt x="118" y="4"/>
                    </a:lnTo>
                    <a:lnTo>
                      <a:pt x="127" y="9"/>
                    </a:lnTo>
                    <a:lnTo>
                      <a:pt x="138" y="18"/>
                    </a:lnTo>
                    <a:lnTo>
                      <a:pt x="149" y="27"/>
                    </a:lnTo>
                    <a:lnTo>
                      <a:pt x="159" y="37"/>
                    </a:lnTo>
                    <a:lnTo>
                      <a:pt x="170" y="46"/>
                    </a:lnTo>
                    <a:lnTo>
                      <a:pt x="179" y="54"/>
                    </a:lnTo>
                    <a:lnTo>
                      <a:pt x="186" y="61"/>
                    </a:lnTo>
                    <a:lnTo>
                      <a:pt x="162" y="97"/>
                    </a:lnTo>
                    <a:lnTo>
                      <a:pt x="134" y="118"/>
                    </a:lnTo>
                    <a:lnTo>
                      <a:pt x="105" y="127"/>
                    </a:lnTo>
                    <a:lnTo>
                      <a:pt x="76" y="126"/>
                    </a:lnTo>
                    <a:lnTo>
                      <a:pt x="50" y="120"/>
                    </a:lnTo>
                    <a:lnTo>
                      <a:pt x="28" y="112"/>
                    </a:lnTo>
                    <a:lnTo>
                      <a:pt x="14" y="104"/>
                    </a:lnTo>
                    <a:lnTo>
                      <a:pt x="9" y="9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553" name="Freeform 109"/>
              <p:cNvSpPr>
                <a:spLocks/>
              </p:cNvSpPr>
              <p:nvPr/>
            </p:nvSpPr>
            <p:spPr bwMode="auto">
              <a:xfrm>
                <a:off x="1946" y="1561"/>
                <a:ext cx="40" cy="26"/>
              </a:xfrm>
              <a:custGeom>
                <a:avLst/>
                <a:gdLst>
                  <a:gd name="T0" fmla="*/ 0 w 136"/>
                  <a:gd name="T1" fmla="*/ 61 h 86"/>
                  <a:gd name="T2" fmla="*/ 7 w 136"/>
                  <a:gd name="T3" fmla="*/ 47 h 86"/>
                  <a:gd name="T4" fmla="*/ 14 w 136"/>
                  <a:gd name="T5" fmla="*/ 33 h 86"/>
                  <a:gd name="T6" fmla="*/ 21 w 136"/>
                  <a:gd name="T7" fmla="*/ 20 h 86"/>
                  <a:gd name="T8" fmla="*/ 30 w 136"/>
                  <a:gd name="T9" fmla="*/ 8 h 86"/>
                  <a:gd name="T10" fmla="*/ 41 w 136"/>
                  <a:gd name="T11" fmla="*/ 8 h 86"/>
                  <a:gd name="T12" fmla="*/ 49 w 136"/>
                  <a:gd name="T13" fmla="*/ 8 h 86"/>
                  <a:gd name="T14" fmla="*/ 58 w 136"/>
                  <a:gd name="T15" fmla="*/ 7 h 86"/>
                  <a:gd name="T16" fmla="*/ 66 w 136"/>
                  <a:gd name="T17" fmla="*/ 6 h 86"/>
                  <a:gd name="T18" fmla="*/ 74 w 136"/>
                  <a:gd name="T19" fmla="*/ 3 h 86"/>
                  <a:gd name="T20" fmla="*/ 82 w 136"/>
                  <a:gd name="T21" fmla="*/ 2 h 86"/>
                  <a:gd name="T22" fmla="*/ 90 w 136"/>
                  <a:gd name="T23" fmla="*/ 1 h 86"/>
                  <a:gd name="T24" fmla="*/ 99 w 136"/>
                  <a:gd name="T25" fmla="*/ 0 h 86"/>
                  <a:gd name="T26" fmla="*/ 104 w 136"/>
                  <a:gd name="T27" fmla="*/ 6 h 86"/>
                  <a:gd name="T28" fmla="*/ 107 w 136"/>
                  <a:gd name="T29" fmla="*/ 10 h 86"/>
                  <a:gd name="T30" fmla="*/ 112 w 136"/>
                  <a:gd name="T31" fmla="*/ 15 h 86"/>
                  <a:gd name="T32" fmla="*/ 117 w 136"/>
                  <a:gd name="T33" fmla="*/ 20 h 86"/>
                  <a:gd name="T34" fmla="*/ 121 w 136"/>
                  <a:gd name="T35" fmla="*/ 23 h 86"/>
                  <a:gd name="T36" fmla="*/ 126 w 136"/>
                  <a:gd name="T37" fmla="*/ 28 h 86"/>
                  <a:gd name="T38" fmla="*/ 130 w 136"/>
                  <a:gd name="T39" fmla="*/ 31 h 86"/>
                  <a:gd name="T40" fmla="*/ 136 w 136"/>
                  <a:gd name="T41" fmla="*/ 36 h 86"/>
                  <a:gd name="T42" fmla="*/ 128 w 136"/>
                  <a:gd name="T43" fmla="*/ 47 h 86"/>
                  <a:gd name="T44" fmla="*/ 122 w 136"/>
                  <a:gd name="T45" fmla="*/ 58 h 86"/>
                  <a:gd name="T46" fmla="*/ 118 w 136"/>
                  <a:gd name="T47" fmla="*/ 68 h 86"/>
                  <a:gd name="T48" fmla="*/ 110 w 136"/>
                  <a:gd name="T49" fmla="*/ 76 h 86"/>
                  <a:gd name="T50" fmla="*/ 99 w 136"/>
                  <a:gd name="T51" fmla="*/ 78 h 86"/>
                  <a:gd name="T52" fmla="*/ 84 w 136"/>
                  <a:gd name="T53" fmla="*/ 82 h 86"/>
                  <a:gd name="T54" fmla="*/ 66 w 136"/>
                  <a:gd name="T55" fmla="*/ 84 h 86"/>
                  <a:gd name="T56" fmla="*/ 46 w 136"/>
                  <a:gd name="T57" fmla="*/ 86 h 86"/>
                  <a:gd name="T58" fmla="*/ 28 w 136"/>
                  <a:gd name="T59" fmla="*/ 85 h 86"/>
                  <a:gd name="T60" fmla="*/ 13 w 136"/>
                  <a:gd name="T61" fmla="*/ 82 h 86"/>
                  <a:gd name="T62" fmla="*/ 2 w 136"/>
                  <a:gd name="T63" fmla="*/ 74 h 86"/>
                  <a:gd name="T64" fmla="*/ 0 w 136"/>
                  <a:gd name="T65" fmla="*/ 61 h 8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36"/>
                  <a:gd name="T100" fmla="*/ 0 h 86"/>
                  <a:gd name="T101" fmla="*/ 136 w 136"/>
                  <a:gd name="T102" fmla="*/ 86 h 8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36" h="86">
                    <a:moveTo>
                      <a:pt x="0" y="61"/>
                    </a:moveTo>
                    <a:lnTo>
                      <a:pt x="7" y="47"/>
                    </a:lnTo>
                    <a:lnTo>
                      <a:pt x="14" y="33"/>
                    </a:lnTo>
                    <a:lnTo>
                      <a:pt x="21" y="20"/>
                    </a:lnTo>
                    <a:lnTo>
                      <a:pt x="30" y="8"/>
                    </a:lnTo>
                    <a:lnTo>
                      <a:pt x="41" y="8"/>
                    </a:lnTo>
                    <a:lnTo>
                      <a:pt x="49" y="8"/>
                    </a:lnTo>
                    <a:lnTo>
                      <a:pt x="58" y="7"/>
                    </a:lnTo>
                    <a:lnTo>
                      <a:pt x="66" y="6"/>
                    </a:lnTo>
                    <a:lnTo>
                      <a:pt x="74" y="3"/>
                    </a:lnTo>
                    <a:lnTo>
                      <a:pt x="82" y="2"/>
                    </a:lnTo>
                    <a:lnTo>
                      <a:pt x="90" y="1"/>
                    </a:lnTo>
                    <a:lnTo>
                      <a:pt x="99" y="0"/>
                    </a:lnTo>
                    <a:lnTo>
                      <a:pt x="104" y="6"/>
                    </a:lnTo>
                    <a:lnTo>
                      <a:pt x="107" y="10"/>
                    </a:lnTo>
                    <a:lnTo>
                      <a:pt x="112" y="15"/>
                    </a:lnTo>
                    <a:lnTo>
                      <a:pt x="117" y="20"/>
                    </a:lnTo>
                    <a:lnTo>
                      <a:pt x="121" y="23"/>
                    </a:lnTo>
                    <a:lnTo>
                      <a:pt x="126" y="28"/>
                    </a:lnTo>
                    <a:lnTo>
                      <a:pt x="130" y="31"/>
                    </a:lnTo>
                    <a:lnTo>
                      <a:pt x="136" y="36"/>
                    </a:lnTo>
                    <a:lnTo>
                      <a:pt x="128" y="47"/>
                    </a:lnTo>
                    <a:lnTo>
                      <a:pt x="122" y="58"/>
                    </a:lnTo>
                    <a:lnTo>
                      <a:pt x="118" y="68"/>
                    </a:lnTo>
                    <a:lnTo>
                      <a:pt x="110" y="76"/>
                    </a:lnTo>
                    <a:lnTo>
                      <a:pt x="99" y="78"/>
                    </a:lnTo>
                    <a:lnTo>
                      <a:pt x="84" y="82"/>
                    </a:lnTo>
                    <a:lnTo>
                      <a:pt x="66" y="84"/>
                    </a:lnTo>
                    <a:lnTo>
                      <a:pt x="46" y="86"/>
                    </a:lnTo>
                    <a:lnTo>
                      <a:pt x="28" y="85"/>
                    </a:lnTo>
                    <a:lnTo>
                      <a:pt x="13" y="82"/>
                    </a:lnTo>
                    <a:lnTo>
                      <a:pt x="2" y="74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99999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554" name="Freeform 110"/>
              <p:cNvSpPr>
                <a:spLocks/>
              </p:cNvSpPr>
              <p:nvPr/>
            </p:nvSpPr>
            <p:spPr bwMode="auto">
              <a:xfrm>
                <a:off x="1605" y="1501"/>
                <a:ext cx="106" cy="67"/>
              </a:xfrm>
              <a:custGeom>
                <a:avLst/>
                <a:gdLst>
                  <a:gd name="T0" fmla="*/ 218 w 362"/>
                  <a:gd name="T1" fmla="*/ 228 h 228"/>
                  <a:gd name="T2" fmla="*/ 192 w 362"/>
                  <a:gd name="T3" fmla="*/ 214 h 228"/>
                  <a:gd name="T4" fmla="*/ 171 w 362"/>
                  <a:gd name="T5" fmla="*/ 205 h 228"/>
                  <a:gd name="T6" fmla="*/ 155 w 362"/>
                  <a:gd name="T7" fmla="*/ 200 h 228"/>
                  <a:gd name="T8" fmla="*/ 141 w 362"/>
                  <a:gd name="T9" fmla="*/ 198 h 228"/>
                  <a:gd name="T10" fmla="*/ 126 w 362"/>
                  <a:gd name="T11" fmla="*/ 198 h 228"/>
                  <a:gd name="T12" fmla="*/ 110 w 362"/>
                  <a:gd name="T13" fmla="*/ 200 h 228"/>
                  <a:gd name="T14" fmla="*/ 89 w 362"/>
                  <a:gd name="T15" fmla="*/ 204 h 228"/>
                  <a:gd name="T16" fmla="*/ 61 w 362"/>
                  <a:gd name="T17" fmla="*/ 206 h 228"/>
                  <a:gd name="T18" fmla="*/ 57 w 362"/>
                  <a:gd name="T19" fmla="*/ 200 h 228"/>
                  <a:gd name="T20" fmla="*/ 53 w 362"/>
                  <a:gd name="T21" fmla="*/ 197 h 228"/>
                  <a:gd name="T22" fmla="*/ 51 w 362"/>
                  <a:gd name="T23" fmla="*/ 192 h 228"/>
                  <a:gd name="T24" fmla="*/ 51 w 362"/>
                  <a:gd name="T25" fmla="*/ 185 h 228"/>
                  <a:gd name="T26" fmla="*/ 44 w 362"/>
                  <a:gd name="T27" fmla="*/ 166 h 228"/>
                  <a:gd name="T28" fmla="*/ 34 w 362"/>
                  <a:gd name="T29" fmla="*/ 142 h 228"/>
                  <a:gd name="T30" fmla="*/ 23 w 362"/>
                  <a:gd name="T31" fmla="*/ 116 h 228"/>
                  <a:gd name="T32" fmla="*/ 13 w 362"/>
                  <a:gd name="T33" fmla="*/ 90 h 228"/>
                  <a:gd name="T34" fmla="*/ 5 w 362"/>
                  <a:gd name="T35" fmla="*/ 63 h 228"/>
                  <a:gd name="T36" fmla="*/ 0 w 362"/>
                  <a:gd name="T37" fmla="*/ 40 h 228"/>
                  <a:gd name="T38" fmla="*/ 0 w 362"/>
                  <a:gd name="T39" fmla="*/ 22 h 228"/>
                  <a:gd name="T40" fmla="*/ 6 w 362"/>
                  <a:gd name="T41" fmla="*/ 8 h 228"/>
                  <a:gd name="T42" fmla="*/ 28 w 362"/>
                  <a:gd name="T43" fmla="*/ 6 h 228"/>
                  <a:gd name="T44" fmla="*/ 51 w 362"/>
                  <a:gd name="T45" fmla="*/ 3 h 228"/>
                  <a:gd name="T46" fmla="*/ 75 w 362"/>
                  <a:gd name="T47" fmla="*/ 2 h 228"/>
                  <a:gd name="T48" fmla="*/ 99 w 362"/>
                  <a:gd name="T49" fmla="*/ 1 h 228"/>
                  <a:gd name="T50" fmla="*/ 125 w 362"/>
                  <a:gd name="T51" fmla="*/ 0 h 228"/>
                  <a:gd name="T52" fmla="*/ 149 w 362"/>
                  <a:gd name="T53" fmla="*/ 1 h 228"/>
                  <a:gd name="T54" fmla="*/ 173 w 362"/>
                  <a:gd name="T55" fmla="*/ 3 h 228"/>
                  <a:gd name="T56" fmla="*/ 199 w 362"/>
                  <a:gd name="T57" fmla="*/ 7 h 228"/>
                  <a:gd name="T58" fmla="*/ 222 w 362"/>
                  <a:gd name="T59" fmla="*/ 11 h 228"/>
                  <a:gd name="T60" fmla="*/ 246 w 362"/>
                  <a:gd name="T61" fmla="*/ 17 h 228"/>
                  <a:gd name="T62" fmla="*/ 268 w 362"/>
                  <a:gd name="T63" fmla="*/ 25 h 228"/>
                  <a:gd name="T64" fmla="*/ 290 w 362"/>
                  <a:gd name="T65" fmla="*/ 36 h 228"/>
                  <a:gd name="T66" fmla="*/ 310 w 362"/>
                  <a:gd name="T67" fmla="*/ 48 h 228"/>
                  <a:gd name="T68" fmla="*/ 329 w 362"/>
                  <a:gd name="T69" fmla="*/ 62 h 228"/>
                  <a:gd name="T70" fmla="*/ 346 w 362"/>
                  <a:gd name="T71" fmla="*/ 79 h 228"/>
                  <a:gd name="T72" fmla="*/ 362 w 362"/>
                  <a:gd name="T73" fmla="*/ 99 h 228"/>
                  <a:gd name="T74" fmla="*/ 359 w 362"/>
                  <a:gd name="T75" fmla="*/ 112 h 228"/>
                  <a:gd name="T76" fmla="*/ 351 w 362"/>
                  <a:gd name="T77" fmla="*/ 123 h 228"/>
                  <a:gd name="T78" fmla="*/ 339 w 362"/>
                  <a:gd name="T79" fmla="*/ 134 h 228"/>
                  <a:gd name="T80" fmla="*/ 329 w 362"/>
                  <a:gd name="T81" fmla="*/ 143 h 228"/>
                  <a:gd name="T82" fmla="*/ 318 w 362"/>
                  <a:gd name="T83" fmla="*/ 152 h 228"/>
                  <a:gd name="T84" fmla="*/ 306 w 362"/>
                  <a:gd name="T85" fmla="*/ 164 h 228"/>
                  <a:gd name="T86" fmla="*/ 291 w 362"/>
                  <a:gd name="T87" fmla="*/ 177 h 228"/>
                  <a:gd name="T88" fmla="*/ 275 w 362"/>
                  <a:gd name="T89" fmla="*/ 191 h 228"/>
                  <a:gd name="T90" fmla="*/ 258 w 362"/>
                  <a:gd name="T91" fmla="*/ 204 h 228"/>
                  <a:gd name="T92" fmla="*/ 243 w 362"/>
                  <a:gd name="T93" fmla="*/ 215 h 228"/>
                  <a:gd name="T94" fmla="*/ 230 w 362"/>
                  <a:gd name="T95" fmla="*/ 225 h 228"/>
                  <a:gd name="T96" fmla="*/ 218 w 362"/>
                  <a:gd name="T97" fmla="*/ 228 h 228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362"/>
                  <a:gd name="T148" fmla="*/ 0 h 228"/>
                  <a:gd name="T149" fmla="*/ 362 w 362"/>
                  <a:gd name="T150" fmla="*/ 228 h 228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362" h="228">
                    <a:moveTo>
                      <a:pt x="218" y="228"/>
                    </a:moveTo>
                    <a:lnTo>
                      <a:pt x="192" y="214"/>
                    </a:lnTo>
                    <a:lnTo>
                      <a:pt x="171" y="205"/>
                    </a:lnTo>
                    <a:lnTo>
                      <a:pt x="155" y="200"/>
                    </a:lnTo>
                    <a:lnTo>
                      <a:pt x="141" y="198"/>
                    </a:lnTo>
                    <a:lnTo>
                      <a:pt x="126" y="198"/>
                    </a:lnTo>
                    <a:lnTo>
                      <a:pt x="110" y="200"/>
                    </a:lnTo>
                    <a:lnTo>
                      <a:pt x="89" y="204"/>
                    </a:lnTo>
                    <a:lnTo>
                      <a:pt x="61" y="206"/>
                    </a:lnTo>
                    <a:lnTo>
                      <a:pt x="57" y="200"/>
                    </a:lnTo>
                    <a:lnTo>
                      <a:pt x="53" y="197"/>
                    </a:lnTo>
                    <a:lnTo>
                      <a:pt x="51" y="192"/>
                    </a:lnTo>
                    <a:lnTo>
                      <a:pt x="51" y="185"/>
                    </a:lnTo>
                    <a:lnTo>
                      <a:pt x="44" y="166"/>
                    </a:lnTo>
                    <a:lnTo>
                      <a:pt x="34" y="142"/>
                    </a:lnTo>
                    <a:lnTo>
                      <a:pt x="23" y="116"/>
                    </a:lnTo>
                    <a:lnTo>
                      <a:pt x="13" y="90"/>
                    </a:lnTo>
                    <a:lnTo>
                      <a:pt x="5" y="63"/>
                    </a:lnTo>
                    <a:lnTo>
                      <a:pt x="0" y="40"/>
                    </a:lnTo>
                    <a:lnTo>
                      <a:pt x="0" y="22"/>
                    </a:lnTo>
                    <a:lnTo>
                      <a:pt x="6" y="8"/>
                    </a:lnTo>
                    <a:lnTo>
                      <a:pt x="28" y="6"/>
                    </a:lnTo>
                    <a:lnTo>
                      <a:pt x="51" y="3"/>
                    </a:lnTo>
                    <a:lnTo>
                      <a:pt x="75" y="2"/>
                    </a:lnTo>
                    <a:lnTo>
                      <a:pt x="99" y="1"/>
                    </a:lnTo>
                    <a:lnTo>
                      <a:pt x="125" y="0"/>
                    </a:lnTo>
                    <a:lnTo>
                      <a:pt x="149" y="1"/>
                    </a:lnTo>
                    <a:lnTo>
                      <a:pt x="173" y="3"/>
                    </a:lnTo>
                    <a:lnTo>
                      <a:pt x="199" y="7"/>
                    </a:lnTo>
                    <a:lnTo>
                      <a:pt x="222" y="11"/>
                    </a:lnTo>
                    <a:lnTo>
                      <a:pt x="246" y="17"/>
                    </a:lnTo>
                    <a:lnTo>
                      <a:pt x="268" y="25"/>
                    </a:lnTo>
                    <a:lnTo>
                      <a:pt x="290" y="36"/>
                    </a:lnTo>
                    <a:lnTo>
                      <a:pt x="310" y="48"/>
                    </a:lnTo>
                    <a:lnTo>
                      <a:pt x="329" y="62"/>
                    </a:lnTo>
                    <a:lnTo>
                      <a:pt x="346" y="79"/>
                    </a:lnTo>
                    <a:lnTo>
                      <a:pt x="362" y="99"/>
                    </a:lnTo>
                    <a:lnTo>
                      <a:pt x="359" y="112"/>
                    </a:lnTo>
                    <a:lnTo>
                      <a:pt x="351" y="123"/>
                    </a:lnTo>
                    <a:lnTo>
                      <a:pt x="339" y="134"/>
                    </a:lnTo>
                    <a:lnTo>
                      <a:pt x="329" y="143"/>
                    </a:lnTo>
                    <a:lnTo>
                      <a:pt x="318" y="152"/>
                    </a:lnTo>
                    <a:lnTo>
                      <a:pt x="306" y="164"/>
                    </a:lnTo>
                    <a:lnTo>
                      <a:pt x="291" y="177"/>
                    </a:lnTo>
                    <a:lnTo>
                      <a:pt x="275" y="191"/>
                    </a:lnTo>
                    <a:lnTo>
                      <a:pt x="258" y="204"/>
                    </a:lnTo>
                    <a:lnTo>
                      <a:pt x="243" y="215"/>
                    </a:lnTo>
                    <a:lnTo>
                      <a:pt x="230" y="225"/>
                    </a:lnTo>
                    <a:lnTo>
                      <a:pt x="218" y="22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555" name="Freeform 111"/>
              <p:cNvSpPr>
                <a:spLocks/>
              </p:cNvSpPr>
              <p:nvPr/>
            </p:nvSpPr>
            <p:spPr bwMode="auto">
              <a:xfrm>
                <a:off x="1906" y="1512"/>
                <a:ext cx="35" cy="50"/>
              </a:xfrm>
              <a:custGeom>
                <a:avLst/>
                <a:gdLst>
                  <a:gd name="T0" fmla="*/ 33 w 120"/>
                  <a:gd name="T1" fmla="*/ 167 h 170"/>
                  <a:gd name="T2" fmla="*/ 29 w 120"/>
                  <a:gd name="T3" fmla="*/ 164 h 170"/>
                  <a:gd name="T4" fmla="*/ 27 w 120"/>
                  <a:gd name="T5" fmla="*/ 160 h 170"/>
                  <a:gd name="T6" fmla="*/ 23 w 120"/>
                  <a:gd name="T7" fmla="*/ 157 h 170"/>
                  <a:gd name="T8" fmla="*/ 20 w 120"/>
                  <a:gd name="T9" fmla="*/ 153 h 170"/>
                  <a:gd name="T10" fmla="*/ 13 w 120"/>
                  <a:gd name="T11" fmla="*/ 150 h 170"/>
                  <a:gd name="T12" fmla="*/ 7 w 120"/>
                  <a:gd name="T13" fmla="*/ 137 h 170"/>
                  <a:gd name="T14" fmla="*/ 3 w 120"/>
                  <a:gd name="T15" fmla="*/ 117 h 170"/>
                  <a:gd name="T16" fmla="*/ 0 w 120"/>
                  <a:gd name="T17" fmla="*/ 93 h 170"/>
                  <a:gd name="T18" fmla="*/ 2 w 120"/>
                  <a:gd name="T19" fmla="*/ 68 h 170"/>
                  <a:gd name="T20" fmla="*/ 5 w 120"/>
                  <a:gd name="T21" fmla="*/ 43 h 170"/>
                  <a:gd name="T22" fmla="*/ 13 w 120"/>
                  <a:gd name="T23" fmla="*/ 18 h 170"/>
                  <a:gd name="T24" fmla="*/ 26 w 120"/>
                  <a:gd name="T25" fmla="*/ 0 h 170"/>
                  <a:gd name="T26" fmla="*/ 33 w 120"/>
                  <a:gd name="T27" fmla="*/ 3 h 170"/>
                  <a:gd name="T28" fmla="*/ 40 w 120"/>
                  <a:gd name="T29" fmla="*/ 7 h 170"/>
                  <a:gd name="T30" fmla="*/ 45 w 120"/>
                  <a:gd name="T31" fmla="*/ 9 h 170"/>
                  <a:gd name="T32" fmla="*/ 52 w 120"/>
                  <a:gd name="T33" fmla="*/ 13 h 170"/>
                  <a:gd name="T34" fmla="*/ 57 w 120"/>
                  <a:gd name="T35" fmla="*/ 16 h 170"/>
                  <a:gd name="T36" fmla="*/ 63 w 120"/>
                  <a:gd name="T37" fmla="*/ 20 h 170"/>
                  <a:gd name="T38" fmla="*/ 68 w 120"/>
                  <a:gd name="T39" fmla="*/ 24 h 170"/>
                  <a:gd name="T40" fmla="*/ 74 w 120"/>
                  <a:gd name="T41" fmla="*/ 29 h 170"/>
                  <a:gd name="T42" fmla="*/ 82 w 120"/>
                  <a:gd name="T43" fmla="*/ 32 h 170"/>
                  <a:gd name="T44" fmla="*/ 89 w 120"/>
                  <a:gd name="T45" fmla="*/ 35 h 170"/>
                  <a:gd name="T46" fmla="*/ 96 w 120"/>
                  <a:gd name="T47" fmla="*/ 38 h 170"/>
                  <a:gd name="T48" fmla="*/ 103 w 120"/>
                  <a:gd name="T49" fmla="*/ 40 h 170"/>
                  <a:gd name="T50" fmla="*/ 109 w 120"/>
                  <a:gd name="T51" fmla="*/ 44 h 170"/>
                  <a:gd name="T52" fmla="*/ 113 w 120"/>
                  <a:gd name="T53" fmla="*/ 48 h 170"/>
                  <a:gd name="T54" fmla="*/ 117 w 120"/>
                  <a:gd name="T55" fmla="*/ 54 h 170"/>
                  <a:gd name="T56" fmla="*/ 119 w 120"/>
                  <a:gd name="T57" fmla="*/ 62 h 170"/>
                  <a:gd name="T58" fmla="*/ 113 w 120"/>
                  <a:gd name="T59" fmla="*/ 71 h 170"/>
                  <a:gd name="T60" fmla="*/ 111 w 120"/>
                  <a:gd name="T61" fmla="*/ 81 h 170"/>
                  <a:gd name="T62" fmla="*/ 112 w 120"/>
                  <a:gd name="T63" fmla="*/ 91 h 170"/>
                  <a:gd name="T64" fmla="*/ 116 w 120"/>
                  <a:gd name="T65" fmla="*/ 100 h 170"/>
                  <a:gd name="T66" fmla="*/ 119 w 120"/>
                  <a:gd name="T67" fmla="*/ 109 h 170"/>
                  <a:gd name="T68" fmla="*/ 120 w 120"/>
                  <a:gd name="T69" fmla="*/ 119 h 170"/>
                  <a:gd name="T70" fmla="*/ 120 w 120"/>
                  <a:gd name="T71" fmla="*/ 128 h 170"/>
                  <a:gd name="T72" fmla="*/ 116 w 120"/>
                  <a:gd name="T73" fmla="*/ 135 h 170"/>
                  <a:gd name="T74" fmla="*/ 104 w 120"/>
                  <a:gd name="T75" fmla="*/ 139 h 170"/>
                  <a:gd name="T76" fmla="*/ 94 w 120"/>
                  <a:gd name="T77" fmla="*/ 146 h 170"/>
                  <a:gd name="T78" fmla="*/ 83 w 120"/>
                  <a:gd name="T79" fmla="*/ 153 h 170"/>
                  <a:gd name="T80" fmla="*/ 73 w 120"/>
                  <a:gd name="T81" fmla="*/ 160 h 170"/>
                  <a:gd name="T82" fmla="*/ 63 w 120"/>
                  <a:gd name="T83" fmla="*/ 166 h 170"/>
                  <a:gd name="T84" fmla="*/ 53 w 120"/>
                  <a:gd name="T85" fmla="*/ 169 h 170"/>
                  <a:gd name="T86" fmla="*/ 43 w 120"/>
                  <a:gd name="T87" fmla="*/ 170 h 170"/>
                  <a:gd name="T88" fmla="*/ 33 w 120"/>
                  <a:gd name="T89" fmla="*/ 167 h 170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120"/>
                  <a:gd name="T136" fmla="*/ 0 h 170"/>
                  <a:gd name="T137" fmla="*/ 120 w 120"/>
                  <a:gd name="T138" fmla="*/ 170 h 170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120" h="170">
                    <a:moveTo>
                      <a:pt x="33" y="167"/>
                    </a:moveTo>
                    <a:lnTo>
                      <a:pt x="29" y="164"/>
                    </a:lnTo>
                    <a:lnTo>
                      <a:pt x="27" y="160"/>
                    </a:lnTo>
                    <a:lnTo>
                      <a:pt x="23" y="157"/>
                    </a:lnTo>
                    <a:lnTo>
                      <a:pt x="20" y="153"/>
                    </a:lnTo>
                    <a:lnTo>
                      <a:pt x="13" y="150"/>
                    </a:lnTo>
                    <a:lnTo>
                      <a:pt x="7" y="137"/>
                    </a:lnTo>
                    <a:lnTo>
                      <a:pt x="3" y="117"/>
                    </a:lnTo>
                    <a:lnTo>
                      <a:pt x="0" y="93"/>
                    </a:lnTo>
                    <a:lnTo>
                      <a:pt x="2" y="68"/>
                    </a:lnTo>
                    <a:lnTo>
                      <a:pt x="5" y="43"/>
                    </a:lnTo>
                    <a:lnTo>
                      <a:pt x="13" y="18"/>
                    </a:lnTo>
                    <a:lnTo>
                      <a:pt x="26" y="0"/>
                    </a:lnTo>
                    <a:lnTo>
                      <a:pt x="33" y="3"/>
                    </a:lnTo>
                    <a:lnTo>
                      <a:pt x="40" y="7"/>
                    </a:lnTo>
                    <a:lnTo>
                      <a:pt x="45" y="9"/>
                    </a:lnTo>
                    <a:lnTo>
                      <a:pt x="52" y="13"/>
                    </a:lnTo>
                    <a:lnTo>
                      <a:pt x="57" y="16"/>
                    </a:lnTo>
                    <a:lnTo>
                      <a:pt x="63" y="20"/>
                    </a:lnTo>
                    <a:lnTo>
                      <a:pt x="68" y="24"/>
                    </a:lnTo>
                    <a:lnTo>
                      <a:pt x="74" y="29"/>
                    </a:lnTo>
                    <a:lnTo>
                      <a:pt x="82" y="32"/>
                    </a:lnTo>
                    <a:lnTo>
                      <a:pt x="89" y="35"/>
                    </a:lnTo>
                    <a:lnTo>
                      <a:pt x="96" y="38"/>
                    </a:lnTo>
                    <a:lnTo>
                      <a:pt x="103" y="40"/>
                    </a:lnTo>
                    <a:lnTo>
                      <a:pt x="109" y="44"/>
                    </a:lnTo>
                    <a:lnTo>
                      <a:pt x="113" y="48"/>
                    </a:lnTo>
                    <a:lnTo>
                      <a:pt x="117" y="54"/>
                    </a:lnTo>
                    <a:lnTo>
                      <a:pt x="119" y="62"/>
                    </a:lnTo>
                    <a:lnTo>
                      <a:pt x="113" y="71"/>
                    </a:lnTo>
                    <a:lnTo>
                      <a:pt x="111" y="81"/>
                    </a:lnTo>
                    <a:lnTo>
                      <a:pt x="112" y="91"/>
                    </a:lnTo>
                    <a:lnTo>
                      <a:pt x="116" y="100"/>
                    </a:lnTo>
                    <a:lnTo>
                      <a:pt x="119" y="109"/>
                    </a:lnTo>
                    <a:lnTo>
                      <a:pt x="120" y="119"/>
                    </a:lnTo>
                    <a:lnTo>
                      <a:pt x="120" y="128"/>
                    </a:lnTo>
                    <a:lnTo>
                      <a:pt x="116" y="135"/>
                    </a:lnTo>
                    <a:lnTo>
                      <a:pt x="104" y="139"/>
                    </a:lnTo>
                    <a:lnTo>
                      <a:pt x="94" y="146"/>
                    </a:lnTo>
                    <a:lnTo>
                      <a:pt x="83" y="153"/>
                    </a:lnTo>
                    <a:lnTo>
                      <a:pt x="73" y="160"/>
                    </a:lnTo>
                    <a:lnTo>
                      <a:pt x="63" y="166"/>
                    </a:lnTo>
                    <a:lnTo>
                      <a:pt x="53" y="169"/>
                    </a:lnTo>
                    <a:lnTo>
                      <a:pt x="43" y="170"/>
                    </a:lnTo>
                    <a:lnTo>
                      <a:pt x="33" y="16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556" name="Freeform 112"/>
              <p:cNvSpPr>
                <a:spLocks/>
              </p:cNvSpPr>
              <p:nvPr/>
            </p:nvSpPr>
            <p:spPr bwMode="auto">
              <a:xfrm>
                <a:off x="1984" y="1503"/>
                <a:ext cx="33" cy="56"/>
              </a:xfrm>
              <a:custGeom>
                <a:avLst/>
                <a:gdLst>
                  <a:gd name="T0" fmla="*/ 6 w 109"/>
                  <a:gd name="T1" fmla="*/ 145 h 189"/>
                  <a:gd name="T2" fmla="*/ 4 w 109"/>
                  <a:gd name="T3" fmla="*/ 137 h 189"/>
                  <a:gd name="T4" fmla="*/ 3 w 109"/>
                  <a:gd name="T5" fmla="*/ 129 h 189"/>
                  <a:gd name="T6" fmla="*/ 1 w 109"/>
                  <a:gd name="T7" fmla="*/ 117 h 189"/>
                  <a:gd name="T8" fmla="*/ 0 w 109"/>
                  <a:gd name="T9" fmla="*/ 99 h 189"/>
                  <a:gd name="T10" fmla="*/ 0 w 109"/>
                  <a:gd name="T11" fmla="*/ 90 h 189"/>
                  <a:gd name="T12" fmla="*/ 1 w 109"/>
                  <a:gd name="T13" fmla="*/ 82 h 189"/>
                  <a:gd name="T14" fmla="*/ 1 w 109"/>
                  <a:gd name="T15" fmla="*/ 74 h 189"/>
                  <a:gd name="T16" fmla="*/ 1 w 109"/>
                  <a:gd name="T17" fmla="*/ 66 h 189"/>
                  <a:gd name="T18" fmla="*/ 6 w 109"/>
                  <a:gd name="T19" fmla="*/ 59 h 189"/>
                  <a:gd name="T20" fmla="*/ 11 w 109"/>
                  <a:gd name="T21" fmla="*/ 51 h 189"/>
                  <a:gd name="T22" fmla="*/ 19 w 109"/>
                  <a:gd name="T23" fmla="*/ 40 h 189"/>
                  <a:gd name="T24" fmla="*/ 26 w 109"/>
                  <a:gd name="T25" fmla="*/ 29 h 189"/>
                  <a:gd name="T26" fmla="*/ 34 w 109"/>
                  <a:gd name="T27" fmla="*/ 18 h 189"/>
                  <a:gd name="T28" fmla="*/ 42 w 109"/>
                  <a:gd name="T29" fmla="*/ 9 h 189"/>
                  <a:gd name="T30" fmla="*/ 51 w 109"/>
                  <a:gd name="T31" fmla="*/ 3 h 189"/>
                  <a:gd name="T32" fmla="*/ 57 w 109"/>
                  <a:gd name="T33" fmla="*/ 0 h 189"/>
                  <a:gd name="T34" fmla="*/ 59 w 109"/>
                  <a:gd name="T35" fmla="*/ 1 h 189"/>
                  <a:gd name="T36" fmla="*/ 59 w 109"/>
                  <a:gd name="T37" fmla="*/ 2 h 189"/>
                  <a:gd name="T38" fmla="*/ 59 w 109"/>
                  <a:gd name="T39" fmla="*/ 3 h 189"/>
                  <a:gd name="T40" fmla="*/ 59 w 109"/>
                  <a:gd name="T41" fmla="*/ 4 h 189"/>
                  <a:gd name="T42" fmla="*/ 76 w 109"/>
                  <a:gd name="T43" fmla="*/ 17 h 189"/>
                  <a:gd name="T44" fmla="*/ 89 w 109"/>
                  <a:gd name="T45" fmla="*/ 29 h 189"/>
                  <a:gd name="T46" fmla="*/ 98 w 109"/>
                  <a:gd name="T47" fmla="*/ 41 h 189"/>
                  <a:gd name="T48" fmla="*/ 104 w 109"/>
                  <a:gd name="T49" fmla="*/ 53 h 189"/>
                  <a:gd name="T50" fmla="*/ 107 w 109"/>
                  <a:gd name="T51" fmla="*/ 68 h 189"/>
                  <a:gd name="T52" fmla="*/ 108 w 109"/>
                  <a:gd name="T53" fmla="*/ 83 h 189"/>
                  <a:gd name="T54" fmla="*/ 109 w 109"/>
                  <a:gd name="T55" fmla="*/ 101 h 189"/>
                  <a:gd name="T56" fmla="*/ 108 w 109"/>
                  <a:gd name="T57" fmla="*/ 123 h 189"/>
                  <a:gd name="T58" fmla="*/ 106 w 109"/>
                  <a:gd name="T59" fmla="*/ 138 h 189"/>
                  <a:gd name="T60" fmla="*/ 102 w 109"/>
                  <a:gd name="T61" fmla="*/ 154 h 189"/>
                  <a:gd name="T62" fmla="*/ 99 w 109"/>
                  <a:gd name="T63" fmla="*/ 169 h 189"/>
                  <a:gd name="T64" fmla="*/ 97 w 109"/>
                  <a:gd name="T65" fmla="*/ 185 h 189"/>
                  <a:gd name="T66" fmla="*/ 90 w 109"/>
                  <a:gd name="T67" fmla="*/ 189 h 189"/>
                  <a:gd name="T68" fmla="*/ 79 w 109"/>
                  <a:gd name="T69" fmla="*/ 186 h 189"/>
                  <a:gd name="T70" fmla="*/ 65 w 109"/>
                  <a:gd name="T71" fmla="*/ 182 h 189"/>
                  <a:gd name="T72" fmla="*/ 51 w 109"/>
                  <a:gd name="T73" fmla="*/ 175 h 189"/>
                  <a:gd name="T74" fmla="*/ 36 w 109"/>
                  <a:gd name="T75" fmla="*/ 166 h 189"/>
                  <a:gd name="T76" fmla="*/ 22 w 109"/>
                  <a:gd name="T77" fmla="*/ 158 h 189"/>
                  <a:gd name="T78" fmla="*/ 11 w 109"/>
                  <a:gd name="T79" fmla="*/ 151 h 189"/>
                  <a:gd name="T80" fmla="*/ 6 w 109"/>
                  <a:gd name="T81" fmla="*/ 145 h 189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09"/>
                  <a:gd name="T124" fmla="*/ 0 h 189"/>
                  <a:gd name="T125" fmla="*/ 109 w 109"/>
                  <a:gd name="T126" fmla="*/ 189 h 189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09" h="189">
                    <a:moveTo>
                      <a:pt x="6" y="145"/>
                    </a:moveTo>
                    <a:lnTo>
                      <a:pt x="4" y="137"/>
                    </a:lnTo>
                    <a:lnTo>
                      <a:pt x="3" y="129"/>
                    </a:lnTo>
                    <a:lnTo>
                      <a:pt x="1" y="117"/>
                    </a:lnTo>
                    <a:lnTo>
                      <a:pt x="0" y="99"/>
                    </a:lnTo>
                    <a:lnTo>
                      <a:pt x="0" y="90"/>
                    </a:lnTo>
                    <a:lnTo>
                      <a:pt x="1" y="82"/>
                    </a:lnTo>
                    <a:lnTo>
                      <a:pt x="1" y="74"/>
                    </a:lnTo>
                    <a:lnTo>
                      <a:pt x="1" y="66"/>
                    </a:lnTo>
                    <a:lnTo>
                      <a:pt x="6" y="59"/>
                    </a:lnTo>
                    <a:lnTo>
                      <a:pt x="11" y="51"/>
                    </a:lnTo>
                    <a:lnTo>
                      <a:pt x="19" y="40"/>
                    </a:lnTo>
                    <a:lnTo>
                      <a:pt x="26" y="29"/>
                    </a:lnTo>
                    <a:lnTo>
                      <a:pt x="34" y="18"/>
                    </a:lnTo>
                    <a:lnTo>
                      <a:pt x="42" y="9"/>
                    </a:lnTo>
                    <a:lnTo>
                      <a:pt x="51" y="3"/>
                    </a:lnTo>
                    <a:lnTo>
                      <a:pt x="57" y="0"/>
                    </a:lnTo>
                    <a:lnTo>
                      <a:pt x="59" y="1"/>
                    </a:lnTo>
                    <a:lnTo>
                      <a:pt x="59" y="2"/>
                    </a:lnTo>
                    <a:lnTo>
                      <a:pt x="59" y="3"/>
                    </a:lnTo>
                    <a:lnTo>
                      <a:pt x="59" y="4"/>
                    </a:lnTo>
                    <a:lnTo>
                      <a:pt x="76" y="17"/>
                    </a:lnTo>
                    <a:lnTo>
                      <a:pt x="89" y="29"/>
                    </a:lnTo>
                    <a:lnTo>
                      <a:pt x="98" y="41"/>
                    </a:lnTo>
                    <a:lnTo>
                      <a:pt x="104" y="53"/>
                    </a:lnTo>
                    <a:lnTo>
                      <a:pt x="107" y="68"/>
                    </a:lnTo>
                    <a:lnTo>
                      <a:pt x="108" y="83"/>
                    </a:lnTo>
                    <a:lnTo>
                      <a:pt x="109" y="101"/>
                    </a:lnTo>
                    <a:lnTo>
                      <a:pt x="108" y="123"/>
                    </a:lnTo>
                    <a:lnTo>
                      <a:pt x="106" y="138"/>
                    </a:lnTo>
                    <a:lnTo>
                      <a:pt x="102" y="154"/>
                    </a:lnTo>
                    <a:lnTo>
                      <a:pt x="99" y="169"/>
                    </a:lnTo>
                    <a:lnTo>
                      <a:pt x="97" y="185"/>
                    </a:lnTo>
                    <a:lnTo>
                      <a:pt x="90" y="189"/>
                    </a:lnTo>
                    <a:lnTo>
                      <a:pt x="79" y="186"/>
                    </a:lnTo>
                    <a:lnTo>
                      <a:pt x="65" y="182"/>
                    </a:lnTo>
                    <a:lnTo>
                      <a:pt x="51" y="175"/>
                    </a:lnTo>
                    <a:lnTo>
                      <a:pt x="36" y="166"/>
                    </a:lnTo>
                    <a:lnTo>
                      <a:pt x="22" y="158"/>
                    </a:lnTo>
                    <a:lnTo>
                      <a:pt x="11" y="151"/>
                    </a:lnTo>
                    <a:lnTo>
                      <a:pt x="6" y="14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557" name="Freeform 113"/>
              <p:cNvSpPr>
                <a:spLocks/>
              </p:cNvSpPr>
              <p:nvPr/>
            </p:nvSpPr>
            <p:spPr bwMode="auto">
              <a:xfrm>
                <a:off x="1609" y="1505"/>
                <a:ext cx="95" cy="56"/>
              </a:xfrm>
              <a:custGeom>
                <a:avLst/>
                <a:gdLst>
                  <a:gd name="T0" fmla="*/ 192 w 324"/>
                  <a:gd name="T1" fmla="*/ 190 h 190"/>
                  <a:gd name="T2" fmla="*/ 170 w 324"/>
                  <a:gd name="T3" fmla="*/ 178 h 190"/>
                  <a:gd name="T4" fmla="*/ 151 w 324"/>
                  <a:gd name="T5" fmla="*/ 169 h 190"/>
                  <a:gd name="T6" fmla="*/ 137 w 324"/>
                  <a:gd name="T7" fmla="*/ 165 h 190"/>
                  <a:gd name="T8" fmla="*/ 124 w 324"/>
                  <a:gd name="T9" fmla="*/ 161 h 190"/>
                  <a:gd name="T10" fmla="*/ 111 w 324"/>
                  <a:gd name="T11" fmla="*/ 161 h 190"/>
                  <a:gd name="T12" fmla="*/ 95 w 324"/>
                  <a:gd name="T13" fmla="*/ 162 h 190"/>
                  <a:gd name="T14" fmla="*/ 76 w 324"/>
                  <a:gd name="T15" fmla="*/ 165 h 190"/>
                  <a:gd name="T16" fmla="*/ 52 w 324"/>
                  <a:gd name="T17" fmla="*/ 167 h 190"/>
                  <a:gd name="T18" fmla="*/ 37 w 324"/>
                  <a:gd name="T19" fmla="*/ 128 h 190"/>
                  <a:gd name="T20" fmla="*/ 23 w 324"/>
                  <a:gd name="T21" fmla="*/ 96 h 190"/>
                  <a:gd name="T22" fmla="*/ 14 w 324"/>
                  <a:gd name="T23" fmla="*/ 71 h 190"/>
                  <a:gd name="T24" fmla="*/ 7 w 324"/>
                  <a:gd name="T25" fmla="*/ 53 h 190"/>
                  <a:gd name="T26" fmla="*/ 3 w 324"/>
                  <a:gd name="T27" fmla="*/ 40 h 190"/>
                  <a:gd name="T28" fmla="*/ 0 w 324"/>
                  <a:gd name="T29" fmla="*/ 30 h 190"/>
                  <a:gd name="T30" fmla="*/ 2 w 324"/>
                  <a:gd name="T31" fmla="*/ 24 h 190"/>
                  <a:gd name="T32" fmla="*/ 6 w 324"/>
                  <a:gd name="T33" fmla="*/ 18 h 190"/>
                  <a:gd name="T34" fmla="*/ 7 w 324"/>
                  <a:gd name="T35" fmla="*/ 16 h 190"/>
                  <a:gd name="T36" fmla="*/ 7 w 324"/>
                  <a:gd name="T37" fmla="*/ 13 h 190"/>
                  <a:gd name="T38" fmla="*/ 8 w 324"/>
                  <a:gd name="T39" fmla="*/ 10 h 190"/>
                  <a:gd name="T40" fmla="*/ 8 w 324"/>
                  <a:gd name="T41" fmla="*/ 8 h 190"/>
                  <a:gd name="T42" fmla="*/ 29 w 324"/>
                  <a:gd name="T43" fmla="*/ 6 h 190"/>
                  <a:gd name="T44" fmla="*/ 49 w 324"/>
                  <a:gd name="T45" fmla="*/ 3 h 190"/>
                  <a:gd name="T46" fmla="*/ 70 w 324"/>
                  <a:gd name="T47" fmla="*/ 2 h 190"/>
                  <a:gd name="T48" fmla="*/ 89 w 324"/>
                  <a:gd name="T49" fmla="*/ 1 h 190"/>
                  <a:gd name="T50" fmla="*/ 110 w 324"/>
                  <a:gd name="T51" fmla="*/ 0 h 190"/>
                  <a:gd name="T52" fmla="*/ 129 w 324"/>
                  <a:gd name="T53" fmla="*/ 0 h 190"/>
                  <a:gd name="T54" fmla="*/ 149 w 324"/>
                  <a:gd name="T55" fmla="*/ 1 h 190"/>
                  <a:gd name="T56" fmla="*/ 169 w 324"/>
                  <a:gd name="T57" fmla="*/ 3 h 190"/>
                  <a:gd name="T58" fmla="*/ 188 w 324"/>
                  <a:gd name="T59" fmla="*/ 7 h 190"/>
                  <a:gd name="T60" fmla="*/ 208 w 324"/>
                  <a:gd name="T61" fmla="*/ 11 h 190"/>
                  <a:gd name="T62" fmla="*/ 227 w 324"/>
                  <a:gd name="T63" fmla="*/ 18 h 190"/>
                  <a:gd name="T64" fmla="*/ 246 w 324"/>
                  <a:gd name="T65" fmla="*/ 26 h 190"/>
                  <a:gd name="T66" fmla="*/ 265 w 324"/>
                  <a:gd name="T67" fmla="*/ 37 h 190"/>
                  <a:gd name="T68" fmla="*/ 284 w 324"/>
                  <a:gd name="T69" fmla="*/ 49 h 190"/>
                  <a:gd name="T70" fmla="*/ 302 w 324"/>
                  <a:gd name="T71" fmla="*/ 64 h 190"/>
                  <a:gd name="T72" fmla="*/ 321 w 324"/>
                  <a:gd name="T73" fmla="*/ 82 h 190"/>
                  <a:gd name="T74" fmla="*/ 324 w 324"/>
                  <a:gd name="T75" fmla="*/ 94 h 190"/>
                  <a:gd name="T76" fmla="*/ 317 w 324"/>
                  <a:gd name="T77" fmla="*/ 107 h 190"/>
                  <a:gd name="T78" fmla="*/ 303 w 324"/>
                  <a:gd name="T79" fmla="*/ 121 h 190"/>
                  <a:gd name="T80" fmla="*/ 284 w 324"/>
                  <a:gd name="T81" fmla="*/ 134 h 190"/>
                  <a:gd name="T82" fmla="*/ 262 w 324"/>
                  <a:gd name="T83" fmla="*/ 145 h 190"/>
                  <a:gd name="T84" fmla="*/ 242 w 324"/>
                  <a:gd name="T85" fmla="*/ 157 h 190"/>
                  <a:gd name="T86" fmla="*/ 225 w 324"/>
                  <a:gd name="T87" fmla="*/ 167 h 190"/>
                  <a:gd name="T88" fmla="*/ 215 w 324"/>
                  <a:gd name="T89" fmla="*/ 175 h 190"/>
                  <a:gd name="T90" fmla="*/ 203 w 324"/>
                  <a:gd name="T91" fmla="*/ 184 h 190"/>
                  <a:gd name="T92" fmla="*/ 197 w 324"/>
                  <a:gd name="T93" fmla="*/ 188 h 190"/>
                  <a:gd name="T94" fmla="*/ 194 w 324"/>
                  <a:gd name="T95" fmla="*/ 190 h 190"/>
                  <a:gd name="T96" fmla="*/ 192 w 324"/>
                  <a:gd name="T97" fmla="*/ 190 h 190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324"/>
                  <a:gd name="T148" fmla="*/ 0 h 190"/>
                  <a:gd name="T149" fmla="*/ 324 w 324"/>
                  <a:gd name="T150" fmla="*/ 190 h 190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324" h="190">
                    <a:moveTo>
                      <a:pt x="192" y="190"/>
                    </a:moveTo>
                    <a:lnTo>
                      <a:pt x="170" y="178"/>
                    </a:lnTo>
                    <a:lnTo>
                      <a:pt x="151" y="169"/>
                    </a:lnTo>
                    <a:lnTo>
                      <a:pt x="137" y="165"/>
                    </a:lnTo>
                    <a:lnTo>
                      <a:pt x="124" y="161"/>
                    </a:lnTo>
                    <a:lnTo>
                      <a:pt x="111" y="161"/>
                    </a:lnTo>
                    <a:lnTo>
                      <a:pt x="95" y="162"/>
                    </a:lnTo>
                    <a:lnTo>
                      <a:pt x="76" y="165"/>
                    </a:lnTo>
                    <a:lnTo>
                      <a:pt x="52" y="167"/>
                    </a:lnTo>
                    <a:lnTo>
                      <a:pt x="37" y="128"/>
                    </a:lnTo>
                    <a:lnTo>
                      <a:pt x="23" y="96"/>
                    </a:lnTo>
                    <a:lnTo>
                      <a:pt x="14" y="71"/>
                    </a:lnTo>
                    <a:lnTo>
                      <a:pt x="7" y="53"/>
                    </a:lnTo>
                    <a:lnTo>
                      <a:pt x="3" y="40"/>
                    </a:lnTo>
                    <a:lnTo>
                      <a:pt x="0" y="30"/>
                    </a:lnTo>
                    <a:lnTo>
                      <a:pt x="2" y="24"/>
                    </a:lnTo>
                    <a:lnTo>
                      <a:pt x="6" y="18"/>
                    </a:lnTo>
                    <a:lnTo>
                      <a:pt x="7" y="16"/>
                    </a:lnTo>
                    <a:lnTo>
                      <a:pt x="7" y="13"/>
                    </a:lnTo>
                    <a:lnTo>
                      <a:pt x="8" y="10"/>
                    </a:lnTo>
                    <a:lnTo>
                      <a:pt x="8" y="8"/>
                    </a:lnTo>
                    <a:lnTo>
                      <a:pt x="29" y="6"/>
                    </a:lnTo>
                    <a:lnTo>
                      <a:pt x="49" y="3"/>
                    </a:lnTo>
                    <a:lnTo>
                      <a:pt x="70" y="2"/>
                    </a:lnTo>
                    <a:lnTo>
                      <a:pt x="89" y="1"/>
                    </a:lnTo>
                    <a:lnTo>
                      <a:pt x="110" y="0"/>
                    </a:lnTo>
                    <a:lnTo>
                      <a:pt x="129" y="0"/>
                    </a:lnTo>
                    <a:lnTo>
                      <a:pt x="149" y="1"/>
                    </a:lnTo>
                    <a:lnTo>
                      <a:pt x="169" y="3"/>
                    </a:lnTo>
                    <a:lnTo>
                      <a:pt x="188" y="7"/>
                    </a:lnTo>
                    <a:lnTo>
                      <a:pt x="208" y="11"/>
                    </a:lnTo>
                    <a:lnTo>
                      <a:pt x="227" y="18"/>
                    </a:lnTo>
                    <a:lnTo>
                      <a:pt x="246" y="26"/>
                    </a:lnTo>
                    <a:lnTo>
                      <a:pt x="265" y="37"/>
                    </a:lnTo>
                    <a:lnTo>
                      <a:pt x="284" y="49"/>
                    </a:lnTo>
                    <a:lnTo>
                      <a:pt x="302" y="64"/>
                    </a:lnTo>
                    <a:lnTo>
                      <a:pt x="321" y="82"/>
                    </a:lnTo>
                    <a:lnTo>
                      <a:pt x="324" y="94"/>
                    </a:lnTo>
                    <a:lnTo>
                      <a:pt x="317" y="107"/>
                    </a:lnTo>
                    <a:lnTo>
                      <a:pt x="303" y="121"/>
                    </a:lnTo>
                    <a:lnTo>
                      <a:pt x="284" y="134"/>
                    </a:lnTo>
                    <a:lnTo>
                      <a:pt x="262" y="145"/>
                    </a:lnTo>
                    <a:lnTo>
                      <a:pt x="242" y="157"/>
                    </a:lnTo>
                    <a:lnTo>
                      <a:pt x="225" y="167"/>
                    </a:lnTo>
                    <a:lnTo>
                      <a:pt x="215" y="175"/>
                    </a:lnTo>
                    <a:lnTo>
                      <a:pt x="203" y="184"/>
                    </a:lnTo>
                    <a:lnTo>
                      <a:pt x="197" y="188"/>
                    </a:lnTo>
                    <a:lnTo>
                      <a:pt x="194" y="190"/>
                    </a:lnTo>
                    <a:lnTo>
                      <a:pt x="192" y="190"/>
                    </a:lnTo>
                    <a:close/>
                  </a:path>
                </a:pathLst>
              </a:custGeom>
              <a:solidFill>
                <a:srgbClr val="999999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558" name="Freeform 114"/>
              <p:cNvSpPr>
                <a:spLocks/>
              </p:cNvSpPr>
              <p:nvPr/>
            </p:nvSpPr>
            <p:spPr bwMode="auto">
              <a:xfrm>
                <a:off x="1910" y="1519"/>
                <a:ext cx="26" cy="39"/>
              </a:xfrm>
              <a:custGeom>
                <a:avLst/>
                <a:gdLst>
                  <a:gd name="T0" fmla="*/ 20 w 85"/>
                  <a:gd name="T1" fmla="*/ 0 h 135"/>
                  <a:gd name="T2" fmla="*/ 27 w 85"/>
                  <a:gd name="T3" fmla="*/ 2 h 135"/>
                  <a:gd name="T4" fmla="*/ 34 w 85"/>
                  <a:gd name="T5" fmla="*/ 7 h 135"/>
                  <a:gd name="T6" fmla="*/ 42 w 85"/>
                  <a:gd name="T7" fmla="*/ 10 h 135"/>
                  <a:gd name="T8" fmla="*/ 51 w 85"/>
                  <a:gd name="T9" fmla="*/ 16 h 135"/>
                  <a:gd name="T10" fmla="*/ 59 w 85"/>
                  <a:gd name="T11" fmla="*/ 21 h 135"/>
                  <a:gd name="T12" fmla="*/ 66 w 85"/>
                  <a:gd name="T13" fmla="*/ 26 h 135"/>
                  <a:gd name="T14" fmla="*/ 73 w 85"/>
                  <a:gd name="T15" fmla="*/ 32 h 135"/>
                  <a:gd name="T16" fmla="*/ 78 w 85"/>
                  <a:gd name="T17" fmla="*/ 37 h 135"/>
                  <a:gd name="T18" fmla="*/ 79 w 85"/>
                  <a:gd name="T19" fmla="*/ 52 h 135"/>
                  <a:gd name="T20" fmla="*/ 81 w 85"/>
                  <a:gd name="T21" fmla="*/ 67 h 135"/>
                  <a:gd name="T22" fmla="*/ 82 w 85"/>
                  <a:gd name="T23" fmla="*/ 83 h 135"/>
                  <a:gd name="T24" fmla="*/ 85 w 85"/>
                  <a:gd name="T25" fmla="*/ 98 h 135"/>
                  <a:gd name="T26" fmla="*/ 82 w 85"/>
                  <a:gd name="T27" fmla="*/ 100 h 135"/>
                  <a:gd name="T28" fmla="*/ 80 w 85"/>
                  <a:gd name="T29" fmla="*/ 101 h 135"/>
                  <a:gd name="T30" fmla="*/ 78 w 85"/>
                  <a:gd name="T31" fmla="*/ 104 h 135"/>
                  <a:gd name="T32" fmla="*/ 73 w 85"/>
                  <a:gd name="T33" fmla="*/ 107 h 135"/>
                  <a:gd name="T34" fmla="*/ 66 w 85"/>
                  <a:gd name="T35" fmla="*/ 110 h 135"/>
                  <a:gd name="T36" fmla="*/ 56 w 85"/>
                  <a:gd name="T37" fmla="*/ 116 h 135"/>
                  <a:gd name="T38" fmla="*/ 43 w 85"/>
                  <a:gd name="T39" fmla="*/ 124 h 135"/>
                  <a:gd name="T40" fmla="*/ 25 w 85"/>
                  <a:gd name="T41" fmla="*/ 135 h 135"/>
                  <a:gd name="T42" fmla="*/ 13 w 85"/>
                  <a:gd name="T43" fmla="*/ 129 h 135"/>
                  <a:gd name="T44" fmla="*/ 5 w 85"/>
                  <a:gd name="T45" fmla="*/ 114 h 135"/>
                  <a:gd name="T46" fmla="*/ 1 w 85"/>
                  <a:gd name="T47" fmla="*/ 93 h 135"/>
                  <a:gd name="T48" fmla="*/ 0 w 85"/>
                  <a:gd name="T49" fmla="*/ 69 h 135"/>
                  <a:gd name="T50" fmla="*/ 1 w 85"/>
                  <a:gd name="T51" fmla="*/ 45 h 135"/>
                  <a:gd name="T52" fmla="*/ 5 w 85"/>
                  <a:gd name="T53" fmla="*/ 23 h 135"/>
                  <a:gd name="T54" fmla="*/ 12 w 85"/>
                  <a:gd name="T55" fmla="*/ 7 h 135"/>
                  <a:gd name="T56" fmla="*/ 20 w 85"/>
                  <a:gd name="T57" fmla="*/ 0 h 135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85"/>
                  <a:gd name="T88" fmla="*/ 0 h 135"/>
                  <a:gd name="T89" fmla="*/ 85 w 85"/>
                  <a:gd name="T90" fmla="*/ 135 h 135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85" h="135">
                    <a:moveTo>
                      <a:pt x="20" y="0"/>
                    </a:moveTo>
                    <a:lnTo>
                      <a:pt x="27" y="2"/>
                    </a:lnTo>
                    <a:lnTo>
                      <a:pt x="34" y="7"/>
                    </a:lnTo>
                    <a:lnTo>
                      <a:pt x="42" y="10"/>
                    </a:lnTo>
                    <a:lnTo>
                      <a:pt x="51" y="16"/>
                    </a:lnTo>
                    <a:lnTo>
                      <a:pt x="59" y="21"/>
                    </a:lnTo>
                    <a:lnTo>
                      <a:pt x="66" y="26"/>
                    </a:lnTo>
                    <a:lnTo>
                      <a:pt x="73" y="32"/>
                    </a:lnTo>
                    <a:lnTo>
                      <a:pt x="78" y="37"/>
                    </a:lnTo>
                    <a:lnTo>
                      <a:pt x="79" y="52"/>
                    </a:lnTo>
                    <a:lnTo>
                      <a:pt x="81" y="67"/>
                    </a:lnTo>
                    <a:lnTo>
                      <a:pt x="82" y="83"/>
                    </a:lnTo>
                    <a:lnTo>
                      <a:pt x="85" y="98"/>
                    </a:lnTo>
                    <a:lnTo>
                      <a:pt x="82" y="100"/>
                    </a:lnTo>
                    <a:lnTo>
                      <a:pt x="80" y="101"/>
                    </a:lnTo>
                    <a:lnTo>
                      <a:pt x="78" y="104"/>
                    </a:lnTo>
                    <a:lnTo>
                      <a:pt x="73" y="107"/>
                    </a:lnTo>
                    <a:lnTo>
                      <a:pt x="66" y="110"/>
                    </a:lnTo>
                    <a:lnTo>
                      <a:pt x="56" y="116"/>
                    </a:lnTo>
                    <a:lnTo>
                      <a:pt x="43" y="124"/>
                    </a:lnTo>
                    <a:lnTo>
                      <a:pt x="25" y="135"/>
                    </a:lnTo>
                    <a:lnTo>
                      <a:pt x="13" y="129"/>
                    </a:lnTo>
                    <a:lnTo>
                      <a:pt x="5" y="114"/>
                    </a:lnTo>
                    <a:lnTo>
                      <a:pt x="1" y="93"/>
                    </a:lnTo>
                    <a:lnTo>
                      <a:pt x="0" y="69"/>
                    </a:lnTo>
                    <a:lnTo>
                      <a:pt x="1" y="45"/>
                    </a:lnTo>
                    <a:lnTo>
                      <a:pt x="5" y="23"/>
                    </a:lnTo>
                    <a:lnTo>
                      <a:pt x="12" y="7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559" name="Freeform 115"/>
              <p:cNvSpPr>
                <a:spLocks/>
              </p:cNvSpPr>
              <p:nvPr/>
            </p:nvSpPr>
            <p:spPr bwMode="auto">
              <a:xfrm>
                <a:off x="1988" y="1513"/>
                <a:ext cx="23" cy="38"/>
              </a:xfrm>
              <a:custGeom>
                <a:avLst/>
                <a:gdLst>
                  <a:gd name="T0" fmla="*/ 1 w 77"/>
                  <a:gd name="T1" fmla="*/ 96 h 131"/>
                  <a:gd name="T2" fmla="*/ 1 w 77"/>
                  <a:gd name="T3" fmla="*/ 83 h 131"/>
                  <a:gd name="T4" fmla="*/ 1 w 77"/>
                  <a:gd name="T5" fmla="*/ 72 h 131"/>
                  <a:gd name="T6" fmla="*/ 0 w 77"/>
                  <a:gd name="T7" fmla="*/ 59 h 131"/>
                  <a:gd name="T8" fmla="*/ 0 w 77"/>
                  <a:gd name="T9" fmla="*/ 46 h 131"/>
                  <a:gd name="T10" fmla="*/ 8 w 77"/>
                  <a:gd name="T11" fmla="*/ 43 h 131"/>
                  <a:gd name="T12" fmla="*/ 16 w 77"/>
                  <a:gd name="T13" fmla="*/ 37 h 131"/>
                  <a:gd name="T14" fmla="*/ 24 w 77"/>
                  <a:gd name="T15" fmla="*/ 29 h 131"/>
                  <a:gd name="T16" fmla="*/ 31 w 77"/>
                  <a:gd name="T17" fmla="*/ 20 h 131"/>
                  <a:gd name="T18" fmla="*/ 38 w 77"/>
                  <a:gd name="T19" fmla="*/ 12 h 131"/>
                  <a:gd name="T20" fmla="*/ 45 w 77"/>
                  <a:gd name="T21" fmla="*/ 5 h 131"/>
                  <a:gd name="T22" fmla="*/ 50 w 77"/>
                  <a:gd name="T23" fmla="*/ 1 h 131"/>
                  <a:gd name="T24" fmla="*/ 57 w 77"/>
                  <a:gd name="T25" fmla="*/ 0 h 131"/>
                  <a:gd name="T26" fmla="*/ 73 w 77"/>
                  <a:gd name="T27" fmla="*/ 30 h 131"/>
                  <a:gd name="T28" fmla="*/ 77 w 77"/>
                  <a:gd name="T29" fmla="*/ 60 h 131"/>
                  <a:gd name="T30" fmla="*/ 75 w 77"/>
                  <a:gd name="T31" fmla="*/ 91 h 131"/>
                  <a:gd name="T32" fmla="*/ 70 w 77"/>
                  <a:gd name="T33" fmla="*/ 127 h 131"/>
                  <a:gd name="T34" fmla="*/ 64 w 77"/>
                  <a:gd name="T35" fmla="*/ 131 h 131"/>
                  <a:gd name="T36" fmla="*/ 56 w 77"/>
                  <a:gd name="T37" fmla="*/ 131 h 131"/>
                  <a:gd name="T38" fmla="*/ 46 w 77"/>
                  <a:gd name="T39" fmla="*/ 128 h 131"/>
                  <a:gd name="T40" fmla="*/ 35 w 77"/>
                  <a:gd name="T41" fmla="*/ 122 h 131"/>
                  <a:gd name="T42" fmla="*/ 25 w 77"/>
                  <a:gd name="T43" fmla="*/ 115 h 131"/>
                  <a:gd name="T44" fmla="*/ 15 w 77"/>
                  <a:gd name="T45" fmla="*/ 108 h 131"/>
                  <a:gd name="T46" fmla="*/ 7 w 77"/>
                  <a:gd name="T47" fmla="*/ 101 h 131"/>
                  <a:gd name="T48" fmla="*/ 1 w 77"/>
                  <a:gd name="T49" fmla="*/ 96 h 131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77"/>
                  <a:gd name="T76" fmla="*/ 0 h 131"/>
                  <a:gd name="T77" fmla="*/ 77 w 77"/>
                  <a:gd name="T78" fmla="*/ 131 h 131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77" h="131">
                    <a:moveTo>
                      <a:pt x="1" y="96"/>
                    </a:moveTo>
                    <a:lnTo>
                      <a:pt x="1" y="83"/>
                    </a:lnTo>
                    <a:lnTo>
                      <a:pt x="1" y="72"/>
                    </a:lnTo>
                    <a:lnTo>
                      <a:pt x="0" y="59"/>
                    </a:lnTo>
                    <a:lnTo>
                      <a:pt x="0" y="46"/>
                    </a:lnTo>
                    <a:lnTo>
                      <a:pt x="8" y="43"/>
                    </a:lnTo>
                    <a:lnTo>
                      <a:pt x="16" y="37"/>
                    </a:lnTo>
                    <a:lnTo>
                      <a:pt x="24" y="29"/>
                    </a:lnTo>
                    <a:lnTo>
                      <a:pt x="31" y="20"/>
                    </a:lnTo>
                    <a:lnTo>
                      <a:pt x="38" y="12"/>
                    </a:lnTo>
                    <a:lnTo>
                      <a:pt x="45" y="5"/>
                    </a:lnTo>
                    <a:lnTo>
                      <a:pt x="50" y="1"/>
                    </a:lnTo>
                    <a:lnTo>
                      <a:pt x="57" y="0"/>
                    </a:lnTo>
                    <a:lnTo>
                      <a:pt x="73" y="30"/>
                    </a:lnTo>
                    <a:lnTo>
                      <a:pt x="77" y="60"/>
                    </a:lnTo>
                    <a:lnTo>
                      <a:pt x="75" y="91"/>
                    </a:lnTo>
                    <a:lnTo>
                      <a:pt x="70" y="127"/>
                    </a:lnTo>
                    <a:lnTo>
                      <a:pt x="64" y="131"/>
                    </a:lnTo>
                    <a:lnTo>
                      <a:pt x="56" y="131"/>
                    </a:lnTo>
                    <a:lnTo>
                      <a:pt x="46" y="128"/>
                    </a:lnTo>
                    <a:lnTo>
                      <a:pt x="35" y="122"/>
                    </a:lnTo>
                    <a:lnTo>
                      <a:pt x="25" y="115"/>
                    </a:lnTo>
                    <a:lnTo>
                      <a:pt x="15" y="108"/>
                    </a:lnTo>
                    <a:lnTo>
                      <a:pt x="7" y="101"/>
                    </a:lnTo>
                    <a:lnTo>
                      <a:pt x="1" y="96"/>
                    </a:lnTo>
                    <a:close/>
                  </a:path>
                </a:pathLst>
              </a:custGeom>
              <a:solidFill>
                <a:srgbClr val="999999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560" name="Freeform 117"/>
              <p:cNvSpPr>
                <a:spLocks/>
              </p:cNvSpPr>
              <p:nvPr/>
            </p:nvSpPr>
            <p:spPr bwMode="auto">
              <a:xfrm>
                <a:off x="1925" y="1480"/>
                <a:ext cx="51" cy="40"/>
              </a:xfrm>
              <a:custGeom>
                <a:avLst/>
                <a:gdLst>
                  <a:gd name="T0" fmla="*/ 63 w 173"/>
                  <a:gd name="T1" fmla="*/ 124 h 139"/>
                  <a:gd name="T2" fmla="*/ 60 w 173"/>
                  <a:gd name="T3" fmla="*/ 111 h 139"/>
                  <a:gd name="T4" fmla="*/ 58 w 173"/>
                  <a:gd name="T5" fmla="*/ 104 h 139"/>
                  <a:gd name="T6" fmla="*/ 55 w 173"/>
                  <a:gd name="T7" fmla="*/ 98 h 139"/>
                  <a:gd name="T8" fmla="*/ 52 w 173"/>
                  <a:gd name="T9" fmla="*/ 90 h 139"/>
                  <a:gd name="T10" fmla="*/ 46 w 173"/>
                  <a:gd name="T11" fmla="*/ 86 h 139"/>
                  <a:gd name="T12" fmla="*/ 39 w 173"/>
                  <a:gd name="T13" fmla="*/ 78 h 139"/>
                  <a:gd name="T14" fmla="*/ 30 w 173"/>
                  <a:gd name="T15" fmla="*/ 70 h 139"/>
                  <a:gd name="T16" fmla="*/ 21 w 173"/>
                  <a:gd name="T17" fmla="*/ 60 h 139"/>
                  <a:gd name="T18" fmla="*/ 13 w 173"/>
                  <a:gd name="T19" fmla="*/ 50 h 139"/>
                  <a:gd name="T20" fmla="*/ 6 w 173"/>
                  <a:gd name="T21" fmla="*/ 41 h 139"/>
                  <a:gd name="T22" fmla="*/ 1 w 173"/>
                  <a:gd name="T23" fmla="*/ 33 h 139"/>
                  <a:gd name="T24" fmla="*/ 0 w 173"/>
                  <a:gd name="T25" fmla="*/ 27 h 139"/>
                  <a:gd name="T26" fmla="*/ 5 w 173"/>
                  <a:gd name="T27" fmla="*/ 27 h 139"/>
                  <a:gd name="T28" fmla="*/ 9 w 173"/>
                  <a:gd name="T29" fmla="*/ 27 h 139"/>
                  <a:gd name="T30" fmla="*/ 17 w 173"/>
                  <a:gd name="T31" fmla="*/ 25 h 139"/>
                  <a:gd name="T32" fmla="*/ 32 w 173"/>
                  <a:gd name="T33" fmla="*/ 21 h 139"/>
                  <a:gd name="T34" fmla="*/ 46 w 173"/>
                  <a:gd name="T35" fmla="*/ 15 h 139"/>
                  <a:gd name="T36" fmla="*/ 66 w 173"/>
                  <a:gd name="T37" fmla="*/ 10 h 139"/>
                  <a:gd name="T38" fmla="*/ 88 w 173"/>
                  <a:gd name="T39" fmla="*/ 4 h 139"/>
                  <a:gd name="T40" fmla="*/ 111 w 173"/>
                  <a:gd name="T41" fmla="*/ 0 h 139"/>
                  <a:gd name="T42" fmla="*/ 133 w 173"/>
                  <a:gd name="T43" fmla="*/ 2 h 139"/>
                  <a:gd name="T44" fmla="*/ 152 w 173"/>
                  <a:gd name="T45" fmla="*/ 5 h 139"/>
                  <a:gd name="T46" fmla="*/ 166 w 173"/>
                  <a:gd name="T47" fmla="*/ 15 h 139"/>
                  <a:gd name="T48" fmla="*/ 173 w 173"/>
                  <a:gd name="T49" fmla="*/ 33 h 139"/>
                  <a:gd name="T50" fmla="*/ 168 w 173"/>
                  <a:gd name="T51" fmla="*/ 52 h 139"/>
                  <a:gd name="T52" fmla="*/ 165 w 173"/>
                  <a:gd name="T53" fmla="*/ 70 h 139"/>
                  <a:gd name="T54" fmla="*/ 161 w 173"/>
                  <a:gd name="T55" fmla="*/ 88 h 139"/>
                  <a:gd name="T56" fmla="*/ 159 w 173"/>
                  <a:gd name="T57" fmla="*/ 108 h 139"/>
                  <a:gd name="T58" fmla="*/ 156 w 173"/>
                  <a:gd name="T59" fmla="*/ 121 h 139"/>
                  <a:gd name="T60" fmla="*/ 151 w 173"/>
                  <a:gd name="T61" fmla="*/ 135 h 139"/>
                  <a:gd name="T62" fmla="*/ 146 w 173"/>
                  <a:gd name="T63" fmla="*/ 139 h 139"/>
                  <a:gd name="T64" fmla="*/ 141 w 173"/>
                  <a:gd name="T65" fmla="*/ 123 h 139"/>
                  <a:gd name="T66" fmla="*/ 129 w 173"/>
                  <a:gd name="T67" fmla="*/ 124 h 139"/>
                  <a:gd name="T68" fmla="*/ 118 w 173"/>
                  <a:gd name="T69" fmla="*/ 126 h 139"/>
                  <a:gd name="T70" fmla="*/ 106 w 173"/>
                  <a:gd name="T71" fmla="*/ 128 h 139"/>
                  <a:gd name="T72" fmla="*/ 95 w 173"/>
                  <a:gd name="T73" fmla="*/ 131 h 139"/>
                  <a:gd name="T74" fmla="*/ 84 w 173"/>
                  <a:gd name="T75" fmla="*/ 132 h 139"/>
                  <a:gd name="T76" fmla="*/ 75 w 173"/>
                  <a:gd name="T77" fmla="*/ 132 h 139"/>
                  <a:gd name="T78" fmla="*/ 68 w 173"/>
                  <a:gd name="T79" fmla="*/ 130 h 139"/>
                  <a:gd name="T80" fmla="*/ 63 w 173"/>
                  <a:gd name="T81" fmla="*/ 124 h 139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73"/>
                  <a:gd name="T124" fmla="*/ 0 h 139"/>
                  <a:gd name="T125" fmla="*/ 173 w 173"/>
                  <a:gd name="T126" fmla="*/ 139 h 139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73" h="139">
                    <a:moveTo>
                      <a:pt x="63" y="124"/>
                    </a:moveTo>
                    <a:lnTo>
                      <a:pt x="60" y="111"/>
                    </a:lnTo>
                    <a:lnTo>
                      <a:pt x="58" y="104"/>
                    </a:lnTo>
                    <a:lnTo>
                      <a:pt x="55" y="98"/>
                    </a:lnTo>
                    <a:lnTo>
                      <a:pt x="52" y="90"/>
                    </a:lnTo>
                    <a:lnTo>
                      <a:pt x="46" y="86"/>
                    </a:lnTo>
                    <a:lnTo>
                      <a:pt x="39" y="78"/>
                    </a:lnTo>
                    <a:lnTo>
                      <a:pt x="30" y="70"/>
                    </a:lnTo>
                    <a:lnTo>
                      <a:pt x="21" y="60"/>
                    </a:lnTo>
                    <a:lnTo>
                      <a:pt x="13" y="50"/>
                    </a:lnTo>
                    <a:lnTo>
                      <a:pt x="6" y="41"/>
                    </a:lnTo>
                    <a:lnTo>
                      <a:pt x="1" y="33"/>
                    </a:lnTo>
                    <a:lnTo>
                      <a:pt x="0" y="27"/>
                    </a:lnTo>
                    <a:lnTo>
                      <a:pt x="5" y="27"/>
                    </a:lnTo>
                    <a:lnTo>
                      <a:pt x="9" y="27"/>
                    </a:lnTo>
                    <a:lnTo>
                      <a:pt x="17" y="25"/>
                    </a:lnTo>
                    <a:lnTo>
                      <a:pt x="32" y="21"/>
                    </a:lnTo>
                    <a:lnTo>
                      <a:pt x="46" y="15"/>
                    </a:lnTo>
                    <a:lnTo>
                      <a:pt x="66" y="10"/>
                    </a:lnTo>
                    <a:lnTo>
                      <a:pt x="88" y="4"/>
                    </a:lnTo>
                    <a:lnTo>
                      <a:pt x="111" y="0"/>
                    </a:lnTo>
                    <a:lnTo>
                      <a:pt x="133" y="2"/>
                    </a:lnTo>
                    <a:lnTo>
                      <a:pt x="152" y="5"/>
                    </a:lnTo>
                    <a:lnTo>
                      <a:pt x="166" y="15"/>
                    </a:lnTo>
                    <a:lnTo>
                      <a:pt x="173" y="33"/>
                    </a:lnTo>
                    <a:lnTo>
                      <a:pt x="168" y="52"/>
                    </a:lnTo>
                    <a:lnTo>
                      <a:pt x="165" y="70"/>
                    </a:lnTo>
                    <a:lnTo>
                      <a:pt x="161" y="88"/>
                    </a:lnTo>
                    <a:lnTo>
                      <a:pt x="159" y="108"/>
                    </a:lnTo>
                    <a:lnTo>
                      <a:pt x="156" y="121"/>
                    </a:lnTo>
                    <a:lnTo>
                      <a:pt x="151" y="135"/>
                    </a:lnTo>
                    <a:lnTo>
                      <a:pt x="146" y="139"/>
                    </a:lnTo>
                    <a:lnTo>
                      <a:pt x="141" y="123"/>
                    </a:lnTo>
                    <a:lnTo>
                      <a:pt x="129" y="124"/>
                    </a:lnTo>
                    <a:lnTo>
                      <a:pt x="118" y="126"/>
                    </a:lnTo>
                    <a:lnTo>
                      <a:pt x="106" y="128"/>
                    </a:lnTo>
                    <a:lnTo>
                      <a:pt x="95" y="131"/>
                    </a:lnTo>
                    <a:lnTo>
                      <a:pt x="84" y="132"/>
                    </a:lnTo>
                    <a:lnTo>
                      <a:pt x="75" y="132"/>
                    </a:lnTo>
                    <a:lnTo>
                      <a:pt x="68" y="130"/>
                    </a:lnTo>
                    <a:lnTo>
                      <a:pt x="63" y="1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561" name="Freeform 118"/>
              <p:cNvSpPr>
                <a:spLocks/>
              </p:cNvSpPr>
              <p:nvPr/>
            </p:nvSpPr>
            <p:spPr bwMode="auto">
              <a:xfrm>
                <a:off x="1935" y="1485"/>
                <a:ext cx="35" cy="28"/>
              </a:xfrm>
              <a:custGeom>
                <a:avLst/>
                <a:gdLst>
                  <a:gd name="T0" fmla="*/ 19 w 121"/>
                  <a:gd name="T1" fmla="*/ 50 h 98"/>
                  <a:gd name="T2" fmla="*/ 15 w 121"/>
                  <a:gd name="T3" fmla="*/ 43 h 98"/>
                  <a:gd name="T4" fmla="*/ 15 w 121"/>
                  <a:gd name="T5" fmla="*/ 31 h 98"/>
                  <a:gd name="T6" fmla="*/ 12 w 121"/>
                  <a:gd name="T7" fmla="*/ 23 h 98"/>
                  <a:gd name="T8" fmla="*/ 0 w 121"/>
                  <a:gd name="T9" fmla="*/ 27 h 98"/>
                  <a:gd name="T10" fmla="*/ 17 w 121"/>
                  <a:gd name="T11" fmla="*/ 19 h 98"/>
                  <a:gd name="T12" fmla="*/ 32 w 121"/>
                  <a:gd name="T13" fmla="*/ 13 h 98"/>
                  <a:gd name="T14" fmla="*/ 45 w 121"/>
                  <a:gd name="T15" fmla="*/ 9 h 98"/>
                  <a:gd name="T16" fmla="*/ 59 w 121"/>
                  <a:gd name="T17" fmla="*/ 5 h 98"/>
                  <a:gd name="T18" fmla="*/ 71 w 121"/>
                  <a:gd name="T19" fmla="*/ 3 h 98"/>
                  <a:gd name="T20" fmla="*/ 81 w 121"/>
                  <a:gd name="T21" fmla="*/ 2 h 98"/>
                  <a:gd name="T22" fmla="*/ 89 w 121"/>
                  <a:gd name="T23" fmla="*/ 1 h 98"/>
                  <a:gd name="T24" fmla="*/ 97 w 121"/>
                  <a:gd name="T25" fmla="*/ 0 h 98"/>
                  <a:gd name="T26" fmla="*/ 104 w 121"/>
                  <a:gd name="T27" fmla="*/ 0 h 98"/>
                  <a:gd name="T28" fmla="*/ 110 w 121"/>
                  <a:gd name="T29" fmla="*/ 0 h 98"/>
                  <a:gd name="T30" fmla="*/ 116 w 121"/>
                  <a:gd name="T31" fmla="*/ 2 h 98"/>
                  <a:gd name="T32" fmla="*/ 121 w 121"/>
                  <a:gd name="T33" fmla="*/ 4 h 98"/>
                  <a:gd name="T34" fmla="*/ 120 w 121"/>
                  <a:gd name="T35" fmla="*/ 27 h 98"/>
                  <a:gd name="T36" fmla="*/ 117 w 121"/>
                  <a:gd name="T37" fmla="*/ 49 h 98"/>
                  <a:gd name="T38" fmla="*/ 113 w 121"/>
                  <a:gd name="T39" fmla="*/ 71 h 98"/>
                  <a:gd name="T40" fmla="*/ 110 w 121"/>
                  <a:gd name="T41" fmla="*/ 93 h 98"/>
                  <a:gd name="T42" fmla="*/ 108 w 121"/>
                  <a:gd name="T43" fmla="*/ 93 h 98"/>
                  <a:gd name="T44" fmla="*/ 104 w 121"/>
                  <a:gd name="T45" fmla="*/ 92 h 98"/>
                  <a:gd name="T46" fmla="*/ 98 w 121"/>
                  <a:gd name="T47" fmla="*/ 91 h 98"/>
                  <a:gd name="T48" fmla="*/ 88 w 121"/>
                  <a:gd name="T49" fmla="*/ 88 h 98"/>
                  <a:gd name="T50" fmla="*/ 68 w 121"/>
                  <a:gd name="T51" fmla="*/ 91 h 98"/>
                  <a:gd name="T52" fmla="*/ 55 w 121"/>
                  <a:gd name="T53" fmla="*/ 94 h 98"/>
                  <a:gd name="T54" fmla="*/ 47 w 121"/>
                  <a:gd name="T55" fmla="*/ 98 h 98"/>
                  <a:gd name="T56" fmla="*/ 41 w 121"/>
                  <a:gd name="T57" fmla="*/ 98 h 98"/>
                  <a:gd name="T58" fmla="*/ 37 w 121"/>
                  <a:gd name="T59" fmla="*/ 94 h 98"/>
                  <a:gd name="T60" fmla="*/ 33 w 121"/>
                  <a:gd name="T61" fmla="*/ 86 h 98"/>
                  <a:gd name="T62" fmla="*/ 28 w 121"/>
                  <a:gd name="T63" fmla="*/ 72 h 98"/>
                  <a:gd name="T64" fmla="*/ 19 w 121"/>
                  <a:gd name="T65" fmla="*/ 50 h 9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21"/>
                  <a:gd name="T100" fmla="*/ 0 h 98"/>
                  <a:gd name="T101" fmla="*/ 121 w 121"/>
                  <a:gd name="T102" fmla="*/ 98 h 98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21" h="98">
                    <a:moveTo>
                      <a:pt x="19" y="50"/>
                    </a:moveTo>
                    <a:lnTo>
                      <a:pt x="15" y="43"/>
                    </a:lnTo>
                    <a:lnTo>
                      <a:pt x="15" y="31"/>
                    </a:lnTo>
                    <a:lnTo>
                      <a:pt x="12" y="23"/>
                    </a:lnTo>
                    <a:lnTo>
                      <a:pt x="0" y="27"/>
                    </a:lnTo>
                    <a:lnTo>
                      <a:pt x="17" y="19"/>
                    </a:lnTo>
                    <a:lnTo>
                      <a:pt x="32" y="13"/>
                    </a:lnTo>
                    <a:lnTo>
                      <a:pt x="45" y="9"/>
                    </a:lnTo>
                    <a:lnTo>
                      <a:pt x="59" y="5"/>
                    </a:lnTo>
                    <a:lnTo>
                      <a:pt x="71" y="3"/>
                    </a:lnTo>
                    <a:lnTo>
                      <a:pt x="81" y="2"/>
                    </a:lnTo>
                    <a:lnTo>
                      <a:pt x="89" y="1"/>
                    </a:lnTo>
                    <a:lnTo>
                      <a:pt x="97" y="0"/>
                    </a:lnTo>
                    <a:lnTo>
                      <a:pt x="104" y="0"/>
                    </a:lnTo>
                    <a:lnTo>
                      <a:pt x="110" y="0"/>
                    </a:lnTo>
                    <a:lnTo>
                      <a:pt x="116" y="2"/>
                    </a:lnTo>
                    <a:lnTo>
                      <a:pt x="121" y="4"/>
                    </a:lnTo>
                    <a:lnTo>
                      <a:pt x="120" y="27"/>
                    </a:lnTo>
                    <a:lnTo>
                      <a:pt x="117" y="49"/>
                    </a:lnTo>
                    <a:lnTo>
                      <a:pt x="113" y="71"/>
                    </a:lnTo>
                    <a:lnTo>
                      <a:pt x="110" y="93"/>
                    </a:lnTo>
                    <a:lnTo>
                      <a:pt x="108" y="93"/>
                    </a:lnTo>
                    <a:lnTo>
                      <a:pt x="104" y="92"/>
                    </a:lnTo>
                    <a:lnTo>
                      <a:pt x="98" y="91"/>
                    </a:lnTo>
                    <a:lnTo>
                      <a:pt x="88" y="88"/>
                    </a:lnTo>
                    <a:lnTo>
                      <a:pt x="68" y="91"/>
                    </a:lnTo>
                    <a:lnTo>
                      <a:pt x="55" y="94"/>
                    </a:lnTo>
                    <a:lnTo>
                      <a:pt x="47" y="98"/>
                    </a:lnTo>
                    <a:lnTo>
                      <a:pt x="41" y="98"/>
                    </a:lnTo>
                    <a:lnTo>
                      <a:pt x="37" y="94"/>
                    </a:lnTo>
                    <a:lnTo>
                      <a:pt x="33" y="86"/>
                    </a:lnTo>
                    <a:lnTo>
                      <a:pt x="28" y="72"/>
                    </a:lnTo>
                    <a:lnTo>
                      <a:pt x="19" y="50"/>
                    </a:lnTo>
                    <a:close/>
                  </a:path>
                </a:pathLst>
              </a:custGeom>
              <a:solidFill>
                <a:srgbClr val="999999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562" name="Freeform 119"/>
              <p:cNvSpPr>
                <a:spLocks/>
              </p:cNvSpPr>
              <p:nvPr/>
            </p:nvSpPr>
            <p:spPr bwMode="auto">
              <a:xfrm>
                <a:off x="1738" y="1423"/>
                <a:ext cx="62" cy="49"/>
              </a:xfrm>
              <a:custGeom>
                <a:avLst/>
                <a:gdLst>
                  <a:gd name="T0" fmla="*/ 0 w 212"/>
                  <a:gd name="T1" fmla="*/ 41 h 167"/>
                  <a:gd name="T2" fmla="*/ 4 w 212"/>
                  <a:gd name="T3" fmla="*/ 38 h 167"/>
                  <a:gd name="T4" fmla="*/ 6 w 212"/>
                  <a:gd name="T5" fmla="*/ 35 h 167"/>
                  <a:gd name="T6" fmla="*/ 7 w 212"/>
                  <a:gd name="T7" fmla="*/ 33 h 167"/>
                  <a:gd name="T8" fmla="*/ 8 w 212"/>
                  <a:gd name="T9" fmla="*/ 30 h 167"/>
                  <a:gd name="T10" fmla="*/ 21 w 212"/>
                  <a:gd name="T11" fmla="*/ 25 h 167"/>
                  <a:gd name="T12" fmla="*/ 34 w 212"/>
                  <a:gd name="T13" fmla="*/ 23 h 167"/>
                  <a:gd name="T14" fmla="*/ 47 w 212"/>
                  <a:gd name="T15" fmla="*/ 21 h 167"/>
                  <a:gd name="T16" fmla="*/ 61 w 212"/>
                  <a:gd name="T17" fmla="*/ 18 h 167"/>
                  <a:gd name="T18" fmla="*/ 74 w 212"/>
                  <a:gd name="T19" fmla="*/ 17 h 167"/>
                  <a:gd name="T20" fmla="*/ 88 w 212"/>
                  <a:gd name="T21" fmla="*/ 14 h 167"/>
                  <a:gd name="T22" fmla="*/ 99 w 212"/>
                  <a:gd name="T23" fmla="*/ 9 h 167"/>
                  <a:gd name="T24" fmla="*/ 111 w 212"/>
                  <a:gd name="T25" fmla="*/ 1 h 167"/>
                  <a:gd name="T26" fmla="*/ 115 w 212"/>
                  <a:gd name="T27" fmla="*/ 1 h 167"/>
                  <a:gd name="T28" fmla="*/ 119 w 212"/>
                  <a:gd name="T29" fmla="*/ 0 h 167"/>
                  <a:gd name="T30" fmla="*/ 122 w 212"/>
                  <a:gd name="T31" fmla="*/ 0 h 167"/>
                  <a:gd name="T32" fmla="*/ 127 w 212"/>
                  <a:gd name="T33" fmla="*/ 0 h 167"/>
                  <a:gd name="T34" fmla="*/ 135 w 212"/>
                  <a:gd name="T35" fmla="*/ 4 h 167"/>
                  <a:gd name="T36" fmla="*/ 144 w 212"/>
                  <a:gd name="T37" fmla="*/ 8 h 167"/>
                  <a:gd name="T38" fmla="*/ 152 w 212"/>
                  <a:gd name="T39" fmla="*/ 12 h 167"/>
                  <a:gd name="T40" fmla="*/ 161 w 212"/>
                  <a:gd name="T41" fmla="*/ 17 h 167"/>
                  <a:gd name="T42" fmla="*/ 170 w 212"/>
                  <a:gd name="T43" fmla="*/ 21 h 167"/>
                  <a:gd name="T44" fmla="*/ 179 w 212"/>
                  <a:gd name="T45" fmla="*/ 25 h 167"/>
                  <a:gd name="T46" fmla="*/ 187 w 212"/>
                  <a:gd name="T47" fmla="*/ 30 h 167"/>
                  <a:gd name="T48" fmla="*/ 196 w 212"/>
                  <a:gd name="T49" fmla="*/ 34 h 167"/>
                  <a:gd name="T50" fmla="*/ 211 w 212"/>
                  <a:gd name="T51" fmla="*/ 52 h 167"/>
                  <a:gd name="T52" fmla="*/ 212 w 212"/>
                  <a:gd name="T53" fmla="*/ 87 h 167"/>
                  <a:gd name="T54" fmla="*/ 209 w 212"/>
                  <a:gd name="T55" fmla="*/ 127 h 167"/>
                  <a:gd name="T56" fmla="*/ 205 w 212"/>
                  <a:gd name="T57" fmla="*/ 156 h 167"/>
                  <a:gd name="T58" fmla="*/ 202 w 212"/>
                  <a:gd name="T59" fmla="*/ 159 h 167"/>
                  <a:gd name="T60" fmla="*/ 199 w 212"/>
                  <a:gd name="T61" fmla="*/ 161 h 167"/>
                  <a:gd name="T62" fmla="*/ 196 w 212"/>
                  <a:gd name="T63" fmla="*/ 162 h 167"/>
                  <a:gd name="T64" fmla="*/ 194 w 212"/>
                  <a:gd name="T65" fmla="*/ 165 h 167"/>
                  <a:gd name="T66" fmla="*/ 182 w 212"/>
                  <a:gd name="T67" fmla="*/ 167 h 167"/>
                  <a:gd name="T68" fmla="*/ 168 w 212"/>
                  <a:gd name="T69" fmla="*/ 167 h 167"/>
                  <a:gd name="T70" fmla="*/ 155 w 212"/>
                  <a:gd name="T71" fmla="*/ 166 h 167"/>
                  <a:gd name="T72" fmla="*/ 138 w 212"/>
                  <a:gd name="T73" fmla="*/ 162 h 167"/>
                  <a:gd name="T74" fmla="*/ 122 w 212"/>
                  <a:gd name="T75" fmla="*/ 158 h 167"/>
                  <a:gd name="T76" fmla="*/ 106 w 212"/>
                  <a:gd name="T77" fmla="*/ 152 h 167"/>
                  <a:gd name="T78" fmla="*/ 90 w 212"/>
                  <a:gd name="T79" fmla="*/ 144 h 167"/>
                  <a:gd name="T80" fmla="*/ 75 w 212"/>
                  <a:gd name="T81" fmla="*/ 136 h 167"/>
                  <a:gd name="T82" fmla="*/ 60 w 212"/>
                  <a:gd name="T83" fmla="*/ 127 h 167"/>
                  <a:gd name="T84" fmla="*/ 46 w 212"/>
                  <a:gd name="T85" fmla="*/ 116 h 167"/>
                  <a:gd name="T86" fmla="*/ 34 w 212"/>
                  <a:gd name="T87" fmla="*/ 105 h 167"/>
                  <a:gd name="T88" fmla="*/ 22 w 212"/>
                  <a:gd name="T89" fmla="*/ 93 h 167"/>
                  <a:gd name="T90" fmla="*/ 13 w 212"/>
                  <a:gd name="T91" fmla="*/ 80 h 167"/>
                  <a:gd name="T92" fmla="*/ 6 w 212"/>
                  <a:gd name="T93" fmla="*/ 68 h 167"/>
                  <a:gd name="T94" fmla="*/ 1 w 212"/>
                  <a:gd name="T95" fmla="*/ 54 h 167"/>
                  <a:gd name="T96" fmla="*/ 0 w 212"/>
                  <a:gd name="T97" fmla="*/ 41 h 167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212"/>
                  <a:gd name="T148" fmla="*/ 0 h 167"/>
                  <a:gd name="T149" fmla="*/ 212 w 212"/>
                  <a:gd name="T150" fmla="*/ 167 h 167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212" h="167">
                    <a:moveTo>
                      <a:pt x="0" y="41"/>
                    </a:moveTo>
                    <a:lnTo>
                      <a:pt x="4" y="38"/>
                    </a:lnTo>
                    <a:lnTo>
                      <a:pt x="6" y="35"/>
                    </a:lnTo>
                    <a:lnTo>
                      <a:pt x="7" y="33"/>
                    </a:lnTo>
                    <a:lnTo>
                      <a:pt x="8" y="30"/>
                    </a:lnTo>
                    <a:lnTo>
                      <a:pt x="21" y="25"/>
                    </a:lnTo>
                    <a:lnTo>
                      <a:pt x="34" y="23"/>
                    </a:lnTo>
                    <a:lnTo>
                      <a:pt x="47" y="21"/>
                    </a:lnTo>
                    <a:lnTo>
                      <a:pt x="61" y="18"/>
                    </a:lnTo>
                    <a:lnTo>
                      <a:pt x="74" y="17"/>
                    </a:lnTo>
                    <a:lnTo>
                      <a:pt x="88" y="14"/>
                    </a:lnTo>
                    <a:lnTo>
                      <a:pt x="99" y="9"/>
                    </a:lnTo>
                    <a:lnTo>
                      <a:pt x="111" y="1"/>
                    </a:lnTo>
                    <a:lnTo>
                      <a:pt x="115" y="1"/>
                    </a:lnTo>
                    <a:lnTo>
                      <a:pt x="119" y="0"/>
                    </a:lnTo>
                    <a:lnTo>
                      <a:pt x="122" y="0"/>
                    </a:lnTo>
                    <a:lnTo>
                      <a:pt x="127" y="0"/>
                    </a:lnTo>
                    <a:lnTo>
                      <a:pt x="135" y="4"/>
                    </a:lnTo>
                    <a:lnTo>
                      <a:pt x="144" y="8"/>
                    </a:lnTo>
                    <a:lnTo>
                      <a:pt x="152" y="12"/>
                    </a:lnTo>
                    <a:lnTo>
                      <a:pt x="161" y="17"/>
                    </a:lnTo>
                    <a:lnTo>
                      <a:pt x="170" y="21"/>
                    </a:lnTo>
                    <a:lnTo>
                      <a:pt x="179" y="25"/>
                    </a:lnTo>
                    <a:lnTo>
                      <a:pt x="187" y="30"/>
                    </a:lnTo>
                    <a:lnTo>
                      <a:pt x="196" y="34"/>
                    </a:lnTo>
                    <a:lnTo>
                      <a:pt x="211" y="52"/>
                    </a:lnTo>
                    <a:lnTo>
                      <a:pt x="212" y="87"/>
                    </a:lnTo>
                    <a:lnTo>
                      <a:pt x="209" y="127"/>
                    </a:lnTo>
                    <a:lnTo>
                      <a:pt x="205" y="156"/>
                    </a:lnTo>
                    <a:lnTo>
                      <a:pt x="202" y="159"/>
                    </a:lnTo>
                    <a:lnTo>
                      <a:pt x="199" y="161"/>
                    </a:lnTo>
                    <a:lnTo>
                      <a:pt x="196" y="162"/>
                    </a:lnTo>
                    <a:lnTo>
                      <a:pt x="194" y="165"/>
                    </a:lnTo>
                    <a:lnTo>
                      <a:pt x="182" y="167"/>
                    </a:lnTo>
                    <a:lnTo>
                      <a:pt x="168" y="167"/>
                    </a:lnTo>
                    <a:lnTo>
                      <a:pt x="155" y="166"/>
                    </a:lnTo>
                    <a:lnTo>
                      <a:pt x="138" y="162"/>
                    </a:lnTo>
                    <a:lnTo>
                      <a:pt x="122" y="158"/>
                    </a:lnTo>
                    <a:lnTo>
                      <a:pt x="106" y="152"/>
                    </a:lnTo>
                    <a:lnTo>
                      <a:pt x="90" y="144"/>
                    </a:lnTo>
                    <a:lnTo>
                      <a:pt x="75" y="136"/>
                    </a:lnTo>
                    <a:lnTo>
                      <a:pt x="60" y="127"/>
                    </a:lnTo>
                    <a:lnTo>
                      <a:pt x="46" y="116"/>
                    </a:lnTo>
                    <a:lnTo>
                      <a:pt x="34" y="105"/>
                    </a:lnTo>
                    <a:lnTo>
                      <a:pt x="22" y="93"/>
                    </a:lnTo>
                    <a:lnTo>
                      <a:pt x="13" y="80"/>
                    </a:lnTo>
                    <a:lnTo>
                      <a:pt x="6" y="68"/>
                    </a:lnTo>
                    <a:lnTo>
                      <a:pt x="1" y="54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563" name="Freeform 120"/>
              <p:cNvSpPr>
                <a:spLocks/>
              </p:cNvSpPr>
              <p:nvPr/>
            </p:nvSpPr>
            <p:spPr bwMode="auto">
              <a:xfrm>
                <a:off x="1826" y="1407"/>
                <a:ext cx="61" cy="62"/>
              </a:xfrm>
              <a:custGeom>
                <a:avLst/>
                <a:gdLst>
                  <a:gd name="T0" fmla="*/ 49 w 208"/>
                  <a:gd name="T1" fmla="*/ 212 h 212"/>
                  <a:gd name="T2" fmla="*/ 42 w 208"/>
                  <a:gd name="T3" fmla="*/ 203 h 212"/>
                  <a:gd name="T4" fmla="*/ 33 w 208"/>
                  <a:gd name="T5" fmla="*/ 186 h 212"/>
                  <a:gd name="T6" fmla="*/ 24 w 208"/>
                  <a:gd name="T7" fmla="*/ 167 h 212"/>
                  <a:gd name="T8" fmla="*/ 15 w 208"/>
                  <a:gd name="T9" fmla="*/ 144 h 212"/>
                  <a:gd name="T10" fmla="*/ 8 w 208"/>
                  <a:gd name="T11" fmla="*/ 122 h 212"/>
                  <a:gd name="T12" fmla="*/ 2 w 208"/>
                  <a:gd name="T13" fmla="*/ 101 h 212"/>
                  <a:gd name="T14" fmla="*/ 0 w 208"/>
                  <a:gd name="T15" fmla="*/ 85 h 212"/>
                  <a:gd name="T16" fmla="*/ 1 w 208"/>
                  <a:gd name="T17" fmla="*/ 75 h 212"/>
                  <a:gd name="T18" fmla="*/ 16 w 208"/>
                  <a:gd name="T19" fmla="*/ 71 h 212"/>
                  <a:gd name="T20" fmla="*/ 28 w 208"/>
                  <a:gd name="T21" fmla="*/ 68 h 212"/>
                  <a:gd name="T22" fmla="*/ 39 w 208"/>
                  <a:gd name="T23" fmla="*/ 64 h 212"/>
                  <a:gd name="T24" fmla="*/ 48 w 208"/>
                  <a:gd name="T25" fmla="*/ 60 h 212"/>
                  <a:gd name="T26" fmla="*/ 57 w 208"/>
                  <a:gd name="T27" fmla="*/ 55 h 212"/>
                  <a:gd name="T28" fmla="*/ 67 w 208"/>
                  <a:gd name="T29" fmla="*/ 48 h 212"/>
                  <a:gd name="T30" fmla="*/ 76 w 208"/>
                  <a:gd name="T31" fmla="*/ 39 h 212"/>
                  <a:gd name="T32" fmla="*/ 87 w 208"/>
                  <a:gd name="T33" fmla="*/ 29 h 212"/>
                  <a:gd name="T34" fmla="*/ 91 w 208"/>
                  <a:gd name="T35" fmla="*/ 19 h 212"/>
                  <a:gd name="T36" fmla="*/ 93 w 208"/>
                  <a:gd name="T37" fmla="*/ 12 h 212"/>
                  <a:gd name="T38" fmla="*/ 96 w 208"/>
                  <a:gd name="T39" fmla="*/ 7 h 212"/>
                  <a:gd name="T40" fmla="*/ 102 w 208"/>
                  <a:gd name="T41" fmla="*/ 0 h 212"/>
                  <a:gd name="T42" fmla="*/ 114 w 208"/>
                  <a:gd name="T43" fmla="*/ 0 h 212"/>
                  <a:gd name="T44" fmla="*/ 124 w 208"/>
                  <a:gd name="T45" fmla="*/ 3 h 212"/>
                  <a:gd name="T46" fmla="*/ 134 w 208"/>
                  <a:gd name="T47" fmla="*/ 7 h 212"/>
                  <a:gd name="T48" fmla="*/ 145 w 208"/>
                  <a:gd name="T49" fmla="*/ 11 h 212"/>
                  <a:gd name="T50" fmla="*/ 154 w 208"/>
                  <a:gd name="T51" fmla="*/ 16 h 212"/>
                  <a:gd name="T52" fmla="*/ 164 w 208"/>
                  <a:gd name="T53" fmla="*/ 18 h 212"/>
                  <a:gd name="T54" fmla="*/ 175 w 208"/>
                  <a:gd name="T55" fmla="*/ 18 h 212"/>
                  <a:gd name="T56" fmla="*/ 185 w 208"/>
                  <a:gd name="T57" fmla="*/ 16 h 212"/>
                  <a:gd name="T58" fmla="*/ 193 w 208"/>
                  <a:gd name="T59" fmla="*/ 17 h 212"/>
                  <a:gd name="T60" fmla="*/ 202 w 208"/>
                  <a:gd name="T61" fmla="*/ 22 h 212"/>
                  <a:gd name="T62" fmla="*/ 208 w 208"/>
                  <a:gd name="T63" fmla="*/ 27 h 212"/>
                  <a:gd name="T64" fmla="*/ 202 w 208"/>
                  <a:gd name="T65" fmla="*/ 34 h 212"/>
                  <a:gd name="T66" fmla="*/ 193 w 208"/>
                  <a:gd name="T67" fmla="*/ 60 h 212"/>
                  <a:gd name="T68" fmla="*/ 184 w 208"/>
                  <a:gd name="T69" fmla="*/ 84 h 212"/>
                  <a:gd name="T70" fmla="*/ 172 w 208"/>
                  <a:gd name="T71" fmla="*/ 108 h 212"/>
                  <a:gd name="T72" fmla="*/ 161 w 208"/>
                  <a:gd name="T73" fmla="*/ 132 h 212"/>
                  <a:gd name="T74" fmla="*/ 146 w 208"/>
                  <a:gd name="T75" fmla="*/ 154 h 212"/>
                  <a:gd name="T76" fmla="*/ 130 w 208"/>
                  <a:gd name="T77" fmla="*/ 174 h 212"/>
                  <a:gd name="T78" fmla="*/ 110 w 208"/>
                  <a:gd name="T79" fmla="*/ 191 h 212"/>
                  <a:gd name="T80" fmla="*/ 88 w 208"/>
                  <a:gd name="T81" fmla="*/ 205 h 212"/>
                  <a:gd name="T82" fmla="*/ 79 w 208"/>
                  <a:gd name="T83" fmla="*/ 207 h 212"/>
                  <a:gd name="T84" fmla="*/ 73 w 208"/>
                  <a:gd name="T85" fmla="*/ 208 h 212"/>
                  <a:gd name="T86" fmla="*/ 68 w 208"/>
                  <a:gd name="T87" fmla="*/ 209 h 212"/>
                  <a:gd name="T88" fmla="*/ 64 w 208"/>
                  <a:gd name="T89" fmla="*/ 209 h 212"/>
                  <a:gd name="T90" fmla="*/ 61 w 208"/>
                  <a:gd name="T91" fmla="*/ 211 h 212"/>
                  <a:gd name="T92" fmla="*/ 57 w 208"/>
                  <a:gd name="T93" fmla="*/ 211 h 212"/>
                  <a:gd name="T94" fmla="*/ 54 w 208"/>
                  <a:gd name="T95" fmla="*/ 212 h 212"/>
                  <a:gd name="T96" fmla="*/ 49 w 208"/>
                  <a:gd name="T97" fmla="*/ 212 h 21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208"/>
                  <a:gd name="T148" fmla="*/ 0 h 212"/>
                  <a:gd name="T149" fmla="*/ 208 w 208"/>
                  <a:gd name="T150" fmla="*/ 212 h 212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208" h="212">
                    <a:moveTo>
                      <a:pt x="49" y="212"/>
                    </a:moveTo>
                    <a:lnTo>
                      <a:pt x="42" y="203"/>
                    </a:lnTo>
                    <a:lnTo>
                      <a:pt x="33" y="186"/>
                    </a:lnTo>
                    <a:lnTo>
                      <a:pt x="24" y="167"/>
                    </a:lnTo>
                    <a:lnTo>
                      <a:pt x="15" y="144"/>
                    </a:lnTo>
                    <a:lnTo>
                      <a:pt x="8" y="122"/>
                    </a:lnTo>
                    <a:lnTo>
                      <a:pt x="2" y="101"/>
                    </a:lnTo>
                    <a:lnTo>
                      <a:pt x="0" y="85"/>
                    </a:lnTo>
                    <a:lnTo>
                      <a:pt x="1" y="75"/>
                    </a:lnTo>
                    <a:lnTo>
                      <a:pt x="16" y="71"/>
                    </a:lnTo>
                    <a:lnTo>
                      <a:pt x="28" y="68"/>
                    </a:lnTo>
                    <a:lnTo>
                      <a:pt x="39" y="64"/>
                    </a:lnTo>
                    <a:lnTo>
                      <a:pt x="48" y="60"/>
                    </a:lnTo>
                    <a:lnTo>
                      <a:pt x="57" y="55"/>
                    </a:lnTo>
                    <a:lnTo>
                      <a:pt x="67" y="48"/>
                    </a:lnTo>
                    <a:lnTo>
                      <a:pt x="76" y="39"/>
                    </a:lnTo>
                    <a:lnTo>
                      <a:pt x="87" y="29"/>
                    </a:lnTo>
                    <a:lnTo>
                      <a:pt x="91" y="19"/>
                    </a:lnTo>
                    <a:lnTo>
                      <a:pt x="93" y="12"/>
                    </a:lnTo>
                    <a:lnTo>
                      <a:pt x="96" y="7"/>
                    </a:lnTo>
                    <a:lnTo>
                      <a:pt x="102" y="0"/>
                    </a:lnTo>
                    <a:lnTo>
                      <a:pt x="114" y="0"/>
                    </a:lnTo>
                    <a:lnTo>
                      <a:pt x="124" y="3"/>
                    </a:lnTo>
                    <a:lnTo>
                      <a:pt x="134" y="7"/>
                    </a:lnTo>
                    <a:lnTo>
                      <a:pt x="145" y="11"/>
                    </a:lnTo>
                    <a:lnTo>
                      <a:pt x="154" y="16"/>
                    </a:lnTo>
                    <a:lnTo>
                      <a:pt x="164" y="18"/>
                    </a:lnTo>
                    <a:lnTo>
                      <a:pt x="175" y="18"/>
                    </a:lnTo>
                    <a:lnTo>
                      <a:pt x="185" y="16"/>
                    </a:lnTo>
                    <a:lnTo>
                      <a:pt x="193" y="17"/>
                    </a:lnTo>
                    <a:lnTo>
                      <a:pt x="202" y="22"/>
                    </a:lnTo>
                    <a:lnTo>
                      <a:pt x="208" y="27"/>
                    </a:lnTo>
                    <a:lnTo>
                      <a:pt x="202" y="34"/>
                    </a:lnTo>
                    <a:lnTo>
                      <a:pt x="193" y="60"/>
                    </a:lnTo>
                    <a:lnTo>
                      <a:pt x="184" y="84"/>
                    </a:lnTo>
                    <a:lnTo>
                      <a:pt x="172" y="108"/>
                    </a:lnTo>
                    <a:lnTo>
                      <a:pt x="161" y="132"/>
                    </a:lnTo>
                    <a:lnTo>
                      <a:pt x="146" y="154"/>
                    </a:lnTo>
                    <a:lnTo>
                      <a:pt x="130" y="174"/>
                    </a:lnTo>
                    <a:lnTo>
                      <a:pt x="110" y="191"/>
                    </a:lnTo>
                    <a:lnTo>
                      <a:pt x="88" y="205"/>
                    </a:lnTo>
                    <a:lnTo>
                      <a:pt x="79" y="207"/>
                    </a:lnTo>
                    <a:lnTo>
                      <a:pt x="73" y="208"/>
                    </a:lnTo>
                    <a:lnTo>
                      <a:pt x="68" y="209"/>
                    </a:lnTo>
                    <a:lnTo>
                      <a:pt x="64" y="209"/>
                    </a:lnTo>
                    <a:lnTo>
                      <a:pt x="61" y="211"/>
                    </a:lnTo>
                    <a:lnTo>
                      <a:pt x="57" y="211"/>
                    </a:lnTo>
                    <a:lnTo>
                      <a:pt x="54" y="212"/>
                    </a:lnTo>
                    <a:lnTo>
                      <a:pt x="49" y="2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564" name="Freeform 121"/>
              <p:cNvSpPr>
                <a:spLocks/>
              </p:cNvSpPr>
              <p:nvPr/>
            </p:nvSpPr>
            <p:spPr bwMode="auto">
              <a:xfrm>
                <a:off x="1750" y="1428"/>
                <a:ext cx="46" cy="39"/>
              </a:xfrm>
              <a:custGeom>
                <a:avLst/>
                <a:gdLst>
                  <a:gd name="T0" fmla="*/ 23 w 154"/>
                  <a:gd name="T1" fmla="*/ 89 h 134"/>
                  <a:gd name="T2" fmla="*/ 17 w 154"/>
                  <a:gd name="T3" fmla="*/ 82 h 134"/>
                  <a:gd name="T4" fmla="*/ 11 w 154"/>
                  <a:gd name="T5" fmla="*/ 74 h 134"/>
                  <a:gd name="T6" fmla="*/ 5 w 154"/>
                  <a:gd name="T7" fmla="*/ 67 h 134"/>
                  <a:gd name="T8" fmla="*/ 0 w 154"/>
                  <a:gd name="T9" fmla="*/ 60 h 134"/>
                  <a:gd name="T10" fmla="*/ 0 w 154"/>
                  <a:gd name="T11" fmla="*/ 47 h 134"/>
                  <a:gd name="T12" fmla="*/ 4 w 154"/>
                  <a:gd name="T13" fmla="*/ 37 h 134"/>
                  <a:gd name="T14" fmla="*/ 11 w 154"/>
                  <a:gd name="T15" fmla="*/ 30 h 134"/>
                  <a:gd name="T16" fmla="*/ 22 w 154"/>
                  <a:gd name="T17" fmla="*/ 23 h 134"/>
                  <a:gd name="T18" fmla="*/ 33 w 154"/>
                  <a:gd name="T19" fmla="*/ 17 h 134"/>
                  <a:gd name="T20" fmla="*/ 48 w 154"/>
                  <a:gd name="T21" fmla="*/ 13 h 134"/>
                  <a:gd name="T22" fmla="*/ 65 w 154"/>
                  <a:gd name="T23" fmla="*/ 7 h 134"/>
                  <a:gd name="T24" fmla="*/ 84 w 154"/>
                  <a:gd name="T25" fmla="*/ 0 h 134"/>
                  <a:gd name="T26" fmla="*/ 93 w 154"/>
                  <a:gd name="T27" fmla="*/ 0 h 134"/>
                  <a:gd name="T28" fmla="*/ 103 w 154"/>
                  <a:gd name="T29" fmla="*/ 4 h 134"/>
                  <a:gd name="T30" fmla="*/ 116 w 154"/>
                  <a:gd name="T31" fmla="*/ 9 h 134"/>
                  <a:gd name="T32" fmla="*/ 130 w 154"/>
                  <a:gd name="T33" fmla="*/ 17 h 134"/>
                  <a:gd name="T34" fmla="*/ 140 w 154"/>
                  <a:gd name="T35" fmla="*/ 24 h 134"/>
                  <a:gd name="T36" fmla="*/ 149 w 154"/>
                  <a:gd name="T37" fmla="*/ 31 h 134"/>
                  <a:gd name="T38" fmla="*/ 154 w 154"/>
                  <a:gd name="T39" fmla="*/ 37 h 134"/>
                  <a:gd name="T40" fmla="*/ 154 w 154"/>
                  <a:gd name="T41" fmla="*/ 38 h 134"/>
                  <a:gd name="T42" fmla="*/ 153 w 154"/>
                  <a:gd name="T43" fmla="*/ 58 h 134"/>
                  <a:gd name="T44" fmla="*/ 152 w 154"/>
                  <a:gd name="T45" fmla="*/ 89 h 134"/>
                  <a:gd name="T46" fmla="*/ 149 w 154"/>
                  <a:gd name="T47" fmla="*/ 118 h 134"/>
                  <a:gd name="T48" fmla="*/ 145 w 154"/>
                  <a:gd name="T49" fmla="*/ 134 h 134"/>
                  <a:gd name="T50" fmla="*/ 129 w 154"/>
                  <a:gd name="T51" fmla="*/ 128 h 134"/>
                  <a:gd name="T52" fmla="*/ 115 w 154"/>
                  <a:gd name="T53" fmla="*/ 124 h 134"/>
                  <a:gd name="T54" fmla="*/ 102 w 154"/>
                  <a:gd name="T55" fmla="*/ 122 h 134"/>
                  <a:gd name="T56" fmla="*/ 89 w 154"/>
                  <a:gd name="T57" fmla="*/ 120 h 134"/>
                  <a:gd name="T58" fmla="*/ 77 w 154"/>
                  <a:gd name="T59" fmla="*/ 116 h 134"/>
                  <a:gd name="T60" fmla="*/ 62 w 154"/>
                  <a:gd name="T61" fmla="*/ 112 h 134"/>
                  <a:gd name="T62" fmla="*/ 45 w 154"/>
                  <a:gd name="T63" fmla="*/ 103 h 134"/>
                  <a:gd name="T64" fmla="*/ 23 w 154"/>
                  <a:gd name="T65" fmla="*/ 89 h 13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54"/>
                  <a:gd name="T100" fmla="*/ 0 h 134"/>
                  <a:gd name="T101" fmla="*/ 154 w 154"/>
                  <a:gd name="T102" fmla="*/ 134 h 13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54" h="134">
                    <a:moveTo>
                      <a:pt x="23" y="89"/>
                    </a:moveTo>
                    <a:lnTo>
                      <a:pt x="17" y="82"/>
                    </a:lnTo>
                    <a:lnTo>
                      <a:pt x="11" y="74"/>
                    </a:lnTo>
                    <a:lnTo>
                      <a:pt x="5" y="67"/>
                    </a:lnTo>
                    <a:lnTo>
                      <a:pt x="0" y="60"/>
                    </a:lnTo>
                    <a:lnTo>
                      <a:pt x="0" y="47"/>
                    </a:lnTo>
                    <a:lnTo>
                      <a:pt x="4" y="37"/>
                    </a:lnTo>
                    <a:lnTo>
                      <a:pt x="11" y="30"/>
                    </a:lnTo>
                    <a:lnTo>
                      <a:pt x="22" y="23"/>
                    </a:lnTo>
                    <a:lnTo>
                      <a:pt x="33" y="17"/>
                    </a:lnTo>
                    <a:lnTo>
                      <a:pt x="48" y="13"/>
                    </a:lnTo>
                    <a:lnTo>
                      <a:pt x="65" y="7"/>
                    </a:lnTo>
                    <a:lnTo>
                      <a:pt x="84" y="0"/>
                    </a:lnTo>
                    <a:lnTo>
                      <a:pt x="93" y="0"/>
                    </a:lnTo>
                    <a:lnTo>
                      <a:pt x="103" y="4"/>
                    </a:lnTo>
                    <a:lnTo>
                      <a:pt x="116" y="9"/>
                    </a:lnTo>
                    <a:lnTo>
                      <a:pt x="130" y="17"/>
                    </a:lnTo>
                    <a:lnTo>
                      <a:pt x="140" y="24"/>
                    </a:lnTo>
                    <a:lnTo>
                      <a:pt x="149" y="31"/>
                    </a:lnTo>
                    <a:lnTo>
                      <a:pt x="154" y="37"/>
                    </a:lnTo>
                    <a:lnTo>
                      <a:pt x="154" y="38"/>
                    </a:lnTo>
                    <a:lnTo>
                      <a:pt x="153" y="58"/>
                    </a:lnTo>
                    <a:lnTo>
                      <a:pt x="152" y="89"/>
                    </a:lnTo>
                    <a:lnTo>
                      <a:pt x="149" y="118"/>
                    </a:lnTo>
                    <a:lnTo>
                      <a:pt x="145" y="134"/>
                    </a:lnTo>
                    <a:lnTo>
                      <a:pt x="129" y="128"/>
                    </a:lnTo>
                    <a:lnTo>
                      <a:pt x="115" y="124"/>
                    </a:lnTo>
                    <a:lnTo>
                      <a:pt x="102" y="122"/>
                    </a:lnTo>
                    <a:lnTo>
                      <a:pt x="89" y="120"/>
                    </a:lnTo>
                    <a:lnTo>
                      <a:pt x="77" y="116"/>
                    </a:lnTo>
                    <a:lnTo>
                      <a:pt x="62" y="112"/>
                    </a:lnTo>
                    <a:lnTo>
                      <a:pt x="45" y="103"/>
                    </a:lnTo>
                    <a:lnTo>
                      <a:pt x="23" y="89"/>
                    </a:lnTo>
                    <a:close/>
                  </a:path>
                </a:pathLst>
              </a:custGeom>
              <a:solidFill>
                <a:srgbClr val="999999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565" name="Freeform 122"/>
              <p:cNvSpPr>
                <a:spLocks/>
              </p:cNvSpPr>
              <p:nvPr/>
            </p:nvSpPr>
            <p:spPr bwMode="auto">
              <a:xfrm>
                <a:off x="1831" y="1412"/>
                <a:ext cx="50" cy="53"/>
              </a:xfrm>
              <a:custGeom>
                <a:avLst/>
                <a:gdLst>
                  <a:gd name="T0" fmla="*/ 37 w 167"/>
                  <a:gd name="T1" fmla="*/ 180 h 180"/>
                  <a:gd name="T2" fmla="*/ 30 w 167"/>
                  <a:gd name="T3" fmla="*/ 164 h 180"/>
                  <a:gd name="T4" fmla="*/ 27 w 167"/>
                  <a:gd name="T5" fmla="*/ 154 h 180"/>
                  <a:gd name="T6" fmla="*/ 24 w 167"/>
                  <a:gd name="T7" fmla="*/ 151 h 180"/>
                  <a:gd name="T8" fmla="*/ 23 w 167"/>
                  <a:gd name="T9" fmla="*/ 148 h 180"/>
                  <a:gd name="T10" fmla="*/ 17 w 167"/>
                  <a:gd name="T11" fmla="*/ 129 h 180"/>
                  <a:gd name="T12" fmla="*/ 12 w 167"/>
                  <a:gd name="T13" fmla="*/ 112 h 180"/>
                  <a:gd name="T14" fmla="*/ 6 w 167"/>
                  <a:gd name="T15" fmla="*/ 93 h 180"/>
                  <a:gd name="T16" fmla="*/ 0 w 167"/>
                  <a:gd name="T17" fmla="*/ 76 h 180"/>
                  <a:gd name="T18" fmla="*/ 15 w 167"/>
                  <a:gd name="T19" fmla="*/ 71 h 180"/>
                  <a:gd name="T20" fmla="*/ 31 w 167"/>
                  <a:gd name="T21" fmla="*/ 67 h 180"/>
                  <a:gd name="T22" fmla="*/ 46 w 167"/>
                  <a:gd name="T23" fmla="*/ 60 h 180"/>
                  <a:gd name="T24" fmla="*/ 61 w 167"/>
                  <a:gd name="T25" fmla="*/ 51 h 180"/>
                  <a:gd name="T26" fmla="*/ 74 w 167"/>
                  <a:gd name="T27" fmla="*/ 40 h 180"/>
                  <a:gd name="T28" fmla="*/ 85 w 167"/>
                  <a:gd name="T29" fmla="*/ 29 h 180"/>
                  <a:gd name="T30" fmla="*/ 93 w 167"/>
                  <a:gd name="T31" fmla="*/ 15 h 180"/>
                  <a:gd name="T32" fmla="*/ 98 w 167"/>
                  <a:gd name="T33" fmla="*/ 0 h 180"/>
                  <a:gd name="T34" fmla="*/ 107 w 167"/>
                  <a:gd name="T35" fmla="*/ 4 h 180"/>
                  <a:gd name="T36" fmla="*/ 116 w 167"/>
                  <a:gd name="T37" fmla="*/ 6 h 180"/>
                  <a:gd name="T38" fmla="*/ 125 w 167"/>
                  <a:gd name="T39" fmla="*/ 8 h 180"/>
                  <a:gd name="T40" fmla="*/ 133 w 167"/>
                  <a:gd name="T41" fmla="*/ 10 h 180"/>
                  <a:gd name="T42" fmla="*/ 140 w 167"/>
                  <a:gd name="T43" fmla="*/ 12 h 180"/>
                  <a:gd name="T44" fmla="*/ 148 w 167"/>
                  <a:gd name="T45" fmla="*/ 13 h 180"/>
                  <a:gd name="T46" fmla="*/ 157 w 167"/>
                  <a:gd name="T47" fmla="*/ 14 h 180"/>
                  <a:gd name="T48" fmla="*/ 167 w 167"/>
                  <a:gd name="T49" fmla="*/ 15 h 180"/>
                  <a:gd name="T50" fmla="*/ 163 w 167"/>
                  <a:gd name="T51" fmla="*/ 33 h 180"/>
                  <a:gd name="T52" fmla="*/ 158 w 167"/>
                  <a:gd name="T53" fmla="*/ 52 h 180"/>
                  <a:gd name="T54" fmla="*/ 151 w 167"/>
                  <a:gd name="T55" fmla="*/ 69 h 180"/>
                  <a:gd name="T56" fmla="*/ 144 w 167"/>
                  <a:gd name="T57" fmla="*/ 85 h 180"/>
                  <a:gd name="T58" fmla="*/ 135 w 167"/>
                  <a:gd name="T59" fmla="*/ 103 h 180"/>
                  <a:gd name="T60" fmla="*/ 126 w 167"/>
                  <a:gd name="T61" fmla="*/ 119 h 180"/>
                  <a:gd name="T62" fmla="*/ 115 w 167"/>
                  <a:gd name="T63" fmla="*/ 135 h 180"/>
                  <a:gd name="T64" fmla="*/ 104 w 167"/>
                  <a:gd name="T65" fmla="*/ 151 h 180"/>
                  <a:gd name="T66" fmla="*/ 95 w 167"/>
                  <a:gd name="T67" fmla="*/ 156 h 180"/>
                  <a:gd name="T68" fmla="*/ 87 w 167"/>
                  <a:gd name="T69" fmla="*/ 160 h 180"/>
                  <a:gd name="T70" fmla="*/ 78 w 167"/>
                  <a:gd name="T71" fmla="*/ 164 h 180"/>
                  <a:gd name="T72" fmla="*/ 70 w 167"/>
                  <a:gd name="T73" fmla="*/ 167 h 180"/>
                  <a:gd name="T74" fmla="*/ 62 w 167"/>
                  <a:gd name="T75" fmla="*/ 169 h 180"/>
                  <a:gd name="T76" fmla="*/ 54 w 167"/>
                  <a:gd name="T77" fmla="*/ 173 h 180"/>
                  <a:gd name="T78" fmla="*/ 46 w 167"/>
                  <a:gd name="T79" fmla="*/ 176 h 180"/>
                  <a:gd name="T80" fmla="*/ 37 w 167"/>
                  <a:gd name="T81" fmla="*/ 180 h 180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67"/>
                  <a:gd name="T124" fmla="*/ 0 h 180"/>
                  <a:gd name="T125" fmla="*/ 167 w 167"/>
                  <a:gd name="T126" fmla="*/ 180 h 180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67" h="180">
                    <a:moveTo>
                      <a:pt x="37" y="180"/>
                    </a:moveTo>
                    <a:lnTo>
                      <a:pt x="30" y="164"/>
                    </a:lnTo>
                    <a:lnTo>
                      <a:pt x="27" y="154"/>
                    </a:lnTo>
                    <a:lnTo>
                      <a:pt x="24" y="151"/>
                    </a:lnTo>
                    <a:lnTo>
                      <a:pt x="23" y="148"/>
                    </a:lnTo>
                    <a:lnTo>
                      <a:pt x="17" y="129"/>
                    </a:lnTo>
                    <a:lnTo>
                      <a:pt x="12" y="112"/>
                    </a:lnTo>
                    <a:lnTo>
                      <a:pt x="6" y="93"/>
                    </a:lnTo>
                    <a:lnTo>
                      <a:pt x="0" y="76"/>
                    </a:lnTo>
                    <a:lnTo>
                      <a:pt x="15" y="71"/>
                    </a:lnTo>
                    <a:lnTo>
                      <a:pt x="31" y="67"/>
                    </a:lnTo>
                    <a:lnTo>
                      <a:pt x="46" y="60"/>
                    </a:lnTo>
                    <a:lnTo>
                      <a:pt x="61" y="51"/>
                    </a:lnTo>
                    <a:lnTo>
                      <a:pt x="74" y="40"/>
                    </a:lnTo>
                    <a:lnTo>
                      <a:pt x="85" y="29"/>
                    </a:lnTo>
                    <a:lnTo>
                      <a:pt x="93" y="15"/>
                    </a:lnTo>
                    <a:lnTo>
                      <a:pt x="98" y="0"/>
                    </a:lnTo>
                    <a:lnTo>
                      <a:pt x="107" y="4"/>
                    </a:lnTo>
                    <a:lnTo>
                      <a:pt x="116" y="6"/>
                    </a:lnTo>
                    <a:lnTo>
                      <a:pt x="125" y="8"/>
                    </a:lnTo>
                    <a:lnTo>
                      <a:pt x="133" y="10"/>
                    </a:lnTo>
                    <a:lnTo>
                      <a:pt x="140" y="12"/>
                    </a:lnTo>
                    <a:lnTo>
                      <a:pt x="148" y="13"/>
                    </a:lnTo>
                    <a:lnTo>
                      <a:pt x="157" y="14"/>
                    </a:lnTo>
                    <a:lnTo>
                      <a:pt x="167" y="15"/>
                    </a:lnTo>
                    <a:lnTo>
                      <a:pt x="163" y="33"/>
                    </a:lnTo>
                    <a:lnTo>
                      <a:pt x="158" y="52"/>
                    </a:lnTo>
                    <a:lnTo>
                      <a:pt x="151" y="69"/>
                    </a:lnTo>
                    <a:lnTo>
                      <a:pt x="144" y="85"/>
                    </a:lnTo>
                    <a:lnTo>
                      <a:pt x="135" y="103"/>
                    </a:lnTo>
                    <a:lnTo>
                      <a:pt x="126" y="119"/>
                    </a:lnTo>
                    <a:lnTo>
                      <a:pt x="115" y="135"/>
                    </a:lnTo>
                    <a:lnTo>
                      <a:pt x="104" y="151"/>
                    </a:lnTo>
                    <a:lnTo>
                      <a:pt x="95" y="156"/>
                    </a:lnTo>
                    <a:lnTo>
                      <a:pt x="87" y="160"/>
                    </a:lnTo>
                    <a:lnTo>
                      <a:pt x="78" y="164"/>
                    </a:lnTo>
                    <a:lnTo>
                      <a:pt x="70" y="167"/>
                    </a:lnTo>
                    <a:lnTo>
                      <a:pt x="62" y="169"/>
                    </a:lnTo>
                    <a:lnTo>
                      <a:pt x="54" y="173"/>
                    </a:lnTo>
                    <a:lnTo>
                      <a:pt x="46" y="176"/>
                    </a:lnTo>
                    <a:lnTo>
                      <a:pt x="37" y="180"/>
                    </a:lnTo>
                    <a:close/>
                  </a:path>
                </a:pathLst>
              </a:custGeom>
              <a:solidFill>
                <a:srgbClr val="999999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566" name="Freeform 123"/>
              <p:cNvSpPr>
                <a:spLocks/>
              </p:cNvSpPr>
              <p:nvPr/>
            </p:nvSpPr>
            <p:spPr bwMode="auto">
              <a:xfrm>
                <a:off x="1801" y="1387"/>
                <a:ext cx="25" cy="31"/>
              </a:xfrm>
              <a:custGeom>
                <a:avLst/>
                <a:gdLst>
                  <a:gd name="T0" fmla="*/ 12 w 84"/>
                  <a:gd name="T1" fmla="*/ 101 h 106"/>
                  <a:gd name="T2" fmla="*/ 10 w 84"/>
                  <a:gd name="T3" fmla="*/ 99 h 106"/>
                  <a:gd name="T4" fmla="*/ 9 w 84"/>
                  <a:gd name="T5" fmla="*/ 95 h 106"/>
                  <a:gd name="T6" fmla="*/ 7 w 84"/>
                  <a:gd name="T7" fmla="*/ 93 h 106"/>
                  <a:gd name="T8" fmla="*/ 4 w 84"/>
                  <a:gd name="T9" fmla="*/ 90 h 106"/>
                  <a:gd name="T10" fmla="*/ 0 w 84"/>
                  <a:gd name="T11" fmla="*/ 66 h 106"/>
                  <a:gd name="T12" fmla="*/ 0 w 84"/>
                  <a:gd name="T13" fmla="*/ 41 h 106"/>
                  <a:gd name="T14" fmla="*/ 7 w 84"/>
                  <a:gd name="T15" fmla="*/ 17 h 106"/>
                  <a:gd name="T16" fmla="*/ 24 w 84"/>
                  <a:gd name="T17" fmla="*/ 0 h 106"/>
                  <a:gd name="T18" fmla="*/ 45 w 84"/>
                  <a:gd name="T19" fmla="*/ 1 h 106"/>
                  <a:gd name="T20" fmla="*/ 60 w 84"/>
                  <a:gd name="T21" fmla="*/ 4 h 106"/>
                  <a:gd name="T22" fmla="*/ 72 w 84"/>
                  <a:gd name="T23" fmla="*/ 10 h 106"/>
                  <a:gd name="T24" fmla="*/ 79 w 84"/>
                  <a:gd name="T25" fmla="*/ 18 h 106"/>
                  <a:gd name="T26" fmla="*/ 84 w 84"/>
                  <a:gd name="T27" fmla="*/ 28 h 106"/>
                  <a:gd name="T28" fmla="*/ 84 w 84"/>
                  <a:gd name="T29" fmla="*/ 43 h 106"/>
                  <a:gd name="T30" fmla="*/ 82 w 84"/>
                  <a:gd name="T31" fmla="*/ 60 h 106"/>
                  <a:gd name="T32" fmla="*/ 76 w 84"/>
                  <a:gd name="T33" fmla="*/ 80 h 106"/>
                  <a:gd name="T34" fmla="*/ 69 w 84"/>
                  <a:gd name="T35" fmla="*/ 88 h 106"/>
                  <a:gd name="T36" fmla="*/ 63 w 84"/>
                  <a:gd name="T37" fmla="*/ 94 h 106"/>
                  <a:gd name="T38" fmla="*/ 56 w 84"/>
                  <a:gd name="T39" fmla="*/ 100 h 106"/>
                  <a:gd name="T40" fmla="*/ 49 w 84"/>
                  <a:gd name="T41" fmla="*/ 103 h 106"/>
                  <a:gd name="T42" fmla="*/ 41 w 84"/>
                  <a:gd name="T43" fmla="*/ 106 h 106"/>
                  <a:gd name="T44" fmla="*/ 33 w 84"/>
                  <a:gd name="T45" fmla="*/ 106 h 106"/>
                  <a:gd name="T46" fmla="*/ 24 w 84"/>
                  <a:gd name="T47" fmla="*/ 104 h 106"/>
                  <a:gd name="T48" fmla="*/ 12 w 84"/>
                  <a:gd name="T49" fmla="*/ 101 h 10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84"/>
                  <a:gd name="T76" fmla="*/ 0 h 106"/>
                  <a:gd name="T77" fmla="*/ 84 w 84"/>
                  <a:gd name="T78" fmla="*/ 106 h 10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84" h="106">
                    <a:moveTo>
                      <a:pt x="12" y="101"/>
                    </a:moveTo>
                    <a:lnTo>
                      <a:pt x="10" y="99"/>
                    </a:lnTo>
                    <a:lnTo>
                      <a:pt x="9" y="95"/>
                    </a:lnTo>
                    <a:lnTo>
                      <a:pt x="7" y="93"/>
                    </a:lnTo>
                    <a:lnTo>
                      <a:pt x="4" y="90"/>
                    </a:lnTo>
                    <a:lnTo>
                      <a:pt x="0" y="66"/>
                    </a:lnTo>
                    <a:lnTo>
                      <a:pt x="0" y="41"/>
                    </a:lnTo>
                    <a:lnTo>
                      <a:pt x="7" y="17"/>
                    </a:lnTo>
                    <a:lnTo>
                      <a:pt x="24" y="0"/>
                    </a:lnTo>
                    <a:lnTo>
                      <a:pt x="45" y="1"/>
                    </a:lnTo>
                    <a:lnTo>
                      <a:pt x="60" y="4"/>
                    </a:lnTo>
                    <a:lnTo>
                      <a:pt x="72" y="10"/>
                    </a:lnTo>
                    <a:lnTo>
                      <a:pt x="79" y="18"/>
                    </a:lnTo>
                    <a:lnTo>
                      <a:pt x="84" y="28"/>
                    </a:lnTo>
                    <a:lnTo>
                      <a:pt x="84" y="43"/>
                    </a:lnTo>
                    <a:lnTo>
                      <a:pt x="82" y="60"/>
                    </a:lnTo>
                    <a:lnTo>
                      <a:pt x="76" y="80"/>
                    </a:lnTo>
                    <a:lnTo>
                      <a:pt x="69" y="88"/>
                    </a:lnTo>
                    <a:lnTo>
                      <a:pt x="63" y="94"/>
                    </a:lnTo>
                    <a:lnTo>
                      <a:pt x="56" y="100"/>
                    </a:lnTo>
                    <a:lnTo>
                      <a:pt x="49" y="103"/>
                    </a:lnTo>
                    <a:lnTo>
                      <a:pt x="41" y="106"/>
                    </a:lnTo>
                    <a:lnTo>
                      <a:pt x="33" y="106"/>
                    </a:lnTo>
                    <a:lnTo>
                      <a:pt x="24" y="104"/>
                    </a:lnTo>
                    <a:lnTo>
                      <a:pt x="12" y="10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567" name="Freeform 124"/>
              <p:cNvSpPr>
                <a:spLocks/>
              </p:cNvSpPr>
              <p:nvPr/>
            </p:nvSpPr>
            <p:spPr bwMode="auto">
              <a:xfrm>
                <a:off x="1804" y="1392"/>
                <a:ext cx="19" cy="19"/>
              </a:xfrm>
              <a:custGeom>
                <a:avLst/>
                <a:gdLst>
                  <a:gd name="T0" fmla="*/ 14 w 64"/>
                  <a:gd name="T1" fmla="*/ 1 h 64"/>
                  <a:gd name="T2" fmla="*/ 31 w 64"/>
                  <a:gd name="T3" fmla="*/ 0 h 64"/>
                  <a:gd name="T4" fmla="*/ 46 w 64"/>
                  <a:gd name="T5" fmla="*/ 2 h 64"/>
                  <a:gd name="T6" fmla="*/ 56 w 64"/>
                  <a:gd name="T7" fmla="*/ 8 h 64"/>
                  <a:gd name="T8" fmla="*/ 62 w 64"/>
                  <a:gd name="T9" fmla="*/ 17 h 64"/>
                  <a:gd name="T10" fmla="*/ 64 w 64"/>
                  <a:gd name="T11" fmla="*/ 28 h 64"/>
                  <a:gd name="T12" fmla="*/ 63 w 64"/>
                  <a:gd name="T13" fmla="*/ 39 h 64"/>
                  <a:gd name="T14" fmla="*/ 56 w 64"/>
                  <a:gd name="T15" fmla="*/ 52 h 64"/>
                  <a:gd name="T16" fmla="*/ 46 w 64"/>
                  <a:gd name="T17" fmla="*/ 64 h 64"/>
                  <a:gd name="T18" fmla="*/ 31 w 64"/>
                  <a:gd name="T19" fmla="*/ 63 h 64"/>
                  <a:gd name="T20" fmla="*/ 19 w 64"/>
                  <a:gd name="T21" fmla="*/ 61 h 64"/>
                  <a:gd name="T22" fmla="*/ 10 w 64"/>
                  <a:gd name="T23" fmla="*/ 56 h 64"/>
                  <a:gd name="T24" fmla="*/ 3 w 64"/>
                  <a:gd name="T25" fmla="*/ 49 h 64"/>
                  <a:gd name="T26" fmla="*/ 0 w 64"/>
                  <a:gd name="T27" fmla="*/ 40 h 64"/>
                  <a:gd name="T28" fmla="*/ 1 w 64"/>
                  <a:gd name="T29" fmla="*/ 30 h 64"/>
                  <a:gd name="T30" fmla="*/ 6 w 64"/>
                  <a:gd name="T31" fmla="*/ 16 h 64"/>
                  <a:gd name="T32" fmla="*/ 14 w 64"/>
                  <a:gd name="T33" fmla="*/ 1 h 6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64"/>
                  <a:gd name="T52" fmla="*/ 0 h 64"/>
                  <a:gd name="T53" fmla="*/ 64 w 64"/>
                  <a:gd name="T54" fmla="*/ 64 h 6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64" h="64">
                    <a:moveTo>
                      <a:pt x="14" y="1"/>
                    </a:moveTo>
                    <a:lnTo>
                      <a:pt x="31" y="0"/>
                    </a:lnTo>
                    <a:lnTo>
                      <a:pt x="46" y="2"/>
                    </a:lnTo>
                    <a:lnTo>
                      <a:pt x="56" y="8"/>
                    </a:lnTo>
                    <a:lnTo>
                      <a:pt x="62" y="17"/>
                    </a:lnTo>
                    <a:lnTo>
                      <a:pt x="64" y="28"/>
                    </a:lnTo>
                    <a:lnTo>
                      <a:pt x="63" y="39"/>
                    </a:lnTo>
                    <a:lnTo>
                      <a:pt x="56" y="52"/>
                    </a:lnTo>
                    <a:lnTo>
                      <a:pt x="46" y="64"/>
                    </a:lnTo>
                    <a:lnTo>
                      <a:pt x="31" y="63"/>
                    </a:lnTo>
                    <a:lnTo>
                      <a:pt x="19" y="61"/>
                    </a:lnTo>
                    <a:lnTo>
                      <a:pt x="10" y="56"/>
                    </a:lnTo>
                    <a:lnTo>
                      <a:pt x="3" y="49"/>
                    </a:lnTo>
                    <a:lnTo>
                      <a:pt x="0" y="40"/>
                    </a:lnTo>
                    <a:lnTo>
                      <a:pt x="1" y="30"/>
                    </a:lnTo>
                    <a:lnTo>
                      <a:pt x="6" y="16"/>
                    </a:lnTo>
                    <a:lnTo>
                      <a:pt x="14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568" name="Freeform 125"/>
              <p:cNvSpPr>
                <a:spLocks/>
              </p:cNvSpPr>
              <p:nvPr/>
            </p:nvSpPr>
            <p:spPr bwMode="auto">
              <a:xfrm>
                <a:off x="1729" y="1334"/>
                <a:ext cx="73" cy="73"/>
              </a:xfrm>
              <a:custGeom>
                <a:avLst/>
                <a:gdLst>
                  <a:gd name="T0" fmla="*/ 0 w 249"/>
                  <a:gd name="T1" fmla="*/ 228 h 249"/>
                  <a:gd name="T2" fmla="*/ 1 w 249"/>
                  <a:gd name="T3" fmla="*/ 198 h 249"/>
                  <a:gd name="T4" fmla="*/ 5 w 249"/>
                  <a:gd name="T5" fmla="*/ 172 h 249"/>
                  <a:gd name="T6" fmla="*/ 10 w 249"/>
                  <a:gd name="T7" fmla="*/ 147 h 249"/>
                  <a:gd name="T8" fmla="*/ 20 w 249"/>
                  <a:gd name="T9" fmla="*/ 127 h 249"/>
                  <a:gd name="T10" fmla="*/ 31 w 249"/>
                  <a:gd name="T11" fmla="*/ 107 h 249"/>
                  <a:gd name="T12" fmla="*/ 47 w 249"/>
                  <a:gd name="T13" fmla="*/ 87 h 249"/>
                  <a:gd name="T14" fmla="*/ 66 w 249"/>
                  <a:gd name="T15" fmla="*/ 68 h 249"/>
                  <a:gd name="T16" fmla="*/ 89 w 249"/>
                  <a:gd name="T17" fmla="*/ 48 h 249"/>
                  <a:gd name="T18" fmla="*/ 96 w 249"/>
                  <a:gd name="T19" fmla="*/ 44 h 249"/>
                  <a:gd name="T20" fmla="*/ 101 w 249"/>
                  <a:gd name="T21" fmla="*/ 40 h 249"/>
                  <a:gd name="T22" fmla="*/ 106 w 249"/>
                  <a:gd name="T23" fmla="*/ 38 h 249"/>
                  <a:gd name="T24" fmla="*/ 112 w 249"/>
                  <a:gd name="T25" fmla="*/ 34 h 249"/>
                  <a:gd name="T26" fmla="*/ 120 w 249"/>
                  <a:gd name="T27" fmla="*/ 31 h 249"/>
                  <a:gd name="T28" fmla="*/ 129 w 249"/>
                  <a:gd name="T29" fmla="*/ 26 h 249"/>
                  <a:gd name="T30" fmla="*/ 142 w 249"/>
                  <a:gd name="T31" fmla="*/ 21 h 249"/>
                  <a:gd name="T32" fmla="*/ 159 w 249"/>
                  <a:gd name="T33" fmla="*/ 13 h 249"/>
                  <a:gd name="T34" fmla="*/ 167 w 249"/>
                  <a:gd name="T35" fmla="*/ 10 h 249"/>
                  <a:gd name="T36" fmla="*/ 176 w 249"/>
                  <a:gd name="T37" fmla="*/ 8 h 249"/>
                  <a:gd name="T38" fmla="*/ 184 w 249"/>
                  <a:gd name="T39" fmla="*/ 5 h 249"/>
                  <a:gd name="T40" fmla="*/ 194 w 249"/>
                  <a:gd name="T41" fmla="*/ 2 h 249"/>
                  <a:gd name="T42" fmla="*/ 203 w 249"/>
                  <a:gd name="T43" fmla="*/ 1 h 249"/>
                  <a:gd name="T44" fmla="*/ 212 w 249"/>
                  <a:gd name="T45" fmla="*/ 0 h 249"/>
                  <a:gd name="T46" fmla="*/ 220 w 249"/>
                  <a:gd name="T47" fmla="*/ 0 h 249"/>
                  <a:gd name="T48" fmla="*/ 229 w 249"/>
                  <a:gd name="T49" fmla="*/ 2 h 249"/>
                  <a:gd name="T50" fmla="*/ 234 w 249"/>
                  <a:gd name="T51" fmla="*/ 28 h 249"/>
                  <a:gd name="T52" fmla="*/ 239 w 249"/>
                  <a:gd name="T53" fmla="*/ 53 h 249"/>
                  <a:gd name="T54" fmla="*/ 243 w 249"/>
                  <a:gd name="T55" fmla="*/ 79 h 249"/>
                  <a:gd name="T56" fmla="*/ 249 w 249"/>
                  <a:gd name="T57" fmla="*/ 105 h 249"/>
                  <a:gd name="T58" fmla="*/ 226 w 249"/>
                  <a:gd name="T59" fmla="*/ 116 h 249"/>
                  <a:gd name="T60" fmla="*/ 203 w 249"/>
                  <a:gd name="T61" fmla="*/ 132 h 249"/>
                  <a:gd name="T62" fmla="*/ 181 w 249"/>
                  <a:gd name="T63" fmla="*/ 151 h 249"/>
                  <a:gd name="T64" fmla="*/ 161 w 249"/>
                  <a:gd name="T65" fmla="*/ 172 h 249"/>
                  <a:gd name="T66" fmla="*/ 145 w 249"/>
                  <a:gd name="T67" fmla="*/ 191 h 249"/>
                  <a:gd name="T68" fmla="*/ 133 w 249"/>
                  <a:gd name="T69" fmla="*/ 210 h 249"/>
                  <a:gd name="T70" fmla="*/ 124 w 249"/>
                  <a:gd name="T71" fmla="*/ 223 h 249"/>
                  <a:gd name="T72" fmla="*/ 122 w 249"/>
                  <a:gd name="T73" fmla="*/ 233 h 249"/>
                  <a:gd name="T74" fmla="*/ 108 w 249"/>
                  <a:gd name="T75" fmla="*/ 233 h 249"/>
                  <a:gd name="T76" fmla="*/ 93 w 249"/>
                  <a:gd name="T77" fmla="*/ 234 h 249"/>
                  <a:gd name="T78" fmla="*/ 81 w 249"/>
                  <a:gd name="T79" fmla="*/ 235 h 249"/>
                  <a:gd name="T80" fmla="*/ 67 w 249"/>
                  <a:gd name="T81" fmla="*/ 237 h 249"/>
                  <a:gd name="T82" fmla="*/ 53 w 249"/>
                  <a:gd name="T83" fmla="*/ 238 h 249"/>
                  <a:gd name="T84" fmla="*/ 39 w 249"/>
                  <a:gd name="T85" fmla="*/ 242 h 249"/>
                  <a:gd name="T86" fmla="*/ 25 w 249"/>
                  <a:gd name="T87" fmla="*/ 245 h 249"/>
                  <a:gd name="T88" fmla="*/ 10 w 249"/>
                  <a:gd name="T89" fmla="*/ 249 h 249"/>
                  <a:gd name="T90" fmla="*/ 5 w 249"/>
                  <a:gd name="T91" fmla="*/ 246 h 249"/>
                  <a:gd name="T92" fmla="*/ 1 w 249"/>
                  <a:gd name="T93" fmla="*/ 242 h 249"/>
                  <a:gd name="T94" fmla="*/ 0 w 249"/>
                  <a:gd name="T95" fmla="*/ 235 h 249"/>
                  <a:gd name="T96" fmla="*/ 0 w 249"/>
                  <a:gd name="T97" fmla="*/ 228 h 249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249"/>
                  <a:gd name="T148" fmla="*/ 0 h 249"/>
                  <a:gd name="T149" fmla="*/ 249 w 249"/>
                  <a:gd name="T150" fmla="*/ 249 h 249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249" h="249">
                    <a:moveTo>
                      <a:pt x="0" y="228"/>
                    </a:moveTo>
                    <a:lnTo>
                      <a:pt x="1" y="198"/>
                    </a:lnTo>
                    <a:lnTo>
                      <a:pt x="5" y="172"/>
                    </a:lnTo>
                    <a:lnTo>
                      <a:pt x="10" y="147"/>
                    </a:lnTo>
                    <a:lnTo>
                      <a:pt x="20" y="127"/>
                    </a:lnTo>
                    <a:lnTo>
                      <a:pt x="31" y="107"/>
                    </a:lnTo>
                    <a:lnTo>
                      <a:pt x="47" y="87"/>
                    </a:lnTo>
                    <a:lnTo>
                      <a:pt x="66" y="68"/>
                    </a:lnTo>
                    <a:lnTo>
                      <a:pt x="89" y="48"/>
                    </a:lnTo>
                    <a:lnTo>
                      <a:pt x="96" y="44"/>
                    </a:lnTo>
                    <a:lnTo>
                      <a:pt x="101" y="40"/>
                    </a:lnTo>
                    <a:lnTo>
                      <a:pt x="106" y="38"/>
                    </a:lnTo>
                    <a:lnTo>
                      <a:pt x="112" y="34"/>
                    </a:lnTo>
                    <a:lnTo>
                      <a:pt x="120" y="31"/>
                    </a:lnTo>
                    <a:lnTo>
                      <a:pt x="129" y="26"/>
                    </a:lnTo>
                    <a:lnTo>
                      <a:pt x="142" y="21"/>
                    </a:lnTo>
                    <a:lnTo>
                      <a:pt x="159" y="13"/>
                    </a:lnTo>
                    <a:lnTo>
                      <a:pt x="167" y="10"/>
                    </a:lnTo>
                    <a:lnTo>
                      <a:pt x="176" y="8"/>
                    </a:lnTo>
                    <a:lnTo>
                      <a:pt x="184" y="5"/>
                    </a:lnTo>
                    <a:lnTo>
                      <a:pt x="194" y="2"/>
                    </a:lnTo>
                    <a:lnTo>
                      <a:pt x="203" y="1"/>
                    </a:lnTo>
                    <a:lnTo>
                      <a:pt x="212" y="0"/>
                    </a:lnTo>
                    <a:lnTo>
                      <a:pt x="220" y="0"/>
                    </a:lnTo>
                    <a:lnTo>
                      <a:pt x="229" y="2"/>
                    </a:lnTo>
                    <a:lnTo>
                      <a:pt x="234" y="28"/>
                    </a:lnTo>
                    <a:lnTo>
                      <a:pt x="239" y="53"/>
                    </a:lnTo>
                    <a:lnTo>
                      <a:pt x="243" y="79"/>
                    </a:lnTo>
                    <a:lnTo>
                      <a:pt x="249" y="105"/>
                    </a:lnTo>
                    <a:lnTo>
                      <a:pt x="226" y="116"/>
                    </a:lnTo>
                    <a:lnTo>
                      <a:pt x="203" y="132"/>
                    </a:lnTo>
                    <a:lnTo>
                      <a:pt x="181" y="151"/>
                    </a:lnTo>
                    <a:lnTo>
                      <a:pt x="161" y="172"/>
                    </a:lnTo>
                    <a:lnTo>
                      <a:pt x="145" y="191"/>
                    </a:lnTo>
                    <a:lnTo>
                      <a:pt x="133" y="210"/>
                    </a:lnTo>
                    <a:lnTo>
                      <a:pt x="124" y="223"/>
                    </a:lnTo>
                    <a:lnTo>
                      <a:pt x="122" y="233"/>
                    </a:lnTo>
                    <a:lnTo>
                      <a:pt x="108" y="233"/>
                    </a:lnTo>
                    <a:lnTo>
                      <a:pt x="93" y="234"/>
                    </a:lnTo>
                    <a:lnTo>
                      <a:pt x="81" y="235"/>
                    </a:lnTo>
                    <a:lnTo>
                      <a:pt x="67" y="237"/>
                    </a:lnTo>
                    <a:lnTo>
                      <a:pt x="53" y="238"/>
                    </a:lnTo>
                    <a:lnTo>
                      <a:pt x="39" y="242"/>
                    </a:lnTo>
                    <a:lnTo>
                      <a:pt x="25" y="245"/>
                    </a:lnTo>
                    <a:lnTo>
                      <a:pt x="10" y="249"/>
                    </a:lnTo>
                    <a:lnTo>
                      <a:pt x="5" y="246"/>
                    </a:lnTo>
                    <a:lnTo>
                      <a:pt x="1" y="242"/>
                    </a:lnTo>
                    <a:lnTo>
                      <a:pt x="0" y="235"/>
                    </a:lnTo>
                    <a:lnTo>
                      <a:pt x="0" y="22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569" name="Freeform 126"/>
              <p:cNvSpPr>
                <a:spLocks/>
              </p:cNvSpPr>
              <p:nvPr/>
            </p:nvSpPr>
            <p:spPr bwMode="auto">
              <a:xfrm>
                <a:off x="1732" y="1339"/>
                <a:ext cx="65" cy="61"/>
              </a:xfrm>
              <a:custGeom>
                <a:avLst/>
                <a:gdLst>
                  <a:gd name="T0" fmla="*/ 0 w 222"/>
                  <a:gd name="T1" fmla="*/ 209 h 209"/>
                  <a:gd name="T2" fmla="*/ 5 w 222"/>
                  <a:gd name="T3" fmla="*/ 165 h 209"/>
                  <a:gd name="T4" fmla="*/ 12 w 222"/>
                  <a:gd name="T5" fmla="*/ 129 h 209"/>
                  <a:gd name="T6" fmla="*/ 22 w 222"/>
                  <a:gd name="T7" fmla="*/ 103 h 209"/>
                  <a:gd name="T8" fmla="*/ 37 w 222"/>
                  <a:gd name="T9" fmla="*/ 81 h 209"/>
                  <a:gd name="T10" fmla="*/ 57 w 222"/>
                  <a:gd name="T11" fmla="*/ 64 h 209"/>
                  <a:gd name="T12" fmla="*/ 81 w 222"/>
                  <a:gd name="T13" fmla="*/ 49 h 209"/>
                  <a:gd name="T14" fmla="*/ 110 w 222"/>
                  <a:gd name="T15" fmla="*/ 34 h 209"/>
                  <a:gd name="T16" fmla="*/ 144 w 222"/>
                  <a:gd name="T17" fmla="*/ 17 h 209"/>
                  <a:gd name="T18" fmla="*/ 151 w 222"/>
                  <a:gd name="T19" fmla="*/ 15 h 209"/>
                  <a:gd name="T20" fmla="*/ 158 w 222"/>
                  <a:gd name="T21" fmla="*/ 13 h 209"/>
                  <a:gd name="T22" fmla="*/ 166 w 222"/>
                  <a:gd name="T23" fmla="*/ 9 h 209"/>
                  <a:gd name="T24" fmla="*/ 174 w 222"/>
                  <a:gd name="T25" fmla="*/ 7 h 209"/>
                  <a:gd name="T26" fmla="*/ 181 w 222"/>
                  <a:gd name="T27" fmla="*/ 4 h 209"/>
                  <a:gd name="T28" fmla="*/ 189 w 222"/>
                  <a:gd name="T29" fmla="*/ 2 h 209"/>
                  <a:gd name="T30" fmla="*/ 196 w 222"/>
                  <a:gd name="T31" fmla="*/ 0 h 209"/>
                  <a:gd name="T32" fmla="*/ 203 w 222"/>
                  <a:gd name="T33" fmla="*/ 0 h 209"/>
                  <a:gd name="T34" fmla="*/ 210 w 222"/>
                  <a:gd name="T35" fmla="*/ 19 h 209"/>
                  <a:gd name="T36" fmla="*/ 217 w 222"/>
                  <a:gd name="T37" fmla="*/ 44 h 209"/>
                  <a:gd name="T38" fmla="*/ 222 w 222"/>
                  <a:gd name="T39" fmla="*/ 67 h 209"/>
                  <a:gd name="T40" fmla="*/ 222 w 222"/>
                  <a:gd name="T41" fmla="*/ 83 h 209"/>
                  <a:gd name="T42" fmla="*/ 217 w 222"/>
                  <a:gd name="T43" fmla="*/ 84 h 209"/>
                  <a:gd name="T44" fmla="*/ 212 w 222"/>
                  <a:gd name="T45" fmla="*/ 85 h 209"/>
                  <a:gd name="T46" fmla="*/ 209 w 222"/>
                  <a:gd name="T47" fmla="*/ 87 h 209"/>
                  <a:gd name="T48" fmla="*/ 204 w 222"/>
                  <a:gd name="T49" fmla="*/ 88 h 209"/>
                  <a:gd name="T50" fmla="*/ 200 w 222"/>
                  <a:gd name="T51" fmla="*/ 90 h 209"/>
                  <a:gd name="T52" fmla="*/ 195 w 222"/>
                  <a:gd name="T53" fmla="*/ 91 h 209"/>
                  <a:gd name="T54" fmla="*/ 191 w 222"/>
                  <a:gd name="T55" fmla="*/ 92 h 209"/>
                  <a:gd name="T56" fmla="*/ 186 w 222"/>
                  <a:gd name="T57" fmla="*/ 94 h 209"/>
                  <a:gd name="T58" fmla="*/ 171 w 222"/>
                  <a:gd name="T59" fmla="*/ 105 h 209"/>
                  <a:gd name="T60" fmla="*/ 158 w 222"/>
                  <a:gd name="T61" fmla="*/ 119 h 209"/>
                  <a:gd name="T62" fmla="*/ 147 w 222"/>
                  <a:gd name="T63" fmla="*/ 134 h 209"/>
                  <a:gd name="T64" fmla="*/ 138 w 222"/>
                  <a:gd name="T65" fmla="*/ 149 h 209"/>
                  <a:gd name="T66" fmla="*/ 128 w 222"/>
                  <a:gd name="T67" fmla="*/ 164 h 209"/>
                  <a:gd name="T68" fmla="*/ 119 w 222"/>
                  <a:gd name="T69" fmla="*/ 178 h 209"/>
                  <a:gd name="T70" fmla="*/ 110 w 222"/>
                  <a:gd name="T71" fmla="*/ 189 h 209"/>
                  <a:gd name="T72" fmla="*/ 101 w 222"/>
                  <a:gd name="T73" fmla="*/ 198 h 209"/>
                  <a:gd name="T74" fmla="*/ 95 w 222"/>
                  <a:gd name="T75" fmla="*/ 198 h 209"/>
                  <a:gd name="T76" fmla="*/ 88 w 222"/>
                  <a:gd name="T77" fmla="*/ 200 h 209"/>
                  <a:gd name="T78" fmla="*/ 82 w 222"/>
                  <a:gd name="T79" fmla="*/ 200 h 209"/>
                  <a:gd name="T80" fmla="*/ 76 w 222"/>
                  <a:gd name="T81" fmla="*/ 200 h 209"/>
                  <a:gd name="T82" fmla="*/ 70 w 222"/>
                  <a:gd name="T83" fmla="*/ 200 h 209"/>
                  <a:gd name="T84" fmla="*/ 64 w 222"/>
                  <a:gd name="T85" fmla="*/ 200 h 209"/>
                  <a:gd name="T86" fmla="*/ 57 w 222"/>
                  <a:gd name="T87" fmla="*/ 201 h 209"/>
                  <a:gd name="T88" fmla="*/ 51 w 222"/>
                  <a:gd name="T89" fmla="*/ 201 h 209"/>
                  <a:gd name="T90" fmla="*/ 42 w 222"/>
                  <a:gd name="T91" fmla="*/ 203 h 209"/>
                  <a:gd name="T92" fmla="*/ 34 w 222"/>
                  <a:gd name="T93" fmla="*/ 204 h 209"/>
                  <a:gd name="T94" fmla="*/ 28 w 222"/>
                  <a:gd name="T95" fmla="*/ 205 h 209"/>
                  <a:gd name="T96" fmla="*/ 23 w 222"/>
                  <a:gd name="T97" fmla="*/ 206 h 209"/>
                  <a:gd name="T98" fmla="*/ 19 w 222"/>
                  <a:gd name="T99" fmla="*/ 206 h 209"/>
                  <a:gd name="T100" fmla="*/ 13 w 222"/>
                  <a:gd name="T101" fmla="*/ 208 h 209"/>
                  <a:gd name="T102" fmla="*/ 7 w 222"/>
                  <a:gd name="T103" fmla="*/ 208 h 209"/>
                  <a:gd name="T104" fmla="*/ 0 w 222"/>
                  <a:gd name="T105" fmla="*/ 209 h 209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222"/>
                  <a:gd name="T160" fmla="*/ 0 h 209"/>
                  <a:gd name="T161" fmla="*/ 222 w 222"/>
                  <a:gd name="T162" fmla="*/ 209 h 209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222" h="209">
                    <a:moveTo>
                      <a:pt x="0" y="209"/>
                    </a:moveTo>
                    <a:lnTo>
                      <a:pt x="5" y="165"/>
                    </a:lnTo>
                    <a:lnTo>
                      <a:pt x="12" y="129"/>
                    </a:lnTo>
                    <a:lnTo>
                      <a:pt x="22" y="103"/>
                    </a:lnTo>
                    <a:lnTo>
                      <a:pt x="37" y="81"/>
                    </a:lnTo>
                    <a:lnTo>
                      <a:pt x="57" y="64"/>
                    </a:lnTo>
                    <a:lnTo>
                      <a:pt x="81" y="49"/>
                    </a:lnTo>
                    <a:lnTo>
                      <a:pt x="110" y="34"/>
                    </a:lnTo>
                    <a:lnTo>
                      <a:pt x="144" y="17"/>
                    </a:lnTo>
                    <a:lnTo>
                      <a:pt x="151" y="15"/>
                    </a:lnTo>
                    <a:lnTo>
                      <a:pt x="158" y="13"/>
                    </a:lnTo>
                    <a:lnTo>
                      <a:pt x="166" y="9"/>
                    </a:lnTo>
                    <a:lnTo>
                      <a:pt x="174" y="7"/>
                    </a:lnTo>
                    <a:lnTo>
                      <a:pt x="181" y="4"/>
                    </a:lnTo>
                    <a:lnTo>
                      <a:pt x="189" y="2"/>
                    </a:lnTo>
                    <a:lnTo>
                      <a:pt x="196" y="0"/>
                    </a:lnTo>
                    <a:lnTo>
                      <a:pt x="203" y="0"/>
                    </a:lnTo>
                    <a:lnTo>
                      <a:pt x="210" y="19"/>
                    </a:lnTo>
                    <a:lnTo>
                      <a:pt x="217" y="44"/>
                    </a:lnTo>
                    <a:lnTo>
                      <a:pt x="222" y="67"/>
                    </a:lnTo>
                    <a:lnTo>
                      <a:pt x="222" y="83"/>
                    </a:lnTo>
                    <a:lnTo>
                      <a:pt x="217" y="84"/>
                    </a:lnTo>
                    <a:lnTo>
                      <a:pt x="212" y="85"/>
                    </a:lnTo>
                    <a:lnTo>
                      <a:pt x="209" y="87"/>
                    </a:lnTo>
                    <a:lnTo>
                      <a:pt x="204" y="88"/>
                    </a:lnTo>
                    <a:lnTo>
                      <a:pt x="200" y="90"/>
                    </a:lnTo>
                    <a:lnTo>
                      <a:pt x="195" y="91"/>
                    </a:lnTo>
                    <a:lnTo>
                      <a:pt x="191" y="92"/>
                    </a:lnTo>
                    <a:lnTo>
                      <a:pt x="186" y="94"/>
                    </a:lnTo>
                    <a:lnTo>
                      <a:pt x="171" y="105"/>
                    </a:lnTo>
                    <a:lnTo>
                      <a:pt x="158" y="119"/>
                    </a:lnTo>
                    <a:lnTo>
                      <a:pt x="147" y="134"/>
                    </a:lnTo>
                    <a:lnTo>
                      <a:pt x="138" y="149"/>
                    </a:lnTo>
                    <a:lnTo>
                      <a:pt x="128" y="164"/>
                    </a:lnTo>
                    <a:lnTo>
                      <a:pt x="119" y="178"/>
                    </a:lnTo>
                    <a:lnTo>
                      <a:pt x="110" y="189"/>
                    </a:lnTo>
                    <a:lnTo>
                      <a:pt x="101" y="198"/>
                    </a:lnTo>
                    <a:lnTo>
                      <a:pt x="95" y="198"/>
                    </a:lnTo>
                    <a:lnTo>
                      <a:pt x="88" y="200"/>
                    </a:lnTo>
                    <a:lnTo>
                      <a:pt x="82" y="200"/>
                    </a:lnTo>
                    <a:lnTo>
                      <a:pt x="76" y="200"/>
                    </a:lnTo>
                    <a:lnTo>
                      <a:pt x="70" y="200"/>
                    </a:lnTo>
                    <a:lnTo>
                      <a:pt x="64" y="200"/>
                    </a:lnTo>
                    <a:lnTo>
                      <a:pt x="57" y="201"/>
                    </a:lnTo>
                    <a:lnTo>
                      <a:pt x="51" y="201"/>
                    </a:lnTo>
                    <a:lnTo>
                      <a:pt x="42" y="203"/>
                    </a:lnTo>
                    <a:lnTo>
                      <a:pt x="34" y="204"/>
                    </a:lnTo>
                    <a:lnTo>
                      <a:pt x="28" y="205"/>
                    </a:lnTo>
                    <a:lnTo>
                      <a:pt x="23" y="206"/>
                    </a:lnTo>
                    <a:lnTo>
                      <a:pt x="19" y="206"/>
                    </a:lnTo>
                    <a:lnTo>
                      <a:pt x="13" y="208"/>
                    </a:lnTo>
                    <a:lnTo>
                      <a:pt x="7" y="208"/>
                    </a:lnTo>
                    <a:lnTo>
                      <a:pt x="0" y="209"/>
                    </a:lnTo>
                    <a:close/>
                  </a:path>
                </a:pathLst>
              </a:custGeom>
              <a:solidFill>
                <a:srgbClr val="999999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570" name="Freeform 127"/>
              <p:cNvSpPr>
                <a:spLocks/>
              </p:cNvSpPr>
              <p:nvPr/>
            </p:nvSpPr>
            <p:spPr bwMode="auto">
              <a:xfrm>
                <a:off x="1824" y="1332"/>
                <a:ext cx="64" cy="56"/>
              </a:xfrm>
              <a:custGeom>
                <a:avLst/>
                <a:gdLst>
                  <a:gd name="T0" fmla="*/ 106 w 220"/>
                  <a:gd name="T1" fmla="*/ 184 h 189"/>
                  <a:gd name="T2" fmla="*/ 96 w 220"/>
                  <a:gd name="T3" fmla="*/ 160 h 189"/>
                  <a:gd name="T4" fmla="*/ 86 w 220"/>
                  <a:gd name="T5" fmla="*/ 144 h 189"/>
                  <a:gd name="T6" fmla="*/ 73 w 220"/>
                  <a:gd name="T7" fmla="*/ 134 h 189"/>
                  <a:gd name="T8" fmla="*/ 60 w 220"/>
                  <a:gd name="T9" fmla="*/ 128 h 189"/>
                  <a:gd name="T10" fmla="*/ 45 w 220"/>
                  <a:gd name="T11" fmla="*/ 123 h 189"/>
                  <a:gd name="T12" fmla="*/ 30 w 220"/>
                  <a:gd name="T13" fmla="*/ 119 h 189"/>
                  <a:gd name="T14" fmla="*/ 15 w 220"/>
                  <a:gd name="T15" fmla="*/ 112 h 189"/>
                  <a:gd name="T16" fmla="*/ 0 w 220"/>
                  <a:gd name="T17" fmla="*/ 103 h 189"/>
                  <a:gd name="T18" fmla="*/ 1 w 220"/>
                  <a:gd name="T19" fmla="*/ 79 h 189"/>
                  <a:gd name="T20" fmla="*/ 3 w 220"/>
                  <a:gd name="T21" fmla="*/ 59 h 189"/>
                  <a:gd name="T22" fmla="*/ 7 w 220"/>
                  <a:gd name="T23" fmla="*/ 37 h 189"/>
                  <a:gd name="T24" fmla="*/ 11 w 220"/>
                  <a:gd name="T25" fmla="*/ 14 h 189"/>
                  <a:gd name="T26" fmla="*/ 26 w 220"/>
                  <a:gd name="T27" fmla="*/ 5 h 189"/>
                  <a:gd name="T28" fmla="*/ 42 w 220"/>
                  <a:gd name="T29" fmla="*/ 0 h 189"/>
                  <a:gd name="T30" fmla="*/ 60 w 220"/>
                  <a:gd name="T31" fmla="*/ 0 h 189"/>
                  <a:gd name="T32" fmla="*/ 78 w 220"/>
                  <a:gd name="T33" fmla="*/ 5 h 189"/>
                  <a:gd name="T34" fmla="*/ 95 w 220"/>
                  <a:gd name="T35" fmla="*/ 13 h 189"/>
                  <a:gd name="T36" fmla="*/ 113 w 220"/>
                  <a:gd name="T37" fmla="*/ 23 h 189"/>
                  <a:gd name="T38" fmla="*/ 130 w 220"/>
                  <a:gd name="T39" fmla="*/ 36 h 189"/>
                  <a:gd name="T40" fmla="*/ 146 w 220"/>
                  <a:gd name="T41" fmla="*/ 51 h 189"/>
                  <a:gd name="T42" fmla="*/ 162 w 220"/>
                  <a:gd name="T43" fmla="*/ 66 h 189"/>
                  <a:gd name="T44" fmla="*/ 175 w 220"/>
                  <a:gd name="T45" fmla="*/ 82 h 189"/>
                  <a:gd name="T46" fmla="*/ 187 w 220"/>
                  <a:gd name="T47" fmla="*/ 97 h 189"/>
                  <a:gd name="T48" fmla="*/ 197 w 220"/>
                  <a:gd name="T49" fmla="*/ 112 h 189"/>
                  <a:gd name="T50" fmla="*/ 205 w 220"/>
                  <a:gd name="T51" fmla="*/ 124 h 189"/>
                  <a:gd name="T52" fmla="*/ 209 w 220"/>
                  <a:gd name="T53" fmla="*/ 135 h 189"/>
                  <a:gd name="T54" fmla="*/ 210 w 220"/>
                  <a:gd name="T55" fmla="*/ 143 h 189"/>
                  <a:gd name="T56" fmla="*/ 208 w 220"/>
                  <a:gd name="T57" fmla="*/ 147 h 189"/>
                  <a:gd name="T58" fmla="*/ 210 w 220"/>
                  <a:gd name="T59" fmla="*/ 157 h 189"/>
                  <a:gd name="T60" fmla="*/ 215 w 220"/>
                  <a:gd name="T61" fmla="*/ 166 h 189"/>
                  <a:gd name="T62" fmla="*/ 219 w 220"/>
                  <a:gd name="T63" fmla="*/ 174 h 189"/>
                  <a:gd name="T64" fmla="*/ 220 w 220"/>
                  <a:gd name="T65" fmla="*/ 179 h 189"/>
                  <a:gd name="T66" fmla="*/ 212 w 220"/>
                  <a:gd name="T67" fmla="*/ 182 h 189"/>
                  <a:gd name="T68" fmla="*/ 198 w 220"/>
                  <a:gd name="T69" fmla="*/ 184 h 189"/>
                  <a:gd name="T70" fmla="*/ 180 w 220"/>
                  <a:gd name="T71" fmla="*/ 187 h 189"/>
                  <a:gd name="T72" fmla="*/ 162 w 220"/>
                  <a:gd name="T73" fmla="*/ 188 h 189"/>
                  <a:gd name="T74" fmla="*/ 144 w 220"/>
                  <a:gd name="T75" fmla="*/ 189 h 189"/>
                  <a:gd name="T76" fmla="*/ 126 w 220"/>
                  <a:gd name="T77" fmla="*/ 189 h 189"/>
                  <a:gd name="T78" fmla="*/ 114 w 220"/>
                  <a:gd name="T79" fmla="*/ 187 h 189"/>
                  <a:gd name="T80" fmla="*/ 106 w 220"/>
                  <a:gd name="T81" fmla="*/ 184 h 189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220"/>
                  <a:gd name="T124" fmla="*/ 0 h 189"/>
                  <a:gd name="T125" fmla="*/ 220 w 220"/>
                  <a:gd name="T126" fmla="*/ 189 h 189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220" h="189">
                    <a:moveTo>
                      <a:pt x="106" y="184"/>
                    </a:moveTo>
                    <a:lnTo>
                      <a:pt x="96" y="160"/>
                    </a:lnTo>
                    <a:lnTo>
                      <a:pt x="86" y="144"/>
                    </a:lnTo>
                    <a:lnTo>
                      <a:pt x="73" y="134"/>
                    </a:lnTo>
                    <a:lnTo>
                      <a:pt x="60" y="128"/>
                    </a:lnTo>
                    <a:lnTo>
                      <a:pt x="45" y="123"/>
                    </a:lnTo>
                    <a:lnTo>
                      <a:pt x="30" y="119"/>
                    </a:lnTo>
                    <a:lnTo>
                      <a:pt x="15" y="112"/>
                    </a:lnTo>
                    <a:lnTo>
                      <a:pt x="0" y="103"/>
                    </a:lnTo>
                    <a:lnTo>
                      <a:pt x="1" y="79"/>
                    </a:lnTo>
                    <a:lnTo>
                      <a:pt x="3" y="59"/>
                    </a:lnTo>
                    <a:lnTo>
                      <a:pt x="7" y="37"/>
                    </a:lnTo>
                    <a:lnTo>
                      <a:pt x="11" y="14"/>
                    </a:lnTo>
                    <a:lnTo>
                      <a:pt x="26" y="5"/>
                    </a:lnTo>
                    <a:lnTo>
                      <a:pt x="42" y="0"/>
                    </a:lnTo>
                    <a:lnTo>
                      <a:pt x="60" y="0"/>
                    </a:lnTo>
                    <a:lnTo>
                      <a:pt x="78" y="5"/>
                    </a:lnTo>
                    <a:lnTo>
                      <a:pt x="95" y="13"/>
                    </a:lnTo>
                    <a:lnTo>
                      <a:pt x="113" y="23"/>
                    </a:lnTo>
                    <a:lnTo>
                      <a:pt x="130" y="36"/>
                    </a:lnTo>
                    <a:lnTo>
                      <a:pt x="146" y="51"/>
                    </a:lnTo>
                    <a:lnTo>
                      <a:pt x="162" y="66"/>
                    </a:lnTo>
                    <a:lnTo>
                      <a:pt x="175" y="82"/>
                    </a:lnTo>
                    <a:lnTo>
                      <a:pt x="187" y="97"/>
                    </a:lnTo>
                    <a:lnTo>
                      <a:pt x="197" y="112"/>
                    </a:lnTo>
                    <a:lnTo>
                      <a:pt x="205" y="124"/>
                    </a:lnTo>
                    <a:lnTo>
                      <a:pt x="209" y="135"/>
                    </a:lnTo>
                    <a:lnTo>
                      <a:pt x="210" y="143"/>
                    </a:lnTo>
                    <a:lnTo>
                      <a:pt x="208" y="147"/>
                    </a:lnTo>
                    <a:lnTo>
                      <a:pt x="210" y="157"/>
                    </a:lnTo>
                    <a:lnTo>
                      <a:pt x="215" y="166"/>
                    </a:lnTo>
                    <a:lnTo>
                      <a:pt x="219" y="174"/>
                    </a:lnTo>
                    <a:lnTo>
                      <a:pt x="220" y="179"/>
                    </a:lnTo>
                    <a:lnTo>
                      <a:pt x="212" y="182"/>
                    </a:lnTo>
                    <a:lnTo>
                      <a:pt x="198" y="184"/>
                    </a:lnTo>
                    <a:lnTo>
                      <a:pt x="180" y="187"/>
                    </a:lnTo>
                    <a:lnTo>
                      <a:pt x="162" y="188"/>
                    </a:lnTo>
                    <a:lnTo>
                      <a:pt x="144" y="189"/>
                    </a:lnTo>
                    <a:lnTo>
                      <a:pt x="126" y="189"/>
                    </a:lnTo>
                    <a:lnTo>
                      <a:pt x="114" y="187"/>
                    </a:lnTo>
                    <a:lnTo>
                      <a:pt x="106" y="18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571" name="Freeform 128"/>
              <p:cNvSpPr>
                <a:spLocks/>
              </p:cNvSpPr>
              <p:nvPr/>
            </p:nvSpPr>
            <p:spPr bwMode="auto">
              <a:xfrm>
                <a:off x="1828" y="1339"/>
                <a:ext cx="52" cy="43"/>
              </a:xfrm>
              <a:custGeom>
                <a:avLst/>
                <a:gdLst>
                  <a:gd name="T0" fmla="*/ 103 w 175"/>
                  <a:gd name="T1" fmla="*/ 148 h 148"/>
                  <a:gd name="T2" fmla="*/ 100 w 175"/>
                  <a:gd name="T3" fmla="*/ 141 h 148"/>
                  <a:gd name="T4" fmla="*/ 97 w 175"/>
                  <a:gd name="T5" fmla="*/ 135 h 148"/>
                  <a:gd name="T6" fmla="*/ 92 w 175"/>
                  <a:gd name="T7" fmla="*/ 131 h 148"/>
                  <a:gd name="T8" fmla="*/ 85 w 175"/>
                  <a:gd name="T9" fmla="*/ 127 h 148"/>
                  <a:gd name="T10" fmla="*/ 80 w 175"/>
                  <a:gd name="T11" fmla="*/ 114 h 148"/>
                  <a:gd name="T12" fmla="*/ 72 w 175"/>
                  <a:gd name="T13" fmla="*/ 103 h 148"/>
                  <a:gd name="T14" fmla="*/ 62 w 175"/>
                  <a:gd name="T15" fmla="*/ 93 h 148"/>
                  <a:gd name="T16" fmla="*/ 52 w 175"/>
                  <a:gd name="T17" fmla="*/ 86 h 148"/>
                  <a:gd name="T18" fmla="*/ 39 w 175"/>
                  <a:gd name="T19" fmla="*/ 80 h 148"/>
                  <a:gd name="T20" fmla="*/ 25 w 175"/>
                  <a:gd name="T21" fmla="*/ 75 h 148"/>
                  <a:gd name="T22" fmla="*/ 12 w 175"/>
                  <a:gd name="T23" fmla="*/ 70 h 148"/>
                  <a:gd name="T24" fmla="*/ 0 w 175"/>
                  <a:gd name="T25" fmla="*/ 66 h 148"/>
                  <a:gd name="T26" fmla="*/ 0 w 175"/>
                  <a:gd name="T27" fmla="*/ 50 h 148"/>
                  <a:gd name="T28" fmla="*/ 2 w 175"/>
                  <a:gd name="T29" fmla="*/ 31 h 148"/>
                  <a:gd name="T30" fmla="*/ 7 w 175"/>
                  <a:gd name="T31" fmla="*/ 15 h 148"/>
                  <a:gd name="T32" fmla="*/ 16 w 175"/>
                  <a:gd name="T33" fmla="*/ 2 h 148"/>
                  <a:gd name="T34" fmla="*/ 19 w 175"/>
                  <a:gd name="T35" fmla="*/ 2 h 148"/>
                  <a:gd name="T36" fmla="*/ 24 w 175"/>
                  <a:gd name="T37" fmla="*/ 1 h 148"/>
                  <a:gd name="T38" fmla="*/ 27 w 175"/>
                  <a:gd name="T39" fmla="*/ 1 h 148"/>
                  <a:gd name="T40" fmla="*/ 32 w 175"/>
                  <a:gd name="T41" fmla="*/ 0 h 148"/>
                  <a:gd name="T42" fmla="*/ 55 w 175"/>
                  <a:gd name="T43" fmla="*/ 5 h 148"/>
                  <a:gd name="T44" fmla="*/ 79 w 175"/>
                  <a:gd name="T45" fmla="*/ 15 h 148"/>
                  <a:gd name="T46" fmla="*/ 103 w 175"/>
                  <a:gd name="T47" fmla="*/ 30 h 148"/>
                  <a:gd name="T48" fmla="*/ 126 w 175"/>
                  <a:gd name="T49" fmla="*/ 48 h 148"/>
                  <a:gd name="T50" fmla="*/ 145 w 175"/>
                  <a:gd name="T51" fmla="*/ 70 h 148"/>
                  <a:gd name="T52" fmla="*/ 161 w 175"/>
                  <a:gd name="T53" fmla="*/ 93 h 148"/>
                  <a:gd name="T54" fmla="*/ 171 w 175"/>
                  <a:gd name="T55" fmla="*/ 118 h 148"/>
                  <a:gd name="T56" fmla="*/ 175 w 175"/>
                  <a:gd name="T57" fmla="*/ 142 h 148"/>
                  <a:gd name="T58" fmla="*/ 166 w 175"/>
                  <a:gd name="T59" fmla="*/ 143 h 148"/>
                  <a:gd name="T60" fmla="*/ 156 w 175"/>
                  <a:gd name="T61" fmla="*/ 144 h 148"/>
                  <a:gd name="T62" fmla="*/ 148 w 175"/>
                  <a:gd name="T63" fmla="*/ 145 h 148"/>
                  <a:gd name="T64" fmla="*/ 140 w 175"/>
                  <a:gd name="T65" fmla="*/ 146 h 148"/>
                  <a:gd name="T66" fmla="*/ 132 w 175"/>
                  <a:gd name="T67" fmla="*/ 146 h 148"/>
                  <a:gd name="T68" fmla="*/ 123 w 175"/>
                  <a:gd name="T69" fmla="*/ 146 h 148"/>
                  <a:gd name="T70" fmla="*/ 114 w 175"/>
                  <a:gd name="T71" fmla="*/ 148 h 148"/>
                  <a:gd name="T72" fmla="*/ 103 w 175"/>
                  <a:gd name="T73" fmla="*/ 148 h 148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75"/>
                  <a:gd name="T112" fmla="*/ 0 h 148"/>
                  <a:gd name="T113" fmla="*/ 175 w 175"/>
                  <a:gd name="T114" fmla="*/ 148 h 148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75" h="148">
                    <a:moveTo>
                      <a:pt x="103" y="148"/>
                    </a:moveTo>
                    <a:lnTo>
                      <a:pt x="100" y="141"/>
                    </a:lnTo>
                    <a:lnTo>
                      <a:pt x="97" y="135"/>
                    </a:lnTo>
                    <a:lnTo>
                      <a:pt x="92" y="131"/>
                    </a:lnTo>
                    <a:lnTo>
                      <a:pt x="85" y="127"/>
                    </a:lnTo>
                    <a:lnTo>
                      <a:pt x="80" y="114"/>
                    </a:lnTo>
                    <a:lnTo>
                      <a:pt x="72" y="103"/>
                    </a:lnTo>
                    <a:lnTo>
                      <a:pt x="62" y="93"/>
                    </a:lnTo>
                    <a:lnTo>
                      <a:pt x="52" y="86"/>
                    </a:lnTo>
                    <a:lnTo>
                      <a:pt x="39" y="80"/>
                    </a:lnTo>
                    <a:lnTo>
                      <a:pt x="25" y="75"/>
                    </a:lnTo>
                    <a:lnTo>
                      <a:pt x="12" y="70"/>
                    </a:lnTo>
                    <a:lnTo>
                      <a:pt x="0" y="66"/>
                    </a:lnTo>
                    <a:lnTo>
                      <a:pt x="0" y="50"/>
                    </a:lnTo>
                    <a:lnTo>
                      <a:pt x="2" y="31"/>
                    </a:lnTo>
                    <a:lnTo>
                      <a:pt x="7" y="15"/>
                    </a:lnTo>
                    <a:lnTo>
                      <a:pt x="16" y="2"/>
                    </a:lnTo>
                    <a:lnTo>
                      <a:pt x="19" y="2"/>
                    </a:lnTo>
                    <a:lnTo>
                      <a:pt x="24" y="1"/>
                    </a:lnTo>
                    <a:lnTo>
                      <a:pt x="27" y="1"/>
                    </a:lnTo>
                    <a:lnTo>
                      <a:pt x="32" y="0"/>
                    </a:lnTo>
                    <a:lnTo>
                      <a:pt x="55" y="5"/>
                    </a:lnTo>
                    <a:lnTo>
                      <a:pt x="79" y="15"/>
                    </a:lnTo>
                    <a:lnTo>
                      <a:pt x="103" y="30"/>
                    </a:lnTo>
                    <a:lnTo>
                      <a:pt x="126" y="48"/>
                    </a:lnTo>
                    <a:lnTo>
                      <a:pt x="145" y="70"/>
                    </a:lnTo>
                    <a:lnTo>
                      <a:pt x="161" y="93"/>
                    </a:lnTo>
                    <a:lnTo>
                      <a:pt x="171" y="118"/>
                    </a:lnTo>
                    <a:lnTo>
                      <a:pt x="175" y="142"/>
                    </a:lnTo>
                    <a:lnTo>
                      <a:pt x="166" y="143"/>
                    </a:lnTo>
                    <a:lnTo>
                      <a:pt x="156" y="144"/>
                    </a:lnTo>
                    <a:lnTo>
                      <a:pt x="148" y="145"/>
                    </a:lnTo>
                    <a:lnTo>
                      <a:pt x="140" y="146"/>
                    </a:lnTo>
                    <a:lnTo>
                      <a:pt x="132" y="146"/>
                    </a:lnTo>
                    <a:lnTo>
                      <a:pt x="123" y="146"/>
                    </a:lnTo>
                    <a:lnTo>
                      <a:pt x="114" y="148"/>
                    </a:lnTo>
                    <a:lnTo>
                      <a:pt x="103" y="148"/>
                    </a:lnTo>
                    <a:close/>
                  </a:path>
                </a:pathLst>
              </a:custGeom>
              <a:solidFill>
                <a:srgbClr val="999999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572" name="Freeform 129"/>
              <p:cNvSpPr>
                <a:spLocks/>
              </p:cNvSpPr>
              <p:nvPr/>
            </p:nvSpPr>
            <p:spPr bwMode="auto">
              <a:xfrm>
                <a:off x="1953" y="1526"/>
                <a:ext cx="21" cy="26"/>
              </a:xfrm>
              <a:custGeom>
                <a:avLst/>
                <a:gdLst>
                  <a:gd name="T0" fmla="*/ 10 w 70"/>
                  <a:gd name="T1" fmla="*/ 83 h 88"/>
                  <a:gd name="T2" fmla="*/ 9 w 70"/>
                  <a:gd name="T3" fmla="*/ 81 h 88"/>
                  <a:gd name="T4" fmla="*/ 8 w 70"/>
                  <a:gd name="T5" fmla="*/ 79 h 88"/>
                  <a:gd name="T6" fmla="*/ 6 w 70"/>
                  <a:gd name="T7" fmla="*/ 76 h 88"/>
                  <a:gd name="T8" fmla="*/ 4 w 70"/>
                  <a:gd name="T9" fmla="*/ 74 h 88"/>
                  <a:gd name="T10" fmla="*/ 0 w 70"/>
                  <a:gd name="T11" fmla="*/ 54 h 88"/>
                  <a:gd name="T12" fmla="*/ 0 w 70"/>
                  <a:gd name="T13" fmla="*/ 34 h 88"/>
                  <a:gd name="T14" fmla="*/ 6 w 70"/>
                  <a:gd name="T15" fmla="*/ 14 h 88"/>
                  <a:gd name="T16" fmla="*/ 19 w 70"/>
                  <a:gd name="T17" fmla="*/ 0 h 88"/>
                  <a:gd name="T18" fmla="*/ 37 w 70"/>
                  <a:gd name="T19" fmla="*/ 1 h 88"/>
                  <a:gd name="T20" fmla="*/ 49 w 70"/>
                  <a:gd name="T21" fmla="*/ 4 h 88"/>
                  <a:gd name="T22" fmla="*/ 60 w 70"/>
                  <a:gd name="T23" fmla="*/ 8 h 88"/>
                  <a:gd name="T24" fmla="*/ 67 w 70"/>
                  <a:gd name="T25" fmla="*/ 14 h 88"/>
                  <a:gd name="T26" fmla="*/ 70 w 70"/>
                  <a:gd name="T27" fmla="*/ 23 h 88"/>
                  <a:gd name="T28" fmla="*/ 70 w 70"/>
                  <a:gd name="T29" fmla="*/ 35 h 88"/>
                  <a:gd name="T30" fmla="*/ 68 w 70"/>
                  <a:gd name="T31" fmla="*/ 49 h 88"/>
                  <a:gd name="T32" fmla="*/ 63 w 70"/>
                  <a:gd name="T33" fmla="*/ 66 h 88"/>
                  <a:gd name="T34" fmla="*/ 57 w 70"/>
                  <a:gd name="T35" fmla="*/ 73 h 88"/>
                  <a:gd name="T36" fmla="*/ 53 w 70"/>
                  <a:gd name="T37" fmla="*/ 78 h 88"/>
                  <a:gd name="T38" fmla="*/ 47 w 70"/>
                  <a:gd name="T39" fmla="*/ 82 h 88"/>
                  <a:gd name="T40" fmla="*/ 41 w 70"/>
                  <a:gd name="T41" fmla="*/ 86 h 88"/>
                  <a:gd name="T42" fmla="*/ 34 w 70"/>
                  <a:gd name="T43" fmla="*/ 87 h 88"/>
                  <a:gd name="T44" fmla="*/ 27 w 70"/>
                  <a:gd name="T45" fmla="*/ 88 h 88"/>
                  <a:gd name="T46" fmla="*/ 19 w 70"/>
                  <a:gd name="T47" fmla="*/ 87 h 88"/>
                  <a:gd name="T48" fmla="*/ 10 w 70"/>
                  <a:gd name="T49" fmla="*/ 83 h 88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70"/>
                  <a:gd name="T76" fmla="*/ 0 h 88"/>
                  <a:gd name="T77" fmla="*/ 70 w 70"/>
                  <a:gd name="T78" fmla="*/ 88 h 88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70" h="88">
                    <a:moveTo>
                      <a:pt x="10" y="83"/>
                    </a:moveTo>
                    <a:lnTo>
                      <a:pt x="9" y="81"/>
                    </a:lnTo>
                    <a:lnTo>
                      <a:pt x="8" y="79"/>
                    </a:lnTo>
                    <a:lnTo>
                      <a:pt x="6" y="76"/>
                    </a:lnTo>
                    <a:lnTo>
                      <a:pt x="4" y="74"/>
                    </a:lnTo>
                    <a:lnTo>
                      <a:pt x="0" y="54"/>
                    </a:lnTo>
                    <a:lnTo>
                      <a:pt x="0" y="34"/>
                    </a:lnTo>
                    <a:lnTo>
                      <a:pt x="6" y="14"/>
                    </a:lnTo>
                    <a:lnTo>
                      <a:pt x="19" y="0"/>
                    </a:lnTo>
                    <a:lnTo>
                      <a:pt x="37" y="1"/>
                    </a:lnTo>
                    <a:lnTo>
                      <a:pt x="49" y="4"/>
                    </a:lnTo>
                    <a:lnTo>
                      <a:pt x="60" y="8"/>
                    </a:lnTo>
                    <a:lnTo>
                      <a:pt x="67" y="14"/>
                    </a:lnTo>
                    <a:lnTo>
                      <a:pt x="70" y="23"/>
                    </a:lnTo>
                    <a:lnTo>
                      <a:pt x="70" y="35"/>
                    </a:lnTo>
                    <a:lnTo>
                      <a:pt x="68" y="49"/>
                    </a:lnTo>
                    <a:lnTo>
                      <a:pt x="63" y="66"/>
                    </a:lnTo>
                    <a:lnTo>
                      <a:pt x="57" y="73"/>
                    </a:lnTo>
                    <a:lnTo>
                      <a:pt x="53" y="78"/>
                    </a:lnTo>
                    <a:lnTo>
                      <a:pt x="47" y="82"/>
                    </a:lnTo>
                    <a:lnTo>
                      <a:pt x="41" y="86"/>
                    </a:lnTo>
                    <a:lnTo>
                      <a:pt x="34" y="87"/>
                    </a:lnTo>
                    <a:lnTo>
                      <a:pt x="27" y="88"/>
                    </a:lnTo>
                    <a:lnTo>
                      <a:pt x="19" y="87"/>
                    </a:lnTo>
                    <a:lnTo>
                      <a:pt x="10" y="8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573" name="Freeform 130"/>
              <p:cNvSpPr>
                <a:spLocks/>
              </p:cNvSpPr>
              <p:nvPr/>
            </p:nvSpPr>
            <p:spPr bwMode="auto">
              <a:xfrm>
                <a:off x="1956" y="1530"/>
                <a:ext cx="15" cy="16"/>
              </a:xfrm>
              <a:custGeom>
                <a:avLst/>
                <a:gdLst>
                  <a:gd name="T0" fmla="*/ 10 w 54"/>
                  <a:gd name="T1" fmla="*/ 1 h 54"/>
                  <a:gd name="T2" fmla="*/ 25 w 54"/>
                  <a:gd name="T3" fmla="*/ 0 h 54"/>
                  <a:gd name="T4" fmla="*/ 37 w 54"/>
                  <a:gd name="T5" fmla="*/ 2 h 54"/>
                  <a:gd name="T6" fmla="*/ 46 w 54"/>
                  <a:gd name="T7" fmla="*/ 7 h 54"/>
                  <a:gd name="T8" fmla="*/ 52 w 54"/>
                  <a:gd name="T9" fmla="*/ 14 h 54"/>
                  <a:gd name="T10" fmla="*/ 54 w 54"/>
                  <a:gd name="T11" fmla="*/ 23 h 54"/>
                  <a:gd name="T12" fmla="*/ 53 w 54"/>
                  <a:gd name="T13" fmla="*/ 32 h 54"/>
                  <a:gd name="T14" fmla="*/ 48 w 54"/>
                  <a:gd name="T15" fmla="*/ 44 h 54"/>
                  <a:gd name="T16" fmla="*/ 39 w 54"/>
                  <a:gd name="T17" fmla="*/ 54 h 54"/>
                  <a:gd name="T18" fmla="*/ 26 w 54"/>
                  <a:gd name="T19" fmla="*/ 54 h 54"/>
                  <a:gd name="T20" fmla="*/ 16 w 54"/>
                  <a:gd name="T21" fmla="*/ 52 h 54"/>
                  <a:gd name="T22" fmla="*/ 8 w 54"/>
                  <a:gd name="T23" fmla="*/ 47 h 54"/>
                  <a:gd name="T24" fmla="*/ 2 w 54"/>
                  <a:gd name="T25" fmla="*/ 41 h 54"/>
                  <a:gd name="T26" fmla="*/ 0 w 54"/>
                  <a:gd name="T27" fmla="*/ 33 h 54"/>
                  <a:gd name="T28" fmla="*/ 0 w 54"/>
                  <a:gd name="T29" fmla="*/ 24 h 54"/>
                  <a:gd name="T30" fmla="*/ 3 w 54"/>
                  <a:gd name="T31" fmla="*/ 14 h 54"/>
                  <a:gd name="T32" fmla="*/ 10 w 54"/>
                  <a:gd name="T33" fmla="*/ 1 h 5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54"/>
                  <a:gd name="T52" fmla="*/ 0 h 54"/>
                  <a:gd name="T53" fmla="*/ 54 w 54"/>
                  <a:gd name="T54" fmla="*/ 54 h 5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54" h="54">
                    <a:moveTo>
                      <a:pt x="10" y="1"/>
                    </a:moveTo>
                    <a:lnTo>
                      <a:pt x="25" y="0"/>
                    </a:lnTo>
                    <a:lnTo>
                      <a:pt x="37" y="2"/>
                    </a:lnTo>
                    <a:lnTo>
                      <a:pt x="46" y="7"/>
                    </a:lnTo>
                    <a:lnTo>
                      <a:pt x="52" y="14"/>
                    </a:lnTo>
                    <a:lnTo>
                      <a:pt x="54" y="23"/>
                    </a:lnTo>
                    <a:lnTo>
                      <a:pt x="53" y="32"/>
                    </a:lnTo>
                    <a:lnTo>
                      <a:pt x="48" y="44"/>
                    </a:lnTo>
                    <a:lnTo>
                      <a:pt x="39" y="54"/>
                    </a:lnTo>
                    <a:lnTo>
                      <a:pt x="26" y="54"/>
                    </a:lnTo>
                    <a:lnTo>
                      <a:pt x="16" y="52"/>
                    </a:lnTo>
                    <a:lnTo>
                      <a:pt x="8" y="47"/>
                    </a:lnTo>
                    <a:lnTo>
                      <a:pt x="2" y="41"/>
                    </a:lnTo>
                    <a:lnTo>
                      <a:pt x="0" y="33"/>
                    </a:lnTo>
                    <a:lnTo>
                      <a:pt x="0" y="24"/>
                    </a:lnTo>
                    <a:lnTo>
                      <a:pt x="3" y="14"/>
                    </a:lnTo>
                    <a:lnTo>
                      <a:pt x="10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574" name="Freeform 131"/>
              <p:cNvSpPr>
                <a:spLocks/>
              </p:cNvSpPr>
              <p:nvPr/>
            </p:nvSpPr>
            <p:spPr bwMode="auto">
              <a:xfrm>
                <a:off x="1809" y="1620"/>
                <a:ext cx="38" cy="137"/>
              </a:xfrm>
              <a:custGeom>
                <a:avLst/>
                <a:gdLst>
                  <a:gd name="T0" fmla="*/ 0 w 129"/>
                  <a:gd name="T1" fmla="*/ 468 h 468"/>
                  <a:gd name="T2" fmla="*/ 39 w 129"/>
                  <a:gd name="T3" fmla="*/ 422 h 468"/>
                  <a:gd name="T4" fmla="*/ 84 w 129"/>
                  <a:gd name="T5" fmla="*/ 318 h 468"/>
                  <a:gd name="T6" fmla="*/ 97 w 129"/>
                  <a:gd name="T7" fmla="*/ 214 h 468"/>
                  <a:gd name="T8" fmla="*/ 110 w 129"/>
                  <a:gd name="T9" fmla="*/ 0 h 468"/>
                  <a:gd name="T10" fmla="*/ 129 w 129"/>
                  <a:gd name="T11" fmla="*/ 39 h 468"/>
                  <a:gd name="T12" fmla="*/ 129 w 129"/>
                  <a:gd name="T13" fmla="*/ 91 h 468"/>
                  <a:gd name="T14" fmla="*/ 129 w 129"/>
                  <a:gd name="T15" fmla="*/ 209 h 468"/>
                  <a:gd name="T16" fmla="*/ 110 w 129"/>
                  <a:gd name="T17" fmla="*/ 299 h 468"/>
                  <a:gd name="T18" fmla="*/ 90 w 129"/>
                  <a:gd name="T19" fmla="*/ 377 h 468"/>
                  <a:gd name="T20" fmla="*/ 39 w 129"/>
                  <a:gd name="T21" fmla="*/ 468 h 468"/>
                  <a:gd name="T22" fmla="*/ 0 w 129"/>
                  <a:gd name="T23" fmla="*/ 468 h 46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29"/>
                  <a:gd name="T37" fmla="*/ 0 h 468"/>
                  <a:gd name="T38" fmla="*/ 129 w 129"/>
                  <a:gd name="T39" fmla="*/ 468 h 46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29" h="468">
                    <a:moveTo>
                      <a:pt x="0" y="468"/>
                    </a:moveTo>
                    <a:lnTo>
                      <a:pt x="39" y="422"/>
                    </a:lnTo>
                    <a:lnTo>
                      <a:pt x="84" y="318"/>
                    </a:lnTo>
                    <a:lnTo>
                      <a:pt x="97" y="214"/>
                    </a:lnTo>
                    <a:lnTo>
                      <a:pt x="110" y="0"/>
                    </a:lnTo>
                    <a:lnTo>
                      <a:pt x="129" y="39"/>
                    </a:lnTo>
                    <a:lnTo>
                      <a:pt x="129" y="91"/>
                    </a:lnTo>
                    <a:lnTo>
                      <a:pt x="129" y="209"/>
                    </a:lnTo>
                    <a:lnTo>
                      <a:pt x="110" y="299"/>
                    </a:lnTo>
                    <a:lnTo>
                      <a:pt x="90" y="377"/>
                    </a:lnTo>
                    <a:lnTo>
                      <a:pt x="39" y="468"/>
                    </a:lnTo>
                    <a:lnTo>
                      <a:pt x="0" y="46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575" name="Freeform 132"/>
              <p:cNvSpPr>
                <a:spLocks/>
              </p:cNvSpPr>
              <p:nvPr/>
            </p:nvSpPr>
            <p:spPr bwMode="auto">
              <a:xfrm>
                <a:off x="1858" y="1627"/>
                <a:ext cx="15" cy="97"/>
              </a:xfrm>
              <a:custGeom>
                <a:avLst/>
                <a:gdLst>
                  <a:gd name="T0" fmla="*/ 7 w 52"/>
                  <a:gd name="T1" fmla="*/ 0 h 330"/>
                  <a:gd name="T2" fmla="*/ 27 w 52"/>
                  <a:gd name="T3" fmla="*/ 110 h 330"/>
                  <a:gd name="T4" fmla="*/ 27 w 52"/>
                  <a:gd name="T5" fmla="*/ 187 h 330"/>
                  <a:gd name="T6" fmla="*/ 0 w 52"/>
                  <a:gd name="T7" fmla="*/ 330 h 330"/>
                  <a:gd name="T8" fmla="*/ 39 w 52"/>
                  <a:gd name="T9" fmla="*/ 259 h 330"/>
                  <a:gd name="T10" fmla="*/ 52 w 52"/>
                  <a:gd name="T11" fmla="*/ 141 h 330"/>
                  <a:gd name="T12" fmla="*/ 45 w 52"/>
                  <a:gd name="T13" fmla="*/ 52 h 330"/>
                  <a:gd name="T14" fmla="*/ 7 w 52"/>
                  <a:gd name="T15" fmla="*/ 0 h 33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2"/>
                  <a:gd name="T25" fmla="*/ 0 h 330"/>
                  <a:gd name="T26" fmla="*/ 52 w 52"/>
                  <a:gd name="T27" fmla="*/ 330 h 33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2" h="330">
                    <a:moveTo>
                      <a:pt x="7" y="0"/>
                    </a:moveTo>
                    <a:lnTo>
                      <a:pt x="27" y="110"/>
                    </a:lnTo>
                    <a:lnTo>
                      <a:pt x="27" y="187"/>
                    </a:lnTo>
                    <a:lnTo>
                      <a:pt x="0" y="330"/>
                    </a:lnTo>
                    <a:lnTo>
                      <a:pt x="39" y="259"/>
                    </a:lnTo>
                    <a:lnTo>
                      <a:pt x="52" y="141"/>
                    </a:lnTo>
                    <a:lnTo>
                      <a:pt x="45" y="52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576" name="Freeform 133"/>
              <p:cNvSpPr>
                <a:spLocks/>
              </p:cNvSpPr>
              <p:nvPr/>
            </p:nvSpPr>
            <p:spPr bwMode="auto">
              <a:xfrm>
                <a:off x="1881" y="1700"/>
                <a:ext cx="15" cy="42"/>
              </a:xfrm>
              <a:custGeom>
                <a:avLst/>
                <a:gdLst>
                  <a:gd name="T0" fmla="*/ 33 w 52"/>
                  <a:gd name="T1" fmla="*/ 0 h 143"/>
                  <a:gd name="T2" fmla="*/ 20 w 52"/>
                  <a:gd name="T3" fmla="*/ 65 h 143"/>
                  <a:gd name="T4" fmla="*/ 0 w 52"/>
                  <a:gd name="T5" fmla="*/ 143 h 143"/>
                  <a:gd name="T6" fmla="*/ 39 w 52"/>
                  <a:gd name="T7" fmla="*/ 91 h 143"/>
                  <a:gd name="T8" fmla="*/ 52 w 52"/>
                  <a:gd name="T9" fmla="*/ 45 h 143"/>
                  <a:gd name="T10" fmla="*/ 33 w 52"/>
                  <a:gd name="T11" fmla="*/ 0 h 14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2"/>
                  <a:gd name="T19" fmla="*/ 0 h 143"/>
                  <a:gd name="T20" fmla="*/ 52 w 52"/>
                  <a:gd name="T21" fmla="*/ 143 h 14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2" h="143">
                    <a:moveTo>
                      <a:pt x="33" y="0"/>
                    </a:moveTo>
                    <a:lnTo>
                      <a:pt x="20" y="65"/>
                    </a:lnTo>
                    <a:lnTo>
                      <a:pt x="0" y="143"/>
                    </a:lnTo>
                    <a:lnTo>
                      <a:pt x="39" y="91"/>
                    </a:lnTo>
                    <a:lnTo>
                      <a:pt x="52" y="45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577" name="Freeform 134"/>
              <p:cNvSpPr>
                <a:spLocks/>
              </p:cNvSpPr>
              <p:nvPr/>
            </p:nvSpPr>
            <p:spPr bwMode="auto">
              <a:xfrm>
                <a:off x="1513" y="1410"/>
                <a:ext cx="100" cy="38"/>
              </a:xfrm>
              <a:custGeom>
                <a:avLst/>
                <a:gdLst>
                  <a:gd name="T0" fmla="*/ 341 w 341"/>
                  <a:gd name="T1" fmla="*/ 0 h 129"/>
                  <a:gd name="T2" fmla="*/ 244 w 341"/>
                  <a:gd name="T3" fmla="*/ 0 h 129"/>
                  <a:gd name="T4" fmla="*/ 162 w 341"/>
                  <a:gd name="T5" fmla="*/ 25 h 129"/>
                  <a:gd name="T6" fmla="*/ 52 w 341"/>
                  <a:gd name="T7" fmla="*/ 71 h 129"/>
                  <a:gd name="T8" fmla="*/ 0 w 341"/>
                  <a:gd name="T9" fmla="*/ 129 h 129"/>
                  <a:gd name="T10" fmla="*/ 90 w 341"/>
                  <a:gd name="T11" fmla="*/ 71 h 129"/>
                  <a:gd name="T12" fmla="*/ 174 w 341"/>
                  <a:gd name="T13" fmla="*/ 39 h 129"/>
                  <a:gd name="T14" fmla="*/ 258 w 341"/>
                  <a:gd name="T15" fmla="*/ 25 h 129"/>
                  <a:gd name="T16" fmla="*/ 341 w 341"/>
                  <a:gd name="T17" fmla="*/ 0 h 12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41"/>
                  <a:gd name="T28" fmla="*/ 0 h 129"/>
                  <a:gd name="T29" fmla="*/ 341 w 341"/>
                  <a:gd name="T30" fmla="*/ 129 h 12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41" h="129">
                    <a:moveTo>
                      <a:pt x="341" y="0"/>
                    </a:moveTo>
                    <a:lnTo>
                      <a:pt x="244" y="0"/>
                    </a:lnTo>
                    <a:lnTo>
                      <a:pt x="162" y="25"/>
                    </a:lnTo>
                    <a:lnTo>
                      <a:pt x="52" y="71"/>
                    </a:lnTo>
                    <a:lnTo>
                      <a:pt x="0" y="129"/>
                    </a:lnTo>
                    <a:lnTo>
                      <a:pt x="90" y="71"/>
                    </a:lnTo>
                    <a:lnTo>
                      <a:pt x="174" y="39"/>
                    </a:lnTo>
                    <a:lnTo>
                      <a:pt x="258" y="25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578" name="Freeform 135"/>
              <p:cNvSpPr>
                <a:spLocks/>
              </p:cNvSpPr>
              <p:nvPr/>
            </p:nvSpPr>
            <p:spPr bwMode="auto">
              <a:xfrm>
                <a:off x="1475" y="1406"/>
                <a:ext cx="59" cy="70"/>
              </a:xfrm>
              <a:custGeom>
                <a:avLst/>
                <a:gdLst>
                  <a:gd name="T0" fmla="*/ 200 w 200"/>
                  <a:gd name="T1" fmla="*/ 6 h 240"/>
                  <a:gd name="T2" fmla="*/ 110 w 200"/>
                  <a:gd name="T3" fmla="*/ 58 h 240"/>
                  <a:gd name="T4" fmla="*/ 65 w 200"/>
                  <a:gd name="T5" fmla="*/ 110 h 240"/>
                  <a:gd name="T6" fmla="*/ 33 w 200"/>
                  <a:gd name="T7" fmla="*/ 174 h 240"/>
                  <a:gd name="T8" fmla="*/ 0 w 200"/>
                  <a:gd name="T9" fmla="*/ 240 h 240"/>
                  <a:gd name="T10" fmla="*/ 13 w 200"/>
                  <a:gd name="T11" fmla="*/ 174 h 240"/>
                  <a:gd name="T12" fmla="*/ 58 w 200"/>
                  <a:gd name="T13" fmla="*/ 78 h 240"/>
                  <a:gd name="T14" fmla="*/ 90 w 200"/>
                  <a:gd name="T15" fmla="*/ 33 h 240"/>
                  <a:gd name="T16" fmla="*/ 148 w 200"/>
                  <a:gd name="T17" fmla="*/ 0 h 240"/>
                  <a:gd name="T18" fmla="*/ 200 w 200"/>
                  <a:gd name="T19" fmla="*/ 6 h 24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00"/>
                  <a:gd name="T31" fmla="*/ 0 h 240"/>
                  <a:gd name="T32" fmla="*/ 200 w 200"/>
                  <a:gd name="T33" fmla="*/ 240 h 24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00" h="240">
                    <a:moveTo>
                      <a:pt x="200" y="6"/>
                    </a:moveTo>
                    <a:lnTo>
                      <a:pt x="110" y="58"/>
                    </a:lnTo>
                    <a:lnTo>
                      <a:pt x="65" y="110"/>
                    </a:lnTo>
                    <a:lnTo>
                      <a:pt x="33" y="174"/>
                    </a:lnTo>
                    <a:lnTo>
                      <a:pt x="0" y="240"/>
                    </a:lnTo>
                    <a:lnTo>
                      <a:pt x="13" y="174"/>
                    </a:lnTo>
                    <a:lnTo>
                      <a:pt x="58" y="78"/>
                    </a:lnTo>
                    <a:lnTo>
                      <a:pt x="90" y="33"/>
                    </a:lnTo>
                    <a:lnTo>
                      <a:pt x="148" y="0"/>
                    </a:lnTo>
                    <a:lnTo>
                      <a:pt x="20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579" name="Freeform 136"/>
              <p:cNvSpPr>
                <a:spLocks/>
              </p:cNvSpPr>
              <p:nvPr/>
            </p:nvSpPr>
            <p:spPr bwMode="auto">
              <a:xfrm>
                <a:off x="1449" y="1446"/>
                <a:ext cx="15" cy="61"/>
              </a:xfrm>
              <a:custGeom>
                <a:avLst/>
                <a:gdLst>
                  <a:gd name="T0" fmla="*/ 51 w 51"/>
                  <a:gd name="T1" fmla="*/ 0 h 208"/>
                  <a:gd name="T2" fmla="*/ 19 w 51"/>
                  <a:gd name="T3" fmla="*/ 65 h 208"/>
                  <a:gd name="T4" fmla="*/ 6 w 51"/>
                  <a:gd name="T5" fmla="*/ 208 h 208"/>
                  <a:gd name="T6" fmla="*/ 0 w 51"/>
                  <a:gd name="T7" fmla="*/ 129 h 208"/>
                  <a:gd name="T8" fmla="*/ 13 w 51"/>
                  <a:gd name="T9" fmla="*/ 38 h 208"/>
                  <a:gd name="T10" fmla="*/ 51 w 51"/>
                  <a:gd name="T11" fmla="*/ 0 h 20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1"/>
                  <a:gd name="T19" fmla="*/ 0 h 208"/>
                  <a:gd name="T20" fmla="*/ 51 w 51"/>
                  <a:gd name="T21" fmla="*/ 208 h 20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1" h="208">
                    <a:moveTo>
                      <a:pt x="51" y="0"/>
                    </a:moveTo>
                    <a:lnTo>
                      <a:pt x="19" y="65"/>
                    </a:lnTo>
                    <a:lnTo>
                      <a:pt x="6" y="208"/>
                    </a:lnTo>
                    <a:lnTo>
                      <a:pt x="0" y="129"/>
                    </a:lnTo>
                    <a:lnTo>
                      <a:pt x="13" y="38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580" name="Freeform 137"/>
              <p:cNvSpPr>
                <a:spLocks/>
              </p:cNvSpPr>
              <p:nvPr/>
            </p:nvSpPr>
            <p:spPr bwMode="auto">
              <a:xfrm>
                <a:off x="1672" y="1288"/>
                <a:ext cx="45" cy="51"/>
              </a:xfrm>
              <a:custGeom>
                <a:avLst/>
                <a:gdLst>
                  <a:gd name="T0" fmla="*/ 0 w 154"/>
                  <a:gd name="T1" fmla="*/ 175 h 175"/>
                  <a:gd name="T2" fmla="*/ 32 w 154"/>
                  <a:gd name="T3" fmla="*/ 104 h 175"/>
                  <a:gd name="T4" fmla="*/ 77 w 154"/>
                  <a:gd name="T5" fmla="*/ 52 h 175"/>
                  <a:gd name="T6" fmla="*/ 154 w 154"/>
                  <a:gd name="T7" fmla="*/ 0 h 175"/>
                  <a:gd name="T8" fmla="*/ 89 w 154"/>
                  <a:gd name="T9" fmla="*/ 7 h 175"/>
                  <a:gd name="T10" fmla="*/ 38 w 154"/>
                  <a:gd name="T11" fmla="*/ 71 h 175"/>
                  <a:gd name="T12" fmla="*/ 0 w 154"/>
                  <a:gd name="T13" fmla="*/ 130 h 175"/>
                  <a:gd name="T14" fmla="*/ 2 w 154"/>
                  <a:gd name="T15" fmla="*/ 136 h 175"/>
                  <a:gd name="T16" fmla="*/ 4 w 154"/>
                  <a:gd name="T17" fmla="*/ 151 h 175"/>
                  <a:gd name="T18" fmla="*/ 5 w 154"/>
                  <a:gd name="T19" fmla="*/ 166 h 175"/>
                  <a:gd name="T20" fmla="*/ 0 w 154"/>
                  <a:gd name="T21" fmla="*/ 175 h 17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54"/>
                  <a:gd name="T34" fmla="*/ 0 h 175"/>
                  <a:gd name="T35" fmla="*/ 154 w 154"/>
                  <a:gd name="T36" fmla="*/ 175 h 17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54" h="175">
                    <a:moveTo>
                      <a:pt x="0" y="175"/>
                    </a:moveTo>
                    <a:lnTo>
                      <a:pt x="32" y="104"/>
                    </a:lnTo>
                    <a:lnTo>
                      <a:pt x="77" y="52"/>
                    </a:lnTo>
                    <a:lnTo>
                      <a:pt x="154" y="0"/>
                    </a:lnTo>
                    <a:lnTo>
                      <a:pt x="89" y="7"/>
                    </a:lnTo>
                    <a:lnTo>
                      <a:pt x="38" y="71"/>
                    </a:lnTo>
                    <a:lnTo>
                      <a:pt x="0" y="130"/>
                    </a:lnTo>
                    <a:lnTo>
                      <a:pt x="2" y="136"/>
                    </a:lnTo>
                    <a:lnTo>
                      <a:pt x="4" y="151"/>
                    </a:lnTo>
                    <a:lnTo>
                      <a:pt x="5" y="166"/>
                    </a:lnTo>
                    <a:lnTo>
                      <a:pt x="0" y="17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581" name="Freeform 138"/>
              <p:cNvSpPr>
                <a:spLocks/>
              </p:cNvSpPr>
              <p:nvPr/>
            </p:nvSpPr>
            <p:spPr bwMode="auto">
              <a:xfrm>
                <a:off x="1651" y="1293"/>
                <a:ext cx="21" cy="60"/>
              </a:xfrm>
              <a:custGeom>
                <a:avLst/>
                <a:gdLst>
                  <a:gd name="T0" fmla="*/ 71 w 71"/>
                  <a:gd name="T1" fmla="*/ 0 h 201"/>
                  <a:gd name="T2" fmla="*/ 38 w 71"/>
                  <a:gd name="T3" fmla="*/ 51 h 201"/>
                  <a:gd name="T4" fmla="*/ 20 w 71"/>
                  <a:gd name="T5" fmla="*/ 155 h 201"/>
                  <a:gd name="T6" fmla="*/ 20 w 71"/>
                  <a:gd name="T7" fmla="*/ 201 h 201"/>
                  <a:gd name="T8" fmla="*/ 0 w 71"/>
                  <a:gd name="T9" fmla="*/ 143 h 201"/>
                  <a:gd name="T10" fmla="*/ 6 w 71"/>
                  <a:gd name="T11" fmla="*/ 71 h 201"/>
                  <a:gd name="T12" fmla="*/ 38 w 71"/>
                  <a:gd name="T13" fmla="*/ 13 h 201"/>
                  <a:gd name="T14" fmla="*/ 71 w 71"/>
                  <a:gd name="T15" fmla="*/ 0 h 20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1"/>
                  <a:gd name="T25" fmla="*/ 0 h 201"/>
                  <a:gd name="T26" fmla="*/ 71 w 71"/>
                  <a:gd name="T27" fmla="*/ 201 h 20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1" h="201">
                    <a:moveTo>
                      <a:pt x="71" y="0"/>
                    </a:moveTo>
                    <a:lnTo>
                      <a:pt x="38" y="51"/>
                    </a:lnTo>
                    <a:lnTo>
                      <a:pt x="20" y="155"/>
                    </a:lnTo>
                    <a:lnTo>
                      <a:pt x="20" y="201"/>
                    </a:lnTo>
                    <a:lnTo>
                      <a:pt x="0" y="143"/>
                    </a:lnTo>
                    <a:lnTo>
                      <a:pt x="6" y="71"/>
                    </a:lnTo>
                    <a:lnTo>
                      <a:pt x="38" y="13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582" name="Freeform 139"/>
              <p:cNvSpPr>
                <a:spLocks/>
              </p:cNvSpPr>
              <p:nvPr/>
            </p:nvSpPr>
            <p:spPr bwMode="auto">
              <a:xfrm>
                <a:off x="1924" y="1292"/>
                <a:ext cx="37" cy="58"/>
              </a:xfrm>
              <a:custGeom>
                <a:avLst/>
                <a:gdLst>
                  <a:gd name="T0" fmla="*/ 0 w 122"/>
                  <a:gd name="T1" fmla="*/ 0 h 200"/>
                  <a:gd name="T2" fmla="*/ 58 w 122"/>
                  <a:gd name="T3" fmla="*/ 52 h 200"/>
                  <a:gd name="T4" fmla="*/ 97 w 122"/>
                  <a:gd name="T5" fmla="*/ 123 h 200"/>
                  <a:gd name="T6" fmla="*/ 97 w 122"/>
                  <a:gd name="T7" fmla="*/ 200 h 200"/>
                  <a:gd name="T8" fmla="*/ 122 w 122"/>
                  <a:gd name="T9" fmla="*/ 143 h 200"/>
                  <a:gd name="T10" fmla="*/ 102 w 122"/>
                  <a:gd name="T11" fmla="*/ 57 h 200"/>
                  <a:gd name="T12" fmla="*/ 58 w 122"/>
                  <a:gd name="T13" fmla="*/ 19 h 200"/>
                  <a:gd name="T14" fmla="*/ 0 w 122"/>
                  <a:gd name="T15" fmla="*/ 0 h 2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22"/>
                  <a:gd name="T25" fmla="*/ 0 h 200"/>
                  <a:gd name="T26" fmla="*/ 122 w 122"/>
                  <a:gd name="T27" fmla="*/ 200 h 2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22" h="200">
                    <a:moveTo>
                      <a:pt x="0" y="0"/>
                    </a:moveTo>
                    <a:lnTo>
                      <a:pt x="58" y="52"/>
                    </a:lnTo>
                    <a:lnTo>
                      <a:pt x="97" y="123"/>
                    </a:lnTo>
                    <a:lnTo>
                      <a:pt x="97" y="200"/>
                    </a:lnTo>
                    <a:lnTo>
                      <a:pt x="122" y="143"/>
                    </a:lnTo>
                    <a:lnTo>
                      <a:pt x="102" y="57"/>
                    </a:lnTo>
                    <a:lnTo>
                      <a:pt x="58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583" name="Freeform 140"/>
              <p:cNvSpPr>
                <a:spLocks/>
              </p:cNvSpPr>
              <p:nvPr/>
            </p:nvSpPr>
            <p:spPr bwMode="auto">
              <a:xfrm>
                <a:off x="1957" y="1299"/>
                <a:ext cx="36" cy="67"/>
              </a:xfrm>
              <a:custGeom>
                <a:avLst/>
                <a:gdLst>
                  <a:gd name="T0" fmla="*/ 0 w 122"/>
                  <a:gd name="T1" fmla="*/ 0 h 227"/>
                  <a:gd name="T2" fmla="*/ 51 w 122"/>
                  <a:gd name="T3" fmla="*/ 46 h 227"/>
                  <a:gd name="T4" fmla="*/ 96 w 122"/>
                  <a:gd name="T5" fmla="*/ 124 h 227"/>
                  <a:gd name="T6" fmla="*/ 116 w 122"/>
                  <a:gd name="T7" fmla="*/ 227 h 227"/>
                  <a:gd name="T8" fmla="*/ 122 w 122"/>
                  <a:gd name="T9" fmla="*/ 163 h 227"/>
                  <a:gd name="T10" fmla="*/ 83 w 122"/>
                  <a:gd name="T11" fmla="*/ 65 h 227"/>
                  <a:gd name="T12" fmla="*/ 51 w 122"/>
                  <a:gd name="T13" fmla="*/ 20 h 227"/>
                  <a:gd name="T14" fmla="*/ 0 w 122"/>
                  <a:gd name="T15" fmla="*/ 0 h 22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22"/>
                  <a:gd name="T25" fmla="*/ 0 h 227"/>
                  <a:gd name="T26" fmla="*/ 122 w 122"/>
                  <a:gd name="T27" fmla="*/ 227 h 22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22" h="227">
                    <a:moveTo>
                      <a:pt x="0" y="0"/>
                    </a:moveTo>
                    <a:lnTo>
                      <a:pt x="51" y="46"/>
                    </a:lnTo>
                    <a:lnTo>
                      <a:pt x="96" y="124"/>
                    </a:lnTo>
                    <a:lnTo>
                      <a:pt x="116" y="227"/>
                    </a:lnTo>
                    <a:lnTo>
                      <a:pt x="122" y="163"/>
                    </a:lnTo>
                    <a:lnTo>
                      <a:pt x="83" y="65"/>
                    </a:lnTo>
                    <a:lnTo>
                      <a:pt x="51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584" name="Freeform 141"/>
              <p:cNvSpPr>
                <a:spLocks/>
              </p:cNvSpPr>
              <p:nvPr/>
            </p:nvSpPr>
            <p:spPr bwMode="auto">
              <a:xfrm>
                <a:off x="1997" y="1422"/>
                <a:ext cx="43" cy="15"/>
              </a:xfrm>
              <a:custGeom>
                <a:avLst/>
                <a:gdLst>
                  <a:gd name="T0" fmla="*/ 148 w 148"/>
                  <a:gd name="T1" fmla="*/ 52 h 52"/>
                  <a:gd name="T2" fmla="*/ 77 w 148"/>
                  <a:gd name="T3" fmla="*/ 26 h 52"/>
                  <a:gd name="T4" fmla="*/ 0 w 148"/>
                  <a:gd name="T5" fmla="*/ 26 h 52"/>
                  <a:gd name="T6" fmla="*/ 58 w 148"/>
                  <a:gd name="T7" fmla="*/ 0 h 52"/>
                  <a:gd name="T8" fmla="*/ 122 w 148"/>
                  <a:gd name="T9" fmla="*/ 6 h 52"/>
                  <a:gd name="T10" fmla="*/ 148 w 148"/>
                  <a:gd name="T11" fmla="*/ 52 h 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48"/>
                  <a:gd name="T19" fmla="*/ 0 h 52"/>
                  <a:gd name="T20" fmla="*/ 148 w 148"/>
                  <a:gd name="T21" fmla="*/ 52 h 5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48" h="52">
                    <a:moveTo>
                      <a:pt x="148" y="52"/>
                    </a:moveTo>
                    <a:lnTo>
                      <a:pt x="77" y="26"/>
                    </a:lnTo>
                    <a:lnTo>
                      <a:pt x="0" y="26"/>
                    </a:lnTo>
                    <a:lnTo>
                      <a:pt x="58" y="0"/>
                    </a:lnTo>
                    <a:lnTo>
                      <a:pt x="122" y="6"/>
                    </a:lnTo>
                    <a:lnTo>
                      <a:pt x="148" y="5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585" name="Freeform 142"/>
              <p:cNvSpPr>
                <a:spLocks/>
              </p:cNvSpPr>
              <p:nvPr/>
            </p:nvSpPr>
            <p:spPr bwMode="auto">
              <a:xfrm>
                <a:off x="2023" y="1410"/>
                <a:ext cx="30" cy="7"/>
              </a:xfrm>
              <a:custGeom>
                <a:avLst/>
                <a:gdLst>
                  <a:gd name="T0" fmla="*/ 103 w 103"/>
                  <a:gd name="T1" fmla="*/ 25 h 25"/>
                  <a:gd name="T2" fmla="*/ 52 w 103"/>
                  <a:gd name="T3" fmla="*/ 20 h 25"/>
                  <a:gd name="T4" fmla="*/ 0 w 103"/>
                  <a:gd name="T5" fmla="*/ 20 h 25"/>
                  <a:gd name="T6" fmla="*/ 45 w 103"/>
                  <a:gd name="T7" fmla="*/ 0 h 25"/>
                  <a:gd name="T8" fmla="*/ 103 w 103"/>
                  <a:gd name="T9" fmla="*/ 25 h 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3"/>
                  <a:gd name="T16" fmla="*/ 0 h 25"/>
                  <a:gd name="T17" fmla="*/ 103 w 103"/>
                  <a:gd name="T18" fmla="*/ 25 h 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3" h="25">
                    <a:moveTo>
                      <a:pt x="103" y="25"/>
                    </a:moveTo>
                    <a:lnTo>
                      <a:pt x="52" y="20"/>
                    </a:lnTo>
                    <a:lnTo>
                      <a:pt x="0" y="20"/>
                    </a:lnTo>
                    <a:lnTo>
                      <a:pt x="45" y="0"/>
                    </a:lnTo>
                    <a:lnTo>
                      <a:pt x="103" y="2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0" name="Group 167"/>
          <p:cNvGrpSpPr>
            <a:grpSpLocks/>
          </p:cNvGrpSpPr>
          <p:nvPr/>
        </p:nvGrpSpPr>
        <p:grpSpPr bwMode="auto">
          <a:xfrm>
            <a:off x="331177" y="3124202"/>
            <a:ext cx="1600200" cy="881063"/>
            <a:chOff x="82" y="2136"/>
            <a:chExt cx="1092" cy="555"/>
          </a:xfrm>
        </p:grpSpPr>
        <p:sp>
          <p:nvSpPr>
            <p:cNvPr id="277527" name="AutoShape 162"/>
            <p:cNvSpPr>
              <a:spLocks noChangeArrowheads="1"/>
            </p:cNvSpPr>
            <p:nvPr/>
          </p:nvSpPr>
          <p:spPr bwMode="auto">
            <a:xfrm rot="40930" flipH="1">
              <a:off x="82" y="2344"/>
              <a:ext cx="1092" cy="202"/>
            </a:xfrm>
            <a:custGeom>
              <a:avLst/>
              <a:gdLst>
                <a:gd name="T0" fmla="*/ 928 w 21600"/>
                <a:gd name="T1" fmla="*/ 0 h 21600"/>
                <a:gd name="T2" fmla="*/ 0 w 21600"/>
                <a:gd name="T3" fmla="*/ 101 h 21600"/>
                <a:gd name="T4" fmla="*/ 928 w 21600"/>
                <a:gd name="T5" fmla="*/ 202 h 21600"/>
                <a:gd name="T6" fmla="*/ 1092 w 21600"/>
                <a:gd name="T7" fmla="*/ 101 h 21600"/>
                <a:gd name="T8" fmla="*/ 3 60000 65536"/>
                <a:gd name="T9" fmla="*/ 2 60000 65536"/>
                <a:gd name="T10" fmla="*/ 1 60000 65536"/>
                <a:gd name="T11" fmla="*/ 0 60000 65536"/>
                <a:gd name="T12" fmla="*/ 3382 w 21600"/>
                <a:gd name="T13" fmla="*/ 5774 h 21600"/>
                <a:gd name="T14" fmla="*/ 20077 w 21600"/>
                <a:gd name="T15" fmla="*/ 1582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8357" y="0"/>
                  </a:moveTo>
                  <a:lnTo>
                    <a:pt x="18357" y="5756"/>
                  </a:lnTo>
                  <a:lnTo>
                    <a:pt x="3375" y="5756"/>
                  </a:lnTo>
                  <a:lnTo>
                    <a:pt x="3375" y="15844"/>
                  </a:lnTo>
                  <a:lnTo>
                    <a:pt x="18357" y="15844"/>
                  </a:lnTo>
                  <a:lnTo>
                    <a:pt x="18357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756"/>
                  </a:moveTo>
                  <a:lnTo>
                    <a:pt x="1350" y="15844"/>
                  </a:lnTo>
                  <a:lnTo>
                    <a:pt x="2700" y="15844"/>
                  </a:lnTo>
                  <a:lnTo>
                    <a:pt x="2700" y="5756"/>
                  </a:lnTo>
                  <a:close/>
                </a:path>
                <a:path w="21600" h="21600">
                  <a:moveTo>
                    <a:pt x="0" y="5756"/>
                  </a:moveTo>
                  <a:lnTo>
                    <a:pt x="0" y="15844"/>
                  </a:lnTo>
                  <a:lnTo>
                    <a:pt x="675" y="15844"/>
                  </a:lnTo>
                  <a:lnTo>
                    <a:pt x="675" y="5756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1" name="Group 150"/>
            <p:cNvGrpSpPr>
              <a:grpSpLocks/>
            </p:cNvGrpSpPr>
            <p:nvPr/>
          </p:nvGrpSpPr>
          <p:grpSpPr bwMode="auto">
            <a:xfrm>
              <a:off x="496" y="2136"/>
              <a:ext cx="447" cy="523"/>
              <a:chOff x="1815" y="2741"/>
              <a:chExt cx="498" cy="523"/>
            </a:xfrm>
          </p:grpSpPr>
          <p:sp>
            <p:nvSpPr>
              <p:cNvPr id="277530" name="Freeform 151"/>
              <p:cNvSpPr>
                <a:spLocks/>
              </p:cNvSpPr>
              <p:nvPr/>
            </p:nvSpPr>
            <p:spPr bwMode="auto">
              <a:xfrm>
                <a:off x="1815" y="2741"/>
                <a:ext cx="498" cy="523"/>
              </a:xfrm>
              <a:custGeom>
                <a:avLst/>
                <a:gdLst>
                  <a:gd name="T0" fmla="*/ 0 w 3217"/>
                  <a:gd name="T1" fmla="*/ 2216 h 2216"/>
                  <a:gd name="T2" fmla="*/ 3217 w 3217"/>
                  <a:gd name="T3" fmla="*/ 536 h 2216"/>
                  <a:gd name="T4" fmla="*/ 2370 w 3217"/>
                  <a:gd name="T5" fmla="*/ 517 h 2216"/>
                  <a:gd name="T6" fmla="*/ 2370 w 3217"/>
                  <a:gd name="T7" fmla="*/ 479 h 2216"/>
                  <a:gd name="T8" fmla="*/ 2361 w 3217"/>
                  <a:gd name="T9" fmla="*/ 442 h 2216"/>
                  <a:gd name="T10" fmla="*/ 2346 w 3217"/>
                  <a:gd name="T11" fmla="*/ 408 h 2216"/>
                  <a:gd name="T12" fmla="*/ 2322 w 3217"/>
                  <a:gd name="T13" fmla="*/ 381 h 2216"/>
                  <a:gd name="T14" fmla="*/ 2292 w 3217"/>
                  <a:gd name="T15" fmla="*/ 358 h 2216"/>
                  <a:gd name="T16" fmla="*/ 2255 w 3217"/>
                  <a:gd name="T17" fmla="*/ 344 h 2216"/>
                  <a:gd name="T18" fmla="*/ 2211 w 3217"/>
                  <a:gd name="T19" fmla="*/ 337 h 2216"/>
                  <a:gd name="T20" fmla="*/ 2187 w 3217"/>
                  <a:gd name="T21" fmla="*/ 300 h 2216"/>
                  <a:gd name="T22" fmla="*/ 2176 w 3217"/>
                  <a:gd name="T23" fmla="*/ 235 h 2216"/>
                  <a:gd name="T24" fmla="*/ 2152 w 3217"/>
                  <a:gd name="T25" fmla="*/ 178 h 2216"/>
                  <a:gd name="T26" fmla="*/ 2113 w 3217"/>
                  <a:gd name="T27" fmla="*/ 134 h 2216"/>
                  <a:gd name="T28" fmla="*/ 2063 w 3217"/>
                  <a:gd name="T29" fmla="*/ 103 h 2216"/>
                  <a:gd name="T30" fmla="*/ 2004 w 3217"/>
                  <a:gd name="T31" fmla="*/ 85 h 2216"/>
                  <a:gd name="T32" fmla="*/ 1936 w 3217"/>
                  <a:gd name="T33" fmla="*/ 81 h 2216"/>
                  <a:gd name="T34" fmla="*/ 1862 w 3217"/>
                  <a:gd name="T35" fmla="*/ 93 h 2216"/>
                  <a:gd name="T36" fmla="*/ 1798 w 3217"/>
                  <a:gd name="T37" fmla="*/ 79 h 2216"/>
                  <a:gd name="T38" fmla="*/ 1745 w 3217"/>
                  <a:gd name="T39" fmla="*/ 39 h 2216"/>
                  <a:gd name="T40" fmla="*/ 1689 w 3217"/>
                  <a:gd name="T41" fmla="*/ 12 h 2216"/>
                  <a:gd name="T42" fmla="*/ 1630 w 3217"/>
                  <a:gd name="T43" fmla="*/ 1 h 2216"/>
                  <a:gd name="T44" fmla="*/ 1569 w 3217"/>
                  <a:gd name="T45" fmla="*/ 1 h 2216"/>
                  <a:gd name="T46" fmla="*/ 1509 w 3217"/>
                  <a:gd name="T47" fmla="*/ 15 h 2216"/>
                  <a:gd name="T48" fmla="*/ 1453 w 3217"/>
                  <a:gd name="T49" fmla="*/ 39 h 2216"/>
                  <a:gd name="T50" fmla="*/ 1401 w 3217"/>
                  <a:gd name="T51" fmla="*/ 73 h 2216"/>
                  <a:gd name="T52" fmla="*/ 1335 w 3217"/>
                  <a:gd name="T53" fmla="*/ 88 h 2216"/>
                  <a:gd name="T54" fmla="*/ 1258 w 3217"/>
                  <a:gd name="T55" fmla="*/ 86 h 2216"/>
                  <a:gd name="T56" fmla="*/ 1191 w 3217"/>
                  <a:gd name="T57" fmla="*/ 96 h 2216"/>
                  <a:gd name="T58" fmla="*/ 1135 w 3217"/>
                  <a:gd name="T59" fmla="*/ 118 h 2216"/>
                  <a:gd name="T60" fmla="*/ 1086 w 3217"/>
                  <a:gd name="T61" fmla="*/ 150 h 2216"/>
                  <a:gd name="T62" fmla="*/ 1046 w 3217"/>
                  <a:gd name="T63" fmla="*/ 192 h 2216"/>
                  <a:gd name="T64" fmla="*/ 1014 w 3217"/>
                  <a:gd name="T65" fmla="*/ 240 h 2216"/>
                  <a:gd name="T66" fmla="*/ 991 w 3217"/>
                  <a:gd name="T67" fmla="*/ 293 h 2216"/>
                  <a:gd name="T68" fmla="*/ 954 w 3217"/>
                  <a:gd name="T69" fmla="*/ 326 h 2216"/>
                  <a:gd name="T70" fmla="*/ 906 w 3217"/>
                  <a:gd name="T71" fmla="*/ 336 h 2216"/>
                  <a:gd name="T72" fmla="*/ 868 w 3217"/>
                  <a:gd name="T73" fmla="*/ 353 h 2216"/>
                  <a:gd name="T74" fmla="*/ 839 w 3217"/>
                  <a:gd name="T75" fmla="*/ 376 h 2216"/>
                  <a:gd name="T76" fmla="*/ 817 w 3217"/>
                  <a:gd name="T77" fmla="*/ 404 h 2216"/>
                  <a:gd name="T78" fmla="*/ 803 w 3217"/>
                  <a:gd name="T79" fmla="*/ 436 h 2216"/>
                  <a:gd name="T80" fmla="*/ 796 w 3217"/>
                  <a:gd name="T81" fmla="*/ 472 h 2216"/>
                  <a:gd name="T82" fmla="*/ 796 w 3217"/>
                  <a:gd name="T83" fmla="*/ 510 h 2216"/>
                  <a:gd name="T84" fmla="*/ 0 w 3217"/>
                  <a:gd name="T85" fmla="*/ 536 h 221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3217"/>
                  <a:gd name="T130" fmla="*/ 0 h 2216"/>
                  <a:gd name="T131" fmla="*/ 3217 w 3217"/>
                  <a:gd name="T132" fmla="*/ 2216 h 221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3217" h="2216">
                    <a:moveTo>
                      <a:pt x="0" y="536"/>
                    </a:moveTo>
                    <a:lnTo>
                      <a:pt x="0" y="2216"/>
                    </a:lnTo>
                    <a:lnTo>
                      <a:pt x="3217" y="2216"/>
                    </a:lnTo>
                    <a:lnTo>
                      <a:pt x="3217" y="536"/>
                    </a:lnTo>
                    <a:lnTo>
                      <a:pt x="2369" y="536"/>
                    </a:lnTo>
                    <a:lnTo>
                      <a:pt x="2370" y="517"/>
                    </a:lnTo>
                    <a:lnTo>
                      <a:pt x="2371" y="497"/>
                    </a:lnTo>
                    <a:lnTo>
                      <a:pt x="2370" y="479"/>
                    </a:lnTo>
                    <a:lnTo>
                      <a:pt x="2366" y="460"/>
                    </a:lnTo>
                    <a:lnTo>
                      <a:pt x="2361" y="442"/>
                    </a:lnTo>
                    <a:lnTo>
                      <a:pt x="2354" y="425"/>
                    </a:lnTo>
                    <a:lnTo>
                      <a:pt x="2346" y="408"/>
                    </a:lnTo>
                    <a:lnTo>
                      <a:pt x="2334" y="395"/>
                    </a:lnTo>
                    <a:lnTo>
                      <a:pt x="2322" y="381"/>
                    </a:lnTo>
                    <a:lnTo>
                      <a:pt x="2308" y="368"/>
                    </a:lnTo>
                    <a:lnTo>
                      <a:pt x="2292" y="358"/>
                    </a:lnTo>
                    <a:lnTo>
                      <a:pt x="2274" y="350"/>
                    </a:lnTo>
                    <a:lnTo>
                      <a:pt x="2255" y="344"/>
                    </a:lnTo>
                    <a:lnTo>
                      <a:pt x="2234" y="339"/>
                    </a:lnTo>
                    <a:lnTo>
                      <a:pt x="2211" y="337"/>
                    </a:lnTo>
                    <a:lnTo>
                      <a:pt x="2186" y="337"/>
                    </a:lnTo>
                    <a:lnTo>
                      <a:pt x="2187" y="300"/>
                    </a:lnTo>
                    <a:lnTo>
                      <a:pt x="2184" y="267"/>
                    </a:lnTo>
                    <a:lnTo>
                      <a:pt x="2176" y="235"/>
                    </a:lnTo>
                    <a:lnTo>
                      <a:pt x="2166" y="205"/>
                    </a:lnTo>
                    <a:lnTo>
                      <a:pt x="2152" y="178"/>
                    </a:lnTo>
                    <a:lnTo>
                      <a:pt x="2134" y="155"/>
                    </a:lnTo>
                    <a:lnTo>
                      <a:pt x="2113" y="134"/>
                    </a:lnTo>
                    <a:lnTo>
                      <a:pt x="2090" y="117"/>
                    </a:lnTo>
                    <a:lnTo>
                      <a:pt x="2063" y="103"/>
                    </a:lnTo>
                    <a:lnTo>
                      <a:pt x="2034" y="93"/>
                    </a:lnTo>
                    <a:lnTo>
                      <a:pt x="2004" y="85"/>
                    </a:lnTo>
                    <a:lnTo>
                      <a:pt x="1970" y="81"/>
                    </a:lnTo>
                    <a:lnTo>
                      <a:pt x="1936" y="81"/>
                    </a:lnTo>
                    <a:lnTo>
                      <a:pt x="1899" y="86"/>
                    </a:lnTo>
                    <a:lnTo>
                      <a:pt x="1862" y="93"/>
                    </a:lnTo>
                    <a:lnTo>
                      <a:pt x="1823" y="106"/>
                    </a:lnTo>
                    <a:lnTo>
                      <a:pt x="1798" y="79"/>
                    </a:lnTo>
                    <a:lnTo>
                      <a:pt x="1773" y="57"/>
                    </a:lnTo>
                    <a:lnTo>
                      <a:pt x="1745" y="39"/>
                    </a:lnTo>
                    <a:lnTo>
                      <a:pt x="1718" y="24"/>
                    </a:lnTo>
                    <a:lnTo>
                      <a:pt x="1689" y="12"/>
                    </a:lnTo>
                    <a:lnTo>
                      <a:pt x="1659" y="5"/>
                    </a:lnTo>
                    <a:lnTo>
                      <a:pt x="1630" y="1"/>
                    </a:lnTo>
                    <a:lnTo>
                      <a:pt x="1599" y="0"/>
                    </a:lnTo>
                    <a:lnTo>
                      <a:pt x="1569" y="1"/>
                    </a:lnTo>
                    <a:lnTo>
                      <a:pt x="1539" y="6"/>
                    </a:lnTo>
                    <a:lnTo>
                      <a:pt x="1509" y="15"/>
                    </a:lnTo>
                    <a:lnTo>
                      <a:pt x="1481" y="25"/>
                    </a:lnTo>
                    <a:lnTo>
                      <a:pt x="1453" y="39"/>
                    </a:lnTo>
                    <a:lnTo>
                      <a:pt x="1426" y="55"/>
                    </a:lnTo>
                    <a:lnTo>
                      <a:pt x="1401" y="73"/>
                    </a:lnTo>
                    <a:lnTo>
                      <a:pt x="1378" y="94"/>
                    </a:lnTo>
                    <a:lnTo>
                      <a:pt x="1335" y="88"/>
                    </a:lnTo>
                    <a:lnTo>
                      <a:pt x="1296" y="85"/>
                    </a:lnTo>
                    <a:lnTo>
                      <a:pt x="1258" y="86"/>
                    </a:lnTo>
                    <a:lnTo>
                      <a:pt x="1224" y="89"/>
                    </a:lnTo>
                    <a:lnTo>
                      <a:pt x="1191" y="96"/>
                    </a:lnTo>
                    <a:lnTo>
                      <a:pt x="1161" y="107"/>
                    </a:lnTo>
                    <a:lnTo>
                      <a:pt x="1135" y="118"/>
                    </a:lnTo>
                    <a:lnTo>
                      <a:pt x="1108" y="134"/>
                    </a:lnTo>
                    <a:lnTo>
                      <a:pt x="1086" y="150"/>
                    </a:lnTo>
                    <a:lnTo>
                      <a:pt x="1065" y="171"/>
                    </a:lnTo>
                    <a:lnTo>
                      <a:pt x="1046" y="192"/>
                    </a:lnTo>
                    <a:lnTo>
                      <a:pt x="1030" y="215"/>
                    </a:lnTo>
                    <a:lnTo>
                      <a:pt x="1014" y="240"/>
                    </a:lnTo>
                    <a:lnTo>
                      <a:pt x="1001" y="267"/>
                    </a:lnTo>
                    <a:lnTo>
                      <a:pt x="991" y="293"/>
                    </a:lnTo>
                    <a:lnTo>
                      <a:pt x="982" y="322"/>
                    </a:lnTo>
                    <a:lnTo>
                      <a:pt x="954" y="326"/>
                    </a:lnTo>
                    <a:lnTo>
                      <a:pt x="929" y="329"/>
                    </a:lnTo>
                    <a:lnTo>
                      <a:pt x="906" y="336"/>
                    </a:lnTo>
                    <a:lnTo>
                      <a:pt x="886" y="344"/>
                    </a:lnTo>
                    <a:lnTo>
                      <a:pt x="868" y="353"/>
                    </a:lnTo>
                    <a:lnTo>
                      <a:pt x="853" y="364"/>
                    </a:lnTo>
                    <a:lnTo>
                      <a:pt x="839" y="376"/>
                    </a:lnTo>
                    <a:lnTo>
                      <a:pt x="826" y="390"/>
                    </a:lnTo>
                    <a:lnTo>
                      <a:pt x="817" y="404"/>
                    </a:lnTo>
                    <a:lnTo>
                      <a:pt x="809" y="420"/>
                    </a:lnTo>
                    <a:lnTo>
                      <a:pt x="803" y="436"/>
                    </a:lnTo>
                    <a:lnTo>
                      <a:pt x="798" y="453"/>
                    </a:lnTo>
                    <a:lnTo>
                      <a:pt x="796" y="472"/>
                    </a:lnTo>
                    <a:lnTo>
                      <a:pt x="796" y="490"/>
                    </a:lnTo>
                    <a:lnTo>
                      <a:pt x="796" y="510"/>
                    </a:lnTo>
                    <a:lnTo>
                      <a:pt x="798" y="529"/>
                    </a:lnTo>
                    <a:lnTo>
                      <a:pt x="0" y="5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2" name="Group 152"/>
              <p:cNvGrpSpPr>
                <a:grpSpLocks/>
              </p:cNvGrpSpPr>
              <p:nvPr/>
            </p:nvGrpSpPr>
            <p:grpSpPr bwMode="auto">
              <a:xfrm>
                <a:off x="1833" y="2763"/>
                <a:ext cx="462" cy="471"/>
                <a:chOff x="1833" y="2763"/>
                <a:chExt cx="462" cy="471"/>
              </a:xfrm>
            </p:grpSpPr>
            <p:grpSp>
              <p:nvGrpSpPr>
                <p:cNvPr id="13" name="Group 153"/>
                <p:cNvGrpSpPr>
                  <a:grpSpLocks/>
                </p:cNvGrpSpPr>
                <p:nvPr/>
              </p:nvGrpSpPr>
              <p:grpSpPr bwMode="auto">
                <a:xfrm>
                  <a:off x="1957" y="2763"/>
                  <a:ext cx="206" cy="96"/>
                  <a:chOff x="4662" y="2743"/>
                  <a:chExt cx="665" cy="203"/>
                </a:xfrm>
              </p:grpSpPr>
              <p:sp>
                <p:nvSpPr>
                  <p:cNvPr id="277535" name="Freeform 154"/>
                  <p:cNvSpPr>
                    <a:spLocks/>
                  </p:cNvSpPr>
                  <p:nvPr/>
                </p:nvSpPr>
                <p:spPr bwMode="auto">
                  <a:xfrm>
                    <a:off x="4785" y="2804"/>
                    <a:ext cx="74" cy="80"/>
                  </a:xfrm>
                  <a:custGeom>
                    <a:avLst/>
                    <a:gdLst>
                      <a:gd name="T0" fmla="*/ 148 w 148"/>
                      <a:gd name="T1" fmla="*/ 160 h 160"/>
                      <a:gd name="T2" fmla="*/ 112 w 148"/>
                      <a:gd name="T3" fmla="*/ 56 h 160"/>
                      <a:gd name="T4" fmla="*/ 105 w 148"/>
                      <a:gd name="T5" fmla="*/ 34 h 160"/>
                      <a:gd name="T6" fmla="*/ 93 w 148"/>
                      <a:gd name="T7" fmla="*/ 19 h 160"/>
                      <a:gd name="T8" fmla="*/ 83 w 148"/>
                      <a:gd name="T9" fmla="*/ 9 h 160"/>
                      <a:gd name="T10" fmla="*/ 70 w 148"/>
                      <a:gd name="T11" fmla="*/ 2 h 160"/>
                      <a:gd name="T12" fmla="*/ 58 w 148"/>
                      <a:gd name="T13" fmla="*/ 0 h 160"/>
                      <a:gd name="T14" fmla="*/ 45 w 148"/>
                      <a:gd name="T15" fmla="*/ 1 h 160"/>
                      <a:gd name="T16" fmla="*/ 32 w 148"/>
                      <a:gd name="T17" fmla="*/ 5 h 160"/>
                      <a:gd name="T18" fmla="*/ 21 w 148"/>
                      <a:gd name="T19" fmla="*/ 11 h 160"/>
                      <a:gd name="T20" fmla="*/ 13 w 148"/>
                      <a:gd name="T21" fmla="*/ 20 h 160"/>
                      <a:gd name="T22" fmla="*/ 5 w 148"/>
                      <a:gd name="T23" fmla="*/ 31 h 160"/>
                      <a:gd name="T24" fmla="*/ 1 w 148"/>
                      <a:gd name="T25" fmla="*/ 42 h 160"/>
                      <a:gd name="T26" fmla="*/ 0 w 148"/>
                      <a:gd name="T27" fmla="*/ 55 h 160"/>
                      <a:gd name="T28" fmla="*/ 4 w 148"/>
                      <a:gd name="T29" fmla="*/ 68 h 160"/>
                      <a:gd name="T30" fmla="*/ 10 w 148"/>
                      <a:gd name="T31" fmla="*/ 80 h 160"/>
                      <a:gd name="T32" fmla="*/ 24 w 148"/>
                      <a:gd name="T33" fmla="*/ 94 h 160"/>
                      <a:gd name="T34" fmla="*/ 43 w 148"/>
                      <a:gd name="T35" fmla="*/ 106 h 160"/>
                      <a:gd name="T36" fmla="*/ 148 w 148"/>
                      <a:gd name="T37" fmla="*/ 160 h 160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148"/>
                      <a:gd name="T58" fmla="*/ 0 h 160"/>
                      <a:gd name="T59" fmla="*/ 148 w 148"/>
                      <a:gd name="T60" fmla="*/ 160 h 160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148" h="160">
                        <a:moveTo>
                          <a:pt x="148" y="160"/>
                        </a:moveTo>
                        <a:lnTo>
                          <a:pt x="112" y="56"/>
                        </a:lnTo>
                        <a:lnTo>
                          <a:pt x="105" y="34"/>
                        </a:lnTo>
                        <a:lnTo>
                          <a:pt x="93" y="19"/>
                        </a:lnTo>
                        <a:lnTo>
                          <a:pt x="83" y="9"/>
                        </a:lnTo>
                        <a:lnTo>
                          <a:pt x="70" y="2"/>
                        </a:lnTo>
                        <a:lnTo>
                          <a:pt x="58" y="0"/>
                        </a:lnTo>
                        <a:lnTo>
                          <a:pt x="45" y="1"/>
                        </a:lnTo>
                        <a:lnTo>
                          <a:pt x="32" y="5"/>
                        </a:lnTo>
                        <a:lnTo>
                          <a:pt x="21" y="11"/>
                        </a:lnTo>
                        <a:lnTo>
                          <a:pt x="13" y="20"/>
                        </a:lnTo>
                        <a:lnTo>
                          <a:pt x="5" y="31"/>
                        </a:lnTo>
                        <a:lnTo>
                          <a:pt x="1" y="42"/>
                        </a:lnTo>
                        <a:lnTo>
                          <a:pt x="0" y="55"/>
                        </a:lnTo>
                        <a:lnTo>
                          <a:pt x="4" y="68"/>
                        </a:lnTo>
                        <a:lnTo>
                          <a:pt x="10" y="80"/>
                        </a:lnTo>
                        <a:lnTo>
                          <a:pt x="24" y="94"/>
                        </a:lnTo>
                        <a:lnTo>
                          <a:pt x="43" y="106"/>
                        </a:lnTo>
                        <a:lnTo>
                          <a:pt x="148" y="160"/>
                        </a:lnTo>
                        <a:close/>
                      </a:path>
                    </a:pathLst>
                  </a:cu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7536" name="Freeform 155"/>
                  <p:cNvSpPr>
                    <a:spLocks/>
                  </p:cNvSpPr>
                  <p:nvPr/>
                </p:nvSpPr>
                <p:spPr bwMode="auto">
                  <a:xfrm>
                    <a:off x="5142" y="2791"/>
                    <a:ext cx="73" cy="80"/>
                  </a:xfrm>
                  <a:custGeom>
                    <a:avLst/>
                    <a:gdLst>
                      <a:gd name="T0" fmla="*/ 0 w 148"/>
                      <a:gd name="T1" fmla="*/ 160 h 160"/>
                      <a:gd name="T2" fmla="*/ 38 w 148"/>
                      <a:gd name="T3" fmla="*/ 57 h 160"/>
                      <a:gd name="T4" fmla="*/ 46 w 148"/>
                      <a:gd name="T5" fmla="*/ 36 h 160"/>
                      <a:gd name="T6" fmla="*/ 57 w 148"/>
                      <a:gd name="T7" fmla="*/ 20 h 160"/>
                      <a:gd name="T8" fmla="*/ 67 w 148"/>
                      <a:gd name="T9" fmla="*/ 10 h 160"/>
                      <a:gd name="T10" fmla="*/ 81 w 148"/>
                      <a:gd name="T11" fmla="*/ 4 h 160"/>
                      <a:gd name="T12" fmla="*/ 92 w 148"/>
                      <a:gd name="T13" fmla="*/ 0 h 160"/>
                      <a:gd name="T14" fmla="*/ 105 w 148"/>
                      <a:gd name="T15" fmla="*/ 1 h 160"/>
                      <a:gd name="T16" fmla="*/ 118 w 148"/>
                      <a:gd name="T17" fmla="*/ 4 h 160"/>
                      <a:gd name="T18" fmla="*/ 128 w 148"/>
                      <a:gd name="T19" fmla="*/ 10 h 160"/>
                      <a:gd name="T20" fmla="*/ 137 w 148"/>
                      <a:gd name="T21" fmla="*/ 19 h 160"/>
                      <a:gd name="T22" fmla="*/ 143 w 148"/>
                      <a:gd name="T23" fmla="*/ 28 h 160"/>
                      <a:gd name="T24" fmla="*/ 148 w 148"/>
                      <a:gd name="T25" fmla="*/ 39 h 160"/>
                      <a:gd name="T26" fmla="*/ 148 w 148"/>
                      <a:gd name="T27" fmla="*/ 52 h 160"/>
                      <a:gd name="T28" fmla="*/ 144 w 148"/>
                      <a:gd name="T29" fmla="*/ 65 h 160"/>
                      <a:gd name="T30" fmla="*/ 136 w 148"/>
                      <a:gd name="T31" fmla="*/ 78 h 160"/>
                      <a:gd name="T32" fmla="*/ 124 w 148"/>
                      <a:gd name="T33" fmla="*/ 90 h 160"/>
                      <a:gd name="T34" fmla="*/ 105 w 148"/>
                      <a:gd name="T35" fmla="*/ 102 h 160"/>
                      <a:gd name="T36" fmla="*/ 0 w 148"/>
                      <a:gd name="T37" fmla="*/ 160 h 160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148"/>
                      <a:gd name="T58" fmla="*/ 0 h 160"/>
                      <a:gd name="T59" fmla="*/ 148 w 148"/>
                      <a:gd name="T60" fmla="*/ 160 h 160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148" h="160">
                        <a:moveTo>
                          <a:pt x="0" y="160"/>
                        </a:moveTo>
                        <a:lnTo>
                          <a:pt x="38" y="57"/>
                        </a:lnTo>
                        <a:lnTo>
                          <a:pt x="46" y="36"/>
                        </a:lnTo>
                        <a:lnTo>
                          <a:pt x="57" y="20"/>
                        </a:lnTo>
                        <a:lnTo>
                          <a:pt x="67" y="10"/>
                        </a:lnTo>
                        <a:lnTo>
                          <a:pt x="81" y="4"/>
                        </a:lnTo>
                        <a:lnTo>
                          <a:pt x="92" y="0"/>
                        </a:lnTo>
                        <a:lnTo>
                          <a:pt x="105" y="1"/>
                        </a:lnTo>
                        <a:lnTo>
                          <a:pt x="118" y="4"/>
                        </a:lnTo>
                        <a:lnTo>
                          <a:pt x="128" y="10"/>
                        </a:lnTo>
                        <a:lnTo>
                          <a:pt x="137" y="19"/>
                        </a:lnTo>
                        <a:lnTo>
                          <a:pt x="143" y="28"/>
                        </a:lnTo>
                        <a:lnTo>
                          <a:pt x="148" y="39"/>
                        </a:lnTo>
                        <a:lnTo>
                          <a:pt x="148" y="52"/>
                        </a:lnTo>
                        <a:lnTo>
                          <a:pt x="144" y="65"/>
                        </a:lnTo>
                        <a:lnTo>
                          <a:pt x="136" y="78"/>
                        </a:lnTo>
                        <a:lnTo>
                          <a:pt x="124" y="90"/>
                        </a:lnTo>
                        <a:lnTo>
                          <a:pt x="105" y="102"/>
                        </a:lnTo>
                        <a:lnTo>
                          <a:pt x="0" y="160"/>
                        </a:lnTo>
                        <a:close/>
                      </a:path>
                    </a:pathLst>
                  </a:cu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7537" name="Freeform 156"/>
                  <p:cNvSpPr>
                    <a:spLocks/>
                  </p:cNvSpPr>
                  <p:nvPr/>
                </p:nvSpPr>
                <p:spPr bwMode="auto">
                  <a:xfrm>
                    <a:off x="4983" y="2743"/>
                    <a:ext cx="63" cy="117"/>
                  </a:xfrm>
                  <a:custGeom>
                    <a:avLst/>
                    <a:gdLst>
                      <a:gd name="T0" fmla="*/ 59 w 127"/>
                      <a:gd name="T1" fmla="*/ 232 h 235"/>
                      <a:gd name="T2" fmla="*/ 127 w 127"/>
                      <a:gd name="T3" fmla="*/ 79 h 235"/>
                      <a:gd name="T4" fmla="*/ 127 w 127"/>
                      <a:gd name="T5" fmla="*/ 58 h 235"/>
                      <a:gd name="T6" fmla="*/ 122 w 127"/>
                      <a:gd name="T7" fmla="*/ 41 h 235"/>
                      <a:gd name="T8" fmla="*/ 114 w 127"/>
                      <a:gd name="T9" fmla="*/ 27 h 235"/>
                      <a:gd name="T10" fmla="*/ 103 w 127"/>
                      <a:gd name="T11" fmla="*/ 16 h 235"/>
                      <a:gd name="T12" fmla="*/ 92 w 127"/>
                      <a:gd name="T13" fmla="*/ 8 h 235"/>
                      <a:gd name="T14" fmla="*/ 79 w 127"/>
                      <a:gd name="T15" fmla="*/ 2 h 235"/>
                      <a:gd name="T16" fmla="*/ 65 w 127"/>
                      <a:gd name="T17" fmla="*/ 0 h 235"/>
                      <a:gd name="T18" fmla="*/ 51 w 127"/>
                      <a:gd name="T19" fmla="*/ 0 h 235"/>
                      <a:gd name="T20" fmla="*/ 37 w 127"/>
                      <a:gd name="T21" fmla="*/ 3 h 235"/>
                      <a:gd name="T22" fmla="*/ 26 w 127"/>
                      <a:gd name="T23" fmla="*/ 9 h 235"/>
                      <a:gd name="T24" fmla="*/ 15 w 127"/>
                      <a:gd name="T25" fmla="*/ 17 h 235"/>
                      <a:gd name="T26" fmla="*/ 7 w 127"/>
                      <a:gd name="T27" fmla="*/ 27 h 235"/>
                      <a:gd name="T28" fmla="*/ 1 w 127"/>
                      <a:gd name="T29" fmla="*/ 40 h 235"/>
                      <a:gd name="T30" fmla="*/ 0 w 127"/>
                      <a:gd name="T31" fmla="*/ 56 h 235"/>
                      <a:gd name="T32" fmla="*/ 3 w 127"/>
                      <a:gd name="T33" fmla="*/ 73 h 235"/>
                      <a:gd name="T34" fmla="*/ 11 w 127"/>
                      <a:gd name="T35" fmla="*/ 94 h 235"/>
                      <a:gd name="T36" fmla="*/ 11 w 127"/>
                      <a:gd name="T37" fmla="*/ 95 h 235"/>
                      <a:gd name="T38" fmla="*/ 13 w 127"/>
                      <a:gd name="T39" fmla="*/ 100 h 235"/>
                      <a:gd name="T40" fmla="*/ 16 w 127"/>
                      <a:gd name="T41" fmla="*/ 108 h 235"/>
                      <a:gd name="T42" fmla="*/ 19 w 127"/>
                      <a:gd name="T43" fmla="*/ 119 h 235"/>
                      <a:gd name="T44" fmla="*/ 25 w 127"/>
                      <a:gd name="T45" fmla="*/ 130 h 235"/>
                      <a:gd name="T46" fmla="*/ 29 w 127"/>
                      <a:gd name="T47" fmla="*/ 144 h 235"/>
                      <a:gd name="T48" fmla="*/ 34 w 127"/>
                      <a:gd name="T49" fmla="*/ 156 h 235"/>
                      <a:gd name="T50" fmla="*/ 38 w 127"/>
                      <a:gd name="T51" fmla="*/ 171 h 235"/>
                      <a:gd name="T52" fmla="*/ 43 w 127"/>
                      <a:gd name="T53" fmla="*/ 185 h 235"/>
                      <a:gd name="T54" fmla="*/ 49 w 127"/>
                      <a:gd name="T55" fmla="*/ 198 h 235"/>
                      <a:gd name="T56" fmla="*/ 52 w 127"/>
                      <a:gd name="T57" fmla="*/ 210 h 235"/>
                      <a:gd name="T58" fmla="*/ 57 w 127"/>
                      <a:gd name="T59" fmla="*/ 220 h 235"/>
                      <a:gd name="T60" fmla="*/ 59 w 127"/>
                      <a:gd name="T61" fmla="*/ 228 h 235"/>
                      <a:gd name="T62" fmla="*/ 59 w 127"/>
                      <a:gd name="T63" fmla="*/ 232 h 235"/>
                      <a:gd name="T64" fmla="*/ 60 w 127"/>
                      <a:gd name="T65" fmla="*/ 235 h 235"/>
                      <a:gd name="T66" fmla="*/ 59 w 127"/>
                      <a:gd name="T67" fmla="*/ 232 h 235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w 127"/>
                      <a:gd name="T103" fmla="*/ 0 h 235"/>
                      <a:gd name="T104" fmla="*/ 127 w 127"/>
                      <a:gd name="T105" fmla="*/ 235 h 235"/>
                    </a:gdLst>
                    <a:ahLst/>
                    <a:cxnLst>
                      <a:cxn ang="T68">
                        <a:pos x="T0" y="T1"/>
                      </a:cxn>
                      <a:cxn ang="T69">
                        <a:pos x="T2" y="T3"/>
                      </a:cxn>
                      <a:cxn ang="T70">
                        <a:pos x="T4" y="T5"/>
                      </a:cxn>
                      <a:cxn ang="T71">
                        <a:pos x="T6" y="T7"/>
                      </a:cxn>
                      <a:cxn ang="T72">
                        <a:pos x="T8" y="T9"/>
                      </a:cxn>
                      <a:cxn ang="T73">
                        <a:pos x="T10" y="T11"/>
                      </a:cxn>
                      <a:cxn ang="T74">
                        <a:pos x="T12" y="T13"/>
                      </a:cxn>
                      <a:cxn ang="T75">
                        <a:pos x="T14" y="T15"/>
                      </a:cxn>
                      <a:cxn ang="T76">
                        <a:pos x="T16" y="T17"/>
                      </a:cxn>
                      <a:cxn ang="T77">
                        <a:pos x="T18" y="T19"/>
                      </a:cxn>
                      <a:cxn ang="T78">
                        <a:pos x="T20" y="T21"/>
                      </a:cxn>
                      <a:cxn ang="T79">
                        <a:pos x="T22" y="T23"/>
                      </a:cxn>
                      <a:cxn ang="T80">
                        <a:pos x="T24" y="T25"/>
                      </a:cxn>
                      <a:cxn ang="T81">
                        <a:pos x="T26" y="T27"/>
                      </a:cxn>
                      <a:cxn ang="T82">
                        <a:pos x="T28" y="T29"/>
                      </a:cxn>
                      <a:cxn ang="T83">
                        <a:pos x="T30" y="T31"/>
                      </a:cxn>
                      <a:cxn ang="T84">
                        <a:pos x="T32" y="T33"/>
                      </a:cxn>
                      <a:cxn ang="T85">
                        <a:pos x="T34" y="T35"/>
                      </a:cxn>
                      <a:cxn ang="T86">
                        <a:pos x="T36" y="T37"/>
                      </a:cxn>
                      <a:cxn ang="T87">
                        <a:pos x="T38" y="T39"/>
                      </a:cxn>
                      <a:cxn ang="T88">
                        <a:pos x="T40" y="T41"/>
                      </a:cxn>
                      <a:cxn ang="T89">
                        <a:pos x="T42" y="T43"/>
                      </a:cxn>
                      <a:cxn ang="T90">
                        <a:pos x="T44" y="T45"/>
                      </a:cxn>
                      <a:cxn ang="T91">
                        <a:pos x="T46" y="T47"/>
                      </a:cxn>
                      <a:cxn ang="T92">
                        <a:pos x="T48" y="T49"/>
                      </a:cxn>
                      <a:cxn ang="T93">
                        <a:pos x="T50" y="T51"/>
                      </a:cxn>
                      <a:cxn ang="T94">
                        <a:pos x="T52" y="T53"/>
                      </a:cxn>
                      <a:cxn ang="T95">
                        <a:pos x="T54" y="T55"/>
                      </a:cxn>
                      <a:cxn ang="T96">
                        <a:pos x="T56" y="T57"/>
                      </a:cxn>
                      <a:cxn ang="T97">
                        <a:pos x="T58" y="T59"/>
                      </a:cxn>
                      <a:cxn ang="T98">
                        <a:pos x="T60" y="T61"/>
                      </a:cxn>
                      <a:cxn ang="T99">
                        <a:pos x="T62" y="T63"/>
                      </a:cxn>
                      <a:cxn ang="T100">
                        <a:pos x="T64" y="T65"/>
                      </a:cxn>
                      <a:cxn ang="T101">
                        <a:pos x="T66" y="T67"/>
                      </a:cxn>
                    </a:cxnLst>
                    <a:rect l="T102" t="T103" r="T104" b="T105"/>
                    <a:pathLst>
                      <a:path w="127" h="235">
                        <a:moveTo>
                          <a:pt x="59" y="232"/>
                        </a:moveTo>
                        <a:lnTo>
                          <a:pt x="127" y="79"/>
                        </a:lnTo>
                        <a:lnTo>
                          <a:pt x="127" y="58"/>
                        </a:lnTo>
                        <a:lnTo>
                          <a:pt x="122" y="41"/>
                        </a:lnTo>
                        <a:lnTo>
                          <a:pt x="114" y="27"/>
                        </a:lnTo>
                        <a:lnTo>
                          <a:pt x="103" y="16"/>
                        </a:lnTo>
                        <a:lnTo>
                          <a:pt x="92" y="8"/>
                        </a:lnTo>
                        <a:lnTo>
                          <a:pt x="79" y="2"/>
                        </a:lnTo>
                        <a:lnTo>
                          <a:pt x="65" y="0"/>
                        </a:lnTo>
                        <a:lnTo>
                          <a:pt x="51" y="0"/>
                        </a:lnTo>
                        <a:lnTo>
                          <a:pt x="37" y="3"/>
                        </a:lnTo>
                        <a:lnTo>
                          <a:pt x="26" y="9"/>
                        </a:lnTo>
                        <a:lnTo>
                          <a:pt x="15" y="17"/>
                        </a:lnTo>
                        <a:lnTo>
                          <a:pt x="7" y="27"/>
                        </a:lnTo>
                        <a:lnTo>
                          <a:pt x="1" y="40"/>
                        </a:lnTo>
                        <a:lnTo>
                          <a:pt x="0" y="56"/>
                        </a:lnTo>
                        <a:lnTo>
                          <a:pt x="3" y="73"/>
                        </a:lnTo>
                        <a:lnTo>
                          <a:pt x="11" y="94"/>
                        </a:lnTo>
                        <a:lnTo>
                          <a:pt x="11" y="95"/>
                        </a:lnTo>
                        <a:lnTo>
                          <a:pt x="13" y="100"/>
                        </a:lnTo>
                        <a:lnTo>
                          <a:pt x="16" y="108"/>
                        </a:lnTo>
                        <a:lnTo>
                          <a:pt x="19" y="119"/>
                        </a:lnTo>
                        <a:lnTo>
                          <a:pt x="25" y="130"/>
                        </a:lnTo>
                        <a:lnTo>
                          <a:pt x="29" y="144"/>
                        </a:lnTo>
                        <a:lnTo>
                          <a:pt x="34" y="156"/>
                        </a:lnTo>
                        <a:lnTo>
                          <a:pt x="38" y="171"/>
                        </a:lnTo>
                        <a:lnTo>
                          <a:pt x="43" y="185"/>
                        </a:lnTo>
                        <a:lnTo>
                          <a:pt x="49" y="198"/>
                        </a:lnTo>
                        <a:lnTo>
                          <a:pt x="52" y="210"/>
                        </a:lnTo>
                        <a:lnTo>
                          <a:pt x="57" y="220"/>
                        </a:lnTo>
                        <a:lnTo>
                          <a:pt x="59" y="228"/>
                        </a:lnTo>
                        <a:lnTo>
                          <a:pt x="59" y="232"/>
                        </a:lnTo>
                        <a:lnTo>
                          <a:pt x="60" y="235"/>
                        </a:lnTo>
                        <a:lnTo>
                          <a:pt x="59" y="232"/>
                        </a:lnTo>
                        <a:close/>
                      </a:path>
                    </a:pathLst>
                  </a:cu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7538" name="Freeform 157"/>
                  <p:cNvSpPr>
                    <a:spLocks/>
                  </p:cNvSpPr>
                  <p:nvPr/>
                </p:nvSpPr>
                <p:spPr bwMode="auto">
                  <a:xfrm>
                    <a:off x="4662" y="2917"/>
                    <a:ext cx="56" cy="29"/>
                  </a:xfrm>
                  <a:custGeom>
                    <a:avLst/>
                    <a:gdLst>
                      <a:gd name="T0" fmla="*/ 110 w 111"/>
                      <a:gd name="T1" fmla="*/ 53 h 59"/>
                      <a:gd name="T2" fmla="*/ 22 w 111"/>
                      <a:gd name="T3" fmla="*/ 59 h 59"/>
                      <a:gd name="T4" fmla="*/ 9 w 111"/>
                      <a:gd name="T5" fmla="*/ 52 h 59"/>
                      <a:gd name="T6" fmla="*/ 2 w 111"/>
                      <a:gd name="T7" fmla="*/ 42 h 59"/>
                      <a:gd name="T8" fmla="*/ 0 w 111"/>
                      <a:gd name="T9" fmla="*/ 29 h 59"/>
                      <a:gd name="T10" fmla="*/ 3 w 111"/>
                      <a:gd name="T11" fmla="*/ 17 h 59"/>
                      <a:gd name="T12" fmla="*/ 10 w 111"/>
                      <a:gd name="T13" fmla="*/ 7 h 59"/>
                      <a:gd name="T14" fmla="*/ 23 w 111"/>
                      <a:gd name="T15" fmla="*/ 0 h 59"/>
                      <a:gd name="T16" fmla="*/ 40 w 111"/>
                      <a:gd name="T17" fmla="*/ 0 h 59"/>
                      <a:gd name="T18" fmla="*/ 62 w 111"/>
                      <a:gd name="T19" fmla="*/ 10 h 59"/>
                      <a:gd name="T20" fmla="*/ 64 w 111"/>
                      <a:gd name="T21" fmla="*/ 12 h 59"/>
                      <a:gd name="T22" fmla="*/ 71 w 111"/>
                      <a:gd name="T23" fmla="*/ 19 h 59"/>
                      <a:gd name="T24" fmla="*/ 80 w 111"/>
                      <a:gd name="T25" fmla="*/ 29 h 59"/>
                      <a:gd name="T26" fmla="*/ 91 w 111"/>
                      <a:gd name="T27" fmla="*/ 38 h 59"/>
                      <a:gd name="T28" fmla="*/ 100 w 111"/>
                      <a:gd name="T29" fmla="*/ 49 h 59"/>
                      <a:gd name="T30" fmla="*/ 108 w 111"/>
                      <a:gd name="T31" fmla="*/ 55 h 59"/>
                      <a:gd name="T32" fmla="*/ 111 w 111"/>
                      <a:gd name="T33" fmla="*/ 57 h 59"/>
                      <a:gd name="T34" fmla="*/ 110 w 111"/>
                      <a:gd name="T35" fmla="*/ 53 h 59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w 111"/>
                      <a:gd name="T55" fmla="*/ 0 h 59"/>
                      <a:gd name="T56" fmla="*/ 111 w 111"/>
                      <a:gd name="T57" fmla="*/ 59 h 59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T54" t="T55" r="T56" b="T57"/>
                    <a:pathLst>
                      <a:path w="111" h="59">
                        <a:moveTo>
                          <a:pt x="110" y="53"/>
                        </a:moveTo>
                        <a:lnTo>
                          <a:pt x="22" y="59"/>
                        </a:lnTo>
                        <a:lnTo>
                          <a:pt x="9" y="52"/>
                        </a:lnTo>
                        <a:lnTo>
                          <a:pt x="2" y="42"/>
                        </a:lnTo>
                        <a:lnTo>
                          <a:pt x="0" y="29"/>
                        </a:lnTo>
                        <a:lnTo>
                          <a:pt x="3" y="17"/>
                        </a:lnTo>
                        <a:lnTo>
                          <a:pt x="10" y="7"/>
                        </a:lnTo>
                        <a:lnTo>
                          <a:pt x="23" y="0"/>
                        </a:lnTo>
                        <a:lnTo>
                          <a:pt x="40" y="0"/>
                        </a:lnTo>
                        <a:lnTo>
                          <a:pt x="62" y="10"/>
                        </a:lnTo>
                        <a:lnTo>
                          <a:pt x="64" y="12"/>
                        </a:lnTo>
                        <a:lnTo>
                          <a:pt x="71" y="19"/>
                        </a:lnTo>
                        <a:lnTo>
                          <a:pt x="80" y="29"/>
                        </a:lnTo>
                        <a:lnTo>
                          <a:pt x="91" y="38"/>
                        </a:lnTo>
                        <a:lnTo>
                          <a:pt x="100" y="49"/>
                        </a:lnTo>
                        <a:lnTo>
                          <a:pt x="108" y="55"/>
                        </a:lnTo>
                        <a:lnTo>
                          <a:pt x="111" y="57"/>
                        </a:lnTo>
                        <a:lnTo>
                          <a:pt x="110" y="53"/>
                        </a:lnTo>
                        <a:close/>
                      </a:path>
                    </a:pathLst>
                  </a:cu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7539" name="Freeform 158"/>
                  <p:cNvSpPr>
                    <a:spLocks/>
                  </p:cNvSpPr>
                  <p:nvPr/>
                </p:nvSpPr>
                <p:spPr bwMode="auto">
                  <a:xfrm>
                    <a:off x="5275" y="2918"/>
                    <a:ext cx="52" cy="27"/>
                  </a:xfrm>
                  <a:custGeom>
                    <a:avLst/>
                    <a:gdLst>
                      <a:gd name="T0" fmla="*/ 2 w 105"/>
                      <a:gd name="T1" fmla="*/ 50 h 54"/>
                      <a:gd name="T2" fmla="*/ 86 w 105"/>
                      <a:gd name="T3" fmla="*/ 54 h 54"/>
                      <a:gd name="T4" fmla="*/ 97 w 105"/>
                      <a:gd name="T5" fmla="*/ 48 h 54"/>
                      <a:gd name="T6" fmla="*/ 104 w 105"/>
                      <a:gd name="T7" fmla="*/ 38 h 54"/>
                      <a:gd name="T8" fmla="*/ 105 w 105"/>
                      <a:gd name="T9" fmla="*/ 27 h 54"/>
                      <a:gd name="T10" fmla="*/ 102 w 105"/>
                      <a:gd name="T11" fmla="*/ 16 h 54"/>
                      <a:gd name="T12" fmla="*/ 93 w 105"/>
                      <a:gd name="T13" fmla="*/ 6 h 54"/>
                      <a:gd name="T14" fmla="*/ 80 w 105"/>
                      <a:gd name="T15" fmla="*/ 0 h 54"/>
                      <a:gd name="T16" fmla="*/ 63 w 105"/>
                      <a:gd name="T17" fmla="*/ 1 h 54"/>
                      <a:gd name="T18" fmla="*/ 41 w 105"/>
                      <a:gd name="T19" fmla="*/ 9 h 54"/>
                      <a:gd name="T20" fmla="*/ 38 w 105"/>
                      <a:gd name="T21" fmla="*/ 11 h 54"/>
                      <a:gd name="T22" fmla="*/ 33 w 105"/>
                      <a:gd name="T23" fmla="*/ 18 h 54"/>
                      <a:gd name="T24" fmla="*/ 25 w 105"/>
                      <a:gd name="T25" fmla="*/ 27 h 54"/>
                      <a:gd name="T26" fmla="*/ 17 w 105"/>
                      <a:gd name="T27" fmla="*/ 37 h 54"/>
                      <a:gd name="T28" fmla="*/ 8 w 105"/>
                      <a:gd name="T29" fmla="*/ 46 h 54"/>
                      <a:gd name="T30" fmla="*/ 3 w 105"/>
                      <a:gd name="T31" fmla="*/ 52 h 54"/>
                      <a:gd name="T32" fmla="*/ 0 w 105"/>
                      <a:gd name="T33" fmla="*/ 54 h 54"/>
                      <a:gd name="T34" fmla="*/ 2 w 105"/>
                      <a:gd name="T35" fmla="*/ 50 h 5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w 105"/>
                      <a:gd name="T55" fmla="*/ 0 h 54"/>
                      <a:gd name="T56" fmla="*/ 105 w 105"/>
                      <a:gd name="T57" fmla="*/ 54 h 54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T54" t="T55" r="T56" b="T57"/>
                    <a:pathLst>
                      <a:path w="105" h="54">
                        <a:moveTo>
                          <a:pt x="2" y="50"/>
                        </a:moveTo>
                        <a:lnTo>
                          <a:pt x="86" y="54"/>
                        </a:lnTo>
                        <a:lnTo>
                          <a:pt x="97" y="48"/>
                        </a:lnTo>
                        <a:lnTo>
                          <a:pt x="104" y="38"/>
                        </a:lnTo>
                        <a:lnTo>
                          <a:pt x="105" y="27"/>
                        </a:lnTo>
                        <a:lnTo>
                          <a:pt x="102" y="16"/>
                        </a:lnTo>
                        <a:lnTo>
                          <a:pt x="93" y="6"/>
                        </a:lnTo>
                        <a:lnTo>
                          <a:pt x="80" y="0"/>
                        </a:lnTo>
                        <a:lnTo>
                          <a:pt x="63" y="1"/>
                        </a:lnTo>
                        <a:lnTo>
                          <a:pt x="41" y="9"/>
                        </a:lnTo>
                        <a:lnTo>
                          <a:pt x="38" y="11"/>
                        </a:lnTo>
                        <a:lnTo>
                          <a:pt x="33" y="18"/>
                        </a:lnTo>
                        <a:lnTo>
                          <a:pt x="25" y="27"/>
                        </a:lnTo>
                        <a:lnTo>
                          <a:pt x="17" y="37"/>
                        </a:lnTo>
                        <a:lnTo>
                          <a:pt x="8" y="46"/>
                        </a:lnTo>
                        <a:lnTo>
                          <a:pt x="3" y="52"/>
                        </a:lnTo>
                        <a:lnTo>
                          <a:pt x="0" y="54"/>
                        </a:lnTo>
                        <a:lnTo>
                          <a:pt x="2" y="50"/>
                        </a:lnTo>
                        <a:close/>
                      </a:path>
                    </a:pathLst>
                  </a:cu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77533" name="Freeform 159"/>
                <p:cNvSpPr>
                  <a:spLocks/>
                </p:cNvSpPr>
                <p:nvPr/>
              </p:nvSpPr>
              <p:spPr bwMode="auto">
                <a:xfrm>
                  <a:off x="1833" y="2893"/>
                  <a:ext cx="201" cy="341"/>
                </a:xfrm>
                <a:custGeom>
                  <a:avLst/>
                  <a:gdLst>
                    <a:gd name="T0" fmla="*/ 0 w 1295"/>
                    <a:gd name="T1" fmla="*/ 4 h 1441"/>
                    <a:gd name="T2" fmla="*/ 0 w 1295"/>
                    <a:gd name="T3" fmla="*/ 1441 h 1441"/>
                    <a:gd name="T4" fmla="*/ 1295 w 1295"/>
                    <a:gd name="T5" fmla="*/ 1441 h 1441"/>
                    <a:gd name="T6" fmla="*/ 1295 w 1295"/>
                    <a:gd name="T7" fmla="*/ 133 h 1441"/>
                    <a:gd name="T8" fmla="*/ 1056 w 1295"/>
                    <a:gd name="T9" fmla="*/ 371 h 1441"/>
                    <a:gd name="T10" fmla="*/ 962 w 1295"/>
                    <a:gd name="T11" fmla="*/ 282 h 1441"/>
                    <a:gd name="T12" fmla="*/ 1196 w 1295"/>
                    <a:gd name="T13" fmla="*/ 54 h 1441"/>
                    <a:gd name="T14" fmla="*/ 1189 w 1295"/>
                    <a:gd name="T15" fmla="*/ 42 h 1441"/>
                    <a:gd name="T16" fmla="*/ 1182 w 1295"/>
                    <a:gd name="T17" fmla="*/ 33 h 1441"/>
                    <a:gd name="T18" fmla="*/ 1174 w 1295"/>
                    <a:gd name="T19" fmla="*/ 24 h 1441"/>
                    <a:gd name="T20" fmla="*/ 1164 w 1295"/>
                    <a:gd name="T21" fmla="*/ 16 h 1441"/>
                    <a:gd name="T22" fmla="*/ 1155 w 1295"/>
                    <a:gd name="T23" fmla="*/ 9 h 1441"/>
                    <a:gd name="T24" fmla="*/ 1145 w 1295"/>
                    <a:gd name="T25" fmla="*/ 4 h 1441"/>
                    <a:gd name="T26" fmla="*/ 1132 w 1295"/>
                    <a:gd name="T27" fmla="*/ 1 h 1441"/>
                    <a:gd name="T28" fmla="*/ 1121 w 1295"/>
                    <a:gd name="T29" fmla="*/ 0 h 1441"/>
                    <a:gd name="T30" fmla="*/ 0 w 1295"/>
                    <a:gd name="T31" fmla="*/ 4 h 144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295"/>
                    <a:gd name="T49" fmla="*/ 0 h 1441"/>
                    <a:gd name="T50" fmla="*/ 1295 w 1295"/>
                    <a:gd name="T51" fmla="*/ 1441 h 144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295" h="1441">
                      <a:moveTo>
                        <a:pt x="0" y="4"/>
                      </a:moveTo>
                      <a:lnTo>
                        <a:pt x="0" y="1441"/>
                      </a:lnTo>
                      <a:lnTo>
                        <a:pt x="1295" y="1441"/>
                      </a:lnTo>
                      <a:lnTo>
                        <a:pt x="1295" y="133"/>
                      </a:lnTo>
                      <a:lnTo>
                        <a:pt x="1056" y="371"/>
                      </a:lnTo>
                      <a:lnTo>
                        <a:pt x="962" y="282"/>
                      </a:lnTo>
                      <a:lnTo>
                        <a:pt x="1196" y="54"/>
                      </a:lnTo>
                      <a:lnTo>
                        <a:pt x="1189" y="42"/>
                      </a:lnTo>
                      <a:lnTo>
                        <a:pt x="1182" y="33"/>
                      </a:lnTo>
                      <a:lnTo>
                        <a:pt x="1174" y="24"/>
                      </a:lnTo>
                      <a:lnTo>
                        <a:pt x="1164" y="16"/>
                      </a:lnTo>
                      <a:lnTo>
                        <a:pt x="1155" y="9"/>
                      </a:lnTo>
                      <a:lnTo>
                        <a:pt x="1145" y="4"/>
                      </a:lnTo>
                      <a:lnTo>
                        <a:pt x="1132" y="1"/>
                      </a:lnTo>
                      <a:lnTo>
                        <a:pt x="1121" y="0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solidFill>
                  <a:srgbClr val="FFFF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7534" name="Freeform 160"/>
                <p:cNvSpPr>
                  <a:spLocks/>
                </p:cNvSpPr>
                <p:nvPr/>
              </p:nvSpPr>
              <p:spPr bwMode="auto">
                <a:xfrm>
                  <a:off x="2095" y="2895"/>
                  <a:ext cx="200" cy="339"/>
                </a:xfrm>
                <a:custGeom>
                  <a:avLst/>
                  <a:gdLst>
                    <a:gd name="T0" fmla="*/ 0 w 1294"/>
                    <a:gd name="T1" fmla="*/ 119 h 1437"/>
                    <a:gd name="T2" fmla="*/ 0 w 1294"/>
                    <a:gd name="T3" fmla="*/ 1437 h 1437"/>
                    <a:gd name="T4" fmla="*/ 1294 w 1294"/>
                    <a:gd name="T5" fmla="*/ 1437 h 1437"/>
                    <a:gd name="T6" fmla="*/ 1294 w 1294"/>
                    <a:gd name="T7" fmla="*/ 0 h 1437"/>
                    <a:gd name="T8" fmla="*/ 178 w 1294"/>
                    <a:gd name="T9" fmla="*/ 0 h 1437"/>
                    <a:gd name="T10" fmla="*/ 173 w 1294"/>
                    <a:gd name="T11" fmla="*/ 7 h 1437"/>
                    <a:gd name="T12" fmla="*/ 166 w 1294"/>
                    <a:gd name="T13" fmla="*/ 13 h 1437"/>
                    <a:gd name="T14" fmla="*/ 159 w 1294"/>
                    <a:gd name="T15" fmla="*/ 18 h 1437"/>
                    <a:gd name="T16" fmla="*/ 151 w 1294"/>
                    <a:gd name="T17" fmla="*/ 22 h 1437"/>
                    <a:gd name="T18" fmla="*/ 142 w 1294"/>
                    <a:gd name="T19" fmla="*/ 28 h 1437"/>
                    <a:gd name="T20" fmla="*/ 131 w 1294"/>
                    <a:gd name="T21" fmla="*/ 34 h 1437"/>
                    <a:gd name="T22" fmla="*/ 121 w 1294"/>
                    <a:gd name="T23" fmla="*/ 41 h 1437"/>
                    <a:gd name="T24" fmla="*/ 109 w 1294"/>
                    <a:gd name="T25" fmla="*/ 50 h 1437"/>
                    <a:gd name="T26" fmla="*/ 306 w 1294"/>
                    <a:gd name="T27" fmla="*/ 298 h 1437"/>
                    <a:gd name="T28" fmla="*/ 197 w 1294"/>
                    <a:gd name="T29" fmla="*/ 363 h 1437"/>
                    <a:gd name="T30" fmla="*/ 195 w 1294"/>
                    <a:gd name="T31" fmla="*/ 361 h 1437"/>
                    <a:gd name="T32" fmla="*/ 189 w 1294"/>
                    <a:gd name="T33" fmla="*/ 353 h 1437"/>
                    <a:gd name="T34" fmla="*/ 180 w 1294"/>
                    <a:gd name="T35" fmla="*/ 340 h 1437"/>
                    <a:gd name="T36" fmla="*/ 168 w 1294"/>
                    <a:gd name="T37" fmla="*/ 325 h 1437"/>
                    <a:gd name="T38" fmla="*/ 154 w 1294"/>
                    <a:gd name="T39" fmla="*/ 307 h 1437"/>
                    <a:gd name="T40" fmla="*/ 139 w 1294"/>
                    <a:gd name="T41" fmla="*/ 286 h 1437"/>
                    <a:gd name="T42" fmla="*/ 122 w 1294"/>
                    <a:gd name="T43" fmla="*/ 264 h 1437"/>
                    <a:gd name="T44" fmla="*/ 106 w 1294"/>
                    <a:gd name="T45" fmla="*/ 240 h 1437"/>
                    <a:gd name="T46" fmla="*/ 87 w 1294"/>
                    <a:gd name="T47" fmla="*/ 218 h 1437"/>
                    <a:gd name="T48" fmla="*/ 70 w 1294"/>
                    <a:gd name="T49" fmla="*/ 196 h 1437"/>
                    <a:gd name="T50" fmla="*/ 54 w 1294"/>
                    <a:gd name="T51" fmla="*/ 175 h 1437"/>
                    <a:gd name="T52" fmla="*/ 39 w 1294"/>
                    <a:gd name="T53" fmla="*/ 157 h 1437"/>
                    <a:gd name="T54" fmla="*/ 25 w 1294"/>
                    <a:gd name="T55" fmla="*/ 141 h 1437"/>
                    <a:gd name="T56" fmla="*/ 14 w 1294"/>
                    <a:gd name="T57" fmla="*/ 129 h 1437"/>
                    <a:gd name="T58" fmla="*/ 6 w 1294"/>
                    <a:gd name="T59" fmla="*/ 121 h 1437"/>
                    <a:gd name="T60" fmla="*/ 0 w 1294"/>
                    <a:gd name="T61" fmla="*/ 119 h 1437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w 1294"/>
                    <a:gd name="T94" fmla="*/ 0 h 1437"/>
                    <a:gd name="T95" fmla="*/ 1294 w 1294"/>
                    <a:gd name="T96" fmla="*/ 1437 h 1437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T93" t="T94" r="T95" b="T96"/>
                  <a:pathLst>
                    <a:path w="1294" h="1437">
                      <a:moveTo>
                        <a:pt x="0" y="119"/>
                      </a:moveTo>
                      <a:lnTo>
                        <a:pt x="0" y="1437"/>
                      </a:lnTo>
                      <a:lnTo>
                        <a:pt x="1294" y="1437"/>
                      </a:lnTo>
                      <a:lnTo>
                        <a:pt x="1294" y="0"/>
                      </a:lnTo>
                      <a:lnTo>
                        <a:pt x="178" y="0"/>
                      </a:lnTo>
                      <a:lnTo>
                        <a:pt x="173" y="7"/>
                      </a:lnTo>
                      <a:lnTo>
                        <a:pt x="166" y="13"/>
                      </a:lnTo>
                      <a:lnTo>
                        <a:pt x="159" y="18"/>
                      </a:lnTo>
                      <a:lnTo>
                        <a:pt x="151" y="22"/>
                      </a:lnTo>
                      <a:lnTo>
                        <a:pt x="142" y="28"/>
                      </a:lnTo>
                      <a:lnTo>
                        <a:pt x="131" y="34"/>
                      </a:lnTo>
                      <a:lnTo>
                        <a:pt x="121" y="41"/>
                      </a:lnTo>
                      <a:lnTo>
                        <a:pt x="109" y="50"/>
                      </a:lnTo>
                      <a:lnTo>
                        <a:pt x="306" y="298"/>
                      </a:lnTo>
                      <a:lnTo>
                        <a:pt x="197" y="363"/>
                      </a:lnTo>
                      <a:lnTo>
                        <a:pt x="195" y="361"/>
                      </a:lnTo>
                      <a:lnTo>
                        <a:pt x="189" y="353"/>
                      </a:lnTo>
                      <a:lnTo>
                        <a:pt x="180" y="340"/>
                      </a:lnTo>
                      <a:lnTo>
                        <a:pt x="168" y="325"/>
                      </a:lnTo>
                      <a:lnTo>
                        <a:pt x="154" y="307"/>
                      </a:lnTo>
                      <a:lnTo>
                        <a:pt x="139" y="286"/>
                      </a:lnTo>
                      <a:lnTo>
                        <a:pt x="122" y="264"/>
                      </a:lnTo>
                      <a:lnTo>
                        <a:pt x="106" y="240"/>
                      </a:lnTo>
                      <a:lnTo>
                        <a:pt x="87" y="218"/>
                      </a:lnTo>
                      <a:lnTo>
                        <a:pt x="70" y="196"/>
                      </a:lnTo>
                      <a:lnTo>
                        <a:pt x="54" y="175"/>
                      </a:lnTo>
                      <a:lnTo>
                        <a:pt x="39" y="157"/>
                      </a:lnTo>
                      <a:lnTo>
                        <a:pt x="25" y="141"/>
                      </a:lnTo>
                      <a:lnTo>
                        <a:pt x="14" y="129"/>
                      </a:lnTo>
                      <a:lnTo>
                        <a:pt x="6" y="121"/>
                      </a:lnTo>
                      <a:lnTo>
                        <a:pt x="0" y="119"/>
                      </a:lnTo>
                      <a:close/>
                    </a:path>
                  </a:pathLst>
                </a:custGeom>
                <a:solidFill>
                  <a:srgbClr val="FFFF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277529" name="Text Box 161"/>
            <p:cNvSpPr txBox="1">
              <a:spLocks noChangeArrowheads="1"/>
            </p:cNvSpPr>
            <p:nvPr/>
          </p:nvSpPr>
          <p:spPr bwMode="auto">
            <a:xfrm>
              <a:off x="480" y="2284"/>
              <a:ext cx="511" cy="4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fr-FR" sz="3600" b="1" dirty="0">
                  <a:solidFill>
                    <a:srgbClr val="FF0000"/>
                  </a:solidFill>
                  <a:latin typeface="Comic Sans MS" charset="0"/>
                </a:rPr>
                <a:t>25</a:t>
              </a:r>
              <a:endParaRPr lang="en-US" sz="3600" b="1" dirty="0">
                <a:solidFill>
                  <a:srgbClr val="FF0000"/>
                </a:solidFill>
                <a:latin typeface="Comic Sans MS" charset="0"/>
              </a:endParaRPr>
            </a:p>
          </p:txBody>
        </p:sp>
      </p:grpSp>
      <p:cxnSp>
        <p:nvCxnSpPr>
          <p:cNvPr id="277525" name="AutoShape 165"/>
          <p:cNvCxnSpPr>
            <a:cxnSpLocks noChangeShapeType="1"/>
          </p:cNvCxnSpPr>
          <p:nvPr/>
        </p:nvCxnSpPr>
        <p:spPr bwMode="auto">
          <a:xfrm>
            <a:off x="2982058" y="4179889"/>
            <a:ext cx="3187211" cy="998537"/>
          </a:xfrm>
          <a:prstGeom prst="bentConnector3">
            <a:avLst>
              <a:gd name="adj1" fmla="val 99861"/>
            </a:avLst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triangle" w="med" len="med"/>
          </a:ln>
        </p:spPr>
      </p:cxnSp>
      <p:sp>
        <p:nvSpPr>
          <p:cNvPr id="277526" name="Text Box 169"/>
          <p:cNvSpPr txBox="1">
            <a:spLocks noChangeArrowheads="1"/>
          </p:cNvSpPr>
          <p:nvPr/>
        </p:nvSpPr>
        <p:spPr bwMode="auto">
          <a:xfrm>
            <a:off x="4572000" y="3810000"/>
            <a:ext cx="1559064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FR" sz="2000" i="1"/>
              <a:t>instance de</a:t>
            </a:r>
            <a:endParaRPr lang="en-US" sz="2000" i="1"/>
          </a:p>
        </p:txBody>
      </p:sp>
      <p:sp>
        <p:nvSpPr>
          <p:cNvPr id="129" name="Text Box 161"/>
          <p:cNvSpPr txBox="1">
            <a:spLocks noChangeArrowheads="1"/>
          </p:cNvSpPr>
          <p:nvPr/>
        </p:nvSpPr>
        <p:spPr bwMode="auto">
          <a:xfrm>
            <a:off x="838200" y="4038600"/>
            <a:ext cx="944339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FR" sz="3600" b="1" dirty="0" err="1" smtClean="0">
                <a:solidFill>
                  <a:srgbClr val="FF0000"/>
                </a:solidFill>
                <a:latin typeface="Comic Sans MS" charset="0"/>
              </a:rPr>
              <a:t>age</a:t>
            </a:r>
            <a:endParaRPr lang="en-US" sz="3600" b="1" dirty="0">
              <a:solidFill>
                <a:srgbClr val="FF0000"/>
              </a:solidFill>
              <a:latin typeface="Comic Sans MS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34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534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34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597" grpId="0" animBg="1" autoUpdateAnimBg="0"/>
      <p:bldP spid="534603" grpId="0" animBg="1" autoUpdateAnimBg="0"/>
      <p:bldP spid="534613" grpId="0" animBg="1" autoUpdateAnimBg="0"/>
      <p:bldP spid="534615" grpId="0" animBg="1" autoUpdateAnimBg="0"/>
      <p:bldP spid="534616" grpId="0" animBg="1" autoUpdateAnimBg="0"/>
      <p:bldP spid="534617" grpId="0" animBg="1" autoUpdateAnimBg="0"/>
      <p:bldP spid="534619" grpId="0" animBg="1" autoUpdateAnimBg="0"/>
      <p:bldP spid="534620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>
                <a:ea typeface="+mj-ea"/>
                <a:cs typeface="+mj-cs"/>
              </a:rPr>
              <a:t>Masquage &amp; Redéfinition</a:t>
            </a:r>
            <a:endParaRPr lang="en-US">
              <a:ea typeface="+mj-ea"/>
              <a:cs typeface="+mj-cs"/>
            </a:endParaRPr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fr-FR">
                <a:ea typeface="+mn-ea"/>
                <a:cs typeface="+mn-cs"/>
              </a:rPr>
              <a:t>Une sous-classe n'a pas le droit de déclarer un champ qui a le même nom qu'un champ hérité</a:t>
            </a:r>
          </a:p>
          <a:p>
            <a:pPr lvl="1">
              <a:defRPr/>
            </a:pPr>
            <a:r>
              <a:rPr lang="fr-FR"/>
              <a:t>EleveSalarié ne doit pas déclarer un champ nomPrenom</a:t>
            </a:r>
          </a:p>
          <a:p>
            <a:pPr lvl="1">
              <a:defRPr/>
            </a:pPr>
            <a:endParaRPr lang="fr-FR"/>
          </a:p>
          <a:p>
            <a:pPr>
              <a:defRPr/>
            </a:pPr>
            <a:r>
              <a:rPr lang="fr-FR">
                <a:ea typeface="+mn-ea"/>
                <a:cs typeface="+mn-cs"/>
              </a:rPr>
              <a:t>En revanche, une classe peut définir une méthode de même sélecteur qu'une méthode héritée</a:t>
            </a:r>
          </a:p>
          <a:p>
            <a:pPr lvl="1">
              <a:defRPr/>
            </a:pPr>
            <a:r>
              <a:rPr lang="fr-FR"/>
              <a:t>On dit que la sous-classe </a:t>
            </a:r>
            <a:r>
              <a:rPr lang="fr-FR" b="1"/>
              <a:t>redéfinit</a:t>
            </a:r>
            <a:r>
              <a:rPr lang="fr-FR"/>
              <a:t> la méthode en question</a:t>
            </a:r>
          </a:p>
          <a:p>
            <a:pPr lvl="1">
              <a:defRPr/>
            </a:pPr>
            <a:r>
              <a:rPr lang="fr-FR"/>
              <a:t>EleveSalarié peut redéfinir la méthode moyenne</a:t>
            </a:r>
          </a:p>
          <a:p>
            <a:pPr lvl="1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fr-FR">
                <a:ea typeface="+mj-ea"/>
                <a:cs typeface="+mj-cs"/>
              </a:rPr>
              <a:t>Réutilisation des méthodes masquées</a:t>
            </a:r>
            <a:endParaRPr lang="en-US">
              <a:ea typeface="+mj-ea"/>
              <a:cs typeface="+mj-cs"/>
            </a:endParaRPr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defRPr/>
            </a:pPr>
            <a:r>
              <a:rPr lang="fr-FR" dirty="0">
                <a:ea typeface="+mn-ea"/>
                <a:cs typeface="+mn-cs"/>
              </a:rPr>
              <a:t>Redéfinition de la méthode moyenne dans </a:t>
            </a:r>
            <a:r>
              <a:rPr lang="fr-FR" dirty="0" err="1">
                <a:ea typeface="+mn-ea"/>
                <a:cs typeface="+mn-cs"/>
              </a:rPr>
              <a:t>EleveSalarie</a:t>
            </a:r>
            <a:endParaRPr lang="fr-FR" dirty="0">
              <a:ea typeface="+mn-ea"/>
              <a:cs typeface="+mn-cs"/>
            </a:endParaRPr>
          </a:p>
          <a:p>
            <a:pPr marL="914400" lvl="1" indent="-457200">
              <a:buFont typeface="Arial" charset="0"/>
              <a:buAutoNum type="arabicPeriod"/>
              <a:defRPr/>
            </a:pPr>
            <a:r>
              <a:rPr lang="fr-FR" dirty="0"/>
              <a:t>Effectue le calcul de la moyenne des notes</a:t>
            </a:r>
          </a:p>
          <a:p>
            <a:pPr marL="1371600" lvl="2" indent="-457200">
              <a:defRPr/>
            </a:pPr>
            <a:r>
              <a:rPr lang="fr-FR" dirty="0"/>
              <a:t>Traitement identique pour les instances de </a:t>
            </a:r>
            <a:r>
              <a:rPr lang="fr-FR" dirty="0" err="1"/>
              <a:t>Eleve</a:t>
            </a:r>
            <a:endParaRPr lang="fr-FR" dirty="0"/>
          </a:p>
          <a:p>
            <a:pPr marL="914400" lvl="1" indent="-457200">
              <a:buFont typeface="Arial" charset="0"/>
              <a:buAutoNum type="arabicPeriod"/>
              <a:defRPr/>
            </a:pPr>
            <a:r>
              <a:rPr lang="fr-FR" dirty="0"/>
              <a:t>Ajoute un bonus : 1 point</a:t>
            </a:r>
          </a:p>
          <a:p>
            <a:pPr marL="914400" lvl="1" indent="-457200">
              <a:buFont typeface="Arial" charset="0"/>
              <a:buAutoNum type="arabicPeriod"/>
              <a:defRPr/>
            </a:pPr>
            <a:r>
              <a:rPr lang="fr-FR" dirty="0"/>
              <a:t>Retourne la moyenne améliorée</a:t>
            </a:r>
          </a:p>
          <a:p>
            <a:pPr marL="914400" lvl="1" indent="-457200">
              <a:defRPr/>
            </a:pPr>
            <a:endParaRPr lang="fr-FR" sz="800" dirty="0"/>
          </a:p>
          <a:p>
            <a:pPr marL="457200" indent="-457200">
              <a:defRPr/>
            </a:pPr>
            <a:r>
              <a:rPr lang="fr-FR" dirty="0">
                <a:ea typeface="+mn-ea"/>
                <a:cs typeface="+mn-cs"/>
              </a:rPr>
              <a:t>Comment éviter la duplication du code de l'étape 1 ?</a:t>
            </a:r>
          </a:p>
          <a:p>
            <a:pPr marL="914400" lvl="1" indent="-457200">
              <a:defRPr/>
            </a:pPr>
            <a:r>
              <a:rPr lang="fr-FR" dirty="0"/>
              <a:t>Réutiliser la méthode moyenne définie dans </a:t>
            </a:r>
            <a:r>
              <a:rPr lang="fr-FR" dirty="0" err="1"/>
              <a:t>Eleve</a:t>
            </a:r>
            <a:endParaRPr lang="fr-FR" dirty="0"/>
          </a:p>
          <a:p>
            <a:pPr marL="914400" lvl="1" indent="-457200">
              <a:defRPr/>
            </a:pPr>
            <a:r>
              <a:rPr lang="fr-FR" dirty="0"/>
              <a:t>Impossible avec l'envoi du message </a:t>
            </a:r>
            <a:r>
              <a:rPr lang="fr-FR" b="1" dirty="0"/>
              <a:t>moyenne</a:t>
            </a:r>
            <a:r>
              <a:rPr lang="fr-FR" dirty="0"/>
              <a:t> à </a:t>
            </a:r>
            <a:r>
              <a:rPr lang="fr-FR" b="1" dirty="0"/>
              <a:t>self</a:t>
            </a:r>
          </a:p>
          <a:p>
            <a:pPr marL="1371600" lvl="2" indent="-457200">
              <a:defRPr/>
            </a:pPr>
            <a:r>
              <a:rPr lang="fr-FR" dirty="0"/>
              <a:t>Boucle infinie</a:t>
            </a:r>
          </a:p>
          <a:p>
            <a:pPr marL="914400" lvl="1" indent="-457200">
              <a:defRPr/>
            </a:pPr>
            <a:endParaRPr lang="fr-FR" sz="900" b="1" dirty="0"/>
          </a:p>
          <a:p>
            <a:pPr marL="457200" indent="-457200">
              <a:defRPr/>
            </a:pPr>
            <a:r>
              <a:rPr lang="fr-FR" dirty="0">
                <a:ea typeface="+mn-ea"/>
                <a:cs typeface="+mn-cs"/>
              </a:rPr>
              <a:t>Solution :  envoi de message à </a:t>
            </a:r>
            <a:r>
              <a:rPr lang="fr-FR" dirty="0">
                <a:solidFill>
                  <a:schemeClr val="hlink"/>
                </a:solidFill>
                <a:ea typeface="+mn-ea"/>
                <a:cs typeface="+mn-cs"/>
              </a:rPr>
              <a:t>super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>
                <a:ea typeface="+mj-ea"/>
                <a:cs typeface="+mj-cs"/>
              </a:rPr>
              <a:t>Définition d'un prof</a:t>
            </a:r>
            <a:endParaRPr lang="en-US">
              <a:ea typeface="+mj-ea"/>
              <a:cs typeface="+mj-cs"/>
            </a:endParaRPr>
          </a:p>
        </p:txBody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fr-FR" dirty="0">
                <a:ea typeface="+mn-ea"/>
                <a:cs typeface="+mn-cs"/>
              </a:rPr>
              <a:t>Champs :</a:t>
            </a:r>
          </a:p>
          <a:p>
            <a:pPr lvl="1">
              <a:defRPr/>
            </a:pPr>
            <a:r>
              <a:rPr lang="fr-FR" b="1" dirty="0" err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nomPrenom</a:t>
            </a:r>
            <a:r>
              <a:rPr lang="fr-FR" dirty="0"/>
              <a:t> : String</a:t>
            </a:r>
          </a:p>
          <a:p>
            <a:pPr lvl="1">
              <a:defRPr/>
            </a:pPr>
            <a:r>
              <a:rPr lang="fr-FR" b="1" dirty="0" err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dateNaissance</a:t>
            </a:r>
            <a:r>
              <a:rPr lang="fr-FR" dirty="0"/>
              <a:t> : Date</a:t>
            </a:r>
          </a:p>
          <a:p>
            <a:pPr lvl="1">
              <a:defRPr/>
            </a:pPr>
            <a:r>
              <a:rPr lang="fr-FR" b="1" dirty="0" err="1"/>
              <a:t>matieresEnseignees</a:t>
            </a:r>
            <a:r>
              <a:rPr lang="fr-FR" dirty="0"/>
              <a:t>  : Set of String</a:t>
            </a:r>
          </a:p>
          <a:p>
            <a:pPr lvl="1">
              <a:defRPr/>
            </a:pPr>
            <a:endParaRPr lang="fr-FR" sz="1000" dirty="0"/>
          </a:p>
          <a:p>
            <a:pPr>
              <a:defRPr/>
            </a:pPr>
            <a:r>
              <a:rPr lang="fr-FR" dirty="0">
                <a:ea typeface="+mn-ea"/>
                <a:cs typeface="+mn-cs"/>
              </a:rPr>
              <a:t>Messages valides :</a:t>
            </a:r>
          </a:p>
          <a:p>
            <a:pPr lvl="1">
              <a:defRPr/>
            </a:pPr>
            <a:r>
              <a:rPr lang="fr-FR" b="1" dirty="0" err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nomPrenom</a:t>
            </a:r>
            <a:r>
              <a:rPr lang="fr-FR" dirty="0"/>
              <a:t> (lecture </a:t>
            </a:r>
            <a:r>
              <a:rPr lang="fr-FR" dirty="0" err="1"/>
              <a:t>nomPrenom</a:t>
            </a:r>
            <a:r>
              <a:rPr lang="fr-FR" dirty="0"/>
              <a:t>)</a:t>
            </a:r>
          </a:p>
          <a:p>
            <a:pPr lvl="1">
              <a:defRPr/>
            </a:pPr>
            <a:r>
              <a:rPr lang="fr-FR" b="1" dirty="0" err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nomPrenom</a:t>
            </a:r>
            <a:r>
              <a:rPr lang="fr-FR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: </a:t>
            </a:r>
            <a:r>
              <a:rPr lang="fr-FR" b="1" dirty="0" err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chaineDeCaracteres</a:t>
            </a:r>
            <a:r>
              <a:rPr lang="fr-FR" dirty="0"/>
              <a:t> (</a:t>
            </a:r>
            <a:r>
              <a:rPr lang="fr-FR" dirty="0" err="1"/>
              <a:t>modif</a:t>
            </a:r>
            <a:r>
              <a:rPr lang="fr-FR" dirty="0"/>
              <a:t>. </a:t>
            </a:r>
            <a:r>
              <a:rPr lang="fr-FR" dirty="0" err="1"/>
              <a:t>nomPrenom</a:t>
            </a:r>
            <a:r>
              <a:rPr lang="fr-FR" dirty="0"/>
              <a:t>)</a:t>
            </a:r>
          </a:p>
          <a:p>
            <a:pPr lvl="1">
              <a:defRPr/>
            </a:pPr>
            <a:r>
              <a:rPr lang="fr-FR" b="1" dirty="0" err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dateNaissance</a:t>
            </a:r>
            <a:r>
              <a:rPr lang="fr-FR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: </a:t>
            </a:r>
            <a:r>
              <a:rPr lang="fr-FR" b="1" dirty="0" err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uneDate</a:t>
            </a:r>
            <a:r>
              <a:rPr lang="fr-FR" dirty="0"/>
              <a:t> (</a:t>
            </a:r>
            <a:r>
              <a:rPr lang="fr-FR" dirty="0" err="1"/>
              <a:t>modif</a:t>
            </a:r>
            <a:r>
              <a:rPr lang="fr-FR" dirty="0"/>
              <a:t>. </a:t>
            </a:r>
            <a:r>
              <a:rPr lang="fr-FR" dirty="0" err="1"/>
              <a:t>dateNaissance</a:t>
            </a:r>
            <a:r>
              <a:rPr lang="fr-FR" dirty="0"/>
              <a:t>)</a:t>
            </a:r>
          </a:p>
          <a:p>
            <a:pPr lvl="1">
              <a:defRPr/>
            </a:pPr>
            <a:r>
              <a:rPr lang="fr-FR" b="1" dirty="0" err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age</a:t>
            </a:r>
            <a:r>
              <a:rPr lang="fr-FR" dirty="0"/>
              <a:t> (calcul et retourne </a:t>
            </a:r>
            <a:r>
              <a:rPr lang="fr-FR" dirty="0" err="1"/>
              <a:t>l'age</a:t>
            </a:r>
            <a:r>
              <a:rPr lang="fr-FR" dirty="0"/>
              <a:t>)</a:t>
            </a:r>
          </a:p>
          <a:p>
            <a:pPr lvl="1">
              <a:defRPr/>
            </a:pPr>
            <a:r>
              <a:rPr lang="fr-FR" b="1" dirty="0" err="1"/>
              <a:t>ajouteMatiere</a:t>
            </a:r>
            <a:r>
              <a:rPr lang="fr-FR" b="1" dirty="0"/>
              <a:t>: </a:t>
            </a:r>
            <a:r>
              <a:rPr lang="fr-FR" b="1" dirty="0" err="1"/>
              <a:t>nomMatiere</a:t>
            </a:r>
            <a:r>
              <a:rPr lang="fr-FR" dirty="0"/>
              <a:t> (ajoute une matière)</a:t>
            </a:r>
            <a:endParaRPr lang="fr-FR" b="1" dirty="0"/>
          </a:p>
          <a:p>
            <a:pPr lvl="1">
              <a:defRPr/>
            </a:pPr>
            <a:r>
              <a:rPr lang="fr-FR" b="1" dirty="0" err="1"/>
              <a:t>enseigneMatiere</a:t>
            </a:r>
            <a:r>
              <a:rPr lang="fr-FR" b="1" dirty="0"/>
              <a:t>: </a:t>
            </a:r>
            <a:r>
              <a:rPr lang="fr-FR" b="1" dirty="0" err="1"/>
              <a:t>nomMatiere</a:t>
            </a:r>
            <a:r>
              <a:rPr lang="fr-FR" dirty="0"/>
              <a:t> (retourne </a:t>
            </a:r>
            <a:r>
              <a:rPr lang="fr-FR" dirty="0" err="1"/>
              <a:t>true</a:t>
            </a:r>
            <a:r>
              <a:rPr lang="fr-FR" i="0" dirty="0"/>
              <a:t> </a:t>
            </a:r>
            <a:r>
              <a:rPr lang="fr-FR" dirty="0"/>
              <a:t>si le prof enseigne une matière)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>
                <a:ea typeface="+mj-ea"/>
                <a:cs typeface="+mj-cs"/>
              </a:rPr>
              <a:t>La pseudo-variable super</a:t>
            </a:r>
            <a:endParaRPr lang="en-US">
              <a:ea typeface="+mj-ea"/>
              <a:cs typeface="+mj-cs"/>
            </a:endParaRPr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fr-FR">
                <a:ea typeface="+mn-ea"/>
                <a:cs typeface="+mn-cs"/>
              </a:rPr>
              <a:t>super référence l'objet courant…</a:t>
            </a:r>
          </a:p>
          <a:p>
            <a:pPr lvl="1">
              <a:defRPr/>
            </a:pPr>
            <a:r>
              <a:rPr lang="fr-FR"/>
              <a:t>Comme self</a:t>
            </a:r>
          </a:p>
          <a:p>
            <a:pPr lvl="1">
              <a:defRPr/>
            </a:pPr>
            <a:endParaRPr lang="fr-FR"/>
          </a:p>
          <a:p>
            <a:pPr>
              <a:defRPr/>
            </a:pPr>
            <a:r>
              <a:rPr lang="fr-FR">
                <a:ea typeface="+mn-ea"/>
                <a:cs typeface="+mn-cs"/>
              </a:rPr>
              <a:t>… mais, dans le contexte de la super-classe…</a:t>
            </a:r>
          </a:p>
          <a:p>
            <a:pPr lvl="1">
              <a:defRPr/>
            </a:pPr>
            <a:r>
              <a:rPr lang="fr-FR"/>
              <a:t>Début de la recherche de méthode dans la superclasse de la </a:t>
            </a:r>
            <a:r>
              <a:rPr lang="fr-FR" u="sng"/>
              <a:t>classe qui contient l'envoi de message</a:t>
            </a:r>
          </a:p>
          <a:p>
            <a:pPr lvl="1">
              <a:defRPr/>
            </a:pPr>
            <a:r>
              <a:rPr lang="fr-FR"/>
              <a:t>Contrairement à self : début de la recherche toujours dans </a:t>
            </a:r>
            <a:r>
              <a:rPr lang="fr-FR" u="sng"/>
              <a:t>la classe de l'objet</a:t>
            </a:r>
            <a:endParaRPr lang="en-US" u="sng"/>
          </a:p>
          <a:p>
            <a:pPr>
              <a:defRPr/>
            </a:pPr>
            <a:endParaRPr lang="fr-FR">
              <a:ea typeface="+mn-ea"/>
              <a:cs typeface="+mn-cs"/>
            </a:endParaRPr>
          </a:p>
          <a:p>
            <a:pPr>
              <a:defRPr/>
            </a:pPr>
            <a:r>
              <a:rPr lang="fr-FR">
                <a:ea typeface="+mn-ea"/>
                <a:cs typeface="+mn-cs"/>
              </a:rPr>
              <a:t>… et sert uniquement pour l'envoi de message</a:t>
            </a:r>
          </a:p>
          <a:p>
            <a:pPr lvl="1">
              <a:defRPr/>
            </a:pPr>
            <a:r>
              <a:rPr lang="fr-FR"/>
              <a:t>Contrairement à self qui peut être utilisée comme paramètre d'un message ou comme valeur de retour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fr-FR">
                <a:ea typeface="+mj-ea"/>
                <a:cs typeface="+mj-cs"/>
              </a:rPr>
              <a:t>Illustration du "super" avec </a:t>
            </a:r>
            <a:br>
              <a:rPr lang="fr-FR">
                <a:ea typeface="+mj-ea"/>
                <a:cs typeface="+mj-cs"/>
              </a:rPr>
            </a:br>
            <a:r>
              <a:rPr lang="fr-FR">
                <a:ea typeface="+mj-ea"/>
                <a:cs typeface="+mj-cs"/>
              </a:rPr>
              <a:t>la représentation textuelle des objets</a:t>
            </a:r>
          </a:p>
        </p:txBody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fr-FR" b="0" dirty="0" err="1">
                <a:ea typeface="+mn-ea"/>
                <a:cs typeface="+mn-cs"/>
              </a:rPr>
              <a:t>monObjet</a:t>
            </a:r>
            <a:r>
              <a:rPr lang="fr-FR" dirty="0">
                <a:ea typeface="+mn-ea"/>
                <a:cs typeface="+mn-cs"/>
              </a:rPr>
              <a:t> </a:t>
            </a:r>
            <a:r>
              <a:rPr lang="fr-FR" dirty="0" err="1">
                <a:ea typeface="+mn-ea"/>
                <a:cs typeface="+mn-cs"/>
              </a:rPr>
              <a:t>printString</a:t>
            </a:r>
            <a:r>
              <a:rPr lang="fr-FR" dirty="0">
                <a:ea typeface="+mn-ea"/>
                <a:cs typeface="+mn-cs"/>
              </a:rPr>
              <a:t> </a:t>
            </a:r>
          </a:p>
          <a:p>
            <a:pPr lvl="1">
              <a:defRPr/>
            </a:pPr>
            <a:r>
              <a:rPr lang="fr-FR" dirty="0"/>
              <a:t>Retourne une cha</a:t>
            </a:r>
            <a:r>
              <a:rPr lang="fr-FR" altLang="ja-JP" dirty="0">
                <a:ea typeface="ＭＳ Ｐゴシック" pitchFamily="1" charset="-128"/>
                <a:cs typeface="ＭＳ Ｐゴシック" pitchFamily="1" charset="-128"/>
              </a:rPr>
              <a:t>îne de caractère décrivant l'objet</a:t>
            </a:r>
          </a:p>
          <a:p>
            <a:pPr lvl="1">
              <a:defRPr/>
            </a:pPr>
            <a:r>
              <a:rPr lang="fr-FR" altLang="ja-JP" b="1" dirty="0">
                <a:ea typeface="ＭＳ Ｐゴシック" pitchFamily="1" charset="-128"/>
                <a:cs typeface="ＭＳ Ｐゴシック" pitchFamily="1" charset="-128"/>
              </a:rPr>
              <a:t>(</a:t>
            </a:r>
            <a:r>
              <a:rPr lang="fr-FR" altLang="ja-JP" b="1" dirty="0" err="1">
                <a:ea typeface="ＭＳ Ｐゴシック" pitchFamily="1" charset="-128"/>
                <a:cs typeface="ＭＳ Ｐゴシック" pitchFamily="1" charset="-128"/>
              </a:rPr>
              <a:t>BankAccount</a:t>
            </a:r>
            <a:r>
              <a:rPr lang="fr-FR" altLang="ja-JP" b="1" dirty="0">
                <a:ea typeface="ＭＳ Ｐゴシック" pitchFamily="1" charset="-128"/>
                <a:cs typeface="ＭＳ Ｐゴシック" pitchFamily="1" charset="-128"/>
              </a:rPr>
              <a:t> new) </a:t>
            </a:r>
            <a:r>
              <a:rPr lang="fr-FR" altLang="ja-JP" b="1" dirty="0" err="1">
                <a:ea typeface="ＭＳ Ｐゴシック" pitchFamily="1" charset="-128"/>
                <a:cs typeface="ＭＳ Ｐゴシック" pitchFamily="1" charset="-128"/>
              </a:rPr>
              <a:t>printString</a:t>
            </a:r>
            <a:r>
              <a:rPr lang="fr-FR" altLang="ja-JP" dirty="0" smtClean="0">
                <a:ea typeface="ＭＳ Ｐゴシック" pitchFamily="1" charset="-128"/>
                <a:cs typeface="ＭＳ Ｐゴシック" pitchFamily="1" charset="-128"/>
              </a:rPr>
              <a:t> </a:t>
            </a:r>
          </a:p>
          <a:p>
            <a:pPr lvl="1">
              <a:buNone/>
              <a:defRPr/>
            </a:pPr>
            <a:r>
              <a:rPr lang="fr-FR" altLang="ja-JP" dirty="0" smtClean="0">
                <a:ea typeface="ＭＳ Ｐゴシック" pitchFamily="1" charset="-128"/>
                <a:cs typeface="ＭＳ Ｐゴシック" pitchFamily="1" charset="-128"/>
                <a:sym typeface="Symbol" charset="2"/>
              </a:rPr>
              <a:t>											</a:t>
            </a:r>
            <a:r>
              <a:rPr lang="fr-FR" altLang="ja-JP" dirty="0" err="1" smtClean="0">
                <a:ea typeface="ＭＳ Ｐゴシック" pitchFamily="1" charset="-128"/>
                <a:cs typeface="ＭＳ Ｐゴシック" pitchFamily="1" charset="-128"/>
                <a:sym typeface="Symbol" charset="2"/>
              </a:rPr>
              <a:t></a:t>
            </a:r>
            <a:r>
              <a:rPr lang="fr-FR" altLang="ja-JP" dirty="0" smtClean="0">
                <a:ea typeface="ＭＳ Ｐゴシック" pitchFamily="1" charset="-128"/>
                <a:cs typeface="ＭＳ Ｐゴシック" pitchFamily="1" charset="-128"/>
                <a:sym typeface="Symbol" charset="2"/>
              </a:rPr>
              <a:t> </a:t>
            </a:r>
            <a:r>
              <a:rPr lang="fr-FR" altLang="ja-JP" dirty="0">
                <a:ea typeface="ＭＳ Ｐゴシック" pitchFamily="1" charset="-128"/>
                <a:cs typeface="ＭＳ Ｐゴシック" pitchFamily="1" charset="-128"/>
              </a:rPr>
              <a:t>'</a:t>
            </a:r>
            <a:r>
              <a:rPr lang="fr-FR" altLang="ja-JP" b="1" dirty="0">
                <a:ea typeface="ＭＳ Ｐゴシック" pitchFamily="1" charset="-128"/>
                <a:cs typeface="ＭＳ Ｐゴシック" pitchFamily="1" charset="-128"/>
              </a:rPr>
              <a:t>a</a:t>
            </a:r>
            <a:r>
              <a:rPr lang="fr-FR" altLang="ja-JP" dirty="0">
                <a:ea typeface="ＭＳ Ｐゴシック" pitchFamily="1" charset="-128"/>
                <a:cs typeface="ＭＳ Ｐゴシック" pitchFamily="1" charset="-128"/>
              </a:rPr>
              <a:t> </a:t>
            </a:r>
            <a:r>
              <a:rPr lang="fr-FR" altLang="ja-JP" b="1" dirty="0" err="1">
                <a:ea typeface="ＭＳ Ｐゴシック" pitchFamily="1" charset="-128"/>
                <a:cs typeface="ＭＳ Ｐゴシック" pitchFamily="1" charset="-128"/>
              </a:rPr>
              <a:t>BankAccount</a:t>
            </a:r>
            <a:r>
              <a:rPr lang="fr-FR" altLang="ja-JP" b="1" dirty="0">
                <a:ea typeface="ＭＳ Ｐゴシック" pitchFamily="1" charset="-128"/>
                <a:cs typeface="ＭＳ Ｐゴシック" pitchFamily="1" charset="-128"/>
              </a:rPr>
              <a:t>' </a:t>
            </a:r>
          </a:p>
          <a:p>
            <a:pPr>
              <a:defRPr/>
            </a:pPr>
            <a:endParaRPr lang="fr-FR" dirty="0">
              <a:ea typeface="ＭＳ Ｐゴシック" pitchFamily="1" charset="-128"/>
              <a:cs typeface="ＭＳ Ｐゴシック" pitchFamily="1" charset="-128"/>
            </a:endParaRPr>
          </a:p>
          <a:p>
            <a:pPr>
              <a:defRPr/>
            </a:pPr>
            <a:r>
              <a:rPr lang="fr-FR" dirty="0">
                <a:ea typeface="ＭＳ Ｐゴシック" pitchFamily="1" charset="-128"/>
                <a:cs typeface="ＭＳ Ｐゴシック" pitchFamily="1" charset="-128"/>
              </a:rPr>
              <a:t>La méthode </a:t>
            </a:r>
            <a:r>
              <a:rPr lang="fr-FR" dirty="0" err="1">
                <a:ea typeface="ＭＳ Ｐゴシック" pitchFamily="1" charset="-128"/>
                <a:cs typeface="ＭＳ Ｐゴシック" pitchFamily="1" charset="-128"/>
              </a:rPr>
              <a:t>printString</a:t>
            </a:r>
            <a:r>
              <a:rPr lang="fr-FR" dirty="0">
                <a:ea typeface="ＭＳ Ｐゴシック" pitchFamily="1" charset="-128"/>
                <a:cs typeface="ＭＳ Ｐゴシック" pitchFamily="1" charset="-128"/>
              </a:rPr>
              <a:t> est définie dans la classe Object</a:t>
            </a:r>
          </a:p>
          <a:p>
            <a:pPr lvl="1">
              <a:defRPr/>
            </a:pPr>
            <a:r>
              <a:rPr lang="fr-FR" dirty="0">
                <a:ea typeface="ＭＳ Ｐゴシック" pitchFamily="1" charset="-128"/>
                <a:cs typeface="ＭＳ Ｐゴシック" pitchFamily="1" charset="-128"/>
              </a:rPr>
              <a:t>Elle utilise la méthode </a:t>
            </a:r>
            <a:r>
              <a:rPr lang="fr-FR" b="1" dirty="0" err="1">
                <a:ea typeface="ＭＳ Ｐゴシック" pitchFamily="1" charset="-128"/>
                <a:cs typeface="ＭＳ Ｐゴシック" pitchFamily="1" charset="-128"/>
              </a:rPr>
              <a:t>printOn</a:t>
            </a:r>
            <a:r>
              <a:rPr lang="fr-FR" b="1" dirty="0">
                <a:ea typeface="ＭＳ Ｐゴシック" pitchFamily="1" charset="-128"/>
                <a:cs typeface="ＭＳ Ｐゴシック" pitchFamily="1" charset="-128"/>
              </a:rPr>
              <a:t>:</a:t>
            </a:r>
          </a:p>
          <a:p>
            <a:pPr lvl="1">
              <a:defRPr/>
            </a:pPr>
            <a:r>
              <a:rPr lang="fr-FR" dirty="0">
                <a:ea typeface="ＭＳ Ｐゴシック" pitchFamily="1" charset="-128"/>
                <a:cs typeface="ＭＳ Ｐゴシック" pitchFamily="1" charset="-128"/>
              </a:rPr>
              <a:t>Les sous-classes doivent redéfinir </a:t>
            </a:r>
            <a:r>
              <a:rPr lang="fr-FR" b="1" dirty="0" err="1">
                <a:ea typeface="ＭＳ Ｐゴシック" pitchFamily="1" charset="-128"/>
                <a:cs typeface="ＭＳ Ｐゴシック" pitchFamily="1" charset="-128"/>
              </a:rPr>
              <a:t>printOn</a:t>
            </a:r>
            <a:r>
              <a:rPr lang="fr-FR" b="1" dirty="0">
                <a:ea typeface="ＭＳ Ｐゴシック" pitchFamily="1" charset="-128"/>
                <a:cs typeface="ＭＳ Ｐゴシック" pitchFamily="1" charset="-128"/>
              </a:rPr>
              <a:t>:</a:t>
            </a:r>
            <a:r>
              <a:rPr lang="fr-FR" dirty="0">
                <a:ea typeface="ＭＳ Ｐゴシック" pitchFamily="1" charset="-128"/>
                <a:cs typeface="ＭＳ Ｐゴシック" pitchFamily="1" charset="-128"/>
              </a:rPr>
              <a:t> pour modifier  la représentation textuelle</a:t>
            </a:r>
          </a:p>
          <a:p>
            <a:pPr>
              <a:buFont typeface="Wingdings" charset="2"/>
              <a:buNone/>
              <a:defRPr/>
            </a:pPr>
            <a:endParaRPr lang="fr-FR" dirty="0">
              <a:ea typeface="ＭＳ Ｐゴシック" pitchFamily="1" charset="-128"/>
              <a:cs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fr-FR">
                <a:ea typeface="+mj-ea"/>
                <a:cs typeface="+mj-cs"/>
              </a:rPr>
              <a:t>Illustration du "super" avec </a:t>
            </a:r>
            <a:br>
              <a:rPr lang="fr-FR">
                <a:ea typeface="+mj-ea"/>
                <a:cs typeface="+mj-cs"/>
              </a:rPr>
            </a:br>
            <a:r>
              <a:rPr lang="fr-FR">
                <a:ea typeface="+mj-ea"/>
                <a:cs typeface="+mj-cs"/>
              </a:rPr>
              <a:t>la représentation textuelle des objets</a:t>
            </a:r>
          </a:p>
        </p:txBody>
      </p:sp>
      <p:sp>
        <p:nvSpPr>
          <p:cNvPr id="74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fr-FR">
                <a:ea typeface="ＭＳ Ｐゴシック" pitchFamily="1" charset="-128"/>
                <a:cs typeface="ＭＳ Ｐゴシック" pitchFamily="1" charset="-128"/>
              </a:rPr>
              <a:t>Exemple de méthode printOn:</a:t>
            </a:r>
          </a:p>
          <a:p>
            <a:pPr>
              <a:lnSpc>
                <a:spcPct val="90000"/>
              </a:lnSpc>
              <a:defRPr/>
            </a:pPr>
            <a:endParaRPr lang="fr-FR">
              <a:ea typeface="ＭＳ Ｐゴシック" pitchFamily="1" charset="-128"/>
              <a:cs typeface="ＭＳ Ｐゴシック" pitchFamily="1" charset="-128"/>
            </a:endParaRPr>
          </a:p>
          <a:p>
            <a:pPr>
              <a:lnSpc>
                <a:spcPct val="90000"/>
              </a:lnSpc>
              <a:buFont typeface="Wingdings" charset="2"/>
              <a:buNone/>
              <a:defRPr/>
            </a:pPr>
            <a:r>
              <a:rPr lang="fr-FR">
                <a:ea typeface="ＭＳ Ｐゴシック" pitchFamily="1" charset="-128"/>
                <a:cs typeface="ＭＳ Ｐゴシック" pitchFamily="1" charset="-128"/>
              </a:rPr>
              <a:t>Lampe&gt;&gt;printOn: aStream</a:t>
            </a:r>
          </a:p>
          <a:p>
            <a:pPr lvl="2">
              <a:lnSpc>
                <a:spcPct val="90000"/>
              </a:lnSpc>
              <a:buFont typeface="Wingdings" charset="2"/>
              <a:buNone/>
              <a:defRPr/>
            </a:pPr>
            <a:r>
              <a:rPr lang="fr-FR">
                <a:ea typeface="ＭＳ Ｐゴシック" pitchFamily="1" charset="-128"/>
                <a:cs typeface="ＭＳ Ｐゴシック" pitchFamily="1" charset="-128"/>
              </a:rPr>
              <a:t>aStream </a:t>
            </a:r>
          </a:p>
          <a:p>
            <a:pPr lvl="2">
              <a:lnSpc>
                <a:spcPct val="90000"/>
              </a:lnSpc>
              <a:buFont typeface="Wingdings" charset="2"/>
              <a:buNone/>
              <a:defRPr/>
            </a:pPr>
            <a:r>
              <a:rPr lang="fr-FR">
                <a:ea typeface="ＭＳ Ｐゴシック" pitchFamily="1" charset="-128"/>
                <a:cs typeface="ＭＳ Ｐゴシック" pitchFamily="1" charset="-128"/>
              </a:rPr>
              <a:t>	nextPutAll: 'Lampe' ; </a:t>
            </a:r>
          </a:p>
          <a:p>
            <a:pPr lvl="2">
              <a:lnSpc>
                <a:spcPct val="90000"/>
              </a:lnSpc>
              <a:buFont typeface="Wingdings" charset="2"/>
              <a:buNone/>
              <a:defRPr/>
            </a:pPr>
            <a:r>
              <a:rPr lang="fr-FR">
                <a:ea typeface="ＭＳ Ｐゴシック" pitchFamily="1" charset="-128"/>
                <a:cs typeface="ＭＳ Ｐゴシック" pitchFamily="1" charset="-128"/>
              </a:rPr>
              <a:t>	space.</a:t>
            </a:r>
          </a:p>
          <a:p>
            <a:pPr lvl="2">
              <a:lnSpc>
                <a:spcPct val="90000"/>
              </a:lnSpc>
              <a:buFont typeface="Wingdings" charset="2"/>
              <a:buNone/>
              <a:defRPr/>
            </a:pPr>
            <a:r>
              <a:rPr lang="fr-FR">
                <a:ea typeface="ＭＳ Ｐゴシック" pitchFamily="1" charset="-128"/>
                <a:cs typeface="ＭＳ Ｐゴシック" pitchFamily="1" charset="-128"/>
              </a:rPr>
              <a:t>self estAllumee ifFalse: [</a:t>
            </a:r>
          </a:p>
          <a:p>
            <a:pPr lvl="2">
              <a:lnSpc>
                <a:spcPct val="90000"/>
              </a:lnSpc>
              <a:buFont typeface="Wingdings" charset="2"/>
              <a:buNone/>
              <a:defRPr/>
            </a:pPr>
            <a:r>
              <a:rPr lang="fr-FR">
                <a:ea typeface="ＭＳ Ｐゴシック" pitchFamily="1" charset="-128"/>
                <a:cs typeface="ＭＳ Ｐゴシック" pitchFamily="1" charset="-128"/>
              </a:rPr>
              <a:t>		</a:t>
            </a:r>
            <a:r>
              <a:rPr lang="fr-FR" altLang="ja-JP">
                <a:ea typeface="ＭＳ Ｐゴシック" pitchFamily="1" charset="-128"/>
                <a:cs typeface="ＭＳ Ｐゴシック" pitchFamily="1" charset="-128"/>
              </a:rPr>
              <a:t>^</a:t>
            </a:r>
            <a:r>
              <a:rPr lang="fr-FR">
                <a:ea typeface="ＭＳ Ｐゴシック" pitchFamily="1" charset="-128"/>
                <a:cs typeface="ＭＳ Ｐゴシック" pitchFamily="1" charset="-128"/>
              </a:rPr>
              <a:t>aStream nextPutAll: 'eteinte'].</a:t>
            </a:r>
          </a:p>
          <a:p>
            <a:pPr lvl="2">
              <a:lnSpc>
                <a:spcPct val="90000"/>
              </a:lnSpc>
              <a:buFont typeface="Wingdings" charset="2"/>
              <a:buNone/>
              <a:defRPr/>
            </a:pPr>
            <a:r>
              <a:rPr lang="fr-FR">
                <a:ea typeface="ＭＳ Ｐゴシック" pitchFamily="1" charset="-128"/>
                <a:cs typeface="ＭＳ Ｐゴシック" pitchFamily="1" charset="-128"/>
              </a:rPr>
              <a:t>aStream </a:t>
            </a:r>
          </a:p>
          <a:p>
            <a:pPr lvl="2">
              <a:lnSpc>
                <a:spcPct val="90000"/>
              </a:lnSpc>
              <a:buFont typeface="Wingdings" charset="2"/>
              <a:buNone/>
              <a:defRPr/>
            </a:pPr>
            <a:r>
              <a:rPr lang="fr-FR">
                <a:ea typeface="ＭＳ Ｐゴシック" pitchFamily="1" charset="-128"/>
                <a:cs typeface="ＭＳ Ｐゴシック" pitchFamily="1" charset="-128"/>
              </a:rPr>
              <a:t>	nextPutAll: 'allumée de couleur'; </a:t>
            </a:r>
          </a:p>
          <a:p>
            <a:pPr lvl="2">
              <a:lnSpc>
                <a:spcPct val="90000"/>
              </a:lnSpc>
              <a:buFont typeface="Wingdings" charset="2"/>
              <a:buNone/>
              <a:defRPr/>
            </a:pPr>
            <a:r>
              <a:rPr lang="fr-FR">
                <a:ea typeface="ＭＳ Ｐゴシック" pitchFamily="1" charset="-128"/>
                <a:cs typeface="ＭＳ Ｐゴシック" pitchFamily="1" charset="-128"/>
              </a:rPr>
              <a:t>	space.</a:t>
            </a:r>
          </a:p>
          <a:p>
            <a:pPr lvl="2">
              <a:lnSpc>
                <a:spcPct val="90000"/>
              </a:lnSpc>
              <a:buFont typeface="Wingdings" charset="2"/>
              <a:buNone/>
              <a:defRPr/>
            </a:pPr>
            <a:r>
              <a:rPr lang="fr-FR">
                <a:ea typeface="ＭＳ Ｐゴシック" pitchFamily="1" charset="-128"/>
                <a:cs typeface="ＭＳ Ｐゴシック" pitchFamily="1" charset="-128"/>
              </a:rPr>
              <a:t>self couleur printOn: aStream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fr-FR">
                <a:ea typeface="+mj-ea"/>
                <a:cs typeface="+mj-cs"/>
              </a:rPr>
              <a:t>Représentation textuelle des profs</a:t>
            </a:r>
            <a:endParaRPr lang="en-US">
              <a:ea typeface="+mj-ea"/>
              <a:cs typeface="+mj-cs"/>
            </a:endParaRPr>
          </a:p>
        </p:txBody>
      </p:sp>
      <p:sp>
        <p:nvSpPr>
          <p:cNvPr id="289795" name="AutoShape 26"/>
          <p:cNvSpPr>
            <a:spLocks noChangeArrowheads="1"/>
          </p:cNvSpPr>
          <p:nvPr/>
        </p:nvSpPr>
        <p:spPr bwMode="auto">
          <a:xfrm>
            <a:off x="3165231" y="1524000"/>
            <a:ext cx="2180492" cy="19050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prstTxWarp prst="textNoShape">
              <a:avLst/>
            </a:prstTxWarp>
          </a:bodyPr>
          <a:lstStyle/>
          <a:p>
            <a:r>
              <a:rPr lang="fr-FR" b="1" dirty="0" err="1"/>
              <a:t>printString</a:t>
            </a:r>
            <a:endParaRPr lang="fr-FR" b="1" dirty="0"/>
          </a:p>
          <a:p>
            <a:r>
              <a:rPr lang="fr-FR" dirty="0"/>
              <a:t>|</a:t>
            </a:r>
            <a:r>
              <a:rPr lang="fr-FR" dirty="0" err="1"/>
              <a:t>str</a:t>
            </a:r>
            <a:r>
              <a:rPr lang="fr-FR" dirty="0"/>
              <a:t>|</a:t>
            </a:r>
          </a:p>
          <a:p>
            <a:r>
              <a:rPr lang="fr-FR" dirty="0" err="1"/>
              <a:t>str</a:t>
            </a:r>
            <a:r>
              <a:rPr lang="fr-FR" dirty="0"/>
              <a:t> := Stream…</a:t>
            </a:r>
          </a:p>
          <a:p>
            <a:r>
              <a:rPr lang="fr-FR" dirty="0"/>
              <a:t>self </a:t>
            </a:r>
            <a:r>
              <a:rPr lang="fr-FR" dirty="0" err="1"/>
              <a:t>printOn</a:t>
            </a:r>
            <a:r>
              <a:rPr lang="fr-FR" dirty="0"/>
              <a:t>: </a:t>
            </a:r>
            <a:r>
              <a:rPr lang="fr-FR" dirty="0" err="1"/>
              <a:t>str</a:t>
            </a:r>
            <a:r>
              <a:rPr lang="fr-FR" dirty="0"/>
              <a:t>.</a:t>
            </a:r>
          </a:p>
          <a:p>
            <a:r>
              <a:rPr lang="fr-FR" dirty="0"/>
              <a:t>…</a:t>
            </a:r>
            <a:endParaRPr lang="en-US" dirty="0"/>
          </a:p>
        </p:txBody>
      </p:sp>
      <p:sp>
        <p:nvSpPr>
          <p:cNvPr id="289796" name="AutoShape 27"/>
          <p:cNvSpPr>
            <a:spLocks noChangeArrowheads="1"/>
          </p:cNvSpPr>
          <p:nvPr/>
        </p:nvSpPr>
        <p:spPr bwMode="auto">
          <a:xfrm>
            <a:off x="1899139" y="3751264"/>
            <a:ext cx="2954215" cy="1277937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prstTxWarp prst="textNoShape">
              <a:avLst/>
            </a:prstTxWarp>
          </a:bodyPr>
          <a:lstStyle/>
          <a:p>
            <a:r>
              <a:rPr lang="fr-FR" b="1"/>
              <a:t>printOn: aStream</a:t>
            </a:r>
          </a:p>
          <a:p>
            <a:r>
              <a:rPr lang="fr-FR"/>
              <a:t>aStream nextPutAll: </a:t>
            </a:r>
          </a:p>
          <a:p>
            <a:r>
              <a:rPr lang="fr-FR"/>
              <a:t>	self nomPrenom.</a:t>
            </a:r>
          </a:p>
        </p:txBody>
      </p:sp>
      <p:sp>
        <p:nvSpPr>
          <p:cNvPr id="289797" name="AutoShape 28"/>
          <p:cNvSpPr>
            <a:spLocks noChangeArrowheads="1"/>
          </p:cNvSpPr>
          <p:nvPr/>
        </p:nvSpPr>
        <p:spPr bwMode="auto">
          <a:xfrm>
            <a:off x="914400" y="5257801"/>
            <a:ext cx="3446585" cy="1325563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prstTxWarp prst="textNoShape">
              <a:avLst/>
            </a:prstTxWarp>
          </a:bodyPr>
          <a:lstStyle/>
          <a:p>
            <a:r>
              <a:rPr lang="fr-FR" b="1"/>
              <a:t>printOn: aStream</a:t>
            </a:r>
          </a:p>
          <a:p>
            <a:r>
              <a:rPr lang="fr-FR"/>
              <a:t>super printOn: aStream.</a:t>
            </a:r>
          </a:p>
          <a:p>
            <a:r>
              <a:rPr lang="fr-FR"/>
              <a:t>aStream nextPutAll: ', Prof'</a:t>
            </a:r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5566996" y="1219201"/>
            <a:ext cx="3577004" cy="5594350"/>
            <a:chOff x="3799" y="768"/>
            <a:chExt cx="2441" cy="3524"/>
          </a:xfrm>
        </p:grpSpPr>
        <p:grpSp>
          <p:nvGrpSpPr>
            <p:cNvPr id="3" name="Group 29"/>
            <p:cNvGrpSpPr>
              <a:grpSpLocks/>
            </p:cNvGrpSpPr>
            <p:nvPr/>
          </p:nvGrpSpPr>
          <p:grpSpPr bwMode="auto">
            <a:xfrm>
              <a:off x="4580" y="768"/>
              <a:ext cx="1459" cy="834"/>
              <a:chOff x="768" y="1031"/>
              <a:chExt cx="1459" cy="834"/>
            </a:xfrm>
          </p:grpSpPr>
          <p:sp>
            <p:nvSpPr>
              <p:cNvPr id="289811" name="Text Box 5"/>
              <p:cNvSpPr txBox="1">
                <a:spLocks noChangeArrowheads="1"/>
              </p:cNvSpPr>
              <p:nvPr/>
            </p:nvSpPr>
            <p:spPr bwMode="auto">
              <a:xfrm>
                <a:off x="768" y="1031"/>
                <a:ext cx="1459" cy="834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fr-FR" sz="2000" b="1" dirty="0"/>
                  <a:t>Object</a:t>
                </a:r>
              </a:p>
              <a:p>
                <a:endParaRPr lang="fr-FR" sz="2000" dirty="0"/>
              </a:p>
              <a:p>
                <a:r>
                  <a:rPr lang="fr-FR" sz="2000" dirty="0" err="1"/>
                  <a:t>printOn</a:t>
                </a:r>
                <a:r>
                  <a:rPr lang="fr-FR" sz="2000" dirty="0"/>
                  <a:t>: </a:t>
                </a:r>
                <a:r>
                  <a:rPr lang="fr-FR" sz="2000" dirty="0" err="1"/>
                  <a:t>aStream</a:t>
                </a:r>
                <a:endParaRPr lang="fr-FR" sz="2000" dirty="0"/>
              </a:p>
              <a:p>
                <a:r>
                  <a:rPr lang="fr-FR" sz="2000" dirty="0" err="1"/>
                  <a:t>printString</a:t>
                </a:r>
                <a:endParaRPr lang="fr-FR" sz="2000" dirty="0"/>
              </a:p>
            </p:txBody>
          </p:sp>
          <p:sp>
            <p:nvSpPr>
              <p:cNvPr id="289812" name="Rectangle 6"/>
              <p:cNvSpPr>
                <a:spLocks noChangeArrowheads="1"/>
              </p:cNvSpPr>
              <p:nvPr/>
            </p:nvSpPr>
            <p:spPr bwMode="auto">
              <a:xfrm>
                <a:off x="768" y="1262"/>
                <a:ext cx="1459" cy="13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" name="Group 34"/>
            <p:cNvGrpSpPr>
              <a:grpSpLocks/>
            </p:cNvGrpSpPr>
            <p:nvPr/>
          </p:nvGrpSpPr>
          <p:grpSpPr bwMode="auto">
            <a:xfrm>
              <a:off x="4580" y="1839"/>
              <a:ext cx="1459" cy="1221"/>
              <a:chOff x="980" y="1839"/>
              <a:chExt cx="1459" cy="1221"/>
            </a:xfrm>
          </p:grpSpPr>
          <p:sp>
            <p:nvSpPr>
              <p:cNvPr id="289809" name="Text Box 15"/>
              <p:cNvSpPr txBox="1">
                <a:spLocks noChangeArrowheads="1"/>
              </p:cNvSpPr>
              <p:nvPr/>
            </p:nvSpPr>
            <p:spPr bwMode="auto">
              <a:xfrm>
                <a:off x="980" y="1839"/>
                <a:ext cx="1459" cy="1221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fr-FR" sz="2000" b="1" dirty="0"/>
                  <a:t>Personne</a:t>
                </a:r>
              </a:p>
              <a:p>
                <a:r>
                  <a:rPr lang="fr-FR" sz="2000" dirty="0" err="1"/>
                  <a:t>nomPrenom</a:t>
                </a:r>
                <a:endParaRPr lang="fr-FR" sz="2000" dirty="0"/>
              </a:p>
              <a:p>
                <a:r>
                  <a:rPr lang="fr-FR" sz="2000" dirty="0" err="1"/>
                  <a:t>dateNaissance</a:t>
                </a:r>
                <a:endParaRPr lang="fr-FR" sz="2000" dirty="0"/>
              </a:p>
              <a:p>
                <a:r>
                  <a:rPr lang="fr-FR" sz="2000" dirty="0" err="1"/>
                  <a:t>printOn</a:t>
                </a:r>
                <a:r>
                  <a:rPr lang="fr-FR" sz="2000" dirty="0"/>
                  <a:t>: </a:t>
                </a:r>
                <a:r>
                  <a:rPr lang="fr-FR" sz="2000" dirty="0" err="1"/>
                  <a:t>aStream</a:t>
                </a:r>
                <a:endParaRPr lang="fr-FR" sz="2000" dirty="0"/>
              </a:p>
              <a:p>
                <a:r>
                  <a:rPr lang="fr-FR" sz="2000" dirty="0" err="1"/>
                  <a:t>nomPrenom</a:t>
                </a:r>
                <a:endParaRPr lang="fr-FR" sz="2000" dirty="0"/>
              </a:p>
              <a:p>
                <a:r>
                  <a:rPr lang="fr-FR" sz="2000" dirty="0"/>
                  <a:t>…</a:t>
                </a:r>
                <a:endParaRPr lang="en-US" sz="2000" dirty="0"/>
              </a:p>
            </p:txBody>
          </p:sp>
          <p:sp>
            <p:nvSpPr>
              <p:cNvPr id="289810" name="Rectangle 16"/>
              <p:cNvSpPr>
                <a:spLocks noChangeArrowheads="1"/>
              </p:cNvSpPr>
              <p:nvPr/>
            </p:nvSpPr>
            <p:spPr bwMode="auto">
              <a:xfrm>
                <a:off x="980" y="2044"/>
                <a:ext cx="1459" cy="4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" name="Group 32"/>
            <p:cNvGrpSpPr>
              <a:grpSpLocks/>
            </p:cNvGrpSpPr>
            <p:nvPr/>
          </p:nvGrpSpPr>
          <p:grpSpPr bwMode="auto">
            <a:xfrm>
              <a:off x="3799" y="3264"/>
              <a:ext cx="2441" cy="1028"/>
              <a:chOff x="199" y="3264"/>
              <a:chExt cx="2441" cy="1028"/>
            </a:xfrm>
          </p:grpSpPr>
          <p:sp>
            <p:nvSpPr>
              <p:cNvPr id="289807" name="Text Box 20"/>
              <p:cNvSpPr txBox="1">
                <a:spLocks noChangeArrowheads="1"/>
              </p:cNvSpPr>
              <p:nvPr/>
            </p:nvSpPr>
            <p:spPr bwMode="auto">
              <a:xfrm>
                <a:off x="199" y="3264"/>
                <a:ext cx="2441" cy="1028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fr-FR" sz="2000" b="1" dirty="0"/>
                  <a:t>Prof</a:t>
                </a:r>
              </a:p>
              <a:p>
                <a:r>
                  <a:rPr lang="fr-FR" sz="2000" dirty="0" err="1"/>
                  <a:t>matieresEnseignees</a:t>
                </a:r>
                <a:endParaRPr lang="fr-FR" sz="2000" dirty="0"/>
              </a:p>
              <a:p>
                <a:r>
                  <a:rPr lang="fr-FR" sz="2000" dirty="0" err="1"/>
                  <a:t>printOn</a:t>
                </a:r>
                <a:r>
                  <a:rPr lang="fr-FR" sz="2000" dirty="0"/>
                  <a:t>: </a:t>
                </a:r>
                <a:r>
                  <a:rPr lang="fr-FR" sz="2000" dirty="0" err="1"/>
                  <a:t>aStream</a:t>
                </a:r>
                <a:endParaRPr lang="fr-FR" sz="2000" dirty="0"/>
              </a:p>
              <a:p>
                <a:r>
                  <a:rPr lang="fr-FR" sz="2000" dirty="0" err="1"/>
                  <a:t>ajouteMatiere</a:t>
                </a:r>
                <a:r>
                  <a:rPr lang="fr-FR" sz="2000" dirty="0"/>
                  <a:t>: </a:t>
                </a:r>
                <a:r>
                  <a:rPr lang="fr-FR" sz="2000" dirty="0" err="1"/>
                  <a:t>nomMatiere</a:t>
                </a:r>
                <a:endParaRPr lang="fr-FR" sz="2000" dirty="0"/>
              </a:p>
              <a:p>
                <a:r>
                  <a:rPr lang="fr-FR" sz="2000" dirty="0" err="1"/>
                  <a:t>enseigneMatiere</a:t>
                </a:r>
                <a:r>
                  <a:rPr lang="fr-FR" sz="2000" dirty="0"/>
                  <a:t>: </a:t>
                </a:r>
                <a:r>
                  <a:rPr lang="fr-FR" sz="2000" dirty="0" err="1"/>
                  <a:t>nomMatiere</a:t>
                </a:r>
                <a:endParaRPr lang="en-US" sz="2000" dirty="0"/>
              </a:p>
            </p:txBody>
          </p:sp>
          <p:sp>
            <p:nvSpPr>
              <p:cNvPr id="289808" name="Rectangle 21"/>
              <p:cNvSpPr>
                <a:spLocks noChangeArrowheads="1"/>
              </p:cNvSpPr>
              <p:nvPr/>
            </p:nvSpPr>
            <p:spPr bwMode="auto">
              <a:xfrm>
                <a:off x="199" y="3525"/>
                <a:ext cx="2441" cy="1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cxnSp>
          <p:nvCxnSpPr>
            <p:cNvPr id="289805" name="AutoShape 30"/>
            <p:cNvCxnSpPr>
              <a:cxnSpLocks noChangeShapeType="1"/>
              <a:stCxn id="289807" idx="0"/>
              <a:endCxn id="289809" idx="2"/>
            </p:cNvCxnSpPr>
            <p:nvPr/>
          </p:nvCxnSpPr>
          <p:spPr bwMode="auto">
            <a:xfrm rot="5400000" flipH="1" flipV="1">
              <a:off x="5063" y="3017"/>
              <a:ext cx="204" cy="29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89806" name="AutoShape 31"/>
            <p:cNvCxnSpPr>
              <a:cxnSpLocks noChangeShapeType="1"/>
              <a:stCxn id="289809" idx="0"/>
              <a:endCxn id="289811" idx="2"/>
            </p:cNvCxnSpPr>
            <p:nvPr/>
          </p:nvCxnSpPr>
          <p:spPr bwMode="auto">
            <a:xfrm rot="5400000" flipH="1" flipV="1">
              <a:off x="5191" y="1720"/>
              <a:ext cx="237" cy="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cxnSp>
        <p:nvCxnSpPr>
          <p:cNvPr id="289799" name="AutoShape 37"/>
          <p:cNvCxnSpPr>
            <a:cxnSpLocks noChangeShapeType="1"/>
            <a:endCxn id="289795" idx="3"/>
          </p:cNvCxnSpPr>
          <p:nvPr/>
        </p:nvCxnSpPr>
        <p:spPr bwMode="auto">
          <a:xfrm flipH="1">
            <a:off x="5345723" y="2352676"/>
            <a:ext cx="1361343" cy="1238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/>
          </a:ln>
        </p:spPr>
      </p:cxnSp>
      <p:cxnSp>
        <p:nvCxnSpPr>
          <p:cNvPr id="289800" name="AutoShape 36"/>
          <p:cNvCxnSpPr>
            <a:cxnSpLocks noChangeShapeType="1"/>
            <a:endCxn id="289796" idx="3"/>
          </p:cNvCxnSpPr>
          <p:nvPr/>
        </p:nvCxnSpPr>
        <p:spPr bwMode="auto">
          <a:xfrm flipH="1">
            <a:off x="4853354" y="4049713"/>
            <a:ext cx="1847850" cy="3413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/>
          </a:ln>
        </p:spPr>
      </p:cxnSp>
      <p:cxnSp>
        <p:nvCxnSpPr>
          <p:cNvPr id="289801" name="AutoShape 35"/>
          <p:cNvCxnSpPr>
            <a:cxnSpLocks noChangeShapeType="1"/>
            <a:stCxn id="289807" idx="1"/>
            <a:endCxn id="289797" idx="3"/>
          </p:cNvCxnSpPr>
          <p:nvPr/>
        </p:nvCxnSpPr>
        <p:spPr bwMode="auto">
          <a:xfrm rot="10800000">
            <a:off x="4360985" y="5920583"/>
            <a:ext cx="1205368" cy="7662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/>
          </a:ln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fr-FR">
                <a:ea typeface="+mj-ea"/>
                <a:cs typeface="+mj-cs"/>
              </a:rPr>
              <a:t>Envoi du message printString à une instance de Prof - 1</a:t>
            </a:r>
            <a:endParaRPr lang="en-US">
              <a:ea typeface="+mj-ea"/>
              <a:cs typeface="+mj-cs"/>
            </a:endParaRPr>
          </a:p>
        </p:txBody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fr-FR" sz="2000" b="0" i="0">
                <a:ea typeface="+mn-ea"/>
                <a:cs typeface="+mn-cs"/>
              </a:rPr>
              <a:t>|unProf|</a:t>
            </a:r>
          </a:p>
          <a:p>
            <a:pPr>
              <a:lnSpc>
                <a:spcPct val="90000"/>
              </a:lnSpc>
              <a:buFont typeface="Wingdings" charset="2"/>
              <a:buNone/>
              <a:defRPr/>
            </a:pPr>
            <a:r>
              <a:rPr lang="fr-FR" sz="2000" b="0" i="0">
                <a:ea typeface="+mn-ea"/>
                <a:cs typeface="+mn-cs"/>
              </a:rPr>
              <a:t>unProf nomPrenom: 'Michel Vaillant'.</a:t>
            </a:r>
          </a:p>
          <a:p>
            <a:pPr>
              <a:lnSpc>
                <a:spcPct val="90000"/>
              </a:lnSpc>
              <a:buFont typeface="Wingdings" charset="2"/>
              <a:buNone/>
              <a:defRPr/>
            </a:pPr>
            <a:r>
              <a:rPr lang="fr-FR" sz="2000" b="0" i="0">
                <a:ea typeface="+mn-ea"/>
                <a:cs typeface="+mn-cs"/>
              </a:rPr>
              <a:t>unProf </a:t>
            </a:r>
            <a:r>
              <a:rPr lang="fr-FR" sz="2000" b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  <a:cs typeface="+mn-cs"/>
              </a:rPr>
              <a:t>printString</a:t>
            </a:r>
            <a:endParaRPr lang="fr-FR" sz="2000" b="0" i="0">
              <a:ea typeface="+mn-ea"/>
              <a:cs typeface="+mn-cs"/>
            </a:endParaRPr>
          </a:p>
          <a:p>
            <a:pPr>
              <a:lnSpc>
                <a:spcPct val="90000"/>
              </a:lnSpc>
              <a:defRPr/>
            </a:pPr>
            <a:endParaRPr lang="fr-FR" sz="900">
              <a:ea typeface="+mn-ea"/>
              <a:cs typeface="+mn-cs"/>
            </a:endParaRPr>
          </a:p>
          <a:p>
            <a:pPr>
              <a:lnSpc>
                <a:spcPct val="90000"/>
              </a:lnSpc>
              <a:defRPr/>
            </a:pPr>
            <a:r>
              <a:rPr lang="fr-FR" sz="2000">
                <a:ea typeface="+mn-ea"/>
                <a:cs typeface="+mn-cs"/>
              </a:rPr>
              <a:t>Début de la recherche dans Prof</a:t>
            </a:r>
          </a:p>
          <a:p>
            <a:pPr lvl="1">
              <a:lnSpc>
                <a:spcPct val="90000"/>
              </a:lnSpc>
              <a:defRPr/>
            </a:pPr>
            <a:r>
              <a:rPr lang="fr-FR" sz="2000"/>
              <a:t>pas de méthode printString</a:t>
            </a:r>
          </a:p>
          <a:p>
            <a:pPr lvl="1">
              <a:lnSpc>
                <a:spcPct val="90000"/>
              </a:lnSpc>
              <a:defRPr/>
            </a:pPr>
            <a:endParaRPr lang="fr-FR" sz="900"/>
          </a:p>
          <a:p>
            <a:pPr>
              <a:lnSpc>
                <a:spcPct val="90000"/>
              </a:lnSpc>
              <a:defRPr/>
            </a:pPr>
            <a:r>
              <a:rPr lang="fr-FR" sz="2000">
                <a:ea typeface="+mn-ea"/>
                <a:cs typeface="+mn-cs"/>
              </a:rPr>
              <a:t>Poursuite de la recherche dans Personne</a:t>
            </a:r>
          </a:p>
          <a:p>
            <a:pPr lvl="1">
              <a:lnSpc>
                <a:spcPct val="90000"/>
              </a:lnSpc>
              <a:defRPr/>
            </a:pPr>
            <a:r>
              <a:rPr lang="fr-FR" sz="2000"/>
              <a:t>pas de méthode printString</a:t>
            </a:r>
          </a:p>
          <a:p>
            <a:pPr lvl="1">
              <a:lnSpc>
                <a:spcPct val="90000"/>
              </a:lnSpc>
              <a:defRPr/>
            </a:pPr>
            <a:endParaRPr lang="fr-FR" sz="900"/>
          </a:p>
          <a:p>
            <a:pPr>
              <a:lnSpc>
                <a:spcPct val="90000"/>
              </a:lnSpc>
              <a:defRPr/>
            </a:pPr>
            <a:r>
              <a:rPr lang="fr-FR" sz="2000">
                <a:ea typeface="+mn-ea"/>
                <a:cs typeface="+mn-cs"/>
              </a:rPr>
              <a:t>Poursuite de la recherche dans Object</a:t>
            </a:r>
          </a:p>
          <a:p>
            <a:pPr lvl="1">
              <a:lnSpc>
                <a:spcPct val="90000"/>
              </a:lnSpc>
              <a:defRPr/>
            </a:pPr>
            <a:r>
              <a:rPr lang="fr-FR" sz="2000"/>
              <a:t>méthode printString trouvée</a:t>
            </a:r>
          </a:p>
          <a:p>
            <a:pPr lvl="1">
              <a:lnSpc>
                <a:spcPct val="90000"/>
              </a:lnSpc>
              <a:defRPr/>
            </a:pPr>
            <a:endParaRPr lang="fr-FR" sz="900"/>
          </a:p>
          <a:p>
            <a:pPr>
              <a:lnSpc>
                <a:spcPct val="90000"/>
              </a:lnSpc>
              <a:defRPr/>
            </a:pPr>
            <a:r>
              <a:rPr lang="fr-FR" sz="2000">
                <a:ea typeface="+mn-ea"/>
                <a:cs typeface="+mn-cs"/>
              </a:rPr>
              <a:t>Exécution de la méthode trouvée</a:t>
            </a:r>
            <a:endParaRPr lang="fr-FR" sz="2000" i="0">
              <a:effectLst/>
              <a:ea typeface="+mn-ea"/>
              <a:cs typeface="+mn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fr-FR" sz="2000" b="0" i="0">
                <a:effectLst/>
                <a:ea typeface="+mn-ea"/>
                <a:cs typeface="+mn-cs"/>
              </a:rPr>
              <a:t>	|str|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fr-FR" sz="2000" b="0" i="0">
                <a:effectLst/>
                <a:ea typeface="+mn-ea"/>
                <a:cs typeface="+mn-cs"/>
              </a:rPr>
              <a:t>	str := Stream…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fr-FR" sz="2000" b="0" i="0">
                <a:solidFill>
                  <a:schemeClr val="hlink"/>
                </a:solidFill>
                <a:effectLst/>
                <a:ea typeface="+mn-ea"/>
                <a:cs typeface="+mn-cs"/>
              </a:rPr>
              <a:t>	self printOn: str</a:t>
            </a:r>
            <a:r>
              <a:rPr lang="fr-FR" sz="2000" b="0" i="0">
                <a:effectLst/>
                <a:ea typeface="+mn-ea"/>
                <a:cs typeface="+mn-cs"/>
              </a:rPr>
              <a:t>.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fr-FR" sz="2000" b="0" i="0">
                <a:effectLst/>
                <a:ea typeface="+mn-ea"/>
                <a:cs typeface="+mn-cs"/>
              </a:rPr>
              <a:t>	…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fr-FR" sz="2000" b="0" i="0">
                <a:effectLst/>
                <a:ea typeface="+mn-ea"/>
                <a:cs typeface="+mn-cs"/>
              </a:rPr>
              <a:t>	</a:t>
            </a:r>
            <a:r>
              <a:rPr lang="fr-FR" altLang="ja-JP" sz="2000" b="0" i="0">
                <a:effectLst/>
                <a:ea typeface="ＭＳ Ｐゴシック" pitchFamily="1" charset="-128"/>
                <a:cs typeface="ＭＳ Ｐゴシック" pitchFamily="1" charset="-128"/>
              </a:rPr>
              <a:t>^str contents</a:t>
            </a:r>
            <a:endParaRPr lang="en-US" sz="2000" b="0" i="0">
              <a:effectLst/>
              <a:ea typeface="+mn-ea"/>
              <a:cs typeface="+mn-cs"/>
            </a:endParaRPr>
          </a:p>
        </p:txBody>
      </p:sp>
      <p:grpSp>
        <p:nvGrpSpPr>
          <p:cNvPr id="16" name="Group 39"/>
          <p:cNvGrpSpPr>
            <a:grpSpLocks/>
          </p:cNvGrpSpPr>
          <p:nvPr/>
        </p:nvGrpSpPr>
        <p:grpSpPr bwMode="auto">
          <a:xfrm>
            <a:off x="5566996" y="1219201"/>
            <a:ext cx="3577004" cy="5594350"/>
            <a:chOff x="3799" y="768"/>
            <a:chExt cx="2441" cy="3524"/>
          </a:xfrm>
        </p:grpSpPr>
        <p:grpSp>
          <p:nvGrpSpPr>
            <p:cNvPr id="17" name="Group 29"/>
            <p:cNvGrpSpPr>
              <a:grpSpLocks/>
            </p:cNvGrpSpPr>
            <p:nvPr/>
          </p:nvGrpSpPr>
          <p:grpSpPr bwMode="auto">
            <a:xfrm>
              <a:off x="4580" y="768"/>
              <a:ext cx="1459" cy="834"/>
              <a:chOff x="768" y="1031"/>
              <a:chExt cx="1459" cy="834"/>
            </a:xfrm>
          </p:grpSpPr>
          <p:sp>
            <p:nvSpPr>
              <p:cNvPr id="26" name="Text Box 5"/>
              <p:cNvSpPr txBox="1">
                <a:spLocks noChangeArrowheads="1"/>
              </p:cNvSpPr>
              <p:nvPr/>
            </p:nvSpPr>
            <p:spPr bwMode="auto">
              <a:xfrm>
                <a:off x="768" y="1031"/>
                <a:ext cx="1459" cy="834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fr-FR" sz="2000" b="1" dirty="0"/>
                  <a:t>Object</a:t>
                </a:r>
              </a:p>
              <a:p>
                <a:endParaRPr lang="fr-FR" sz="2000" dirty="0"/>
              </a:p>
              <a:p>
                <a:r>
                  <a:rPr lang="fr-FR" sz="2000" dirty="0" err="1"/>
                  <a:t>printOn</a:t>
                </a:r>
                <a:r>
                  <a:rPr lang="fr-FR" sz="2000" dirty="0"/>
                  <a:t>: </a:t>
                </a:r>
                <a:r>
                  <a:rPr lang="fr-FR" sz="2000" dirty="0" err="1"/>
                  <a:t>aStream</a:t>
                </a:r>
                <a:endParaRPr lang="fr-FR" sz="2000" dirty="0"/>
              </a:p>
              <a:p>
                <a:r>
                  <a:rPr lang="fr-FR" sz="2000" b="1" dirty="0" err="1">
                    <a:solidFill>
                      <a:srgbClr val="FF0000"/>
                    </a:solidFill>
                  </a:rPr>
                  <a:t>printString</a:t>
                </a:r>
                <a:endParaRPr lang="fr-FR" sz="20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" name="Rectangle 6"/>
              <p:cNvSpPr>
                <a:spLocks noChangeArrowheads="1"/>
              </p:cNvSpPr>
              <p:nvPr/>
            </p:nvSpPr>
            <p:spPr bwMode="auto">
              <a:xfrm>
                <a:off x="768" y="1262"/>
                <a:ext cx="1459" cy="13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8" name="Group 34"/>
            <p:cNvGrpSpPr>
              <a:grpSpLocks/>
            </p:cNvGrpSpPr>
            <p:nvPr/>
          </p:nvGrpSpPr>
          <p:grpSpPr bwMode="auto">
            <a:xfrm>
              <a:off x="4580" y="1839"/>
              <a:ext cx="1459" cy="1221"/>
              <a:chOff x="980" y="1839"/>
              <a:chExt cx="1459" cy="1221"/>
            </a:xfrm>
          </p:grpSpPr>
          <p:sp>
            <p:nvSpPr>
              <p:cNvPr id="24" name="Text Box 15"/>
              <p:cNvSpPr txBox="1">
                <a:spLocks noChangeArrowheads="1"/>
              </p:cNvSpPr>
              <p:nvPr/>
            </p:nvSpPr>
            <p:spPr bwMode="auto">
              <a:xfrm>
                <a:off x="980" y="1839"/>
                <a:ext cx="1459" cy="1221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fr-FR" sz="2000" b="1" dirty="0"/>
                  <a:t>Personne</a:t>
                </a:r>
              </a:p>
              <a:p>
                <a:r>
                  <a:rPr lang="fr-FR" sz="2000" dirty="0" err="1"/>
                  <a:t>nomPrenom</a:t>
                </a:r>
                <a:endParaRPr lang="fr-FR" sz="2000" dirty="0"/>
              </a:p>
              <a:p>
                <a:r>
                  <a:rPr lang="fr-FR" sz="2000" dirty="0" err="1"/>
                  <a:t>dateNaissance</a:t>
                </a:r>
                <a:endParaRPr lang="fr-FR" sz="2000" dirty="0"/>
              </a:p>
              <a:p>
                <a:r>
                  <a:rPr lang="fr-FR" sz="2000" dirty="0" err="1"/>
                  <a:t>printOn</a:t>
                </a:r>
                <a:r>
                  <a:rPr lang="fr-FR" sz="2000" dirty="0"/>
                  <a:t>: </a:t>
                </a:r>
                <a:r>
                  <a:rPr lang="fr-FR" sz="2000" dirty="0" err="1"/>
                  <a:t>aStream</a:t>
                </a:r>
                <a:endParaRPr lang="fr-FR" sz="2000" dirty="0"/>
              </a:p>
              <a:p>
                <a:r>
                  <a:rPr lang="fr-FR" sz="2000" dirty="0" err="1"/>
                  <a:t>nomPrenom</a:t>
                </a:r>
                <a:endParaRPr lang="fr-FR" sz="2000" dirty="0"/>
              </a:p>
              <a:p>
                <a:r>
                  <a:rPr lang="fr-FR" sz="2000" dirty="0"/>
                  <a:t>…</a:t>
                </a:r>
                <a:endParaRPr lang="en-US" sz="2000" dirty="0"/>
              </a:p>
            </p:txBody>
          </p:sp>
          <p:sp>
            <p:nvSpPr>
              <p:cNvPr id="25" name="Rectangle 16"/>
              <p:cNvSpPr>
                <a:spLocks noChangeArrowheads="1"/>
              </p:cNvSpPr>
              <p:nvPr/>
            </p:nvSpPr>
            <p:spPr bwMode="auto">
              <a:xfrm>
                <a:off x="980" y="2044"/>
                <a:ext cx="1459" cy="4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9" name="Group 32"/>
            <p:cNvGrpSpPr>
              <a:grpSpLocks/>
            </p:cNvGrpSpPr>
            <p:nvPr/>
          </p:nvGrpSpPr>
          <p:grpSpPr bwMode="auto">
            <a:xfrm>
              <a:off x="3799" y="3264"/>
              <a:ext cx="2441" cy="1028"/>
              <a:chOff x="199" y="3264"/>
              <a:chExt cx="2441" cy="1028"/>
            </a:xfrm>
          </p:grpSpPr>
          <p:sp>
            <p:nvSpPr>
              <p:cNvPr id="22" name="Text Box 20"/>
              <p:cNvSpPr txBox="1">
                <a:spLocks noChangeArrowheads="1"/>
              </p:cNvSpPr>
              <p:nvPr/>
            </p:nvSpPr>
            <p:spPr bwMode="auto">
              <a:xfrm>
                <a:off x="199" y="3264"/>
                <a:ext cx="2441" cy="1028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fr-FR" sz="2000" b="1" dirty="0"/>
                  <a:t>Prof</a:t>
                </a:r>
              </a:p>
              <a:p>
                <a:r>
                  <a:rPr lang="fr-FR" sz="2000" dirty="0" err="1"/>
                  <a:t>matieresEnseignees</a:t>
                </a:r>
                <a:endParaRPr lang="fr-FR" sz="2000" dirty="0"/>
              </a:p>
              <a:p>
                <a:r>
                  <a:rPr lang="fr-FR" sz="2000" dirty="0" err="1"/>
                  <a:t>printOn</a:t>
                </a:r>
                <a:r>
                  <a:rPr lang="fr-FR" sz="2000" dirty="0"/>
                  <a:t>: </a:t>
                </a:r>
                <a:r>
                  <a:rPr lang="fr-FR" sz="2000" dirty="0" err="1"/>
                  <a:t>aStream</a:t>
                </a:r>
                <a:endParaRPr lang="fr-FR" sz="2000" dirty="0"/>
              </a:p>
              <a:p>
                <a:r>
                  <a:rPr lang="fr-FR" sz="2000" dirty="0" err="1"/>
                  <a:t>ajouteMatiere</a:t>
                </a:r>
                <a:r>
                  <a:rPr lang="fr-FR" sz="2000" dirty="0"/>
                  <a:t>: </a:t>
                </a:r>
                <a:r>
                  <a:rPr lang="fr-FR" sz="2000" dirty="0" err="1"/>
                  <a:t>nomMatiere</a:t>
                </a:r>
                <a:endParaRPr lang="fr-FR" sz="2000" dirty="0"/>
              </a:p>
              <a:p>
                <a:r>
                  <a:rPr lang="fr-FR" sz="2000" dirty="0" err="1"/>
                  <a:t>enseigneMatiere</a:t>
                </a:r>
                <a:r>
                  <a:rPr lang="fr-FR" sz="2000" dirty="0"/>
                  <a:t>: </a:t>
                </a:r>
                <a:r>
                  <a:rPr lang="fr-FR" sz="2000" dirty="0" err="1"/>
                  <a:t>nomMatiere</a:t>
                </a:r>
                <a:endParaRPr lang="en-US" sz="2000" dirty="0"/>
              </a:p>
            </p:txBody>
          </p:sp>
          <p:sp>
            <p:nvSpPr>
              <p:cNvPr id="23" name="Rectangle 21"/>
              <p:cNvSpPr>
                <a:spLocks noChangeArrowheads="1"/>
              </p:cNvSpPr>
              <p:nvPr/>
            </p:nvSpPr>
            <p:spPr bwMode="auto">
              <a:xfrm>
                <a:off x="199" y="3525"/>
                <a:ext cx="2441" cy="1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cxnSp>
          <p:nvCxnSpPr>
            <p:cNvPr id="20" name="AutoShape 30"/>
            <p:cNvCxnSpPr>
              <a:cxnSpLocks noChangeShapeType="1"/>
              <a:stCxn id="22" idx="0"/>
              <a:endCxn id="24" idx="2"/>
            </p:cNvCxnSpPr>
            <p:nvPr/>
          </p:nvCxnSpPr>
          <p:spPr bwMode="auto">
            <a:xfrm rot="5400000" flipH="1" flipV="1">
              <a:off x="5063" y="3017"/>
              <a:ext cx="204" cy="29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1" name="AutoShape 31"/>
            <p:cNvCxnSpPr>
              <a:cxnSpLocks noChangeShapeType="1"/>
              <a:stCxn id="24" idx="0"/>
              <a:endCxn id="26" idx="2"/>
            </p:cNvCxnSpPr>
            <p:nvPr/>
          </p:nvCxnSpPr>
          <p:spPr bwMode="auto">
            <a:xfrm rot="5400000" flipH="1" flipV="1">
              <a:off x="5191" y="1720"/>
              <a:ext cx="237" cy="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fr-FR" dirty="0">
                <a:ea typeface="+mj-ea"/>
                <a:cs typeface="+mj-cs"/>
              </a:rPr>
              <a:t>Envoi du message </a:t>
            </a:r>
            <a:r>
              <a:rPr lang="fr-FR" dirty="0" err="1">
                <a:ea typeface="+mj-ea"/>
                <a:cs typeface="+mj-cs"/>
              </a:rPr>
              <a:t>printString</a:t>
            </a:r>
            <a:r>
              <a:rPr lang="fr-FR" dirty="0">
                <a:ea typeface="+mj-ea"/>
                <a:cs typeface="+mj-cs"/>
              </a:rPr>
              <a:t> à une instance de Prof - 2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fr-FR" sz="2400" dirty="0">
                <a:ea typeface="+mn-ea"/>
                <a:cs typeface="+mn-cs"/>
              </a:rPr>
              <a:t>self </a:t>
            </a:r>
            <a:r>
              <a:rPr lang="fr-FR" sz="2400" dirty="0" err="1">
                <a:ea typeface="+mn-ea"/>
                <a:cs typeface="+mn-cs"/>
              </a:rPr>
              <a:t>printOn</a:t>
            </a:r>
            <a:r>
              <a:rPr lang="fr-FR" sz="2400" dirty="0">
                <a:ea typeface="+mn-ea"/>
                <a:cs typeface="+mn-cs"/>
              </a:rPr>
              <a:t>: </a:t>
            </a:r>
            <a:r>
              <a:rPr lang="fr-FR" sz="2400" dirty="0" err="1">
                <a:ea typeface="+mn-ea"/>
                <a:cs typeface="+mn-cs"/>
              </a:rPr>
              <a:t>str</a:t>
            </a:r>
            <a:endParaRPr lang="fr-FR" sz="2400" dirty="0">
              <a:ea typeface="+mn-ea"/>
              <a:cs typeface="+mn-cs"/>
            </a:endParaRPr>
          </a:p>
          <a:p>
            <a:pPr lvl="1">
              <a:defRPr/>
            </a:pPr>
            <a:r>
              <a:rPr lang="fr-FR" sz="2000" dirty="0"/>
              <a:t>Dans une méthode de </a:t>
            </a:r>
            <a:r>
              <a:rPr lang="fr-FR" sz="2000" u="sng" dirty="0"/>
              <a:t>Object</a:t>
            </a:r>
          </a:p>
          <a:p>
            <a:pPr>
              <a:defRPr/>
            </a:pPr>
            <a:endParaRPr lang="fr-FR" sz="2400" dirty="0">
              <a:ea typeface="+mn-ea"/>
              <a:cs typeface="+mn-cs"/>
            </a:endParaRPr>
          </a:p>
          <a:p>
            <a:pPr>
              <a:defRPr/>
            </a:pPr>
            <a:r>
              <a:rPr lang="fr-FR" sz="2400" dirty="0">
                <a:ea typeface="+mn-ea"/>
                <a:cs typeface="+mn-cs"/>
              </a:rPr>
              <a:t>Début de la recherche dans </a:t>
            </a:r>
            <a:r>
              <a:rPr lang="fr-FR" sz="2400" u="sng" dirty="0">
                <a:ea typeface="+mn-ea"/>
                <a:cs typeface="+mn-cs"/>
              </a:rPr>
              <a:t>Prof</a:t>
            </a:r>
          </a:p>
          <a:p>
            <a:pPr lvl="1">
              <a:defRPr/>
            </a:pPr>
            <a:r>
              <a:rPr lang="fr-FR" sz="2000" dirty="0"/>
              <a:t>méthode </a:t>
            </a:r>
            <a:r>
              <a:rPr lang="fr-FR" sz="2000" dirty="0" err="1"/>
              <a:t>printOn</a:t>
            </a:r>
            <a:r>
              <a:rPr lang="fr-FR" sz="2000" dirty="0"/>
              <a:t>: trouvée</a:t>
            </a:r>
          </a:p>
          <a:p>
            <a:pPr lvl="1">
              <a:defRPr/>
            </a:pPr>
            <a:endParaRPr lang="fr-FR" sz="2000" dirty="0"/>
          </a:p>
          <a:p>
            <a:pPr>
              <a:defRPr/>
            </a:pPr>
            <a:r>
              <a:rPr lang="fr-FR" sz="2400" dirty="0">
                <a:ea typeface="+mn-ea"/>
                <a:cs typeface="+mn-cs"/>
              </a:rPr>
              <a:t>Exécution de la méthode trouvée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fr-FR" sz="2400" i="0" dirty="0" err="1">
                <a:effectLst/>
                <a:ea typeface="+mn-ea"/>
                <a:cs typeface="+mn-cs"/>
              </a:rPr>
              <a:t>printOn</a:t>
            </a:r>
            <a:r>
              <a:rPr lang="fr-FR" sz="2400" i="0" dirty="0">
                <a:effectLst/>
                <a:ea typeface="+mn-ea"/>
                <a:cs typeface="+mn-cs"/>
              </a:rPr>
              <a:t>: </a:t>
            </a:r>
            <a:r>
              <a:rPr lang="fr-FR" sz="2400" i="0" dirty="0" err="1">
                <a:effectLst/>
                <a:ea typeface="+mn-ea"/>
                <a:cs typeface="+mn-cs"/>
              </a:rPr>
              <a:t>aStream</a:t>
            </a:r>
            <a:endParaRPr lang="fr-FR" sz="2400" i="0" dirty="0">
              <a:effectLst/>
              <a:ea typeface="+mn-ea"/>
              <a:cs typeface="+mn-cs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fr-FR" sz="2400" b="0" i="0" dirty="0">
                <a:effectLst/>
                <a:ea typeface="+mn-ea"/>
                <a:cs typeface="+mn-cs"/>
              </a:rPr>
              <a:t>	</a:t>
            </a:r>
            <a:r>
              <a:rPr lang="fr-FR" sz="2400" b="0" i="0" dirty="0">
                <a:solidFill>
                  <a:schemeClr val="hlink"/>
                </a:solidFill>
                <a:effectLst/>
                <a:ea typeface="+mn-ea"/>
                <a:cs typeface="+mn-cs"/>
              </a:rPr>
              <a:t>super </a:t>
            </a:r>
            <a:r>
              <a:rPr lang="fr-FR" sz="2400" b="0" i="0" dirty="0" err="1">
                <a:solidFill>
                  <a:schemeClr val="hlink"/>
                </a:solidFill>
                <a:effectLst/>
                <a:ea typeface="+mn-ea"/>
                <a:cs typeface="+mn-cs"/>
              </a:rPr>
              <a:t>printOn</a:t>
            </a:r>
            <a:r>
              <a:rPr lang="fr-FR" sz="2400" b="0" i="0" dirty="0">
                <a:solidFill>
                  <a:schemeClr val="hlink"/>
                </a:solidFill>
                <a:effectLst/>
                <a:ea typeface="+mn-ea"/>
                <a:cs typeface="+mn-cs"/>
              </a:rPr>
              <a:t>: </a:t>
            </a:r>
            <a:r>
              <a:rPr lang="fr-FR" sz="2400" b="0" i="0" dirty="0" err="1">
                <a:solidFill>
                  <a:schemeClr val="hlink"/>
                </a:solidFill>
                <a:effectLst/>
                <a:ea typeface="+mn-ea"/>
                <a:cs typeface="+mn-cs"/>
              </a:rPr>
              <a:t>aStream</a:t>
            </a:r>
            <a:r>
              <a:rPr lang="fr-FR" sz="2400" b="0" i="0" dirty="0">
                <a:effectLst/>
                <a:ea typeface="+mn-ea"/>
                <a:cs typeface="+mn-cs"/>
              </a:rPr>
              <a:t>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fr-FR" sz="2400" i="0" dirty="0">
                <a:effectLst/>
                <a:ea typeface="+mn-ea"/>
                <a:cs typeface="+mn-cs"/>
              </a:rPr>
              <a:t>	</a:t>
            </a:r>
            <a:r>
              <a:rPr lang="fr-FR" sz="2400" b="0" i="0" dirty="0" err="1">
                <a:effectLst/>
                <a:ea typeface="+mn-ea"/>
                <a:cs typeface="+mn-cs"/>
              </a:rPr>
              <a:t>aStream</a:t>
            </a:r>
            <a:r>
              <a:rPr lang="fr-FR" sz="2400" b="0" i="0" dirty="0">
                <a:effectLst/>
                <a:ea typeface="+mn-ea"/>
                <a:cs typeface="+mn-cs"/>
              </a:rPr>
              <a:t> </a:t>
            </a:r>
            <a:r>
              <a:rPr lang="fr-FR" sz="2400" b="0" i="0" dirty="0" err="1">
                <a:effectLst/>
                <a:ea typeface="+mn-ea"/>
                <a:cs typeface="+mn-cs"/>
              </a:rPr>
              <a:t>nextPutAll</a:t>
            </a:r>
            <a:r>
              <a:rPr lang="fr-FR" sz="2400" b="0" i="0" dirty="0">
                <a:effectLst/>
                <a:ea typeface="+mn-ea"/>
                <a:cs typeface="+mn-cs"/>
              </a:rPr>
              <a:t>: ', Prof'</a:t>
            </a:r>
            <a:endParaRPr lang="fr-FR" sz="2400" i="0" dirty="0">
              <a:effectLst/>
              <a:ea typeface="+mn-ea"/>
              <a:cs typeface="+mn-cs"/>
            </a:endParaRPr>
          </a:p>
          <a:p>
            <a:pPr>
              <a:defRPr/>
            </a:pPr>
            <a:endParaRPr lang="fr-FR" sz="2400" dirty="0">
              <a:ea typeface="+mn-ea"/>
              <a:cs typeface="+mn-cs"/>
            </a:endParaRPr>
          </a:p>
        </p:txBody>
      </p:sp>
      <p:grpSp>
        <p:nvGrpSpPr>
          <p:cNvPr id="28" name="Group 39"/>
          <p:cNvGrpSpPr>
            <a:grpSpLocks/>
          </p:cNvGrpSpPr>
          <p:nvPr/>
        </p:nvGrpSpPr>
        <p:grpSpPr bwMode="auto">
          <a:xfrm>
            <a:off x="5566997" y="1219201"/>
            <a:ext cx="3577004" cy="5594350"/>
            <a:chOff x="3799" y="768"/>
            <a:chExt cx="2441" cy="3524"/>
          </a:xfrm>
        </p:grpSpPr>
        <p:grpSp>
          <p:nvGrpSpPr>
            <p:cNvPr id="29" name="Group 29"/>
            <p:cNvGrpSpPr>
              <a:grpSpLocks/>
            </p:cNvGrpSpPr>
            <p:nvPr/>
          </p:nvGrpSpPr>
          <p:grpSpPr bwMode="auto">
            <a:xfrm>
              <a:off x="4781" y="768"/>
              <a:ext cx="1459" cy="834"/>
              <a:chOff x="969" y="1031"/>
              <a:chExt cx="1459" cy="834"/>
            </a:xfrm>
          </p:grpSpPr>
          <p:sp>
            <p:nvSpPr>
              <p:cNvPr id="38" name="Text Box 5"/>
              <p:cNvSpPr txBox="1">
                <a:spLocks noChangeArrowheads="1"/>
              </p:cNvSpPr>
              <p:nvPr/>
            </p:nvSpPr>
            <p:spPr bwMode="auto">
              <a:xfrm>
                <a:off x="969" y="1031"/>
                <a:ext cx="1459" cy="834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fr-FR" sz="2000" b="1" dirty="0"/>
                  <a:t>Object</a:t>
                </a:r>
              </a:p>
              <a:p>
                <a:endParaRPr lang="fr-FR" sz="2000" dirty="0"/>
              </a:p>
              <a:p>
                <a:r>
                  <a:rPr lang="fr-FR" sz="2000" dirty="0" err="1"/>
                  <a:t>printOn</a:t>
                </a:r>
                <a:r>
                  <a:rPr lang="fr-FR" sz="2000" dirty="0"/>
                  <a:t>: </a:t>
                </a:r>
                <a:r>
                  <a:rPr lang="fr-FR" sz="2000" dirty="0" err="1"/>
                  <a:t>aStream</a:t>
                </a:r>
                <a:endParaRPr lang="fr-FR" sz="2000" dirty="0"/>
              </a:p>
              <a:p>
                <a:r>
                  <a:rPr lang="fr-FR" sz="2000" b="1" dirty="0" err="1"/>
                  <a:t>printString</a:t>
                </a:r>
                <a:endParaRPr lang="fr-FR" sz="2000" b="1" dirty="0"/>
              </a:p>
            </p:txBody>
          </p:sp>
          <p:sp>
            <p:nvSpPr>
              <p:cNvPr id="39" name="Rectangle 6"/>
              <p:cNvSpPr>
                <a:spLocks noChangeArrowheads="1"/>
              </p:cNvSpPr>
              <p:nvPr/>
            </p:nvSpPr>
            <p:spPr bwMode="auto">
              <a:xfrm>
                <a:off x="969" y="1262"/>
                <a:ext cx="1459" cy="13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0" name="Group 34"/>
            <p:cNvGrpSpPr>
              <a:grpSpLocks/>
            </p:cNvGrpSpPr>
            <p:nvPr/>
          </p:nvGrpSpPr>
          <p:grpSpPr bwMode="auto">
            <a:xfrm>
              <a:off x="4680" y="1839"/>
              <a:ext cx="1556" cy="1221"/>
              <a:chOff x="1080" y="1839"/>
              <a:chExt cx="1556" cy="1221"/>
            </a:xfrm>
          </p:grpSpPr>
          <p:sp>
            <p:nvSpPr>
              <p:cNvPr id="36" name="Text Box 15"/>
              <p:cNvSpPr txBox="1">
                <a:spLocks noChangeArrowheads="1"/>
              </p:cNvSpPr>
              <p:nvPr/>
            </p:nvSpPr>
            <p:spPr bwMode="auto">
              <a:xfrm>
                <a:off x="1080" y="1839"/>
                <a:ext cx="1556" cy="1221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r>
                  <a:rPr lang="fr-FR" sz="2000" b="1" dirty="0"/>
                  <a:t>Personne</a:t>
                </a:r>
              </a:p>
              <a:p>
                <a:r>
                  <a:rPr lang="fr-FR" sz="2000" dirty="0" err="1"/>
                  <a:t>nomPrenom</a:t>
                </a:r>
                <a:endParaRPr lang="fr-FR" sz="2000" dirty="0"/>
              </a:p>
              <a:p>
                <a:r>
                  <a:rPr lang="fr-FR" sz="2000" dirty="0" err="1"/>
                  <a:t>dateNaissance</a:t>
                </a:r>
                <a:endParaRPr lang="fr-FR" sz="2000" dirty="0"/>
              </a:p>
              <a:p>
                <a:r>
                  <a:rPr lang="fr-FR" sz="2000" dirty="0" err="1"/>
                  <a:t>printOn</a:t>
                </a:r>
                <a:r>
                  <a:rPr lang="fr-FR" sz="2000" dirty="0"/>
                  <a:t>: </a:t>
                </a:r>
                <a:r>
                  <a:rPr lang="fr-FR" sz="2000" dirty="0" err="1"/>
                  <a:t>aStream</a:t>
                </a:r>
                <a:endParaRPr lang="fr-FR" sz="2000" dirty="0"/>
              </a:p>
              <a:p>
                <a:r>
                  <a:rPr lang="fr-FR" sz="2000" dirty="0" err="1"/>
                  <a:t>nomPrenom</a:t>
                </a:r>
                <a:endParaRPr lang="fr-FR" sz="2000" dirty="0"/>
              </a:p>
              <a:p>
                <a:r>
                  <a:rPr lang="fr-FR" sz="2000" dirty="0"/>
                  <a:t>…</a:t>
                </a:r>
                <a:endParaRPr lang="en-US" sz="2000" dirty="0"/>
              </a:p>
            </p:txBody>
          </p:sp>
          <p:sp>
            <p:nvSpPr>
              <p:cNvPr id="37" name="Rectangle 16"/>
              <p:cNvSpPr>
                <a:spLocks noChangeArrowheads="1"/>
              </p:cNvSpPr>
              <p:nvPr/>
            </p:nvSpPr>
            <p:spPr bwMode="auto">
              <a:xfrm>
                <a:off x="1080" y="2044"/>
                <a:ext cx="1556" cy="4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1" name="Group 32"/>
            <p:cNvGrpSpPr>
              <a:grpSpLocks/>
            </p:cNvGrpSpPr>
            <p:nvPr/>
          </p:nvGrpSpPr>
          <p:grpSpPr bwMode="auto">
            <a:xfrm>
              <a:off x="3799" y="3264"/>
              <a:ext cx="2441" cy="1028"/>
              <a:chOff x="199" y="3264"/>
              <a:chExt cx="2441" cy="1028"/>
            </a:xfrm>
          </p:grpSpPr>
          <p:sp>
            <p:nvSpPr>
              <p:cNvPr id="34" name="Text Box 20"/>
              <p:cNvSpPr txBox="1">
                <a:spLocks noChangeArrowheads="1"/>
              </p:cNvSpPr>
              <p:nvPr/>
            </p:nvSpPr>
            <p:spPr bwMode="auto">
              <a:xfrm>
                <a:off x="199" y="3264"/>
                <a:ext cx="2441" cy="1028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fr-FR" sz="2000" b="1" dirty="0"/>
                  <a:t>Prof</a:t>
                </a:r>
              </a:p>
              <a:p>
                <a:r>
                  <a:rPr lang="fr-FR" sz="2000" dirty="0" err="1"/>
                  <a:t>matieresEnseignees</a:t>
                </a:r>
                <a:endParaRPr lang="fr-FR" sz="2000" dirty="0" smtClean="0"/>
              </a:p>
              <a:p>
                <a:r>
                  <a:rPr lang="fr-FR" sz="2000" b="1" dirty="0" err="1" smtClean="0">
                    <a:solidFill>
                      <a:srgbClr val="FF0000"/>
                    </a:solidFill>
                  </a:rPr>
                  <a:t>printOn</a:t>
                </a:r>
                <a:r>
                  <a:rPr lang="fr-FR" sz="2000" b="1" dirty="0" smtClean="0">
                    <a:solidFill>
                      <a:srgbClr val="FF0000"/>
                    </a:solidFill>
                  </a:rPr>
                  <a:t>: </a:t>
                </a:r>
                <a:r>
                  <a:rPr lang="fr-FR" sz="2000" b="1" dirty="0" err="1" smtClean="0">
                    <a:solidFill>
                      <a:srgbClr val="FF0000"/>
                    </a:solidFill>
                  </a:rPr>
                  <a:t>aStream</a:t>
                </a:r>
                <a:endParaRPr lang="fr-FR" sz="2000" b="1" dirty="0" smtClean="0">
                  <a:solidFill>
                    <a:srgbClr val="FF0000"/>
                  </a:solidFill>
                </a:endParaRPr>
              </a:p>
              <a:p>
                <a:r>
                  <a:rPr lang="fr-FR" sz="2000" dirty="0" err="1"/>
                  <a:t>ajouteMatiere</a:t>
                </a:r>
                <a:r>
                  <a:rPr lang="fr-FR" sz="2000" dirty="0"/>
                  <a:t>: </a:t>
                </a:r>
                <a:r>
                  <a:rPr lang="fr-FR" sz="2000" dirty="0" err="1"/>
                  <a:t>nomMatiere</a:t>
                </a:r>
                <a:endParaRPr lang="fr-FR" sz="2000" dirty="0"/>
              </a:p>
              <a:p>
                <a:r>
                  <a:rPr lang="fr-FR" sz="2000" dirty="0" err="1"/>
                  <a:t>enseigneMatiere</a:t>
                </a:r>
                <a:r>
                  <a:rPr lang="fr-FR" sz="2000" dirty="0"/>
                  <a:t>: </a:t>
                </a:r>
                <a:r>
                  <a:rPr lang="fr-FR" sz="2000" dirty="0" err="1"/>
                  <a:t>nomMatiere</a:t>
                </a:r>
                <a:endParaRPr lang="en-US" sz="2000" dirty="0"/>
              </a:p>
            </p:txBody>
          </p:sp>
          <p:sp>
            <p:nvSpPr>
              <p:cNvPr id="35" name="Rectangle 21"/>
              <p:cNvSpPr>
                <a:spLocks noChangeArrowheads="1"/>
              </p:cNvSpPr>
              <p:nvPr/>
            </p:nvSpPr>
            <p:spPr bwMode="auto">
              <a:xfrm>
                <a:off x="199" y="3525"/>
                <a:ext cx="2441" cy="1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cxnSp>
          <p:nvCxnSpPr>
            <p:cNvPr id="32" name="AutoShape 30"/>
            <p:cNvCxnSpPr>
              <a:cxnSpLocks noChangeShapeType="1"/>
              <a:stCxn id="34" idx="0"/>
              <a:endCxn id="36" idx="2"/>
            </p:cNvCxnSpPr>
            <p:nvPr/>
          </p:nvCxnSpPr>
          <p:spPr bwMode="auto">
            <a:xfrm rot="5400000" flipH="1" flipV="1">
              <a:off x="5137" y="2943"/>
              <a:ext cx="204" cy="43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3" name="AutoShape 31"/>
            <p:cNvCxnSpPr>
              <a:cxnSpLocks noChangeShapeType="1"/>
              <a:stCxn id="36" idx="0"/>
              <a:endCxn id="38" idx="2"/>
            </p:cNvCxnSpPr>
            <p:nvPr/>
          </p:nvCxnSpPr>
          <p:spPr bwMode="auto">
            <a:xfrm rot="5400000" flipH="1" flipV="1">
              <a:off x="5366" y="1694"/>
              <a:ext cx="237" cy="5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fr-FR" dirty="0">
                <a:ea typeface="+mj-ea"/>
                <a:cs typeface="+mj-cs"/>
              </a:rPr>
              <a:t>Envoi du message </a:t>
            </a:r>
            <a:r>
              <a:rPr lang="fr-FR" dirty="0" err="1">
                <a:ea typeface="+mj-ea"/>
                <a:cs typeface="+mj-cs"/>
              </a:rPr>
              <a:t>printString</a:t>
            </a:r>
            <a:r>
              <a:rPr lang="fr-FR" dirty="0">
                <a:ea typeface="+mj-ea"/>
                <a:cs typeface="+mj-cs"/>
              </a:rPr>
              <a:t> à une instance de Prof - 3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fr-FR" sz="2400" dirty="0">
                <a:ea typeface="+mn-ea"/>
                <a:cs typeface="+mn-cs"/>
              </a:rPr>
              <a:t>super </a:t>
            </a:r>
            <a:r>
              <a:rPr lang="fr-FR" sz="2400" dirty="0" err="1">
                <a:ea typeface="+mn-ea"/>
                <a:cs typeface="+mn-cs"/>
              </a:rPr>
              <a:t>printOn</a:t>
            </a:r>
            <a:r>
              <a:rPr lang="fr-FR" sz="2400" dirty="0">
                <a:ea typeface="+mn-ea"/>
                <a:cs typeface="+mn-cs"/>
              </a:rPr>
              <a:t>: </a:t>
            </a:r>
            <a:r>
              <a:rPr lang="fr-FR" sz="2400" dirty="0" err="1">
                <a:ea typeface="+mn-ea"/>
                <a:cs typeface="+mn-cs"/>
              </a:rPr>
              <a:t>aStream</a:t>
            </a:r>
            <a:endParaRPr lang="fr-FR" sz="2400" dirty="0">
              <a:ea typeface="+mn-ea"/>
              <a:cs typeface="+mn-cs"/>
            </a:endParaRPr>
          </a:p>
          <a:p>
            <a:pPr lvl="1">
              <a:defRPr/>
            </a:pPr>
            <a:r>
              <a:rPr lang="fr-FR" sz="2000" dirty="0"/>
              <a:t>Dans une méthode de </a:t>
            </a:r>
            <a:r>
              <a:rPr lang="fr-FR" sz="2000" u="sng" dirty="0"/>
              <a:t>Prof</a:t>
            </a:r>
          </a:p>
          <a:p>
            <a:pPr>
              <a:defRPr/>
            </a:pPr>
            <a:endParaRPr lang="fr-FR" sz="2400" dirty="0">
              <a:ea typeface="+mn-ea"/>
              <a:cs typeface="+mn-cs"/>
            </a:endParaRPr>
          </a:p>
          <a:p>
            <a:pPr>
              <a:defRPr/>
            </a:pPr>
            <a:r>
              <a:rPr lang="fr-FR" sz="2400" dirty="0">
                <a:ea typeface="+mn-ea"/>
                <a:cs typeface="+mn-cs"/>
              </a:rPr>
              <a:t>Début de la recherche dans </a:t>
            </a:r>
            <a:r>
              <a:rPr lang="fr-FR" sz="2400" u="sng" dirty="0">
                <a:ea typeface="+mn-ea"/>
                <a:cs typeface="+mn-cs"/>
              </a:rPr>
              <a:t>Personne</a:t>
            </a:r>
          </a:p>
          <a:p>
            <a:pPr lvl="1">
              <a:defRPr/>
            </a:pPr>
            <a:r>
              <a:rPr lang="fr-FR" sz="2000" dirty="0"/>
              <a:t>méthode </a:t>
            </a:r>
            <a:r>
              <a:rPr lang="fr-FR" sz="2000" dirty="0" err="1"/>
              <a:t>printOn</a:t>
            </a:r>
            <a:r>
              <a:rPr lang="fr-FR" sz="2000" dirty="0"/>
              <a:t>: trouvée</a:t>
            </a:r>
          </a:p>
          <a:p>
            <a:pPr lvl="1">
              <a:defRPr/>
            </a:pPr>
            <a:endParaRPr lang="fr-FR" sz="2000" dirty="0"/>
          </a:p>
          <a:p>
            <a:pPr>
              <a:defRPr/>
            </a:pPr>
            <a:r>
              <a:rPr lang="fr-FR" sz="2400" dirty="0">
                <a:ea typeface="+mn-ea"/>
                <a:cs typeface="+mn-cs"/>
              </a:rPr>
              <a:t>Exécution de la méthode trouvée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fr-FR" sz="2400" i="0" dirty="0" err="1">
                <a:effectLst/>
                <a:ea typeface="+mn-ea"/>
                <a:cs typeface="+mn-cs"/>
              </a:rPr>
              <a:t>printOn</a:t>
            </a:r>
            <a:r>
              <a:rPr lang="fr-FR" sz="2400" i="0" dirty="0">
                <a:effectLst/>
                <a:ea typeface="+mn-ea"/>
                <a:cs typeface="+mn-cs"/>
              </a:rPr>
              <a:t>: </a:t>
            </a:r>
            <a:r>
              <a:rPr lang="fr-FR" sz="2400" i="0" dirty="0" err="1">
                <a:effectLst/>
                <a:ea typeface="+mn-ea"/>
                <a:cs typeface="+mn-cs"/>
              </a:rPr>
              <a:t>aStream</a:t>
            </a:r>
            <a:endParaRPr lang="fr-FR" sz="2400" i="0" dirty="0">
              <a:effectLst/>
              <a:ea typeface="+mn-ea"/>
              <a:cs typeface="+mn-cs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fr-FR" sz="2400" i="0" dirty="0">
                <a:effectLst/>
                <a:ea typeface="+mn-ea"/>
                <a:cs typeface="+mn-cs"/>
              </a:rPr>
              <a:t>	</a:t>
            </a:r>
            <a:r>
              <a:rPr lang="fr-FR" sz="2400" b="0" i="0" dirty="0" err="1">
                <a:effectLst/>
                <a:ea typeface="+mn-ea"/>
                <a:cs typeface="+mn-cs"/>
              </a:rPr>
              <a:t>aStream</a:t>
            </a:r>
            <a:r>
              <a:rPr lang="fr-FR" sz="2400" b="0" i="0" dirty="0">
                <a:effectLst/>
                <a:ea typeface="+mn-ea"/>
                <a:cs typeface="+mn-cs"/>
              </a:rPr>
              <a:t> </a:t>
            </a:r>
            <a:r>
              <a:rPr lang="fr-FR" sz="2400" b="0" i="0" dirty="0" err="1">
                <a:effectLst/>
                <a:ea typeface="+mn-ea"/>
                <a:cs typeface="+mn-cs"/>
              </a:rPr>
              <a:t>nextPutAll</a:t>
            </a:r>
            <a:r>
              <a:rPr lang="fr-FR" sz="2400" b="0" i="0" dirty="0">
                <a:effectLst/>
                <a:ea typeface="+mn-ea"/>
                <a:cs typeface="+mn-cs"/>
              </a:rPr>
              <a:t>:</a:t>
            </a:r>
            <a:r>
              <a:rPr lang="fr-FR" sz="2400" b="0" i="0" dirty="0" smtClean="0">
                <a:effectLst/>
                <a:ea typeface="+mn-ea"/>
                <a:cs typeface="+mn-cs"/>
              </a:rPr>
              <a:t> self </a:t>
            </a:r>
            <a:r>
              <a:rPr lang="fr-FR" sz="2400" b="0" i="0" dirty="0" err="1">
                <a:effectLst/>
                <a:ea typeface="+mn-ea"/>
                <a:cs typeface="+mn-cs"/>
              </a:rPr>
              <a:t>nomPrenom</a:t>
            </a:r>
            <a:endParaRPr lang="fr-FR" sz="2400" i="0" dirty="0">
              <a:effectLst/>
              <a:ea typeface="+mn-ea"/>
              <a:cs typeface="+mn-cs"/>
            </a:endParaRPr>
          </a:p>
          <a:p>
            <a:pPr>
              <a:defRPr/>
            </a:pPr>
            <a:endParaRPr lang="fr-FR" sz="2400" dirty="0">
              <a:ea typeface="+mn-ea"/>
              <a:cs typeface="+mn-cs"/>
            </a:endParaRPr>
          </a:p>
        </p:txBody>
      </p:sp>
      <p:grpSp>
        <p:nvGrpSpPr>
          <p:cNvPr id="16" name="Group 39"/>
          <p:cNvGrpSpPr>
            <a:grpSpLocks/>
          </p:cNvGrpSpPr>
          <p:nvPr/>
        </p:nvGrpSpPr>
        <p:grpSpPr bwMode="auto">
          <a:xfrm>
            <a:off x="5566997" y="1219201"/>
            <a:ext cx="3577004" cy="5594350"/>
            <a:chOff x="3799" y="768"/>
            <a:chExt cx="2441" cy="3524"/>
          </a:xfrm>
        </p:grpSpPr>
        <p:grpSp>
          <p:nvGrpSpPr>
            <p:cNvPr id="17" name="Group 29"/>
            <p:cNvGrpSpPr>
              <a:grpSpLocks/>
            </p:cNvGrpSpPr>
            <p:nvPr/>
          </p:nvGrpSpPr>
          <p:grpSpPr bwMode="auto">
            <a:xfrm>
              <a:off x="4781" y="768"/>
              <a:ext cx="1459" cy="834"/>
              <a:chOff x="969" y="1031"/>
              <a:chExt cx="1459" cy="834"/>
            </a:xfrm>
          </p:grpSpPr>
          <p:sp>
            <p:nvSpPr>
              <p:cNvPr id="26" name="Text Box 5"/>
              <p:cNvSpPr txBox="1">
                <a:spLocks noChangeArrowheads="1"/>
              </p:cNvSpPr>
              <p:nvPr/>
            </p:nvSpPr>
            <p:spPr bwMode="auto">
              <a:xfrm>
                <a:off x="969" y="1031"/>
                <a:ext cx="1459" cy="834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fr-FR" sz="2000" b="1" dirty="0"/>
                  <a:t>Object</a:t>
                </a:r>
              </a:p>
              <a:p>
                <a:endParaRPr lang="fr-FR" sz="2000" dirty="0"/>
              </a:p>
              <a:p>
                <a:r>
                  <a:rPr lang="fr-FR" sz="2000" dirty="0" err="1"/>
                  <a:t>printOn</a:t>
                </a:r>
                <a:r>
                  <a:rPr lang="fr-FR" sz="2000" dirty="0"/>
                  <a:t>: </a:t>
                </a:r>
                <a:r>
                  <a:rPr lang="fr-FR" sz="2000" dirty="0" err="1"/>
                  <a:t>aStream</a:t>
                </a:r>
                <a:endParaRPr lang="fr-FR" sz="2000" dirty="0"/>
              </a:p>
              <a:p>
                <a:r>
                  <a:rPr lang="fr-FR" sz="2000" b="1" dirty="0" err="1"/>
                  <a:t>printString</a:t>
                </a:r>
                <a:endParaRPr lang="fr-FR" sz="2000" b="1" dirty="0"/>
              </a:p>
            </p:txBody>
          </p:sp>
          <p:sp>
            <p:nvSpPr>
              <p:cNvPr id="27" name="Rectangle 6"/>
              <p:cNvSpPr>
                <a:spLocks noChangeArrowheads="1"/>
              </p:cNvSpPr>
              <p:nvPr/>
            </p:nvSpPr>
            <p:spPr bwMode="auto">
              <a:xfrm>
                <a:off x="969" y="1262"/>
                <a:ext cx="1459" cy="13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8" name="Group 34"/>
            <p:cNvGrpSpPr>
              <a:grpSpLocks/>
            </p:cNvGrpSpPr>
            <p:nvPr/>
          </p:nvGrpSpPr>
          <p:grpSpPr bwMode="auto">
            <a:xfrm>
              <a:off x="4680" y="1839"/>
              <a:ext cx="1556" cy="1221"/>
              <a:chOff x="1080" y="1839"/>
              <a:chExt cx="1556" cy="1221"/>
            </a:xfrm>
          </p:grpSpPr>
          <p:sp>
            <p:nvSpPr>
              <p:cNvPr id="24" name="Text Box 15"/>
              <p:cNvSpPr txBox="1">
                <a:spLocks noChangeArrowheads="1"/>
              </p:cNvSpPr>
              <p:nvPr/>
            </p:nvSpPr>
            <p:spPr bwMode="auto">
              <a:xfrm>
                <a:off x="1080" y="1839"/>
                <a:ext cx="1556" cy="1221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fr-FR" sz="2000" b="1" dirty="0"/>
                  <a:t>Personne</a:t>
                </a:r>
              </a:p>
              <a:p>
                <a:r>
                  <a:rPr lang="fr-FR" sz="2000" dirty="0" err="1"/>
                  <a:t>nomPrenom</a:t>
                </a:r>
                <a:endParaRPr lang="fr-FR" sz="2000" dirty="0"/>
              </a:p>
              <a:p>
                <a:r>
                  <a:rPr lang="fr-FR" sz="2000" dirty="0" err="1"/>
                  <a:t>dateNaissance</a:t>
                </a:r>
                <a:endParaRPr lang="fr-FR" sz="2000" dirty="0"/>
              </a:p>
              <a:p>
                <a:r>
                  <a:rPr lang="fr-FR" sz="2000" b="1" dirty="0" err="1">
                    <a:solidFill>
                      <a:srgbClr val="FF0000"/>
                    </a:solidFill>
                  </a:rPr>
                  <a:t>printOn</a:t>
                </a:r>
                <a:r>
                  <a:rPr lang="fr-FR" sz="2000" b="1" dirty="0">
                    <a:solidFill>
                      <a:srgbClr val="FF0000"/>
                    </a:solidFill>
                  </a:rPr>
                  <a:t>: </a:t>
                </a:r>
                <a:r>
                  <a:rPr lang="fr-FR" sz="2000" b="1" dirty="0" err="1">
                    <a:solidFill>
                      <a:srgbClr val="FF0000"/>
                    </a:solidFill>
                  </a:rPr>
                  <a:t>aStream</a:t>
                </a:r>
                <a:endParaRPr lang="fr-FR" sz="2000" b="1" dirty="0">
                  <a:solidFill>
                    <a:srgbClr val="FF0000"/>
                  </a:solidFill>
                </a:endParaRPr>
              </a:p>
              <a:p>
                <a:r>
                  <a:rPr lang="fr-FR" sz="2000" dirty="0" err="1"/>
                  <a:t>nomPrenom</a:t>
                </a:r>
                <a:endParaRPr lang="fr-FR" sz="2000" dirty="0"/>
              </a:p>
              <a:p>
                <a:r>
                  <a:rPr lang="fr-FR" sz="2000" dirty="0"/>
                  <a:t>…</a:t>
                </a:r>
                <a:endParaRPr lang="en-US" sz="2000" dirty="0"/>
              </a:p>
            </p:txBody>
          </p:sp>
          <p:sp>
            <p:nvSpPr>
              <p:cNvPr id="25" name="Rectangle 16"/>
              <p:cNvSpPr>
                <a:spLocks noChangeArrowheads="1"/>
              </p:cNvSpPr>
              <p:nvPr/>
            </p:nvSpPr>
            <p:spPr bwMode="auto">
              <a:xfrm>
                <a:off x="1080" y="2044"/>
                <a:ext cx="1556" cy="4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9" name="Group 32"/>
            <p:cNvGrpSpPr>
              <a:grpSpLocks/>
            </p:cNvGrpSpPr>
            <p:nvPr/>
          </p:nvGrpSpPr>
          <p:grpSpPr bwMode="auto">
            <a:xfrm>
              <a:off x="3799" y="3264"/>
              <a:ext cx="2441" cy="1028"/>
              <a:chOff x="199" y="3264"/>
              <a:chExt cx="2441" cy="1028"/>
            </a:xfrm>
          </p:grpSpPr>
          <p:sp>
            <p:nvSpPr>
              <p:cNvPr id="22" name="Text Box 20"/>
              <p:cNvSpPr txBox="1">
                <a:spLocks noChangeArrowheads="1"/>
              </p:cNvSpPr>
              <p:nvPr/>
            </p:nvSpPr>
            <p:spPr bwMode="auto">
              <a:xfrm>
                <a:off x="199" y="3264"/>
                <a:ext cx="2441" cy="1028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fr-FR" sz="2000" b="1" dirty="0"/>
                  <a:t>Prof</a:t>
                </a:r>
              </a:p>
              <a:p>
                <a:r>
                  <a:rPr lang="fr-FR" sz="2000" dirty="0" err="1"/>
                  <a:t>matieresEnseignees</a:t>
                </a:r>
                <a:endParaRPr lang="fr-FR" sz="2000" dirty="0"/>
              </a:p>
              <a:p>
                <a:r>
                  <a:rPr lang="fr-FR" sz="2000" b="1" dirty="0" err="1"/>
                  <a:t>printOn</a:t>
                </a:r>
                <a:r>
                  <a:rPr lang="fr-FR" sz="2000" b="1" dirty="0"/>
                  <a:t>: </a:t>
                </a:r>
                <a:r>
                  <a:rPr lang="fr-FR" sz="2000" b="1" dirty="0" err="1"/>
                  <a:t>aStream</a:t>
                </a:r>
                <a:endParaRPr lang="fr-FR" sz="2000" b="1" dirty="0"/>
              </a:p>
              <a:p>
                <a:r>
                  <a:rPr lang="fr-FR" sz="2000" dirty="0" err="1"/>
                  <a:t>ajouteMatiere</a:t>
                </a:r>
                <a:r>
                  <a:rPr lang="fr-FR" sz="2000" dirty="0"/>
                  <a:t>: </a:t>
                </a:r>
                <a:r>
                  <a:rPr lang="fr-FR" sz="2000" dirty="0" err="1"/>
                  <a:t>nomMatiere</a:t>
                </a:r>
                <a:endParaRPr lang="fr-FR" sz="2000" dirty="0"/>
              </a:p>
              <a:p>
                <a:r>
                  <a:rPr lang="fr-FR" sz="2000" dirty="0" err="1"/>
                  <a:t>enseigneMatiere</a:t>
                </a:r>
                <a:r>
                  <a:rPr lang="fr-FR" sz="2000" dirty="0"/>
                  <a:t>: </a:t>
                </a:r>
                <a:r>
                  <a:rPr lang="fr-FR" sz="2000" dirty="0" err="1"/>
                  <a:t>nomMatiere</a:t>
                </a:r>
                <a:endParaRPr lang="en-US" sz="2000" dirty="0"/>
              </a:p>
            </p:txBody>
          </p:sp>
          <p:sp>
            <p:nvSpPr>
              <p:cNvPr id="23" name="Rectangle 21"/>
              <p:cNvSpPr>
                <a:spLocks noChangeArrowheads="1"/>
              </p:cNvSpPr>
              <p:nvPr/>
            </p:nvSpPr>
            <p:spPr bwMode="auto">
              <a:xfrm>
                <a:off x="199" y="3525"/>
                <a:ext cx="2441" cy="1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cxnSp>
          <p:nvCxnSpPr>
            <p:cNvPr id="20" name="AutoShape 30"/>
            <p:cNvCxnSpPr>
              <a:cxnSpLocks noChangeShapeType="1"/>
              <a:stCxn id="22" idx="0"/>
              <a:endCxn id="24" idx="2"/>
            </p:cNvCxnSpPr>
            <p:nvPr/>
          </p:nvCxnSpPr>
          <p:spPr bwMode="auto">
            <a:xfrm rot="5400000" flipH="1" flipV="1">
              <a:off x="5137" y="2943"/>
              <a:ext cx="204" cy="43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1" name="AutoShape 31"/>
            <p:cNvCxnSpPr>
              <a:cxnSpLocks noChangeShapeType="1"/>
              <a:stCxn id="24" idx="0"/>
              <a:endCxn id="26" idx="2"/>
            </p:cNvCxnSpPr>
            <p:nvPr/>
          </p:nvCxnSpPr>
          <p:spPr bwMode="auto">
            <a:xfrm rot="5400000" flipH="1" flipV="1">
              <a:off x="5366" y="1694"/>
              <a:ext cx="237" cy="5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fr-FR">
                <a:ea typeface="+mj-ea"/>
                <a:cs typeface="+mj-cs"/>
              </a:rPr>
              <a:t>Envoi du message printString à une instance de Prof - 4</a:t>
            </a:r>
            <a:endParaRPr lang="en-US">
              <a:ea typeface="+mj-ea"/>
              <a:cs typeface="+mj-cs"/>
            </a:endParaRPr>
          </a:p>
        </p:txBody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fr-FR" sz="2400">
                <a:ea typeface="+mn-ea"/>
                <a:cs typeface="+mn-cs"/>
              </a:rPr>
              <a:t>self </a:t>
            </a:r>
            <a:r>
              <a:rPr lang="fr-FR" sz="2400" dirty="0" err="1">
                <a:ea typeface="+mn-ea"/>
                <a:cs typeface="+mn-cs"/>
              </a:rPr>
              <a:t>nomPrenom</a:t>
            </a:r>
            <a:endParaRPr lang="fr-FR" sz="2400" dirty="0">
              <a:ea typeface="+mn-ea"/>
              <a:cs typeface="+mn-cs"/>
            </a:endParaRPr>
          </a:p>
          <a:p>
            <a:pPr lvl="1">
              <a:defRPr/>
            </a:pPr>
            <a:r>
              <a:rPr lang="fr-FR" sz="2000" dirty="0"/>
              <a:t>Dans une méthode de Personne</a:t>
            </a:r>
          </a:p>
          <a:p>
            <a:pPr>
              <a:defRPr/>
            </a:pPr>
            <a:endParaRPr lang="fr-FR" sz="2400" dirty="0">
              <a:ea typeface="+mn-ea"/>
              <a:cs typeface="+mn-cs"/>
            </a:endParaRPr>
          </a:p>
          <a:p>
            <a:pPr>
              <a:defRPr/>
            </a:pPr>
            <a:r>
              <a:rPr lang="fr-FR" sz="2400" dirty="0">
                <a:ea typeface="+mn-ea"/>
                <a:cs typeface="+mn-cs"/>
              </a:rPr>
              <a:t>Début de la recherche dans Prof</a:t>
            </a:r>
          </a:p>
          <a:p>
            <a:pPr lvl="1">
              <a:defRPr/>
            </a:pPr>
            <a:r>
              <a:rPr lang="fr-FR" sz="2000" dirty="0"/>
              <a:t>pas de méthode </a:t>
            </a:r>
            <a:r>
              <a:rPr lang="fr-FR" sz="2000" dirty="0" err="1"/>
              <a:t>nomPrenom</a:t>
            </a:r>
            <a:endParaRPr lang="fr-FR" sz="2000" dirty="0"/>
          </a:p>
          <a:p>
            <a:pPr lvl="1">
              <a:defRPr/>
            </a:pPr>
            <a:endParaRPr lang="fr-FR" sz="2000" dirty="0"/>
          </a:p>
          <a:p>
            <a:pPr>
              <a:defRPr/>
            </a:pPr>
            <a:r>
              <a:rPr lang="fr-FR" sz="2400" dirty="0">
                <a:ea typeface="+mn-ea"/>
                <a:cs typeface="+mn-cs"/>
              </a:rPr>
              <a:t>Poursuite de la recherche dans Personne</a:t>
            </a:r>
          </a:p>
          <a:p>
            <a:pPr lvl="1">
              <a:defRPr/>
            </a:pPr>
            <a:r>
              <a:rPr lang="fr-FR" sz="2000" dirty="0"/>
              <a:t>méthode </a:t>
            </a:r>
            <a:r>
              <a:rPr lang="fr-FR" sz="2000" dirty="0" err="1"/>
              <a:t>nomPrenom</a:t>
            </a:r>
            <a:r>
              <a:rPr lang="fr-FR" sz="2000" dirty="0"/>
              <a:t> trouvée</a:t>
            </a:r>
          </a:p>
          <a:p>
            <a:pPr lvl="1">
              <a:defRPr/>
            </a:pPr>
            <a:endParaRPr lang="fr-FR" sz="2000" dirty="0"/>
          </a:p>
          <a:p>
            <a:pPr>
              <a:defRPr/>
            </a:pPr>
            <a:r>
              <a:rPr lang="fr-FR" sz="2400" dirty="0">
                <a:ea typeface="+mn-ea"/>
                <a:cs typeface="+mn-cs"/>
              </a:rPr>
              <a:t>Exécution de la méthode trouvée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fr-FR" sz="2400" i="0" dirty="0" err="1">
                <a:effectLst/>
                <a:ea typeface="+mn-ea"/>
                <a:cs typeface="+mn-cs"/>
              </a:rPr>
              <a:t>nomPrenom</a:t>
            </a:r>
            <a:endParaRPr lang="fr-FR" sz="2400" i="0" dirty="0">
              <a:effectLst/>
              <a:ea typeface="+mn-ea"/>
              <a:cs typeface="+mn-cs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fr-FR" sz="2400" i="0" dirty="0">
                <a:effectLst/>
                <a:ea typeface="+mn-ea"/>
                <a:cs typeface="+mn-cs"/>
              </a:rPr>
              <a:t>	</a:t>
            </a:r>
            <a:r>
              <a:rPr lang="fr-FR" sz="2400" b="0" i="0" dirty="0">
                <a:effectLst/>
                <a:ea typeface="+mn-ea"/>
                <a:cs typeface="+mn-cs"/>
              </a:rPr>
              <a:t>^ </a:t>
            </a:r>
            <a:r>
              <a:rPr lang="fr-FR" sz="2400" b="0" i="0" dirty="0" err="1">
                <a:effectLst/>
                <a:ea typeface="+mn-ea"/>
                <a:cs typeface="+mn-cs"/>
              </a:rPr>
              <a:t>nomPrenom</a:t>
            </a:r>
            <a:endParaRPr lang="fr-FR" sz="2400" dirty="0">
              <a:ea typeface="+mn-ea"/>
              <a:cs typeface="+mn-cs"/>
            </a:endParaRPr>
          </a:p>
        </p:txBody>
      </p:sp>
      <p:grpSp>
        <p:nvGrpSpPr>
          <p:cNvPr id="40" name="Group 39"/>
          <p:cNvGrpSpPr>
            <a:grpSpLocks/>
          </p:cNvGrpSpPr>
          <p:nvPr/>
        </p:nvGrpSpPr>
        <p:grpSpPr bwMode="auto">
          <a:xfrm>
            <a:off x="5566997" y="1219201"/>
            <a:ext cx="3577004" cy="5594350"/>
            <a:chOff x="3799" y="768"/>
            <a:chExt cx="2441" cy="3524"/>
          </a:xfrm>
        </p:grpSpPr>
        <p:grpSp>
          <p:nvGrpSpPr>
            <p:cNvPr id="41" name="Group 29"/>
            <p:cNvGrpSpPr>
              <a:grpSpLocks/>
            </p:cNvGrpSpPr>
            <p:nvPr/>
          </p:nvGrpSpPr>
          <p:grpSpPr bwMode="auto">
            <a:xfrm>
              <a:off x="4781" y="768"/>
              <a:ext cx="1459" cy="834"/>
              <a:chOff x="969" y="1031"/>
              <a:chExt cx="1459" cy="834"/>
            </a:xfrm>
          </p:grpSpPr>
          <p:sp>
            <p:nvSpPr>
              <p:cNvPr id="50" name="Text Box 5"/>
              <p:cNvSpPr txBox="1">
                <a:spLocks noChangeArrowheads="1"/>
              </p:cNvSpPr>
              <p:nvPr/>
            </p:nvSpPr>
            <p:spPr bwMode="auto">
              <a:xfrm>
                <a:off x="969" y="1031"/>
                <a:ext cx="1459" cy="834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fr-FR" sz="2000" b="1" dirty="0"/>
                  <a:t>Object</a:t>
                </a:r>
              </a:p>
              <a:p>
                <a:endParaRPr lang="fr-FR" sz="2000" dirty="0"/>
              </a:p>
              <a:p>
                <a:r>
                  <a:rPr lang="fr-FR" sz="2000" dirty="0" err="1"/>
                  <a:t>printOn</a:t>
                </a:r>
                <a:r>
                  <a:rPr lang="fr-FR" sz="2000" dirty="0"/>
                  <a:t>: </a:t>
                </a:r>
                <a:r>
                  <a:rPr lang="fr-FR" sz="2000" dirty="0" err="1"/>
                  <a:t>aStream</a:t>
                </a:r>
                <a:endParaRPr lang="fr-FR" sz="2000" dirty="0"/>
              </a:p>
              <a:p>
                <a:r>
                  <a:rPr lang="fr-FR" sz="2000" b="1" dirty="0" err="1"/>
                  <a:t>printString</a:t>
                </a:r>
                <a:endParaRPr lang="fr-FR" sz="2000" b="1" dirty="0"/>
              </a:p>
            </p:txBody>
          </p:sp>
          <p:sp>
            <p:nvSpPr>
              <p:cNvPr id="51" name="Rectangle 6"/>
              <p:cNvSpPr>
                <a:spLocks noChangeArrowheads="1"/>
              </p:cNvSpPr>
              <p:nvPr/>
            </p:nvSpPr>
            <p:spPr bwMode="auto">
              <a:xfrm>
                <a:off x="969" y="1262"/>
                <a:ext cx="1459" cy="13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2" name="Group 34"/>
            <p:cNvGrpSpPr>
              <a:grpSpLocks/>
            </p:cNvGrpSpPr>
            <p:nvPr/>
          </p:nvGrpSpPr>
          <p:grpSpPr bwMode="auto">
            <a:xfrm>
              <a:off x="4680" y="1839"/>
              <a:ext cx="1556" cy="1221"/>
              <a:chOff x="1080" y="1839"/>
              <a:chExt cx="1556" cy="1221"/>
            </a:xfrm>
          </p:grpSpPr>
          <p:sp>
            <p:nvSpPr>
              <p:cNvPr id="48" name="Text Box 15"/>
              <p:cNvSpPr txBox="1">
                <a:spLocks noChangeArrowheads="1"/>
              </p:cNvSpPr>
              <p:nvPr/>
            </p:nvSpPr>
            <p:spPr bwMode="auto">
              <a:xfrm>
                <a:off x="1080" y="1839"/>
                <a:ext cx="1556" cy="1221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fr-FR" sz="2000" b="1" dirty="0"/>
                  <a:t>Personne</a:t>
                </a:r>
              </a:p>
              <a:p>
                <a:r>
                  <a:rPr lang="fr-FR" sz="2000" dirty="0" err="1"/>
                  <a:t>nomPrenom</a:t>
                </a:r>
                <a:endParaRPr lang="fr-FR" sz="2000" dirty="0"/>
              </a:p>
              <a:p>
                <a:r>
                  <a:rPr lang="fr-FR" sz="2000" dirty="0" err="1"/>
                  <a:t>dateNaissance</a:t>
                </a:r>
                <a:endParaRPr lang="fr-FR" sz="2000" dirty="0"/>
              </a:p>
              <a:p>
                <a:r>
                  <a:rPr lang="fr-FR" sz="2000" b="1" dirty="0" err="1"/>
                  <a:t>printOn</a:t>
                </a:r>
                <a:r>
                  <a:rPr lang="fr-FR" sz="2000" b="1" dirty="0"/>
                  <a:t>: </a:t>
                </a:r>
                <a:r>
                  <a:rPr lang="fr-FR" sz="2000" b="1" dirty="0" err="1"/>
                  <a:t>aStream</a:t>
                </a:r>
                <a:endParaRPr lang="fr-FR" sz="2000" b="1" dirty="0"/>
              </a:p>
              <a:p>
                <a:r>
                  <a:rPr lang="fr-FR" sz="2000" b="1" dirty="0" err="1">
                    <a:solidFill>
                      <a:srgbClr val="FF0000"/>
                    </a:solidFill>
                  </a:rPr>
                  <a:t>nomPrenom</a:t>
                </a:r>
                <a:endParaRPr lang="fr-FR" sz="2000" b="1" dirty="0">
                  <a:solidFill>
                    <a:srgbClr val="FF0000"/>
                  </a:solidFill>
                </a:endParaRPr>
              </a:p>
              <a:p>
                <a:r>
                  <a:rPr lang="fr-FR" sz="2000" dirty="0"/>
                  <a:t>…</a:t>
                </a:r>
                <a:endParaRPr lang="en-US" sz="2000" dirty="0"/>
              </a:p>
            </p:txBody>
          </p:sp>
          <p:sp>
            <p:nvSpPr>
              <p:cNvPr id="49" name="Rectangle 16"/>
              <p:cNvSpPr>
                <a:spLocks noChangeArrowheads="1"/>
              </p:cNvSpPr>
              <p:nvPr/>
            </p:nvSpPr>
            <p:spPr bwMode="auto">
              <a:xfrm>
                <a:off x="1080" y="2044"/>
                <a:ext cx="1556" cy="4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3" name="Group 32"/>
            <p:cNvGrpSpPr>
              <a:grpSpLocks/>
            </p:cNvGrpSpPr>
            <p:nvPr/>
          </p:nvGrpSpPr>
          <p:grpSpPr bwMode="auto">
            <a:xfrm>
              <a:off x="3799" y="3264"/>
              <a:ext cx="2441" cy="1028"/>
              <a:chOff x="199" y="3264"/>
              <a:chExt cx="2441" cy="1028"/>
            </a:xfrm>
          </p:grpSpPr>
          <p:sp>
            <p:nvSpPr>
              <p:cNvPr id="46" name="Text Box 20"/>
              <p:cNvSpPr txBox="1">
                <a:spLocks noChangeArrowheads="1"/>
              </p:cNvSpPr>
              <p:nvPr/>
            </p:nvSpPr>
            <p:spPr bwMode="auto">
              <a:xfrm>
                <a:off x="199" y="3264"/>
                <a:ext cx="2441" cy="1028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fr-FR" sz="2000" b="1" dirty="0"/>
                  <a:t>Prof</a:t>
                </a:r>
              </a:p>
              <a:p>
                <a:r>
                  <a:rPr lang="fr-FR" sz="2000" dirty="0" err="1"/>
                  <a:t>matieresEnseignees</a:t>
                </a:r>
                <a:endParaRPr lang="fr-FR" sz="2000" dirty="0"/>
              </a:p>
              <a:p>
                <a:r>
                  <a:rPr lang="fr-FR" sz="2000" b="1" dirty="0" err="1"/>
                  <a:t>printOn</a:t>
                </a:r>
                <a:r>
                  <a:rPr lang="fr-FR" sz="2000" b="1" dirty="0"/>
                  <a:t>: </a:t>
                </a:r>
                <a:r>
                  <a:rPr lang="fr-FR" sz="2000" b="1" dirty="0" err="1"/>
                  <a:t>aStream</a:t>
                </a:r>
                <a:endParaRPr lang="fr-FR" sz="2000" b="1" dirty="0"/>
              </a:p>
              <a:p>
                <a:r>
                  <a:rPr lang="fr-FR" sz="2000" dirty="0" err="1"/>
                  <a:t>ajouteMatiere</a:t>
                </a:r>
                <a:r>
                  <a:rPr lang="fr-FR" sz="2000" dirty="0"/>
                  <a:t>: </a:t>
                </a:r>
                <a:r>
                  <a:rPr lang="fr-FR" sz="2000" dirty="0" err="1"/>
                  <a:t>nomMatiere</a:t>
                </a:r>
                <a:endParaRPr lang="fr-FR" sz="2000" dirty="0"/>
              </a:p>
              <a:p>
                <a:r>
                  <a:rPr lang="fr-FR" sz="2000" dirty="0" err="1"/>
                  <a:t>enseigneMatiere</a:t>
                </a:r>
                <a:r>
                  <a:rPr lang="fr-FR" sz="2000" dirty="0"/>
                  <a:t>: </a:t>
                </a:r>
                <a:r>
                  <a:rPr lang="fr-FR" sz="2000" dirty="0" err="1"/>
                  <a:t>nomMatiere</a:t>
                </a:r>
                <a:endParaRPr lang="en-US" sz="2000" dirty="0"/>
              </a:p>
            </p:txBody>
          </p:sp>
          <p:sp>
            <p:nvSpPr>
              <p:cNvPr id="47" name="Rectangle 21"/>
              <p:cNvSpPr>
                <a:spLocks noChangeArrowheads="1"/>
              </p:cNvSpPr>
              <p:nvPr/>
            </p:nvSpPr>
            <p:spPr bwMode="auto">
              <a:xfrm>
                <a:off x="199" y="3525"/>
                <a:ext cx="2441" cy="1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cxnSp>
          <p:nvCxnSpPr>
            <p:cNvPr id="44" name="AutoShape 30"/>
            <p:cNvCxnSpPr>
              <a:cxnSpLocks noChangeShapeType="1"/>
              <a:stCxn id="46" idx="0"/>
              <a:endCxn id="48" idx="2"/>
            </p:cNvCxnSpPr>
            <p:nvPr/>
          </p:nvCxnSpPr>
          <p:spPr bwMode="auto">
            <a:xfrm rot="5400000" flipH="1" flipV="1">
              <a:off x="5137" y="2943"/>
              <a:ext cx="204" cy="43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5" name="AutoShape 31"/>
            <p:cNvCxnSpPr>
              <a:cxnSpLocks noChangeShapeType="1"/>
              <a:stCxn id="48" idx="0"/>
              <a:endCxn id="50" idx="2"/>
            </p:cNvCxnSpPr>
            <p:nvPr/>
          </p:nvCxnSpPr>
          <p:spPr bwMode="auto">
            <a:xfrm rot="5400000" flipH="1" flipV="1">
              <a:off x="5366" y="1694"/>
              <a:ext cx="237" cy="5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fr-FR">
                <a:ea typeface="+mj-ea"/>
                <a:cs typeface="+mj-cs"/>
              </a:rPr>
              <a:t>Envoi du message printString à une instance de Prof - 5</a:t>
            </a:r>
            <a:endParaRPr lang="en-US">
              <a:ea typeface="+mj-ea"/>
              <a:cs typeface="+mj-cs"/>
            </a:endParaRPr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fr-FR" sz="2000" dirty="0">
                <a:ea typeface="+mn-ea"/>
                <a:cs typeface="+mn-cs"/>
              </a:rPr>
              <a:t>Terminaison de Personne&gt;&gt;</a:t>
            </a:r>
            <a:r>
              <a:rPr lang="fr-FR" sz="2000" dirty="0" err="1">
                <a:ea typeface="+mn-ea"/>
                <a:cs typeface="+mn-cs"/>
              </a:rPr>
              <a:t>printOn</a:t>
            </a:r>
            <a:r>
              <a:rPr lang="fr-FR" sz="2000" dirty="0">
                <a:ea typeface="+mn-ea"/>
                <a:cs typeface="+mn-cs"/>
              </a:rPr>
              <a:t>:</a:t>
            </a:r>
          </a:p>
          <a:p>
            <a:pPr lvl="1">
              <a:defRPr/>
            </a:pPr>
            <a:endParaRPr lang="fr-FR" sz="2000" dirty="0"/>
          </a:p>
          <a:p>
            <a:pPr>
              <a:defRPr/>
            </a:pPr>
            <a:r>
              <a:rPr lang="fr-FR" sz="2000" dirty="0">
                <a:ea typeface="+mn-ea"/>
                <a:cs typeface="+mn-cs"/>
              </a:rPr>
              <a:t>Suite et fin de l'exécution de Prof&gt;&gt;</a:t>
            </a:r>
            <a:r>
              <a:rPr lang="fr-FR" sz="2000" dirty="0" err="1">
                <a:ea typeface="+mn-ea"/>
                <a:cs typeface="+mn-cs"/>
              </a:rPr>
              <a:t>printOn</a:t>
            </a:r>
            <a:r>
              <a:rPr lang="fr-FR" sz="2000" dirty="0">
                <a:ea typeface="+mn-ea"/>
                <a:cs typeface="+mn-cs"/>
              </a:rPr>
              <a:t>:</a:t>
            </a:r>
          </a:p>
          <a:p>
            <a:pPr lvl="1">
              <a:defRPr/>
            </a:pPr>
            <a:r>
              <a:rPr lang="fr-FR" sz="2000" dirty="0" err="1"/>
              <a:t>aStream</a:t>
            </a:r>
            <a:r>
              <a:rPr lang="fr-FR" sz="2000" dirty="0"/>
              <a:t> </a:t>
            </a:r>
            <a:r>
              <a:rPr lang="fr-FR" sz="2000" dirty="0" err="1"/>
              <a:t>nextPutAll</a:t>
            </a:r>
            <a:r>
              <a:rPr lang="fr-FR" sz="2000" dirty="0"/>
              <a:t>: ', Prof'</a:t>
            </a:r>
          </a:p>
          <a:p>
            <a:pPr>
              <a:defRPr/>
            </a:pPr>
            <a:endParaRPr lang="fr-FR" sz="2000" dirty="0">
              <a:ea typeface="+mn-ea"/>
              <a:cs typeface="+mn-cs"/>
            </a:endParaRPr>
          </a:p>
          <a:p>
            <a:pPr>
              <a:defRPr/>
            </a:pPr>
            <a:r>
              <a:rPr lang="fr-FR" sz="2000" dirty="0">
                <a:ea typeface="+mn-ea"/>
                <a:cs typeface="+mn-cs"/>
              </a:rPr>
              <a:t>Suite et fin de l'exécution de Object&gt;&gt;</a:t>
            </a:r>
            <a:r>
              <a:rPr lang="fr-FR" sz="2000" dirty="0" err="1">
                <a:ea typeface="+mn-ea"/>
                <a:cs typeface="+mn-cs"/>
              </a:rPr>
              <a:t>printString</a:t>
            </a:r>
            <a:endParaRPr lang="fr-FR" sz="2000" dirty="0">
              <a:ea typeface="+mn-ea"/>
              <a:cs typeface="+mn-cs"/>
            </a:endParaRPr>
          </a:p>
          <a:p>
            <a:pPr lvl="1">
              <a:defRPr/>
            </a:pPr>
            <a:r>
              <a:rPr lang="fr-FR" sz="2000" dirty="0"/>
              <a:t> Retour de la chaîne : 'Michel Vaillant, Prof'</a:t>
            </a:r>
          </a:p>
        </p:txBody>
      </p:sp>
      <p:grpSp>
        <p:nvGrpSpPr>
          <p:cNvPr id="40" name="Group 39"/>
          <p:cNvGrpSpPr>
            <a:grpSpLocks/>
          </p:cNvGrpSpPr>
          <p:nvPr/>
        </p:nvGrpSpPr>
        <p:grpSpPr bwMode="auto">
          <a:xfrm>
            <a:off x="5566997" y="1219201"/>
            <a:ext cx="3577004" cy="5594350"/>
            <a:chOff x="3799" y="768"/>
            <a:chExt cx="2441" cy="3524"/>
          </a:xfrm>
        </p:grpSpPr>
        <p:grpSp>
          <p:nvGrpSpPr>
            <p:cNvPr id="41" name="Group 29"/>
            <p:cNvGrpSpPr>
              <a:grpSpLocks/>
            </p:cNvGrpSpPr>
            <p:nvPr/>
          </p:nvGrpSpPr>
          <p:grpSpPr bwMode="auto">
            <a:xfrm>
              <a:off x="4781" y="768"/>
              <a:ext cx="1459" cy="834"/>
              <a:chOff x="969" y="1031"/>
              <a:chExt cx="1459" cy="834"/>
            </a:xfrm>
          </p:grpSpPr>
          <p:sp>
            <p:nvSpPr>
              <p:cNvPr id="50" name="Text Box 5"/>
              <p:cNvSpPr txBox="1">
                <a:spLocks noChangeArrowheads="1"/>
              </p:cNvSpPr>
              <p:nvPr/>
            </p:nvSpPr>
            <p:spPr bwMode="auto">
              <a:xfrm>
                <a:off x="969" y="1031"/>
                <a:ext cx="1459" cy="834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fr-FR" sz="2000" b="1" dirty="0"/>
                  <a:t>Object</a:t>
                </a:r>
              </a:p>
              <a:p>
                <a:endParaRPr lang="fr-FR" sz="2000" dirty="0"/>
              </a:p>
              <a:p>
                <a:r>
                  <a:rPr lang="fr-FR" sz="2000" dirty="0" err="1"/>
                  <a:t>printOn</a:t>
                </a:r>
                <a:r>
                  <a:rPr lang="fr-FR" sz="2000" dirty="0"/>
                  <a:t>: </a:t>
                </a:r>
                <a:r>
                  <a:rPr lang="fr-FR" sz="2000" dirty="0" err="1"/>
                  <a:t>aStream</a:t>
                </a:r>
                <a:endParaRPr lang="fr-FR" sz="2000" dirty="0"/>
              </a:p>
              <a:p>
                <a:r>
                  <a:rPr lang="fr-FR" sz="2000" b="1" dirty="0" err="1"/>
                  <a:t>printString</a:t>
                </a:r>
                <a:endParaRPr lang="fr-FR" sz="2000" b="1" dirty="0"/>
              </a:p>
            </p:txBody>
          </p:sp>
          <p:sp>
            <p:nvSpPr>
              <p:cNvPr id="51" name="Rectangle 6"/>
              <p:cNvSpPr>
                <a:spLocks noChangeArrowheads="1"/>
              </p:cNvSpPr>
              <p:nvPr/>
            </p:nvSpPr>
            <p:spPr bwMode="auto">
              <a:xfrm>
                <a:off x="969" y="1262"/>
                <a:ext cx="1459" cy="13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2" name="Group 34"/>
            <p:cNvGrpSpPr>
              <a:grpSpLocks/>
            </p:cNvGrpSpPr>
            <p:nvPr/>
          </p:nvGrpSpPr>
          <p:grpSpPr bwMode="auto">
            <a:xfrm>
              <a:off x="4680" y="1839"/>
              <a:ext cx="1556" cy="1221"/>
              <a:chOff x="1080" y="1839"/>
              <a:chExt cx="1556" cy="1221"/>
            </a:xfrm>
          </p:grpSpPr>
          <p:sp>
            <p:nvSpPr>
              <p:cNvPr id="48" name="Text Box 15"/>
              <p:cNvSpPr txBox="1">
                <a:spLocks noChangeArrowheads="1"/>
              </p:cNvSpPr>
              <p:nvPr/>
            </p:nvSpPr>
            <p:spPr bwMode="auto">
              <a:xfrm>
                <a:off x="1080" y="1839"/>
                <a:ext cx="1556" cy="1221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fr-FR" sz="2000" b="1" dirty="0"/>
                  <a:t>Personne</a:t>
                </a:r>
              </a:p>
              <a:p>
                <a:r>
                  <a:rPr lang="fr-FR" sz="2000" dirty="0" err="1"/>
                  <a:t>nomPrenom</a:t>
                </a:r>
                <a:endParaRPr lang="fr-FR" sz="2000" dirty="0"/>
              </a:p>
              <a:p>
                <a:r>
                  <a:rPr lang="fr-FR" sz="2000" dirty="0" err="1"/>
                  <a:t>dateNaissance</a:t>
                </a:r>
                <a:endParaRPr lang="fr-FR" sz="2000" dirty="0"/>
              </a:p>
              <a:p>
                <a:r>
                  <a:rPr lang="fr-FR" sz="2000" b="1" dirty="0" err="1"/>
                  <a:t>printOn</a:t>
                </a:r>
                <a:r>
                  <a:rPr lang="fr-FR" sz="2000" b="1" dirty="0"/>
                  <a:t>: </a:t>
                </a:r>
                <a:r>
                  <a:rPr lang="fr-FR" sz="2000" b="1" dirty="0" err="1"/>
                  <a:t>aStream</a:t>
                </a:r>
                <a:endParaRPr lang="fr-FR" sz="2000" b="1" dirty="0"/>
              </a:p>
              <a:p>
                <a:r>
                  <a:rPr lang="fr-FR" sz="2000" b="1" dirty="0" err="1"/>
                  <a:t>nomPrenom</a:t>
                </a:r>
                <a:endParaRPr lang="fr-FR" sz="2000" b="1" dirty="0"/>
              </a:p>
              <a:p>
                <a:r>
                  <a:rPr lang="fr-FR" sz="2000" dirty="0"/>
                  <a:t>…</a:t>
                </a:r>
                <a:endParaRPr lang="en-US" sz="2000" dirty="0"/>
              </a:p>
            </p:txBody>
          </p:sp>
          <p:sp>
            <p:nvSpPr>
              <p:cNvPr id="49" name="Rectangle 16"/>
              <p:cNvSpPr>
                <a:spLocks noChangeArrowheads="1"/>
              </p:cNvSpPr>
              <p:nvPr/>
            </p:nvSpPr>
            <p:spPr bwMode="auto">
              <a:xfrm>
                <a:off x="1080" y="2044"/>
                <a:ext cx="1556" cy="4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3" name="Group 32"/>
            <p:cNvGrpSpPr>
              <a:grpSpLocks/>
            </p:cNvGrpSpPr>
            <p:nvPr/>
          </p:nvGrpSpPr>
          <p:grpSpPr bwMode="auto">
            <a:xfrm>
              <a:off x="3799" y="3264"/>
              <a:ext cx="2441" cy="1028"/>
              <a:chOff x="199" y="3264"/>
              <a:chExt cx="2441" cy="1028"/>
            </a:xfrm>
          </p:grpSpPr>
          <p:sp>
            <p:nvSpPr>
              <p:cNvPr id="46" name="Text Box 20"/>
              <p:cNvSpPr txBox="1">
                <a:spLocks noChangeArrowheads="1"/>
              </p:cNvSpPr>
              <p:nvPr/>
            </p:nvSpPr>
            <p:spPr bwMode="auto">
              <a:xfrm>
                <a:off x="199" y="3264"/>
                <a:ext cx="2441" cy="1028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fr-FR" sz="2000" b="1" dirty="0"/>
                  <a:t>Prof</a:t>
                </a:r>
              </a:p>
              <a:p>
                <a:r>
                  <a:rPr lang="fr-FR" sz="2000" dirty="0" err="1"/>
                  <a:t>matieresEnseignees</a:t>
                </a:r>
                <a:endParaRPr lang="fr-FR" sz="2000" dirty="0"/>
              </a:p>
              <a:p>
                <a:r>
                  <a:rPr lang="fr-FR" sz="2000" b="1" dirty="0" err="1"/>
                  <a:t>printOn</a:t>
                </a:r>
                <a:r>
                  <a:rPr lang="fr-FR" sz="2000" b="1" dirty="0"/>
                  <a:t>: </a:t>
                </a:r>
                <a:r>
                  <a:rPr lang="fr-FR" sz="2000" b="1" dirty="0" err="1"/>
                  <a:t>aStream</a:t>
                </a:r>
                <a:endParaRPr lang="fr-FR" sz="2000" b="1" dirty="0"/>
              </a:p>
              <a:p>
                <a:r>
                  <a:rPr lang="fr-FR" sz="2000" dirty="0" err="1"/>
                  <a:t>ajouteMatiere</a:t>
                </a:r>
                <a:r>
                  <a:rPr lang="fr-FR" sz="2000" dirty="0"/>
                  <a:t>: </a:t>
                </a:r>
                <a:r>
                  <a:rPr lang="fr-FR" sz="2000" dirty="0" err="1"/>
                  <a:t>nomMatiere</a:t>
                </a:r>
                <a:endParaRPr lang="fr-FR" sz="2000" dirty="0"/>
              </a:p>
              <a:p>
                <a:r>
                  <a:rPr lang="fr-FR" sz="2000" dirty="0" err="1"/>
                  <a:t>enseigneMatiere</a:t>
                </a:r>
                <a:r>
                  <a:rPr lang="fr-FR" sz="2000" dirty="0"/>
                  <a:t>: </a:t>
                </a:r>
                <a:r>
                  <a:rPr lang="fr-FR" sz="2000" dirty="0" err="1"/>
                  <a:t>nomMatiere</a:t>
                </a:r>
                <a:endParaRPr lang="en-US" sz="2000" dirty="0"/>
              </a:p>
            </p:txBody>
          </p:sp>
          <p:sp>
            <p:nvSpPr>
              <p:cNvPr id="47" name="Rectangle 21"/>
              <p:cNvSpPr>
                <a:spLocks noChangeArrowheads="1"/>
              </p:cNvSpPr>
              <p:nvPr/>
            </p:nvSpPr>
            <p:spPr bwMode="auto">
              <a:xfrm>
                <a:off x="199" y="3525"/>
                <a:ext cx="2441" cy="1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cxnSp>
          <p:nvCxnSpPr>
            <p:cNvPr id="44" name="AutoShape 30"/>
            <p:cNvCxnSpPr>
              <a:cxnSpLocks noChangeShapeType="1"/>
              <a:stCxn id="46" idx="0"/>
              <a:endCxn id="48" idx="2"/>
            </p:cNvCxnSpPr>
            <p:nvPr/>
          </p:nvCxnSpPr>
          <p:spPr bwMode="auto">
            <a:xfrm rot="5400000" flipH="1" flipV="1">
              <a:off x="5137" y="2943"/>
              <a:ext cx="204" cy="43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5" name="AutoShape 31"/>
            <p:cNvCxnSpPr>
              <a:cxnSpLocks noChangeShapeType="1"/>
              <a:stCxn id="48" idx="0"/>
              <a:endCxn id="50" idx="2"/>
            </p:cNvCxnSpPr>
            <p:nvPr/>
          </p:nvCxnSpPr>
          <p:spPr bwMode="auto">
            <a:xfrm rot="5400000" flipH="1" flipV="1">
              <a:off x="5366" y="1694"/>
              <a:ext cx="237" cy="5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54" name="Grouper 53"/>
          <p:cNvGrpSpPr/>
          <p:nvPr/>
        </p:nvGrpSpPr>
        <p:grpSpPr>
          <a:xfrm>
            <a:off x="6667501" y="2134598"/>
            <a:ext cx="381000" cy="408577"/>
            <a:chOff x="228600" y="5306423"/>
            <a:chExt cx="381000" cy="408577"/>
          </a:xfrm>
        </p:grpSpPr>
        <p:sp>
          <p:nvSpPr>
            <p:cNvPr id="52" name="Ellipse 51"/>
            <p:cNvSpPr/>
            <p:nvPr/>
          </p:nvSpPr>
          <p:spPr>
            <a:xfrm>
              <a:off x="228600" y="5334000"/>
              <a:ext cx="381000" cy="381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54001" y="5306423"/>
              <a:ext cx="32730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000000"/>
                  </a:solidFill>
                </a:rPr>
                <a:t>1</a:t>
              </a:r>
              <a:endParaRPr lang="en-US" sz="2000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55" name="Grouper 54"/>
          <p:cNvGrpSpPr/>
          <p:nvPr/>
        </p:nvGrpSpPr>
        <p:grpSpPr>
          <a:xfrm>
            <a:off x="5185997" y="5791200"/>
            <a:ext cx="381000" cy="408577"/>
            <a:chOff x="228600" y="5306423"/>
            <a:chExt cx="381000" cy="408577"/>
          </a:xfrm>
        </p:grpSpPr>
        <p:sp>
          <p:nvSpPr>
            <p:cNvPr id="56" name="Ellipse 55"/>
            <p:cNvSpPr/>
            <p:nvPr/>
          </p:nvSpPr>
          <p:spPr>
            <a:xfrm>
              <a:off x="228600" y="5334000"/>
              <a:ext cx="381000" cy="381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54001" y="5306423"/>
              <a:ext cx="32730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000000"/>
                  </a:solidFill>
                </a:rPr>
                <a:t>2</a:t>
              </a:r>
            </a:p>
          </p:txBody>
        </p:sp>
      </p:grpSp>
      <p:grpSp>
        <p:nvGrpSpPr>
          <p:cNvPr id="58" name="Grouper 57"/>
          <p:cNvGrpSpPr/>
          <p:nvPr/>
        </p:nvGrpSpPr>
        <p:grpSpPr>
          <a:xfrm>
            <a:off x="6502402" y="3810000"/>
            <a:ext cx="381000" cy="408577"/>
            <a:chOff x="228600" y="5306423"/>
            <a:chExt cx="381000" cy="408577"/>
          </a:xfrm>
        </p:grpSpPr>
        <p:sp>
          <p:nvSpPr>
            <p:cNvPr id="59" name="Ellipse 58"/>
            <p:cNvSpPr/>
            <p:nvPr/>
          </p:nvSpPr>
          <p:spPr>
            <a:xfrm>
              <a:off x="228600" y="5334000"/>
              <a:ext cx="381000" cy="381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54001" y="5306423"/>
              <a:ext cx="32730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000000"/>
                  </a:solidFill>
                </a:rPr>
                <a:t>3</a:t>
              </a:r>
            </a:p>
          </p:txBody>
        </p:sp>
      </p:grpSp>
      <p:grpSp>
        <p:nvGrpSpPr>
          <p:cNvPr id="61" name="Grouper 60"/>
          <p:cNvGrpSpPr/>
          <p:nvPr/>
        </p:nvGrpSpPr>
        <p:grpSpPr>
          <a:xfrm>
            <a:off x="6502402" y="4218577"/>
            <a:ext cx="381000" cy="408577"/>
            <a:chOff x="228600" y="5306423"/>
            <a:chExt cx="381000" cy="408577"/>
          </a:xfrm>
        </p:grpSpPr>
        <p:sp>
          <p:nvSpPr>
            <p:cNvPr id="62" name="Ellipse 61"/>
            <p:cNvSpPr/>
            <p:nvPr/>
          </p:nvSpPr>
          <p:spPr>
            <a:xfrm>
              <a:off x="228600" y="5334000"/>
              <a:ext cx="381000" cy="381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54001" y="5306423"/>
              <a:ext cx="32730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000000"/>
                  </a:solidFill>
                </a:rPr>
                <a:t>4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>
                <a:ea typeface="+mj-ea"/>
                <a:cs typeface="+mj-cs"/>
              </a:rPr>
              <a:t>Classes Abstraites</a:t>
            </a:r>
            <a:endParaRPr lang="fr-FR" dirty="0">
              <a:ea typeface="+mj-ea"/>
              <a:cs typeface="+mj-cs"/>
            </a:endParaRPr>
          </a:p>
        </p:txBody>
      </p:sp>
      <p:sp>
        <p:nvSpPr>
          <p:cNvPr id="68198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>
                <a:ea typeface="+mj-ea"/>
                <a:cs typeface="+mj-cs"/>
              </a:rPr>
              <a:t>Définition d'un élève</a:t>
            </a:r>
            <a:endParaRPr lang="en-US">
              <a:ea typeface="+mj-ea"/>
              <a:cs typeface="+mj-cs"/>
            </a:endParaRPr>
          </a:p>
        </p:txBody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fr-FR">
                <a:ea typeface="+mn-ea"/>
                <a:cs typeface="+mn-cs"/>
              </a:rPr>
              <a:t>Champs :</a:t>
            </a:r>
          </a:p>
          <a:p>
            <a:pPr lvl="1">
              <a:lnSpc>
                <a:spcPct val="90000"/>
              </a:lnSpc>
              <a:defRPr/>
            </a:pPr>
            <a:r>
              <a:rPr lang="fr-FR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nomPrenom</a:t>
            </a:r>
            <a:r>
              <a:rPr lang="fr-FR"/>
              <a:t> : String</a:t>
            </a:r>
          </a:p>
          <a:p>
            <a:pPr lvl="1">
              <a:lnSpc>
                <a:spcPct val="90000"/>
              </a:lnSpc>
              <a:defRPr/>
            </a:pPr>
            <a:r>
              <a:rPr lang="fr-FR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dateNaissance</a:t>
            </a:r>
            <a:r>
              <a:rPr lang="fr-FR"/>
              <a:t> : Date</a:t>
            </a:r>
          </a:p>
          <a:p>
            <a:pPr lvl="1">
              <a:lnSpc>
                <a:spcPct val="90000"/>
              </a:lnSpc>
              <a:defRPr/>
            </a:pPr>
            <a:r>
              <a:rPr lang="fr-FR" b="1"/>
              <a:t>notes</a:t>
            </a:r>
            <a:r>
              <a:rPr lang="fr-FR"/>
              <a:t>  : Dictionary (nomMatiere : String -&gt; note : Float)</a:t>
            </a:r>
          </a:p>
          <a:p>
            <a:pPr lvl="1">
              <a:lnSpc>
                <a:spcPct val="90000"/>
              </a:lnSpc>
              <a:defRPr/>
            </a:pPr>
            <a:endParaRPr lang="fr-FR" sz="1000"/>
          </a:p>
          <a:p>
            <a:pPr>
              <a:lnSpc>
                <a:spcPct val="90000"/>
              </a:lnSpc>
              <a:defRPr/>
            </a:pPr>
            <a:r>
              <a:rPr lang="fr-FR">
                <a:ea typeface="+mn-ea"/>
                <a:cs typeface="+mn-cs"/>
              </a:rPr>
              <a:t>Messages valides :</a:t>
            </a:r>
          </a:p>
          <a:p>
            <a:pPr lvl="1">
              <a:lnSpc>
                <a:spcPct val="90000"/>
              </a:lnSpc>
              <a:defRPr/>
            </a:pPr>
            <a:r>
              <a:rPr lang="fr-FR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nomPrenom</a:t>
            </a:r>
            <a:r>
              <a:rPr lang="fr-FR"/>
              <a:t> (lecture nomPrenom)</a:t>
            </a:r>
          </a:p>
          <a:p>
            <a:pPr lvl="1">
              <a:lnSpc>
                <a:spcPct val="90000"/>
              </a:lnSpc>
              <a:defRPr/>
            </a:pPr>
            <a:r>
              <a:rPr lang="fr-FR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nomPrenom: chaineDeCaracteres</a:t>
            </a:r>
            <a:r>
              <a:rPr lang="fr-FR"/>
              <a:t> (modif. nomPrenom)</a:t>
            </a:r>
          </a:p>
          <a:p>
            <a:pPr lvl="1">
              <a:lnSpc>
                <a:spcPct val="90000"/>
              </a:lnSpc>
              <a:defRPr/>
            </a:pPr>
            <a:r>
              <a:rPr lang="fr-FR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dateNaissance: uneDate</a:t>
            </a:r>
            <a:r>
              <a:rPr lang="fr-FR"/>
              <a:t> (modif. dateNaissance)</a:t>
            </a:r>
          </a:p>
          <a:p>
            <a:pPr lvl="1">
              <a:lnSpc>
                <a:spcPct val="90000"/>
              </a:lnSpc>
              <a:defRPr/>
            </a:pPr>
            <a:r>
              <a:rPr lang="fr-FR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age</a:t>
            </a:r>
            <a:r>
              <a:rPr lang="fr-FR"/>
              <a:t> (calcul et retourne l'age)</a:t>
            </a:r>
          </a:p>
          <a:p>
            <a:pPr lvl="1">
              <a:lnSpc>
                <a:spcPct val="90000"/>
              </a:lnSpc>
              <a:defRPr/>
            </a:pPr>
            <a:r>
              <a:rPr lang="fr-FR" b="1"/>
              <a:t>note: unReel matiere: nomMatiere</a:t>
            </a:r>
            <a:r>
              <a:rPr lang="fr-FR"/>
              <a:t> (ajout d'une note)</a:t>
            </a:r>
          </a:p>
          <a:p>
            <a:pPr lvl="1">
              <a:lnSpc>
                <a:spcPct val="90000"/>
              </a:lnSpc>
              <a:defRPr/>
            </a:pPr>
            <a:r>
              <a:rPr lang="fr-FR" b="1"/>
              <a:t>noteMatiere: nomMatiere</a:t>
            </a:r>
            <a:r>
              <a:rPr lang="fr-FR"/>
              <a:t> (lecture d'une note)</a:t>
            </a:r>
          </a:p>
          <a:p>
            <a:pPr lvl="1">
              <a:lnSpc>
                <a:spcPct val="90000"/>
              </a:lnSpc>
              <a:defRPr/>
            </a:pPr>
            <a:r>
              <a:rPr lang="fr-FR" b="1"/>
              <a:t>moyenne</a:t>
            </a:r>
            <a:r>
              <a:rPr lang="fr-FR"/>
              <a:t> (calcule et retourne la moyenne)</a:t>
            </a:r>
            <a:endParaRPr lang="en-US" b="1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Figures Géométriques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Noury Bouraqadi - Ecole des Mines de Douai</a:t>
            </a:r>
            <a:endParaRPr lang="fr-FR"/>
          </a:p>
        </p:txBody>
      </p:sp>
      <p:grpSp>
        <p:nvGrpSpPr>
          <p:cNvPr id="2" name="Grouper 8"/>
          <p:cNvGrpSpPr/>
          <p:nvPr/>
        </p:nvGrpSpPr>
        <p:grpSpPr>
          <a:xfrm>
            <a:off x="365126" y="2362199"/>
            <a:ext cx="2514600" cy="3276601"/>
            <a:chOff x="3352800" y="1828799"/>
            <a:chExt cx="2514600" cy="3276601"/>
          </a:xfrm>
        </p:grpSpPr>
        <p:sp>
          <p:nvSpPr>
            <p:cNvPr id="6" name="Rectangle 5"/>
            <p:cNvSpPr/>
            <p:nvPr/>
          </p:nvSpPr>
          <p:spPr>
            <a:xfrm>
              <a:off x="3352800" y="1828799"/>
              <a:ext cx="2514600" cy="83820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3200" dirty="0" smtClean="0">
                  <a:solidFill>
                    <a:srgbClr val="000000"/>
                  </a:solidFill>
                </a:rPr>
                <a:t>Triangle</a:t>
              </a:r>
              <a:endParaRPr lang="fr-FR" sz="3200" dirty="0">
                <a:solidFill>
                  <a:srgbClr val="00000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352800" y="2667000"/>
              <a:ext cx="25146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FR" sz="2400" dirty="0" smtClean="0">
                  <a:solidFill>
                    <a:srgbClr val="000000"/>
                  </a:solidFill>
                </a:rPr>
                <a:t>couleur</a:t>
              </a:r>
              <a:endParaRPr lang="fr-FR" sz="2400" dirty="0">
                <a:solidFill>
                  <a:srgbClr val="0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352800" y="3124200"/>
              <a:ext cx="2514600" cy="1981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fr-FR" sz="2400" dirty="0" smtClean="0">
                  <a:solidFill>
                    <a:srgbClr val="000000"/>
                  </a:solidFill>
                </a:rPr>
                <a:t>position</a:t>
              </a:r>
            </a:p>
            <a:p>
              <a:r>
                <a:rPr lang="fr-FR" sz="2400" dirty="0" smtClean="0">
                  <a:solidFill>
                    <a:srgbClr val="000000"/>
                  </a:solidFill>
                </a:rPr>
                <a:t>p</a:t>
              </a:r>
              <a:r>
                <a:rPr lang="fr-FR" sz="2400" dirty="0" err="1" smtClean="0">
                  <a:solidFill>
                    <a:srgbClr val="000000"/>
                  </a:solidFill>
                </a:rPr>
                <a:t>osition</a:t>
              </a:r>
              <a:r>
                <a:rPr lang="fr-FR" sz="2400" dirty="0" smtClean="0">
                  <a:solidFill>
                    <a:srgbClr val="000000"/>
                  </a:solidFill>
                </a:rPr>
                <a:t>: </a:t>
              </a:r>
              <a:r>
                <a:rPr lang="fr-FR" sz="2400" dirty="0" err="1" smtClean="0">
                  <a:solidFill>
                    <a:srgbClr val="000000"/>
                  </a:solidFill>
                </a:rPr>
                <a:t>unPoint</a:t>
              </a:r>
              <a:endParaRPr lang="fr-FR" sz="2400" dirty="0" smtClean="0">
                <a:solidFill>
                  <a:srgbClr val="000000"/>
                </a:solidFill>
              </a:endParaRPr>
            </a:p>
            <a:p>
              <a:r>
                <a:rPr lang="fr-FR" sz="2400" dirty="0" smtClean="0">
                  <a:solidFill>
                    <a:srgbClr val="000000"/>
                  </a:solidFill>
                </a:rPr>
                <a:t>sommets</a:t>
              </a:r>
            </a:p>
            <a:p>
              <a:r>
                <a:rPr lang="fr-FR" sz="2400" dirty="0" smtClean="0">
                  <a:solidFill>
                    <a:srgbClr val="000000"/>
                  </a:solidFill>
                </a:rPr>
                <a:t>segments</a:t>
              </a:r>
            </a:p>
            <a:p>
              <a:r>
                <a:rPr lang="fr-FR" sz="2400" dirty="0" smtClean="0">
                  <a:solidFill>
                    <a:srgbClr val="000000"/>
                  </a:solidFill>
                </a:rPr>
                <a:t>dessiner</a:t>
              </a:r>
            </a:p>
            <a:p>
              <a:endParaRPr lang="fr-FR" sz="2400" dirty="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Figures Géométriques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Noury Bouraqadi - Ecole des Mines de Douai</a:t>
            </a:r>
            <a:endParaRPr lang="fr-FR"/>
          </a:p>
        </p:txBody>
      </p:sp>
      <p:grpSp>
        <p:nvGrpSpPr>
          <p:cNvPr id="2" name="Grouper 8"/>
          <p:cNvGrpSpPr/>
          <p:nvPr/>
        </p:nvGrpSpPr>
        <p:grpSpPr>
          <a:xfrm>
            <a:off x="365126" y="2362199"/>
            <a:ext cx="2514600" cy="3276601"/>
            <a:chOff x="3352800" y="1828799"/>
            <a:chExt cx="2514600" cy="3276601"/>
          </a:xfrm>
        </p:grpSpPr>
        <p:sp>
          <p:nvSpPr>
            <p:cNvPr id="6" name="Rectangle 5"/>
            <p:cNvSpPr/>
            <p:nvPr/>
          </p:nvSpPr>
          <p:spPr>
            <a:xfrm>
              <a:off x="3352800" y="1828799"/>
              <a:ext cx="2514600" cy="83820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3200" dirty="0" smtClean="0">
                  <a:solidFill>
                    <a:srgbClr val="000000"/>
                  </a:solidFill>
                </a:rPr>
                <a:t>Triangle</a:t>
              </a:r>
              <a:endParaRPr lang="fr-FR" sz="3200" dirty="0">
                <a:solidFill>
                  <a:srgbClr val="00000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352800" y="2667000"/>
              <a:ext cx="25146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FR" sz="2400" dirty="0" smtClean="0">
                  <a:solidFill>
                    <a:srgbClr val="000000"/>
                  </a:solidFill>
                </a:rPr>
                <a:t>couleur</a:t>
              </a:r>
              <a:endParaRPr lang="fr-FR" sz="2400" dirty="0">
                <a:solidFill>
                  <a:srgbClr val="0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352800" y="3124200"/>
              <a:ext cx="2514600" cy="1981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fr-FR" sz="2400" dirty="0" smtClean="0">
                  <a:solidFill>
                    <a:srgbClr val="000000"/>
                  </a:solidFill>
                </a:rPr>
                <a:t>position</a:t>
              </a:r>
            </a:p>
            <a:p>
              <a:r>
                <a:rPr lang="fr-FR" sz="2400" dirty="0" smtClean="0">
                  <a:solidFill>
                    <a:srgbClr val="000000"/>
                  </a:solidFill>
                </a:rPr>
                <a:t>p</a:t>
              </a:r>
              <a:r>
                <a:rPr lang="fr-FR" sz="2400" dirty="0" err="1" smtClean="0">
                  <a:solidFill>
                    <a:srgbClr val="000000"/>
                  </a:solidFill>
                </a:rPr>
                <a:t>osition</a:t>
              </a:r>
              <a:r>
                <a:rPr lang="fr-FR" sz="2400" dirty="0" smtClean="0">
                  <a:solidFill>
                    <a:srgbClr val="000000"/>
                  </a:solidFill>
                </a:rPr>
                <a:t>: </a:t>
              </a:r>
              <a:r>
                <a:rPr lang="fr-FR" sz="2400" dirty="0" err="1" smtClean="0">
                  <a:solidFill>
                    <a:srgbClr val="000000"/>
                  </a:solidFill>
                </a:rPr>
                <a:t>unPoint</a:t>
              </a:r>
              <a:endParaRPr lang="fr-FR" sz="2400" dirty="0" smtClean="0">
                <a:solidFill>
                  <a:srgbClr val="000000"/>
                </a:solidFill>
              </a:endParaRPr>
            </a:p>
            <a:p>
              <a:r>
                <a:rPr lang="fr-FR" sz="2400" dirty="0" smtClean="0">
                  <a:solidFill>
                    <a:srgbClr val="000000"/>
                  </a:solidFill>
                </a:rPr>
                <a:t>sommets</a:t>
              </a:r>
            </a:p>
            <a:p>
              <a:r>
                <a:rPr lang="fr-FR" sz="2400" dirty="0" smtClean="0">
                  <a:solidFill>
                    <a:srgbClr val="000000"/>
                  </a:solidFill>
                </a:rPr>
                <a:t>segments</a:t>
              </a:r>
            </a:p>
            <a:p>
              <a:r>
                <a:rPr lang="fr-FR" sz="2400" dirty="0" smtClean="0">
                  <a:solidFill>
                    <a:srgbClr val="000000"/>
                  </a:solidFill>
                </a:rPr>
                <a:t>dessiner</a:t>
              </a:r>
            </a:p>
            <a:p>
              <a:endParaRPr lang="fr-FR" sz="24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Grouper 20"/>
          <p:cNvGrpSpPr/>
          <p:nvPr/>
        </p:nvGrpSpPr>
        <p:grpSpPr>
          <a:xfrm>
            <a:off x="6477000" y="2362199"/>
            <a:ext cx="2514600" cy="3276601"/>
            <a:chOff x="5867400" y="2362199"/>
            <a:chExt cx="2514600" cy="3276601"/>
          </a:xfrm>
        </p:grpSpPr>
        <p:sp>
          <p:nvSpPr>
            <p:cNvPr id="16" name="Rectangle 15"/>
            <p:cNvSpPr/>
            <p:nvPr/>
          </p:nvSpPr>
          <p:spPr>
            <a:xfrm>
              <a:off x="5867400" y="2362199"/>
              <a:ext cx="2514600" cy="83820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3200" dirty="0" smtClean="0">
                  <a:solidFill>
                    <a:srgbClr val="000000"/>
                  </a:solidFill>
                </a:rPr>
                <a:t>Rectangle</a:t>
              </a:r>
              <a:endParaRPr lang="fr-FR" sz="3200" dirty="0">
                <a:solidFill>
                  <a:srgbClr val="00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867400" y="3657600"/>
              <a:ext cx="2514600" cy="1981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fr-FR" sz="2400" dirty="0" smtClean="0">
                  <a:solidFill>
                    <a:srgbClr val="000000"/>
                  </a:solidFill>
                </a:rPr>
                <a:t>position</a:t>
              </a:r>
            </a:p>
            <a:p>
              <a:r>
                <a:rPr lang="fr-FR" sz="2400" dirty="0" smtClean="0">
                  <a:solidFill>
                    <a:srgbClr val="000000"/>
                  </a:solidFill>
                </a:rPr>
                <a:t>p</a:t>
              </a:r>
              <a:r>
                <a:rPr lang="fr-FR" sz="2400" dirty="0" err="1" smtClean="0">
                  <a:solidFill>
                    <a:srgbClr val="000000"/>
                  </a:solidFill>
                </a:rPr>
                <a:t>osition</a:t>
              </a:r>
              <a:r>
                <a:rPr lang="fr-FR" sz="2400" dirty="0" smtClean="0">
                  <a:solidFill>
                    <a:srgbClr val="000000"/>
                  </a:solidFill>
                </a:rPr>
                <a:t>: </a:t>
              </a:r>
              <a:r>
                <a:rPr lang="fr-FR" sz="2400" dirty="0" err="1" smtClean="0">
                  <a:solidFill>
                    <a:srgbClr val="000000"/>
                  </a:solidFill>
                </a:rPr>
                <a:t>unPoint</a:t>
              </a:r>
              <a:endParaRPr lang="fr-FR" sz="2400" dirty="0" smtClean="0">
                <a:solidFill>
                  <a:srgbClr val="000000"/>
                </a:solidFill>
              </a:endParaRPr>
            </a:p>
            <a:p>
              <a:r>
                <a:rPr lang="fr-FR" sz="2400" dirty="0" smtClean="0">
                  <a:solidFill>
                    <a:srgbClr val="000000"/>
                  </a:solidFill>
                </a:rPr>
                <a:t>sommets</a:t>
              </a:r>
            </a:p>
            <a:p>
              <a:r>
                <a:rPr lang="fr-FR" sz="2400" dirty="0" smtClean="0">
                  <a:solidFill>
                    <a:srgbClr val="000000"/>
                  </a:solidFill>
                </a:rPr>
                <a:t>segments</a:t>
              </a:r>
            </a:p>
            <a:p>
              <a:r>
                <a:rPr lang="fr-FR" sz="2400" dirty="0" smtClean="0">
                  <a:solidFill>
                    <a:srgbClr val="000000"/>
                  </a:solidFill>
                </a:rPr>
                <a:t>dessiner</a:t>
              </a:r>
            </a:p>
            <a:p>
              <a:endParaRPr lang="fr-FR" sz="2400" dirty="0">
                <a:solidFill>
                  <a:srgbClr val="000000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867400" y="3200400"/>
              <a:ext cx="25146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FR" sz="2400" dirty="0" smtClean="0">
                  <a:solidFill>
                    <a:srgbClr val="000000"/>
                  </a:solidFill>
                </a:rPr>
                <a:t>couleur</a:t>
              </a:r>
              <a:endParaRPr lang="fr-FR" sz="2400" dirty="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Polymorphisme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Noury Bouraqadi - Ecole des Mines de Douai</a:t>
            </a:r>
            <a:endParaRPr lang="fr-FR"/>
          </a:p>
        </p:txBody>
      </p:sp>
      <p:grpSp>
        <p:nvGrpSpPr>
          <p:cNvPr id="2" name="Grouper 8"/>
          <p:cNvGrpSpPr/>
          <p:nvPr/>
        </p:nvGrpSpPr>
        <p:grpSpPr>
          <a:xfrm>
            <a:off x="365126" y="2362199"/>
            <a:ext cx="2514600" cy="3276601"/>
            <a:chOff x="3352800" y="1828799"/>
            <a:chExt cx="2514600" cy="3276601"/>
          </a:xfrm>
        </p:grpSpPr>
        <p:sp>
          <p:nvSpPr>
            <p:cNvPr id="6" name="Rectangle 5"/>
            <p:cNvSpPr/>
            <p:nvPr/>
          </p:nvSpPr>
          <p:spPr>
            <a:xfrm>
              <a:off x="3352800" y="1828799"/>
              <a:ext cx="2514600" cy="83820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3200" dirty="0" smtClean="0">
                  <a:solidFill>
                    <a:srgbClr val="000000"/>
                  </a:solidFill>
                </a:rPr>
                <a:t>Triangle</a:t>
              </a:r>
              <a:endParaRPr lang="fr-FR" sz="3200" dirty="0">
                <a:solidFill>
                  <a:srgbClr val="00000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352800" y="2667000"/>
              <a:ext cx="25146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FR" sz="2400" dirty="0" smtClean="0">
                  <a:solidFill>
                    <a:srgbClr val="000000"/>
                  </a:solidFill>
                </a:rPr>
                <a:t>couleur</a:t>
              </a:r>
              <a:endParaRPr lang="fr-FR" sz="2400" dirty="0">
                <a:solidFill>
                  <a:srgbClr val="0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352800" y="3124200"/>
              <a:ext cx="2514600" cy="1981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fr-FR" sz="2400" dirty="0" smtClean="0">
                  <a:solidFill>
                    <a:srgbClr val="000000"/>
                  </a:solidFill>
                </a:rPr>
                <a:t>position</a:t>
              </a:r>
            </a:p>
            <a:p>
              <a:r>
                <a:rPr lang="fr-FR" sz="2400" dirty="0" smtClean="0">
                  <a:solidFill>
                    <a:srgbClr val="000000"/>
                  </a:solidFill>
                </a:rPr>
                <a:t>p</a:t>
              </a:r>
              <a:r>
                <a:rPr lang="fr-FR" sz="2400" dirty="0" err="1" smtClean="0">
                  <a:solidFill>
                    <a:srgbClr val="000000"/>
                  </a:solidFill>
                </a:rPr>
                <a:t>osition</a:t>
              </a:r>
              <a:r>
                <a:rPr lang="fr-FR" sz="2400" dirty="0" smtClean="0">
                  <a:solidFill>
                    <a:srgbClr val="000000"/>
                  </a:solidFill>
                </a:rPr>
                <a:t>: </a:t>
              </a:r>
              <a:r>
                <a:rPr lang="fr-FR" sz="2400" dirty="0" err="1" smtClean="0">
                  <a:solidFill>
                    <a:srgbClr val="000000"/>
                  </a:solidFill>
                </a:rPr>
                <a:t>unPoint</a:t>
              </a:r>
              <a:endParaRPr lang="fr-FR" sz="2400" dirty="0" smtClean="0">
                <a:solidFill>
                  <a:srgbClr val="000000"/>
                </a:solidFill>
              </a:endParaRPr>
            </a:p>
            <a:p>
              <a:r>
                <a:rPr lang="fr-FR" sz="2400" b="1" dirty="0" smtClean="0">
                  <a:solidFill>
                    <a:srgbClr val="FF0000"/>
                  </a:solidFill>
                </a:rPr>
                <a:t>sommets</a:t>
              </a:r>
            </a:p>
            <a:p>
              <a:r>
                <a:rPr lang="fr-FR" sz="2400" dirty="0" smtClean="0">
                  <a:solidFill>
                    <a:srgbClr val="000000"/>
                  </a:solidFill>
                </a:rPr>
                <a:t>segments</a:t>
              </a:r>
            </a:p>
            <a:p>
              <a:r>
                <a:rPr lang="fr-FR" sz="2400" dirty="0" smtClean="0">
                  <a:solidFill>
                    <a:srgbClr val="000000"/>
                  </a:solidFill>
                </a:rPr>
                <a:t>dessiner</a:t>
              </a:r>
            </a:p>
            <a:p>
              <a:endParaRPr lang="fr-FR" sz="24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Grouper 20"/>
          <p:cNvGrpSpPr/>
          <p:nvPr/>
        </p:nvGrpSpPr>
        <p:grpSpPr>
          <a:xfrm>
            <a:off x="6477000" y="2362199"/>
            <a:ext cx="2514600" cy="3276601"/>
            <a:chOff x="5867400" y="2362199"/>
            <a:chExt cx="2514600" cy="3276601"/>
          </a:xfrm>
        </p:grpSpPr>
        <p:sp>
          <p:nvSpPr>
            <p:cNvPr id="16" name="Rectangle 15"/>
            <p:cNvSpPr/>
            <p:nvPr/>
          </p:nvSpPr>
          <p:spPr>
            <a:xfrm>
              <a:off x="5867400" y="2362199"/>
              <a:ext cx="2514600" cy="83820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3200" dirty="0" smtClean="0">
                  <a:solidFill>
                    <a:srgbClr val="000000"/>
                  </a:solidFill>
                </a:rPr>
                <a:t>Rectangle</a:t>
              </a:r>
              <a:endParaRPr lang="fr-FR" sz="3200" dirty="0">
                <a:solidFill>
                  <a:srgbClr val="00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867400" y="3657600"/>
              <a:ext cx="2514600" cy="1981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fr-FR" sz="2400" dirty="0" smtClean="0">
                  <a:solidFill>
                    <a:srgbClr val="000000"/>
                  </a:solidFill>
                </a:rPr>
                <a:t>position</a:t>
              </a:r>
            </a:p>
            <a:p>
              <a:r>
                <a:rPr lang="fr-FR" sz="2400" dirty="0" smtClean="0">
                  <a:solidFill>
                    <a:srgbClr val="000000"/>
                  </a:solidFill>
                </a:rPr>
                <a:t>p</a:t>
              </a:r>
              <a:r>
                <a:rPr lang="fr-FR" sz="2400" dirty="0" err="1" smtClean="0">
                  <a:solidFill>
                    <a:srgbClr val="000000"/>
                  </a:solidFill>
                </a:rPr>
                <a:t>osition</a:t>
              </a:r>
              <a:r>
                <a:rPr lang="fr-FR" sz="2400" dirty="0" smtClean="0">
                  <a:solidFill>
                    <a:srgbClr val="000000"/>
                  </a:solidFill>
                </a:rPr>
                <a:t>: </a:t>
              </a:r>
              <a:r>
                <a:rPr lang="fr-FR" sz="2400" dirty="0" err="1" smtClean="0">
                  <a:solidFill>
                    <a:srgbClr val="000000"/>
                  </a:solidFill>
                </a:rPr>
                <a:t>unPoint</a:t>
              </a:r>
              <a:endParaRPr lang="fr-FR" sz="2400" dirty="0" smtClean="0">
                <a:solidFill>
                  <a:srgbClr val="000000"/>
                </a:solidFill>
              </a:endParaRPr>
            </a:p>
            <a:p>
              <a:r>
                <a:rPr lang="fr-FR" sz="2400" b="1" dirty="0" smtClean="0">
                  <a:solidFill>
                    <a:srgbClr val="FF0000"/>
                  </a:solidFill>
                </a:rPr>
                <a:t>sommets</a:t>
              </a:r>
            </a:p>
            <a:p>
              <a:r>
                <a:rPr lang="fr-FR" sz="2400" dirty="0" smtClean="0">
                  <a:solidFill>
                    <a:srgbClr val="000000"/>
                  </a:solidFill>
                </a:rPr>
                <a:t>segments</a:t>
              </a:r>
            </a:p>
            <a:p>
              <a:r>
                <a:rPr lang="fr-FR" sz="2400" dirty="0" smtClean="0">
                  <a:solidFill>
                    <a:srgbClr val="000000"/>
                  </a:solidFill>
                </a:rPr>
                <a:t>dessiner</a:t>
              </a:r>
            </a:p>
            <a:p>
              <a:endParaRPr lang="fr-FR" sz="2400" dirty="0">
                <a:solidFill>
                  <a:srgbClr val="000000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867400" y="3200400"/>
              <a:ext cx="25146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FR" sz="2400" dirty="0" smtClean="0">
                  <a:solidFill>
                    <a:srgbClr val="000000"/>
                  </a:solidFill>
                </a:rPr>
                <a:t>couleur</a:t>
              </a:r>
              <a:endParaRPr lang="fr-FR" sz="24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2" name="Bulle ronde 11"/>
          <p:cNvSpPr/>
          <p:nvPr/>
        </p:nvSpPr>
        <p:spPr>
          <a:xfrm>
            <a:off x="2971800" y="3733799"/>
            <a:ext cx="3352800" cy="2286001"/>
          </a:xfrm>
          <a:prstGeom prst="wedgeEllipseCallout">
            <a:avLst>
              <a:gd name="adj1" fmla="val -30012"/>
              <a:gd name="adj2" fmla="val 806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i="1" dirty="0" smtClean="0"/>
              <a:t>Répondre différemment </a:t>
            </a:r>
          </a:p>
          <a:p>
            <a:pPr algn="ctr"/>
            <a:r>
              <a:rPr lang="fr-FR" sz="2800" i="1" dirty="0" smtClean="0"/>
              <a:t>aux mêmes</a:t>
            </a:r>
          </a:p>
          <a:p>
            <a:pPr algn="ctr"/>
            <a:r>
              <a:rPr lang="fr-FR" sz="2800" i="1" dirty="0" smtClean="0"/>
              <a:t>messages</a:t>
            </a:r>
            <a:endParaRPr lang="fr-FR" sz="2800" i="1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Redondances !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Noury Bouraqadi - Ecole des Mines de Douai</a:t>
            </a:r>
            <a:endParaRPr lang="fr-FR"/>
          </a:p>
        </p:txBody>
      </p:sp>
      <p:grpSp>
        <p:nvGrpSpPr>
          <p:cNvPr id="2" name="Grouper 8"/>
          <p:cNvGrpSpPr/>
          <p:nvPr/>
        </p:nvGrpSpPr>
        <p:grpSpPr>
          <a:xfrm>
            <a:off x="365126" y="2362199"/>
            <a:ext cx="2514600" cy="3276601"/>
            <a:chOff x="3352800" y="1828799"/>
            <a:chExt cx="2514600" cy="3276601"/>
          </a:xfrm>
        </p:grpSpPr>
        <p:sp>
          <p:nvSpPr>
            <p:cNvPr id="6" name="Rectangle 5"/>
            <p:cNvSpPr/>
            <p:nvPr/>
          </p:nvSpPr>
          <p:spPr>
            <a:xfrm>
              <a:off x="3352800" y="1828799"/>
              <a:ext cx="2514600" cy="83820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3200" dirty="0" smtClean="0"/>
                <a:t>Triangle</a:t>
              </a:r>
              <a:endParaRPr lang="fr-FR" sz="32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352800" y="2667000"/>
              <a:ext cx="25146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FR" sz="2400" dirty="0" smtClean="0">
                  <a:solidFill>
                    <a:srgbClr val="FF0000"/>
                  </a:solidFill>
                </a:rPr>
                <a:t>couleur</a:t>
              </a:r>
              <a:endParaRPr lang="fr-FR" sz="2400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352800" y="3124200"/>
              <a:ext cx="2514600" cy="1981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fr-FR" sz="2400" dirty="0" smtClean="0"/>
                <a:t>position</a:t>
              </a:r>
            </a:p>
            <a:p>
              <a:r>
                <a:rPr lang="fr-FR" sz="2400" dirty="0" smtClean="0"/>
                <a:t>p</a:t>
              </a:r>
              <a:r>
                <a:rPr lang="fr-FR" sz="2400" dirty="0" err="1" smtClean="0"/>
                <a:t>osition</a:t>
              </a:r>
              <a:r>
                <a:rPr lang="fr-FR" sz="2400" dirty="0" smtClean="0"/>
                <a:t>: </a:t>
              </a:r>
              <a:r>
                <a:rPr lang="fr-FR" sz="2400" dirty="0" err="1" smtClean="0"/>
                <a:t>unPoint</a:t>
              </a:r>
              <a:endParaRPr lang="fr-FR" sz="2400" dirty="0" smtClean="0"/>
            </a:p>
            <a:p>
              <a:r>
                <a:rPr lang="fr-FR" sz="2400" dirty="0" smtClean="0"/>
                <a:t>sommets</a:t>
              </a:r>
            </a:p>
            <a:p>
              <a:r>
                <a:rPr lang="fr-FR" sz="2400" dirty="0" smtClean="0">
                  <a:solidFill>
                    <a:srgbClr val="FF0000"/>
                  </a:solidFill>
                </a:rPr>
                <a:t>segments</a:t>
              </a:r>
            </a:p>
            <a:p>
              <a:r>
                <a:rPr lang="fr-FR" sz="2400" dirty="0" smtClean="0">
                  <a:solidFill>
                    <a:srgbClr val="FF0000"/>
                  </a:solidFill>
                </a:rPr>
                <a:t>dessiner</a:t>
              </a:r>
            </a:p>
            <a:p>
              <a:endParaRPr lang="fr-FR" sz="2400" dirty="0"/>
            </a:p>
          </p:txBody>
        </p:sp>
      </p:grpSp>
      <p:grpSp>
        <p:nvGrpSpPr>
          <p:cNvPr id="3" name="Grouper 20"/>
          <p:cNvGrpSpPr/>
          <p:nvPr/>
        </p:nvGrpSpPr>
        <p:grpSpPr>
          <a:xfrm>
            <a:off x="6477000" y="2362199"/>
            <a:ext cx="2514600" cy="3276601"/>
            <a:chOff x="5867400" y="2362199"/>
            <a:chExt cx="2514600" cy="3276601"/>
          </a:xfrm>
        </p:grpSpPr>
        <p:sp>
          <p:nvSpPr>
            <p:cNvPr id="16" name="Rectangle 15"/>
            <p:cNvSpPr/>
            <p:nvPr/>
          </p:nvSpPr>
          <p:spPr>
            <a:xfrm>
              <a:off x="5867400" y="2362199"/>
              <a:ext cx="2514600" cy="83820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3200" dirty="0" smtClean="0"/>
                <a:t>Rectangle</a:t>
              </a:r>
              <a:endParaRPr lang="fr-FR" sz="32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867400" y="3657600"/>
              <a:ext cx="2514600" cy="1981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fr-FR" sz="2400" dirty="0" smtClean="0"/>
                <a:t>position</a:t>
              </a:r>
            </a:p>
            <a:p>
              <a:r>
                <a:rPr lang="fr-FR" sz="2400" dirty="0" smtClean="0"/>
                <a:t>p</a:t>
              </a:r>
              <a:r>
                <a:rPr lang="fr-FR" sz="2400" dirty="0" err="1" smtClean="0"/>
                <a:t>osition</a:t>
              </a:r>
              <a:r>
                <a:rPr lang="fr-FR" sz="2400" dirty="0" smtClean="0"/>
                <a:t>: </a:t>
              </a:r>
              <a:r>
                <a:rPr lang="fr-FR" sz="2400" dirty="0" err="1" smtClean="0"/>
                <a:t>unPoint</a:t>
              </a:r>
              <a:endParaRPr lang="fr-FR" sz="2400" dirty="0" smtClean="0"/>
            </a:p>
            <a:p>
              <a:r>
                <a:rPr lang="fr-FR" sz="2400" dirty="0" smtClean="0"/>
                <a:t>sommets</a:t>
              </a:r>
            </a:p>
            <a:p>
              <a:r>
                <a:rPr lang="fr-FR" sz="2400" dirty="0" smtClean="0">
                  <a:solidFill>
                    <a:srgbClr val="FF0000"/>
                  </a:solidFill>
                </a:rPr>
                <a:t>segments</a:t>
              </a:r>
            </a:p>
            <a:p>
              <a:r>
                <a:rPr lang="fr-FR" sz="2400" dirty="0" smtClean="0">
                  <a:solidFill>
                    <a:srgbClr val="FF0000"/>
                  </a:solidFill>
                </a:rPr>
                <a:t>dessiner</a:t>
              </a:r>
            </a:p>
            <a:p>
              <a:endParaRPr lang="fr-FR" sz="24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867400" y="3200400"/>
              <a:ext cx="25146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FR" sz="2400" dirty="0" smtClean="0">
                  <a:solidFill>
                    <a:srgbClr val="FF0000"/>
                  </a:solidFill>
                </a:rPr>
                <a:t>couleur</a:t>
              </a:r>
              <a:endParaRPr lang="fr-FR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Carré corné 11"/>
          <p:cNvSpPr/>
          <p:nvPr/>
        </p:nvSpPr>
        <p:spPr>
          <a:xfrm>
            <a:off x="3352800" y="4038600"/>
            <a:ext cx="2667000" cy="1676400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2000" dirty="0" smtClean="0"/>
              <a:t>|segments|</a:t>
            </a:r>
          </a:p>
          <a:p>
            <a:r>
              <a:rPr lang="fr-FR" sz="2000" dirty="0" smtClean="0"/>
              <a:t>segments := Set new.</a:t>
            </a:r>
          </a:p>
          <a:p>
            <a:r>
              <a:rPr lang="fr-FR" sz="2000" dirty="0" smtClean="0"/>
              <a:t>self sommets …</a:t>
            </a:r>
          </a:p>
          <a:p>
            <a:r>
              <a:rPr lang="fr-FR" sz="2000" dirty="0" smtClean="0"/>
              <a:t>…</a:t>
            </a:r>
          </a:p>
          <a:p>
            <a:r>
              <a:rPr lang="fr-FR" sz="2000" dirty="0" smtClean="0"/>
              <a:t>^segments</a:t>
            </a:r>
            <a:endParaRPr lang="fr-FR" sz="2000" dirty="0"/>
          </a:p>
        </p:txBody>
      </p:sp>
      <p:sp>
        <p:nvSpPr>
          <p:cNvPr id="13" name="Carré corné 12"/>
          <p:cNvSpPr/>
          <p:nvPr/>
        </p:nvSpPr>
        <p:spPr>
          <a:xfrm>
            <a:off x="3352800" y="6019800"/>
            <a:ext cx="2667000" cy="685800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dirty="0" smtClean="0"/>
              <a:t>self segments do:[…]</a:t>
            </a:r>
            <a:endParaRPr lang="fr-FR" sz="2000" dirty="0"/>
          </a:p>
        </p:txBody>
      </p:sp>
      <p:cxnSp>
        <p:nvCxnSpPr>
          <p:cNvPr id="15" name="Connecteur droit 14"/>
          <p:cNvCxnSpPr>
            <a:endCxn id="12" idx="1"/>
          </p:cNvCxnSpPr>
          <p:nvPr/>
        </p:nvCxnSpPr>
        <p:spPr>
          <a:xfrm flipV="1">
            <a:off x="1905000" y="4876800"/>
            <a:ext cx="1447800" cy="1524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12" idx="3"/>
          </p:cNvCxnSpPr>
          <p:nvPr/>
        </p:nvCxnSpPr>
        <p:spPr>
          <a:xfrm>
            <a:off x="6019800" y="4876800"/>
            <a:ext cx="457200" cy="1524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>
            <a:stCxn id="13" idx="3"/>
          </p:cNvCxnSpPr>
          <p:nvPr/>
        </p:nvCxnSpPr>
        <p:spPr>
          <a:xfrm flipV="1">
            <a:off x="6019800" y="5638800"/>
            <a:ext cx="990600" cy="7239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>
            <a:stCxn id="13" idx="1"/>
          </p:cNvCxnSpPr>
          <p:nvPr/>
        </p:nvCxnSpPr>
        <p:spPr>
          <a:xfrm rot="10800000">
            <a:off x="1752600" y="5410200"/>
            <a:ext cx="1600200" cy="9525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L’héritage pour factoriser 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Noury Bouraqadi - Ecole des Mines de Douai</a:t>
            </a:r>
            <a:endParaRPr lang="fr-FR"/>
          </a:p>
        </p:txBody>
      </p:sp>
      <p:grpSp>
        <p:nvGrpSpPr>
          <p:cNvPr id="2" name="Grouper 8"/>
          <p:cNvGrpSpPr/>
          <p:nvPr/>
        </p:nvGrpSpPr>
        <p:grpSpPr>
          <a:xfrm>
            <a:off x="762000" y="4343399"/>
            <a:ext cx="2514600" cy="2362201"/>
            <a:chOff x="3352800" y="1828799"/>
            <a:chExt cx="2514600" cy="2362201"/>
          </a:xfrm>
        </p:grpSpPr>
        <p:sp>
          <p:nvSpPr>
            <p:cNvPr id="6" name="Rectangle 5"/>
            <p:cNvSpPr/>
            <p:nvPr/>
          </p:nvSpPr>
          <p:spPr>
            <a:xfrm>
              <a:off x="3352800" y="1828799"/>
              <a:ext cx="2514600" cy="83820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3200" dirty="0" smtClean="0"/>
                <a:t>Triangle</a:t>
              </a:r>
              <a:endParaRPr lang="fr-FR" sz="32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352800" y="2667000"/>
              <a:ext cx="2514600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fr-FR" sz="2400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352800" y="2895600"/>
              <a:ext cx="2514600" cy="1295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fr-FR" sz="2400" dirty="0" smtClean="0"/>
                <a:t>position</a:t>
              </a:r>
            </a:p>
            <a:p>
              <a:r>
                <a:rPr lang="fr-FR" sz="2400" dirty="0" smtClean="0"/>
                <a:t>p</a:t>
              </a:r>
              <a:r>
                <a:rPr lang="fr-FR" sz="2400" dirty="0" err="1" smtClean="0"/>
                <a:t>osition</a:t>
              </a:r>
              <a:r>
                <a:rPr lang="fr-FR" sz="2400" dirty="0" smtClean="0"/>
                <a:t>: </a:t>
              </a:r>
              <a:r>
                <a:rPr lang="fr-FR" sz="2400" dirty="0" err="1" smtClean="0"/>
                <a:t>unPoint</a:t>
              </a:r>
              <a:endParaRPr lang="fr-FR" sz="2400" dirty="0" smtClean="0"/>
            </a:p>
            <a:p>
              <a:r>
                <a:rPr lang="fr-FR" sz="2400" dirty="0" smtClean="0"/>
                <a:t>s</a:t>
              </a:r>
              <a:r>
                <a:rPr lang="fr-FR" sz="2400" dirty="0" err="1" smtClean="0"/>
                <a:t>ommets</a:t>
              </a:r>
              <a:endParaRPr lang="fr-FR" sz="2400" dirty="0" smtClean="0"/>
            </a:p>
            <a:p>
              <a:endParaRPr lang="fr-FR" sz="2400" dirty="0"/>
            </a:p>
          </p:txBody>
        </p:sp>
      </p:grpSp>
      <p:grpSp>
        <p:nvGrpSpPr>
          <p:cNvPr id="3" name="Grouper 20"/>
          <p:cNvGrpSpPr/>
          <p:nvPr/>
        </p:nvGrpSpPr>
        <p:grpSpPr>
          <a:xfrm>
            <a:off x="5943600" y="4343399"/>
            <a:ext cx="2514600" cy="2362201"/>
            <a:chOff x="5867400" y="2362199"/>
            <a:chExt cx="2514600" cy="2362201"/>
          </a:xfrm>
        </p:grpSpPr>
        <p:sp>
          <p:nvSpPr>
            <p:cNvPr id="16" name="Rectangle 15"/>
            <p:cNvSpPr/>
            <p:nvPr/>
          </p:nvSpPr>
          <p:spPr>
            <a:xfrm>
              <a:off x="5867400" y="2362199"/>
              <a:ext cx="2514600" cy="83820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3200" dirty="0" smtClean="0"/>
                <a:t>Rectangle</a:t>
              </a:r>
              <a:endParaRPr lang="fr-FR" sz="32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867400" y="3429000"/>
              <a:ext cx="2514600" cy="1295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fr-FR" sz="2400" dirty="0" smtClean="0"/>
                <a:t>position</a:t>
              </a:r>
            </a:p>
            <a:p>
              <a:r>
                <a:rPr lang="fr-FR" sz="2400" dirty="0" smtClean="0"/>
                <a:t>p</a:t>
              </a:r>
              <a:r>
                <a:rPr lang="fr-FR" sz="2400" dirty="0" err="1" smtClean="0"/>
                <a:t>osition</a:t>
              </a:r>
              <a:r>
                <a:rPr lang="fr-FR" sz="2400" dirty="0" smtClean="0"/>
                <a:t>: </a:t>
              </a:r>
              <a:r>
                <a:rPr lang="fr-FR" sz="2400" dirty="0" err="1" smtClean="0"/>
                <a:t>unPoint</a:t>
              </a:r>
              <a:endParaRPr lang="fr-FR" sz="2400" dirty="0" smtClean="0"/>
            </a:p>
            <a:p>
              <a:r>
                <a:rPr lang="fr-FR" sz="2400" dirty="0" smtClean="0"/>
                <a:t>sommets</a:t>
              </a:r>
            </a:p>
            <a:p>
              <a:endParaRPr lang="fr-FR" sz="24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867400" y="3200400"/>
              <a:ext cx="2514600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fr-FR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Grouper 8"/>
          <p:cNvGrpSpPr/>
          <p:nvPr/>
        </p:nvGrpSpPr>
        <p:grpSpPr>
          <a:xfrm>
            <a:off x="3314700" y="1371600"/>
            <a:ext cx="2743200" cy="2209801"/>
            <a:chOff x="3352800" y="1828799"/>
            <a:chExt cx="2514600" cy="2209801"/>
          </a:xfrm>
        </p:grpSpPr>
        <p:sp>
          <p:nvSpPr>
            <p:cNvPr id="13" name="Rectangle 12"/>
            <p:cNvSpPr/>
            <p:nvPr/>
          </p:nvSpPr>
          <p:spPr>
            <a:xfrm>
              <a:off x="3352800" y="1828799"/>
              <a:ext cx="2514600" cy="83820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3200" dirty="0" err="1" smtClean="0"/>
                <a:t>FigureSimple</a:t>
              </a:r>
              <a:endParaRPr lang="fr-FR" sz="32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52800" y="2667000"/>
              <a:ext cx="25146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FR" sz="2400" dirty="0" smtClean="0">
                  <a:solidFill>
                    <a:srgbClr val="FF0000"/>
                  </a:solidFill>
                </a:rPr>
                <a:t>couleur</a:t>
              </a:r>
              <a:endParaRPr lang="fr-FR" sz="2400" dirty="0">
                <a:solidFill>
                  <a:srgbClr val="FF0000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352800" y="3124200"/>
              <a:ext cx="251460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fr-FR" sz="2400" dirty="0" smtClean="0">
                  <a:solidFill>
                    <a:srgbClr val="FF0000"/>
                  </a:solidFill>
                </a:rPr>
                <a:t>segments</a:t>
              </a:r>
            </a:p>
            <a:p>
              <a:r>
                <a:rPr lang="fr-FR" sz="2400" dirty="0" smtClean="0">
                  <a:solidFill>
                    <a:srgbClr val="FF0000"/>
                  </a:solidFill>
                </a:rPr>
                <a:t>dessiner</a:t>
              </a:r>
            </a:p>
            <a:p>
              <a:endParaRPr lang="fr-FR" sz="2400" dirty="0"/>
            </a:p>
          </p:txBody>
        </p:sp>
      </p:grpSp>
      <p:cxnSp>
        <p:nvCxnSpPr>
          <p:cNvPr id="19" name="Connecteur droit avec flèche 18"/>
          <p:cNvCxnSpPr>
            <a:stCxn id="6" idx="0"/>
            <a:endCxn id="15" idx="2"/>
          </p:cNvCxnSpPr>
          <p:nvPr/>
        </p:nvCxnSpPr>
        <p:spPr>
          <a:xfrm rot="5400000" flipH="1" flipV="1">
            <a:off x="2971801" y="2628900"/>
            <a:ext cx="761998" cy="2667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18"/>
          <p:cNvCxnSpPr>
            <a:stCxn id="16" idx="0"/>
            <a:endCxn id="15" idx="2"/>
          </p:cNvCxnSpPr>
          <p:nvPr/>
        </p:nvCxnSpPr>
        <p:spPr>
          <a:xfrm rot="16200000" flipV="1">
            <a:off x="5562601" y="2705100"/>
            <a:ext cx="761998" cy="25146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Classe abstraite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Noury Bouraqadi - Ecole des Mines de Douai</a:t>
            </a:r>
            <a:endParaRPr lang="fr-FR"/>
          </a:p>
        </p:txBody>
      </p:sp>
      <p:grpSp>
        <p:nvGrpSpPr>
          <p:cNvPr id="9" name="Grouper 8"/>
          <p:cNvGrpSpPr/>
          <p:nvPr/>
        </p:nvGrpSpPr>
        <p:grpSpPr>
          <a:xfrm>
            <a:off x="3314700" y="1371600"/>
            <a:ext cx="2743200" cy="2209801"/>
            <a:chOff x="3352800" y="1828799"/>
            <a:chExt cx="2514600" cy="2209801"/>
          </a:xfrm>
        </p:grpSpPr>
        <p:sp>
          <p:nvSpPr>
            <p:cNvPr id="13" name="Rectangle 12"/>
            <p:cNvSpPr/>
            <p:nvPr/>
          </p:nvSpPr>
          <p:spPr>
            <a:xfrm>
              <a:off x="3352800" y="1828799"/>
              <a:ext cx="2514600" cy="83820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3200" dirty="0" err="1" smtClean="0"/>
                <a:t>FigureSimple</a:t>
              </a:r>
              <a:endParaRPr lang="fr-FR" sz="32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52800" y="2667000"/>
              <a:ext cx="25146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FR" sz="2400" dirty="0" smtClean="0">
                  <a:solidFill>
                    <a:srgbClr val="FF0000"/>
                  </a:solidFill>
                </a:rPr>
                <a:t>couleur</a:t>
              </a:r>
              <a:endParaRPr lang="fr-FR" sz="2400" dirty="0">
                <a:solidFill>
                  <a:srgbClr val="FF0000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352800" y="3124200"/>
              <a:ext cx="251460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fr-FR" sz="2400" dirty="0" smtClean="0">
                  <a:solidFill>
                    <a:srgbClr val="FF0000"/>
                  </a:solidFill>
                </a:rPr>
                <a:t>segments</a:t>
              </a:r>
            </a:p>
            <a:p>
              <a:r>
                <a:rPr lang="fr-FR" sz="2400" dirty="0" smtClean="0">
                  <a:solidFill>
                    <a:srgbClr val="FF0000"/>
                  </a:solidFill>
                </a:rPr>
                <a:t>dessiner</a:t>
              </a:r>
            </a:p>
            <a:p>
              <a:endParaRPr lang="fr-FR" sz="2400" dirty="0"/>
            </a:p>
          </p:txBody>
        </p:sp>
      </p:grpSp>
      <p:sp>
        <p:nvSpPr>
          <p:cNvPr id="22" name="Carré corné 21"/>
          <p:cNvSpPr/>
          <p:nvPr/>
        </p:nvSpPr>
        <p:spPr>
          <a:xfrm>
            <a:off x="6324600" y="1905000"/>
            <a:ext cx="2667000" cy="1828800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2000" dirty="0" smtClean="0"/>
              <a:t>|segments|</a:t>
            </a:r>
          </a:p>
          <a:p>
            <a:r>
              <a:rPr lang="fr-FR" sz="2000" dirty="0" smtClean="0"/>
              <a:t>segments := Set new.</a:t>
            </a:r>
          </a:p>
          <a:p>
            <a:r>
              <a:rPr lang="fr-FR" sz="2000" dirty="0" smtClean="0"/>
              <a:t>self </a:t>
            </a:r>
            <a:r>
              <a:rPr lang="fr-FR" sz="2800" b="1" dirty="0" smtClean="0">
                <a:solidFill>
                  <a:srgbClr val="0000FF"/>
                </a:solidFill>
              </a:rPr>
              <a:t>sommets </a:t>
            </a:r>
            <a:r>
              <a:rPr lang="fr-FR" sz="2000" dirty="0" smtClean="0"/>
              <a:t>…</a:t>
            </a:r>
          </a:p>
          <a:p>
            <a:r>
              <a:rPr lang="fr-FR" sz="2000" dirty="0" smtClean="0"/>
              <a:t>…</a:t>
            </a:r>
          </a:p>
          <a:p>
            <a:r>
              <a:rPr lang="fr-FR" sz="2000" dirty="0" smtClean="0"/>
              <a:t>^segments</a:t>
            </a:r>
            <a:endParaRPr lang="fr-FR" sz="2000" dirty="0"/>
          </a:p>
        </p:txBody>
      </p:sp>
      <p:cxnSp>
        <p:nvCxnSpPr>
          <p:cNvPr id="23" name="Connecteur droit 22"/>
          <p:cNvCxnSpPr>
            <a:endCxn id="22" idx="1"/>
          </p:cNvCxnSpPr>
          <p:nvPr/>
        </p:nvCxnSpPr>
        <p:spPr>
          <a:xfrm flipV="1">
            <a:off x="4876800" y="2819400"/>
            <a:ext cx="1447800" cy="76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Bulle ronde 25"/>
          <p:cNvSpPr/>
          <p:nvPr/>
        </p:nvSpPr>
        <p:spPr>
          <a:xfrm>
            <a:off x="609600" y="4724400"/>
            <a:ext cx="3276600" cy="1447800"/>
          </a:xfrm>
          <a:prstGeom prst="wedgeEllipseCallout">
            <a:avLst>
              <a:gd name="adj1" fmla="val -24709"/>
              <a:gd name="adj2" fmla="val 8004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i="1" dirty="0" smtClean="0"/>
              <a:t>Définition</a:t>
            </a:r>
          </a:p>
          <a:p>
            <a:pPr algn="ctr"/>
            <a:r>
              <a:rPr lang="fr-FR" sz="2800" i="1" dirty="0" smtClean="0"/>
              <a:t>incomplète</a:t>
            </a:r>
            <a:endParaRPr lang="fr-FR" sz="2800" i="1" dirty="0"/>
          </a:p>
        </p:txBody>
      </p:sp>
      <p:sp>
        <p:nvSpPr>
          <p:cNvPr id="27" name="Bulle ronde 26"/>
          <p:cNvSpPr/>
          <p:nvPr/>
        </p:nvSpPr>
        <p:spPr>
          <a:xfrm>
            <a:off x="4419600" y="4724400"/>
            <a:ext cx="4495800" cy="1447800"/>
          </a:xfrm>
          <a:prstGeom prst="wedgeEllipseCallout">
            <a:avLst>
              <a:gd name="adj1" fmla="val 20975"/>
              <a:gd name="adj2" fmla="val 8706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i="1" dirty="0" smtClean="0"/>
              <a:t>Une instance</a:t>
            </a:r>
          </a:p>
          <a:p>
            <a:pPr algn="ctr"/>
            <a:r>
              <a:rPr lang="fr-FR" sz="2800" i="1" dirty="0" smtClean="0"/>
              <a:t>n’est pas utilisable</a:t>
            </a:r>
            <a:endParaRPr lang="fr-FR" sz="2800" i="1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Méthodes abstraites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Noury Bouraqadi - Ecole des Mines de Douai</a:t>
            </a:r>
            <a:endParaRPr lang="fr-FR"/>
          </a:p>
        </p:txBody>
      </p:sp>
      <p:grpSp>
        <p:nvGrpSpPr>
          <p:cNvPr id="4" name="Grouper 3"/>
          <p:cNvGrpSpPr/>
          <p:nvPr/>
        </p:nvGrpSpPr>
        <p:grpSpPr>
          <a:xfrm>
            <a:off x="3314700" y="1371600"/>
            <a:ext cx="2743200" cy="3263901"/>
            <a:chOff x="3352800" y="1828799"/>
            <a:chExt cx="2514600" cy="3263901"/>
          </a:xfrm>
        </p:grpSpPr>
        <p:sp>
          <p:nvSpPr>
            <p:cNvPr id="5" name="Rectangle 4"/>
            <p:cNvSpPr/>
            <p:nvPr/>
          </p:nvSpPr>
          <p:spPr>
            <a:xfrm>
              <a:off x="3352800" y="1828799"/>
              <a:ext cx="2514600" cy="83820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3200" dirty="0" err="1" smtClean="0">
                  <a:solidFill>
                    <a:schemeClr val="tx1"/>
                  </a:solidFill>
                </a:rPr>
                <a:t>FigureSimple</a:t>
              </a:r>
              <a:endParaRPr lang="fr-FR" sz="32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352800" y="2667000"/>
              <a:ext cx="25146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FR" sz="2400" dirty="0" smtClean="0">
                  <a:solidFill>
                    <a:schemeClr val="tx1"/>
                  </a:solidFill>
                </a:rPr>
                <a:t>couleur</a:t>
              </a:r>
              <a:endParaRPr lang="fr-FR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352800" y="3124200"/>
              <a:ext cx="2514600" cy="19685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fr-FR" sz="2400" dirty="0" smtClean="0">
                  <a:solidFill>
                    <a:schemeClr val="tx1"/>
                  </a:solidFill>
                </a:rPr>
                <a:t>segments</a:t>
              </a:r>
            </a:p>
            <a:p>
              <a:r>
                <a:rPr lang="fr-FR" sz="2400" dirty="0" smtClean="0">
                  <a:solidFill>
                    <a:schemeClr val="tx1"/>
                  </a:solidFill>
                </a:rPr>
                <a:t>dessiner</a:t>
              </a:r>
            </a:p>
            <a:p>
              <a:r>
                <a:rPr lang="fr-FR" sz="2400" dirty="0" smtClean="0">
                  <a:solidFill>
                    <a:srgbClr val="FF0000"/>
                  </a:solidFill>
                </a:rPr>
                <a:t>sommets</a:t>
              </a:r>
            </a:p>
            <a:p>
              <a:r>
                <a:rPr lang="fr-FR" sz="2400" dirty="0" smtClean="0">
                  <a:solidFill>
                    <a:srgbClr val="FF0000"/>
                  </a:solidFill>
                </a:rPr>
                <a:t>position</a:t>
              </a:r>
            </a:p>
            <a:p>
              <a:r>
                <a:rPr lang="fr-FR" sz="2400" dirty="0" smtClean="0">
                  <a:solidFill>
                    <a:srgbClr val="FF0000"/>
                  </a:solidFill>
                </a:rPr>
                <a:t>position: </a:t>
              </a:r>
              <a:r>
                <a:rPr lang="fr-FR" sz="2400" dirty="0" err="1" smtClean="0">
                  <a:solidFill>
                    <a:srgbClr val="FF0000"/>
                  </a:solidFill>
                </a:rPr>
                <a:t>unPoint</a:t>
              </a:r>
              <a:endParaRPr lang="fr-FR" sz="2400" dirty="0" smtClean="0">
                <a:solidFill>
                  <a:srgbClr val="FF0000"/>
                </a:solidFill>
              </a:endParaRPr>
            </a:p>
            <a:p>
              <a:endParaRPr lang="fr-FR" sz="2400" dirty="0" smtClean="0">
                <a:solidFill>
                  <a:schemeClr val="tx1"/>
                </a:solidFill>
              </a:endParaRPr>
            </a:p>
            <a:p>
              <a:endParaRPr lang="fr-FR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Carré corné 7"/>
          <p:cNvSpPr/>
          <p:nvPr/>
        </p:nvSpPr>
        <p:spPr>
          <a:xfrm>
            <a:off x="5791200" y="3733800"/>
            <a:ext cx="3276600" cy="457200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000" dirty="0" smtClean="0"/>
              <a:t>self </a:t>
            </a:r>
            <a:r>
              <a:rPr lang="en-US" sz="2000" dirty="0" err="1" smtClean="0"/>
              <a:t>subclassResponsibility</a:t>
            </a:r>
            <a:endParaRPr lang="fr-FR" sz="2000" dirty="0"/>
          </a:p>
        </p:txBody>
      </p:sp>
      <p:cxnSp>
        <p:nvCxnSpPr>
          <p:cNvPr id="9" name="Connecteur droit 8"/>
          <p:cNvCxnSpPr>
            <a:endCxn id="8" idx="1"/>
          </p:cNvCxnSpPr>
          <p:nvPr/>
        </p:nvCxnSpPr>
        <p:spPr>
          <a:xfrm flipV="1">
            <a:off x="4495800" y="3962400"/>
            <a:ext cx="1295400" cy="635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>
            <a:endCxn id="8" idx="1"/>
          </p:cNvCxnSpPr>
          <p:nvPr/>
        </p:nvCxnSpPr>
        <p:spPr>
          <a:xfrm>
            <a:off x="4737100" y="3733800"/>
            <a:ext cx="105410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endCxn id="8" idx="1"/>
          </p:cNvCxnSpPr>
          <p:nvPr/>
        </p:nvCxnSpPr>
        <p:spPr>
          <a:xfrm flipV="1">
            <a:off x="5461000" y="3962400"/>
            <a:ext cx="330200" cy="304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Bulle ronde 46"/>
          <p:cNvSpPr/>
          <p:nvPr/>
        </p:nvSpPr>
        <p:spPr>
          <a:xfrm>
            <a:off x="457200" y="4800600"/>
            <a:ext cx="5003800" cy="1524000"/>
          </a:xfrm>
          <a:prstGeom prst="wedgeEllipseCallout">
            <a:avLst>
              <a:gd name="adj1" fmla="val -24709"/>
              <a:gd name="adj2" fmla="val 8004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i="1" dirty="0" smtClean="0"/>
              <a:t>Indiquent le besoin de les redéfinir dans les </a:t>
            </a:r>
            <a:r>
              <a:rPr lang="fr-FR" sz="2800" i="1" dirty="0" err="1" smtClean="0"/>
              <a:t>sousclasses</a:t>
            </a:r>
            <a:endParaRPr lang="fr-FR" sz="2800" i="1" dirty="0"/>
          </a:p>
        </p:txBody>
      </p:sp>
      <p:sp>
        <p:nvSpPr>
          <p:cNvPr id="48" name="Bulle ronde 47"/>
          <p:cNvSpPr/>
          <p:nvPr/>
        </p:nvSpPr>
        <p:spPr>
          <a:xfrm>
            <a:off x="5791200" y="4800600"/>
            <a:ext cx="3327400" cy="1524000"/>
          </a:xfrm>
          <a:prstGeom prst="wedgeEllipseCallout">
            <a:avLst>
              <a:gd name="adj1" fmla="val 13138"/>
              <a:gd name="adj2" fmla="val 7671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i="1" dirty="0" smtClean="0"/>
              <a:t>Erreur en cas d’exécution</a:t>
            </a:r>
            <a:endParaRPr lang="fr-FR" sz="2800" i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>
                <a:ea typeface="+mj-ea"/>
                <a:cs typeface="+mj-cs"/>
              </a:rPr>
              <a:t>Besoin de factoriser le code</a:t>
            </a:r>
            <a:endParaRPr lang="en-US">
              <a:ea typeface="+mj-ea"/>
              <a:cs typeface="+mj-cs"/>
            </a:endParaRPr>
          </a:p>
        </p:txBody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fr-FR">
                <a:ea typeface="+mn-ea"/>
                <a:cs typeface="+mn-cs"/>
              </a:rPr>
              <a:t>Deux classes différentes</a:t>
            </a:r>
          </a:p>
          <a:p>
            <a:pPr lvl="1">
              <a:lnSpc>
                <a:spcPct val="90000"/>
              </a:lnSpc>
              <a:defRPr/>
            </a:pPr>
            <a:r>
              <a:rPr lang="fr-FR"/>
              <a:t>Prof et Eleve</a:t>
            </a:r>
          </a:p>
          <a:p>
            <a:pPr lvl="1">
              <a:lnSpc>
                <a:spcPct val="90000"/>
              </a:lnSpc>
              <a:defRPr/>
            </a:pPr>
            <a:endParaRPr lang="fr-FR" sz="1000"/>
          </a:p>
          <a:p>
            <a:pPr>
              <a:lnSpc>
                <a:spcPct val="90000"/>
              </a:lnSpc>
              <a:defRPr/>
            </a:pPr>
            <a:r>
              <a:rPr lang="fr-FR">
                <a:ea typeface="+mn-ea"/>
                <a:cs typeface="+mn-cs"/>
              </a:rPr>
              <a:t>Mais, …</a:t>
            </a:r>
          </a:p>
          <a:p>
            <a:pPr lvl="1">
              <a:lnSpc>
                <a:spcPct val="90000"/>
              </a:lnSpc>
              <a:defRPr/>
            </a:pPr>
            <a:r>
              <a:rPr lang="fr-FR"/>
              <a:t>des champs identiques :</a:t>
            </a:r>
          </a:p>
          <a:p>
            <a:pPr lvl="2">
              <a:lnSpc>
                <a:spcPct val="90000"/>
              </a:lnSpc>
              <a:defRPr/>
            </a:pPr>
            <a:r>
              <a:rPr lang="fr-FR"/>
              <a:t>nomPrenom  (String)</a:t>
            </a:r>
          </a:p>
          <a:p>
            <a:pPr lvl="2">
              <a:lnSpc>
                <a:spcPct val="90000"/>
              </a:lnSpc>
              <a:defRPr/>
            </a:pPr>
            <a:r>
              <a:rPr lang="fr-FR"/>
              <a:t>dateNaissance (Date)</a:t>
            </a:r>
          </a:p>
          <a:p>
            <a:pPr lvl="1">
              <a:lnSpc>
                <a:spcPct val="90000"/>
              </a:lnSpc>
              <a:defRPr/>
            </a:pPr>
            <a:r>
              <a:rPr lang="fr-FR"/>
              <a:t>et des méthodes identiques :</a:t>
            </a:r>
          </a:p>
          <a:p>
            <a:pPr lvl="2">
              <a:lnSpc>
                <a:spcPct val="90000"/>
              </a:lnSpc>
              <a:defRPr/>
            </a:pPr>
            <a:r>
              <a:rPr lang="fr-FR"/>
              <a:t>nomPrenom</a:t>
            </a:r>
          </a:p>
          <a:p>
            <a:pPr lvl="2">
              <a:lnSpc>
                <a:spcPct val="90000"/>
              </a:lnSpc>
              <a:defRPr/>
            </a:pPr>
            <a:r>
              <a:rPr lang="fr-FR"/>
              <a:t>nomPrenom: chaineDeCaracteres</a:t>
            </a:r>
          </a:p>
          <a:p>
            <a:pPr lvl="2">
              <a:lnSpc>
                <a:spcPct val="90000"/>
              </a:lnSpc>
              <a:defRPr/>
            </a:pPr>
            <a:r>
              <a:rPr lang="fr-FR"/>
              <a:t>dateNaissance: uneDate</a:t>
            </a:r>
          </a:p>
          <a:p>
            <a:pPr lvl="2">
              <a:lnSpc>
                <a:spcPct val="90000"/>
              </a:lnSpc>
              <a:defRPr/>
            </a:pPr>
            <a:r>
              <a:rPr lang="fr-FR"/>
              <a:t>age</a:t>
            </a:r>
          </a:p>
          <a:p>
            <a:pPr lvl="2">
              <a:lnSpc>
                <a:spcPct val="90000"/>
              </a:lnSpc>
              <a:defRPr/>
            </a:pPr>
            <a:endParaRPr lang="fr-FR" sz="1000"/>
          </a:p>
          <a:p>
            <a:pPr>
              <a:lnSpc>
                <a:spcPct val="90000"/>
              </a:lnSpc>
              <a:defRPr/>
            </a:pPr>
            <a:r>
              <a:rPr lang="fr-FR">
                <a:ea typeface="+mn-ea"/>
                <a:cs typeface="+mn-cs"/>
              </a:rPr>
              <a:t>Solution pour éviter la duplication de code : </a:t>
            </a:r>
            <a:r>
              <a:rPr lang="fr-FR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  <a:cs typeface="+mn-cs"/>
              </a:rPr>
              <a:t>l'héritage</a:t>
            </a:r>
            <a:endParaRPr lang="en-US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>
                <a:ea typeface="+mj-ea"/>
                <a:cs typeface="+mj-cs"/>
              </a:rPr>
              <a:t>Héritage</a:t>
            </a:r>
            <a:endParaRPr lang="en-US">
              <a:ea typeface="+mj-ea"/>
              <a:cs typeface="+mj-cs"/>
            </a:endParaRPr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fr-FR">
                <a:ea typeface="+mn-ea"/>
                <a:cs typeface="+mn-cs"/>
              </a:rPr>
              <a:t>Héritage = partage de code</a:t>
            </a:r>
          </a:p>
          <a:p>
            <a:pPr>
              <a:defRPr/>
            </a:pPr>
            <a:endParaRPr lang="fr-FR">
              <a:ea typeface="+mn-ea"/>
              <a:cs typeface="+mn-cs"/>
            </a:endParaRPr>
          </a:p>
          <a:p>
            <a:pPr>
              <a:defRPr/>
            </a:pPr>
            <a:r>
              <a:rPr lang="fr-FR">
                <a:ea typeface="+mn-ea"/>
                <a:cs typeface="+mn-cs"/>
              </a:rPr>
              <a:t>Le code partagé est défini dans une classe</a:t>
            </a:r>
          </a:p>
          <a:p>
            <a:pPr lvl="1">
              <a:defRPr/>
            </a:pPr>
            <a:r>
              <a:rPr lang="fr-FR"/>
              <a:t>La </a:t>
            </a:r>
            <a:r>
              <a:rPr lang="fr-FR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super-classe</a:t>
            </a:r>
          </a:p>
          <a:p>
            <a:pPr lvl="1">
              <a:defRPr/>
            </a:pPr>
            <a:endParaRPr lang="fr-FR" b="1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defRPr/>
            </a:pPr>
            <a:r>
              <a:rPr lang="fr-FR">
                <a:ea typeface="+mn-ea"/>
                <a:cs typeface="+mn-cs"/>
              </a:rPr>
              <a:t>Partage le code entre plusieurs classes</a:t>
            </a:r>
          </a:p>
          <a:p>
            <a:pPr lvl="1">
              <a:defRPr/>
            </a:pPr>
            <a:r>
              <a:rPr lang="fr-FR"/>
              <a:t>Les </a:t>
            </a:r>
            <a:r>
              <a:rPr lang="fr-FR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sous-classes</a:t>
            </a:r>
          </a:p>
          <a:p>
            <a:pPr lvl="1">
              <a:defRPr/>
            </a:pPr>
            <a:r>
              <a:rPr lang="fr-FR"/>
              <a:t>On dit : les sous-classes </a:t>
            </a:r>
            <a:r>
              <a:rPr lang="fr-FR" u="sng"/>
              <a:t>héritent de</a:t>
            </a:r>
            <a:r>
              <a:rPr lang="fr-FR"/>
              <a:t> la super-classe</a:t>
            </a:r>
          </a:p>
          <a:p>
            <a:pPr lvl="1">
              <a:defRPr/>
            </a:pPr>
            <a:endParaRPr lang="fr-F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fr-FR">
                <a:ea typeface="+mj-ea"/>
                <a:cs typeface="+mj-cs"/>
              </a:rPr>
              <a:t>Prof et Eleve héritent de la classe Personne</a:t>
            </a:r>
            <a:endParaRPr lang="en-US">
              <a:ea typeface="+mj-ea"/>
              <a:cs typeface="+mj-cs"/>
            </a:endParaRP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3213589" y="1524000"/>
            <a:ext cx="2712426" cy="2032000"/>
            <a:chOff x="2193" y="960"/>
            <a:chExt cx="1851" cy="1280"/>
          </a:xfrm>
        </p:grpSpPr>
        <p:sp>
          <p:nvSpPr>
            <p:cNvPr id="254986" name="Text Box 3"/>
            <p:cNvSpPr txBox="1">
              <a:spLocks noChangeArrowheads="1"/>
            </p:cNvSpPr>
            <p:nvPr/>
          </p:nvSpPr>
          <p:spPr bwMode="auto">
            <a:xfrm>
              <a:off x="2193" y="960"/>
              <a:ext cx="1851" cy="128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fr-FR" b="1"/>
                <a:t>Personne</a:t>
              </a:r>
            </a:p>
            <a:p>
              <a:r>
                <a:rPr lang="fr-FR"/>
                <a:t>nomPrenom</a:t>
              </a:r>
            </a:p>
            <a:p>
              <a:r>
                <a:rPr lang="fr-FR"/>
                <a:t>dateNaissance</a:t>
              </a:r>
            </a:p>
            <a:p>
              <a:r>
                <a:rPr lang="fr-FR"/>
                <a:t>nomPrenom</a:t>
              </a:r>
            </a:p>
            <a:p>
              <a:r>
                <a:rPr lang="fr-FR"/>
                <a:t>nomPrenom: uneChaine</a:t>
              </a:r>
            </a:p>
            <a:p>
              <a:r>
                <a:rPr lang="fr-FR"/>
                <a:t>dateNaissance: uneDate</a:t>
              </a:r>
            </a:p>
            <a:p>
              <a:r>
                <a:rPr lang="fr-FR"/>
                <a:t>age</a:t>
              </a:r>
              <a:endParaRPr lang="en-US"/>
            </a:p>
          </p:txBody>
        </p:sp>
        <p:sp>
          <p:nvSpPr>
            <p:cNvPr id="254987" name="Rectangle 4"/>
            <p:cNvSpPr>
              <a:spLocks noChangeArrowheads="1"/>
            </p:cNvSpPr>
            <p:nvPr/>
          </p:nvSpPr>
          <p:spPr bwMode="auto">
            <a:xfrm>
              <a:off x="2193" y="1222"/>
              <a:ext cx="1846" cy="45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4980" name="Text Box 7"/>
          <p:cNvSpPr txBox="1">
            <a:spLocks noChangeArrowheads="1"/>
          </p:cNvSpPr>
          <p:nvPr/>
        </p:nvSpPr>
        <p:spPr bwMode="auto">
          <a:xfrm>
            <a:off x="844062" y="4800601"/>
            <a:ext cx="3238349" cy="1200329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FR" b="1" dirty="0"/>
              <a:t>Prof</a:t>
            </a:r>
          </a:p>
          <a:p>
            <a:r>
              <a:rPr lang="fr-FR" dirty="0" err="1"/>
              <a:t>matieresEnseignees</a:t>
            </a:r>
            <a:endParaRPr lang="fr-FR" dirty="0"/>
          </a:p>
          <a:p>
            <a:r>
              <a:rPr lang="fr-FR" dirty="0" err="1"/>
              <a:t>ajouteMatiere</a:t>
            </a:r>
            <a:r>
              <a:rPr lang="fr-FR" dirty="0"/>
              <a:t>: </a:t>
            </a:r>
            <a:r>
              <a:rPr lang="fr-FR" dirty="0" err="1"/>
              <a:t>nomMatiere</a:t>
            </a:r>
            <a:endParaRPr lang="fr-FR" dirty="0"/>
          </a:p>
          <a:p>
            <a:r>
              <a:rPr lang="fr-FR" dirty="0" err="1"/>
              <a:t>enseigneMatiere</a:t>
            </a:r>
            <a:r>
              <a:rPr lang="fr-FR" dirty="0"/>
              <a:t>: </a:t>
            </a:r>
            <a:r>
              <a:rPr lang="fr-FR" dirty="0" err="1"/>
              <a:t>nomMatiere</a:t>
            </a:r>
            <a:endParaRPr lang="en-US" dirty="0"/>
          </a:p>
        </p:txBody>
      </p:sp>
      <p:sp>
        <p:nvSpPr>
          <p:cNvPr id="254981" name="Rectangle 8"/>
          <p:cNvSpPr>
            <a:spLocks noChangeArrowheads="1"/>
          </p:cNvSpPr>
          <p:nvPr/>
        </p:nvSpPr>
        <p:spPr bwMode="auto">
          <a:xfrm>
            <a:off x="844061" y="5216525"/>
            <a:ext cx="3238208" cy="21544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4982" name="Text Box 11"/>
          <p:cNvSpPr txBox="1">
            <a:spLocks noChangeArrowheads="1"/>
          </p:cNvSpPr>
          <p:nvPr/>
        </p:nvSpPr>
        <p:spPr bwMode="auto">
          <a:xfrm>
            <a:off x="4994031" y="4800600"/>
            <a:ext cx="3674541" cy="1477328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FR" b="1"/>
              <a:t>Eleve</a:t>
            </a:r>
          </a:p>
          <a:p>
            <a:r>
              <a:rPr lang="fr-FR"/>
              <a:t>notes</a:t>
            </a:r>
          </a:p>
          <a:p>
            <a:r>
              <a:rPr lang="fr-FR"/>
              <a:t>note: unReel matiere: nomMatiere</a:t>
            </a:r>
          </a:p>
          <a:p>
            <a:r>
              <a:rPr lang="fr-FR"/>
              <a:t>note: nomMatiere</a:t>
            </a:r>
          </a:p>
          <a:p>
            <a:r>
              <a:rPr lang="fr-FR"/>
              <a:t>moyenne</a:t>
            </a:r>
            <a:endParaRPr lang="en-US"/>
          </a:p>
        </p:txBody>
      </p:sp>
      <p:sp>
        <p:nvSpPr>
          <p:cNvPr id="254983" name="Rectangle 12"/>
          <p:cNvSpPr>
            <a:spLocks noChangeArrowheads="1"/>
          </p:cNvSpPr>
          <p:nvPr/>
        </p:nvSpPr>
        <p:spPr bwMode="auto">
          <a:xfrm>
            <a:off x="4994032" y="5216525"/>
            <a:ext cx="3658112" cy="21544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54984" name="AutoShape 16"/>
          <p:cNvCxnSpPr>
            <a:cxnSpLocks noChangeShapeType="1"/>
            <a:stCxn id="254980" idx="0"/>
            <a:endCxn id="254986" idx="2"/>
          </p:cNvCxnSpPr>
          <p:nvPr/>
        </p:nvCxnSpPr>
        <p:spPr bwMode="auto">
          <a:xfrm rot="5400000" flipH="1" flipV="1">
            <a:off x="2893941" y="3124621"/>
            <a:ext cx="1245276" cy="2106684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254985" name="AutoShape 17"/>
          <p:cNvCxnSpPr>
            <a:cxnSpLocks noChangeShapeType="1"/>
            <a:stCxn id="254982" idx="0"/>
            <a:endCxn id="254986" idx="2"/>
          </p:cNvCxnSpPr>
          <p:nvPr/>
        </p:nvCxnSpPr>
        <p:spPr bwMode="auto">
          <a:xfrm rot="16200000" flipV="1">
            <a:off x="5077975" y="3047272"/>
            <a:ext cx="1245275" cy="2261381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fr-FR">
                <a:ea typeface="+mj-ea"/>
                <a:cs typeface="+mj-cs"/>
              </a:rPr>
              <a:t>Définition de la super-classe Personne </a:t>
            </a:r>
            <a:endParaRPr lang="en-US">
              <a:ea typeface="+mj-ea"/>
              <a:cs typeface="+mj-cs"/>
            </a:endParaRPr>
          </a:p>
        </p:txBody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2"/>
              <a:buNone/>
              <a:defRPr/>
            </a:pPr>
            <a:r>
              <a:rPr lang="fr-FR" sz="2800" i="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  <a:cs typeface="+mn-cs"/>
              </a:rPr>
              <a:t>Object</a:t>
            </a:r>
            <a:r>
              <a:rPr lang="fr-FR" sz="2800" b="0" i="0" dirty="0">
                <a:ea typeface="+mn-ea"/>
                <a:cs typeface="+mn-cs"/>
              </a:rPr>
              <a:t> </a:t>
            </a:r>
            <a:r>
              <a:rPr lang="fr-FR" sz="2800" b="0" i="0" dirty="0" err="1">
                <a:ea typeface="+mn-ea"/>
                <a:cs typeface="+mn-cs"/>
              </a:rPr>
              <a:t>subclass</a:t>
            </a:r>
            <a:r>
              <a:rPr lang="fr-FR" sz="2800" b="0" i="0" dirty="0">
                <a:ea typeface="+mn-ea"/>
                <a:cs typeface="+mn-cs"/>
              </a:rPr>
              <a:t>: #</a:t>
            </a:r>
            <a:r>
              <a:rPr lang="fr-FR" sz="2800" i="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  <a:cs typeface="+mn-cs"/>
              </a:rPr>
              <a:t>Personne</a:t>
            </a:r>
          </a:p>
          <a:p>
            <a:pPr>
              <a:buFont typeface="Wingdings" charset="2"/>
              <a:buNone/>
              <a:defRPr/>
            </a:pPr>
            <a:r>
              <a:rPr lang="fr-FR" sz="2800" b="0" i="0" dirty="0">
                <a:ea typeface="+mn-ea"/>
                <a:cs typeface="+mn-cs"/>
              </a:rPr>
              <a:t>	</a:t>
            </a:r>
            <a:r>
              <a:rPr lang="fr-FR" sz="2800" b="0" i="0" dirty="0" err="1">
                <a:ea typeface="+mn-ea"/>
                <a:cs typeface="+mn-cs"/>
              </a:rPr>
              <a:t>instanceVariableNames</a:t>
            </a:r>
            <a:r>
              <a:rPr lang="fr-FR" sz="2800" b="0" i="0" dirty="0">
                <a:ea typeface="+mn-ea"/>
                <a:cs typeface="+mn-cs"/>
              </a:rPr>
              <a:t>: '</a:t>
            </a:r>
            <a:r>
              <a:rPr lang="fr-FR" sz="2800" b="0" i="0" dirty="0" err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  <a:cs typeface="+mn-cs"/>
              </a:rPr>
              <a:t>nomPrenom</a:t>
            </a:r>
            <a:r>
              <a:rPr lang="fr-FR" sz="2800" b="0" i="0" dirty="0">
                <a:ea typeface="+mn-ea"/>
                <a:cs typeface="+mn-cs"/>
              </a:rPr>
              <a:t> </a:t>
            </a:r>
            <a:r>
              <a:rPr lang="fr-FR" sz="2800" b="0" i="0" dirty="0" err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  <a:cs typeface="+mn-cs"/>
              </a:rPr>
              <a:t>dateNaissance</a:t>
            </a:r>
            <a:r>
              <a:rPr lang="fr-FR" sz="2800" b="0" i="0" dirty="0">
                <a:ea typeface="+mn-ea"/>
                <a:cs typeface="+mn-cs"/>
              </a:rPr>
              <a:t>'</a:t>
            </a:r>
          </a:p>
          <a:p>
            <a:pPr>
              <a:buFont typeface="Wingdings" charset="2"/>
              <a:buNone/>
              <a:defRPr/>
            </a:pPr>
            <a:r>
              <a:rPr lang="fr-FR" sz="2800" b="0" i="0" dirty="0">
                <a:ea typeface="+mn-ea"/>
                <a:cs typeface="+mn-cs"/>
              </a:rPr>
              <a:t>	</a:t>
            </a:r>
            <a:r>
              <a:rPr lang="fr-FR" sz="2800" b="0" i="0" dirty="0" err="1">
                <a:ea typeface="+mn-ea"/>
                <a:cs typeface="+mn-cs"/>
              </a:rPr>
              <a:t>classVariableNames</a:t>
            </a:r>
            <a:r>
              <a:rPr lang="fr-FR" sz="2800" b="0" i="0" dirty="0">
                <a:ea typeface="+mn-ea"/>
                <a:cs typeface="+mn-cs"/>
              </a:rPr>
              <a:t>: '</a:t>
            </a:r>
            <a:r>
              <a:rPr lang="fr-FR" sz="2800" b="0" i="0" dirty="0" smtClean="0">
                <a:ea typeface="+mn-ea"/>
                <a:cs typeface="+mn-cs"/>
              </a:rPr>
              <a:t>'</a:t>
            </a:r>
          </a:p>
          <a:p>
            <a:pPr>
              <a:buFont typeface="Wingdings" charset="2"/>
              <a:buNone/>
              <a:defRPr/>
            </a:pPr>
            <a:r>
              <a:rPr lang="fr-FR" sz="2800" b="0" i="0" dirty="0">
                <a:ea typeface="+mn-ea"/>
                <a:cs typeface="+mn-cs"/>
              </a:rPr>
              <a:t>	</a:t>
            </a:r>
            <a:r>
              <a:rPr lang="fr-FR" sz="2800" b="0" i="0" dirty="0" err="1">
                <a:ea typeface="+mn-ea"/>
                <a:cs typeface="+mn-cs"/>
              </a:rPr>
              <a:t>category</a:t>
            </a:r>
            <a:r>
              <a:rPr lang="fr-FR" sz="2800" b="0" i="0" dirty="0">
                <a:ea typeface="+mn-ea"/>
                <a:cs typeface="+mn-cs"/>
              </a:rPr>
              <a:t>: 'Exemple'</a:t>
            </a:r>
            <a:endParaRPr lang="en-US" sz="2800" b="0" i="0" dirty="0"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fr-FR">
                <a:ea typeface="+mj-ea"/>
                <a:cs typeface="+mj-cs"/>
              </a:rPr>
              <a:t>Définition des sous-classes Prof et Eleve </a:t>
            </a:r>
            <a:endParaRPr lang="en-US">
              <a:ea typeface="+mj-ea"/>
              <a:cs typeface="+mj-cs"/>
            </a:endParaRPr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fr-FR" sz="2800" i="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  <a:cs typeface="+mn-cs"/>
              </a:rPr>
              <a:t>Personne</a:t>
            </a:r>
            <a:r>
              <a:rPr lang="fr-FR" sz="2800" b="0" i="0" dirty="0">
                <a:ea typeface="+mn-ea"/>
                <a:cs typeface="+mn-cs"/>
              </a:rPr>
              <a:t> </a:t>
            </a:r>
            <a:r>
              <a:rPr lang="fr-FR" sz="2800" b="0" i="0" dirty="0" err="1">
                <a:ea typeface="+mn-ea"/>
                <a:cs typeface="+mn-cs"/>
              </a:rPr>
              <a:t>subclass</a:t>
            </a:r>
            <a:r>
              <a:rPr lang="fr-FR" sz="2800" b="0" i="0" dirty="0">
                <a:ea typeface="+mn-ea"/>
                <a:cs typeface="+mn-cs"/>
              </a:rPr>
              <a:t>: #</a:t>
            </a:r>
            <a:r>
              <a:rPr lang="fr-FR" sz="2800" i="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  <a:cs typeface="+mn-cs"/>
              </a:rPr>
              <a:t>Prof</a:t>
            </a:r>
          </a:p>
          <a:p>
            <a:pPr>
              <a:lnSpc>
                <a:spcPct val="90000"/>
              </a:lnSpc>
              <a:buFont typeface="Wingdings" charset="2"/>
              <a:buNone/>
              <a:defRPr/>
            </a:pPr>
            <a:r>
              <a:rPr lang="fr-FR" sz="2800" b="0" i="0" dirty="0">
                <a:ea typeface="+mn-ea"/>
                <a:cs typeface="+mn-cs"/>
              </a:rPr>
              <a:t>	</a:t>
            </a:r>
            <a:r>
              <a:rPr lang="fr-FR" sz="2800" b="0" i="0" dirty="0" err="1">
                <a:ea typeface="+mn-ea"/>
                <a:cs typeface="+mn-cs"/>
              </a:rPr>
              <a:t>instanceVariableNames</a:t>
            </a:r>
            <a:r>
              <a:rPr lang="fr-FR" sz="2800" b="0" i="0" dirty="0">
                <a:ea typeface="+mn-ea"/>
                <a:cs typeface="+mn-cs"/>
              </a:rPr>
              <a:t>: '</a:t>
            </a:r>
            <a:r>
              <a:rPr lang="fr-FR" sz="2800" b="0" i="0" dirty="0" err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  <a:cs typeface="+mn-cs"/>
              </a:rPr>
              <a:t>matieresEnseignees</a:t>
            </a:r>
            <a:r>
              <a:rPr lang="fr-FR" sz="2800" b="0" i="0" dirty="0">
                <a:ea typeface="+mn-ea"/>
                <a:cs typeface="+mn-cs"/>
              </a:rPr>
              <a:t>'</a:t>
            </a:r>
          </a:p>
          <a:p>
            <a:pPr>
              <a:lnSpc>
                <a:spcPct val="90000"/>
              </a:lnSpc>
              <a:buFont typeface="Wingdings" charset="2"/>
              <a:buNone/>
              <a:defRPr/>
            </a:pPr>
            <a:r>
              <a:rPr lang="fr-FR" sz="2800" b="0" i="0" dirty="0">
                <a:ea typeface="+mn-ea"/>
                <a:cs typeface="+mn-cs"/>
              </a:rPr>
              <a:t>	</a:t>
            </a:r>
            <a:r>
              <a:rPr lang="fr-FR" sz="2800" b="0" i="0" dirty="0" err="1">
                <a:ea typeface="+mn-ea"/>
                <a:cs typeface="+mn-cs"/>
              </a:rPr>
              <a:t>classVariableNames</a:t>
            </a:r>
            <a:r>
              <a:rPr lang="fr-FR" sz="2800" b="0" i="0" dirty="0">
                <a:ea typeface="+mn-ea"/>
                <a:cs typeface="+mn-cs"/>
              </a:rPr>
              <a:t>: '</a:t>
            </a:r>
            <a:r>
              <a:rPr lang="fr-FR" sz="2800" b="0" i="0" dirty="0" smtClean="0">
                <a:ea typeface="+mn-ea"/>
                <a:cs typeface="+mn-cs"/>
              </a:rPr>
              <a:t>'</a:t>
            </a:r>
          </a:p>
          <a:p>
            <a:pPr>
              <a:lnSpc>
                <a:spcPct val="90000"/>
              </a:lnSpc>
              <a:buFont typeface="Wingdings" charset="2"/>
              <a:buNone/>
              <a:defRPr/>
            </a:pPr>
            <a:r>
              <a:rPr lang="fr-FR" sz="2800" b="0" i="0" dirty="0">
                <a:ea typeface="+mn-ea"/>
                <a:cs typeface="+mn-cs"/>
              </a:rPr>
              <a:t>	</a:t>
            </a:r>
            <a:r>
              <a:rPr lang="fr-FR" sz="2800" b="0" i="0" dirty="0" err="1">
                <a:ea typeface="+mn-ea"/>
                <a:cs typeface="+mn-cs"/>
              </a:rPr>
              <a:t>category</a:t>
            </a:r>
            <a:r>
              <a:rPr lang="fr-FR" sz="2800" b="0" i="0" dirty="0">
                <a:ea typeface="+mn-ea"/>
                <a:cs typeface="+mn-cs"/>
              </a:rPr>
              <a:t>: 'Exemple'</a:t>
            </a:r>
          </a:p>
          <a:p>
            <a:pPr>
              <a:lnSpc>
                <a:spcPct val="90000"/>
              </a:lnSpc>
              <a:buFont typeface="Wingdings" charset="2"/>
              <a:buNone/>
              <a:defRPr/>
            </a:pPr>
            <a:endParaRPr lang="fr-FR" sz="2800" b="0" i="0" dirty="0">
              <a:ea typeface="+mn-ea"/>
              <a:cs typeface="+mn-cs"/>
            </a:endParaRPr>
          </a:p>
          <a:p>
            <a:pPr>
              <a:lnSpc>
                <a:spcPct val="90000"/>
              </a:lnSpc>
              <a:defRPr/>
            </a:pPr>
            <a:r>
              <a:rPr lang="fr-FR" sz="2800" i="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  <a:cs typeface="+mn-cs"/>
              </a:rPr>
              <a:t>Personne</a:t>
            </a:r>
            <a:r>
              <a:rPr lang="fr-FR" sz="2800" b="0" i="0" dirty="0">
                <a:ea typeface="+mn-ea"/>
                <a:cs typeface="+mn-cs"/>
              </a:rPr>
              <a:t> </a:t>
            </a:r>
            <a:r>
              <a:rPr lang="fr-FR" sz="2800" b="0" i="0" dirty="0" err="1">
                <a:ea typeface="+mn-ea"/>
                <a:cs typeface="+mn-cs"/>
              </a:rPr>
              <a:t>subclass</a:t>
            </a:r>
            <a:r>
              <a:rPr lang="fr-FR" sz="2800" b="0" i="0" dirty="0">
                <a:ea typeface="+mn-ea"/>
                <a:cs typeface="+mn-cs"/>
              </a:rPr>
              <a:t>: #</a:t>
            </a:r>
            <a:r>
              <a:rPr lang="fr-FR" sz="2800" i="0" dirty="0" err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  <a:cs typeface="+mn-cs"/>
              </a:rPr>
              <a:t>Eleve</a:t>
            </a:r>
            <a:endParaRPr lang="fr-FR" sz="2800" i="0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ea typeface="+mn-ea"/>
              <a:cs typeface="+mn-cs"/>
            </a:endParaRPr>
          </a:p>
          <a:p>
            <a:pPr>
              <a:lnSpc>
                <a:spcPct val="90000"/>
              </a:lnSpc>
              <a:buFont typeface="Wingdings" charset="2"/>
              <a:buNone/>
              <a:defRPr/>
            </a:pPr>
            <a:r>
              <a:rPr lang="fr-FR" sz="2800" b="0" i="0" dirty="0">
                <a:ea typeface="+mn-ea"/>
                <a:cs typeface="+mn-cs"/>
              </a:rPr>
              <a:t>	</a:t>
            </a:r>
            <a:r>
              <a:rPr lang="fr-FR" sz="2800" b="0" i="0" dirty="0" err="1">
                <a:ea typeface="+mn-ea"/>
                <a:cs typeface="+mn-cs"/>
              </a:rPr>
              <a:t>instanceVariableNames</a:t>
            </a:r>
            <a:r>
              <a:rPr lang="fr-FR" sz="2800" b="0" i="0" dirty="0">
                <a:ea typeface="+mn-ea"/>
                <a:cs typeface="+mn-cs"/>
              </a:rPr>
              <a:t>: '</a:t>
            </a:r>
            <a:r>
              <a:rPr lang="fr-FR" sz="2800" b="0" i="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  <a:cs typeface="+mn-cs"/>
              </a:rPr>
              <a:t>notes</a:t>
            </a:r>
            <a:r>
              <a:rPr lang="fr-FR" sz="2800" b="0" i="0" dirty="0">
                <a:ea typeface="+mn-ea"/>
                <a:cs typeface="+mn-cs"/>
              </a:rPr>
              <a:t>'</a:t>
            </a:r>
          </a:p>
          <a:p>
            <a:pPr>
              <a:lnSpc>
                <a:spcPct val="90000"/>
              </a:lnSpc>
              <a:buFont typeface="Wingdings" charset="2"/>
              <a:buNone/>
              <a:defRPr/>
            </a:pPr>
            <a:r>
              <a:rPr lang="fr-FR" sz="2800" b="0" i="0" dirty="0">
                <a:ea typeface="+mn-ea"/>
                <a:cs typeface="+mn-cs"/>
              </a:rPr>
              <a:t>	</a:t>
            </a:r>
            <a:r>
              <a:rPr lang="fr-FR" sz="2800" b="0" i="0" dirty="0" err="1">
                <a:ea typeface="+mn-ea"/>
                <a:cs typeface="+mn-cs"/>
              </a:rPr>
              <a:t>classVariableNames</a:t>
            </a:r>
            <a:r>
              <a:rPr lang="fr-FR" sz="2800" b="0" i="0" dirty="0">
                <a:ea typeface="+mn-ea"/>
                <a:cs typeface="+mn-cs"/>
              </a:rPr>
              <a:t>: '</a:t>
            </a:r>
            <a:r>
              <a:rPr lang="fr-FR" sz="2800" b="0" i="0" dirty="0" smtClean="0">
                <a:ea typeface="+mn-ea"/>
                <a:cs typeface="+mn-cs"/>
              </a:rPr>
              <a:t>'</a:t>
            </a:r>
          </a:p>
          <a:p>
            <a:pPr>
              <a:lnSpc>
                <a:spcPct val="90000"/>
              </a:lnSpc>
              <a:buFont typeface="Wingdings" charset="2"/>
              <a:buNone/>
              <a:defRPr/>
            </a:pPr>
            <a:r>
              <a:rPr lang="fr-FR" sz="2800" b="0" i="0" dirty="0">
                <a:ea typeface="+mn-ea"/>
                <a:cs typeface="+mn-cs"/>
              </a:rPr>
              <a:t>	</a:t>
            </a:r>
            <a:r>
              <a:rPr lang="fr-FR" sz="2800" b="0" i="0" dirty="0" err="1">
                <a:ea typeface="+mn-ea"/>
                <a:cs typeface="+mn-cs"/>
              </a:rPr>
              <a:t>category</a:t>
            </a:r>
            <a:r>
              <a:rPr lang="fr-FR" sz="2800" b="0" i="0" dirty="0">
                <a:ea typeface="+mn-ea"/>
                <a:cs typeface="+mn-cs"/>
              </a:rPr>
              <a:t>: 'Exemple'</a:t>
            </a:r>
            <a:endParaRPr lang="en-US" sz="2800" b="0" i="0" dirty="0"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fr-FR">
                <a:ea typeface="+mj-ea"/>
                <a:cs typeface="+mj-cs"/>
              </a:rPr>
              <a:t>Conséquences de l'héritage - 1</a:t>
            </a:r>
            <a:endParaRPr lang="en-US">
              <a:ea typeface="+mj-ea"/>
              <a:cs typeface="+mj-cs"/>
            </a:endParaRPr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fr-FR" dirty="0">
                <a:ea typeface="+mn-ea"/>
                <a:cs typeface="+mn-cs"/>
              </a:rPr>
              <a:t>Les instances des sous-classes disposent des champs déclarés dans les superclasses</a:t>
            </a:r>
          </a:p>
          <a:p>
            <a:pPr lvl="1">
              <a:defRPr/>
            </a:pPr>
            <a:r>
              <a:rPr lang="fr-FR" dirty="0"/>
              <a:t>Champs d'une instance de Prof :</a:t>
            </a:r>
          </a:p>
          <a:p>
            <a:pPr lvl="2">
              <a:defRPr/>
            </a:pPr>
            <a:r>
              <a:rPr lang="fr-FR" dirty="0" err="1">
                <a:solidFill>
                  <a:schemeClr val="hlink"/>
                </a:solidFill>
              </a:rPr>
              <a:t>nomPrenom</a:t>
            </a:r>
            <a:r>
              <a:rPr lang="fr-FR" dirty="0">
                <a:solidFill>
                  <a:schemeClr val="hlink"/>
                </a:solidFill>
              </a:rPr>
              <a:t>, </a:t>
            </a:r>
            <a:r>
              <a:rPr lang="fr-FR" dirty="0" err="1">
                <a:solidFill>
                  <a:schemeClr val="hlink"/>
                </a:solidFill>
              </a:rPr>
              <a:t>dateNaissance</a:t>
            </a:r>
            <a:r>
              <a:rPr lang="fr-FR" dirty="0"/>
              <a:t>, </a:t>
            </a:r>
          </a:p>
          <a:p>
            <a:pPr lvl="2">
              <a:defRPr/>
            </a:pPr>
            <a:r>
              <a:rPr lang="fr-FR" dirty="0" err="1"/>
              <a:t>matieresEnseignees</a:t>
            </a:r>
            <a:endParaRPr lang="fr-FR" dirty="0"/>
          </a:p>
          <a:p>
            <a:pPr lvl="2">
              <a:defRPr/>
            </a:pPr>
            <a:endParaRPr lang="fr-FR" dirty="0"/>
          </a:p>
          <a:p>
            <a:pPr lvl="1">
              <a:defRPr/>
            </a:pPr>
            <a:r>
              <a:rPr lang="fr-FR" dirty="0"/>
              <a:t>Champs d'une instance de </a:t>
            </a:r>
            <a:r>
              <a:rPr lang="fr-FR" dirty="0" err="1"/>
              <a:t>Eleve</a:t>
            </a:r>
            <a:r>
              <a:rPr lang="fr-FR" dirty="0"/>
              <a:t> :</a:t>
            </a:r>
          </a:p>
          <a:p>
            <a:pPr lvl="2">
              <a:defRPr/>
            </a:pPr>
            <a:r>
              <a:rPr lang="fr-FR" dirty="0" err="1">
                <a:solidFill>
                  <a:schemeClr val="hlink"/>
                </a:solidFill>
              </a:rPr>
              <a:t>nomPrenom</a:t>
            </a:r>
            <a:r>
              <a:rPr lang="fr-FR" dirty="0">
                <a:solidFill>
                  <a:schemeClr val="hlink"/>
                </a:solidFill>
              </a:rPr>
              <a:t>, </a:t>
            </a:r>
            <a:r>
              <a:rPr lang="fr-FR" dirty="0" err="1">
                <a:solidFill>
                  <a:schemeClr val="hlink"/>
                </a:solidFill>
              </a:rPr>
              <a:t>dateNaissance</a:t>
            </a:r>
            <a:r>
              <a:rPr lang="fr-FR" dirty="0"/>
              <a:t>, </a:t>
            </a:r>
          </a:p>
          <a:p>
            <a:pPr lvl="2">
              <a:defRPr/>
            </a:pPr>
            <a:r>
              <a:rPr lang="fr-FR" dirty="0"/>
              <a:t>notes</a:t>
            </a:r>
          </a:p>
          <a:p>
            <a:pPr lvl="2">
              <a:buFont typeface="Wingdings" charset="2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1781</Words>
  <Application>Microsoft Macintosh PowerPoint</Application>
  <PresentationFormat>Présentation à l'écran (4:3)</PresentationFormat>
  <Paragraphs>531</Paragraphs>
  <Slides>36</Slides>
  <Notes>29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36</vt:i4>
      </vt:variant>
    </vt:vector>
  </HeadingPairs>
  <TitlesOfParts>
    <vt:vector size="37" baseType="lpstr">
      <vt:lpstr>Thème Office</vt:lpstr>
      <vt:lpstr>Héritage</vt:lpstr>
      <vt:lpstr>Définition d'un prof</vt:lpstr>
      <vt:lpstr>Définition d'un élève</vt:lpstr>
      <vt:lpstr>Besoin de factoriser le code</vt:lpstr>
      <vt:lpstr>Héritage</vt:lpstr>
      <vt:lpstr>Prof et Eleve héritent de la classe Personne</vt:lpstr>
      <vt:lpstr>Définition de la super-classe Personne </vt:lpstr>
      <vt:lpstr>Définition des sous-classes Prof et Eleve </vt:lpstr>
      <vt:lpstr>Conséquences de l'héritage - 1</vt:lpstr>
      <vt:lpstr>Conséquences de l'héritage - 2</vt:lpstr>
      <vt:lpstr>L'héritage est transitif</vt:lpstr>
      <vt:lpstr>Multiplicité d'héritage</vt:lpstr>
      <vt:lpstr>Quelle super-classe utiliser ?</vt:lpstr>
      <vt:lpstr>Héritage &amp; Liaison message - méthode</vt:lpstr>
      <vt:lpstr>Recherche de la méthode à exécuter - 1</vt:lpstr>
      <vt:lpstr>Recherche de la méthode à exécuter - 2</vt:lpstr>
      <vt:lpstr>Recherche de la méthode à exécuter</vt:lpstr>
      <vt:lpstr>Masquage &amp; Redéfinition</vt:lpstr>
      <vt:lpstr>Réutilisation des méthodes masquées</vt:lpstr>
      <vt:lpstr>La pseudo-variable super</vt:lpstr>
      <vt:lpstr>Illustration du "super" avec  la représentation textuelle des objets</vt:lpstr>
      <vt:lpstr>Illustration du "super" avec  la représentation textuelle des objets</vt:lpstr>
      <vt:lpstr>Représentation textuelle des profs</vt:lpstr>
      <vt:lpstr>Envoi du message printString à une instance de Prof - 1</vt:lpstr>
      <vt:lpstr>Envoi du message printString à une instance de Prof - 2</vt:lpstr>
      <vt:lpstr>Envoi du message printString à une instance de Prof - 3</vt:lpstr>
      <vt:lpstr>Envoi du message printString à une instance de Prof - 4</vt:lpstr>
      <vt:lpstr>Envoi du message printString à une instance de Prof - 5</vt:lpstr>
      <vt:lpstr>Classes Abstraites</vt:lpstr>
      <vt:lpstr>Figures Géométriques</vt:lpstr>
      <vt:lpstr>Figures Géométriques</vt:lpstr>
      <vt:lpstr>Polymorphisme</vt:lpstr>
      <vt:lpstr>Redondances !</vt:lpstr>
      <vt:lpstr>L’héritage pour factoriser </vt:lpstr>
      <vt:lpstr>Classe abstraite</vt:lpstr>
      <vt:lpstr>Méthodes abstraites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Exceptions</dc:title>
  <dc:creator>Noury Bouraqadi</dc:creator>
  <cp:lastModifiedBy>Noury Bourqadi</cp:lastModifiedBy>
  <cp:revision>18</cp:revision>
  <dcterms:created xsi:type="dcterms:W3CDTF">2014-02-10T08:34:25Z</dcterms:created>
  <dcterms:modified xsi:type="dcterms:W3CDTF">2015-02-10T09:12:04Z</dcterms:modified>
</cp:coreProperties>
</file>