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7" r:id="rId4"/>
    <p:sldId id="259" r:id="rId5"/>
    <p:sldId id="260" r:id="rId6"/>
    <p:sldId id="263" r:id="rId7"/>
    <p:sldId id="268" r:id="rId8"/>
    <p:sldId id="269" r:id="rId9"/>
    <p:sldId id="261" r:id="rId10"/>
    <p:sldId id="262" r:id="rId11"/>
    <p:sldId id="270" r:id="rId12"/>
    <p:sldId id="264" r:id="rId13"/>
    <p:sldId id="265" r:id="rId14"/>
    <p:sldId id="266" r:id="rId15"/>
  </p:sldIdLst>
  <p:sldSz cx="9906000" cy="6858000" type="A4"/>
  <p:notesSz cx="6985000" cy="101219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92C"/>
    <a:srgbClr val="000000"/>
    <a:srgbClr val="EAEAEA"/>
    <a:srgbClr val="FFFF00"/>
    <a:srgbClr val="FFFF99"/>
    <a:srgbClr val="00DC00"/>
    <a:srgbClr val="00E800"/>
    <a:srgbClr val="FF66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29" d="100"/>
          <a:sy n="129" d="100"/>
        </p:scale>
        <p:origin x="-1544" y="-1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-1566" y="-96"/>
      </p:cViewPr>
      <p:guideLst>
        <p:guide orient="horz" pos="3188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59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824413"/>
            <a:ext cx="5122863" cy="427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963" tIns="45666" rIns="92963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de texte du masque</a:t>
            </a:r>
          </a:p>
          <a:p>
            <a:pPr lvl="0"/>
            <a:r>
              <a:rPr lang="fr-FR" noProof="0"/>
              <a:t>Second niveau</a:t>
            </a:r>
          </a:p>
          <a:p>
            <a:pPr lvl="0"/>
            <a:r>
              <a:rPr lang="fr-FR" noProof="0"/>
              <a:t>Troisième niveau</a:t>
            </a:r>
          </a:p>
          <a:p>
            <a:pPr lvl="0"/>
            <a:r>
              <a:rPr lang="fr-FR" noProof="0"/>
              <a:t>Quatrième niveau</a:t>
            </a:r>
          </a:p>
          <a:p>
            <a:pPr lvl="0"/>
            <a:r>
              <a:rPr lang="fr-FR" noProof="0"/>
              <a:t>Cinquième niveau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887413"/>
            <a:ext cx="5111750" cy="3538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216775" y="9699625"/>
            <a:ext cx="747713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963" tIns="45666" rIns="92963" bIns="45666" anchor="ctr">
            <a:prstTxWarp prst="textNoShape">
              <a:avLst/>
            </a:prstTxWarp>
            <a:spAutoFit/>
          </a:bodyPr>
          <a:lstStyle/>
          <a:p>
            <a:pPr marL="352425" indent="-352425" algn="r" defTabSz="939800">
              <a:spcBef>
                <a:spcPct val="20000"/>
              </a:spcBef>
              <a:buClr>
                <a:schemeClr val="accent1"/>
              </a:buClr>
              <a:buSzPct val="150000"/>
              <a:buFont typeface="ZapfDingbats" pitchFamily="82" charset="2"/>
              <a:buChar char="n"/>
              <a:defRPr/>
            </a:pPr>
            <a:fld id="{3EAA14A7-4440-0A47-9BD8-1DDE5C7BB95A}" type="slidenum">
              <a:rPr lang="fr-FR" sz="1500">
                <a:solidFill>
                  <a:schemeClr val="accent1"/>
                </a:solidFill>
                <a:latin typeface="Arial" charset="0"/>
              </a:rPr>
              <a:pPr marL="352425" indent="-352425" algn="r" defTabSz="9398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ZapfDingbats" pitchFamily="82" charset="2"/>
                <a:buChar char="n"/>
                <a:defRPr/>
              </a:pPr>
              <a:t>‹#›</a:t>
            </a:fld>
            <a:endParaRPr lang="fr-FR" sz="150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61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C818-0747-3C4A-8C29-8CD79C973980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029-97A6-AA4B-9628-9DC1194D9EB9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F335-C67F-E346-B543-F06D63388011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0D2A-DF2F-4046-9676-E841ABC0FBDA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8358-E431-9B49-B191-DEC551BFADB3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5ECE-7A57-8943-ADC3-1E3F50D6AAA8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29FB-DAC5-AF40-933D-7CA2BF986880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F858-4796-3F4C-A09B-AE4532642E01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40D2-5EEA-7D46-9E11-07B19D50828B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019F-2981-F14C-AEEB-58C5D3218CE8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A8A-5699-5843-902F-5F39541A965D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143000"/>
            <a:ext cx="9410700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1BFF-DDF4-724A-A394-5C6DEFA0A75F}" type="datetime1">
              <a:rPr lang="en-US" smtClean="0"/>
              <a:pPr/>
              <a:t>23/02/15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594600" y="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90D0-3972-F143-B51A-23621F8FAF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 rot="-5400000">
            <a:off x="-1948176" y="4086811"/>
            <a:ext cx="4385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fr-FR" sz="1600" i="1" dirty="0" err="1">
                <a:solidFill>
                  <a:srgbClr val="000000"/>
                </a:solidFill>
                <a:latin typeface="Arial" charset="0"/>
              </a:rPr>
              <a:t>Noury</a:t>
            </a:r>
            <a:r>
              <a:rPr lang="fr-FR" sz="16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fr-FR" sz="1600" i="1" dirty="0" err="1">
                <a:solidFill>
                  <a:srgbClr val="000000"/>
                </a:solidFill>
                <a:latin typeface="Arial" charset="0"/>
              </a:rPr>
              <a:t>Bouraqadi</a:t>
            </a:r>
            <a:r>
              <a:rPr lang="fr-FR" sz="1600" i="1" dirty="0" smtClean="0">
                <a:solidFill>
                  <a:srgbClr val="000000"/>
                </a:solidFill>
                <a:latin typeface="Arial" charset="0"/>
              </a:rPr>
              <a:t> – Ecole des Mines de Douai</a:t>
            </a:r>
            <a:endParaRPr lang="fr-FR" sz="1600" i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Tests Réutilisables et Automatisables</a:t>
            </a:r>
            <a:br>
              <a:rPr lang="fr-FR" dirty="0"/>
            </a:br>
            <a:r>
              <a:rPr lang="fr-FR" dirty="0"/>
              <a:t>avec </a:t>
            </a:r>
            <a:r>
              <a:rPr lang="fr-FR" dirty="0" err="1" smtClean="0"/>
              <a:t>xUnit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Noury Bouraqadi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car.mines-douai.fr/noury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Option ISIC</a:t>
            </a:r>
          </a:p>
          <a:p>
            <a:r>
              <a:rPr lang="fr-FR" dirty="0" smtClean="0"/>
              <a:t>Ecole des Mines de Douai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Démarche </a:t>
            </a:r>
            <a:r>
              <a:rPr lang="fr-FR" dirty="0"/>
              <a:t>de développement - 2</a:t>
            </a:r>
            <a:endParaRPr lang="en-US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 startAt="3"/>
            </a:pPr>
            <a:r>
              <a:rPr lang="fr-FR" dirty="0"/>
              <a:t>Créer la classe demandée</a:t>
            </a:r>
          </a:p>
          <a:p>
            <a:pPr marL="914400" lvl="1" indent="-457200"/>
            <a:r>
              <a:rPr lang="fr-FR" dirty="0"/>
              <a:t>Créer la classe </a:t>
            </a:r>
            <a:r>
              <a:rPr lang="fr-FR" i="1" dirty="0" err="1"/>
              <a:t>MonEnsemble</a:t>
            </a:r>
            <a:endParaRPr lang="fr-FR" i="1" dirty="0"/>
          </a:p>
          <a:p>
            <a:pPr marL="914400" lvl="1" indent="-457200"/>
            <a:endParaRPr lang="fr-FR" dirty="0"/>
          </a:p>
          <a:p>
            <a:pPr marL="457200" indent="-457200">
              <a:buFont typeface="Arial" charset="0"/>
              <a:buAutoNum type="arabicPeriod" startAt="3"/>
            </a:pPr>
            <a:r>
              <a:rPr lang="fr-FR" dirty="0"/>
              <a:t>Exécutez les tests</a:t>
            </a:r>
          </a:p>
          <a:p>
            <a:pPr marL="457200" indent="-457200">
              <a:buFont typeface="Arial" charset="0"/>
              <a:buAutoNum type="arabicPeriod" startAt="3"/>
            </a:pPr>
            <a:endParaRPr lang="fr-FR" dirty="0"/>
          </a:p>
          <a:p>
            <a:pPr marL="457200" indent="-457200">
              <a:buFont typeface="Arial" charset="0"/>
              <a:buAutoNum type="arabicPeriod" startAt="3"/>
            </a:pPr>
            <a:r>
              <a:rPr lang="fr-FR" dirty="0"/>
              <a:t>Déboguez</a:t>
            </a:r>
          </a:p>
          <a:p>
            <a:pPr marL="914400" lvl="1" indent="-457200"/>
            <a:r>
              <a:rPr lang="fr-FR" dirty="0"/>
              <a:t>Modifiez votre code</a:t>
            </a:r>
          </a:p>
          <a:p>
            <a:pPr marL="914400" lvl="1" indent="-457200"/>
            <a:r>
              <a:rPr lang="fr-FR" dirty="0"/>
              <a:t>Relancer les tests</a:t>
            </a:r>
          </a:p>
          <a:p>
            <a:pPr marL="914400" lvl="1" indent="-457200"/>
            <a:r>
              <a:rPr lang="fr-FR" dirty="0"/>
              <a:t>Recommencez jusqu'au succès de tous les tests</a:t>
            </a:r>
          </a:p>
          <a:p>
            <a:pPr marL="914400" lvl="1" indent="-457200"/>
            <a:endParaRPr lang="fr-FR" dirty="0"/>
          </a:p>
          <a:p>
            <a:pPr marL="457200" indent="-457200">
              <a:buFont typeface="Wingdings" charset="2"/>
              <a:buAutoNum type="arabicPeriod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 - 3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 en </a:t>
            </a:r>
            <a:r>
              <a:rPr lang="en-US" dirty="0" err="1" smtClean="0"/>
              <a:t>spirale</a:t>
            </a:r>
            <a:endParaRPr lang="en-US" dirty="0" smtClean="0"/>
          </a:p>
          <a:p>
            <a:r>
              <a:rPr lang="en-US" dirty="0" err="1" smtClean="0"/>
              <a:t>Itérations</a:t>
            </a:r>
            <a:r>
              <a:rPr lang="en-US" dirty="0" smtClean="0"/>
              <a:t>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de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Exécuter</a:t>
            </a:r>
            <a:r>
              <a:rPr lang="en-US" dirty="0" smtClean="0"/>
              <a:t> les tests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Modifier la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Répéter</a:t>
            </a:r>
            <a:r>
              <a:rPr lang="en-US" dirty="0" smtClean="0"/>
              <a:t> les </a:t>
            </a:r>
            <a:r>
              <a:rPr lang="en-US" dirty="0" err="1" smtClean="0"/>
              <a:t>étapes</a:t>
            </a:r>
            <a:r>
              <a:rPr lang="en-US" dirty="0" smtClean="0"/>
              <a:t> 2 et 3 </a:t>
            </a:r>
            <a:r>
              <a:rPr lang="en-US" dirty="0" err="1" smtClean="0"/>
              <a:t>jusqu'à</a:t>
            </a:r>
            <a:r>
              <a:rPr lang="en-US" dirty="0" smtClean="0"/>
              <a:t>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tests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Outil d'exécution de test : TestRunner - 1</a:t>
            </a:r>
            <a:endParaRPr lang="en-US"/>
          </a:p>
        </p:txBody>
      </p:sp>
      <p:pic>
        <p:nvPicPr>
          <p:cNvPr id="392199" name="Picture 7" descr="Test Runn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313" y="1447800"/>
            <a:ext cx="6410325" cy="5056188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Outil d'exécution de test : TestRunner - 2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Lance les tests définis dans</a:t>
            </a:r>
          </a:p>
          <a:p>
            <a:pPr lvl="1"/>
            <a:r>
              <a:rPr lang="fr-FR" sz="2000" dirty="0"/>
              <a:t>1 cas de test (1 classe dans une sélection)</a:t>
            </a:r>
          </a:p>
          <a:p>
            <a:pPr lvl="1"/>
            <a:r>
              <a:rPr lang="fr-FR" sz="2000" dirty="0"/>
              <a:t>1 ensemble de tests (plusieurs classes sélectionnées)</a:t>
            </a:r>
          </a:p>
          <a:p>
            <a:endParaRPr lang="fr-FR" sz="2000" dirty="0"/>
          </a:p>
          <a:p>
            <a:r>
              <a:rPr lang="fr-FR" sz="2000" dirty="0"/>
              <a:t>Résultat = couleur</a:t>
            </a:r>
          </a:p>
          <a:p>
            <a:pPr lvl="1"/>
            <a:r>
              <a:rPr lang="fr-FR" sz="2000" dirty="0"/>
              <a:t>Vert = OK</a:t>
            </a:r>
          </a:p>
          <a:p>
            <a:pPr lvl="1"/>
            <a:r>
              <a:rPr lang="fr-FR" sz="2000" dirty="0"/>
              <a:t>Jaune = Echec des tests</a:t>
            </a:r>
          </a:p>
          <a:p>
            <a:pPr lvl="2"/>
            <a:r>
              <a:rPr lang="fr-FR" sz="2000" dirty="0"/>
              <a:t>Liste des échecs</a:t>
            </a:r>
          </a:p>
          <a:p>
            <a:pPr lvl="2"/>
            <a:r>
              <a:rPr lang="fr-FR" sz="2000" dirty="0"/>
              <a:t>Possibilité de débuguer</a:t>
            </a:r>
          </a:p>
          <a:p>
            <a:pPr lvl="1"/>
            <a:r>
              <a:rPr lang="fr-FR" sz="2000" dirty="0"/>
              <a:t>Rouge = Erreur non prévue</a:t>
            </a:r>
          </a:p>
          <a:p>
            <a:pPr lvl="2"/>
            <a:r>
              <a:rPr lang="fr-FR" sz="2000" dirty="0"/>
              <a:t>Typiquement méthode non-implémentée ou erreur dans </a:t>
            </a:r>
            <a:r>
              <a:rPr lang="fr-FR" sz="2000" dirty="0" err="1"/>
              <a:t>setUp</a:t>
            </a:r>
            <a:r>
              <a:rPr lang="fr-FR" sz="2000" dirty="0"/>
              <a:t>/</a:t>
            </a:r>
            <a:r>
              <a:rPr lang="fr-FR" sz="2000" dirty="0" err="1"/>
              <a:t>tearDown</a:t>
            </a:r>
            <a:endParaRPr lang="fr-FR" sz="2000" dirty="0"/>
          </a:p>
          <a:p>
            <a:pPr lvl="2"/>
            <a:r>
              <a:rPr lang="fr-FR" sz="2000" dirty="0"/>
              <a:t>Liste des erreurs</a:t>
            </a:r>
          </a:p>
          <a:p>
            <a:pPr lvl="2"/>
            <a:r>
              <a:rPr lang="fr-FR" sz="2000" dirty="0"/>
              <a:t>Possibilité de débuguer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Place de la conception 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Développement 3 temps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endParaRPr lang="fr-FR" dirty="0" smtClean="0"/>
          </a:p>
          <a:p>
            <a:pPr marL="1371600" lvl="2" indent="-457200"/>
            <a:r>
              <a:rPr lang="fr-FR" dirty="0" smtClean="0"/>
              <a:t>Code minimal pour faire réussir les tests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right</a:t>
            </a:r>
          </a:p>
          <a:p>
            <a:pPr marL="1371600" lvl="2" indent="-457200"/>
            <a:r>
              <a:rPr lang="fr-FR" dirty="0" smtClean="0"/>
              <a:t>Réviser la </a:t>
            </a:r>
            <a:r>
              <a:rPr lang="fr-FR" b="1" dirty="0" smtClean="0"/>
              <a:t>conception</a:t>
            </a:r>
          </a:p>
          <a:p>
            <a:pPr marL="1371600" lvl="2" indent="-457200"/>
            <a:r>
              <a:rPr lang="fr-FR" dirty="0" smtClean="0"/>
              <a:t>Vérifier que les tests sont toujours verts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endParaRPr lang="fr-FR" dirty="0" smtClean="0"/>
          </a:p>
          <a:p>
            <a:pPr lvl="2"/>
            <a:r>
              <a:rPr lang="fr-FR" dirty="0" smtClean="0"/>
              <a:t>Optimisation si nécessaire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Bulle ronde 4"/>
          <p:cNvSpPr/>
          <p:nvPr/>
        </p:nvSpPr>
        <p:spPr>
          <a:xfrm>
            <a:off x="6096000" y="4953000"/>
            <a:ext cx="3124200" cy="1524000"/>
          </a:xfrm>
          <a:prstGeom prst="wedgeEllipseCallout">
            <a:avLst>
              <a:gd name="adj1" fmla="val -73679"/>
              <a:gd name="adj2" fmla="val -513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Cf. </a:t>
            </a:r>
            <a:r>
              <a:rPr lang="en-US" dirty="0" err="1" smtClean="0"/>
              <a:t>Cours</a:t>
            </a:r>
            <a:r>
              <a:rPr lang="en-US" dirty="0" smtClean="0"/>
              <a:t> 3A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 smtClean="0"/>
              <a:t>Programing</a:t>
            </a:r>
            <a:r>
              <a:rPr lang="fr-FR" dirty="0" smtClean="0"/>
              <a:t> &amp; méthodes Agiles</a:t>
            </a:r>
            <a:endParaRPr lang="fr-FR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(XP)</a:t>
            </a:r>
          </a:p>
          <a:p>
            <a:pPr lvl="1">
              <a:lnSpc>
                <a:spcPct val="90000"/>
              </a:lnSpc>
            </a:pPr>
            <a:r>
              <a:rPr lang="fr-FR" dirty="0" smtClean="0"/>
              <a:t>Pousser à l'extrême les bonnes pratiques</a:t>
            </a:r>
          </a:p>
          <a:p>
            <a:pPr>
              <a:lnSpc>
                <a:spcPct val="90000"/>
              </a:lnSpc>
            </a:pP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dirty="0" smtClean="0"/>
              <a:t>Méthode </a:t>
            </a:r>
            <a:r>
              <a:rPr lang="fr-FR" dirty="0"/>
              <a:t>"agile" de gestion de projets informatiques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Indépendante du langage (objet ou pas d'ailleurs)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Objectifs : Tenir les délais  &amp; Garantir la qualité</a:t>
            </a:r>
            <a:endParaRPr lang="fr-FR" dirty="0" smtClean="0"/>
          </a:p>
          <a:p>
            <a:pPr>
              <a:lnSpc>
                <a:spcPct val="90000"/>
              </a:lnSpc>
            </a:pP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dirty="0"/>
              <a:t>Plus sur</a:t>
            </a:r>
            <a:r>
              <a:rPr lang="fr-FR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err="1" smtClean="0"/>
              <a:t>www.extremeprogramming.org</a:t>
            </a:r>
            <a:endParaRPr lang="fr-FR" dirty="0" smtClean="0"/>
          </a:p>
          <a:p>
            <a:pPr lvl="1">
              <a:lnSpc>
                <a:spcPct val="90000"/>
              </a:lnSpc>
            </a:pPr>
            <a:r>
              <a:rPr lang="fr-FR" sz="2400" dirty="0"/>
              <a:t>http://</a:t>
            </a:r>
            <a:r>
              <a:rPr lang="fr-FR" sz="2400" dirty="0" err="1"/>
              <a:t>fr.wikipedia.org</a:t>
            </a:r>
            <a:r>
              <a:rPr lang="fr-FR" sz="2400" dirty="0"/>
              <a:t>/wiki/Manifeste_agile#</a:t>
            </a:r>
            <a:r>
              <a:rPr lang="fr-FR" sz="2400" dirty="0" smtClean="0"/>
              <a:t>Les_12_principes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eXtreme Programing (XP)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 smtClean="0"/>
              <a:t>Quelques </a:t>
            </a:r>
            <a:r>
              <a:rPr lang="fr-FR" dirty="0"/>
              <a:t>Règles :</a:t>
            </a:r>
            <a:endParaRPr lang="fr-FR" dirty="0" smtClean="0"/>
          </a:p>
          <a:p>
            <a:pPr lvl="1">
              <a:lnSpc>
                <a:spcPct val="90000"/>
              </a:lnSpc>
            </a:pPr>
            <a:r>
              <a:rPr lang="fr-FR" dirty="0"/>
              <a:t>S</a:t>
            </a:r>
            <a:r>
              <a:rPr lang="fr-FR" dirty="0" smtClean="0"/>
              <a:t>cénarios </a:t>
            </a:r>
            <a:r>
              <a:rPr lang="fr-FR" dirty="0"/>
              <a:t>client </a:t>
            </a:r>
          </a:p>
          <a:p>
            <a:pPr lvl="2">
              <a:lnSpc>
                <a:spcPct val="90000"/>
              </a:lnSpc>
            </a:pPr>
            <a:r>
              <a:rPr lang="fr-FR" dirty="0"/>
              <a:t>Identifier les priorités du client</a:t>
            </a:r>
          </a:p>
          <a:p>
            <a:pPr lvl="2">
              <a:lnSpc>
                <a:spcPct val="90000"/>
              </a:lnSpc>
            </a:pPr>
            <a:r>
              <a:rPr lang="fr-FR" dirty="0"/>
              <a:t>Estimation des délais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Travail en équipe</a:t>
            </a:r>
          </a:p>
          <a:p>
            <a:pPr lvl="2">
              <a:lnSpc>
                <a:spcPct val="90000"/>
              </a:lnSpc>
            </a:pPr>
            <a:r>
              <a:rPr lang="fr-FR" dirty="0"/>
              <a:t>Programmation en binôme (changeant)</a:t>
            </a:r>
          </a:p>
          <a:p>
            <a:pPr lvl="2">
              <a:lnSpc>
                <a:spcPct val="90000"/>
              </a:lnSpc>
            </a:pPr>
            <a:r>
              <a:rPr lang="fr-FR" dirty="0"/>
              <a:t>Tout le monde partage le code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Tests réutilisables et </a:t>
            </a:r>
            <a:r>
              <a:rPr lang="fr-FR" dirty="0" smtClean="0"/>
              <a:t>automatisables</a:t>
            </a:r>
          </a:p>
          <a:p>
            <a:pPr lvl="2">
              <a:lnSpc>
                <a:spcPct val="90000"/>
              </a:lnSpc>
            </a:pP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xUnit</a:t>
            </a:r>
            <a:endParaRPr lang="fr-FR" dirty="0" smtClean="0"/>
          </a:p>
          <a:p>
            <a:pPr lvl="1">
              <a:lnSpc>
                <a:spcPct val="90000"/>
              </a:lnSpc>
            </a:pPr>
            <a:r>
              <a:rPr lang="fr-FR" dirty="0" smtClean="0"/>
              <a:t>Intégration continue</a:t>
            </a:r>
          </a:p>
          <a:p>
            <a:pPr lvl="2">
              <a:lnSpc>
                <a:spcPct val="90000"/>
              </a:lnSpc>
            </a:pPr>
            <a:r>
              <a:rPr lang="fr-FR" dirty="0" smtClean="0"/>
              <a:t>Jenkins ou autre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Itérations planification-</a:t>
            </a:r>
            <a:r>
              <a:rPr lang="fr-FR" dirty="0" smtClean="0"/>
              <a:t>codage-release-</a:t>
            </a:r>
            <a:r>
              <a:rPr lang="fr-FR" dirty="0" err="1" smtClean="0"/>
              <a:t>retrospective</a:t>
            </a:r>
            <a:endParaRPr lang="fr-FR" dirty="0" smtClean="0"/>
          </a:p>
          <a:p>
            <a:pPr lvl="2">
              <a:lnSpc>
                <a:spcPct val="90000"/>
              </a:lnSpc>
            </a:pPr>
            <a:r>
              <a:rPr lang="fr-FR" dirty="0" smtClean="0"/>
              <a:t>2</a:t>
            </a:r>
            <a:r>
              <a:rPr lang="fr-FR" dirty="0"/>
              <a:t>-3 </a:t>
            </a:r>
            <a:r>
              <a:rPr lang="fr-FR" dirty="0" smtClean="0"/>
              <a:t>semaines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Des Tests Réutilisables et Automatiques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Exprimer le "cahier des charges"</a:t>
            </a:r>
          </a:p>
          <a:p>
            <a:pPr lvl="1"/>
            <a:r>
              <a:rPr lang="fr-FR"/>
              <a:t>Vérifier que le contrat est rempli</a:t>
            </a:r>
          </a:p>
          <a:p>
            <a:pPr lvl="1"/>
            <a:r>
              <a:rPr lang="fr-FR"/>
              <a:t>Mesurer l'avancement du projet</a:t>
            </a:r>
          </a:p>
          <a:p>
            <a:pPr lvl="1"/>
            <a:r>
              <a:rPr lang="fr-FR"/>
              <a:t>Ecrire le code le plus simple</a:t>
            </a:r>
          </a:p>
          <a:p>
            <a:pPr lvl="1"/>
            <a:endParaRPr lang="fr-FR"/>
          </a:p>
          <a:p>
            <a:r>
              <a:rPr lang="fr-FR"/>
              <a:t>Qualité croissante</a:t>
            </a:r>
          </a:p>
          <a:p>
            <a:pPr lvl="1"/>
            <a:r>
              <a:rPr lang="fr-FR"/>
              <a:t>Eviter la répétition d'un bug</a:t>
            </a:r>
          </a:p>
          <a:p>
            <a:pPr lvl="1"/>
            <a:r>
              <a:rPr lang="fr-FR"/>
              <a:t>Permettre l'amélioration "fiable" du code</a:t>
            </a:r>
          </a:p>
          <a:p>
            <a:pPr lvl="1"/>
            <a:endParaRPr lang="fr-FR"/>
          </a:p>
          <a:p>
            <a:r>
              <a:rPr lang="fr-FR"/>
              <a:t>Simplifier l'intégration</a:t>
            </a:r>
          </a:p>
          <a:p>
            <a:pPr lvl="1"/>
            <a:r>
              <a:rPr lang="fr-FR"/>
              <a:t>Intégration quotidienne</a:t>
            </a:r>
          </a:p>
          <a:p>
            <a:pPr lvl="1"/>
            <a:r>
              <a:rPr lang="fr-FR"/>
              <a:t>Identifier les bugs introduits par l'intégration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SUnit : Framework de test pour Smalltalk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/>
              <a:t>Cas de tests : sous-classes de </a:t>
            </a:r>
            <a:r>
              <a:rPr lang="fr-FR" sz="2800" dirty="0" err="1"/>
              <a:t>TestCase</a:t>
            </a:r>
            <a:endParaRPr lang="fr-FR" sz="2800" dirty="0"/>
          </a:p>
          <a:p>
            <a:pPr>
              <a:lnSpc>
                <a:spcPct val="90000"/>
              </a:lnSpc>
            </a:pPr>
            <a:endParaRPr lang="fr-FR" sz="900" dirty="0"/>
          </a:p>
          <a:p>
            <a:pPr>
              <a:lnSpc>
                <a:spcPct val="90000"/>
              </a:lnSpc>
            </a:pPr>
            <a:r>
              <a:rPr lang="fr-FR" sz="2800" dirty="0"/>
              <a:t>1 test = 1 méthode préfixée de : </a:t>
            </a:r>
            <a:r>
              <a:rPr lang="fr-FR" sz="2800" b="0" u="sng" dirty="0"/>
              <a:t>test</a:t>
            </a:r>
            <a:r>
              <a:rPr lang="fr-FR" sz="2800" dirty="0"/>
              <a:t> </a:t>
            </a:r>
          </a:p>
          <a:p>
            <a:pPr>
              <a:lnSpc>
                <a:spcPct val="90000"/>
              </a:lnSpc>
            </a:pPr>
            <a:r>
              <a:rPr lang="fr-FR" sz="2800" dirty="0"/>
              <a:t>Méthodes d'instance pour vérifier les invariants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Vérifier les invariant = utiliser des méthodes de </a:t>
            </a:r>
            <a:r>
              <a:rPr lang="fr-FR" sz="2400" dirty="0" err="1"/>
              <a:t>Sunit</a:t>
            </a:r>
            <a:endParaRPr lang="fr-FR" sz="2400" dirty="0"/>
          </a:p>
          <a:p>
            <a:pPr>
              <a:lnSpc>
                <a:spcPct val="90000"/>
              </a:lnSpc>
            </a:pPr>
            <a:endParaRPr lang="fr-FR" sz="900" dirty="0"/>
          </a:p>
          <a:p>
            <a:pPr>
              <a:lnSpc>
                <a:spcPct val="90000"/>
              </a:lnSpc>
            </a:pPr>
            <a:r>
              <a:rPr lang="fr-FR" sz="2800" dirty="0" smtClean="0"/>
              <a:t>Ressources </a:t>
            </a:r>
            <a:r>
              <a:rPr lang="fr-FR" sz="2800" dirty="0"/>
              <a:t>pour le test</a:t>
            </a:r>
          </a:p>
          <a:p>
            <a:pPr lvl="1">
              <a:lnSpc>
                <a:spcPct val="90000"/>
              </a:lnSpc>
            </a:pPr>
            <a:r>
              <a:rPr lang="fr-FR" sz="2800" dirty="0"/>
              <a:t>Initialisation : méthode </a:t>
            </a:r>
            <a:r>
              <a:rPr lang="fr-FR" sz="2800" b="1" dirty="0" err="1"/>
              <a:t>setUp</a:t>
            </a:r>
            <a:endParaRPr lang="fr-FR" sz="2800" dirty="0"/>
          </a:p>
          <a:p>
            <a:pPr lvl="1">
              <a:lnSpc>
                <a:spcPct val="90000"/>
              </a:lnSpc>
            </a:pPr>
            <a:r>
              <a:rPr lang="fr-FR" sz="2800" dirty="0"/>
              <a:t>Libération : méthode </a:t>
            </a:r>
            <a:r>
              <a:rPr lang="fr-FR" sz="2800" b="1" dirty="0" err="1"/>
              <a:t>tearDown</a:t>
            </a:r>
            <a:endParaRPr lang="fr-FR" sz="2800" b="1" dirty="0"/>
          </a:p>
          <a:p>
            <a:pPr lvl="1">
              <a:lnSpc>
                <a:spcPct val="90000"/>
              </a:lnSpc>
            </a:pPr>
            <a:endParaRPr lang="fr-FR" sz="800" b="1" dirty="0"/>
          </a:p>
        </p:txBody>
      </p:sp>
      <p:sp>
        <p:nvSpPr>
          <p:cNvPr id="391173" name="AutoShape 5"/>
          <p:cNvSpPr>
            <a:spLocks/>
          </p:cNvSpPr>
          <p:nvPr/>
        </p:nvSpPr>
        <p:spPr bwMode="auto">
          <a:xfrm>
            <a:off x="6125264" y="3861048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fr-FR" sz="2400" dirty="0"/>
              <a:t>  </a:t>
            </a:r>
            <a:r>
              <a:rPr lang="fr-FR" sz="2400" dirty="0" smtClean="0"/>
              <a:t> exécutées </a:t>
            </a:r>
            <a:r>
              <a:rPr lang="fr-FR" sz="2400" dirty="0"/>
              <a:t>à </a:t>
            </a:r>
            <a:r>
              <a:rPr lang="fr-FR" sz="2400" u="sng" dirty="0"/>
              <a:t>chaque test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/>
              <a:t>de test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TestCase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subclass: #</a:t>
            </a:r>
            <a:r>
              <a:rPr lang="en-US" dirty="0" err="1"/>
              <a:t>TestSet</a:t>
            </a:r>
            <a:endParaRPr lang="en-US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 err="1"/>
              <a:t>instanceVariableNames</a:t>
            </a:r>
            <a:r>
              <a:rPr lang="en-US" dirty="0"/>
              <a:t>: 'ensemble' …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setUp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effectLst/>
              </a:rPr>
              <a:t>ensemble := </a:t>
            </a:r>
            <a:r>
              <a:rPr lang="en-US" b="0" i="0" dirty="0" err="1">
                <a:effectLst/>
              </a:rPr>
              <a:t>MonEnsemble</a:t>
            </a:r>
            <a:r>
              <a:rPr lang="en-US" b="0" i="0" dirty="0">
                <a:effectLst/>
              </a:rPr>
              <a:t> new.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test</a:t>
            </a:r>
            <a:r>
              <a:rPr lang="en-US" dirty="0" err="1"/>
              <a:t>Unicite</a:t>
            </a:r>
            <a:endParaRPr lang="en-US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effectLst/>
              </a:rPr>
              <a:t>| element </a:t>
            </a:r>
            <a:r>
              <a:rPr lang="en-US" b="0" i="0" dirty="0" err="1">
                <a:effectLst/>
              </a:rPr>
              <a:t>tailleAttendue</a:t>
            </a:r>
            <a:r>
              <a:rPr lang="en-US" b="0" i="0" dirty="0">
                <a:effectLst/>
              </a:rPr>
              <a:t> |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effectLst/>
              </a:rPr>
              <a:t>element := </a:t>
            </a:r>
            <a:r>
              <a:rPr lang="en-US" b="0" i="0" dirty="0" err="1">
                <a:effectLst/>
              </a:rPr>
              <a:t>Personne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nomme</a:t>
            </a:r>
            <a:r>
              <a:rPr lang="en-US" b="0" i="0" dirty="0">
                <a:effectLst/>
              </a:rPr>
              <a:t>: 'Joe'.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 err="1">
                <a:effectLst/>
              </a:rPr>
              <a:t>tailleAttendue</a:t>
            </a:r>
            <a:r>
              <a:rPr lang="en-US" b="0" i="0" dirty="0">
                <a:effectLst/>
              </a:rPr>
              <a:t> := 1.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effectLst/>
              </a:rPr>
              <a:t>ensemble add: element.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effectLst/>
              </a:rPr>
              <a:t>ensemble add: element.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solidFill>
                  <a:srgbClr val="FF0000"/>
                </a:solidFill>
                <a:effectLst/>
              </a:rPr>
              <a:t>self assert: </a:t>
            </a:r>
            <a:r>
              <a:rPr lang="en-US" b="0" i="0" dirty="0">
                <a:effectLst/>
              </a:rPr>
              <a:t>(ensemble includes: element).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solidFill>
                  <a:srgbClr val="FF0000"/>
                </a:solidFill>
                <a:effectLst/>
              </a:rPr>
              <a:t>self assert:</a:t>
            </a:r>
            <a:r>
              <a:rPr lang="en-US" b="0" i="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b="0" i="0" dirty="0" smtClean="0">
                <a:effectLst/>
              </a:rPr>
              <a:t>ensemble </a:t>
            </a:r>
            <a:r>
              <a:rPr lang="en-US" b="0" i="0" dirty="0">
                <a:effectLst/>
              </a:rPr>
              <a:t>size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smtClean="0">
                <a:solidFill>
                  <a:srgbClr val="FF0000"/>
                </a:solidFill>
                <a:effectLst/>
              </a:rPr>
              <a:t>equals: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tailleAttendue</a:t>
            </a:r>
            <a:endParaRPr lang="en-US" b="0" i="0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Méthodes</a:t>
            </a:r>
            <a:r>
              <a:rPr lang="en-US" dirty="0" smtClean="0"/>
              <a:t> pour </a:t>
            </a:r>
            <a:r>
              <a:rPr lang="en-US" dirty="0" err="1" smtClean="0"/>
              <a:t>vérifier</a:t>
            </a:r>
            <a:r>
              <a:rPr lang="en-US" dirty="0" smtClean="0"/>
              <a:t> les invariants - 1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dirty="0" smtClean="0"/>
              <a:t>Assertions sur des expressions booléens</a:t>
            </a:r>
          </a:p>
          <a:p>
            <a:pPr lvl="1">
              <a:lnSpc>
                <a:spcPct val="90000"/>
              </a:lnSpc>
            </a:pPr>
            <a:r>
              <a:rPr lang="fr-FR" u="sng" dirty="0" err="1" smtClean="0"/>
              <a:t>assert</a:t>
            </a:r>
            <a:r>
              <a:rPr lang="fr-FR" u="sng" dirty="0" smtClean="0"/>
              <a:t>:</a:t>
            </a:r>
            <a:r>
              <a:rPr lang="fr-FR" dirty="0" smtClean="0"/>
              <a:t> </a:t>
            </a:r>
            <a:r>
              <a:rPr lang="fr-FR" dirty="0" err="1" smtClean="0"/>
              <a:t>expressionBooléenne</a:t>
            </a:r>
            <a:endParaRPr lang="fr-FR" dirty="0" smtClean="0"/>
          </a:p>
          <a:p>
            <a:pPr lvl="1">
              <a:lnSpc>
                <a:spcPct val="90000"/>
              </a:lnSpc>
            </a:pPr>
            <a:r>
              <a:rPr lang="fr-FR" u="sng" dirty="0" err="1" smtClean="0"/>
              <a:t>deny</a:t>
            </a:r>
            <a:r>
              <a:rPr lang="fr-FR" u="sng" dirty="0" smtClean="0"/>
              <a:t>:</a:t>
            </a:r>
            <a:r>
              <a:rPr lang="fr-FR" dirty="0" smtClean="0"/>
              <a:t> </a:t>
            </a:r>
            <a:r>
              <a:rPr lang="fr-FR" dirty="0" err="1" smtClean="0"/>
              <a:t>expressionBooléenne</a:t>
            </a:r>
            <a:endParaRPr lang="fr-FR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Assertions </a:t>
            </a:r>
            <a:r>
              <a:rPr lang="en-US" dirty="0" err="1" smtClean="0"/>
              <a:t>d'égalité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assert: expression1 equals: expression2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assertCollection</a:t>
            </a:r>
            <a:r>
              <a:rPr lang="en-US" dirty="0" smtClean="0"/>
              <a:t>: collection1 equals: collection2</a:t>
            </a:r>
          </a:p>
          <a:p>
            <a:pPr lvl="1">
              <a:lnSpc>
                <a:spcPct val="90000"/>
              </a:lnSpc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Méthodes</a:t>
            </a:r>
            <a:r>
              <a:rPr lang="en-US" dirty="0" smtClean="0"/>
              <a:t> pour </a:t>
            </a:r>
            <a:r>
              <a:rPr lang="en-US" dirty="0" err="1" smtClean="0"/>
              <a:t>vérifier</a:t>
            </a:r>
            <a:r>
              <a:rPr lang="en-US" dirty="0" smtClean="0"/>
              <a:t> les invariants - 2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dirty="0" smtClean="0"/>
              <a:t>Assertions sur le temps d'exécution</a:t>
            </a:r>
          </a:p>
          <a:p>
            <a:pPr lvl="1">
              <a:lnSpc>
                <a:spcPct val="90000"/>
              </a:lnSpc>
            </a:pPr>
            <a:r>
              <a:rPr lang="fr-FR" sz="2400" u="sng" dirty="0" err="1" smtClean="0"/>
              <a:t>should</a:t>
            </a:r>
            <a:r>
              <a:rPr lang="fr-FR" sz="2400" u="sng" dirty="0" smtClean="0"/>
              <a:t>:</a:t>
            </a:r>
            <a:r>
              <a:rPr lang="fr-FR" sz="2400" dirty="0" smtClean="0"/>
              <a:t> block </a:t>
            </a:r>
            <a:r>
              <a:rPr lang="fr-FR" sz="2400" u="sng" dirty="0" err="1" smtClean="0"/>
              <a:t>notTakeMoreThanMilliseconds</a:t>
            </a:r>
            <a:r>
              <a:rPr lang="fr-FR" sz="2400" u="sng" dirty="0" smtClean="0"/>
              <a:t>:</a:t>
            </a:r>
            <a:r>
              <a:rPr lang="fr-FR" sz="2400" dirty="0" smtClean="0"/>
              <a:t> </a:t>
            </a:r>
            <a:r>
              <a:rPr lang="fr-FR" sz="2400" dirty="0" err="1" smtClean="0"/>
              <a:t>anInteger</a:t>
            </a:r>
            <a:endParaRPr lang="fr-FR" sz="2400" dirty="0" smtClean="0"/>
          </a:p>
          <a:p>
            <a:pPr>
              <a:lnSpc>
                <a:spcPct val="90000"/>
              </a:lnSpc>
            </a:pP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dirty="0" smtClean="0"/>
              <a:t>Assertions sur les exceptions</a:t>
            </a:r>
          </a:p>
          <a:p>
            <a:pPr lvl="1">
              <a:lnSpc>
                <a:spcPct val="90000"/>
              </a:lnSpc>
            </a:pPr>
            <a:r>
              <a:rPr lang="fr-FR" u="sng" dirty="0" err="1" smtClean="0"/>
              <a:t>should</a:t>
            </a:r>
            <a:r>
              <a:rPr lang="fr-FR" u="sng" dirty="0" smtClean="0"/>
              <a:t>:</a:t>
            </a:r>
            <a:r>
              <a:rPr lang="fr-FR" dirty="0" smtClean="0"/>
              <a:t> bloc </a:t>
            </a:r>
            <a:r>
              <a:rPr lang="fr-FR" u="sng" dirty="0" err="1" smtClean="0"/>
              <a:t>raise</a:t>
            </a:r>
            <a:r>
              <a:rPr lang="fr-FR" u="sng" dirty="0" smtClean="0"/>
              <a:t>:</a:t>
            </a:r>
            <a:r>
              <a:rPr lang="fr-FR" dirty="0" smtClean="0"/>
              <a:t> </a:t>
            </a:r>
            <a:r>
              <a:rPr lang="fr-FR" dirty="0" err="1" smtClean="0"/>
              <a:t>classeException</a:t>
            </a:r>
            <a:endParaRPr lang="fr-FR" dirty="0" smtClean="0"/>
          </a:p>
          <a:p>
            <a:pPr lvl="1">
              <a:lnSpc>
                <a:spcPct val="90000"/>
              </a:lnSpc>
            </a:pPr>
            <a:r>
              <a:rPr lang="fr-FR" u="sng" dirty="0" err="1" smtClean="0"/>
              <a:t>shouldnt</a:t>
            </a:r>
            <a:r>
              <a:rPr lang="fr-FR" u="sng" dirty="0" smtClean="0"/>
              <a:t>:</a:t>
            </a:r>
            <a:r>
              <a:rPr lang="fr-FR" dirty="0" smtClean="0"/>
              <a:t> bloc </a:t>
            </a:r>
            <a:r>
              <a:rPr lang="fr-FR" u="sng" dirty="0" err="1" smtClean="0"/>
              <a:t>raise</a:t>
            </a:r>
            <a:r>
              <a:rPr lang="fr-FR" u="sng" dirty="0" smtClean="0"/>
              <a:t>:</a:t>
            </a:r>
            <a:r>
              <a:rPr lang="fr-FR" dirty="0" smtClean="0"/>
              <a:t> </a:t>
            </a:r>
            <a:r>
              <a:rPr lang="fr-FR" dirty="0" err="1" smtClean="0"/>
              <a:t>classeException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Démarche </a:t>
            </a:r>
            <a:r>
              <a:rPr lang="fr-FR" dirty="0"/>
              <a:t>de développement - 1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fr-FR" dirty="0"/>
              <a:t>Partir des </a:t>
            </a:r>
            <a:r>
              <a:rPr lang="fr-FR" dirty="0" smtClean="0"/>
              <a:t>spécifications</a:t>
            </a:r>
            <a:endParaRPr lang="fr-FR" dirty="0"/>
          </a:p>
          <a:p>
            <a:pPr marL="914400" lvl="1" indent="-457200"/>
            <a:r>
              <a:rPr lang="fr-FR" dirty="0" smtClean="0"/>
              <a:t>Exemple : </a:t>
            </a:r>
            <a:r>
              <a:rPr lang="fr-FR" dirty="0" smtClean="0"/>
              <a:t>Un ensemble avec 4 </a:t>
            </a:r>
            <a:r>
              <a:rPr lang="fr-FR" dirty="0"/>
              <a:t>propriétés</a:t>
            </a:r>
          </a:p>
          <a:p>
            <a:pPr marL="1371600" lvl="2" indent="-457200"/>
            <a:r>
              <a:rPr lang="fr-FR" dirty="0"/>
              <a:t>Un élément ajouté appartient à l'ensemble</a:t>
            </a:r>
          </a:p>
          <a:p>
            <a:pPr marL="1371600" lvl="2" indent="-457200"/>
            <a:r>
              <a:rPr lang="fr-FR" dirty="0"/>
              <a:t>Un élément ajouté </a:t>
            </a:r>
            <a:r>
              <a:rPr lang="fr-FR" u="sng" dirty="0"/>
              <a:t>plusieurs fois</a:t>
            </a:r>
            <a:r>
              <a:rPr lang="fr-FR" dirty="0"/>
              <a:t> apparaît </a:t>
            </a:r>
            <a:r>
              <a:rPr lang="fr-FR" u="sng" dirty="0"/>
              <a:t>une seule fois</a:t>
            </a:r>
          </a:p>
          <a:p>
            <a:pPr marL="1371600" lvl="2" indent="-457200"/>
            <a:r>
              <a:rPr lang="fr-FR" dirty="0"/>
              <a:t>Un élément supprimé n'appartient plus à l'ensemble</a:t>
            </a:r>
          </a:p>
          <a:p>
            <a:pPr marL="1371600" lvl="2" indent="-457200"/>
            <a:r>
              <a:rPr lang="fr-FR" dirty="0"/>
              <a:t>Pas d'erreur si suppression d'un élément inexistant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fr-FR" dirty="0"/>
              <a:t>Créer une sous-classe de </a:t>
            </a:r>
            <a:r>
              <a:rPr lang="fr-FR" dirty="0" err="1"/>
              <a:t>TestCase</a:t>
            </a:r>
            <a:endParaRPr lang="fr-FR" dirty="0"/>
          </a:p>
          <a:p>
            <a:pPr marL="914400" lvl="1" indent="-457200"/>
            <a:r>
              <a:rPr lang="fr-FR" dirty="0"/>
              <a:t>Un champ = ensemble</a:t>
            </a:r>
          </a:p>
          <a:p>
            <a:pPr marL="914400" lvl="1" indent="-457200"/>
            <a:r>
              <a:rPr lang="fr-FR" dirty="0"/>
              <a:t>la méthode d'initialisation (</a:t>
            </a:r>
            <a:r>
              <a:rPr lang="fr-FR" dirty="0" err="1"/>
              <a:t>setUp</a:t>
            </a:r>
            <a:r>
              <a:rPr lang="fr-FR" dirty="0"/>
              <a:t>) : crée l'ensemble</a:t>
            </a:r>
          </a:p>
          <a:p>
            <a:pPr marL="914400" lvl="1" indent="-457200"/>
            <a:r>
              <a:rPr lang="fr-FR" dirty="0"/>
              <a:t>4 méthodes de test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90D0-3972-F143-B51A-23621F8FAF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46350608</TotalTime>
  <Pages>1</Pages>
  <Words>649</Words>
  <Application>Microsoft Macintosh PowerPoint</Application>
  <PresentationFormat>Format A4 (210 x 297 mm)</PresentationFormat>
  <Paragraphs>151</Paragraphs>
  <Slides>14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Tests Réutilisables et Automatisables avec xUnit </vt:lpstr>
      <vt:lpstr>eXtreme Programing &amp; méthodes Agiles</vt:lpstr>
      <vt:lpstr>eXtreme Programing (XP)</vt:lpstr>
      <vt:lpstr>Des Tests Réutilisables et Automatiques</vt:lpstr>
      <vt:lpstr>SUnit : Framework de test pour Smalltalk</vt:lpstr>
      <vt:lpstr>Exemple de classe de test</vt:lpstr>
      <vt:lpstr>Méthodes pour vérifier les invariants - 1</vt:lpstr>
      <vt:lpstr>Méthodes pour vérifier les invariants - 2</vt:lpstr>
      <vt:lpstr>Démarche de développement - 1</vt:lpstr>
      <vt:lpstr>Démarche de développement - 2</vt:lpstr>
      <vt:lpstr>Démarche de développement - 3</vt:lpstr>
      <vt:lpstr>Outil d'exécution de test : TestRunner - 1</vt:lpstr>
      <vt:lpstr>Outil d'exécution de test : TestRunner - 2</vt:lpstr>
      <vt:lpstr>Place de la conception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en Informatique</dc:title>
  <dc:subject>Recherche en Informatique au GIP - Comité de recherche 15 Mai 2002</dc:subject>
  <dc:creator>Noury Bouraqadi</dc:creator>
  <cp:keywords/>
  <dc:description/>
  <cp:lastModifiedBy>Noury Bourqadi</cp:lastModifiedBy>
  <cp:revision>487</cp:revision>
  <cp:lastPrinted>2010-01-19T15:09:17Z</cp:lastPrinted>
  <dcterms:created xsi:type="dcterms:W3CDTF">2014-02-25T18:11:17Z</dcterms:created>
  <dcterms:modified xsi:type="dcterms:W3CDTF">2015-02-23T09:29:13Z</dcterms:modified>
</cp:coreProperties>
</file>