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267" r:id="rId2"/>
    <p:sldId id="268" r:id="rId3"/>
    <p:sldId id="269" r:id="rId4"/>
    <p:sldId id="273" r:id="rId5"/>
    <p:sldId id="274" r:id="rId6"/>
    <p:sldId id="275" r:id="rId7"/>
    <p:sldId id="276" r:id="rId8"/>
    <p:sldId id="277" r:id="rId9"/>
  </p:sldIdLst>
  <p:sldSz cx="9906000" cy="6858000" type="A4"/>
  <p:notesSz cx="6985000" cy="101219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92C"/>
    <a:srgbClr val="000000"/>
    <a:srgbClr val="EAEAEA"/>
    <a:srgbClr val="FFFF00"/>
    <a:srgbClr val="FFFF99"/>
    <a:srgbClr val="00DC00"/>
    <a:srgbClr val="00E800"/>
    <a:srgbClr val="FF66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29" d="100"/>
          <a:sy n="129" d="100"/>
        </p:scale>
        <p:origin x="-1544" y="-10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37" d="100"/>
          <a:sy n="37" d="100"/>
        </p:scale>
        <p:origin x="-1566" y="-96"/>
      </p:cViewPr>
      <p:guideLst>
        <p:guide orient="horz" pos="3188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70432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824413"/>
            <a:ext cx="5122863" cy="427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963" tIns="45666" rIns="92963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de texte du masque</a:t>
            </a:r>
          </a:p>
          <a:p>
            <a:pPr lvl="0"/>
            <a:r>
              <a:rPr lang="fr-FR" noProof="0"/>
              <a:t>Second niveau</a:t>
            </a:r>
          </a:p>
          <a:p>
            <a:pPr lvl="0"/>
            <a:r>
              <a:rPr lang="fr-FR" noProof="0"/>
              <a:t>Troisième niveau</a:t>
            </a:r>
          </a:p>
          <a:p>
            <a:pPr lvl="0"/>
            <a:r>
              <a:rPr lang="fr-FR" noProof="0"/>
              <a:t>Quatrième niveau</a:t>
            </a:r>
          </a:p>
          <a:p>
            <a:pPr lvl="0"/>
            <a:r>
              <a:rPr lang="fr-FR" noProof="0"/>
              <a:t>Cinquième niveau</a:t>
            </a:r>
          </a:p>
        </p:txBody>
      </p:sp>
      <p:sp>
        <p:nvSpPr>
          <p:cNvPr id="143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887413"/>
            <a:ext cx="5111750" cy="35385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7216775" y="9699625"/>
            <a:ext cx="747713" cy="323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963" tIns="45666" rIns="92963" bIns="45666" anchor="ctr">
            <a:prstTxWarp prst="textNoShape">
              <a:avLst/>
            </a:prstTxWarp>
            <a:spAutoFit/>
          </a:bodyPr>
          <a:lstStyle/>
          <a:p>
            <a:pPr marL="352425" indent="-352425" algn="r" defTabSz="939800">
              <a:spcBef>
                <a:spcPct val="20000"/>
              </a:spcBef>
              <a:buClr>
                <a:schemeClr val="accent1"/>
              </a:buClr>
              <a:buSzPct val="150000"/>
              <a:buFont typeface="ZapfDingbats" pitchFamily="82" charset="2"/>
              <a:buChar char="n"/>
              <a:defRPr/>
            </a:pPr>
            <a:fld id="{3EAA14A7-4440-0A47-9BD8-1DDE5C7BB95A}" type="slidenum">
              <a:rPr lang="fr-FR" sz="1500">
                <a:solidFill>
                  <a:schemeClr val="accent1"/>
                </a:solidFill>
                <a:latin typeface="Arial" charset="0"/>
              </a:rPr>
              <a:pPr marL="352425" indent="-352425" algn="r" defTabSz="939800">
                <a:spcBef>
                  <a:spcPct val="20000"/>
                </a:spcBef>
                <a:buClr>
                  <a:schemeClr val="accent1"/>
                </a:buClr>
                <a:buSzPct val="150000"/>
                <a:buFont typeface="ZapfDingbats" pitchFamily="82" charset="2"/>
                <a:buChar char="n"/>
                <a:defRPr/>
              </a:pPr>
              <a:t>‹#›</a:t>
            </a:fld>
            <a:endParaRPr lang="fr-FR" sz="1500">
              <a:solidFill>
                <a:schemeClr val="accent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451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ヒラギノ角ゴ Pro W3" charset="-128"/>
        <a:cs typeface="ヒラギノ角ゴ Pro W3" charset="-128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7355-1A2F-514B-92D9-60902AE9B356}" type="datetime1">
              <a:rPr lang="en-US" smtClean="0"/>
              <a:pPr/>
              <a:t>23/02/15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D12C-3746-DF4A-9CED-6E3535A6E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544F-AAC1-0041-9E08-80E499D217C1}" type="datetime1">
              <a:rPr lang="en-US" smtClean="0"/>
              <a:pPr/>
              <a:t>23/02/15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D12C-3746-DF4A-9CED-6E3535A6E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3D22-D308-C949-B91C-8B52FC655F5E}" type="datetime1">
              <a:rPr lang="en-US" smtClean="0"/>
              <a:pPr/>
              <a:t>23/02/15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D12C-3746-DF4A-9CED-6E3535A6E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E01F-B1A9-6C49-A95B-EF48D2138E29}" type="datetime1">
              <a:rPr lang="en-US" smtClean="0"/>
              <a:pPr/>
              <a:t>23/02/15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D12C-3746-DF4A-9CED-6E3535A6E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8871-95B4-8A45-84B2-7D18FA1D7A78}" type="datetime1">
              <a:rPr lang="en-US" smtClean="0"/>
              <a:pPr/>
              <a:t>23/02/15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D12C-3746-DF4A-9CED-6E3535A6E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6E75-85F5-9F41-812E-40DF0E5C0165}" type="datetime1">
              <a:rPr lang="en-US" smtClean="0"/>
              <a:pPr/>
              <a:t>23/02/15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D12C-3746-DF4A-9CED-6E3535A6E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AB57-9228-2A4A-B879-CB8B13F4DE14}" type="datetime1">
              <a:rPr lang="en-US" smtClean="0"/>
              <a:pPr/>
              <a:t>23/02/15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D12C-3746-DF4A-9CED-6E3535A6E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FE99-DA9B-6A47-B087-138419BF3FB0}" type="datetime1">
              <a:rPr lang="en-US" smtClean="0"/>
              <a:pPr/>
              <a:t>23/02/15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D12C-3746-DF4A-9CED-6E3535A6E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A808-3865-CB46-9C0C-B2147E3BCB51}" type="datetime1">
              <a:rPr lang="en-US" smtClean="0"/>
              <a:pPr/>
              <a:t>23/02/15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D12C-3746-DF4A-9CED-6E3535A6E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5867-2297-D742-8C79-2E33C28CE6BC}" type="datetime1">
              <a:rPr lang="en-US" smtClean="0"/>
              <a:pPr/>
              <a:t>23/02/15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D12C-3746-DF4A-9CED-6E3535A6E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208A-B54E-FD4E-A059-51B7CC5A53B0}" type="datetime1">
              <a:rPr lang="en-US" smtClean="0"/>
              <a:pPr/>
              <a:t>23/02/15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D12C-3746-DF4A-9CED-6E3535A6E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Cliquez</a:t>
            </a:r>
            <a:r>
              <a:rPr lang="en-US" dirty="0" smtClean="0"/>
              <a:t> et </a:t>
            </a:r>
            <a:r>
              <a:rPr lang="en-US" dirty="0" err="1" smtClean="0"/>
              <a:t>modifiez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143000"/>
            <a:ext cx="9410700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Cliquez</a:t>
            </a:r>
            <a:r>
              <a:rPr lang="en-US" dirty="0" smtClean="0"/>
              <a:t> pour modifier les styles du </a:t>
            </a:r>
            <a:r>
              <a:rPr lang="en-US" dirty="0" err="1" smtClean="0"/>
              <a:t>texte</a:t>
            </a:r>
            <a:r>
              <a:rPr lang="en-US" dirty="0" smtClean="0"/>
              <a:t> du masque</a:t>
            </a:r>
          </a:p>
          <a:p>
            <a:pPr lvl="1"/>
            <a:r>
              <a:rPr lang="en-US" dirty="0" err="1" smtClean="0"/>
              <a:t>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2"/>
            <a:r>
              <a:rPr lang="en-US" dirty="0" err="1" smtClean="0"/>
              <a:t>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3"/>
            <a:r>
              <a:rPr lang="en-US" dirty="0" err="1" smtClean="0"/>
              <a:t>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4"/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74DD8-D119-E64C-983B-C4B9DA37C0B2}" type="datetime1">
              <a:rPr lang="en-US" smtClean="0"/>
              <a:pPr/>
              <a:t>23/02/15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594600" y="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3D12C-3746-DF4A-9CED-6E3535A6E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 rot="-5400000">
            <a:off x="-1948176" y="4086811"/>
            <a:ext cx="43853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fr-FR" sz="1600" i="1" dirty="0" err="1">
                <a:solidFill>
                  <a:srgbClr val="000000"/>
                </a:solidFill>
                <a:latin typeface="Arial" charset="0"/>
              </a:rPr>
              <a:t>Noury</a:t>
            </a:r>
            <a:r>
              <a:rPr lang="fr-FR" sz="1600" i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fr-FR" sz="1600" i="1" dirty="0" err="1">
                <a:solidFill>
                  <a:srgbClr val="000000"/>
                </a:solidFill>
                <a:latin typeface="Arial" charset="0"/>
              </a:rPr>
              <a:t>Bouraqadi</a:t>
            </a:r>
            <a:r>
              <a:rPr lang="fr-FR" sz="1600" i="1" dirty="0" smtClean="0">
                <a:solidFill>
                  <a:srgbClr val="000000"/>
                </a:solidFill>
                <a:latin typeface="Arial" charset="0"/>
              </a:rPr>
              <a:t> – Ecole des Mines de Douai</a:t>
            </a:r>
            <a:endParaRPr lang="fr-FR" sz="1600" i="1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0"/>
            <a:ext cx="8382000" cy="1600200"/>
          </a:xfrm>
        </p:spPr>
        <p:txBody>
          <a:bodyPr/>
          <a:lstStyle/>
          <a:p>
            <a:r>
              <a:rPr lang="fr-FR" dirty="0" smtClean="0"/>
              <a:t>The Observer Pattern </a:t>
            </a:r>
            <a:br>
              <a:rPr lang="fr-FR" dirty="0" smtClean="0"/>
            </a:br>
            <a:r>
              <a:rPr lang="fr-FR" sz="2400" b="0" i="0" dirty="0" smtClean="0"/>
              <a:t>Schéma de conception pour la Communication </a:t>
            </a:r>
            <a:r>
              <a:rPr lang="fr-FR" sz="2400" b="0" i="0" dirty="0"/>
              <a:t>événementielle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Noury Bouraqadi</a:t>
            </a:r>
          </a:p>
          <a:p>
            <a:r>
              <a:rPr lang="fr-FR" dirty="0" smtClean="0"/>
              <a:t>http://</a:t>
            </a:r>
            <a:r>
              <a:rPr lang="fr-FR" dirty="0" err="1" smtClean="0"/>
              <a:t>car.mines-douai.fr/noury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Option ISIC</a:t>
            </a:r>
          </a:p>
          <a:p>
            <a:r>
              <a:rPr lang="fr-FR" dirty="0" smtClean="0"/>
              <a:t>Ecole des Mines de Douai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Fondement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31925"/>
            <a:ext cx="8826500" cy="5197475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fr-FR"/>
              <a:t>Objectif : </a:t>
            </a:r>
          </a:p>
          <a:p>
            <a:pPr lvl="1">
              <a:lnSpc>
                <a:spcPct val="90000"/>
              </a:lnSpc>
            </a:pPr>
            <a:r>
              <a:rPr lang="fr-FR"/>
              <a:t>interaction entre objets qui ne se connaissent pas a priori</a:t>
            </a:r>
          </a:p>
          <a:p>
            <a:pPr lvl="1">
              <a:lnSpc>
                <a:spcPct val="90000"/>
              </a:lnSpc>
            </a:pPr>
            <a:r>
              <a:rPr lang="fr-FR"/>
              <a:t>communication "multi-cast" : 1 émetteur – n destinataires</a:t>
            </a:r>
          </a:p>
          <a:p>
            <a:pPr lvl="1">
              <a:lnSpc>
                <a:spcPct val="90000"/>
              </a:lnSpc>
            </a:pPr>
            <a:r>
              <a:rPr lang="fr-FR"/>
              <a:t>Connexion-Déconnexion en cours d'exécution</a:t>
            </a:r>
          </a:p>
          <a:p>
            <a:pPr lvl="1">
              <a:lnSpc>
                <a:spcPct val="90000"/>
              </a:lnSpc>
            </a:pPr>
            <a:endParaRPr lang="fr-FR" sz="1000"/>
          </a:p>
          <a:p>
            <a:pPr>
              <a:lnSpc>
                <a:spcPct val="90000"/>
              </a:lnSpc>
            </a:pPr>
            <a:r>
              <a:rPr lang="fr-FR"/>
              <a:t>Exemple : </a:t>
            </a:r>
          </a:p>
          <a:p>
            <a:pPr lvl="1">
              <a:lnSpc>
                <a:spcPct val="90000"/>
              </a:lnSpc>
            </a:pPr>
            <a:r>
              <a:rPr lang="fr-FR"/>
              <a:t>Répartition du temps d'un enseignant-chercheur</a:t>
            </a:r>
          </a:p>
          <a:p>
            <a:pPr lvl="2">
              <a:lnSpc>
                <a:spcPct val="90000"/>
              </a:lnSpc>
            </a:pPr>
            <a:r>
              <a:rPr lang="fr-FR"/>
              <a:t>enseignement, recherche, divers (contrats, encadrement, …) </a:t>
            </a:r>
          </a:p>
          <a:p>
            <a:pPr lvl="1">
              <a:lnSpc>
                <a:spcPct val="90000"/>
              </a:lnSpc>
            </a:pPr>
            <a:r>
              <a:rPr lang="fr-FR"/>
              <a:t>Différents affichages (éventuellement simultanés)</a:t>
            </a:r>
          </a:p>
          <a:p>
            <a:pPr lvl="2">
              <a:lnSpc>
                <a:spcPct val="90000"/>
              </a:lnSpc>
            </a:pPr>
            <a:r>
              <a:rPr lang="fr-FR"/>
              <a:t>Texte</a:t>
            </a:r>
          </a:p>
          <a:p>
            <a:pPr lvl="2">
              <a:lnSpc>
                <a:spcPct val="90000"/>
              </a:lnSpc>
            </a:pPr>
            <a:r>
              <a:rPr lang="fr-FR"/>
              <a:t>Barres</a:t>
            </a:r>
          </a:p>
          <a:p>
            <a:pPr lvl="2">
              <a:lnSpc>
                <a:spcPct val="90000"/>
              </a:lnSpc>
            </a:pPr>
            <a:r>
              <a:rPr lang="fr-FR"/>
              <a:t>Camembert</a:t>
            </a:r>
          </a:p>
        </p:txBody>
      </p:sp>
      <p:sp>
        <p:nvSpPr>
          <p:cNvPr id="399364" name="Text Box 4"/>
          <p:cNvSpPr txBox="1">
            <a:spLocks noChangeArrowheads="1"/>
          </p:cNvSpPr>
          <p:nvPr/>
        </p:nvSpPr>
        <p:spPr bwMode="auto">
          <a:xfrm>
            <a:off x="4114800" y="5505450"/>
            <a:ext cx="1308100" cy="1200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e = 20 %</a:t>
            </a:r>
          </a:p>
          <a:p>
            <a:r>
              <a:rPr lang="fr-FR" sz="2400"/>
              <a:t>r = 35 %</a:t>
            </a:r>
          </a:p>
          <a:p>
            <a:r>
              <a:rPr lang="fr-FR" sz="2400"/>
              <a:t>d = 45 %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943600" y="5124450"/>
            <a:ext cx="1676400" cy="1581150"/>
            <a:chOff x="3744" y="3072"/>
            <a:chExt cx="1056" cy="996"/>
          </a:xfrm>
        </p:grpSpPr>
        <p:sp>
          <p:nvSpPr>
            <p:cNvPr id="399365" name="Rectangle 5"/>
            <p:cNvSpPr>
              <a:spLocks noChangeArrowheads="1"/>
            </p:cNvSpPr>
            <p:nvPr/>
          </p:nvSpPr>
          <p:spPr bwMode="auto">
            <a:xfrm>
              <a:off x="4368" y="3312"/>
              <a:ext cx="144" cy="75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fr-FR" sz="2400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99366" name="Rectangle 6"/>
            <p:cNvSpPr>
              <a:spLocks noChangeArrowheads="1"/>
            </p:cNvSpPr>
            <p:nvPr/>
          </p:nvSpPr>
          <p:spPr bwMode="auto">
            <a:xfrm>
              <a:off x="3912" y="3792"/>
              <a:ext cx="144" cy="2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fr-FR" sz="2400">
                  <a:solidFill>
                    <a:srgbClr val="FFFFFF"/>
                  </a:solidFill>
                </a:rPr>
                <a:t>e</a:t>
              </a:r>
            </a:p>
          </p:txBody>
        </p:sp>
        <p:sp>
          <p:nvSpPr>
            <p:cNvPr id="399367" name="Rectangle 7"/>
            <p:cNvSpPr>
              <a:spLocks noChangeArrowheads="1"/>
            </p:cNvSpPr>
            <p:nvPr/>
          </p:nvSpPr>
          <p:spPr bwMode="auto">
            <a:xfrm>
              <a:off x="4128" y="3600"/>
              <a:ext cx="144" cy="46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fr-FR" sz="2400">
                  <a:solidFill>
                    <a:srgbClr val="FFFFFF"/>
                  </a:solidFill>
                </a:rPr>
                <a:t>r</a:t>
              </a:r>
            </a:p>
          </p:txBody>
        </p:sp>
        <p:sp>
          <p:nvSpPr>
            <p:cNvPr id="399368" name="Line 8"/>
            <p:cNvSpPr>
              <a:spLocks noChangeShapeType="1"/>
            </p:cNvSpPr>
            <p:nvPr/>
          </p:nvSpPr>
          <p:spPr bwMode="auto">
            <a:xfrm>
              <a:off x="3744" y="3072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9369" name="Line 9"/>
            <p:cNvSpPr>
              <a:spLocks noChangeShapeType="1"/>
            </p:cNvSpPr>
            <p:nvPr/>
          </p:nvSpPr>
          <p:spPr bwMode="auto">
            <a:xfrm>
              <a:off x="3744" y="4068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7848600" y="5268915"/>
            <a:ext cx="1352550" cy="1428750"/>
            <a:chOff x="4944" y="3072"/>
            <a:chExt cx="852" cy="900"/>
          </a:xfrm>
        </p:grpSpPr>
        <p:sp>
          <p:nvSpPr>
            <p:cNvPr id="399371" name="Oval 11"/>
            <p:cNvSpPr>
              <a:spLocks noChangeArrowheads="1"/>
            </p:cNvSpPr>
            <p:nvPr/>
          </p:nvSpPr>
          <p:spPr bwMode="auto">
            <a:xfrm>
              <a:off x="4944" y="3072"/>
              <a:ext cx="852" cy="9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9372" name="Arc 12"/>
            <p:cNvSpPr>
              <a:spLocks/>
            </p:cNvSpPr>
            <p:nvPr/>
          </p:nvSpPr>
          <p:spPr bwMode="auto">
            <a:xfrm>
              <a:off x="5339" y="3074"/>
              <a:ext cx="457" cy="715"/>
            </a:xfrm>
            <a:custGeom>
              <a:avLst/>
              <a:gdLst>
                <a:gd name="G0" fmla="+- 1641 0 0"/>
                <a:gd name="G1" fmla="+- 21600 0 0"/>
                <a:gd name="G2" fmla="+- 21600 0 0"/>
                <a:gd name="T0" fmla="*/ 0 w 23241"/>
                <a:gd name="T1" fmla="*/ 62 h 33739"/>
                <a:gd name="T2" fmla="*/ 19507 w 23241"/>
                <a:gd name="T3" fmla="*/ 33739 h 33739"/>
                <a:gd name="T4" fmla="*/ 1641 w 23241"/>
                <a:gd name="T5" fmla="*/ 21600 h 33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241" h="33739" fill="none" extrusionOk="0">
                  <a:moveTo>
                    <a:pt x="0" y="62"/>
                  </a:moveTo>
                  <a:cubicBezTo>
                    <a:pt x="546" y="20"/>
                    <a:pt x="1093" y="-1"/>
                    <a:pt x="1641" y="-1"/>
                  </a:cubicBezTo>
                  <a:cubicBezTo>
                    <a:pt x="13570" y="0"/>
                    <a:pt x="23241" y="9670"/>
                    <a:pt x="23241" y="21600"/>
                  </a:cubicBezTo>
                  <a:cubicBezTo>
                    <a:pt x="23241" y="25929"/>
                    <a:pt x="21940" y="30158"/>
                    <a:pt x="19507" y="33739"/>
                  </a:cubicBezTo>
                </a:path>
                <a:path w="23241" h="33739" stroke="0" extrusionOk="0">
                  <a:moveTo>
                    <a:pt x="0" y="62"/>
                  </a:moveTo>
                  <a:cubicBezTo>
                    <a:pt x="546" y="20"/>
                    <a:pt x="1093" y="-1"/>
                    <a:pt x="1641" y="-1"/>
                  </a:cubicBezTo>
                  <a:cubicBezTo>
                    <a:pt x="13570" y="0"/>
                    <a:pt x="23241" y="9670"/>
                    <a:pt x="23241" y="21600"/>
                  </a:cubicBezTo>
                  <a:cubicBezTo>
                    <a:pt x="23241" y="25929"/>
                    <a:pt x="21940" y="30158"/>
                    <a:pt x="19507" y="33739"/>
                  </a:cubicBezTo>
                  <a:lnTo>
                    <a:pt x="1641" y="21600"/>
                  </a:lnTo>
                  <a:close/>
                </a:path>
              </a:pathLst>
            </a:custGeom>
            <a:ln>
              <a:solidFill>
                <a:srgbClr val="000000"/>
              </a:solidFill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9373" name="Arc 13"/>
            <p:cNvSpPr>
              <a:spLocks/>
            </p:cNvSpPr>
            <p:nvPr/>
          </p:nvSpPr>
          <p:spPr bwMode="auto">
            <a:xfrm>
              <a:off x="5328" y="3521"/>
              <a:ext cx="405" cy="451"/>
            </a:xfrm>
            <a:custGeom>
              <a:avLst/>
              <a:gdLst>
                <a:gd name="G0" fmla="+- 2267 0 0"/>
                <a:gd name="G1" fmla="+- 0 0 0"/>
                <a:gd name="G2" fmla="+- 21600 0 0"/>
                <a:gd name="T0" fmla="*/ 20239 w 20239"/>
                <a:gd name="T1" fmla="*/ 11982 h 21600"/>
                <a:gd name="T2" fmla="*/ 0 w 20239"/>
                <a:gd name="T3" fmla="*/ 21481 h 21600"/>
                <a:gd name="T4" fmla="*/ 2267 w 2023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39" h="21600" fill="none" extrusionOk="0">
                  <a:moveTo>
                    <a:pt x="20238" y="11981"/>
                  </a:moveTo>
                  <a:cubicBezTo>
                    <a:pt x="16232" y="17990"/>
                    <a:pt x="9488" y="21599"/>
                    <a:pt x="2267" y="21599"/>
                  </a:cubicBezTo>
                  <a:cubicBezTo>
                    <a:pt x="1509" y="21599"/>
                    <a:pt x="753" y="21560"/>
                    <a:pt x="0" y="21480"/>
                  </a:cubicBezTo>
                </a:path>
                <a:path w="20239" h="21600" stroke="0" extrusionOk="0">
                  <a:moveTo>
                    <a:pt x="20238" y="11981"/>
                  </a:moveTo>
                  <a:cubicBezTo>
                    <a:pt x="16232" y="17990"/>
                    <a:pt x="9488" y="21599"/>
                    <a:pt x="2267" y="21599"/>
                  </a:cubicBezTo>
                  <a:cubicBezTo>
                    <a:pt x="1509" y="21599"/>
                    <a:pt x="753" y="21560"/>
                    <a:pt x="0" y="21480"/>
                  </a:cubicBezTo>
                  <a:lnTo>
                    <a:pt x="2267" y="0"/>
                  </a:lnTo>
                  <a:close/>
                </a:path>
              </a:pathLst>
            </a:custGeom>
            <a:ln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400"/>
            </a:p>
          </p:txBody>
        </p:sp>
        <p:sp>
          <p:nvSpPr>
            <p:cNvPr id="399374" name="Text Box 14"/>
            <p:cNvSpPr txBox="1">
              <a:spLocks noChangeArrowheads="1"/>
            </p:cNvSpPr>
            <p:nvPr/>
          </p:nvSpPr>
          <p:spPr bwMode="auto">
            <a:xfrm>
              <a:off x="5376" y="3645"/>
              <a:ext cx="201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fr-FR" sz="2400" dirty="0"/>
                <a:t>e</a:t>
              </a:r>
            </a:p>
          </p:txBody>
        </p:sp>
        <p:sp>
          <p:nvSpPr>
            <p:cNvPr id="399375" name="Text Box 15"/>
            <p:cNvSpPr txBox="1">
              <a:spLocks noChangeArrowheads="1"/>
            </p:cNvSpPr>
            <p:nvPr/>
          </p:nvSpPr>
          <p:spPr bwMode="auto">
            <a:xfrm>
              <a:off x="5472" y="3238"/>
              <a:ext cx="18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2400"/>
                <a:t>r</a:t>
              </a:r>
            </a:p>
          </p:txBody>
        </p:sp>
        <p:sp>
          <p:nvSpPr>
            <p:cNvPr id="399376" name="Text Box 16"/>
            <p:cNvSpPr txBox="1">
              <a:spLocks noChangeArrowheads="1"/>
            </p:cNvSpPr>
            <p:nvPr/>
          </p:nvSpPr>
          <p:spPr bwMode="auto">
            <a:xfrm>
              <a:off x="5088" y="3357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2400">
                  <a:solidFill>
                    <a:srgbClr val="FFFFFF"/>
                  </a:solidFill>
                </a:rPr>
                <a:t>d</a:t>
              </a:r>
            </a:p>
          </p:txBody>
        </p:sp>
      </p:grp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D12C-3746-DF4A-9CED-6E3535A6EDB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Patron de conception "Observateur"</a:t>
            </a:r>
            <a:endParaRPr lang="fr-FR" b="0" i="0"/>
          </a:p>
        </p:txBody>
      </p:sp>
      <p:sp>
        <p:nvSpPr>
          <p:cNvPr id="405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/>
              <a:t>cf. Livre </a:t>
            </a:r>
            <a:r>
              <a:rPr lang="fr-FR" b="0" i="0"/>
              <a:t>"Design Patterns"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fr-FR" b="1" i="0"/>
          </a:p>
          <a:p>
            <a:pPr>
              <a:lnSpc>
                <a:spcPct val="90000"/>
              </a:lnSpc>
            </a:pPr>
            <a:r>
              <a:rPr lang="fr-FR"/>
              <a:t>Egalement connu sous le nom : "publish-subscribe"</a:t>
            </a:r>
          </a:p>
          <a:p>
            <a:pPr lvl="1">
              <a:lnSpc>
                <a:spcPct val="90000"/>
              </a:lnSpc>
            </a:pPr>
            <a:r>
              <a:rPr lang="fr-FR"/>
              <a:t>Inventé dans Smalltalk : Model-View-Controller (MVC)</a:t>
            </a:r>
          </a:p>
          <a:p>
            <a:pPr>
              <a:lnSpc>
                <a:spcPct val="90000"/>
              </a:lnSpc>
            </a:pPr>
            <a:endParaRPr lang="fr-FR"/>
          </a:p>
          <a:p>
            <a:pPr>
              <a:lnSpc>
                <a:spcPct val="90000"/>
              </a:lnSpc>
            </a:pPr>
            <a:r>
              <a:rPr lang="fr-FR"/>
              <a:t>dépendance "un vers plusieurs"</a:t>
            </a:r>
          </a:p>
          <a:p>
            <a:pPr lvl="1">
              <a:lnSpc>
                <a:spcPct val="90000"/>
              </a:lnSpc>
            </a:pPr>
            <a:r>
              <a:rPr lang="fr-FR" u="sng"/>
              <a:t>un</a:t>
            </a:r>
            <a:r>
              <a:rPr lang="fr-FR"/>
              <a:t> objet change </a:t>
            </a:r>
            <a:r>
              <a:rPr lang="fr-FR" b="1" i="0">
                <a:sym typeface="Wingdings" charset="2"/>
              </a:rPr>
              <a:t></a:t>
            </a:r>
            <a:r>
              <a:rPr lang="fr-FR">
                <a:sym typeface="Wingdings" charset="2"/>
              </a:rPr>
              <a:t> </a:t>
            </a:r>
            <a:r>
              <a:rPr lang="fr-FR" u="sng">
                <a:sym typeface="Wingdings" charset="2"/>
              </a:rPr>
              <a:t>plusieurs</a:t>
            </a:r>
            <a:r>
              <a:rPr lang="fr-FR">
                <a:sym typeface="Wingdings" charset="2"/>
              </a:rPr>
              <a:t> objets se mettent à jour</a:t>
            </a:r>
          </a:p>
          <a:p>
            <a:pPr lvl="1">
              <a:lnSpc>
                <a:spcPct val="90000"/>
              </a:lnSpc>
            </a:pPr>
            <a:r>
              <a:rPr lang="fr-FR">
                <a:sym typeface="Wingdings" charset="2"/>
              </a:rPr>
              <a:t>Objet qui change : </a:t>
            </a:r>
            <a:r>
              <a:rPr lang="fr-FR" b="1">
                <a:sym typeface="Wingdings" charset="2"/>
              </a:rPr>
              <a:t>sujet</a:t>
            </a:r>
          </a:p>
          <a:p>
            <a:pPr lvl="1">
              <a:lnSpc>
                <a:spcPct val="90000"/>
              </a:lnSpc>
            </a:pPr>
            <a:r>
              <a:rPr lang="fr-FR">
                <a:sym typeface="Wingdings" charset="2"/>
              </a:rPr>
              <a:t>Objets qui se mettent à jour : </a:t>
            </a:r>
            <a:r>
              <a:rPr lang="fr-FR" b="1">
                <a:sym typeface="Wingdings" charset="2"/>
              </a:rPr>
              <a:t>observateurs</a:t>
            </a:r>
          </a:p>
          <a:p>
            <a:pPr>
              <a:lnSpc>
                <a:spcPct val="90000"/>
              </a:lnSpc>
            </a:pPr>
            <a:endParaRPr lang="fr-FR">
              <a:sym typeface="Wingdings" charset="2"/>
            </a:endParaRPr>
          </a:p>
          <a:p>
            <a:pPr>
              <a:lnSpc>
                <a:spcPct val="90000"/>
              </a:lnSpc>
            </a:pPr>
            <a:r>
              <a:rPr lang="fr-FR"/>
              <a:t>Le sujet ne connais pas a priori ses observateurs</a:t>
            </a:r>
          </a:p>
          <a:p>
            <a:pPr lvl="1">
              <a:lnSpc>
                <a:spcPct val="90000"/>
              </a:lnSpc>
            </a:pPr>
            <a:r>
              <a:rPr lang="fr-FR"/>
              <a:t>Les observateurs s'enregistrent en cours d'exécution</a:t>
            </a:r>
          </a:p>
          <a:p>
            <a:pPr lvl="1">
              <a:lnSpc>
                <a:spcPct val="90000"/>
              </a:lnSpc>
            </a:pPr>
            <a:r>
              <a:rPr lang="fr-FR"/>
              <a:t>Il peuvent être "déconnectés" en cours d'exécution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D12C-3746-DF4A-9CED-6E3535A6EDB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Généralisation : utilisation des événements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Evénement =</a:t>
            </a:r>
          </a:p>
          <a:p>
            <a:pPr lvl="1"/>
            <a:r>
              <a:rPr lang="fr-FR"/>
              <a:t>Objet créé à chaque "changement" dans un sujet</a:t>
            </a:r>
          </a:p>
          <a:p>
            <a:pPr lvl="1"/>
            <a:r>
              <a:rPr lang="fr-FR"/>
              <a:t>Contient les infos sur le contexte du changement</a:t>
            </a:r>
          </a:p>
          <a:p>
            <a:pPr lvl="2"/>
            <a:r>
              <a:rPr lang="fr-FR"/>
              <a:t>sujet, données changées, …	</a:t>
            </a:r>
          </a:p>
          <a:p>
            <a:endParaRPr lang="fr-FR"/>
          </a:p>
          <a:p>
            <a:r>
              <a:rPr lang="fr-FR"/>
              <a:t>Différents classes d'événements</a:t>
            </a:r>
          </a:p>
          <a:p>
            <a:pPr lvl="1"/>
            <a:r>
              <a:rPr lang="fr-FR"/>
              <a:t>1 classe par "famille" d'événements </a:t>
            </a:r>
          </a:p>
          <a:p>
            <a:pPr lvl="2"/>
            <a:r>
              <a:rPr lang="fr-FR"/>
              <a:t>1 famille = 1 cause de changement</a:t>
            </a:r>
          </a:p>
          <a:p>
            <a:pPr lvl="2"/>
            <a:endParaRPr lang="fr-FR"/>
          </a:p>
          <a:p>
            <a:r>
              <a:rPr lang="fr-FR"/>
              <a:t>Sujet = source d'événements</a:t>
            </a:r>
          </a:p>
          <a:p>
            <a:endParaRPr lang="fr-FR"/>
          </a:p>
          <a:p>
            <a:r>
              <a:rPr lang="fr-FR"/>
              <a:t>Observateur = puits d'événements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D12C-3746-DF4A-9CED-6E3535A6EDB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bibliothèque </a:t>
            </a:r>
            <a:r>
              <a:rPr lang="fr-FR" b="1" i="1" dirty="0" err="1" smtClean="0"/>
              <a:t>Announcement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Classes </a:t>
            </a:r>
            <a:r>
              <a:rPr lang="en-US" dirty="0" err="1" smtClean="0"/>
              <a:t>d'événements</a:t>
            </a:r>
            <a:r>
              <a:rPr lang="en-US" dirty="0" smtClean="0"/>
              <a:t> : </a:t>
            </a:r>
            <a:r>
              <a:rPr lang="en-US" dirty="0" err="1" smtClean="0"/>
              <a:t>sous</a:t>
            </a:r>
            <a:r>
              <a:rPr lang="en-US" dirty="0" smtClean="0"/>
              <a:t>-classes de </a:t>
            </a:r>
            <a:r>
              <a:rPr lang="en-US" dirty="0" smtClean="0">
                <a:solidFill>
                  <a:srgbClr val="FF0000"/>
                </a:solidFill>
              </a:rPr>
              <a:t>Announcement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gestion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faite</a:t>
            </a:r>
            <a:r>
              <a:rPr lang="en-US" dirty="0" smtClean="0"/>
              <a:t> par </a:t>
            </a:r>
            <a:r>
              <a:rPr lang="en-US" dirty="0" err="1" smtClean="0"/>
              <a:t>une</a:t>
            </a:r>
            <a:r>
              <a:rPr lang="en-US" dirty="0" smtClean="0"/>
              <a:t> instance de </a:t>
            </a:r>
            <a:r>
              <a:rPr lang="en-US" dirty="0" smtClean="0">
                <a:solidFill>
                  <a:srgbClr val="FF0000"/>
                </a:solidFill>
              </a:rPr>
              <a:t>Announcer</a:t>
            </a:r>
          </a:p>
          <a:p>
            <a:r>
              <a:rPr lang="en-US" dirty="0" smtClean="0"/>
              <a:t>Le </a:t>
            </a:r>
            <a:r>
              <a:rPr lang="en-US" dirty="0" err="1" smtClean="0"/>
              <a:t>modèle</a:t>
            </a:r>
            <a:r>
              <a:rPr lang="en-US" dirty="0" smtClean="0"/>
              <a:t> 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crée</a:t>
            </a:r>
            <a:r>
              <a:rPr lang="en-US" dirty="0" smtClean="0"/>
              <a:t> des </a:t>
            </a:r>
            <a:r>
              <a:rPr lang="en-US" dirty="0" err="1" smtClean="0"/>
              <a:t>événements</a:t>
            </a:r>
            <a:r>
              <a:rPr lang="en-US" dirty="0" smtClean="0"/>
              <a:t> 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les </a:t>
            </a:r>
            <a:r>
              <a:rPr lang="en-US" dirty="0" err="1" smtClean="0"/>
              <a:t>envoie</a:t>
            </a:r>
            <a:r>
              <a:rPr lang="en-US" dirty="0" smtClean="0"/>
              <a:t> via </a:t>
            </a:r>
            <a:r>
              <a:rPr lang="en-US" i="1" dirty="0" smtClean="0"/>
              <a:t>Announcer</a:t>
            </a:r>
            <a:endParaRPr lang="en-US" dirty="0"/>
          </a:p>
          <a:p>
            <a:pPr marL="355600" indent="-355600"/>
            <a:r>
              <a:rPr lang="en-US" dirty="0" smtClean="0"/>
              <a:t>Les </a:t>
            </a:r>
            <a:r>
              <a:rPr lang="en-US" dirty="0" err="1" smtClean="0"/>
              <a:t>observateurs</a:t>
            </a:r>
            <a:r>
              <a:rPr lang="en-US" dirty="0" smtClean="0"/>
              <a:t> :</a:t>
            </a:r>
          </a:p>
          <a:p>
            <a:pPr marL="755650" lvl="1" indent="-355600"/>
            <a:r>
              <a:rPr lang="en-US" dirty="0" err="1" smtClean="0"/>
              <a:t>s'inscrivent</a:t>
            </a:r>
            <a:r>
              <a:rPr lang="en-US" dirty="0" smtClean="0"/>
              <a:t> via les messages </a:t>
            </a:r>
          </a:p>
          <a:p>
            <a:pPr marL="1155700" lvl="2" indent="-355600"/>
            <a:r>
              <a:rPr lang="en-US" b="1" dirty="0" smtClean="0"/>
              <a:t>Announcer&gt;&gt;</a:t>
            </a:r>
            <a:r>
              <a:rPr lang="en-US" b="1" dirty="0" err="1" smtClean="0"/>
              <a:t>on:do</a:t>
            </a:r>
            <a:r>
              <a:rPr lang="en-US" b="1" dirty="0" smtClean="0"/>
              <a:t>:</a:t>
            </a:r>
          </a:p>
          <a:p>
            <a:pPr marL="1155700" lvl="2" indent="-355600"/>
            <a:r>
              <a:rPr lang="en-US" b="1" dirty="0" err="1" smtClean="0"/>
              <a:t>Annoncer</a:t>
            </a:r>
            <a:r>
              <a:rPr lang="en-US" b="1" dirty="0" smtClean="0"/>
              <a:t>&gt;&gt;</a:t>
            </a:r>
            <a:r>
              <a:rPr lang="en-US" b="1" dirty="0" err="1" smtClean="0"/>
              <a:t>on:send:to</a:t>
            </a:r>
            <a:r>
              <a:rPr lang="en-US" b="1" dirty="0" smtClean="0"/>
              <a:t>:</a:t>
            </a:r>
          </a:p>
          <a:p>
            <a:pPr marL="755650" lvl="1" indent="-355600"/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D12C-3746-DF4A-9CED-6E3535A6EDB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Exemple</a:t>
            </a:r>
            <a:r>
              <a:rPr lang="en-US" dirty="0" smtClean="0"/>
              <a:t> avec </a:t>
            </a:r>
            <a:r>
              <a:rPr lang="fr-FR" dirty="0" err="1" smtClean="0"/>
              <a:t>Announcement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D12C-3746-DF4A-9CED-6E3535A6EDB4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5" name="Grouper 14"/>
          <p:cNvGrpSpPr/>
          <p:nvPr/>
        </p:nvGrpSpPr>
        <p:grpSpPr>
          <a:xfrm>
            <a:off x="457200" y="2590800"/>
            <a:ext cx="2590800" cy="3504406"/>
            <a:chOff x="1066800" y="1219200"/>
            <a:chExt cx="2057400" cy="3504406"/>
          </a:xfrm>
        </p:grpSpPr>
        <p:sp>
          <p:nvSpPr>
            <p:cNvPr id="7" name="Rectangle 6"/>
            <p:cNvSpPr/>
            <p:nvPr/>
          </p:nvSpPr>
          <p:spPr>
            <a:xfrm>
              <a:off x="1066800" y="1219200"/>
              <a:ext cx="20574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Compteur</a:t>
              </a:r>
              <a:endParaRPr lang="en-US" b="1" dirty="0" smtClean="0"/>
            </a:p>
            <a:p>
              <a:pPr algn="ctr"/>
              <a:r>
                <a:rPr lang="en-US" sz="1800" i="1" dirty="0" smtClean="0"/>
                <a:t>&lt;&lt;</a:t>
              </a:r>
              <a:r>
                <a:rPr lang="en-US" sz="1800" i="1" dirty="0" err="1" smtClean="0"/>
                <a:t>Sujet</a:t>
              </a:r>
              <a:r>
                <a:rPr lang="en-US" sz="1800" i="1" dirty="0" smtClean="0"/>
                <a:t>&gt;&gt;</a:t>
              </a:r>
              <a:endParaRPr lang="en-US" i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66800" y="1981200"/>
              <a:ext cx="20574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err="1" smtClean="0"/>
                <a:t>valeur</a:t>
              </a:r>
              <a:endParaRPr lang="en-US" dirty="0" smtClean="0"/>
            </a:p>
            <a:p>
              <a:r>
                <a:rPr lang="en-US" dirty="0" err="1" smtClean="0"/>
                <a:t>annonceur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66800" y="2743200"/>
              <a:ext cx="2057400" cy="1980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initialize</a:t>
              </a:r>
            </a:p>
            <a:p>
              <a:r>
                <a:rPr lang="en-US" dirty="0" err="1" smtClean="0"/>
                <a:t>annonceur</a:t>
              </a:r>
              <a:endParaRPr lang="en-US" dirty="0" smtClean="0"/>
            </a:p>
            <a:p>
              <a:r>
                <a:rPr lang="en-US" dirty="0" err="1" smtClean="0"/>
                <a:t>valeur</a:t>
              </a:r>
              <a:r>
                <a:rPr lang="en-US" dirty="0" smtClean="0"/>
                <a:t>: </a:t>
              </a:r>
              <a:r>
                <a:rPr lang="en-US" dirty="0" err="1" smtClean="0"/>
                <a:t>nombre</a:t>
              </a:r>
              <a:endParaRPr lang="en-US" dirty="0" smtClean="0"/>
            </a:p>
            <a:p>
              <a:r>
                <a:rPr lang="en-US" dirty="0" err="1" smtClean="0"/>
                <a:t>incrementer</a:t>
              </a:r>
              <a:endParaRPr lang="en-US" dirty="0" smtClean="0"/>
            </a:p>
            <a:p>
              <a:r>
                <a:rPr lang="en-US" dirty="0" err="1" smtClean="0"/>
                <a:t>decrementer</a:t>
              </a:r>
              <a:endParaRPr lang="en-US" dirty="0" smtClean="0"/>
            </a:p>
          </p:txBody>
        </p:sp>
      </p:grpSp>
      <p:grpSp>
        <p:nvGrpSpPr>
          <p:cNvPr id="32" name="Grouper 31"/>
          <p:cNvGrpSpPr/>
          <p:nvPr/>
        </p:nvGrpSpPr>
        <p:grpSpPr>
          <a:xfrm>
            <a:off x="3352800" y="1143000"/>
            <a:ext cx="3479800" cy="3352800"/>
            <a:chOff x="3733800" y="1219200"/>
            <a:chExt cx="3479800" cy="3352800"/>
          </a:xfrm>
        </p:grpSpPr>
        <p:grpSp>
          <p:nvGrpSpPr>
            <p:cNvPr id="17" name="Grouper 16"/>
            <p:cNvGrpSpPr/>
            <p:nvPr/>
          </p:nvGrpSpPr>
          <p:grpSpPr>
            <a:xfrm>
              <a:off x="3733800" y="2667000"/>
              <a:ext cx="3479800" cy="1905000"/>
              <a:chOff x="1066800" y="1524000"/>
              <a:chExt cx="2743200" cy="1905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66800" y="1524000"/>
                <a:ext cx="2743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/>
                  <a:t>ModifCompteur</a:t>
                </a:r>
                <a:endParaRPr lang="en-US" b="1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066800" y="1981200"/>
                <a:ext cx="2743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delta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066800" y="2514600"/>
                <a:ext cx="2743200" cy="914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delta</a:t>
                </a:r>
              </a:p>
              <a:p>
                <a:r>
                  <a:rPr lang="en-US" dirty="0" smtClean="0"/>
                  <a:t>delta: </a:t>
                </a:r>
                <a:r>
                  <a:rPr lang="en-US" dirty="0" err="1" smtClean="0"/>
                  <a:t>nouveauDelta</a:t>
                </a:r>
                <a:endParaRPr lang="en-US" dirty="0" smtClean="0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733800" y="1219200"/>
              <a:ext cx="3479800" cy="914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Announcement</a:t>
              </a:r>
            </a:p>
            <a:p>
              <a:pPr lvl="0" algn="ctr"/>
              <a:r>
                <a:rPr lang="en-US" sz="1800" i="1" dirty="0" smtClean="0">
                  <a:solidFill>
                    <a:prstClr val="black"/>
                  </a:solidFill>
                </a:rPr>
                <a:t>&lt;&lt;</a:t>
              </a:r>
              <a:r>
                <a:rPr lang="en-US" sz="1800" i="1" dirty="0" err="1" smtClean="0">
                  <a:solidFill>
                    <a:prstClr val="black"/>
                  </a:solidFill>
                </a:rPr>
                <a:t>Evénement</a:t>
              </a:r>
              <a:r>
                <a:rPr lang="en-US" sz="1800" i="1" dirty="0" smtClean="0">
                  <a:solidFill>
                    <a:prstClr val="black"/>
                  </a:solidFill>
                </a:rPr>
                <a:t>&gt;&gt;</a:t>
              </a:r>
              <a:endParaRPr lang="en-US" i="1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24" name="Connecteur droit avec flèche 23"/>
            <p:cNvCxnSpPr>
              <a:endCxn id="22" idx="2"/>
            </p:cNvCxnSpPr>
            <p:nvPr/>
          </p:nvCxnSpPr>
          <p:spPr>
            <a:xfrm rot="5400000" flipH="1" flipV="1">
              <a:off x="5207000" y="2400300"/>
              <a:ext cx="533400" cy="1588"/>
            </a:xfrm>
            <a:prstGeom prst="straightConnector1">
              <a:avLst/>
            </a:prstGeom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er 30"/>
          <p:cNvGrpSpPr/>
          <p:nvPr/>
        </p:nvGrpSpPr>
        <p:grpSpPr>
          <a:xfrm>
            <a:off x="7086600" y="2591594"/>
            <a:ext cx="2641600" cy="2057400"/>
            <a:chOff x="6629400" y="4419600"/>
            <a:chExt cx="2641600" cy="2057400"/>
          </a:xfrm>
        </p:grpSpPr>
        <p:sp>
          <p:nvSpPr>
            <p:cNvPr id="28" name="Rectangle 27"/>
            <p:cNvSpPr/>
            <p:nvPr/>
          </p:nvSpPr>
          <p:spPr>
            <a:xfrm>
              <a:off x="6629400" y="4419600"/>
              <a:ext cx="26416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Afficheur</a:t>
              </a:r>
              <a:endParaRPr lang="en-US" b="1" dirty="0" smtClean="0"/>
            </a:p>
            <a:p>
              <a:pPr algn="ctr"/>
              <a:r>
                <a:rPr lang="en-US" sz="1800" i="1" dirty="0" smtClean="0"/>
                <a:t>&lt;&lt;</a:t>
              </a:r>
              <a:r>
                <a:rPr lang="en-US" sz="1800" i="1" dirty="0" err="1" smtClean="0"/>
                <a:t>Observateur</a:t>
              </a:r>
              <a:r>
                <a:rPr lang="en-US" sz="1800" i="1" dirty="0" smtClean="0"/>
                <a:t>&gt;&gt;</a:t>
              </a:r>
              <a:endParaRPr lang="en-US" i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629400" y="5257800"/>
              <a:ext cx="2641600" cy="1219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err="1" smtClean="0"/>
                <a:t>traiter</a:t>
              </a:r>
              <a:r>
                <a:rPr lang="en-US" dirty="0" smtClean="0"/>
                <a:t>: </a:t>
              </a:r>
              <a:r>
                <a:rPr lang="en-US" dirty="0" err="1" smtClean="0"/>
                <a:t>evenement</a:t>
              </a:r>
              <a:endParaRPr lang="en-US" dirty="0" smtClean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629400" y="5181600"/>
              <a:ext cx="26416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 smtClean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Exemple</a:t>
            </a:r>
            <a:r>
              <a:rPr lang="en-US" dirty="0" smtClean="0"/>
              <a:t> avec </a:t>
            </a:r>
            <a:r>
              <a:rPr lang="fr-FR" smtClean="0"/>
              <a:t>Announcement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D12C-3746-DF4A-9CED-6E3535A6EDB4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3" name="Grouper 14"/>
          <p:cNvGrpSpPr/>
          <p:nvPr/>
        </p:nvGrpSpPr>
        <p:grpSpPr>
          <a:xfrm>
            <a:off x="457200" y="2590800"/>
            <a:ext cx="2590800" cy="3504406"/>
            <a:chOff x="1066800" y="1219200"/>
            <a:chExt cx="2057400" cy="3504406"/>
          </a:xfrm>
        </p:grpSpPr>
        <p:sp>
          <p:nvSpPr>
            <p:cNvPr id="7" name="Rectangle 6"/>
            <p:cNvSpPr/>
            <p:nvPr/>
          </p:nvSpPr>
          <p:spPr>
            <a:xfrm>
              <a:off x="1066800" y="1219200"/>
              <a:ext cx="20574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Compteur</a:t>
              </a:r>
              <a:endParaRPr lang="en-US" b="1" dirty="0" smtClean="0"/>
            </a:p>
            <a:p>
              <a:pPr algn="ctr"/>
              <a:r>
                <a:rPr lang="en-US" sz="1800" i="1" dirty="0" smtClean="0"/>
                <a:t>&lt;&lt;</a:t>
              </a:r>
              <a:r>
                <a:rPr lang="en-US" sz="1800" i="1" dirty="0" err="1" smtClean="0"/>
                <a:t>Sujet</a:t>
              </a:r>
              <a:r>
                <a:rPr lang="en-US" sz="1800" i="1" dirty="0" smtClean="0"/>
                <a:t>&gt;&gt;</a:t>
              </a:r>
              <a:endParaRPr lang="en-US" i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66800" y="1981200"/>
              <a:ext cx="20574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err="1" smtClean="0"/>
                <a:t>valeur</a:t>
              </a:r>
              <a:endParaRPr lang="en-US" dirty="0" smtClean="0"/>
            </a:p>
            <a:p>
              <a:r>
                <a:rPr lang="en-US" dirty="0" err="1" smtClean="0"/>
                <a:t>annonceur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66800" y="2743200"/>
              <a:ext cx="2057400" cy="1980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initialize</a:t>
              </a:r>
            </a:p>
            <a:p>
              <a:r>
                <a:rPr lang="en-US" dirty="0" err="1" smtClean="0"/>
                <a:t>annonceur</a:t>
              </a:r>
              <a:endParaRPr lang="en-US" dirty="0" smtClean="0"/>
            </a:p>
            <a:p>
              <a:r>
                <a:rPr lang="en-US" dirty="0" err="1" smtClean="0"/>
                <a:t>valeur</a:t>
              </a:r>
              <a:r>
                <a:rPr lang="en-US" dirty="0" smtClean="0"/>
                <a:t>: </a:t>
              </a:r>
              <a:r>
                <a:rPr lang="en-US" dirty="0" err="1" smtClean="0"/>
                <a:t>nombre</a:t>
              </a:r>
              <a:endParaRPr lang="en-US" dirty="0" smtClean="0"/>
            </a:p>
            <a:p>
              <a:r>
                <a:rPr lang="en-US" dirty="0" err="1" smtClean="0"/>
                <a:t>incrementer</a:t>
              </a:r>
              <a:endParaRPr lang="en-US" dirty="0" smtClean="0"/>
            </a:p>
            <a:p>
              <a:r>
                <a:rPr lang="en-US" dirty="0" err="1" smtClean="0"/>
                <a:t>decrementer</a:t>
              </a:r>
              <a:endParaRPr lang="en-US" dirty="0" smtClean="0"/>
            </a:p>
          </p:txBody>
        </p:sp>
      </p:grpSp>
      <p:sp>
        <p:nvSpPr>
          <p:cNvPr id="21" name="Carré corné 20"/>
          <p:cNvSpPr/>
          <p:nvPr/>
        </p:nvSpPr>
        <p:spPr>
          <a:xfrm>
            <a:off x="4572000" y="2514600"/>
            <a:ext cx="5029200" cy="13716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t"/>
          <a:lstStyle/>
          <a:p>
            <a:r>
              <a:rPr lang="en-US" dirty="0" smtClean="0"/>
              <a:t>super initialize</a:t>
            </a:r>
          </a:p>
          <a:p>
            <a:r>
              <a:rPr lang="en-US" dirty="0" err="1" smtClean="0"/>
              <a:t>annonceur</a:t>
            </a:r>
            <a:r>
              <a:rPr lang="en-US" dirty="0" smtClean="0"/>
              <a:t> := </a:t>
            </a:r>
            <a:r>
              <a:rPr lang="en-US" b="1" dirty="0" smtClean="0"/>
              <a:t>Announcer </a:t>
            </a:r>
            <a:r>
              <a:rPr lang="en-US" dirty="0" smtClean="0"/>
              <a:t>new.</a:t>
            </a:r>
          </a:p>
          <a:p>
            <a:r>
              <a:rPr lang="en-US" dirty="0" err="1" smtClean="0"/>
              <a:t>valeur</a:t>
            </a:r>
            <a:r>
              <a:rPr lang="en-US" dirty="0" smtClean="0"/>
              <a:t> := 0</a:t>
            </a:r>
            <a:endParaRPr lang="en-US" dirty="0"/>
          </a:p>
        </p:txBody>
      </p:sp>
      <p:cxnSp>
        <p:nvCxnSpPr>
          <p:cNvPr id="25" name="Connecteur droit 24"/>
          <p:cNvCxnSpPr>
            <a:endCxn id="21" idx="1"/>
          </p:cNvCxnSpPr>
          <p:nvPr/>
        </p:nvCxnSpPr>
        <p:spPr>
          <a:xfrm flipV="1">
            <a:off x="1752600" y="3200400"/>
            <a:ext cx="2819400" cy="1219200"/>
          </a:xfrm>
          <a:prstGeom prst="line">
            <a:avLst/>
          </a:prstGeom>
          <a:ln w="50800" cap="flat" cmpd="sng" algn="ctr">
            <a:solidFill>
              <a:srgbClr val="000000"/>
            </a:solidFill>
            <a:prstDash val="solid"/>
            <a:round/>
            <a:headEnd type="oval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rré corné 30"/>
          <p:cNvSpPr/>
          <p:nvPr/>
        </p:nvSpPr>
        <p:spPr>
          <a:xfrm>
            <a:off x="4572000" y="4000500"/>
            <a:ext cx="5029200" cy="4953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t"/>
          <a:lstStyle/>
          <a:p>
            <a:r>
              <a:rPr lang="en-US" dirty="0" smtClean="0"/>
              <a:t>^</a:t>
            </a:r>
            <a:r>
              <a:rPr lang="en-US" dirty="0" err="1" smtClean="0"/>
              <a:t>annonceur</a:t>
            </a:r>
            <a:endParaRPr lang="en-US" dirty="0"/>
          </a:p>
        </p:txBody>
      </p:sp>
      <p:cxnSp>
        <p:nvCxnSpPr>
          <p:cNvPr id="32" name="Connecteur droit 31"/>
          <p:cNvCxnSpPr>
            <a:endCxn id="31" idx="1"/>
          </p:cNvCxnSpPr>
          <p:nvPr/>
        </p:nvCxnSpPr>
        <p:spPr>
          <a:xfrm flipV="1">
            <a:off x="2133600" y="4248150"/>
            <a:ext cx="2438400" cy="476250"/>
          </a:xfrm>
          <a:prstGeom prst="line">
            <a:avLst/>
          </a:prstGeom>
          <a:ln w="50800" cap="flat" cmpd="sng" algn="ctr">
            <a:solidFill>
              <a:srgbClr val="000000"/>
            </a:solidFill>
            <a:prstDash val="solid"/>
            <a:round/>
            <a:headEnd type="oval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arré corné 35"/>
          <p:cNvSpPr/>
          <p:nvPr/>
        </p:nvSpPr>
        <p:spPr>
          <a:xfrm>
            <a:off x="4572000" y="4724400"/>
            <a:ext cx="5029200" cy="19812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t"/>
          <a:lstStyle/>
          <a:p>
            <a:r>
              <a:rPr lang="en-US" dirty="0" smtClean="0"/>
              <a:t>|event|</a:t>
            </a:r>
          </a:p>
          <a:p>
            <a:r>
              <a:rPr lang="en-US" dirty="0" smtClean="0"/>
              <a:t>event := </a:t>
            </a:r>
            <a:r>
              <a:rPr lang="en-US" b="1" dirty="0" err="1" smtClean="0"/>
              <a:t>ModifCompteur</a:t>
            </a:r>
            <a:r>
              <a:rPr lang="en-US" b="1" dirty="0" smtClean="0"/>
              <a:t> </a:t>
            </a:r>
            <a:r>
              <a:rPr lang="en-US" dirty="0" smtClean="0"/>
              <a:t>new.</a:t>
            </a:r>
          </a:p>
          <a:p>
            <a:r>
              <a:rPr lang="en-US" dirty="0" smtClean="0"/>
              <a:t>event delta: </a:t>
            </a:r>
            <a:r>
              <a:rPr lang="en-US" dirty="0" err="1" smtClean="0"/>
              <a:t>nombre</a:t>
            </a:r>
            <a:r>
              <a:rPr lang="en-US" dirty="0" smtClean="0"/>
              <a:t> </a:t>
            </a:r>
            <a:r>
              <a:rPr lang="fr-FR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valeur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self </a:t>
            </a:r>
            <a:r>
              <a:rPr lang="en-US" dirty="0" err="1" smtClean="0"/>
              <a:t>annonceur</a:t>
            </a:r>
            <a:r>
              <a:rPr lang="en-US" dirty="0" smtClean="0"/>
              <a:t> </a:t>
            </a:r>
            <a:r>
              <a:rPr lang="en-US" b="1" dirty="0" smtClean="0"/>
              <a:t>announce:</a:t>
            </a:r>
            <a:r>
              <a:rPr lang="en-US" dirty="0" smtClean="0"/>
              <a:t> event.</a:t>
            </a:r>
          </a:p>
          <a:p>
            <a:r>
              <a:rPr lang="en-US" dirty="0" err="1" smtClean="0"/>
              <a:t>valeur</a:t>
            </a:r>
            <a:r>
              <a:rPr lang="en-US" dirty="0" smtClean="0"/>
              <a:t> := </a:t>
            </a:r>
            <a:r>
              <a:rPr lang="en-US" dirty="0" err="1" smtClean="0"/>
              <a:t>nombre</a:t>
            </a:r>
            <a:endParaRPr lang="en-US" dirty="0"/>
          </a:p>
        </p:txBody>
      </p:sp>
      <p:cxnSp>
        <p:nvCxnSpPr>
          <p:cNvPr id="37" name="Connecteur droit 36"/>
          <p:cNvCxnSpPr>
            <a:endCxn id="36" idx="1"/>
          </p:cNvCxnSpPr>
          <p:nvPr/>
        </p:nvCxnSpPr>
        <p:spPr>
          <a:xfrm>
            <a:off x="2743200" y="5181600"/>
            <a:ext cx="1828800" cy="533400"/>
          </a:xfrm>
          <a:prstGeom prst="line">
            <a:avLst/>
          </a:prstGeom>
          <a:ln w="50800" cap="flat" cmpd="sng" algn="ctr">
            <a:solidFill>
              <a:srgbClr val="000000"/>
            </a:solidFill>
            <a:prstDash val="solid"/>
            <a:round/>
            <a:headEnd type="oval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Exemple</a:t>
            </a:r>
            <a:r>
              <a:rPr lang="en-US" dirty="0" smtClean="0"/>
              <a:t> avec </a:t>
            </a:r>
            <a:r>
              <a:rPr lang="fr-FR" smtClean="0"/>
              <a:t>Announcement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D12C-3746-DF4A-9CED-6E3535A6EDB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1" name="Carré corné 20"/>
          <p:cNvSpPr/>
          <p:nvPr/>
        </p:nvSpPr>
        <p:spPr>
          <a:xfrm>
            <a:off x="914400" y="2286000"/>
            <a:ext cx="8153400" cy="28956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r>
              <a:rPr lang="en-US" dirty="0" smtClean="0"/>
              <a:t>"Lien </a:t>
            </a:r>
            <a:r>
              <a:rPr lang="en-US" dirty="0" err="1" smtClean="0"/>
              <a:t>sujet-observateur</a:t>
            </a:r>
            <a:r>
              <a:rPr lang="en-US" dirty="0" smtClean="0"/>
              <a:t>"</a:t>
            </a:r>
          </a:p>
          <a:p>
            <a:r>
              <a:rPr lang="en-US" dirty="0" err="1" smtClean="0"/>
              <a:t>compteur</a:t>
            </a:r>
            <a:r>
              <a:rPr lang="en-US" dirty="0" smtClean="0"/>
              <a:t> := </a:t>
            </a:r>
            <a:r>
              <a:rPr lang="en-US" dirty="0" err="1" smtClean="0"/>
              <a:t>Compteur</a:t>
            </a:r>
            <a:r>
              <a:rPr lang="en-US" dirty="0" smtClean="0"/>
              <a:t> new.</a:t>
            </a:r>
          </a:p>
          <a:p>
            <a:r>
              <a:rPr lang="en-US" dirty="0" err="1" smtClean="0"/>
              <a:t>afficheur</a:t>
            </a:r>
            <a:r>
              <a:rPr lang="en-US" dirty="0" smtClean="0"/>
              <a:t> := </a:t>
            </a:r>
            <a:r>
              <a:rPr lang="en-US" dirty="0" err="1" smtClean="0"/>
              <a:t>Afficheur</a:t>
            </a:r>
            <a:r>
              <a:rPr lang="en-US" dirty="0" smtClean="0"/>
              <a:t> new.</a:t>
            </a:r>
          </a:p>
          <a:p>
            <a:r>
              <a:rPr lang="en-US" dirty="0" err="1" smtClean="0"/>
              <a:t>compteur</a:t>
            </a:r>
            <a:r>
              <a:rPr lang="en-US" dirty="0" smtClean="0"/>
              <a:t> </a:t>
            </a:r>
            <a:r>
              <a:rPr lang="en-US" dirty="0" err="1" smtClean="0"/>
              <a:t>annonceur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on: </a:t>
            </a:r>
            <a:r>
              <a:rPr lang="en-US" b="1" dirty="0" err="1" smtClean="0"/>
              <a:t>ModifCompteur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send: </a:t>
            </a:r>
            <a:r>
              <a:rPr lang="en-US" b="1" dirty="0" smtClean="0"/>
              <a:t>#</a:t>
            </a:r>
            <a:r>
              <a:rPr lang="en-US" b="1" dirty="0" err="1" smtClean="0"/>
              <a:t>traiter</a:t>
            </a:r>
            <a:r>
              <a:rPr lang="en-US" b="1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to: </a:t>
            </a:r>
            <a:r>
              <a:rPr lang="en-US" b="1" dirty="0" err="1" smtClean="0"/>
              <a:t>afficheur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46350952</TotalTime>
  <Pages>1</Pages>
  <Words>395</Words>
  <Application>Microsoft Macintosh PowerPoint</Application>
  <PresentationFormat>Format A4 (210 x 297 mm)</PresentationFormat>
  <Paragraphs>116</Paragraphs>
  <Slides>8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The Observer Pattern  Schéma de conception pour la Communication événementielle</vt:lpstr>
      <vt:lpstr>Fondement</vt:lpstr>
      <vt:lpstr>Patron de conception "Observateur"</vt:lpstr>
      <vt:lpstr>Généralisation : utilisation des événements</vt:lpstr>
      <vt:lpstr>La bibliothèque Announcement</vt:lpstr>
      <vt:lpstr>Exemple avec Announcement</vt:lpstr>
      <vt:lpstr>Exemple avec Announcement</vt:lpstr>
      <vt:lpstr>Exemple avec Announcement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Recherche en Informatique</dc:title>
  <dc:subject>Recherche en Informatique au GIP - Comité de recherche 15 Mai 2002</dc:subject>
  <dc:creator>Noury Bouraqadi</dc:creator>
  <cp:keywords/>
  <dc:description/>
  <cp:lastModifiedBy>Noury Bourqadi</cp:lastModifiedBy>
  <cp:revision>485</cp:revision>
  <cp:lastPrinted>2015-02-23T09:47:37Z</cp:lastPrinted>
  <dcterms:created xsi:type="dcterms:W3CDTF">2014-02-25T18:24:19Z</dcterms:created>
  <dcterms:modified xsi:type="dcterms:W3CDTF">2015-02-23T09:48:17Z</dcterms:modified>
</cp:coreProperties>
</file>