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5" r:id="rId17"/>
    <p:sldId id="270" r:id="rId18"/>
    <p:sldId id="277" r:id="rId19"/>
    <p:sldId id="271" r:id="rId20"/>
    <p:sldId id="272" r:id="rId21"/>
  </p:sldIdLst>
  <p:sldSz cx="9906000" cy="6858000" type="A4"/>
  <p:notesSz cx="6985000" cy="101219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92C"/>
    <a:srgbClr val="000000"/>
    <a:srgbClr val="EAEAEA"/>
    <a:srgbClr val="FFFF00"/>
    <a:srgbClr val="FFFF99"/>
    <a:srgbClr val="00DC00"/>
    <a:srgbClr val="00E800"/>
    <a:srgbClr val="FF66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29" d="100"/>
          <a:sy n="129" d="100"/>
        </p:scale>
        <p:origin x="-1544" y="-10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-1566" y="-96"/>
      </p:cViewPr>
      <p:guideLst>
        <p:guide orient="horz" pos="3188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5037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63" tIns="45666" rIns="92963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de texte du masque</a:t>
            </a:r>
          </a:p>
          <a:p>
            <a:pPr lvl="0"/>
            <a:r>
              <a:rPr lang="fr-FR" noProof="0"/>
              <a:t>Second niveau</a:t>
            </a:r>
          </a:p>
          <a:p>
            <a:pPr lvl="0"/>
            <a:r>
              <a:rPr lang="fr-FR" noProof="0"/>
              <a:t>Troisième niveau</a:t>
            </a:r>
          </a:p>
          <a:p>
            <a:pPr lvl="0"/>
            <a:r>
              <a:rPr lang="fr-FR" noProof="0"/>
              <a:t>Quatrième niveau</a:t>
            </a:r>
          </a:p>
          <a:p>
            <a:pPr lvl="0"/>
            <a:r>
              <a:rPr lang="fr-FR" noProof="0"/>
              <a:t>Cinquième niveau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887413"/>
            <a:ext cx="5111750" cy="353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216775" y="9699625"/>
            <a:ext cx="747713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963" tIns="45666" rIns="92963" bIns="45666" anchor="ctr">
            <a:prstTxWarp prst="textNoShape">
              <a:avLst/>
            </a:prstTxWarp>
            <a:spAutoFit/>
          </a:bodyPr>
          <a:lstStyle/>
          <a:p>
            <a:pPr marL="352425" indent="-352425" algn="r" defTabSz="939800">
              <a:spcBef>
                <a:spcPct val="20000"/>
              </a:spcBef>
              <a:buClr>
                <a:schemeClr val="accent1"/>
              </a:buClr>
              <a:buSzPct val="150000"/>
              <a:buFont typeface="ZapfDingbats" pitchFamily="82" charset="2"/>
              <a:buChar char="n"/>
              <a:defRPr/>
            </a:pPr>
            <a:fld id="{3EAA14A7-4440-0A47-9BD8-1DDE5C7BB95A}" type="slidenum">
              <a:rPr lang="fr-FR" sz="1500">
                <a:solidFill>
                  <a:schemeClr val="accent1"/>
                </a:solidFill>
                <a:latin typeface="Arial" charset="0"/>
              </a:rPr>
              <a:pPr marL="352425" indent="-352425" algn="r" defTabSz="9398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ZapfDingbats" pitchFamily="82" charset="2"/>
                <a:buChar char="n"/>
                <a:defRPr/>
              </a:pPr>
              <a:t>‹#›</a:t>
            </a:fld>
            <a:endParaRPr lang="fr-FR" sz="150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7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8213" y="887413"/>
            <a:ext cx="5111750" cy="3538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8213" y="887413"/>
            <a:ext cx="5111750" cy="3538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8213" y="887413"/>
            <a:ext cx="5111750" cy="3538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9883-7EF3-8C4D-9A17-E90FFB91A3C5}" type="datetime1">
              <a:rPr lang="en-US" smtClean="0"/>
              <a:t>03/03/15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2C1C-F27B-1840-B658-3640A0E939F4}" type="datetime1">
              <a:rPr lang="en-US" smtClean="0"/>
              <a:t>03/03/15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BCC8-68E6-C748-B808-00467E99A4BF}" type="datetime1">
              <a:rPr lang="en-US" smtClean="0"/>
              <a:t>03/03/15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9DD9-5C03-E741-B1E7-9725B17FE35D}" type="datetime1">
              <a:rPr lang="en-US" smtClean="0"/>
              <a:t>03/03/15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D767-5A01-3245-88BD-BAA0F5EDDBDE}" type="datetime1">
              <a:rPr lang="en-US" smtClean="0"/>
              <a:t>03/03/15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753E-1FD5-124B-A022-9DF486C2E8FB}" type="datetime1">
              <a:rPr lang="en-US" smtClean="0"/>
              <a:t>03/03/15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DE77-FE81-E943-8857-3C80DF6EDB97}" type="datetime1">
              <a:rPr lang="en-US" smtClean="0"/>
              <a:t>03/03/15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7A7C-0159-5943-8382-D515E4F49870}" type="datetime1">
              <a:rPr lang="en-US" smtClean="0"/>
              <a:t>03/03/15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6BF7-FD41-AC43-A92A-B25219517A2B}" type="datetime1">
              <a:rPr lang="en-US" smtClean="0"/>
              <a:t>03/03/15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1D8D-13B8-6D4D-8472-3D48F64A18A9}" type="datetime1">
              <a:rPr lang="en-US" smtClean="0"/>
              <a:t>03/03/15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4AD2-4DEF-0745-B5C4-548894F41852}" type="datetime1">
              <a:rPr lang="en-US" smtClean="0"/>
              <a:t>03/03/15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143000"/>
            <a:ext cx="94107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78D9-5E40-4745-B710-5CB5272BA9D2}" type="datetime1">
              <a:rPr lang="en-US" smtClean="0"/>
              <a:t>03/03/15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594600" y="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D782-EC04-E046-8AF9-AAF55F74B5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 rot="-5400000">
            <a:off x="-1744663" y="4087813"/>
            <a:ext cx="397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fr-FR" sz="1600" i="1">
                <a:solidFill>
                  <a:srgbClr val="000000"/>
                </a:solidFill>
                <a:latin typeface="Arial" charset="0"/>
              </a:rPr>
              <a:t>Noury Bouraqadi - option ISIC - Dépt. I. A.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smtClean="0"/>
              <a:t>concurrence</a:t>
            </a:r>
            <a:br>
              <a:rPr lang="fr-FR" dirty="0" smtClean="0"/>
            </a:br>
            <a:r>
              <a:rPr lang="fr-FR" sz="2400" b="0" i="0" dirty="0" smtClean="0"/>
              <a:t>dans Smalltalk</a:t>
            </a:r>
            <a:endParaRPr lang="fr-FR" sz="2400" b="0" i="0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5588" y="3886200"/>
            <a:ext cx="6934200" cy="175260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Noury Bouraqadi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car.mines-douai.fr/noury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Option ISIC</a:t>
            </a:r>
          </a:p>
          <a:p>
            <a:r>
              <a:rPr lang="fr-FR" dirty="0" smtClean="0"/>
              <a:t>Ecole des Mines de Douai</a:t>
            </a:r>
          </a:p>
          <a:p>
            <a:endParaRPr lang="fr-F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d'utilisation des attentes</a:t>
            </a:r>
            <a:endParaRPr 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i="0" dirty="0" smtClean="0">
                <a:solidFill>
                  <a:srgbClr val="FF0000"/>
                </a:solidFill>
                <a:effectLst/>
              </a:rPr>
              <a:t>[</a:t>
            </a:r>
            <a:r>
              <a:rPr lang="en-US" b="0" i="0" dirty="0" smtClean="0">
                <a:effectLst/>
              </a:rPr>
              <a:t>|</a:t>
            </a:r>
            <a:r>
              <a:rPr lang="en-US" b="0" i="0" dirty="0" err="1">
                <a:effectLst/>
              </a:rPr>
              <a:t>attenteEntrePing</a:t>
            </a:r>
            <a:r>
              <a:rPr lang="en-US" b="0" i="0" dirty="0">
                <a:effectLst/>
              </a:rPr>
              <a:t>|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 err="1">
                <a:effectLst/>
              </a:rPr>
              <a:t>attenteEntrePing</a:t>
            </a:r>
            <a:r>
              <a:rPr lang="en-US" b="0" i="0" dirty="0">
                <a:effectLst/>
              </a:rPr>
              <a:t> := Delay </a:t>
            </a:r>
            <a:r>
              <a:rPr lang="en-US" b="0" i="0" dirty="0" err="1">
                <a:effectLst/>
              </a:rPr>
              <a:t>forMilliseconds</a:t>
            </a:r>
            <a:r>
              <a:rPr lang="en-US" b="0" i="0" dirty="0">
                <a:effectLst/>
              </a:rPr>
              <a:t>: 300.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10 </a:t>
            </a:r>
            <a:r>
              <a:rPr lang="en-US" b="0" i="0" dirty="0" err="1">
                <a:effectLst/>
              </a:rPr>
              <a:t>timesRepeat</a:t>
            </a:r>
            <a:r>
              <a:rPr lang="en-US" b="0" i="0" dirty="0">
                <a:effectLst/>
              </a:rPr>
              <a:t>: [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		Transcript </a:t>
            </a:r>
            <a:r>
              <a:rPr lang="en-US" b="0" i="0" dirty="0" err="1">
                <a:effectLst/>
              </a:rPr>
              <a:t>cr</a:t>
            </a:r>
            <a:r>
              <a:rPr lang="en-US" b="0" i="0" dirty="0">
                <a:effectLst/>
              </a:rPr>
              <a:t>; show: 'ping'.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  		 </a:t>
            </a:r>
            <a:r>
              <a:rPr lang="en-US" b="0" i="0" dirty="0" err="1">
                <a:effectLst/>
              </a:rPr>
              <a:t>attenteEntrePing</a:t>
            </a:r>
            <a:r>
              <a:rPr lang="en-US" b="0" i="0" dirty="0">
                <a:effectLst/>
              </a:rPr>
              <a:t> </a:t>
            </a:r>
            <a:r>
              <a:rPr lang="en-US" b="0" i="1" dirty="0">
                <a:solidFill>
                  <a:srgbClr val="FF0000"/>
                </a:solidFill>
                <a:effectLst/>
              </a:rPr>
              <a:t>wait</a:t>
            </a:r>
            <a:r>
              <a:rPr lang="en-US" b="0" i="0" dirty="0">
                <a:effectLst/>
              </a:rPr>
              <a:t>].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3200" i="0" dirty="0">
                <a:solidFill>
                  <a:srgbClr val="FF0000"/>
                </a:solidFill>
                <a:effectLst/>
              </a:rPr>
              <a:t>] </a:t>
            </a:r>
            <a:r>
              <a:rPr lang="en-US" sz="3200" i="0" dirty="0" err="1">
                <a:effectLst/>
              </a:rPr>
              <a:t>forkAt</a:t>
            </a:r>
            <a:r>
              <a:rPr lang="en-US" sz="3200" i="0" dirty="0">
                <a:effectLst/>
              </a:rPr>
              <a:t>: Processor </a:t>
            </a:r>
            <a:r>
              <a:rPr lang="en-US" sz="3200" i="0" dirty="0" err="1">
                <a:effectLst/>
              </a:rPr>
              <a:t>userBackgroundPriority</a:t>
            </a:r>
            <a:r>
              <a:rPr lang="en-US" sz="3200" i="0" dirty="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i="0" dirty="0">
                <a:solidFill>
                  <a:srgbClr val="FF0000"/>
                </a:solidFill>
                <a:effectLst/>
              </a:rPr>
              <a:t>[</a:t>
            </a:r>
            <a:r>
              <a:rPr lang="en-US" b="0" i="0" dirty="0">
                <a:effectLst/>
              </a:rPr>
              <a:t>|</a:t>
            </a:r>
            <a:r>
              <a:rPr lang="en-US" b="0" i="0" dirty="0" err="1">
                <a:effectLst/>
              </a:rPr>
              <a:t>attenteEntrePONG</a:t>
            </a:r>
            <a:r>
              <a:rPr lang="en-US" b="0" i="0" dirty="0">
                <a:effectLst/>
              </a:rPr>
              <a:t>|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 err="1">
                <a:effectLst/>
              </a:rPr>
              <a:t>attenteEntrePONG</a:t>
            </a:r>
            <a:r>
              <a:rPr lang="en-US" b="0" i="0" dirty="0">
                <a:effectLst/>
              </a:rPr>
              <a:t> := Delay </a:t>
            </a:r>
            <a:r>
              <a:rPr lang="en-US" b="0" i="0" dirty="0" err="1">
                <a:effectLst/>
              </a:rPr>
              <a:t>forMilliseconds</a:t>
            </a:r>
            <a:r>
              <a:rPr lang="en-US" b="0" i="0" dirty="0">
                <a:effectLst/>
              </a:rPr>
              <a:t>: 100.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10 </a:t>
            </a:r>
            <a:r>
              <a:rPr lang="en-US" b="0" i="0" dirty="0" err="1">
                <a:effectLst/>
              </a:rPr>
              <a:t>timesRepeat</a:t>
            </a:r>
            <a:r>
              <a:rPr lang="en-US" b="0" i="0" dirty="0">
                <a:effectLst/>
              </a:rPr>
              <a:t>: [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		Transcript </a:t>
            </a:r>
            <a:r>
              <a:rPr lang="en-US" b="0" i="0" dirty="0" err="1">
                <a:effectLst/>
              </a:rPr>
              <a:t>cr</a:t>
            </a:r>
            <a:r>
              <a:rPr lang="en-US" b="0" i="0" dirty="0">
                <a:effectLst/>
              </a:rPr>
              <a:t>; show: 'PONG'.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b="0" i="0" dirty="0">
                <a:effectLst/>
              </a:rPr>
              <a:t>  		 </a:t>
            </a:r>
            <a:r>
              <a:rPr lang="en-US" b="0" i="0" dirty="0" err="1">
                <a:effectLst/>
              </a:rPr>
              <a:t>attenteEntrePONG</a:t>
            </a:r>
            <a:r>
              <a:rPr lang="en-US" b="0" i="0" dirty="0">
                <a:effectLst/>
              </a:rPr>
              <a:t> </a:t>
            </a:r>
            <a:r>
              <a:rPr lang="en-US" b="0" i="1" dirty="0">
                <a:solidFill>
                  <a:srgbClr val="FF0000"/>
                </a:solidFill>
                <a:effectLst/>
              </a:rPr>
              <a:t>wait</a:t>
            </a:r>
            <a:r>
              <a:rPr lang="en-US" b="0" i="0" dirty="0">
                <a:effectLst/>
              </a:rPr>
              <a:t>].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3200" i="0" dirty="0">
                <a:solidFill>
                  <a:srgbClr val="FF0000"/>
                </a:solidFill>
                <a:effectLst/>
              </a:rPr>
              <a:t>] </a:t>
            </a:r>
            <a:r>
              <a:rPr lang="en-US" sz="3200" i="0" dirty="0" err="1">
                <a:solidFill>
                  <a:srgbClr val="000000"/>
                </a:solidFill>
                <a:effectLst/>
              </a:rPr>
              <a:t>forkAt</a:t>
            </a:r>
            <a:r>
              <a:rPr lang="en-US" sz="3200" i="0" dirty="0">
                <a:solidFill>
                  <a:srgbClr val="000000"/>
                </a:solidFill>
                <a:effectLst/>
              </a:rPr>
              <a:t>: Processor </a:t>
            </a:r>
            <a:r>
              <a:rPr lang="en-US" sz="3200" i="0" dirty="0" err="1">
                <a:solidFill>
                  <a:srgbClr val="000000"/>
                </a:solidFill>
                <a:effectLst/>
              </a:rPr>
              <a:t>userBackgroundPriority</a:t>
            </a:r>
            <a:r>
              <a:rPr lang="en-US" sz="3200" i="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Browser (Pharo)</a:t>
            </a:r>
          </a:p>
        </p:txBody>
      </p:sp>
      <p:pic>
        <p:nvPicPr>
          <p:cNvPr id="684038" name="Picture 6" descr="Process Brows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371600"/>
            <a:ext cx="8285162" cy="5289550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Besoin de synchronisation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431925"/>
            <a:ext cx="8828087" cy="2641600"/>
          </a:xfrm>
        </p:spPr>
        <p:txBody>
          <a:bodyPr/>
          <a:lstStyle/>
          <a:p>
            <a:r>
              <a:rPr lang="fr-FR" sz="2000"/>
              <a:t>L’accès simultané à une même ressource par plusieurs processus légers peut entraîner des incohérences</a:t>
            </a:r>
          </a:p>
        </p:txBody>
      </p:sp>
      <p:graphicFrame>
        <p:nvGraphicFramePr>
          <p:cNvPr id="707613" name="Group 29"/>
          <p:cNvGraphicFramePr>
            <a:graphicFrameLocks noGrp="1"/>
          </p:cNvGraphicFramePr>
          <p:nvPr/>
        </p:nvGraphicFramePr>
        <p:xfrm>
          <a:off x="1092200" y="2554288"/>
          <a:ext cx="8585200" cy="2555875"/>
        </p:xfrm>
        <a:graphic>
          <a:graphicData uri="http://schemas.openxmlformats.org/drawingml/2006/table">
            <a:tbl>
              <a:tblPr/>
              <a:tblGrid>
                <a:gridCol w="4292600"/>
                <a:gridCol w="42926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Thread A : cpt debiter: 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Thread B : cpt debiter: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Lecture solde := 3000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Soustraction solde – 1000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Lecture solde := 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Ecriture solde := 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Soustraction solde –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Ecriture solde := 2800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611" name="Rectangle 27"/>
          <p:cNvSpPr>
            <a:spLocks noChangeArrowheads="1"/>
          </p:cNvSpPr>
          <p:nvPr/>
        </p:nvSpPr>
        <p:spPr bwMode="auto">
          <a:xfrm>
            <a:off x="3763963" y="-32385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Synchronisation par exclusion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Marquer des portions de code critique comme étant</a:t>
            </a:r>
          </a:p>
          <a:p>
            <a:pPr lvl="1"/>
            <a:r>
              <a:rPr lang="fr-FR" dirty="0"/>
              <a:t>mutuellement exclusives</a:t>
            </a:r>
          </a:p>
          <a:p>
            <a:pPr lvl="1"/>
            <a:r>
              <a:rPr lang="fr-FR" dirty="0" err="1"/>
              <a:t>auto-exclusives</a:t>
            </a:r>
            <a:endParaRPr lang="fr-FR" dirty="0"/>
          </a:p>
          <a:p>
            <a:endParaRPr lang="fr-FR" dirty="0"/>
          </a:p>
          <a:p>
            <a:r>
              <a:rPr lang="fr-FR" dirty="0"/>
              <a:t>Lorsque 2 threads essayent d'exécuter 2 portions de code mutuellement exclusives</a:t>
            </a:r>
          </a:p>
          <a:p>
            <a:pPr lvl="1"/>
            <a:r>
              <a:rPr lang="fr-FR" dirty="0"/>
              <a:t>Un seul thread s'exécute</a:t>
            </a:r>
          </a:p>
          <a:p>
            <a:pPr lvl="1"/>
            <a:r>
              <a:rPr lang="fr-FR" dirty="0"/>
              <a:t>Le second attend que le premier ait fini la portion critique</a:t>
            </a:r>
          </a:p>
          <a:p>
            <a:pPr lvl="1"/>
            <a:endParaRPr lang="fr-FR" dirty="0"/>
          </a:p>
          <a:p>
            <a:r>
              <a:rPr lang="fr-FR" dirty="0" smtClean="0"/>
              <a:t>La classe </a:t>
            </a:r>
            <a:r>
              <a:rPr lang="fr-FR" dirty="0"/>
              <a:t>de verrous</a:t>
            </a:r>
            <a:r>
              <a:rPr lang="fr-FR" dirty="0" smtClean="0"/>
              <a:t> </a:t>
            </a:r>
            <a:r>
              <a:rPr lang="fr-FR" dirty="0" err="1" smtClean="0"/>
              <a:t>Mutex</a:t>
            </a:r>
            <a:endParaRPr lang="fr-FR" dirty="0" smtClean="0"/>
          </a:p>
          <a:p>
            <a:pPr lvl="1"/>
            <a:r>
              <a:rPr lang="fr-FR" dirty="0"/>
              <a:t>A utiliser dans les portions de code critiques</a:t>
            </a:r>
          </a:p>
          <a:p>
            <a:pPr lvl="1"/>
            <a:r>
              <a:rPr lang="fr-FR" dirty="0"/>
              <a:t>Une instance = verrou permet la synchronisation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352800" y="3200400"/>
            <a:ext cx="47244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52800" y="5257800"/>
            <a:ext cx="47244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synchronisation</a:t>
            </a:r>
            <a:r>
              <a:rPr lang="en-US" dirty="0" smtClean="0"/>
              <a:t> avec un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 smtClean="0"/>
              <a:t>|</a:t>
            </a:r>
            <a:r>
              <a:rPr lang="fr-FR" sz="2800" b="0" dirty="0"/>
              <a:t>verrou compteur|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/>
              <a:t>verrou :=</a:t>
            </a:r>
            <a:r>
              <a:rPr lang="fr-FR" sz="2800" b="0" dirty="0" smtClean="0"/>
              <a:t> </a:t>
            </a:r>
            <a:r>
              <a:rPr lang="fr-FR" sz="2800" b="0" dirty="0" err="1" smtClean="0"/>
              <a:t>Mutex</a:t>
            </a:r>
            <a:r>
              <a:rPr lang="fr-FR" sz="2800" b="0" dirty="0" smtClean="0"/>
              <a:t> new</a:t>
            </a:r>
            <a:r>
              <a:rPr lang="fr-FR" sz="2800" b="0" dirty="0"/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/>
              <a:t>compteur := 0.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4400" b="0" dirty="0">
                <a:solidFill>
                  <a:srgbClr val="FF0000"/>
                </a:solidFill>
              </a:rPr>
              <a:t>[</a:t>
            </a:r>
            <a:r>
              <a:rPr lang="fr-FR" sz="2800" b="0" dirty="0"/>
              <a:t>10 </a:t>
            </a:r>
            <a:r>
              <a:rPr lang="fr-FR" sz="2800" b="0" dirty="0" err="1"/>
              <a:t>timesRepeat</a:t>
            </a:r>
            <a:r>
              <a:rPr lang="fr-FR" sz="2800" b="0" dirty="0"/>
              <a:t>: [Processor </a:t>
            </a:r>
            <a:r>
              <a:rPr lang="fr-FR" sz="2800" b="0" dirty="0" err="1"/>
              <a:t>yield</a:t>
            </a:r>
            <a:r>
              <a:rPr lang="fr-FR" sz="2800" b="0" dirty="0"/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/>
              <a:t>			verrou </a:t>
            </a:r>
            <a:r>
              <a:rPr lang="fr-FR" sz="2800" b="0" dirty="0" err="1"/>
              <a:t>critical</a:t>
            </a:r>
            <a:r>
              <a:rPr lang="fr-FR" sz="2800" b="0" dirty="0"/>
              <a:t>: [compteur := compteur + 1.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/>
              <a:t>		</a:t>
            </a:r>
            <a:r>
              <a:rPr lang="fr-FR" sz="2800" b="0" dirty="0" smtClean="0"/>
              <a:t>						</a:t>
            </a:r>
            <a:r>
              <a:rPr lang="fr-FR" sz="2800" b="0" dirty="0" err="1" smtClean="0"/>
              <a:t>Transcript</a:t>
            </a:r>
            <a:r>
              <a:rPr lang="fr-FR" sz="2800" b="0" dirty="0" smtClean="0"/>
              <a:t> </a:t>
            </a:r>
            <a:r>
              <a:rPr lang="fr-FR" sz="2800" b="0" dirty="0" err="1"/>
              <a:t>cr</a:t>
            </a:r>
            <a:r>
              <a:rPr lang="fr-FR" sz="2800" b="0" dirty="0"/>
              <a:t>; show: compteur</a:t>
            </a:r>
            <a:r>
              <a:rPr lang="fr-FR" sz="2800" b="0" dirty="0" smtClean="0"/>
              <a:t>]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 smtClean="0"/>
              <a:t>]</a:t>
            </a:r>
            <a:r>
              <a:rPr lang="fr-FR" sz="4400" b="0" dirty="0">
                <a:solidFill>
                  <a:srgbClr val="FF0000"/>
                </a:solidFill>
              </a:rPr>
              <a:t>]</a:t>
            </a:r>
            <a:r>
              <a:rPr lang="fr-FR" sz="2800" b="0" dirty="0"/>
              <a:t> </a:t>
            </a:r>
            <a:r>
              <a:rPr lang="fr-FR" sz="4400" dirty="0" err="1">
                <a:solidFill>
                  <a:srgbClr val="FF0000"/>
                </a:solidFill>
              </a:rPr>
              <a:t>fork</a:t>
            </a:r>
            <a:r>
              <a:rPr lang="fr-FR" sz="2800" b="0" dirty="0"/>
              <a:t>.</a:t>
            </a:r>
            <a:endParaRPr lang="fr-FR" sz="2800" b="0" dirty="0" smtClean="0"/>
          </a:p>
          <a:p>
            <a:pPr>
              <a:lnSpc>
                <a:spcPct val="90000"/>
              </a:lnSpc>
              <a:buNone/>
            </a:pPr>
            <a:r>
              <a:rPr lang="fr-FR" sz="4400" b="0" dirty="0" smtClean="0">
                <a:solidFill>
                  <a:srgbClr val="FF0000"/>
                </a:solidFill>
              </a:rPr>
              <a:t>[</a:t>
            </a:r>
            <a:r>
              <a:rPr lang="fr-FR" sz="2800" b="0" dirty="0" smtClean="0"/>
              <a:t>10 </a:t>
            </a:r>
            <a:r>
              <a:rPr lang="fr-FR" sz="2800" b="0" dirty="0" err="1"/>
              <a:t>timesRepeat</a:t>
            </a:r>
            <a:r>
              <a:rPr lang="fr-FR" sz="2800" b="0" dirty="0"/>
              <a:t>: [Processor </a:t>
            </a:r>
            <a:r>
              <a:rPr lang="fr-FR" sz="2800" b="0" dirty="0" err="1"/>
              <a:t>yield</a:t>
            </a:r>
            <a:r>
              <a:rPr lang="fr-FR" sz="2800" b="0" dirty="0"/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/>
              <a:t>			verrou </a:t>
            </a:r>
            <a:r>
              <a:rPr lang="fr-FR" sz="2800" b="0" dirty="0" err="1"/>
              <a:t>critical</a:t>
            </a:r>
            <a:r>
              <a:rPr lang="fr-FR" sz="2800" b="0" dirty="0"/>
              <a:t>: [compteur := compteur - 1.</a:t>
            </a:r>
          </a:p>
          <a:p>
            <a:pPr>
              <a:lnSpc>
                <a:spcPct val="90000"/>
              </a:lnSpc>
              <a:buNone/>
            </a:pPr>
            <a:r>
              <a:rPr lang="fr-FR" sz="2800" b="0" dirty="0"/>
              <a:t>		</a:t>
            </a:r>
            <a:r>
              <a:rPr lang="fr-FR" sz="2800" b="0" dirty="0" smtClean="0"/>
              <a:t>						</a:t>
            </a:r>
            <a:r>
              <a:rPr lang="fr-FR" sz="2800" b="0" dirty="0" err="1" smtClean="0"/>
              <a:t>Transcript</a:t>
            </a:r>
            <a:r>
              <a:rPr lang="fr-FR" sz="2800" b="0" dirty="0" smtClean="0"/>
              <a:t> </a:t>
            </a:r>
            <a:r>
              <a:rPr lang="fr-FR" sz="2800" b="0" dirty="0" err="1"/>
              <a:t>cr</a:t>
            </a:r>
            <a:r>
              <a:rPr lang="fr-FR" sz="2800" b="0" dirty="0"/>
              <a:t>; show: compteur</a:t>
            </a:r>
            <a:r>
              <a:rPr lang="fr-FR" sz="2800" b="0" dirty="0" smtClean="0"/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fr-FR" sz="2800" b="0" dirty="0" smtClean="0"/>
              <a:t>]</a:t>
            </a:r>
            <a:r>
              <a:rPr lang="fr-FR" sz="2800" b="0" dirty="0" smtClean="0">
                <a:solidFill>
                  <a:srgbClr val="FF0000"/>
                </a:solidFill>
              </a:rPr>
              <a:t> </a:t>
            </a:r>
            <a:r>
              <a:rPr lang="fr-FR" sz="4400" b="0" dirty="0" smtClean="0">
                <a:solidFill>
                  <a:srgbClr val="FF0000"/>
                </a:solidFill>
              </a:rPr>
              <a:t>]</a:t>
            </a:r>
            <a:r>
              <a:rPr lang="fr-FR" sz="4400" b="0" dirty="0" smtClean="0"/>
              <a:t> </a:t>
            </a:r>
            <a:r>
              <a:rPr lang="fr-FR" sz="4400" dirty="0" err="1" smtClean="0">
                <a:solidFill>
                  <a:srgbClr val="FF0000"/>
                </a:solidFill>
              </a:rPr>
              <a:t>fork</a:t>
            </a:r>
            <a:endParaRPr lang="en-US" sz="44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352800" y="3200400"/>
            <a:ext cx="47244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52800" y="5257800"/>
            <a:ext cx="47244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Exemple</a:t>
            </a:r>
            <a:r>
              <a:rPr lang="en-US" dirty="0" smtClean="0"/>
              <a:t> de </a:t>
            </a:r>
            <a:r>
              <a:rPr lang="en-US" dirty="0" err="1" smtClean="0"/>
              <a:t>synchronisation</a:t>
            </a:r>
            <a:r>
              <a:rPr lang="en-US" dirty="0" smtClean="0"/>
              <a:t> avec un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verrou compteur|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verrou :=</a:t>
            </a: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Mutex</a:t>
            </a: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new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compteur := 0.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4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</a:t>
            </a:r>
            <a:r>
              <a:rPr lang="fr-FR" sz="2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timesRepeat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[</a:t>
            </a:r>
            <a:r>
              <a:rPr lang="fr-FR" sz="2800" b="0" dirty="0">
                <a:solidFill>
                  <a:srgbClr val="FF0000"/>
                </a:solidFill>
              </a:rPr>
              <a:t>Processor </a:t>
            </a:r>
            <a:r>
              <a:rPr lang="fr-FR" sz="2800" b="0" dirty="0" err="1">
                <a:solidFill>
                  <a:srgbClr val="FF0000"/>
                </a:solidFill>
              </a:rPr>
              <a:t>yield</a:t>
            </a:r>
            <a:r>
              <a:rPr lang="fr-FR" sz="2800" b="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verrou </a:t>
            </a:r>
            <a:r>
              <a:rPr lang="fr-FR" sz="2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critical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[compteur := compteur + 1.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			</a:t>
            </a:r>
            <a:r>
              <a:rPr lang="fr-FR" sz="28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Transcript</a:t>
            </a: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show: compteur</a:t>
            </a: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fr-FR" sz="4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fork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fr-FR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sz="4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 </a:t>
            </a:r>
            <a:r>
              <a:rPr lang="fr-FR" sz="2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timesRepeat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[</a:t>
            </a:r>
            <a:r>
              <a:rPr lang="fr-FR" sz="2800" b="0" dirty="0">
                <a:solidFill>
                  <a:srgbClr val="FF0000"/>
                </a:solidFill>
              </a:rPr>
              <a:t>Processor </a:t>
            </a:r>
            <a:r>
              <a:rPr lang="fr-FR" sz="2800" b="0" dirty="0" err="1">
                <a:solidFill>
                  <a:srgbClr val="FF0000"/>
                </a:solidFill>
              </a:rPr>
              <a:t>yield</a:t>
            </a:r>
            <a:r>
              <a:rPr lang="fr-FR" sz="2800" b="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verrou </a:t>
            </a:r>
            <a:r>
              <a:rPr lang="fr-FR" sz="2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critical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[compteur := compteur - 1.</a:t>
            </a:r>
          </a:p>
          <a:p>
            <a:pPr>
              <a:lnSpc>
                <a:spcPct val="90000"/>
              </a:lnSpc>
              <a:buNone/>
            </a:pP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			</a:t>
            </a:r>
            <a:r>
              <a:rPr lang="fr-FR" sz="28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Transcript</a:t>
            </a: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</a:t>
            </a:r>
            <a:r>
              <a:rPr lang="fr-F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show: compteur</a:t>
            </a: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fr-FR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fr-FR" sz="4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fr-FR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fork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15</a:t>
            </a:fld>
            <a:endParaRPr lang="en-US"/>
          </a:p>
        </p:txBody>
      </p:sp>
      <p:sp>
        <p:nvSpPr>
          <p:cNvPr id="11" name="Bulle ronde 10"/>
          <p:cNvSpPr/>
          <p:nvPr/>
        </p:nvSpPr>
        <p:spPr bwMode="auto">
          <a:xfrm>
            <a:off x="4343400" y="533400"/>
            <a:ext cx="5638800" cy="1905000"/>
          </a:xfrm>
          <a:prstGeom prst="wedgeEllipseCallout">
            <a:avLst>
              <a:gd name="adj1" fmla="val -27702"/>
              <a:gd name="adj2" fmla="val 738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latin typeface="+mn-lt"/>
              </a:rPr>
              <a:t>Laisser la place aux autres </a:t>
            </a:r>
            <a:r>
              <a:rPr lang="fr-FR" sz="3200" dirty="0" err="1" smtClean="0">
                <a:latin typeface="+mn-lt"/>
              </a:rPr>
              <a:t>theads</a:t>
            </a:r>
            <a:r>
              <a:rPr lang="fr-FR" sz="3200" dirty="0" smtClean="0">
                <a:latin typeface="+mn-lt"/>
              </a:rPr>
              <a:t> de même priorité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5562600" y="5410200"/>
            <a:ext cx="1905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62600" y="4953000"/>
            <a:ext cx="1905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43000" y="5334000"/>
            <a:ext cx="1905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6800" y="4114800"/>
            <a:ext cx="1905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Syncrhonisation</a:t>
            </a:r>
            <a:r>
              <a:rPr lang="fr-FR" dirty="0" smtClean="0"/>
              <a:t> par signaux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930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dirty="0" smtClean="0"/>
              <a:t>Idée : Un processus attend la réception d'un signal</a:t>
            </a:r>
          </a:p>
          <a:p>
            <a:pPr lvl="1">
              <a:lnSpc>
                <a:spcPct val="90000"/>
              </a:lnSpc>
            </a:pPr>
            <a:r>
              <a:rPr lang="fr-FR" smtClean="0"/>
              <a:t>Attente + Signaux </a:t>
            </a:r>
            <a:r>
              <a:rPr lang="fr-FR" dirty="0" smtClean="0"/>
              <a:t>via des verrous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224937"/>
            <a:ext cx="4533900" cy="4633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|verrou compteur|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compteur := 0.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verrou := </a:t>
            </a:r>
            <a:r>
              <a:rPr lang="fr-FR" b="1" i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Semaphore</a:t>
            </a:r>
            <a:r>
              <a:rPr lang="fr-FR" b="1" i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new.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sz="4000" i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[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10 </a:t>
            </a:r>
            <a:r>
              <a:rPr lang="fr-FR" i="1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timesRepeat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: [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  verrou </a:t>
            </a:r>
            <a:r>
              <a:rPr lang="fr-FR" i="1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wait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.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  compteur := compteur + 1.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 </a:t>
            </a:r>
            <a:r>
              <a:rPr lang="fr-FR" i="1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Transcript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</a:t>
            </a:r>
            <a:r>
              <a:rPr lang="fr-FR" i="1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cr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; show: compteur.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 verrou signal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]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sz="4000" i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]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</a:t>
            </a:r>
            <a:r>
              <a:rPr lang="fr-FR" sz="4000" b="1" i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fork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.</a:t>
            </a:r>
            <a:endParaRPr lang="fr-FR" b="1" i="1" kern="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2224937"/>
            <a:ext cx="4648200" cy="471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endParaRPr lang="fr-FR" sz="4000" i="1" kern="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ea typeface="ヒラギノ角ゴ Pro W3" charset="-128"/>
              <a:cs typeface="ヒラギノ角ゴ Pro W3" charset="-128"/>
            </a:endParaRPr>
          </a:p>
          <a:p>
            <a:pPr marL="34290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endParaRPr lang="fr-FR" sz="4000" i="1" kern="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ea typeface="ヒラギノ角ゴ Pro W3" charset="-128"/>
              <a:cs typeface="ヒラギノ角ゴ Pro W3" charset="-128"/>
            </a:endParaRP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sz="4000" i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[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10 </a:t>
            </a:r>
            <a:r>
              <a:rPr lang="fr-FR" i="1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timesRepeat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: [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  compteur := compteur * 10.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 </a:t>
            </a:r>
            <a:r>
              <a:rPr lang="fr-FR" i="1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Transcript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</a:t>
            </a:r>
            <a:r>
              <a:rPr lang="fr-FR" i="1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cr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; show: compteur.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 verrou signal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 verrou </a:t>
            </a:r>
            <a:r>
              <a:rPr lang="fr-FR" i="1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wait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.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 ]</a:t>
            </a:r>
          </a:p>
          <a:p>
            <a:pPr marL="342900" lvl="0" indent="-342900" defTabSz="762000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75000"/>
            </a:pPr>
            <a:r>
              <a:rPr lang="fr-FR" sz="4000" i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]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 </a:t>
            </a:r>
            <a:r>
              <a:rPr lang="fr-FR" sz="4000" b="1" i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fork</a:t>
            </a:r>
            <a:r>
              <a:rPr lang="fr-FR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ea typeface="ヒラギノ角ゴ Pro W3" charset="-128"/>
                <a:cs typeface="ヒラギノ角ゴ Pro W3" charset="-128"/>
              </a:rPr>
              <a:t>.</a:t>
            </a:r>
            <a:endParaRPr lang="fr-FR" b="1" i="1" kern="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1" name="Connecteur droit 10"/>
          <p:cNvCxnSpPr/>
          <p:nvPr/>
        </p:nvCxnSpPr>
        <p:spPr bwMode="auto">
          <a:xfrm rot="16200000" flipH="1">
            <a:off x="3499022" y="5186985"/>
            <a:ext cx="3515969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de communications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sz="2900" dirty="0" smtClean="0"/>
              <a:t>Instances de la classe </a:t>
            </a:r>
            <a:r>
              <a:rPr lang="fr-FR" sz="2900" dirty="0" err="1" smtClean="0"/>
              <a:t>SharedQueue</a:t>
            </a:r>
            <a:endParaRPr lang="fr-FR" sz="2900" dirty="0" smtClean="0"/>
          </a:p>
          <a:p>
            <a:pPr lvl="1"/>
            <a:r>
              <a:rPr lang="fr-FR" sz="2900" dirty="0" smtClean="0"/>
              <a:t>Canaux d'échange d'objets</a:t>
            </a:r>
          </a:p>
          <a:p>
            <a:pPr lvl="2"/>
            <a:r>
              <a:rPr lang="fr-FR" sz="2900" dirty="0" smtClean="0"/>
              <a:t>Analogues aux sockets/</a:t>
            </a:r>
            <a:r>
              <a:rPr lang="fr-FR" sz="2900" dirty="0" err="1" smtClean="0"/>
              <a:t>streams</a:t>
            </a:r>
            <a:r>
              <a:rPr lang="fr-FR" sz="2900" dirty="0" smtClean="0"/>
              <a:t> ou pipes </a:t>
            </a:r>
            <a:r>
              <a:rPr lang="fr-FR" sz="2900" dirty="0" err="1" smtClean="0"/>
              <a:t>unix</a:t>
            </a:r>
            <a:endParaRPr lang="fr-FR" sz="2900" dirty="0" smtClean="0"/>
          </a:p>
          <a:p>
            <a:pPr lvl="1"/>
            <a:r>
              <a:rPr lang="fr-FR" sz="2900" dirty="0" smtClean="0"/>
              <a:t>Mais, synchronisés</a:t>
            </a:r>
          </a:p>
          <a:p>
            <a:pPr lvl="2"/>
            <a:r>
              <a:rPr lang="fr-FR" sz="2900" dirty="0" smtClean="0"/>
              <a:t>1 écrivain ou 1 lecteur à la fois</a:t>
            </a:r>
          </a:p>
          <a:p>
            <a:pPr lvl="2"/>
            <a:r>
              <a:rPr lang="fr-FR" sz="2900" dirty="0" smtClean="0"/>
              <a:t>Les lecteurs sont bloqués quand la file est vide</a:t>
            </a:r>
          </a:p>
          <a:p>
            <a:pPr>
              <a:buFont typeface="Wingdings" charset="2"/>
              <a:buNone/>
            </a:pPr>
            <a:endParaRPr lang="fr-FR" sz="2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Exemple de files de communications - 1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3600" b="0" dirty="0"/>
              <a:t>|file|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3600" b="0" dirty="0"/>
              <a:t>file := </a:t>
            </a:r>
            <a:r>
              <a:rPr lang="fr-FR" sz="3600" b="0" dirty="0" err="1"/>
              <a:t>SharedQueue</a:t>
            </a:r>
            <a:r>
              <a:rPr lang="fr-FR" sz="3600" b="0" dirty="0"/>
              <a:t> new.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3600" b="0" dirty="0">
                <a:solidFill>
                  <a:srgbClr val="FF0000"/>
                </a:solidFill>
              </a:rPr>
              <a:t>[</a:t>
            </a:r>
            <a:r>
              <a:rPr lang="fr-FR" sz="3600" b="0" dirty="0"/>
              <a:t>[|nombre| "lecteur 1"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3600" b="0" dirty="0"/>
              <a:t>  nombre := file </a:t>
            </a:r>
            <a:r>
              <a:rPr lang="fr-FR" sz="3600" b="0" dirty="0" err="1"/>
              <a:t>next</a:t>
            </a:r>
            <a:r>
              <a:rPr lang="fr-FR" sz="3600" b="0" dirty="0"/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3600" b="0" dirty="0"/>
              <a:t>  nombre </a:t>
            </a:r>
            <a:r>
              <a:rPr lang="fr-FR" sz="3600" b="0" dirty="0" err="1"/>
              <a:t>ifNil</a:t>
            </a:r>
            <a:r>
              <a:rPr lang="fr-FR" sz="3600" b="0" dirty="0"/>
              <a:t>: [Processor </a:t>
            </a:r>
            <a:r>
              <a:rPr lang="fr-FR" sz="3600" b="0" dirty="0" err="1"/>
              <a:t>terminateActive</a:t>
            </a:r>
            <a:r>
              <a:rPr lang="fr-FR" sz="3600" b="0" dirty="0"/>
              <a:t>].</a:t>
            </a:r>
          </a:p>
          <a:p>
            <a:pPr>
              <a:lnSpc>
                <a:spcPct val="90000"/>
              </a:lnSpc>
              <a:buNone/>
            </a:pPr>
            <a:r>
              <a:rPr lang="fr-FR" sz="3600" b="0" dirty="0"/>
              <a:t>  </a:t>
            </a:r>
            <a:r>
              <a:rPr lang="fr-FR" sz="3600" b="0" dirty="0" err="1"/>
              <a:t>Transcript</a:t>
            </a:r>
            <a:r>
              <a:rPr lang="fr-FR" sz="3600" b="0" dirty="0"/>
              <a:t> </a:t>
            </a:r>
            <a:r>
              <a:rPr lang="fr-FR" sz="3600" b="0" dirty="0" err="1"/>
              <a:t>cr</a:t>
            </a:r>
            <a:r>
              <a:rPr lang="fr-FR" sz="3600" b="0" dirty="0"/>
              <a:t>; show: nombre] </a:t>
            </a:r>
            <a:r>
              <a:rPr lang="fr-FR" sz="3600" b="0" dirty="0" err="1" smtClean="0"/>
              <a:t>repeat</a:t>
            </a:r>
            <a:r>
              <a:rPr lang="fr-FR" sz="4000" b="0" dirty="0" smtClean="0">
                <a:solidFill>
                  <a:srgbClr val="FF0000"/>
                </a:solidFill>
              </a:rPr>
              <a:t>] </a:t>
            </a:r>
            <a:r>
              <a:rPr lang="fr-FR" sz="4000" b="0" dirty="0" err="1" smtClean="0">
                <a:solidFill>
                  <a:srgbClr val="FF0000"/>
                </a:solidFill>
              </a:rPr>
              <a:t>fork</a:t>
            </a:r>
            <a:r>
              <a:rPr lang="fr-FR" sz="4000" b="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fr-FR" sz="900" b="0" dirty="0" smtClean="0"/>
          </a:p>
        </p:txBody>
      </p:sp>
      <p:sp>
        <p:nvSpPr>
          <p:cNvPr id="687108" name="AutoShape 4"/>
          <p:cNvSpPr>
            <a:spLocks noChangeArrowheads="1"/>
          </p:cNvSpPr>
          <p:nvPr/>
        </p:nvSpPr>
        <p:spPr bwMode="auto">
          <a:xfrm>
            <a:off x="7620000" y="5638800"/>
            <a:ext cx="2120900" cy="1066800"/>
          </a:xfrm>
          <a:prstGeom prst="rightArrow">
            <a:avLst>
              <a:gd name="adj1" fmla="val 50000"/>
              <a:gd name="adj2" fmla="val 4970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dirty="0" smtClean="0"/>
              <a:t>"lecteur 2"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Exemple</a:t>
            </a:r>
            <a:r>
              <a:rPr lang="en-US" dirty="0"/>
              <a:t> de files de communications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dirty="0" smtClean="0">
                <a:solidFill>
                  <a:srgbClr val="FF0000"/>
                </a:solidFill>
              </a:rPr>
              <a:t>[</a:t>
            </a:r>
            <a:r>
              <a:rPr lang="fr-FR" sz="3600" b="0" dirty="0" smtClean="0"/>
              <a:t>|</a:t>
            </a:r>
            <a:r>
              <a:rPr lang="fr-FR" sz="3600" b="0" dirty="0"/>
              <a:t>compteur| "lecteur 2"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3600" b="0" dirty="0"/>
              <a:t> compteur := 0.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3600" b="0" dirty="0"/>
              <a:t> [file </a:t>
            </a:r>
            <a:r>
              <a:rPr lang="fr-FR" sz="3600" b="0" dirty="0" err="1"/>
              <a:t>next</a:t>
            </a:r>
            <a:r>
              <a:rPr lang="fr-FR" sz="3600" b="0" dirty="0"/>
              <a:t> </a:t>
            </a:r>
            <a:r>
              <a:rPr lang="fr-FR" sz="3600" b="0" dirty="0" err="1"/>
              <a:t>ifNil</a:t>
            </a:r>
            <a:r>
              <a:rPr lang="fr-FR" sz="3600" b="0" dirty="0"/>
              <a:t>: [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3600" b="0" dirty="0"/>
              <a:t>   </a:t>
            </a:r>
            <a:r>
              <a:rPr lang="fr-FR" sz="3600" b="0" dirty="0" err="1"/>
              <a:t>Transcript</a:t>
            </a:r>
            <a:r>
              <a:rPr lang="fr-FR" sz="3600" b="0" dirty="0"/>
              <a:t> </a:t>
            </a:r>
            <a:r>
              <a:rPr lang="fr-FR" sz="3600" b="0" dirty="0" err="1"/>
              <a:t>cr</a:t>
            </a:r>
            <a:r>
              <a:rPr lang="fr-FR" sz="3600" b="0" dirty="0"/>
              <a:t>; show: 'total = '; show: compteur.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fr-FR" sz="3600" b="0" dirty="0"/>
              <a:t>   Processor </a:t>
            </a:r>
            <a:r>
              <a:rPr lang="fr-FR" sz="3600" b="0" dirty="0" err="1"/>
              <a:t>terminateActive</a:t>
            </a:r>
            <a:r>
              <a:rPr lang="fr-FR" sz="3600" b="0" dirty="0"/>
              <a:t>].</a:t>
            </a:r>
          </a:p>
          <a:p>
            <a:pPr>
              <a:lnSpc>
                <a:spcPct val="90000"/>
              </a:lnSpc>
              <a:buNone/>
            </a:pPr>
            <a:r>
              <a:rPr lang="fr-FR" sz="3600" b="0" dirty="0"/>
              <a:t>  compteur := compteur + 1] </a:t>
            </a:r>
            <a:r>
              <a:rPr lang="fr-FR" sz="3600" b="0" dirty="0" err="1" smtClean="0"/>
              <a:t>repeat</a:t>
            </a:r>
            <a:r>
              <a:rPr lang="fr-FR" sz="4000" b="0" dirty="0" smtClean="0">
                <a:solidFill>
                  <a:srgbClr val="FF0000"/>
                </a:solidFill>
              </a:rPr>
              <a:t>] </a:t>
            </a:r>
            <a:r>
              <a:rPr lang="fr-FR" sz="4000" b="0" dirty="0" err="1" smtClean="0">
                <a:solidFill>
                  <a:srgbClr val="FF0000"/>
                </a:solidFill>
              </a:rPr>
              <a:t>fork</a:t>
            </a:r>
            <a:r>
              <a:rPr lang="fr-FR" sz="4000" b="0" dirty="0" smtClean="0">
                <a:solidFill>
                  <a:srgbClr val="FF0000"/>
                </a:solidFill>
              </a:rPr>
              <a:t>.</a:t>
            </a:r>
            <a:endParaRPr lang="en-US" sz="3600" b="0" dirty="0"/>
          </a:p>
        </p:txBody>
      </p:sp>
      <p:sp>
        <p:nvSpPr>
          <p:cNvPr id="687108" name="AutoShape 4"/>
          <p:cNvSpPr>
            <a:spLocks noChangeArrowheads="1"/>
          </p:cNvSpPr>
          <p:nvPr/>
        </p:nvSpPr>
        <p:spPr bwMode="auto">
          <a:xfrm>
            <a:off x="7620000" y="5638800"/>
            <a:ext cx="2120900" cy="1066800"/>
          </a:xfrm>
          <a:prstGeom prst="rightArrow">
            <a:avLst>
              <a:gd name="adj1" fmla="val 50000"/>
              <a:gd name="adj2" fmla="val 4970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/>
              <a:t>"écrivain"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Programmation concurrente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1095375" y="1600200"/>
            <a:ext cx="8564563" cy="4800600"/>
          </a:xfrm>
        </p:spPr>
        <p:txBody>
          <a:bodyPr>
            <a:normAutofit fontScale="92500" lnSpcReduction="10000"/>
          </a:bodyPr>
          <a:lstStyle/>
          <a:p>
            <a:r>
              <a:rPr lang="fr-FR"/>
              <a:t>Concurrence = multi-tâche ~ parallélisme</a:t>
            </a:r>
          </a:p>
          <a:p>
            <a:endParaRPr lang="fr-FR"/>
          </a:p>
          <a:p>
            <a:r>
              <a:rPr lang="fr-FR"/>
              <a:t>Objectif : réaliser plusieurs activités "simultanément" au sein du même programme</a:t>
            </a:r>
          </a:p>
          <a:p>
            <a:endParaRPr lang="fr-FR"/>
          </a:p>
          <a:p>
            <a:r>
              <a:rPr lang="fr-FR"/>
              <a:t>Applications : </a:t>
            </a:r>
          </a:p>
          <a:p>
            <a:pPr lvl="1"/>
            <a:r>
              <a:rPr lang="fr-FR"/>
              <a:t>Simulation (représentation d’entités actives) , </a:t>
            </a:r>
          </a:p>
          <a:p>
            <a:pPr lvl="1"/>
            <a:r>
              <a:rPr lang="fr-FR"/>
              <a:t>Réseau (connexions multiples), </a:t>
            </a:r>
          </a:p>
          <a:p>
            <a:pPr lvl="1"/>
            <a:r>
              <a:rPr lang="fr-FR"/>
              <a:t>Applications interactives, </a:t>
            </a:r>
          </a:p>
          <a:p>
            <a:pPr lvl="1"/>
            <a:r>
              <a:rPr lang="fr-FR"/>
              <a:t>programmes avec E/S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Exemple</a:t>
            </a:r>
            <a:r>
              <a:rPr lang="en-US" dirty="0"/>
              <a:t> de files de communications - </a:t>
            </a:r>
            <a:r>
              <a:rPr lang="en-US" dirty="0" smtClean="0"/>
              <a:t>3</a:t>
            </a:r>
            <a:endParaRPr lang="fr-FR" dirty="0"/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charset="2"/>
              <a:buNone/>
            </a:pPr>
            <a:r>
              <a:rPr lang="fr-FR" b="0" dirty="0">
                <a:solidFill>
                  <a:srgbClr val="FF0000"/>
                </a:solidFill>
              </a:rPr>
              <a:t>[</a:t>
            </a:r>
            <a:r>
              <a:rPr lang="fr-FR" b="0" dirty="0"/>
              <a:t>|</a:t>
            </a:r>
            <a:r>
              <a:rPr lang="fr-FR" b="0" dirty="0" err="1"/>
              <a:t>attenteEntreEcritures</a:t>
            </a:r>
            <a:r>
              <a:rPr lang="fr-FR" b="0" dirty="0"/>
              <a:t>|</a:t>
            </a:r>
          </a:p>
          <a:p>
            <a:pPr>
              <a:buFont typeface="Wingdings" charset="2"/>
              <a:buNone/>
            </a:pPr>
            <a:r>
              <a:rPr lang="fr-FR" b="0" dirty="0"/>
              <a:t>	</a:t>
            </a:r>
            <a:r>
              <a:rPr lang="fr-FR" b="0" dirty="0" err="1"/>
              <a:t>attenteEntreEcritures</a:t>
            </a:r>
            <a:r>
              <a:rPr lang="fr-FR" b="0" dirty="0"/>
              <a:t> := Delay </a:t>
            </a:r>
            <a:r>
              <a:rPr lang="fr-FR" b="0" dirty="0" err="1"/>
              <a:t>forMilliseconds</a:t>
            </a:r>
            <a:r>
              <a:rPr lang="fr-FR" b="0" dirty="0"/>
              <a:t>: 100.</a:t>
            </a:r>
          </a:p>
          <a:p>
            <a:pPr>
              <a:buFont typeface="Wingdings" charset="2"/>
              <a:buNone/>
            </a:pPr>
            <a:r>
              <a:rPr lang="fr-FR" b="0" dirty="0"/>
              <a:t>	1 to: 10 do: [:entier|</a:t>
            </a:r>
          </a:p>
          <a:p>
            <a:pPr>
              <a:buFont typeface="Wingdings" charset="2"/>
              <a:buNone/>
            </a:pPr>
            <a:r>
              <a:rPr lang="fr-FR" b="0" dirty="0"/>
              <a:t>		</a:t>
            </a:r>
            <a:r>
              <a:rPr lang="fr-FR" b="0" dirty="0" err="1"/>
              <a:t>attenteEntreEcritures</a:t>
            </a:r>
            <a:r>
              <a:rPr lang="fr-FR" b="0" dirty="0"/>
              <a:t> </a:t>
            </a:r>
            <a:r>
              <a:rPr lang="fr-FR" b="0" dirty="0" err="1"/>
              <a:t>wait</a:t>
            </a:r>
            <a:r>
              <a:rPr lang="fr-FR" b="0" dirty="0"/>
              <a:t>.</a:t>
            </a:r>
          </a:p>
          <a:p>
            <a:pPr>
              <a:buFont typeface="Wingdings" charset="2"/>
              <a:buNone/>
            </a:pPr>
            <a:r>
              <a:rPr lang="fr-FR" b="0" dirty="0"/>
              <a:t>		file </a:t>
            </a:r>
            <a:r>
              <a:rPr lang="fr-FR" b="0" dirty="0" err="1"/>
              <a:t>nextPut</a:t>
            </a:r>
            <a:r>
              <a:rPr lang="fr-FR" b="0" dirty="0"/>
              <a:t>: entier].</a:t>
            </a:r>
          </a:p>
          <a:p>
            <a:pPr>
              <a:buNone/>
            </a:pPr>
            <a:r>
              <a:rPr lang="fr-FR" b="0" dirty="0"/>
              <a:t>	2 </a:t>
            </a:r>
            <a:r>
              <a:rPr lang="fr-FR" b="0" dirty="0" err="1"/>
              <a:t>timesRepeat</a:t>
            </a:r>
            <a:r>
              <a:rPr lang="fr-FR" b="0" dirty="0"/>
              <a:t>: [file </a:t>
            </a:r>
            <a:r>
              <a:rPr lang="fr-FR" b="0" dirty="0" err="1"/>
              <a:t>nextPut</a:t>
            </a:r>
            <a:r>
              <a:rPr lang="fr-FR" b="0" dirty="0"/>
              <a:t>: </a:t>
            </a:r>
            <a:r>
              <a:rPr lang="fr-FR" b="0" dirty="0" err="1"/>
              <a:t>nil</a:t>
            </a:r>
            <a:r>
              <a:rPr lang="fr-FR" b="0" dirty="0" smtClean="0"/>
              <a:t>] </a:t>
            </a:r>
            <a:r>
              <a:rPr lang="fr-FR" sz="4800" b="0" dirty="0" smtClean="0">
                <a:solidFill>
                  <a:srgbClr val="FF0000"/>
                </a:solidFill>
              </a:rPr>
              <a:t>] </a:t>
            </a:r>
            <a:r>
              <a:rPr lang="fr-FR" sz="4800" b="0" dirty="0" err="1" smtClean="0">
                <a:solidFill>
                  <a:srgbClr val="FF0000"/>
                </a:solidFill>
              </a:rPr>
              <a:t>fork</a:t>
            </a:r>
            <a:r>
              <a:rPr lang="fr-FR" sz="4800" b="0" dirty="0" smtClean="0">
                <a:solidFill>
                  <a:srgbClr val="FF0000"/>
                </a:solidFill>
              </a:rPr>
              <a:t>.</a:t>
            </a:r>
            <a:endParaRPr lang="fr-FR" sz="4800" b="0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Threads = Processus légers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/>
              <a:t>1 thread = 1 "fil" d’exécution</a:t>
            </a:r>
          </a:p>
          <a:p>
            <a:pPr lvl="1">
              <a:lnSpc>
                <a:spcPct val="90000"/>
              </a:lnSpc>
            </a:pPr>
            <a:r>
              <a:rPr lang="fr-FR"/>
              <a:t>A l'intérieur d'un thread l'exécution est séquentielle</a:t>
            </a:r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r>
              <a:rPr lang="fr-FR"/>
              <a:t>Caractéristiques des thread :</a:t>
            </a:r>
          </a:p>
          <a:p>
            <a:pPr lvl="1">
              <a:lnSpc>
                <a:spcPct val="90000"/>
              </a:lnSpc>
            </a:pPr>
            <a:r>
              <a:rPr lang="fr-FR"/>
              <a:t>Exécution dans le même espace d’adressage </a:t>
            </a:r>
          </a:p>
          <a:p>
            <a:pPr lvl="1">
              <a:lnSpc>
                <a:spcPct val="90000"/>
              </a:lnSpc>
            </a:pPr>
            <a:r>
              <a:rPr lang="fr-FR"/>
              <a:t>Exécution concurrente </a:t>
            </a:r>
          </a:p>
          <a:p>
            <a:pPr lvl="1">
              <a:lnSpc>
                <a:spcPct val="90000"/>
              </a:lnSpc>
            </a:pPr>
            <a:r>
              <a:rPr lang="fr-FR"/>
              <a:t>Géré par la machine virtuelle</a:t>
            </a:r>
          </a:p>
          <a:p>
            <a:pPr lvl="1"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r>
              <a:rPr lang="fr-FR"/>
              <a:t>En Smalltak </a:t>
            </a:r>
          </a:p>
          <a:p>
            <a:pPr lvl="1">
              <a:lnSpc>
                <a:spcPct val="90000"/>
              </a:lnSpc>
            </a:pPr>
            <a:r>
              <a:rPr lang="fr-FR"/>
              <a:t>Utilisation du terme "processus" pour désigner les threads</a:t>
            </a:r>
          </a:p>
          <a:p>
            <a:pPr lvl="1">
              <a:lnSpc>
                <a:spcPct val="90000"/>
              </a:lnSpc>
            </a:pPr>
            <a:r>
              <a:rPr lang="fr-FR"/>
              <a:t>threads = instances de la classe Process</a:t>
            </a:r>
          </a:p>
          <a:p>
            <a:pPr lvl="1">
              <a:lnSpc>
                <a:spcPct val="90000"/>
              </a:lnSpc>
            </a:pPr>
            <a:r>
              <a:rPr lang="fr-FR"/>
              <a:t>Tout traitement se passe dans un thread</a:t>
            </a:r>
          </a:p>
          <a:p>
            <a:pPr lvl="2">
              <a:lnSpc>
                <a:spcPct val="90000"/>
              </a:lnSpc>
            </a:pPr>
            <a:r>
              <a:rPr lang="fr-FR"/>
              <a:t>Gestion souris, sauvegarde,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Cycle de vie d'un thread Smalltalk</a:t>
            </a:r>
          </a:p>
        </p:txBody>
      </p:sp>
      <p:sp>
        <p:nvSpPr>
          <p:cNvPr id="703492" name="AutoShape 4"/>
          <p:cNvSpPr>
            <a:spLocks noChangeArrowheads="1"/>
          </p:cNvSpPr>
          <p:nvPr/>
        </p:nvSpPr>
        <p:spPr bwMode="auto">
          <a:xfrm>
            <a:off x="3736975" y="4343400"/>
            <a:ext cx="212725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altLang="ja-JP" sz="2400"/>
              <a:t>Pr</a:t>
            </a:r>
            <a:r>
              <a:rPr lang="fr-FR" altLang="ja-JP" sz="2400">
                <a:ea typeface="ＭＳ Ｐゴシック" pitchFamily="1" charset="-128"/>
                <a:cs typeface="ＭＳ Ｐゴシック" pitchFamily="1" charset="-128"/>
              </a:rPr>
              <a:t>êt</a:t>
            </a:r>
            <a:endParaRPr lang="fr-FR" sz="2400"/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>
            <a:off x="3733800" y="5943600"/>
            <a:ext cx="2133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altLang="ja-JP" sz="2400" dirty="0"/>
              <a:t>Actif</a:t>
            </a:r>
            <a:endParaRPr lang="fr-FR" sz="2400" dirty="0"/>
          </a:p>
        </p:txBody>
      </p:sp>
      <p:sp>
        <p:nvSpPr>
          <p:cNvPr id="703494" name="AutoShape 6"/>
          <p:cNvSpPr>
            <a:spLocks noChangeArrowheads="1"/>
          </p:cNvSpPr>
          <p:nvPr/>
        </p:nvSpPr>
        <p:spPr bwMode="auto">
          <a:xfrm>
            <a:off x="3733800" y="2743200"/>
            <a:ext cx="2133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altLang="ja-JP" sz="2400"/>
              <a:t>Suspendu</a:t>
            </a:r>
            <a:endParaRPr lang="fr-FR" sz="2400"/>
          </a:p>
        </p:txBody>
      </p:sp>
      <p:sp>
        <p:nvSpPr>
          <p:cNvPr id="703496" name="Text Box 8"/>
          <p:cNvSpPr txBox="1">
            <a:spLocks noChangeArrowheads="1"/>
          </p:cNvSpPr>
          <p:nvPr/>
        </p:nvSpPr>
        <p:spPr bwMode="auto">
          <a:xfrm>
            <a:off x="4876800" y="1981200"/>
            <a:ext cx="12334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Création</a:t>
            </a:r>
          </a:p>
        </p:txBody>
      </p:sp>
      <p:sp>
        <p:nvSpPr>
          <p:cNvPr id="703497" name="Text Box 9"/>
          <p:cNvSpPr txBox="1">
            <a:spLocks noChangeArrowheads="1"/>
          </p:cNvSpPr>
          <p:nvPr/>
        </p:nvSpPr>
        <p:spPr bwMode="auto">
          <a:xfrm>
            <a:off x="4800600" y="3581400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resume</a:t>
            </a:r>
          </a:p>
        </p:txBody>
      </p:sp>
      <p:sp>
        <p:nvSpPr>
          <p:cNvPr id="703498" name="Text Box 10"/>
          <p:cNvSpPr txBox="1">
            <a:spLocks noChangeArrowheads="1"/>
          </p:cNvSpPr>
          <p:nvPr/>
        </p:nvSpPr>
        <p:spPr bwMode="auto">
          <a:xfrm>
            <a:off x="6056313" y="4191000"/>
            <a:ext cx="1335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terminate</a:t>
            </a:r>
          </a:p>
        </p:txBody>
      </p:sp>
      <p:sp>
        <p:nvSpPr>
          <p:cNvPr id="703499" name="Text Box 11"/>
          <p:cNvSpPr txBox="1">
            <a:spLocks noChangeArrowheads="1"/>
          </p:cNvSpPr>
          <p:nvPr/>
        </p:nvSpPr>
        <p:spPr bwMode="auto">
          <a:xfrm>
            <a:off x="5124450" y="51816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run</a:t>
            </a:r>
          </a:p>
        </p:txBody>
      </p:sp>
      <p:cxnSp>
        <p:nvCxnSpPr>
          <p:cNvPr id="703500" name="AutoShape 12"/>
          <p:cNvCxnSpPr>
            <a:cxnSpLocks noChangeShapeType="1"/>
          </p:cNvCxnSpPr>
          <p:nvPr/>
        </p:nvCxnSpPr>
        <p:spPr bwMode="auto">
          <a:xfrm rot="5400000">
            <a:off x="4610100" y="5448300"/>
            <a:ext cx="990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3502" name="AutoShape 14"/>
          <p:cNvCxnSpPr>
            <a:cxnSpLocks noChangeShapeType="1"/>
            <a:stCxn id="703508" idx="4"/>
            <a:endCxn id="703494" idx="0"/>
          </p:cNvCxnSpPr>
          <p:nvPr/>
        </p:nvCxnSpPr>
        <p:spPr bwMode="auto">
          <a:xfrm rot="5400000">
            <a:off x="4343400" y="2286000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3503" name="AutoShape 15"/>
          <p:cNvCxnSpPr>
            <a:cxnSpLocks noChangeShapeType="1"/>
            <a:stCxn id="703494" idx="2"/>
            <a:endCxn id="703492" idx="0"/>
          </p:cNvCxnSpPr>
          <p:nvPr/>
        </p:nvCxnSpPr>
        <p:spPr bwMode="auto">
          <a:xfrm rot="5400000">
            <a:off x="4305300" y="3848100"/>
            <a:ext cx="990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3504" name="AutoShape 16"/>
          <p:cNvCxnSpPr>
            <a:cxnSpLocks noChangeShapeType="1"/>
            <a:stCxn id="703493" idx="3"/>
            <a:endCxn id="703510" idx="2"/>
          </p:cNvCxnSpPr>
          <p:nvPr/>
        </p:nvCxnSpPr>
        <p:spPr bwMode="auto">
          <a:xfrm flipV="1">
            <a:off x="5867400" y="4953000"/>
            <a:ext cx="2667000" cy="12954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3505" name="AutoShape 17"/>
          <p:cNvCxnSpPr>
            <a:cxnSpLocks noChangeShapeType="1"/>
            <a:stCxn id="703492" idx="3"/>
            <a:endCxn id="703510" idx="1"/>
          </p:cNvCxnSpPr>
          <p:nvPr/>
        </p:nvCxnSpPr>
        <p:spPr bwMode="auto">
          <a:xfrm>
            <a:off x="5864225" y="4648200"/>
            <a:ext cx="1679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3507" name="AutoShape 19"/>
          <p:cNvCxnSpPr>
            <a:cxnSpLocks noChangeShapeType="1"/>
            <a:stCxn id="703494" idx="3"/>
            <a:endCxn id="703510" idx="0"/>
          </p:cNvCxnSpPr>
          <p:nvPr/>
        </p:nvCxnSpPr>
        <p:spPr bwMode="auto">
          <a:xfrm>
            <a:off x="5867400" y="3048000"/>
            <a:ext cx="2667000" cy="129540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03508" name="Oval 20"/>
          <p:cNvSpPr>
            <a:spLocks noChangeArrowheads="1"/>
          </p:cNvSpPr>
          <p:nvPr/>
        </p:nvSpPr>
        <p:spPr bwMode="auto">
          <a:xfrm>
            <a:off x="4724400" y="1676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03510" name="AutoShape 22"/>
          <p:cNvSpPr>
            <a:spLocks noChangeArrowheads="1"/>
          </p:cNvSpPr>
          <p:nvPr/>
        </p:nvSpPr>
        <p:spPr bwMode="auto">
          <a:xfrm>
            <a:off x="7543800" y="4343400"/>
            <a:ext cx="1981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altLang="ja-JP" sz="2400"/>
              <a:t>Mort</a:t>
            </a:r>
            <a:endParaRPr lang="fr-FR" sz="2400"/>
          </a:p>
        </p:txBody>
      </p:sp>
      <p:cxnSp>
        <p:nvCxnSpPr>
          <p:cNvPr id="703511" name="AutoShape 23"/>
          <p:cNvCxnSpPr>
            <a:cxnSpLocks noChangeShapeType="1"/>
            <a:stCxn id="703493" idx="1"/>
            <a:endCxn id="703494" idx="1"/>
          </p:cNvCxnSpPr>
          <p:nvPr/>
        </p:nvCxnSpPr>
        <p:spPr bwMode="auto">
          <a:xfrm rot="10800000" flipH="1">
            <a:off x="3733800" y="3048000"/>
            <a:ext cx="1588" cy="3200400"/>
          </a:xfrm>
          <a:prstGeom prst="curvedConnector3">
            <a:avLst>
              <a:gd name="adj1" fmla="val -1622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1500188" y="3733800"/>
            <a:ext cx="1166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suspend</a:t>
            </a:r>
          </a:p>
        </p:txBody>
      </p:sp>
      <p:cxnSp>
        <p:nvCxnSpPr>
          <p:cNvPr id="703513" name="AutoShape 25"/>
          <p:cNvCxnSpPr>
            <a:cxnSpLocks noChangeShapeType="1"/>
            <a:stCxn id="703492" idx="1"/>
            <a:endCxn id="703494" idx="1"/>
          </p:cNvCxnSpPr>
          <p:nvPr/>
        </p:nvCxnSpPr>
        <p:spPr bwMode="auto">
          <a:xfrm rot="10800000">
            <a:off x="3733800" y="3048000"/>
            <a:ext cx="3175" cy="1600200"/>
          </a:xfrm>
          <a:prstGeom prst="curvedConnector3">
            <a:avLst>
              <a:gd name="adj1" fmla="val 3419999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03514" name="AutoShape 26"/>
          <p:cNvCxnSpPr>
            <a:cxnSpLocks noChangeShapeType="1"/>
          </p:cNvCxnSpPr>
          <p:nvPr/>
        </p:nvCxnSpPr>
        <p:spPr bwMode="auto">
          <a:xfrm rot="16200000">
            <a:off x="4000500" y="5448300"/>
            <a:ext cx="990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03515" name="Text Box 27"/>
          <p:cNvSpPr txBox="1">
            <a:spLocks noChangeArrowheads="1"/>
          </p:cNvSpPr>
          <p:nvPr/>
        </p:nvSpPr>
        <p:spPr bwMode="auto">
          <a:xfrm>
            <a:off x="2072680" y="5181600"/>
            <a:ext cx="2435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 dirty="0" err="1"/>
              <a:t>yield</a:t>
            </a:r>
            <a:r>
              <a:rPr lang="fr-FR" sz="2400" dirty="0"/>
              <a:t> / Préemption</a:t>
            </a:r>
          </a:p>
        </p:txBody>
      </p:sp>
      <p:sp>
        <p:nvSpPr>
          <p:cNvPr id="703516" name="Text Box 28"/>
          <p:cNvSpPr txBox="1">
            <a:spLocks noChangeArrowheads="1"/>
          </p:cNvSpPr>
          <p:nvPr/>
        </p:nvSpPr>
        <p:spPr bwMode="auto">
          <a:xfrm>
            <a:off x="6970713" y="5943600"/>
            <a:ext cx="1335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terminate</a:t>
            </a:r>
          </a:p>
        </p:txBody>
      </p:sp>
      <p:sp>
        <p:nvSpPr>
          <p:cNvPr id="703517" name="Text Box 29"/>
          <p:cNvSpPr txBox="1">
            <a:spLocks noChangeArrowheads="1"/>
          </p:cNvSpPr>
          <p:nvPr/>
        </p:nvSpPr>
        <p:spPr bwMode="auto">
          <a:xfrm>
            <a:off x="6970713" y="2895600"/>
            <a:ext cx="1335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400"/>
              <a:t>terminate</a:t>
            </a: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Ordonnencement des thread Smalltalk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Nombre</a:t>
            </a:r>
            <a:r>
              <a:rPr lang="en-US" sz="2800" dirty="0"/>
              <a:t> </a:t>
            </a:r>
            <a:r>
              <a:rPr lang="en-US" sz="2800" dirty="0" err="1"/>
              <a:t>arbitraire</a:t>
            </a:r>
            <a:r>
              <a:rPr lang="en-US" sz="2800" dirty="0"/>
              <a:t> de threads &gt;= 1</a:t>
            </a:r>
          </a:p>
          <a:p>
            <a:pPr lvl="1"/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1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 err="1"/>
              <a:t>actif</a:t>
            </a:r>
            <a:r>
              <a:rPr lang="en-US" dirty="0"/>
              <a:t> = en </a:t>
            </a:r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err="1"/>
              <a:t>d'exécution</a:t>
            </a:r>
            <a:endParaRPr lang="en-US" dirty="0"/>
          </a:p>
          <a:p>
            <a:pPr lvl="1"/>
            <a:r>
              <a:rPr lang="en-US" dirty="0" smtClean="0"/>
              <a:t>Par </a:t>
            </a:r>
            <a:r>
              <a:rPr lang="en-US" dirty="0" err="1"/>
              <a:t>défaut</a:t>
            </a:r>
            <a:r>
              <a:rPr lang="en-US" dirty="0"/>
              <a:t> : thread qui boucle et ne fait </a:t>
            </a:r>
            <a:r>
              <a:rPr lang="en-US" dirty="0" err="1" smtClean="0"/>
              <a:t>rien</a:t>
            </a:r>
            <a:endParaRPr lang="en-US" dirty="0" smtClean="0"/>
          </a:p>
          <a:p>
            <a:r>
              <a:rPr lang="en-US" sz="2800" dirty="0" err="1"/>
              <a:t>Chaque</a:t>
            </a:r>
            <a:r>
              <a:rPr lang="en-US" sz="2800" dirty="0"/>
              <a:t> thread a </a:t>
            </a:r>
            <a:r>
              <a:rPr lang="en-US" sz="2800" dirty="0" err="1"/>
              <a:t>une</a:t>
            </a:r>
            <a:r>
              <a:rPr lang="en-US" sz="2800" dirty="0"/>
              <a:t> </a:t>
            </a:r>
            <a:r>
              <a:rPr lang="en-US" sz="2800" dirty="0" err="1"/>
              <a:t>priorité</a:t>
            </a:r>
            <a:endParaRPr lang="en-US" sz="2800" dirty="0" smtClean="0"/>
          </a:p>
          <a:p>
            <a:pPr lvl="1"/>
            <a:r>
              <a:rPr lang="en-US" dirty="0" smtClean="0"/>
              <a:t>thread </a:t>
            </a:r>
            <a:r>
              <a:rPr lang="en-US" dirty="0" err="1" smtClean="0"/>
              <a:t>actif</a:t>
            </a:r>
            <a:r>
              <a:rPr lang="en-US" dirty="0" smtClean="0"/>
              <a:t> = </a:t>
            </a:r>
            <a:r>
              <a:rPr lang="en-US" dirty="0" smtClean="0"/>
              <a:t>a </a:t>
            </a:r>
            <a:r>
              <a:rPr lang="en-US" dirty="0"/>
              <a:t>la plus haute </a:t>
            </a:r>
            <a:r>
              <a:rPr lang="en-US" dirty="0" err="1" smtClean="0"/>
              <a:t>priorité</a:t>
            </a:r>
            <a:r>
              <a:rPr lang="en-US" dirty="0" smtClean="0"/>
              <a:t> </a:t>
            </a:r>
            <a:r>
              <a:rPr lang="en-US" dirty="0" err="1" smtClean="0"/>
              <a:t>parmi</a:t>
            </a:r>
            <a:r>
              <a:rPr lang="en-US" dirty="0" smtClean="0"/>
              <a:t> </a:t>
            </a:r>
            <a:r>
              <a:rPr lang="en-US" dirty="0" err="1" smtClean="0"/>
              <a:t>ceux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en-US" altLang="ja-JP" dirty="0" err="1" smtClean="0">
                <a:ea typeface="ＭＳ Ｐゴシック" pitchFamily="1" charset="-128"/>
                <a:cs typeface="ＭＳ Ｐゴシック" pitchFamily="1" charset="-128"/>
              </a:rPr>
              <a:t>êts</a:t>
            </a:r>
            <a:endParaRPr lang="en-US" altLang="ja-JP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/>
            <a:r>
              <a:rPr lang="en-US" dirty="0" smtClean="0"/>
              <a:t>Le plus </a:t>
            </a:r>
            <a:r>
              <a:rPr lang="en-US" dirty="0" err="1" smtClean="0"/>
              <a:t>ancien</a:t>
            </a:r>
            <a:r>
              <a:rPr lang="en-US" dirty="0" smtClean="0"/>
              <a:t> </a:t>
            </a:r>
            <a:r>
              <a:rPr lang="en-US" dirty="0" err="1" smtClean="0"/>
              <a:t>parmi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/>
              <a:t>threads de </a:t>
            </a:r>
            <a:r>
              <a:rPr lang="en-US" dirty="0" err="1"/>
              <a:t>priorités</a:t>
            </a:r>
            <a:r>
              <a:rPr lang="en-US" dirty="0"/>
              <a:t> </a:t>
            </a:r>
            <a:r>
              <a:rPr lang="en-US" dirty="0" err="1" smtClean="0"/>
              <a:t>égales</a:t>
            </a:r>
            <a:endParaRPr lang="en-US" dirty="0" smtClean="0"/>
          </a:p>
          <a:p>
            <a:r>
              <a:rPr lang="en-US" sz="2800" dirty="0" err="1" smtClean="0"/>
              <a:t>Ordonnenceur</a:t>
            </a:r>
            <a:r>
              <a:rPr lang="en-US" sz="2800" dirty="0" smtClean="0"/>
              <a:t> = instance unique de </a:t>
            </a:r>
            <a:r>
              <a:rPr lang="en-US" sz="2800" dirty="0" err="1" smtClean="0">
                <a:solidFill>
                  <a:srgbClr val="FF0000"/>
                </a:solidFill>
              </a:rPr>
              <a:t>ProcessorScheduler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Variable </a:t>
            </a:r>
            <a:r>
              <a:rPr lang="en-US" dirty="0" err="1"/>
              <a:t>globale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Processor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Donne </a:t>
            </a:r>
            <a:r>
              <a:rPr lang="en-US" dirty="0"/>
              <a:t>les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prioriétés</a:t>
            </a:r>
            <a:r>
              <a:rPr lang="en-US" dirty="0"/>
              <a:t> </a:t>
            </a:r>
            <a:r>
              <a:rPr lang="en-US" dirty="0" err="1" smtClean="0"/>
              <a:t>valides</a:t>
            </a:r>
            <a:endParaRPr lang="en-US" dirty="0"/>
          </a:p>
          <a:p>
            <a:pPr lvl="2"/>
            <a:r>
              <a:rPr lang="fr-FR" dirty="0" smtClean="0"/>
              <a:t>protocole "</a:t>
            </a:r>
            <a:r>
              <a:rPr lang="fr-FR" dirty="0" err="1"/>
              <a:t>priority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Changement de thread actif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Préemption</a:t>
            </a:r>
            <a:r>
              <a:rPr lang="en-US" dirty="0"/>
              <a:t> </a:t>
            </a:r>
            <a:r>
              <a:rPr lang="en-US" b="0" dirty="0"/>
              <a:t>(</a:t>
            </a:r>
            <a:r>
              <a:rPr lang="en-US" b="0" dirty="0" err="1"/>
              <a:t>automatique</a:t>
            </a:r>
            <a:r>
              <a:rPr lang="en-US" b="0" dirty="0"/>
              <a:t>)</a:t>
            </a:r>
            <a:endParaRPr lang="en-US" dirty="0"/>
          </a:p>
          <a:p>
            <a:pPr lvl="1"/>
            <a:r>
              <a:rPr lang="en-US" dirty="0" smtClean="0"/>
              <a:t>Un t</a:t>
            </a:r>
            <a:r>
              <a:rPr lang="en-US" dirty="0" smtClean="0"/>
              <a:t>hread de </a:t>
            </a:r>
            <a:r>
              <a:rPr lang="en-US" dirty="0" err="1"/>
              <a:t>priorité</a:t>
            </a:r>
            <a:r>
              <a:rPr lang="en-US" dirty="0"/>
              <a:t> </a:t>
            </a:r>
            <a:r>
              <a:rPr lang="en-US" dirty="0" err="1"/>
              <a:t>supérieure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celle</a:t>
            </a:r>
            <a:r>
              <a:rPr lang="en-US" dirty="0"/>
              <a:t> du thread </a:t>
            </a:r>
            <a:r>
              <a:rPr lang="en-US" dirty="0" err="1"/>
              <a:t>actif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pr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êt,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il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devient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actif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. </a:t>
            </a:r>
          </a:p>
          <a:p>
            <a:pPr lvl="1"/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L'ancien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actif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retourne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à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 la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liste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 des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processus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prêts</a:t>
            </a:r>
            <a:r>
              <a:rPr lang="en-US" altLang="ja-JP" dirty="0">
                <a:ea typeface="ＭＳ Ｐゴシック" pitchFamily="1" charset="-128"/>
                <a:cs typeface="ＭＳ Ｐゴシック" pitchFamily="1" charset="-128"/>
              </a:rPr>
              <a:t> en </a:t>
            </a:r>
            <a:r>
              <a:rPr lang="en-US" altLang="ja-JP" dirty="0" err="1">
                <a:ea typeface="ＭＳ Ｐゴシック" pitchFamily="1" charset="-128"/>
                <a:cs typeface="ＭＳ Ｐゴシック" pitchFamily="1" charset="-128"/>
              </a:rPr>
              <a:t>attente</a:t>
            </a:r>
            <a:endParaRPr lang="en-US" altLang="ja-JP" dirty="0">
              <a:ea typeface="ＭＳ Ｐゴシック" pitchFamily="1" charset="-128"/>
              <a:cs typeface="ＭＳ Ｐゴシック" pitchFamily="1" charset="-128"/>
            </a:endParaRPr>
          </a:p>
          <a:p>
            <a:endParaRPr lang="fr-FR" dirty="0"/>
          </a:p>
          <a:p>
            <a:r>
              <a:rPr lang="fr-FR" dirty="0" err="1"/>
              <a:t>Yield</a:t>
            </a:r>
            <a:r>
              <a:rPr lang="fr-FR" dirty="0"/>
              <a:t> </a:t>
            </a:r>
            <a:r>
              <a:rPr lang="fr-FR" b="0" dirty="0"/>
              <a:t>(manuel = codé par le développeur)</a:t>
            </a:r>
            <a:endParaRPr lang="fr-FR" dirty="0"/>
          </a:p>
          <a:p>
            <a:pPr lvl="1"/>
            <a:r>
              <a:rPr lang="fr-FR" dirty="0"/>
              <a:t>Un thread peut permettre aux autres threads de m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ême priorité de devenir actif</a:t>
            </a:r>
          </a:p>
          <a:p>
            <a:pPr lvl="2"/>
            <a:r>
              <a:rPr lang="fr-FR" dirty="0"/>
              <a:t>Il se place à la fin de la liste d'attente des processus pr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êts</a:t>
            </a:r>
            <a:endParaRPr lang="fr-FR" dirty="0"/>
          </a:p>
          <a:p>
            <a:pPr lvl="1"/>
            <a:r>
              <a:rPr lang="fr-FR" dirty="0"/>
              <a:t>Le bloc de traitements qu'il exécute doit contenir</a:t>
            </a:r>
          </a:p>
          <a:p>
            <a:pPr lvl="2"/>
            <a:r>
              <a:rPr lang="fr-FR" b="1" dirty="0"/>
              <a:t>Processor </a:t>
            </a:r>
            <a:r>
              <a:rPr lang="fr-FR" b="1" dirty="0" err="1"/>
              <a:t>yield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d'un thread Smalltalk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des blocs (cf. classe </a:t>
            </a:r>
            <a:r>
              <a:rPr lang="fr-FR" dirty="0" err="1"/>
              <a:t>BlockClosure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newProcess</a:t>
            </a:r>
            <a:endParaRPr lang="fr-FR" dirty="0"/>
          </a:p>
          <a:p>
            <a:pPr lvl="2"/>
            <a:r>
              <a:rPr lang="fr-FR" dirty="0"/>
              <a:t>Crée un thread suspendu</a:t>
            </a:r>
          </a:p>
          <a:p>
            <a:pPr lvl="2"/>
            <a:r>
              <a:rPr lang="fr-FR" dirty="0"/>
              <a:t>M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ême </a:t>
            </a:r>
            <a:r>
              <a:rPr lang="fr-FR" dirty="0"/>
              <a:t>priorité que le thread actif</a:t>
            </a:r>
          </a:p>
          <a:p>
            <a:pPr lvl="1"/>
            <a:r>
              <a:rPr lang="fr-FR" dirty="0" err="1"/>
              <a:t>fork</a:t>
            </a:r>
            <a:endParaRPr lang="fr-FR" dirty="0"/>
          </a:p>
          <a:p>
            <a:pPr lvl="2"/>
            <a:r>
              <a:rPr lang="fr-FR" dirty="0"/>
              <a:t>Crée un thread pr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êt à l'exécution</a:t>
            </a:r>
          </a:p>
          <a:p>
            <a:pPr lvl="2"/>
            <a:r>
              <a:rPr lang="fr-FR" dirty="0"/>
              <a:t>M</a:t>
            </a:r>
            <a:r>
              <a:rPr lang="fr-FR" altLang="ja-JP" dirty="0">
                <a:ea typeface="ＭＳ Ｐゴシック" pitchFamily="1" charset="-128"/>
                <a:cs typeface="ＭＳ Ｐゴシック" pitchFamily="1" charset="-128"/>
              </a:rPr>
              <a:t>ême </a:t>
            </a:r>
            <a:r>
              <a:rPr lang="fr-FR" dirty="0"/>
              <a:t>priorité que le thread actif</a:t>
            </a:r>
          </a:p>
          <a:p>
            <a:pPr lvl="1"/>
            <a:r>
              <a:rPr lang="fr-FR" dirty="0" err="1"/>
              <a:t>forkAt</a:t>
            </a:r>
            <a:r>
              <a:rPr lang="fr-FR" dirty="0"/>
              <a:t>: priorité</a:t>
            </a:r>
          </a:p>
          <a:p>
            <a:pPr lvl="2"/>
            <a:r>
              <a:rPr lang="fr-FR" dirty="0"/>
              <a:t>priorité = nombre entre 10 et 80</a:t>
            </a:r>
          </a:p>
          <a:p>
            <a:pPr lvl="2"/>
            <a:r>
              <a:rPr lang="fr-FR" dirty="0"/>
              <a:t>Voir </a:t>
            </a:r>
            <a:r>
              <a:rPr lang="fr-FR" dirty="0" smtClean="0"/>
              <a:t>le protocole "</a:t>
            </a:r>
            <a:r>
              <a:rPr lang="fr-FR" dirty="0" err="1"/>
              <a:t>priority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" de la classe </a:t>
            </a:r>
            <a:r>
              <a:rPr lang="fr-FR" dirty="0" err="1"/>
              <a:t>ProcessorScheduler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Exemple de création de thread Smalltalk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</a:rPr>
              <a:t>[</a:t>
            </a:r>
            <a:r>
              <a:rPr lang="en-US" b="0" i="0" dirty="0">
                <a:effectLst/>
              </a:rPr>
              <a:t>100 </a:t>
            </a:r>
            <a:r>
              <a:rPr lang="en-US" b="0" i="0" dirty="0" err="1">
                <a:effectLst/>
              </a:rPr>
              <a:t>timesRepeat</a:t>
            </a:r>
            <a:r>
              <a:rPr lang="en-US" b="0" i="0" dirty="0">
                <a:effectLst/>
              </a:rPr>
              <a:t>: [</a:t>
            </a:r>
          </a:p>
          <a:p>
            <a:pPr>
              <a:buFont typeface="Wingdings" charset="2"/>
              <a:buNone/>
            </a:pPr>
            <a:r>
              <a:rPr lang="en-US" b="0" i="0" dirty="0">
                <a:effectLst/>
              </a:rPr>
              <a:t>		Transcript </a:t>
            </a:r>
            <a:r>
              <a:rPr lang="en-US" b="0" i="0" dirty="0" err="1">
                <a:effectLst/>
              </a:rPr>
              <a:t>cr</a:t>
            </a:r>
            <a:r>
              <a:rPr lang="en-US" b="0" i="0" dirty="0">
                <a:effectLst/>
              </a:rPr>
              <a:t>; show: 'ping'].</a:t>
            </a:r>
          </a:p>
          <a:p>
            <a:pPr>
              <a:buFont typeface="Wingdings" charset="2"/>
              <a:buNone/>
            </a:pPr>
            <a:r>
              <a:rPr lang="en-US" b="0" i="0" dirty="0">
                <a:solidFill>
                  <a:srgbClr val="FF0000"/>
                </a:solidFill>
                <a:effectLst/>
              </a:rPr>
              <a:t>] </a:t>
            </a:r>
            <a:r>
              <a:rPr lang="en-US" b="0" i="0" dirty="0" err="1">
                <a:solidFill>
                  <a:srgbClr val="FF0000"/>
                </a:solidFill>
                <a:effectLst/>
              </a:rPr>
              <a:t>forkAt</a:t>
            </a:r>
            <a:r>
              <a:rPr lang="en-US" b="0" i="0" dirty="0">
                <a:solidFill>
                  <a:srgbClr val="FF0000"/>
                </a:solidFill>
                <a:effectLst/>
              </a:rPr>
              <a:t>: </a:t>
            </a:r>
            <a:r>
              <a:rPr lang="en-US" b="0" i="0" dirty="0">
                <a:effectLst/>
              </a:rPr>
              <a:t>Processor </a:t>
            </a:r>
            <a:r>
              <a:rPr lang="en-US" b="0" i="0" dirty="0" err="1">
                <a:effectLst/>
              </a:rPr>
              <a:t>userBackgroundPriority</a:t>
            </a:r>
            <a:r>
              <a:rPr lang="en-US" b="0" i="0" dirty="0">
                <a:effectLst/>
              </a:rPr>
              <a:t>.</a:t>
            </a:r>
          </a:p>
          <a:p>
            <a:pPr>
              <a:buFont typeface="Wingdings" charset="2"/>
              <a:buNone/>
            </a:pP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|</a:t>
            </a:r>
            <a:r>
              <a:rPr lang="en-US" b="0" i="0" dirty="0" err="1">
                <a:effectLst/>
              </a:rPr>
              <a:t>monThread</a:t>
            </a:r>
            <a:r>
              <a:rPr lang="en-US" b="0" i="0" dirty="0">
                <a:effectLst/>
              </a:rPr>
              <a:t>|</a:t>
            </a:r>
          </a:p>
          <a:p>
            <a:pPr>
              <a:buFont typeface="Wingdings" charset="2"/>
              <a:buNone/>
            </a:pPr>
            <a:r>
              <a:rPr lang="en-US" b="0" i="0" dirty="0" err="1">
                <a:effectLst/>
              </a:rPr>
              <a:t>monThread</a:t>
            </a:r>
            <a:r>
              <a:rPr lang="en-US" b="0" i="0" dirty="0">
                <a:effectLst/>
              </a:rPr>
              <a:t> :=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[</a:t>
            </a:r>
            <a:r>
              <a:rPr lang="en-US" b="0" i="0" dirty="0">
                <a:effectLst/>
              </a:rPr>
              <a:t> 50 </a:t>
            </a:r>
            <a:r>
              <a:rPr lang="en-US" b="0" i="0" dirty="0" err="1">
                <a:effectLst/>
              </a:rPr>
              <a:t>timesRepeat</a:t>
            </a:r>
            <a:r>
              <a:rPr lang="en-US" b="0" i="0" dirty="0">
                <a:effectLst/>
              </a:rPr>
              <a:t>: [</a:t>
            </a:r>
          </a:p>
          <a:p>
            <a:pPr>
              <a:buFont typeface="Wingdings" charset="2"/>
              <a:buNone/>
            </a:pPr>
            <a:r>
              <a:rPr lang="en-US" b="0" i="0" dirty="0">
                <a:effectLst/>
              </a:rPr>
              <a:t>		Transcript </a:t>
            </a:r>
            <a:r>
              <a:rPr lang="en-US" b="0" i="0" dirty="0" err="1">
                <a:effectLst/>
              </a:rPr>
              <a:t>cr</a:t>
            </a:r>
            <a:r>
              <a:rPr lang="en-US" b="0" i="0" dirty="0">
                <a:effectLst/>
              </a:rPr>
              <a:t>; show: 'PONG']</a:t>
            </a:r>
            <a:r>
              <a:rPr lang="en-US" b="0" i="0" dirty="0">
                <a:solidFill>
                  <a:srgbClr val="FF0000"/>
                </a:solidFill>
                <a:effectLst/>
              </a:rPr>
              <a:t>] </a:t>
            </a:r>
            <a:r>
              <a:rPr lang="en-US" b="0" i="0" dirty="0" err="1">
                <a:solidFill>
                  <a:srgbClr val="FF0000"/>
                </a:solidFill>
                <a:effectLst/>
              </a:rPr>
              <a:t>newProcess</a:t>
            </a:r>
            <a:r>
              <a:rPr lang="en-US" b="0" i="0" dirty="0">
                <a:effectLst/>
              </a:rPr>
              <a:t>.</a:t>
            </a:r>
          </a:p>
          <a:p>
            <a:pPr>
              <a:buFont typeface="Wingdings" charset="2"/>
              <a:buNone/>
            </a:pPr>
            <a:r>
              <a:rPr lang="en-US" b="0" i="0" dirty="0" err="1">
                <a:effectLst/>
              </a:rPr>
              <a:t>monThread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resume</a:t>
            </a:r>
          </a:p>
          <a:p>
            <a:pPr>
              <a:buFont typeface="Wingdings" charset="2"/>
              <a:buNone/>
            </a:pPr>
            <a:endParaRPr lang="en-US" b="0" i="0" dirty="0">
              <a:effectLst/>
            </a:endParaRPr>
          </a:p>
          <a:p>
            <a:endParaRPr lang="en-US" sz="9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Attentes </a:t>
            </a:r>
            <a:r>
              <a:rPr lang="fr-FR" b="0"/>
              <a:t>(Delay)</a:t>
            </a:r>
            <a:endParaRPr lang="fr-FR"/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Objectif : </a:t>
            </a:r>
          </a:p>
          <a:p>
            <a:pPr lvl="1"/>
            <a:r>
              <a:rPr lang="fr-FR" sz="2400" dirty="0"/>
              <a:t>Suspendre l'exécution d'un thread pendant une durée précise</a:t>
            </a:r>
          </a:p>
          <a:p>
            <a:pPr lvl="2"/>
            <a:r>
              <a:rPr lang="fr-FR" dirty="0"/>
              <a:t>Le thread est alors dans l'état "suspendu</a:t>
            </a:r>
            <a:r>
              <a:rPr lang="fr-FR" dirty="0" smtClean="0"/>
              <a:t>"</a:t>
            </a:r>
          </a:p>
          <a:p>
            <a:r>
              <a:rPr lang="fr-FR" sz="2400" dirty="0"/>
              <a:t>Besoins typiques :</a:t>
            </a:r>
          </a:p>
          <a:p>
            <a:pPr lvl="1"/>
            <a:r>
              <a:rPr lang="fr-FR" sz="2400" dirty="0"/>
              <a:t>Traitement répété tous les x </a:t>
            </a:r>
            <a:r>
              <a:rPr lang="fr-FR" sz="2400" dirty="0" err="1"/>
              <a:t>milliseconds</a:t>
            </a:r>
            <a:endParaRPr lang="fr-FR" sz="2400" dirty="0"/>
          </a:p>
          <a:p>
            <a:pPr lvl="2"/>
            <a:r>
              <a:rPr lang="fr-FR" dirty="0"/>
              <a:t>Exemple : Lire un capteur de température </a:t>
            </a:r>
          </a:p>
          <a:p>
            <a:pPr lvl="1"/>
            <a:r>
              <a:rPr lang="fr-FR" sz="2400" dirty="0"/>
              <a:t>Attendre un certain temps avant de réaliser une action</a:t>
            </a:r>
          </a:p>
          <a:p>
            <a:pPr lvl="2"/>
            <a:r>
              <a:rPr lang="fr-FR" dirty="0"/>
              <a:t>Exemple : Attendre 1 min avant de passer le feu du vert au </a:t>
            </a:r>
            <a:r>
              <a:rPr lang="fr-FR" dirty="0" smtClean="0"/>
              <a:t>rouge</a:t>
            </a:r>
          </a:p>
          <a:p>
            <a:r>
              <a:rPr lang="fr-FR" sz="2400" dirty="0"/>
              <a:t>Utilisation de la classe Delay</a:t>
            </a:r>
          </a:p>
          <a:p>
            <a:pPr lvl="1">
              <a:buFont typeface="Wingdings" charset="2"/>
              <a:buNone/>
            </a:pPr>
            <a:r>
              <a:rPr lang="fr-FR" sz="2400" dirty="0"/>
              <a:t>|attente|</a:t>
            </a:r>
          </a:p>
          <a:p>
            <a:pPr lvl="1">
              <a:buFont typeface="Wingdings" charset="2"/>
              <a:buNone/>
            </a:pPr>
            <a:r>
              <a:rPr lang="fr-FR" sz="2400" dirty="0"/>
              <a:t>attente :=</a:t>
            </a:r>
            <a:r>
              <a:rPr lang="fr-FR" sz="2400" dirty="0" smtClean="0"/>
              <a:t> 300 </a:t>
            </a:r>
            <a:r>
              <a:rPr lang="fr-FR" sz="2400" dirty="0" err="1" smtClean="0"/>
              <a:t>milliSeconds</a:t>
            </a:r>
            <a:r>
              <a:rPr lang="fr-FR" sz="2400" dirty="0" smtClean="0"/>
              <a:t> </a:t>
            </a:r>
            <a:r>
              <a:rPr lang="fr-FR" sz="2400" dirty="0" err="1" smtClean="0"/>
              <a:t>asDelay</a:t>
            </a:r>
            <a:r>
              <a:rPr lang="fr-FR" sz="2400" dirty="0" smtClean="0"/>
              <a:t>. </a:t>
            </a:r>
            <a:r>
              <a:rPr lang="fr-FR" sz="2400" dirty="0"/>
              <a:t>"Création d'un délai"</a:t>
            </a:r>
          </a:p>
          <a:p>
            <a:pPr lvl="1">
              <a:buFont typeface="Wingdings" charset="2"/>
              <a:buNone/>
            </a:pPr>
            <a:r>
              <a:rPr lang="fr-FR" sz="2400" dirty="0"/>
              <a:t>attente </a:t>
            </a:r>
            <a:r>
              <a:rPr lang="fr-FR" sz="2400" dirty="0" err="1"/>
              <a:t>wait</a:t>
            </a:r>
            <a:r>
              <a:rPr lang="fr-FR" sz="2400" dirty="0"/>
              <a:t>. "Suspendre le processus en cours"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D782-EC04-E046-8AF9-AAF55F74B54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46350642</TotalTime>
  <Pages>1</Pages>
  <Words>970</Words>
  <Application>Microsoft Macintosh PowerPoint</Application>
  <PresentationFormat>Format A4 (210 x 297 mm)</PresentationFormat>
  <Paragraphs>231</Paragraphs>
  <Slides>20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La concurrence dans Smalltalk</vt:lpstr>
      <vt:lpstr>Programmation concurrente</vt:lpstr>
      <vt:lpstr>Threads = Processus légers</vt:lpstr>
      <vt:lpstr>Cycle de vie d'un thread Smalltalk</vt:lpstr>
      <vt:lpstr>Ordonnencement des thread Smalltalk</vt:lpstr>
      <vt:lpstr>Changement de thread actif</vt:lpstr>
      <vt:lpstr>Création d'un thread Smalltalk</vt:lpstr>
      <vt:lpstr>Exemple de création de thread Smalltalk</vt:lpstr>
      <vt:lpstr>Attentes (Delay)</vt:lpstr>
      <vt:lpstr>Exemple d'utilisation des attentes</vt:lpstr>
      <vt:lpstr>Process Browser (Pharo)</vt:lpstr>
      <vt:lpstr>Besoin de synchronisation</vt:lpstr>
      <vt:lpstr>Synchronisation par exclusion</vt:lpstr>
      <vt:lpstr>Exemple de synchronisation avec un Mutex</vt:lpstr>
      <vt:lpstr>Exemple de synchronisation avec un Mutex</vt:lpstr>
      <vt:lpstr>Syncrhonisation par signaux</vt:lpstr>
      <vt:lpstr>Files de communications</vt:lpstr>
      <vt:lpstr>Exemple de files de communications - 1</vt:lpstr>
      <vt:lpstr>Exemple de files de communications - 2</vt:lpstr>
      <vt:lpstr>Exemple de files de communications - 3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en Informatique</dc:title>
  <dc:subject>Recherche en Informatique au GIP - Comité de recherche 15 Mai 2002</dc:subject>
  <dc:creator>Noury Bouraqadi</dc:creator>
  <cp:keywords/>
  <dc:description/>
  <cp:lastModifiedBy>Noury Bourqadi</cp:lastModifiedBy>
  <cp:revision>484</cp:revision>
  <cp:lastPrinted>2010-01-19T15:09:17Z</cp:lastPrinted>
  <dcterms:created xsi:type="dcterms:W3CDTF">2014-02-26T16:08:38Z</dcterms:created>
  <dcterms:modified xsi:type="dcterms:W3CDTF">2015-03-03T14:31:41Z</dcterms:modified>
</cp:coreProperties>
</file>