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2" r:id="rId3"/>
    <p:sldId id="275" r:id="rId4"/>
    <p:sldId id="276" r:id="rId5"/>
    <p:sldId id="277" r:id="rId6"/>
    <p:sldId id="278" r:id="rId7"/>
    <p:sldId id="279" r:id="rId8"/>
    <p:sldId id="280" r:id="rId9"/>
    <p:sldId id="281" r:id="rId10"/>
    <p:sldId id="282" r:id="rId11"/>
    <p:sldId id="284" r:id="rId12"/>
    <p:sldId id="283" r:id="rId13"/>
    <p:sldId id="285"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varScale="1">
        <p:scale>
          <a:sx n="73" d="100"/>
          <a:sy n="73"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6A2F7-5E6E-4353-803E-319F3B3CCC9C}" type="datetimeFigureOut">
              <a:rPr lang="pt-PT" smtClean="0"/>
              <a:t>22/10/2021</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99E5E-E466-4528-8978-CC9D749E5050}" type="slidenum">
              <a:rPr lang="pt-PT" smtClean="0"/>
              <a:t>‹nº›</a:t>
            </a:fld>
            <a:endParaRPr lang="pt-PT"/>
          </a:p>
        </p:txBody>
      </p:sp>
    </p:spTree>
    <p:extLst>
      <p:ext uri="{BB962C8B-B14F-4D97-AF65-F5344CB8AC3E}">
        <p14:creationId xmlns:p14="http://schemas.microsoft.com/office/powerpoint/2010/main" val="3928685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PT" smtClean="0"/>
              <a:t>Clique para editar o estilo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p:txBody>
          <a:bodyPr/>
          <a:lstStyle/>
          <a:p>
            <a:fld id="{78B461D7-45A1-411E-B960-28E7B6045A6E}" type="datetime1">
              <a:rPr lang="pt-PT" smtClean="0"/>
              <a:t>22/10/2021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349934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ACB27E78-52F9-4383-B40E-914A3C65AA6A}" type="datetime1">
              <a:rPr lang="pt-PT" smtClean="0"/>
              <a:t>22/10/2021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47665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432968C-B668-4E24-A806-AE468E73792E}" type="datetime1">
              <a:rPr lang="pt-PT" smtClean="0"/>
              <a:t>22/10/2021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35480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4D2E610A-BB98-4EE4-9C84-193B90372FDC}" type="datetime1">
              <a:rPr lang="pt-PT" smtClean="0"/>
              <a:t>22/10/2021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77381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PT" smtClean="0"/>
              <a:t>Clique para editar o estilo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A162B8EA-E7FB-406D-BEDF-B750FC0D094F}" type="datetime1">
              <a:rPr lang="pt-PT" smtClean="0"/>
              <a:t>22/10/2021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821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55C233D1-1D11-4C5A-97D8-5579291EEDE8}" type="datetime1">
              <a:rPr lang="pt-PT" smtClean="0"/>
              <a:t>22/10/2021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33165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839788" y="2505075"/>
            <a:ext cx="5157787"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6172200" y="2505075"/>
            <a:ext cx="5183188"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64EF656D-4B2A-44BC-B4B2-D1A99042CCE0}" type="datetime1">
              <a:rPr lang="pt-PT" smtClean="0"/>
              <a:t>22/10/2021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331930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F761ADDC-1B6E-4BFB-B16D-BB60DF3AB178}" type="datetime1">
              <a:rPr lang="pt-PT" smtClean="0"/>
              <a:t>22/10/2021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67731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9DE7B-CE90-46F0-898E-5517B46ECEC9}" type="datetime1">
              <a:rPr lang="pt-PT" smtClean="0"/>
              <a:t>22/10/2021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83695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76D94E67-6B55-40A5-94FB-37E8024A191C}" type="datetime1">
              <a:rPr lang="pt-PT" smtClean="0"/>
              <a:t>22/10/2021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29380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4572C823-7FC3-494F-A187-8762DE57EEBC}" type="datetime1">
              <a:rPr lang="pt-PT" smtClean="0"/>
              <a:t>22/10/2021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11429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smtClean="0"/>
              <a:t>Clique para editar o estilo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D357D-E3B3-4620-AE84-DFBB85E43F40}" type="datetime1">
              <a:rPr lang="pt-PT" smtClean="0"/>
              <a:t>22/10/2021</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4199A-D540-4296-AF52-B4A445F1258E}" type="slidenum">
              <a:rPr lang="pt-PT" smtClean="0"/>
              <a:t>‹nº›</a:t>
            </a:fld>
            <a:endParaRPr lang="pt-PT"/>
          </a:p>
        </p:txBody>
      </p:sp>
    </p:spTree>
    <p:extLst>
      <p:ext uri="{BB962C8B-B14F-4D97-AF65-F5344CB8AC3E}">
        <p14:creationId xmlns:p14="http://schemas.microsoft.com/office/powerpoint/2010/main" val="24039732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7136" y="584133"/>
            <a:ext cx="9144000" cy="2387600"/>
          </a:xfrm>
        </p:spPr>
        <p:txBody>
          <a:bodyPr>
            <a:normAutofit/>
          </a:bodyPr>
          <a:lstStyle/>
          <a:p>
            <a:r>
              <a:rPr lang="pt-PT" sz="5300" dirty="0" smtClean="0"/>
              <a:t>Sistemas de Informação II (LEI)</a:t>
            </a:r>
            <a:br>
              <a:rPr lang="pt-PT" sz="5300" dirty="0" smtClean="0"/>
            </a:br>
            <a:r>
              <a:rPr lang="pt-PT" sz="5300" dirty="0" smtClean="0"/>
              <a:t/>
            </a:r>
            <a:br>
              <a:rPr lang="pt-PT" sz="5300" dirty="0" smtClean="0"/>
            </a:br>
            <a:r>
              <a:rPr lang="pt-PT" sz="5300" dirty="0" err="1" smtClean="0"/>
              <a:t>Information</a:t>
            </a:r>
            <a:r>
              <a:rPr lang="pt-PT" sz="5300" dirty="0" smtClean="0"/>
              <a:t> </a:t>
            </a:r>
            <a:r>
              <a:rPr lang="pt-PT" sz="5300" dirty="0" err="1" smtClean="0"/>
              <a:t>Systems</a:t>
            </a:r>
            <a:r>
              <a:rPr lang="pt-PT" sz="5300" dirty="0" smtClean="0"/>
              <a:t> (ECS)</a:t>
            </a:r>
            <a:endParaRPr lang="pt-PT" sz="4400" dirty="0"/>
          </a:p>
        </p:txBody>
      </p:sp>
      <p:sp>
        <p:nvSpPr>
          <p:cNvPr id="3" name="Marcador de Posição do Número do Diapositivo 2"/>
          <p:cNvSpPr>
            <a:spLocks noGrp="1"/>
          </p:cNvSpPr>
          <p:nvPr>
            <p:ph type="sldNum" sz="quarter" idx="12"/>
          </p:nvPr>
        </p:nvSpPr>
        <p:spPr>
          <a:xfrm>
            <a:off x="8362626" y="6370933"/>
            <a:ext cx="2743200" cy="365125"/>
          </a:xfrm>
        </p:spPr>
        <p:txBody>
          <a:bodyPr/>
          <a:lstStyle/>
          <a:p>
            <a:fld id="{7054199A-D540-4296-AF52-B4A445F1258E}" type="slidenum">
              <a:rPr lang="pt-PT" smtClean="0"/>
              <a:t>1</a:t>
            </a:fld>
            <a:endParaRPr lang="pt-PT"/>
          </a:p>
        </p:txBody>
      </p:sp>
      <p:pic>
        <p:nvPicPr>
          <p:cNvPr id="6" name="Imagem 5"/>
          <p:cNvPicPr>
            <a:picLocks noChangeAspect="1"/>
          </p:cNvPicPr>
          <p:nvPr/>
        </p:nvPicPr>
        <p:blipFill>
          <a:blip r:embed="rId2"/>
          <a:stretch>
            <a:fillRect/>
          </a:stretch>
        </p:blipFill>
        <p:spPr>
          <a:xfrm>
            <a:off x="669925" y="3779210"/>
            <a:ext cx="3190875" cy="2171700"/>
          </a:xfrm>
          <a:prstGeom prst="rect">
            <a:avLst/>
          </a:prstGeom>
        </p:spPr>
      </p:pic>
      <p:sp>
        <p:nvSpPr>
          <p:cNvPr id="7" name="CaixaDeTexto 6"/>
          <p:cNvSpPr txBox="1"/>
          <p:nvPr/>
        </p:nvSpPr>
        <p:spPr>
          <a:xfrm>
            <a:off x="4959458" y="3731148"/>
            <a:ext cx="6555783" cy="2400657"/>
          </a:xfrm>
          <a:prstGeom prst="rect">
            <a:avLst/>
          </a:prstGeom>
          <a:noFill/>
        </p:spPr>
        <p:txBody>
          <a:bodyPr wrap="square" rtlCol="0">
            <a:spAutoFit/>
          </a:bodyPr>
          <a:lstStyle/>
          <a:p>
            <a:pPr algn="ctr"/>
            <a:r>
              <a:rPr lang="pt-PT" sz="4400" b="1" dirty="0" err="1" smtClean="0">
                <a:solidFill>
                  <a:srgbClr val="C00000"/>
                </a:solidFill>
              </a:rPr>
              <a:t>Lab</a:t>
            </a:r>
            <a:r>
              <a:rPr lang="pt-PT" sz="4400" b="1" dirty="0" smtClean="0">
                <a:solidFill>
                  <a:srgbClr val="C00000"/>
                </a:solidFill>
              </a:rPr>
              <a:t> Classes</a:t>
            </a:r>
          </a:p>
          <a:p>
            <a:pPr algn="ctr"/>
            <a:endParaRPr lang="pt-PT" sz="4400" dirty="0" smtClean="0"/>
          </a:p>
          <a:p>
            <a:pPr algn="ctr"/>
            <a:r>
              <a:rPr lang="pt-PT" sz="4400" dirty="0"/>
              <a:t>5</a:t>
            </a:r>
            <a:r>
              <a:rPr lang="pt-PT" sz="4400" dirty="0" smtClean="0"/>
              <a:t> – </a:t>
            </a:r>
            <a:r>
              <a:rPr lang="pt-PT" sz="4400" dirty="0" err="1" smtClean="0"/>
              <a:t>Analysis</a:t>
            </a:r>
            <a:r>
              <a:rPr lang="pt-PT" sz="4400" dirty="0" smtClean="0"/>
              <a:t> </a:t>
            </a:r>
            <a:r>
              <a:rPr lang="pt-PT" sz="4400" dirty="0" err="1" smtClean="0"/>
              <a:t>Services</a:t>
            </a:r>
            <a:r>
              <a:rPr lang="pt-PT" sz="4400" smtClean="0"/>
              <a:t> (OLAP)</a:t>
            </a:r>
            <a:endParaRPr lang="pt-PT" sz="4400" dirty="0" smtClean="0"/>
          </a:p>
          <a:p>
            <a:endParaRPr lang="pt-PT" dirty="0"/>
          </a:p>
        </p:txBody>
      </p:sp>
    </p:spTree>
    <p:extLst>
      <p:ext uri="{BB962C8B-B14F-4D97-AF65-F5344CB8AC3E}">
        <p14:creationId xmlns:p14="http://schemas.microsoft.com/office/powerpoint/2010/main" val="3520720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787" y="1852192"/>
            <a:ext cx="11593287" cy="6299032"/>
          </a:xfrm>
        </p:spPr>
        <p:txBody>
          <a:bodyPr>
            <a:normAutofit/>
          </a:bodyPr>
          <a:lstStyle/>
          <a:p>
            <a:pPr marL="914400" lvl="1" indent="-457200">
              <a:lnSpc>
                <a:spcPct val="100000"/>
              </a:lnSpc>
              <a:spcBef>
                <a:spcPts val="0"/>
              </a:spcBef>
              <a:spcAft>
                <a:spcPts val="600"/>
              </a:spcAft>
              <a:buFont typeface="+mj-lt"/>
              <a:buAutoNum type="arabicPeriod" startAt="5"/>
            </a:pPr>
            <a:r>
              <a:rPr lang="en-US" sz="2000" dirty="0" smtClean="0"/>
              <a:t>The Actions separator allows to define some special behaviors of some measures such as, for example, showing an information detail about it, when you are visualizing its aggregated value on Excel</a:t>
            </a:r>
          </a:p>
          <a:p>
            <a:pPr marL="914400" lvl="1" indent="-457200">
              <a:lnSpc>
                <a:spcPct val="100000"/>
              </a:lnSpc>
              <a:spcBef>
                <a:spcPts val="0"/>
              </a:spcBef>
              <a:spcAft>
                <a:spcPts val="600"/>
              </a:spcAft>
              <a:buFont typeface="+mj-lt"/>
              <a:buAutoNum type="arabicPeriod" startAt="5"/>
            </a:pPr>
            <a:r>
              <a:rPr lang="en-US" sz="2000" dirty="0" smtClean="0"/>
              <a:t>The Partitions separator is very important in real environments:</a:t>
            </a:r>
          </a:p>
          <a:p>
            <a:pPr lvl="2">
              <a:lnSpc>
                <a:spcPct val="100000"/>
              </a:lnSpc>
              <a:spcBef>
                <a:spcPts val="0"/>
              </a:spcBef>
              <a:spcAft>
                <a:spcPts val="600"/>
              </a:spcAft>
            </a:pPr>
            <a:r>
              <a:rPr lang="en-US" sz="1800" dirty="0" smtClean="0"/>
              <a:t>It allows to define how the cube will “operate”, i.e. do some kind of ´”tuning” between the pure ROLAP  and the pure MOLAP</a:t>
            </a:r>
          </a:p>
          <a:p>
            <a:pPr lvl="2">
              <a:lnSpc>
                <a:spcPct val="100000"/>
              </a:lnSpc>
              <a:spcBef>
                <a:spcPts val="0"/>
              </a:spcBef>
              <a:spcAft>
                <a:spcPts val="600"/>
              </a:spcAft>
            </a:pPr>
            <a:r>
              <a:rPr lang="en-US" sz="1800" dirty="0" smtClean="0"/>
              <a:t>This affects the way values are propagated and updated, the performance of the system to ad-hoc queries, disk space …</a:t>
            </a:r>
          </a:p>
          <a:p>
            <a:pPr marL="914400" lvl="1" indent="-457200">
              <a:lnSpc>
                <a:spcPct val="100000"/>
              </a:lnSpc>
              <a:spcBef>
                <a:spcPts val="0"/>
              </a:spcBef>
              <a:spcAft>
                <a:spcPts val="600"/>
              </a:spcAft>
              <a:buFont typeface="+mj-lt"/>
              <a:buAutoNum type="arabicPeriod" startAt="5"/>
            </a:pPr>
            <a:r>
              <a:rPr lang="en-US" sz="2000" dirty="0"/>
              <a:t>The Aggregations </a:t>
            </a:r>
            <a:r>
              <a:rPr lang="en-US" sz="2000" dirty="0" smtClean="0"/>
              <a:t>separator, allow some modifications to the cube related with the items that compose measures and dimensions</a:t>
            </a:r>
          </a:p>
          <a:p>
            <a:pPr marL="914400" lvl="1" indent="-457200">
              <a:lnSpc>
                <a:spcPct val="100000"/>
              </a:lnSpc>
              <a:spcBef>
                <a:spcPts val="0"/>
              </a:spcBef>
              <a:spcAft>
                <a:spcPts val="600"/>
              </a:spcAft>
              <a:buFont typeface="+mj-lt"/>
              <a:buAutoNum type="arabicPeriod" startAt="5"/>
            </a:pPr>
            <a:r>
              <a:rPr lang="en-US" sz="2000" dirty="0" err="1" smtClean="0"/>
              <a:t>Perpsctives</a:t>
            </a:r>
            <a:r>
              <a:rPr lang="en-US" sz="2000" dirty="0" smtClean="0"/>
              <a:t> allow to define a kind of “views”, i.e. only some values will be visible within a given perspective</a:t>
            </a:r>
          </a:p>
          <a:p>
            <a:pPr marL="914400" lvl="1" indent="-457200">
              <a:lnSpc>
                <a:spcPct val="100000"/>
              </a:lnSpc>
              <a:spcBef>
                <a:spcPts val="0"/>
              </a:spcBef>
              <a:spcAft>
                <a:spcPts val="600"/>
              </a:spcAft>
              <a:buFont typeface="+mj-lt"/>
              <a:buAutoNum type="arabicPeriod" startAt="5"/>
            </a:pPr>
            <a:r>
              <a:rPr lang="en-US" sz="2000" dirty="0" smtClean="0"/>
              <a:t>Translations allow to translate the names of measures and dimensions</a:t>
            </a:r>
          </a:p>
          <a:p>
            <a:pPr marL="914400" lvl="1" indent="-457200">
              <a:lnSpc>
                <a:spcPct val="100000"/>
              </a:lnSpc>
              <a:spcBef>
                <a:spcPts val="0"/>
              </a:spcBef>
              <a:spcAft>
                <a:spcPts val="600"/>
              </a:spcAft>
              <a:buFont typeface="+mj-lt"/>
              <a:buAutoNum type="arabicPeriod" startAt="5"/>
            </a:pPr>
            <a:r>
              <a:rPr lang="en-US" sz="2000" dirty="0" smtClean="0"/>
              <a:t>The Browser is used to test if the cube, calculations, KPIs and so on are working…</a:t>
            </a:r>
            <a:endParaRPr lang="en-US" sz="2000" dirty="0"/>
          </a:p>
          <a:p>
            <a:pPr marL="1371600" lvl="2" indent="-457200">
              <a:lnSpc>
                <a:spcPct val="100000"/>
              </a:lnSpc>
              <a:spcBef>
                <a:spcPts val="0"/>
              </a:spcBef>
              <a:spcAft>
                <a:spcPts val="600"/>
              </a:spcAft>
              <a:buFont typeface="+mj-lt"/>
              <a:buAutoNum type="arabicPeriod"/>
            </a:pPr>
            <a:endParaRPr lang="en-US" sz="2000" dirty="0" smtClean="0"/>
          </a:p>
        </p:txBody>
      </p:sp>
      <p:sp>
        <p:nvSpPr>
          <p:cNvPr id="5" name="CaixaDeTexto 4"/>
          <p:cNvSpPr txBox="1"/>
          <p:nvPr/>
        </p:nvSpPr>
        <p:spPr>
          <a:xfrm>
            <a:off x="222069" y="2749732"/>
            <a:ext cx="45719" cy="369332"/>
          </a:xfrm>
          <a:prstGeom prst="rect">
            <a:avLst/>
          </a:prstGeom>
          <a:noFill/>
        </p:spPr>
        <p:txBody>
          <a:bodyPr wrap="square" rtlCol="0">
            <a:spAutoFit/>
          </a:bodyPr>
          <a:lstStyle/>
          <a:p>
            <a:endParaRPr lang="pt-PT" dirty="0"/>
          </a:p>
        </p:txBody>
      </p:sp>
      <p:pic>
        <p:nvPicPr>
          <p:cNvPr id="7" name="Imagem 6"/>
          <p:cNvPicPr>
            <a:picLocks noChangeAspect="1"/>
          </p:cNvPicPr>
          <p:nvPr/>
        </p:nvPicPr>
        <p:blipFill>
          <a:blip r:embed="rId2"/>
          <a:stretch>
            <a:fillRect/>
          </a:stretch>
        </p:blipFill>
        <p:spPr>
          <a:xfrm>
            <a:off x="9656446" y="466617"/>
            <a:ext cx="2047875" cy="781050"/>
          </a:xfrm>
          <a:prstGeom prst="rect">
            <a:avLst/>
          </a:prstGeom>
        </p:spPr>
      </p:pic>
      <p:sp>
        <p:nvSpPr>
          <p:cNvPr id="8" name="CaixaDeTexto 7"/>
          <p:cNvSpPr txBox="1"/>
          <p:nvPr/>
        </p:nvSpPr>
        <p:spPr>
          <a:xfrm>
            <a:off x="718457" y="203834"/>
            <a:ext cx="8830492" cy="1384995"/>
          </a:xfrm>
          <a:prstGeom prst="rect">
            <a:avLst/>
          </a:prstGeom>
          <a:noFill/>
        </p:spPr>
        <p:txBody>
          <a:bodyPr wrap="square" rtlCol="0">
            <a:spAutoFit/>
          </a:bodyPr>
          <a:lstStyle/>
          <a:p>
            <a:pPr marL="457200" indent="-457200">
              <a:spcAft>
                <a:spcPts val="600"/>
              </a:spcAft>
              <a:buFont typeface="+mj-lt"/>
              <a:buAutoNum type="arabicPeriod" startAt="4"/>
            </a:pPr>
            <a:r>
              <a:rPr lang="en-US" sz="2000" dirty="0"/>
              <a:t>The KPIs separator allow to define Key Performance Indicators </a:t>
            </a:r>
          </a:p>
          <a:p>
            <a:pPr marL="742950" lvl="1" indent="-285750">
              <a:spcAft>
                <a:spcPts val="600"/>
              </a:spcAft>
              <a:buFont typeface="Arial" panose="020B0604020202020204" pitchFamily="34" charset="0"/>
              <a:buChar char="•"/>
            </a:pPr>
            <a:r>
              <a:rPr lang="en-US" dirty="0"/>
              <a:t>A KPI is general shown as a gauge or semaphore with 3 colors that inform if a specified goal has been reached (green) or not (red)</a:t>
            </a:r>
          </a:p>
          <a:p>
            <a:pPr marL="742950" lvl="1" indent="-285750">
              <a:spcAft>
                <a:spcPts val="600"/>
              </a:spcAft>
              <a:buFont typeface="Arial" panose="020B0604020202020204" pitchFamily="34" charset="0"/>
              <a:buChar char="•"/>
            </a:pPr>
            <a:r>
              <a:rPr lang="en-US" dirty="0"/>
              <a:t>They may include a Trend indicator, that shows the trend of the measure along </a:t>
            </a:r>
            <a:r>
              <a:rPr lang="en-US" dirty="0" smtClean="0"/>
              <a:t>time</a:t>
            </a:r>
            <a:endParaRPr lang="pt-PT" dirty="0"/>
          </a:p>
        </p:txBody>
      </p:sp>
    </p:spTree>
    <p:extLst>
      <p:ext uri="{BB962C8B-B14F-4D97-AF65-F5344CB8AC3E}">
        <p14:creationId xmlns:p14="http://schemas.microsoft.com/office/powerpoint/2010/main" val="3924084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9" y="872477"/>
            <a:ext cx="11593287" cy="6299032"/>
          </a:xfrm>
        </p:spPr>
        <p:txBody>
          <a:bodyPr>
            <a:normAutofit/>
          </a:bodyPr>
          <a:lstStyle/>
          <a:p>
            <a:pPr marL="914400" lvl="1" indent="-457200">
              <a:lnSpc>
                <a:spcPct val="100000"/>
              </a:lnSpc>
              <a:spcBef>
                <a:spcPts val="0"/>
              </a:spcBef>
              <a:spcAft>
                <a:spcPts val="600"/>
              </a:spcAft>
              <a:buFont typeface="+mj-lt"/>
              <a:buAutoNum type="arabicPeriod"/>
            </a:pPr>
            <a:r>
              <a:rPr lang="en-US" sz="2000" dirty="0" smtClean="0"/>
              <a:t>In the Solution Explorer double click the dimension </a:t>
            </a:r>
            <a:r>
              <a:rPr lang="en-US" sz="2000" dirty="0" err="1" smtClean="0"/>
              <a:t>Livros</a:t>
            </a:r>
            <a:r>
              <a:rPr lang="en-US" sz="2000" dirty="0" smtClean="0"/>
              <a:t>. The form designer appears. Here you can define the hierarchies for each dimension</a:t>
            </a:r>
          </a:p>
          <a:p>
            <a:pPr marL="914400" lvl="1" indent="-457200">
              <a:lnSpc>
                <a:spcPct val="100000"/>
              </a:lnSpc>
              <a:spcBef>
                <a:spcPts val="0"/>
              </a:spcBef>
              <a:spcAft>
                <a:spcPts val="600"/>
              </a:spcAft>
              <a:buFont typeface="+mj-lt"/>
              <a:buAutoNum type="arabicPeriod"/>
            </a:pPr>
            <a:r>
              <a:rPr lang="en-US" sz="2000" dirty="0" smtClean="0"/>
              <a:t>From the dimension table on the right Data Source View, drag and drop to the left window (attributes) the fields that you may wish to use in a future analysis (in this case </a:t>
            </a:r>
            <a:r>
              <a:rPr lang="en-US" sz="2000" dirty="0" err="1" smtClean="0"/>
              <a:t>Titulo</a:t>
            </a:r>
            <a:r>
              <a:rPr lang="en-US" sz="2000" dirty="0" smtClean="0"/>
              <a:t>, </a:t>
            </a:r>
            <a:r>
              <a:rPr lang="en-US" sz="2000" dirty="0" err="1" smtClean="0"/>
              <a:t>Autor</a:t>
            </a:r>
            <a:r>
              <a:rPr lang="en-US" sz="2000" dirty="0" smtClean="0"/>
              <a:t>, </a:t>
            </a:r>
            <a:r>
              <a:rPr lang="en-US" sz="2000" dirty="0" err="1" smtClean="0"/>
              <a:t>Assunto</a:t>
            </a:r>
            <a:r>
              <a:rPr lang="en-US" sz="2000" dirty="0" smtClean="0"/>
              <a:t>)</a:t>
            </a:r>
          </a:p>
          <a:p>
            <a:pPr marL="914400" lvl="1" indent="-457200">
              <a:lnSpc>
                <a:spcPct val="100000"/>
              </a:lnSpc>
              <a:spcBef>
                <a:spcPts val="0"/>
              </a:spcBef>
              <a:spcAft>
                <a:spcPts val="600"/>
              </a:spcAft>
              <a:buFont typeface="+mj-lt"/>
              <a:buAutoNum type="arabicPeriod"/>
            </a:pPr>
            <a:endParaRPr lang="en-US" sz="2000" dirty="0"/>
          </a:p>
          <a:p>
            <a:pPr marL="914400" lvl="1" indent="-457200">
              <a:lnSpc>
                <a:spcPct val="100000"/>
              </a:lnSpc>
              <a:spcBef>
                <a:spcPts val="0"/>
              </a:spcBef>
              <a:spcAft>
                <a:spcPts val="600"/>
              </a:spcAft>
              <a:buFont typeface="+mj-lt"/>
              <a:buAutoNum type="arabicPeriod"/>
            </a:pPr>
            <a:endParaRPr lang="en-US" sz="2000" dirty="0" smtClean="0"/>
          </a:p>
          <a:p>
            <a:pPr marL="914400" lvl="1" indent="-457200">
              <a:lnSpc>
                <a:spcPct val="100000"/>
              </a:lnSpc>
              <a:spcBef>
                <a:spcPts val="0"/>
              </a:spcBef>
              <a:spcAft>
                <a:spcPts val="600"/>
              </a:spcAft>
              <a:buFont typeface="+mj-lt"/>
              <a:buAutoNum type="arabicPeriod"/>
            </a:pPr>
            <a:endParaRPr lang="en-US" sz="2000" dirty="0"/>
          </a:p>
          <a:p>
            <a:pPr marL="914400" lvl="1" indent="-457200">
              <a:lnSpc>
                <a:spcPct val="100000"/>
              </a:lnSpc>
              <a:spcBef>
                <a:spcPts val="0"/>
              </a:spcBef>
              <a:spcAft>
                <a:spcPts val="600"/>
              </a:spcAft>
              <a:buFont typeface="+mj-lt"/>
              <a:buAutoNum type="arabicPeriod"/>
            </a:pPr>
            <a:endParaRPr lang="en-US" sz="2000" dirty="0" smtClean="0"/>
          </a:p>
          <a:p>
            <a:pPr marL="914400" lvl="1" indent="-457200">
              <a:lnSpc>
                <a:spcPct val="100000"/>
              </a:lnSpc>
              <a:spcBef>
                <a:spcPts val="0"/>
              </a:spcBef>
              <a:spcAft>
                <a:spcPts val="600"/>
              </a:spcAft>
              <a:buFont typeface="+mj-lt"/>
              <a:buAutoNum type="arabicPeriod"/>
            </a:pPr>
            <a:endParaRPr lang="en-US" sz="2000" dirty="0"/>
          </a:p>
          <a:p>
            <a:pPr marL="914400" lvl="1" indent="-457200">
              <a:lnSpc>
                <a:spcPct val="100000"/>
              </a:lnSpc>
              <a:spcBef>
                <a:spcPts val="0"/>
              </a:spcBef>
              <a:spcAft>
                <a:spcPts val="600"/>
              </a:spcAft>
              <a:buFont typeface="+mj-lt"/>
              <a:buAutoNum type="arabicPeriod"/>
            </a:pPr>
            <a:endParaRPr lang="en-US" sz="2000" dirty="0" smtClean="0"/>
          </a:p>
          <a:p>
            <a:pPr marL="914400" lvl="1" indent="-457200">
              <a:lnSpc>
                <a:spcPct val="100000"/>
              </a:lnSpc>
              <a:spcBef>
                <a:spcPts val="0"/>
              </a:spcBef>
              <a:spcAft>
                <a:spcPts val="600"/>
              </a:spcAft>
              <a:buFont typeface="+mj-lt"/>
              <a:buAutoNum type="arabicPeriod" startAt="4"/>
            </a:pPr>
            <a:r>
              <a:rPr lang="en-US" sz="2000" dirty="0" smtClean="0"/>
              <a:t>Similarly design another hierarchy between the ID and the field </a:t>
            </a:r>
            <a:r>
              <a:rPr lang="en-US" sz="2000" dirty="0" err="1" smtClean="0"/>
              <a:t>Assunto</a:t>
            </a:r>
            <a:endParaRPr lang="en-US" sz="2000" dirty="0" smtClean="0"/>
          </a:p>
          <a:p>
            <a:pPr marL="914400" lvl="1" indent="-457200">
              <a:lnSpc>
                <a:spcPct val="100000"/>
              </a:lnSpc>
              <a:spcBef>
                <a:spcPts val="0"/>
              </a:spcBef>
              <a:spcAft>
                <a:spcPts val="600"/>
              </a:spcAft>
              <a:buFont typeface="+mj-lt"/>
              <a:buAutoNum type="arabicPeriod" startAt="4"/>
            </a:pPr>
            <a:r>
              <a:rPr lang="en-US" sz="2000" dirty="0" smtClean="0"/>
              <a:t>Clicking the Attribute Relationships separator, you’ll have “another view” of the relationships between attributes. You can use it for defining the hierarchies too. It should look like this:</a:t>
            </a:r>
          </a:p>
        </p:txBody>
      </p:sp>
      <p:sp>
        <p:nvSpPr>
          <p:cNvPr id="5" name="CaixaDeTexto 4"/>
          <p:cNvSpPr txBox="1"/>
          <p:nvPr/>
        </p:nvSpPr>
        <p:spPr>
          <a:xfrm>
            <a:off x="222069" y="2749732"/>
            <a:ext cx="45719" cy="369332"/>
          </a:xfrm>
          <a:prstGeom prst="rect">
            <a:avLst/>
          </a:prstGeom>
          <a:noFill/>
        </p:spPr>
        <p:txBody>
          <a:bodyPr wrap="square" rtlCol="0">
            <a:spAutoFit/>
          </a:bodyPr>
          <a:lstStyle/>
          <a:p>
            <a:endParaRPr lang="pt-PT" dirty="0"/>
          </a:p>
        </p:txBody>
      </p:sp>
      <p:sp>
        <p:nvSpPr>
          <p:cNvPr id="8" name="CaixaDeTexto 7"/>
          <p:cNvSpPr txBox="1"/>
          <p:nvPr/>
        </p:nvSpPr>
        <p:spPr>
          <a:xfrm>
            <a:off x="574765" y="203834"/>
            <a:ext cx="8830492" cy="542584"/>
          </a:xfrm>
          <a:prstGeom prst="rect">
            <a:avLst/>
          </a:prstGeom>
          <a:noFill/>
        </p:spPr>
        <p:txBody>
          <a:bodyPr wrap="square" rtlCol="0">
            <a:spAutoFit/>
          </a:bodyPr>
          <a:lstStyle/>
          <a:p>
            <a:pPr defTabSz="914400">
              <a:lnSpc>
                <a:spcPct val="110000"/>
              </a:lnSpc>
              <a:spcAft>
                <a:spcPts val="1200"/>
              </a:spcAft>
            </a:pPr>
            <a:r>
              <a:rPr lang="en-US" sz="2800" dirty="0" smtClean="0"/>
              <a:t>Define the Hierarchies</a:t>
            </a:r>
            <a:endParaRPr lang="pt-PT" sz="2800" dirty="0"/>
          </a:p>
        </p:txBody>
      </p:sp>
      <p:sp>
        <p:nvSpPr>
          <p:cNvPr id="4" name="CaixaDeTexto 3"/>
          <p:cNvSpPr txBox="1"/>
          <p:nvPr/>
        </p:nvSpPr>
        <p:spPr>
          <a:xfrm>
            <a:off x="7406638" y="2305594"/>
            <a:ext cx="4428308" cy="2600712"/>
          </a:xfrm>
          <a:prstGeom prst="rect">
            <a:avLst/>
          </a:prstGeom>
          <a:noFill/>
        </p:spPr>
        <p:txBody>
          <a:bodyPr wrap="square" rtlCol="0">
            <a:spAutoFit/>
          </a:bodyPr>
          <a:lstStyle/>
          <a:p>
            <a:pPr marL="457200" indent="-457200" defTabSz="914400">
              <a:spcAft>
                <a:spcPts val="600"/>
              </a:spcAft>
              <a:buFont typeface="+mj-lt"/>
              <a:buAutoNum type="arabicPeriod" startAt="3"/>
            </a:pPr>
            <a:r>
              <a:rPr lang="pt-PT" sz="2000" dirty="0" err="1"/>
              <a:t>From</a:t>
            </a:r>
            <a:r>
              <a:rPr lang="pt-PT" sz="2000" dirty="0"/>
              <a:t> </a:t>
            </a:r>
            <a:r>
              <a:rPr lang="pt-PT" sz="2000" dirty="0" err="1"/>
              <a:t>the</a:t>
            </a:r>
            <a:r>
              <a:rPr lang="pt-PT" sz="2000" dirty="0"/>
              <a:t> </a:t>
            </a:r>
            <a:r>
              <a:rPr lang="pt-PT" sz="2000" dirty="0" err="1"/>
              <a:t>left</a:t>
            </a:r>
            <a:r>
              <a:rPr lang="pt-PT" sz="2000" dirty="0"/>
              <a:t> </a:t>
            </a:r>
            <a:r>
              <a:rPr lang="pt-PT" sz="2000" dirty="0" err="1"/>
              <a:t>window</a:t>
            </a:r>
            <a:r>
              <a:rPr lang="pt-PT" sz="2000" dirty="0"/>
              <a:t> </a:t>
            </a:r>
            <a:r>
              <a:rPr lang="pt-PT" sz="2000" dirty="0" err="1"/>
              <a:t>drag</a:t>
            </a:r>
            <a:r>
              <a:rPr lang="pt-PT" sz="2000" dirty="0"/>
              <a:t> </a:t>
            </a:r>
            <a:r>
              <a:rPr lang="pt-PT" sz="2000" dirty="0" err="1"/>
              <a:t>and</a:t>
            </a:r>
            <a:r>
              <a:rPr lang="pt-PT" sz="2000" dirty="0"/>
              <a:t> </a:t>
            </a:r>
            <a:r>
              <a:rPr lang="pt-PT" sz="2000" dirty="0" err="1"/>
              <a:t>drop</a:t>
            </a:r>
            <a:r>
              <a:rPr lang="pt-PT" sz="2000" dirty="0"/>
              <a:t> </a:t>
            </a:r>
            <a:r>
              <a:rPr lang="pt-PT" sz="2000" dirty="0" err="1"/>
              <a:t>the</a:t>
            </a:r>
            <a:r>
              <a:rPr lang="pt-PT" sz="2000" dirty="0"/>
              <a:t> PK to </a:t>
            </a:r>
            <a:r>
              <a:rPr lang="pt-PT" sz="2000" dirty="0" err="1"/>
              <a:t>the</a:t>
            </a:r>
            <a:r>
              <a:rPr lang="pt-PT" sz="2000" dirty="0"/>
              <a:t> </a:t>
            </a:r>
            <a:r>
              <a:rPr lang="pt-PT" sz="2000" dirty="0" err="1"/>
              <a:t>middle</a:t>
            </a:r>
            <a:r>
              <a:rPr lang="pt-PT" sz="2000" dirty="0"/>
              <a:t> </a:t>
            </a:r>
            <a:r>
              <a:rPr lang="pt-PT" sz="2000" dirty="0" err="1" smtClean="0"/>
              <a:t>window</a:t>
            </a:r>
            <a:r>
              <a:rPr lang="pt-PT" sz="2000" dirty="0" smtClean="0"/>
              <a:t> </a:t>
            </a:r>
            <a:r>
              <a:rPr lang="pt-PT" sz="2000" dirty="0"/>
              <a:t>(</a:t>
            </a:r>
            <a:r>
              <a:rPr lang="pt-PT" sz="2000" dirty="0" err="1"/>
              <a:t>Hierarchies</a:t>
            </a:r>
            <a:r>
              <a:rPr lang="pt-PT" sz="2000" dirty="0" smtClean="0"/>
              <a:t>) </a:t>
            </a:r>
            <a:r>
              <a:rPr lang="pt-PT" sz="2000" dirty="0" err="1" smtClean="0"/>
              <a:t>and</a:t>
            </a:r>
            <a:r>
              <a:rPr lang="pt-PT" sz="2000" dirty="0" smtClean="0"/>
              <a:t> </a:t>
            </a:r>
            <a:r>
              <a:rPr lang="pt-PT" sz="2000" dirty="0" err="1" smtClean="0"/>
              <a:t>then</a:t>
            </a:r>
            <a:r>
              <a:rPr lang="pt-PT" sz="2000" dirty="0" smtClean="0"/>
              <a:t>, </a:t>
            </a:r>
            <a:r>
              <a:rPr lang="pt-PT" sz="2000" dirty="0" err="1" smtClean="0"/>
              <a:t>over</a:t>
            </a:r>
            <a:r>
              <a:rPr lang="pt-PT" sz="2000" dirty="0" smtClean="0"/>
              <a:t> </a:t>
            </a:r>
            <a:r>
              <a:rPr lang="pt-PT" sz="2000" dirty="0" err="1" smtClean="0"/>
              <a:t>it</a:t>
            </a:r>
            <a:r>
              <a:rPr lang="pt-PT" sz="2000" dirty="0" smtClean="0"/>
              <a:t>, </a:t>
            </a:r>
            <a:r>
              <a:rPr lang="pt-PT" sz="2000" dirty="0" err="1" smtClean="0"/>
              <a:t>drag</a:t>
            </a:r>
            <a:r>
              <a:rPr lang="pt-PT" sz="2000" dirty="0" smtClean="0"/>
              <a:t> </a:t>
            </a:r>
            <a:r>
              <a:rPr lang="pt-PT" sz="2000" dirty="0" err="1" smtClean="0"/>
              <a:t>the</a:t>
            </a:r>
            <a:r>
              <a:rPr lang="pt-PT" sz="2000" dirty="0" smtClean="0"/>
              <a:t> Autor </a:t>
            </a:r>
            <a:r>
              <a:rPr lang="pt-PT" sz="2000" dirty="0" err="1" smtClean="0"/>
              <a:t>field</a:t>
            </a:r>
            <a:r>
              <a:rPr lang="pt-PT" sz="2000" dirty="0" smtClean="0"/>
              <a:t>: this </a:t>
            </a:r>
            <a:r>
              <a:rPr lang="pt-PT" sz="2000" dirty="0" err="1" smtClean="0"/>
              <a:t>establishes</a:t>
            </a:r>
            <a:r>
              <a:rPr lang="pt-PT" sz="2000" dirty="0" smtClean="0"/>
              <a:t> </a:t>
            </a:r>
            <a:r>
              <a:rPr lang="pt-PT" sz="2000" dirty="0" err="1" smtClean="0"/>
              <a:t>the</a:t>
            </a:r>
            <a:r>
              <a:rPr lang="pt-PT" sz="2000" dirty="0" smtClean="0"/>
              <a:t> </a:t>
            </a:r>
            <a:r>
              <a:rPr lang="pt-PT" sz="2000" dirty="0" err="1" smtClean="0"/>
              <a:t>hierarchy</a:t>
            </a:r>
            <a:r>
              <a:rPr lang="pt-PT" sz="2000" dirty="0"/>
              <a:t> </a:t>
            </a:r>
            <a:r>
              <a:rPr lang="pt-PT" sz="2000" dirty="0" err="1" smtClean="0"/>
              <a:t>between</a:t>
            </a:r>
            <a:r>
              <a:rPr lang="pt-PT" sz="2000" dirty="0" smtClean="0"/>
              <a:t> </a:t>
            </a:r>
            <a:r>
              <a:rPr lang="pt-PT" sz="2000" dirty="0" err="1" smtClean="0"/>
              <a:t>book</a:t>
            </a:r>
            <a:r>
              <a:rPr lang="pt-PT" sz="2000" dirty="0" smtClean="0"/>
              <a:t> </a:t>
            </a:r>
            <a:r>
              <a:rPr lang="pt-PT" sz="2000" dirty="0" err="1" smtClean="0"/>
              <a:t>and</a:t>
            </a:r>
            <a:r>
              <a:rPr lang="pt-PT" sz="2000" dirty="0" smtClean="0"/>
              <a:t> </a:t>
            </a:r>
            <a:r>
              <a:rPr lang="pt-PT" sz="2000" dirty="0" err="1" smtClean="0"/>
              <a:t>author</a:t>
            </a:r>
            <a:r>
              <a:rPr lang="pt-PT" sz="2000" dirty="0" smtClean="0"/>
              <a:t>. </a:t>
            </a:r>
            <a:r>
              <a:rPr lang="pt-PT" sz="2000" dirty="0" err="1" smtClean="0"/>
              <a:t>The</a:t>
            </a:r>
            <a:r>
              <a:rPr lang="pt-PT" sz="2000" dirty="0"/>
              <a:t> </a:t>
            </a:r>
            <a:r>
              <a:rPr lang="pt-PT" sz="2000" dirty="0" err="1" smtClean="0"/>
              <a:t>higher</a:t>
            </a:r>
            <a:r>
              <a:rPr lang="pt-PT" sz="2000" dirty="0" smtClean="0"/>
              <a:t> </a:t>
            </a:r>
            <a:r>
              <a:rPr lang="pt-PT" sz="2000" dirty="0" err="1" smtClean="0"/>
              <a:t>the</a:t>
            </a:r>
            <a:r>
              <a:rPr lang="pt-PT" sz="2000" dirty="0" smtClean="0"/>
              <a:t> </a:t>
            </a:r>
            <a:r>
              <a:rPr lang="pt-PT" sz="2000" dirty="0" err="1" smtClean="0"/>
              <a:t>level</a:t>
            </a:r>
            <a:r>
              <a:rPr lang="pt-PT" sz="2000" dirty="0" smtClean="0"/>
              <a:t>, </a:t>
            </a:r>
            <a:r>
              <a:rPr lang="pt-PT" sz="2000" dirty="0" err="1" smtClean="0"/>
              <a:t>thle</a:t>
            </a:r>
            <a:r>
              <a:rPr lang="pt-PT" sz="2000" dirty="0" smtClean="0"/>
              <a:t> </a:t>
            </a:r>
            <a:r>
              <a:rPr lang="pt-PT" sz="2000" dirty="0" err="1" smtClean="0"/>
              <a:t>less</a:t>
            </a:r>
            <a:r>
              <a:rPr lang="pt-PT" sz="2000" dirty="0" smtClean="0"/>
              <a:t> </a:t>
            </a:r>
            <a:r>
              <a:rPr lang="pt-PT" sz="2000" dirty="0" err="1" smtClean="0"/>
              <a:t>the</a:t>
            </a:r>
            <a:r>
              <a:rPr lang="pt-PT" sz="2000" dirty="0" smtClean="0"/>
              <a:t> </a:t>
            </a:r>
            <a:r>
              <a:rPr lang="pt-PT" sz="2000" dirty="0" err="1" smtClean="0"/>
              <a:t>number</a:t>
            </a:r>
            <a:r>
              <a:rPr lang="pt-PT" sz="2000" dirty="0" smtClean="0"/>
              <a:t> </a:t>
            </a:r>
            <a:r>
              <a:rPr lang="pt-PT" sz="2000" dirty="0" err="1" smtClean="0"/>
              <a:t>of</a:t>
            </a:r>
            <a:r>
              <a:rPr lang="pt-PT" sz="2000" dirty="0" smtClean="0"/>
              <a:t> </a:t>
            </a:r>
            <a:r>
              <a:rPr lang="pt-PT" sz="2000" dirty="0" err="1" smtClean="0"/>
              <a:t>points</a:t>
            </a:r>
            <a:r>
              <a:rPr lang="pt-PT" sz="2000" dirty="0" smtClean="0"/>
              <a:t>. </a:t>
            </a:r>
            <a:endParaRPr lang="pt-PT" sz="2000" dirty="0"/>
          </a:p>
          <a:p>
            <a:endParaRPr lang="pt-PT" dirty="0"/>
          </a:p>
        </p:txBody>
      </p:sp>
      <p:pic>
        <p:nvPicPr>
          <p:cNvPr id="6" name="Imagem 5"/>
          <p:cNvPicPr>
            <a:picLocks noChangeAspect="1"/>
          </p:cNvPicPr>
          <p:nvPr/>
        </p:nvPicPr>
        <p:blipFill>
          <a:blip r:embed="rId2"/>
          <a:stretch>
            <a:fillRect/>
          </a:stretch>
        </p:blipFill>
        <p:spPr>
          <a:xfrm>
            <a:off x="730160" y="2486463"/>
            <a:ext cx="6598103" cy="1963926"/>
          </a:xfrm>
          <a:prstGeom prst="rect">
            <a:avLst/>
          </a:prstGeom>
        </p:spPr>
      </p:pic>
      <p:pic>
        <p:nvPicPr>
          <p:cNvPr id="11" name="Imagem 10"/>
          <p:cNvPicPr>
            <a:picLocks noChangeAspect="1"/>
          </p:cNvPicPr>
          <p:nvPr/>
        </p:nvPicPr>
        <p:blipFill>
          <a:blip r:embed="rId3"/>
          <a:stretch>
            <a:fillRect/>
          </a:stretch>
        </p:blipFill>
        <p:spPr>
          <a:xfrm>
            <a:off x="9944782" y="5704738"/>
            <a:ext cx="1857375" cy="771525"/>
          </a:xfrm>
          <a:prstGeom prst="rect">
            <a:avLst/>
          </a:prstGeom>
        </p:spPr>
      </p:pic>
      <p:sp>
        <p:nvSpPr>
          <p:cNvPr id="12" name="CaixaDeTexto 11"/>
          <p:cNvSpPr txBox="1"/>
          <p:nvPr/>
        </p:nvSpPr>
        <p:spPr>
          <a:xfrm>
            <a:off x="664845" y="5588338"/>
            <a:ext cx="9055280" cy="1446550"/>
          </a:xfrm>
          <a:prstGeom prst="rect">
            <a:avLst/>
          </a:prstGeom>
          <a:noFill/>
        </p:spPr>
        <p:txBody>
          <a:bodyPr wrap="square" rtlCol="0">
            <a:spAutoFit/>
          </a:bodyPr>
          <a:lstStyle/>
          <a:p>
            <a:pPr marL="457200" indent="-457200" defTabSz="914400">
              <a:spcAft>
                <a:spcPts val="600"/>
              </a:spcAft>
              <a:buFont typeface="+mj-lt"/>
              <a:buAutoNum type="arabicPeriod" startAt="6"/>
            </a:pPr>
            <a:r>
              <a:rPr lang="pt-PT" sz="2000" dirty="0" smtClean="0"/>
              <a:t>Open </a:t>
            </a:r>
            <a:r>
              <a:rPr lang="pt-PT" sz="2000" dirty="0" err="1"/>
              <a:t>the</a:t>
            </a:r>
            <a:r>
              <a:rPr lang="pt-PT" sz="2000" dirty="0"/>
              <a:t> </a:t>
            </a:r>
            <a:r>
              <a:rPr lang="pt-PT" sz="2000" dirty="0" err="1"/>
              <a:t>dimension</a:t>
            </a:r>
            <a:r>
              <a:rPr lang="pt-PT" sz="2000" dirty="0"/>
              <a:t> Autor </a:t>
            </a:r>
            <a:r>
              <a:rPr lang="pt-PT" sz="2000" dirty="0" err="1"/>
              <a:t>and</a:t>
            </a:r>
            <a:r>
              <a:rPr lang="pt-PT" sz="2000" dirty="0"/>
              <a:t> </a:t>
            </a:r>
            <a:r>
              <a:rPr lang="pt-PT" sz="2000" dirty="0" err="1"/>
              <a:t>similarly</a:t>
            </a:r>
            <a:r>
              <a:rPr lang="pt-PT" sz="2000" dirty="0"/>
              <a:t> define </a:t>
            </a:r>
            <a:r>
              <a:rPr lang="pt-PT" sz="2000" dirty="0" err="1"/>
              <a:t>one</a:t>
            </a:r>
            <a:r>
              <a:rPr lang="pt-PT" sz="2000" dirty="0"/>
              <a:t> </a:t>
            </a:r>
            <a:r>
              <a:rPr lang="pt-PT" sz="2000" dirty="0" err="1"/>
              <a:t>hierarchy</a:t>
            </a:r>
            <a:r>
              <a:rPr lang="pt-PT" sz="2000" dirty="0"/>
              <a:t> for </a:t>
            </a:r>
            <a:r>
              <a:rPr lang="pt-PT" sz="2000" dirty="0" err="1"/>
              <a:t>it</a:t>
            </a:r>
            <a:r>
              <a:rPr lang="pt-PT" sz="2000" dirty="0"/>
              <a:t> (ID </a:t>
            </a:r>
            <a:r>
              <a:rPr lang="pt-PT" sz="2000" dirty="0">
                <a:sym typeface="Wingdings" panose="05000000000000000000" pitchFamily="2" charset="2"/>
              </a:rPr>
              <a:t> Autor)</a:t>
            </a:r>
          </a:p>
          <a:p>
            <a:pPr marL="457200" indent="-457200" defTabSz="914400">
              <a:spcAft>
                <a:spcPts val="600"/>
              </a:spcAft>
              <a:buFont typeface="+mj-lt"/>
              <a:buAutoNum type="arabicPeriod" startAt="6"/>
            </a:pPr>
            <a:r>
              <a:rPr lang="pt-PT" sz="2000" dirty="0" err="1">
                <a:sym typeface="Wingdings" panose="05000000000000000000" pitchFamily="2" charset="2"/>
              </a:rPr>
              <a:t>The</a:t>
            </a:r>
            <a:r>
              <a:rPr lang="pt-PT" sz="2000" dirty="0">
                <a:sym typeface="Wingdings" panose="05000000000000000000" pitchFamily="2" charset="2"/>
              </a:rPr>
              <a:t> TIME </a:t>
            </a:r>
            <a:r>
              <a:rPr lang="pt-PT" sz="2000" dirty="0" err="1">
                <a:sym typeface="Wingdings" panose="05000000000000000000" pitchFamily="2" charset="2"/>
              </a:rPr>
              <a:t>dimension</a:t>
            </a:r>
            <a:r>
              <a:rPr lang="pt-PT" sz="2000" dirty="0">
                <a:sym typeface="Wingdings" panose="05000000000000000000" pitchFamily="2" charset="2"/>
              </a:rPr>
              <a:t> </a:t>
            </a:r>
            <a:r>
              <a:rPr lang="pt-PT" sz="2000" dirty="0" err="1">
                <a:sym typeface="Wingdings" panose="05000000000000000000" pitchFamily="2" charset="2"/>
              </a:rPr>
              <a:t>has</a:t>
            </a:r>
            <a:r>
              <a:rPr lang="pt-PT" sz="2000" dirty="0">
                <a:sym typeface="Wingdings" panose="05000000000000000000" pitchFamily="2" charset="2"/>
              </a:rPr>
              <a:t> </a:t>
            </a:r>
            <a:r>
              <a:rPr lang="pt-PT" sz="2000" dirty="0" err="1">
                <a:sym typeface="Wingdings" panose="05000000000000000000" pitchFamily="2" charset="2"/>
              </a:rPr>
              <a:t>its</a:t>
            </a:r>
            <a:r>
              <a:rPr lang="pt-PT" sz="2000" dirty="0">
                <a:sym typeface="Wingdings" panose="05000000000000000000" pitchFamily="2" charset="2"/>
              </a:rPr>
              <a:t> </a:t>
            </a:r>
            <a:r>
              <a:rPr lang="pt-PT" sz="2000" dirty="0" err="1">
                <a:sym typeface="Wingdings" panose="05000000000000000000" pitchFamily="2" charset="2"/>
              </a:rPr>
              <a:t>hierarchies</a:t>
            </a:r>
            <a:r>
              <a:rPr lang="pt-PT" sz="2000" dirty="0">
                <a:sym typeface="Wingdings" panose="05000000000000000000" pitchFamily="2" charset="2"/>
              </a:rPr>
              <a:t> </a:t>
            </a:r>
            <a:r>
              <a:rPr lang="pt-PT" sz="2000" dirty="0" err="1">
                <a:sym typeface="Wingdings" panose="05000000000000000000" pitchFamily="2" charset="2"/>
              </a:rPr>
              <a:t>automatically</a:t>
            </a:r>
            <a:r>
              <a:rPr lang="pt-PT" sz="2000" dirty="0">
                <a:sym typeface="Wingdings" panose="05000000000000000000" pitchFamily="2" charset="2"/>
              </a:rPr>
              <a:t> </a:t>
            </a:r>
            <a:r>
              <a:rPr lang="pt-PT" sz="2000" dirty="0" err="1">
                <a:sym typeface="Wingdings" panose="05000000000000000000" pitchFamily="2" charset="2"/>
              </a:rPr>
              <a:t>defined</a:t>
            </a:r>
            <a:r>
              <a:rPr lang="pt-PT" sz="2000" dirty="0">
                <a:sym typeface="Wingdings" panose="05000000000000000000" pitchFamily="2" charset="2"/>
              </a:rPr>
              <a:t> </a:t>
            </a:r>
            <a:r>
              <a:rPr lang="pt-PT" sz="2000" dirty="0" err="1">
                <a:sym typeface="Wingdings" panose="05000000000000000000" pitchFamily="2" charset="2"/>
              </a:rPr>
              <a:t>by</a:t>
            </a:r>
            <a:r>
              <a:rPr lang="pt-PT" sz="2000" dirty="0">
                <a:sym typeface="Wingdings" panose="05000000000000000000" pitchFamily="2" charset="2"/>
              </a:rPr>
              <a:t> VS. Open </a:t>
            </a:r>
            <a:r>
              <a:rPr lang="pt-PT" sz="2000" dirty="0" err="1">
                <a:sym typeface="Wingdings" panose="05000000000000000000" pitchFamily="2" charset="2"/>
              </a:rPr>
              <a:t>it</a:t>
            </a:r>
            <a:r>
              <a:rPr lang="pt-PT" sz="2000" dirty="0">
                <a:sym typeface="Wingdings" panose="05000000000000000000" pitchFamily="2" charset="2"/>
              </a:rPr>
              <a:t> </a:t>
            </a:r>
            <a:r>
              <a:rPr lang="pt-PT" sz="2000" dirty="0" err="1">
                <a:sym typeface="Wingdings" panose="05000000000000000000" pitchFamily="2" charset="2"/>
              </a:rPr>
              <a:t>and</a:t>
            </a:r>
            <a:r>
              <a:rPr lang="pt-PT" sz="2000" dirty="0">
                <a:sym typeface="Wingdings" panose="05000000000000000000" pitchFamily="2" charset="2"/>
              </a:rPr>
              <a:t> </a:t>
            </a:r>
            <a:r>
              <a:rPr lang="pt-PT" sz="2000" dirty="0" err="1">
                <a:sym typeface="Wingdings" panose="05000000000000000000" pitchFamily="2" charset="2"/>
              </a:rPr>
              <a:t>understand</a:t>
            </a:r>
            <a:r>
              <a:rPr lang="pt-PT" sz="2000" dirty="0">
                <a:sym typeface="Wingdings" panose="05000000000000000000" pitchFamily="2" charset="2"/>
              </a:rPr>
              <a:t> </a:t>
            </a:r>
            <a:r>
              <a:rPr lang="pt-PT" sz="2000" dirty="0" err="1">
                <a:sym typeface="Wingdings" panose="05000000000000000000" pitchFamily="2" charset="2"/>
              </a:rPr>
              <a:t>them</a:t>
            </a:r>
            <a:r>
              <a:rPr lang="pt-PT" sz="2000" dirty="0">
                <a:sym typeface="Wingdings" panose="05000000000000000000" pitchFamily="2" charset="2"/>
              </a:rPr>
              <a:t>. </a:t>
            </a:r>
            <a:r>
              <a:rPr lang="pt-PT" sz="2000" dirty="0" err="1">
                <a:sym typeface="Wingdings" panose="05000000000000000000" pitchFamily="2" charset="2"/>
              </a:rPr>
              <a:t>The</a:t>
            </a:r>
            <a:r>
              <a:rPr lang="pt-PT" sz="2000" dirty="0">
                <a:sym typeface="Wingdings" panose="05000000000000000000" pitchFamily="2" charset="2"/>
              </a:rPr>
              <a:t> Tipo </a:t>
            </a:r>
            <a:r>
              <a:rPr lang="pt-PT" sz="2000" dirty="0" err="1">
                <a:sym typeface="Wingdings" panose="05000000000000000000" pitchFamily="2" charset="2"/>
              </a:rPr>
              <a:t>dimension</a:t>
            </a:r>
            <a:r>
              <a:rPr lang="pt-PT" sz="2000" dirty="0">
                <a:sym typeface="Wingdings" panose="05000000000000000000" pitchFamily="2" charset="2"/>
              </a:rPr>
              <a:t> </a:t>
            </a:r>
            <a:r>
              <a:rPr lang="pt-PT" sz="2000" dirty="0" err="1">
                <a:sym typeface="Wingdings" panose="05000000000000000000" pitchFamily="2" charset="2"/>
              </a:rPr>
              <a:t>has</a:t>
            </a:r>
            <a:r>
              <a:rPr lang="pt-PT" sz="2000" dirty="0">
                <a:sym typeface="Wingdings" panose="05000000000000000000" pitchFamily="2" charset="2"/>
              </a:rPr>
              <a:t> no </a:t>
            </a:r>
            <a:r>
              <a:rPr lang="pt-PT" sz="2000" dirty="0" err="1">
                <a:sym typeface="Wingdings" panose="05000000000000000000" pitchFamily="2" charset="2"/>
              </a:rPr>
              <a:t>hierarchies</a:t>
            </a:r>
            <a:r>
              <a:rPr lang="pt-PT" sz="2000" dirty="0">
                <a:sym typeface="Wingdings" panose="05000000000000000000" pitchFamily="2" charset="2"/>
              </a:rPr>
              <a:t>.</a:t>
            </a:r>
          </a:p>
          <a:p>
            <a:endParaRPr lang="pt-PT" dirty="0"/>
          </a:p>
        </p:txBody>
      </p:sp>
      <p:cxnSp>
        <p:nvCxnSpPr>
          <p:cNvPr id="16" name="Conexão reta unidirecional 15"/>
          <p:cNvCxnSpPr/>
          <p:nvPr/>
        </p:nvCxnSpPr>
        <p:spPr>
          <a:xfrm>
            <a:off x="10502537" y="5465754"/>
            <a:ext cx="222069" cy="212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163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789" y="284648"/>
            <a:ext cx="8040188" cy="6299032"/>
          </a:xfrm>
        </p:spPr>
        <p:txBody>
          <a:bodyPr>
            <a:normAutofit lnSpcReduction="10000"/>
          </a:bodyPr>
          <a:lstStyle/>
          <a:p>
            <a:pPr marL="514350" indent="-514350">
              <a:lnSpc>
                <a:spcPct val="110000"/>
              </a:lnSpc>
              <a:spcBef>
                <a:spcPts val="0"/>
              </a:spcBef>
              <a:spcAft>
                <a:spcPts val="1200"/>
              </a:spcAft>
              <a:buFont typeface="+mj-lt"/>
              <a:buAutoNum type="arabicPeriod" startAt="6"/>
            </a:pPr>
            <a:r>
              <a:rPr lang="en-US" dirty="0" smtClean="0"/>
              <a:t>Deploy </a:t>
            </a:r>
            <a:r>
              <a:rPr lang="en-US" dirty="0" smtClean="0"/>
              <a:t>and Test the Cube</a:t>
            </a:r>
          </a:p>
          <a:p>
            <a:pPr marL="0" indent="0">
              <a:lnSpc>
                <a:spcPct val="110000"/>
              </a:lnSpc>
              <a:spcBef>
                <a:spcPts val="0"/>
              </a:spcBef>
              <a:spcAft>
                <a:spcPts val="600"/>
              </a:spcAft>
              <a:buNone/>
            </a:pPr>
            <a:r>
              <a:rPr lang="en-US" sz="2600" dirty="0" smtClean="0"/>
              <a:t>Before testing the cube, the project must be deployed</a:t>
            </a:r>
          </a:p>
          <a:p>
            <a:pPr marL="914400" lvl="1" indent="-457200">
              <a:lnSpc>
                <a:spcPct val="100000"/>
              </a:lnSpc>
              <a:spcBef>
                <a:spcPts val="0"/>
              </a:spcBef>
              <a:spcAft>
                <a:spcPts val="600"/>
              </a:spcAft>
              <a:buFont typeface="+mj-lt"/>
              <a:buAutoNum type="alphaLcParenR"/>
            </a:pPr>
            <a:r>
              <a:rPr lang="en-US" sz="2000" dirty="0" smtClean="0"/>
              <a:t>In the Solution Explorer, right click the project name (in the example, BiblioV2)</a:t>
            </a:r>
          </a:p>
          <a:p>
            <a:pPr marL="914400" lvl="1" indent="-457200">
              <a:lnSpc>
                <a:spcPct val="100000"/>
              </a:lnSpc>
              <a:spcBef>
                <a:spcPts val="0"/>
              </a:spcBef>
              <a:spcAft>
                <a:spcPts val="600"/>
              </a:spcAft>
              <a:buFont typeface="+mj-lt"/>
              <a:buAutoNum type="alphaLcParenR"/>
            </a:pPr>
            <a:r>
              <a:rPr lang="en-US" sz="2000" dirty="0" smtClean="0"/>
              <a:t>Then click Build. Generally there are no problems or errors in this step. Anyway, verify the error output window</a:t>
            </a:r>
          </a:p>
          <a:p>
            <a:pPr marL="914400" lvl="1" indent="-457200">
              <a:lnSpc>
                <a:spcPct val="100000"/>
              </a:lnSpc>
              <a:spcBef>
                <a:spcPts val="0"/>
              </a:spcBef>
              <a:spcAft>
                <a:spcPts val="600"/>
              </a:spcAft>
              <a:buFont typeface="+mj-lt"/>
              <a:buAutoNum type="alphaLcParenR"/>
            </a:pPr>
            <a:r>
              <a:rPr lang="en-US" sz="2000" dirty="0" smtClean="0"/>
              <a:t>Then click Deploy. </a:t>
            </a:r>
            <a:r>
              <a:rPr lang="en-US" sz="2000" dirty="0"/>
              <a:t>This step frequently generates fatal errors. If the number of errors is high (about 30) and one of them refers “a connection could not be made …”</a:t>
            </a:r>
          </a:p>
          <a:p>
            <a:pPr marL="1371600" lvl="2" indent="-457200">
              <a:lnSpc>
                <a:spcPct val="100000"/>
              </a:lnSpc>
              <a:spcBef>
                <a:spcPts val="0"/>
              </a:spcBef>
              <a:spcAft>
                <a:spcPts val="600"/>
              </a:spcAft>
              <a:buFont typeface="+mj-lt"/>
              <a:buAutoNum type="alphaLcParenR"/>
            </a:pPr>
            <a:r>
              <a:rPr lang="en-US" sz="1800" dirty="0" smtClean="0"/>
              <a:t>Open </a:t>
            </a:r>
            <a:r>
              <a:rPr lang="en-US" sz="1800" dirty="0"/>
              <a:t>the data source and verify if it is configured for the login is “</a:t>
            </a:r>
            <a:r>
              <a:rPr lang="en-US" sz="1800" dirty="0" err="1"/>
              <a:t>sa</a:t>
            </a:r>
            <a:r>
              <a:rPr lang="en-US" sz="1800" dirty="0"/>
              <a:t>”, if the password is correct </a:t>
            </a:r>
            <a:r>
              <a:rPr lang="en-US" sz="1800" dirty="0" smtClean="0"/>
              <a:t>(test </a:t>
            </a:r>
            <a:r>
              <a:rPr lang="en-US" sz="1800" dirty="0"/>
              <a:t>the connection), and </a:t>
            </a:r>
            <a:r>
              <a:rPr lang="en-US" sz="1800" dirty="0" smtClean="0"/>
              <a:t>the Impersonation Information is “Use </a:t>
            </a:r>
            <a:r>
              <a:rPr lang="en-US" sz="1800" dirty="0"/>
              <a:t>the </a:t>
            </a:r>
            <a:r>
              <a:rPr lang="en-US" sz="1800" dirty="0" smtClean="0"/>
              <a:t>Service Account</a:t>
            </a:r>
            <a:r>
              <a:rPr lang="en-US" sz="1800" dirty="0"/>
              <a:t>”</a:t>
            </a:r>
          </a:p>
          <a:p>
            <a:pPr marL="1371600" lvl="2" indent="-457200">
              <a:lnSpc>
                <a:spcPct val="100000"/>
              </a:lnSpc>
              <a:spcBef>
                <a:spcPts val="0"/>
              </a:spcBef>
              <a:spcAft>
                <a:spcPts val="600"/>
              </a:spcAft>
              <a:buFont typeface="+mj-lt"/>
              <a:buAutoNum type="alphaLcParenR"/>
            </a:pPr>
            <a:r>
              <a:rPr lang="en-US" sz="1800" dirty="0" smtClean="0"/>
              <a:t>In the SS Configuration Manager, verify if  the DB service and the Analysis Service are running</a:t>
            </a:r>
          </a:p>
          <a:p>
            <a:pPr marL="1371600" lvl="2" indent="-457200">
              <a:lnSpc>
                <a:spcPct val="100000"/>
              </a:lnSpc>
              <a:spcBef>
                <a:spcPts val="0"/>
              </a:spcBef>
              <a:spcAft>
                <a:spcPts val="600"/>
              </a:spcAft>
              <a:buFont typeface="+mj-lt"/>
              <a:buAutoNum type="alphaLcParenR"/>
            </a:pPr>
            <a:r>
              <a:rPr lang="en-US" sz="1800" dirty="0" smtClean="0"/>
              <a:t>Exit Visual Studio and execute it again running as Administrator</a:t>
            </a:r>
          </a:p>
          <a:p>
            <a:pPr marL="914400" lvl="1" indent="-457200">
              <a:lnSpc>
                <a:spcPct val="100000"/>
              </a:lnSpc>
              <a:spcBef>
                <a:spcPts val="0"/>
              </a:spcBef>
              <a:spcAft>
                <a:spcPts val="600"/>
              </a:spcAft>
              <a:buFont typeface="+mj-lt"/>
              <a:buAutoNum type="alphaLcParenR"/>
            </a:pPr>
            <a:r>
              <a:rPr lang="en-US" sz="2000" dirty="0" smtClean="0"/>
              <a:t>Other error messages may refer duplicate keys. Verify the ETL project and the data in the DW tables by querying them. Correct the ETL and reload the tables. Try the deployment again</a:t>
            </a:r>
          </a:p>
        </p:txBody>
      </p:sp>
      <p:sp>
        <p:nvSpPr>
          <p:cNvPr id="5" name="CaixaDeTexto 4"/>
          <p:cNvSpPr txBox="1"/>
          <p:nvPr/>
        </p:nvSpPr>
        <p:spPr>
          <a:xfrm>
            <a:off x="222069" y="2749732"/>
            <a:ext cx="45719" cy="369332"/>
          </a:xfrm>
          <a:prstGeom prst="rect">
            <a:avLst/>
          </a:prstGeom>
          <a:noFill/>
        </p:spPr>
        <p:txBody>
          <a:bodyPr wrap="square" rtlCol="0">
            <a:spAutoFit/>
          </a:bodyPr>
          <a:lstStyle/>
          <a:p>
            <a:endParaRPr lang="pt-PT" dirty="0"/>
          </a:p>
        </p:txBody>
      </p:sp>
      <p:pic>
        <p:nvPicPr>
          <p:cNvPr id="4" name="Imagem 3"/>
          <p:cNvPicPr>
            <a:picLocks noChangeAspect="1"/>
          </p:cNvPicPr>
          <p:nvPr/>
        </p:nvPicPr>
        <p:blipFill>
          <a:blip r:embed="rId2"/>
          <a:stretch>
            <a:fillRect/>
          </a:stretch>
        </p:blipFill>
        <p:spPr>
          <a:xfrm>
            <a:off x="8777519" y="270217"/>
            <a:ext cx="2877450" cy="3021623"/>
          </a:xfrm>
          <a:prstGeom prst="rect">
            <a:avLst/>
          </a:prstGeom>
        </p:spPr>
      </p:pic>
      <p:pic>
        <p:nvPicPr>
          <p:cNvPr id="6" name="Imagem 5"/>
          <p:cNvPicPr>
            <a:picLocks noChangeAspect="1"/>
          </p:cNvPicPr>
          <p:nvPr/>
        </p:nvPicPr>
        <p:blipFill>
          <a:blip r:embed="rId3"/>
          <a:stretch>
            <a:fillRect/>
          </a:stretch>
        </p:blipFill>
        <p:spPr>
          <a:xfrm>
            <a:off x="8764239" y="3526971"/>
            <a:ext cx="2951001" cy="3056709"/>
          </a:xfrm>
          <a:prstGeom prst="rect">
            <a:avLst/>
          </a:prstGeom>
        </p:spPr>
      </p:pic>
    </p:spTree>
    <p:extLst>
      <p:ext uri="{BB962C8B-B14F-4D97-AF65-F5344CB8AC3E}">
        <p14:creationId xmlns:p14="http://schemas.microsoft.com/office/powerpoint/2010/main" val="3762421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789" y="284648"/>
            <a:ext cx="11332028" cy="6299032"/>
          </a:xfrm>
        </p:spPr>
        <p:txBody>
          <a:bodyPr>
            <a:normAutofit/>
          </a:bodyPr>
          <a:lstStyle/>
          <a:p>
            <a:pPr marL="514350" indent="-514350">
              <a:lnSpc>
                <a:spcPct val="110000"/>
              </a:lnSpc>
              <a:spcBef>
                <a:spcPts val="0"/>
              </a:spcBef>
              <a:spcAft>
                <a:spcPts val="600"/>
              </a:spcAft>
              <a:buFont typeface="+mj-lt"/>
              <a:buAutoNum type="arabicPeriod" startAt="7"/>
            </a:pPr>
            <a:r>
              <a:rPr lang="en-US" sz="2600" dirty="0" smtClean="0"/>
              <a:t>Test </a:t>
            </a:r>
            <a:r>
              <a:rPr lang="en-US" sz="2600" dirty="0" smtClean="0"/>
              <a:t>the cube </a:t>
            </a:r>
            <a:r>
              <a:rPr lang="en-US" sz="2600" dirty="0" smtClean="0"/>
              <a:t>using the Browser</a:t>
            </a:r>
            <a:endParaRPr lang="en-US" sz="2600" dirty="0" smtClean="0"/>
          </a:p>
          <a:p>
            <a:pPr marL="914400" lvl="1" indent="-457200">
              <a:lnSpc>
                <a:spcPct val="100000"/>
              </a:lnSpc>
              <a:spcBef>
                <a:spcPts val="0"/>
              </a:spcBef>
              <a:spcAft>
                <a:spcPts val="600"/>
              </a:spcAft>
              <a:buFont typeface="+mj-lt"/>
              <a:buAutoNum type="alphaLcParenR"/>
            </a:pPr>
            <a:r>
              <a:rPr lang="en-US" sz="2000" dirty="0" smtClean="0"/>
              <a:t>Open the cube and click the right separator Browser. On </a:t>
            </a:r>
            <a:r>
              <a:rPr lang="en-US" sz="2000" dirty="0" smtClean="0"/>
              <a:t>the left you’ll see the fields of the fact table and those that you selected to appear in the </a:t>
            </a:r>
            <a:r>
              <a:rPr lang="en-US" sz="2000" dirty="0" smtClean="0"/>
              <a:t>dimensions</a:t>
            </a:r>
            <a:endParaRPr lang="en-US" sz="2000" dirty="0" smtClean="0"/>
          </a:p>
          <a:p>
            <a:pPr marL="914400" lvl="1" indent="-457200">
              <a:lnSpc>
                <a:spcPct val="100000"/>
              </a:lnSpc>
              <a:spcBef>
                <a:spcPts val="0"/>
              </a:spcBef>
              <a:spcAft>
                <a:spcPts val="600"/>
              </a:spcAft>
              <a:buFont typeface="+mj-lt"/>
              <a:buAutoNum type="alphaLcParenR"/>
            </a:pPr>
            <a:r>
              <a:rPr lang="en-US" sz="2000" dirty="0" smtClean="0"/>
              <a:t>Drag the measure from the fact table to the viewing window. The number is the total of book lending and returns</a:t>
            </a:r>
          </a:p>
          <a:p>
            <a:pPr marL="914400" lvl="1" indent="-457200">
              <a:lnSpc>
                <a:spcPct val="100000"/>
              </a:lnSpc>
              <a:spcBef>
                <a:spcPts val="0"/>
              </a:spcBef>
              <a:spcAft>
                <a:spcPts val="600"/>
              </a:spcAft>
              <a:buFont typeface="+mj-lt"/>
              <a:buAutoNum type="alphaLcParenR"/>
            </a:pPr>
            <a:r>
              <a:rPr lang="en-US" sz="2000" dirty="0" smtClean="0"/>
              <a:t>Then drag some dimensions at your choice. On the top window you can add filters. Verify the results comparing the with the records of the original library DB.</a:t>
            </a:r>
          </a:p>
          <a:p>
            <a:pPr marL="914400" lvl="1" indent="-457200">
              <a:lnSpc>
                <a:spcPct val="100000"/>
              </a:lnSpc>
              <a:spcBef>
                <a:spcPts val="0"/>
              </a:spcBef>
              <a:spcAft>
                <a:spcPts val="600"/>
              </a:spcAft>
              <a:buFont typeface="+mj-lt"/>
              <a:buAutoNum type="alphaLcParenR"/>
            </a:pPr>
            <a:endParaRPr lang="en-US" sz="2000" dirty="0"/>
          </a:p>
          <a:p>
            <a:pPr marL="914400" lvl="1" indent="-457200">
              <a:lnSpc>
                <a:spcPct val="100000"/>
              </a:lnSpc>
              <a:spcBef>
                <a:spcPts val="0"/>
              </a:spcBef>
              <a:spcAft>
                <a:spcPts val="600"/>
              </a:spcAft>
              <a:buFont typeface="+mj-lt"/>
              <a:buAutoNum type="alphaLcParenR"/>
            </a:pPr>
            <a:endParaRPr lang="en-US" sz="2000" dirty="0" smtClean="0"/>
          </a:p>
        </p:txBody>
      </p:sp>
      <p:sp>
        <p:nvSpPr>
          <p:cNvPr id="5" name="CaixaDeTexto 4"/>
          <p:cNvSpPr txBox="1"/>
          <p:nvPr/>
        </p:nvSpPr>
        <p:spPr>
          <a:xfrm>
            <a:off x="222069" y="2749732"/>
            <a:ext cx="45719" cy="369332"/>
          </a:xfrm>
          <a:prstGeom prst="rect">
            <a:avLst/>
          </a:prstGeom>
          <a:noFill/>
        </p:spPr>
        <p:txBody>
          <a:bodyPr wrap="square" rtlCol="0">
            <a:spAutoFit/>
          </a:bodyPr>
          <a:lstStyle/>
          <a:p>
            <a:endParaRPr lang="pt-PT" dirty="0"/>
          </a:p>
        </p:txBody>
      </p:sp>
      <p:pic>
        <p:nvPicPr>
          <p:cNvPr id="2" name="Imagem 1"/>
          <p:cNvPicPr>
            <a:picLocks noChangeAspect="1"/>
          </p:cNvPicPr>
          <p:nvPr/>
        </p:nvPicPr>
        <p:blipFill>
          <a:blip r:embed="rId2"/>
          <a:stretch>
            <a:fillRect/>
          </a:stretch>
        </p:blipFill>
        <p:spPr>
          <a:xfrm>
            <a:off x="1228179" y="3119064"/>
            <a:ext cx="7552129" cy="3255610"/>
          </a:xfrm>
          <a:prstGeom prst="rect">
            <a:avLst/>
          </a:prstGeom>
        </p:spPr>
      </p:pic>
      <p:sp>
        <p:nvSpPr>
          <p:cNvPr id="7" name="CaixaDeTexto 6"/>
          <p:cNvSpPr txBox="1"/>
          <p:nvPr/>
        </p:nvSpPr>
        <p:spPr>
          <a:xfrm>
            <a:off x="9208279" y="3119064"/>
            <a:ext cx="2534195" cy="2554545"/>
          </a:xfrm>
          <a:prstGeom prst="rect">
            <a:avLst/>
          </a:prstGeom>
          <a:noFill/>
        </p:spPr>
        <p:txBody>
          <a:bodyPr wrap="square" rtlCol="0">
            <a:spAutoFit/>
          </a:bodyPr>
          <a:lstStyle/>
          <a:p>
            <a:r>
              <a:rPr lang="pt-PT" sz="2000" dirty="0" smtClean="0"/>
              <a:t>Later </a:t>
            </a:r>
            <a:r>
              <a:rPr lang="pt-PT" sz="2000" dirty="0" err="1" smtClean="0"/>
              <a:t>we’ll</a:t>
            </a:r>
            <a:r>
              <a:rPr lang="pt-PT" sz="2000" dirty="0" smtClean="0"/>
              <a:t> use </a:t>
            </a:r>
            <a:r>
              <a:rPr lang="pt-PT" sz="2000" dirty="0" err="1" smtClean="0"/>
              <a:t>the</a:t>
            </a:r>
            <a:r>
              <a:rPr lang="pt-PT" sz="2000" dirty="0" smtClean="0"/>
              <a:t> BIDS </a:t>
            </a:r>
            <a:r>
              <a:rPr lang="pt-PT" sz="2000" dirty="0" err="1" smtClean="0"/>
              <a:t>Reports</a:t>
            </a:r>
            <a:r>
              <a:rPr lang="pt-PT" sz="2000" dirty="0" smtClean="0"/>
              <a:t>, Excel </a:t>
            </a:r>
            <a:r>
              <a:rPr lang="pt-PT" sz="2000" dirty="0" err="1" smtClean="0"/>
              <a:t>and</a:t>
            </a:r>
            <a:r>
              <a:rPr lang="pt-PT" sz="2000" dirty="0" smtClean="0"/>
              <a:t> </a:t>
            </a:r>
            <a:r>
              <a:rPr lang="pt-PT" sz="2000" dirty="0" err="1" smtClean="0"/>
              <a:t>PowerBI</a:t>
            </a:r>
            <a:r>
              <a:rPr lang="pt-PT" sz="2000" dirty="0" smtClean="0"/>
              <a:t> to show this </a:t>
            </a:r>
            <a:r>
              <a:rPr lang="pt-PT" sz="2000" dirty="0" err="1" smtClean="0"/>
              <a:t>kind</a:t>
            </a:r>
            <a:r>
              <a:rPr lang="pt-PT" sz="2000" dirty="0" smtClean="0"/>
              <a:t> </a:t>
            </a:r>
            <a:r>
              <a:rPr lang="pt-PT" sz="2000" dirty="0" err="1" smtClean="0"/>
              <a:t>of</a:t>
            </a:r>
            <a:r>
              <a:rPr lang="pt-PT" sz="2000" dirty="0" smtClean="0"/>
              <a:t> </a:t>
            </a:r>
            <a:r>
              <a:rPr lang="pt-PT" sz="2000" dirty="0" err="1" smtClean="0"/>
              <a:t>results</a:t>
            </a:r>
            <a:r>
              <a:rPr lang="pt-PT" sz="2000" dirty="0" smtClean="0"/>
              <a:t> in more </a:t>
            </a:r>
            <a:r>
              <a:rPr lang="pt-PT" sz="2000" dirty="0" err="1" smtClean="0"/>
              <a:t>interessant</a:t>
            </a:r>
            <a:r>
              <a:rPr lang="pt-PT" sz="2000" dirty="0" smtClean="0"/>
              <a:t> </a:t>
            </a:r>
            <a:r>
              <a:rPr lang="pt-PT" sz="2000" dirty="0" err="1" smtClean="0"/>
              <a:t>ways</a:t>
            </a:r>
            <a:r>
              <a:rPr lang="pt-PT" sz="2000" dirty="0" smtClean="0"/>
              <a:t>, </a:t>
            </a:r>
            <a:r>
              <a:rPr lang="pt-PT" sz="2000" dirty="0" err="1" smtClean="0"/>
              <a:t>such</a:t>
            </a:r>
            <a:r>
              <a:rPr lang="pt-PT" sz="2000" dirty="0" smtClean="0"/>
              <a:t> as pivot </a:t>
            </a:r>
            <a:r>
              <a:rPr lang="pt-PT" sz="2000" dirty="0" err="1" smtClean="0"/>
              <a:t>interactive</a:t>
            </a:r>
            <a:r>
              <a:rPr lang="pt-PT" sz="2000" dirty="0" smtClean="0"/>
              <a:t> </a:t>
            </a:r>
            <a:r>
              <a:rPr lang="pt-PT" sz="2000" dirty="0" err="1" smtClean="0"/>
              <a:t>tables</a:t>
            </a:r>
            <a:r>
              <a:rPr lang="pt-PT" sz="2000" dirty="0" smtClean="0"/>
              <a:t>, </a:t>
            </a:r>
            <a:r>
              <a:rPr lang="pt-PT" sz="2000" dirty="0" err="1" smtClean="0"/>
              <a:t>graphics</a:t>
            </a:r>
            <a:r>
              <a:rPr lang="pt-PT" sz="2000" dirty="0" smtClean="0"/>
              <a:t> </a:t>
            </a:r>
            <a:r>
              <a:rPr lang="pt-PT" sz="2000" dirty="0" err="1" smtClean="0"/>
              <a:t>and</a:t>
            </a:r>
            <a:r>
              <a:rPr lang="pt-PT" sz="2000" dirty="0" smtClean="0"/>
              <a:t> </a:t>
            </a:r>
            <a:r>
              <a:rPr lang="pt-PT" sz="2000" dirty="0" err="1" smtClean="0"/>
              <a:t>KPIs</a:t>
            </a:r>
            <a:endParaRPr lang="pt-PT" sz="2000" dirty="0"/>
          </a:p>
        </p:txBody>
      </p:sp>
      <p:cxnSp>
        <p:nvCxnSpPr>
          <p:cNvPr id="6" name="Conexão reta unidirecional 5"/>
          <p:cNvCxnSpPr/>
          <p:nvPr/>
        </p:nvCxnSpPr>
        <p:spPr>
          <a:xfrm flipH="1">
            <a:off x="2573383" y="1463040"/>
            <a:ext cx="4349932" cy="462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xão reta unidirecional 8"/>
          <p:cNvCxnSpPr/>
          <p:nvPr/>
        </p:nvCxnSpPr>
        <p:spPr>
          <a:xfrm>
            <a:off x="4990011" y="2495006"/>
            <a:ext cx="1332412" cy="190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xão reta unidirecional 10"/>
          <p:cNvCxnSpPr/>
          <p:nvPr/>
        </p:nvCxnSpPr>
        <p:spPr>
          <a:xfrm flipH="1">
            <a:off x="6923314" y="2521131"/>
            <a:ext cx="2284965" cy="10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xão reta unidirecional 13"/>
          <p:cNvCxnSpPr/>
          <p:nvPr/>
        </p:nvCxnSpPr>
        <p:spPr>
          <a:xfrm>
            <a:off x="2455817" y="1815737"/>
            <a:ext cx="0" cy="3304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520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39" y="89442"/>
            <a:ext cx="11234978" cy="6497338"/>
          </a:xfrm>
        </p:spPr>
        <p:txBody>
          <a:bodyPr>
            <a:normAutofit/>
          </a:bodyPr>
          <a:lstStyle/>
          <a:p>
            <a:pPr marL="0" indent="0" algn="ctr">
              <a:lnSpc>
                <a:spcPct val="120000"/>
              </a:lnSpc>
              <a:spcBef>
                <a:spcPts val="0"/>
              </a:spcBef>
              <a:spcAft>
                <a:spcPts val="1200"/>
              </a:spcAft>
              <a:buNone/>
            </a:pPr>
            <a:endParaRPr lang="pt-PT" sz="3900" dirty="0" smtClean="0"/>
          </a:p>
          <a:p>
            <a:pPr marL="0" indent="0" algn="ctr">
              <a:lnSpc>
                <a:spcPct val="120000"/>
              </a:lnSpc>
              <a:spcBef>
                <a:spcPts val="0"/>
              </a:spcBef>
              <a:spcAft>
                <a:spcPts val="1200"/>
              </a:spcAft>
              <a:buNone/>
            </a:pPr>
            <a:endParaRPr lang="pt-PT" sz="3900" dirty="0"/>
          </a:p>
          <a:p>
            <a:pPr marL="0" indent="0" algn="ctr">
              <a:lnSpc>
                <a:spcPct val="120000"/>
              </a:lnSpc>
              <a:spcBef>
                <a:spcPts val="0"/>
              </a:spcBef>
              <a:spcAft>
                <a:spcPts val="1200"/>
              </a:spcAft>
              <a:buNone/>
            </a:pPr>
            <a:r>
              <a:rPr lang="pt-PT" sz="3900" dirty="0" err="1" smtClean="0"/>
              <a:t>Analysis</a:t>
            </a:r>
            <a:r>
              <a:rPr lang="pt-PT" sz="3900" dirty="0" smtClean="0"/>
              <a:t> </a:t>
            </a:r>
            <a:r>
              <a:rPr lang="pt-PT" sz="3900" dirty="0" err="1" smtClean="0"/>
              <a:t>Services</a:t>
            </a:r>
            <a:r>
              <a:rPr lang="pt-PT" sz="3900" dirty="0" smtClean="0"/>
              <a:t> (OLAP)</a:t>
            </a:r>
          </a:p>
          <a:p>
            <a:pPr marL="0" indent="0">
              <a:lnSpc>
                <a:spcPct val="120000"/>
              </a:lnSpc>
              <a:spcBef>
                <a:spcPts val="0"/>
              </a:spcBef>
              <a:spcAft>
                <a:spcPts val="1200"/>
              </a:spcAft>
              <a:buNone/>
            </a:pPr>
            <a:endParaRPr lang="pt-PT" sz="3900" dirty="0"/>
          </a:p>
          <a:p>
            <a:pPr marL="0" indent="0" algn="ctr">
              <a:lnSpc>
                <a:spcPct val="120000"/>
              </a:lnSpc>
              <a:spcBef>
                <a:spcPts val="0"/>
              </a:spcBef>
              <a:spcAft>
                <a:spcPts val="1200"/>
              </a:spcAft>
              <a:buNone/>
            </a:pPr>
            <a:r>
              <a:rPr lang="pt-PT" sz="3900" dirty="0" smtClean="0"/>
              <a:t>END</a:t>
            </a:r>
            <a:endParaRPr lang="pt-PT" sz="3900" dirty="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14</a:t>
            </a:fld>
            <a:endParaRPr lang="pt-PT" dirty="0"/>
          </a:p>
        </p:txBody>
      </p:sp>
    </p:spTree>
    <p:extLst>
      <p:ext uri="{BB962C8B-B14F-4D97-AF65-F5344CB8AC3E}">
        <p14:creationId xmlns:p14="http://schemas.microsoft.com/office/powerpoint/2010/main" val="4005507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929" y="405392"/>
            <a:ext cx="10895307" cy="6152826"/>
          </a:xfrm>
        </p:spPr>
        <p:txBody>
          <a:bodyPr>
            <a:normAutofit lnSpcReduction="10000"/>
          </a:bodyPr>
          <a:lstStyle/>
          <a:p>
            <a:pPr marL="0" indent="0">
              <a:lnSpc>
                <a:spcPct val="110000"/>
              </a:lnSpc>
              <a:spcBef>
                <a:spcPts val="0"/>
              </a:spcBef>
              <a:spcAft>
                <a:spcPts val="600"/>
              </a:spcAft>
              <a:buNone/>
            </a:pPr>
            <a:r>
              <a:rPr lang="en-US" sz="2400" dirty="0"/>
              <a:t>The Analysis Services  (SSAS Projects) projects allow the development of two kinds of projects:</a:t>
            </a:r>
          </a:p>
          <a:p>
            <a:pPr marL="914400" lvl="1" indent="-457200">
              <a:lnSpc>
                <a:spcPct val="120000"/>
              </a:lnSpc>
              <a:spcBef>
                <a:spcPts val="0"/>
              </a:spcBef>
              <a:spcAft>
                <a:spcPts val="600"/>
              </a:spcAft>
              <a:buFont typeface="+mj-lt"/>
              <a:buAutoNum type="arabicPeriod"/>
            </a:pPr>
            <a:r>
              <a:rPr lang="en-US" dirty="0"/>
              <a:t>OLAP – Online Analytical Processing – </a:t>
            </a:r>
            <a:r>
              <a:rPr lang="en-US" dirty="0" smtClean="0"/>
              <a:t>(</a:t>
            </a:r>
            <a:r>
              <a:rPr lang="en-US" dirty="0"/>
              <a:t>cubes)</a:t>
            </a:r>
          </a:p>
          <a:p>
            <a:pPr marL="914400" lvl="1" indent="-457200">
              <a:lnSpc>
                <a:spcPct val="120000"/>
              </a:lnSpc>
              <a:spcBef>
                <a:spcPts val="0"/>
              </a:spcBef>
              <a:spcAft>
                <a:spcPts val="600"/>
              </a:spcAft>
              <a:buFont typeface="+mj-lt"/>
              <a:buAutoNum type="arabicPeriod"/>
            </a:pPr>
            <a:r>
              <a:rPr lang="en-US" dirty="0"/>
              <a:t>Data </a:t>
            </a:r>
            <a:r>
              <a:rPr lang="en-US" dirty="0" smtClean="0"/>
              <a:t>Mining, based </a:t>
            </a:r>
            <a:r>
              <a:rPr lang="en-US" dirty="0"/>
              <a:t>on several </a:t>
            </a:r>
            <a:r>
              <a:rPr lang="en-US" dirty="0" smtClean="0"/>
              <a:t>algorithms</a:t>
            </a:r>
            <a:endParaRPr lang="en-US" dirty="0"/>
          </a:p>
          <a:p>
            <a:pPr marL="914400" lvl="1" indent="-457200">
              <a:lnSpc>
                <a:spcPct val="110000"/>
              </a:lnSpc>
              <a:spcBef>
                <a:spcPts val="0"/>
              </a:spcBef>
              <a:spcAft>
                <a:spcPts val="1200"/>
              </a:spcAft>
              <a:buFont typeface="+mj-lt"/>
              <a:buAutoNum type="arabicPeriod"/>
            </a:pPr>
            <a:endParaRPr lang="en-US" sz="1000" dirty="0"/>
          </a:p>
          <a:p>
            <a:pPr marL="0" indent="0">
              <a:lnSpc>
                <a:spcPct val="110000"/>
              </a:lnSpc>
              <a:spcBef>
                <a:spcPts val="0"/>
              </a:spcBef>
              <a:spcAft>
                <a:spcPts val="600"/>
              </a:spcAft>
              <a:buNone/>
            </a:pPr>
            <a:r>
              <a:rPr lang="en-US" sz="2600" dirty="0" smtClean="0"/>
              <a:t>Here we’ll focus on the OLAP project only, following the steps</a:t>
            </a:r>
          </a:p>
          <a:p>
            <a:pPr marL="914400" lvl="1" indent="-457200">
              <a:lnSpc>
                <a:spcPct val="110000"/>
              </a:lnSpc>
              <a:spcBef>
                <a:spcPts val="0"/>
              </a:spcBef>
              <a:spcAft>
                <a:spcPts val="600"/>
              </a:spcAft>
              <a:buFont typeface="+mj-lt"/>
              <a:buAutoNum type="arabicPeriod"/>
            </a:pPr>
            <a:r>
              <a:rPr lang="en-US" dirty="0" smtClean="0"/>
              <a:t>Create </a:t>
            </a:r>
            <a:r>
              <a:rPr lang="en-US" dirty="0"/>
              <a:t>a new project</a:t>
            </a:r>
          </a:p>
          <a:p>
            <a:pPr marL="914400" lvl="1" indent="-457200">
              <a:lnSpc>
                <a:spcPct val="110000"/>
              </a:lnSpc>
              <a:spcBef>
                <a:spcPts val="0"/>
              </a:spcBef>
              <a:spcAft>
                <a:spcPts val="600"/>
              </a:spcAft>
              <a:buFont typeface="+mj-lt"/>
              <a:buAutoNum type="arabicPeriod"/>
            </a:pPr>
            <a:r>
              <a:rPr lang="en-US" dirty="0"/>
              <a:t>Define a Data Source</a:t>
            </a:r>
          </a:p>
          <a:p>
            <a:pPr marL="914400" lvl="1" indent="-457200">
              <a:lnSpc>
                <a:spcPct val="110000"/>
              </a:lnSpc>
              <a:spcBef>
                <a:spcPts val="0"/>
              </a:spcBef>
              <a:spcAft>
                <a:spcPts val="600"/>
              </a:spcAft>
              <a:buFont typeface="+mj-lt"/>
              <a:buAutoNum type="arabicPeriod"/>
            </a:pPr>
            <a:r>
              <a:rPr lang="en-US" dirty="0"/>
              <a:t>Create a Data Source View </a:t>
            </a:r>
            <a:r>
              <a:rPr lang="en-US" dirty="0" smtClean="0"/>
              <a:t>(including </a:t>
            </a:r>
            <a:r>
              <a:rPr lang="en-US" dirty="0"/>
              <a:t>a virtual </a:t>
            </a:r>
            <a:r>
              <a:rPr lang="en-US" dirty="0" smtClean="0"/>
              <a:t>dimension)</a:t>
            </a:r>
          </a:p>
          <a:p>
            <a:pPr marL="914400" lvl="1" indent="-457200">
              <a:lnSpc>
                <a:spcPct val="110000"/>
              </a:lnSpc>
              <a:spcBef>
                <a:spcPts val="0"/>
              </a:spcBef>
              <a:spcAft>
                <a:spcPts val="600"/>
              </a:spcAft>
              <a:buFont typeface="+mj-lt"/>
              <a:buAutoNum type="arabicPeriod"/>
            </a:pPr>
            <a:r>
              <a:rPr lang="en-US" dirty="0" smtClean="0"/>
              <a:t>Create a Time Dimension using the SSAS tool</a:t>
            </a:r>
          </a:p>
          <a:p>
            <a:pPr marL="914400" lvl="1" indent="-457200">
              <a:lnSpc>
                <a:spcPct val="110000"/>
              </a:lnSpc>
              <a:spcBef>
                <a:spcPts val="0"/>
              </a:spcBef>
              <a:spcAft>
                <a:spcPts val="600"/>
              </a:spcAft>
              <a:buFont typeface="+mj-lt"/>
              <a:buAutoNum type="arabicPeriod"/>
            </a:pPr>
            <a:r>
              <a:rPr lang="en-US" dirty="0" smtClean="0"/>
              <a:t>Create a cube</a:t>
            </a:r>
          </a:p>
          <a:p>
            <a:pPr marL="914400" lvl="1" indent="-457200">
              <a:lnSpc>
                <a:spcPct val="110000"/>
              </a:lnSpc>
              <a:spcBef>
                <a:spcPts val="0"/>
              </a:spcBef>
              <a:spcAft>
                <a:spcPts val="600"/>
              </a:spcAft>
              <a:buFont typeface="+mj-lt"/>
              <a:buAutoNum type="arabicPeriod"/>
            </a:pPr>
            <a:r>
              <a:rPr lang="en-US" dirty="0" smtClean="0"/>
              <a:t>Deploy the project</a:t>
            </a:r>
          </a:p>
          <a:p>
            <a:pPr marL="914400" lvl="1" indent="-457200">
              <a:lnSpc>
                <a:spcPct val="110000"/>
              </a:lnSpc>
              <a:spcBef>
                <a:spcPts val="0"/>
              </a:spcBef>
              <a:spcAft>
                <a:spcPts val="600"/>
              </a:spcAft>
              <a:buFont typeface="+mj-lt"/>
              <a:buAutoNum type="arabicPeriod"/>
            </a:pPr>
            <a:r>
              <a:rPr lang="en-US" dirty="0" smtClean="0"/>
              <a:t>Test the project by browsing the data</a:t>
            </a:r>
          </a:p>
          <a:p>
            <a:pPr marL="914400" lvl="1" indent="-457200">
              <a:lnSpc>
                <a:spcPct val="110000"/>
              </a:lnSpc>
              <a:spcBef>
                <a:spcPts val="0"/>
              </a:spcBef>
              <a:spcAft>
                <a:spcPts val="600"/>
              </a:spcAft>
              <a:buFont typeface="+mj-lt"/>
              <a:buAutoNum type="arabicPeriod"/>
            </a:pPr>
            <a:endParaRPr lang="en-US" dirty="0"/>
          </a:p>
          <a:p>
            <a:pPr marL="0" indent="0">
              <a:lnSpc>
                <a:spcPct val="110000"/>
              </a:lnSpc>
              <a:buNone/>
            </a:pPr>
            <a:endParaRPr lang="en-US" sz="2600" dirty="0" smtClean="0"/>
          </a:p>
          <a:p>
            <a:pPr marL="0" indent="0">
              <a:lnSpc>
                <a:spcPct val="110000"/>
              </a:lnSpc>
              <a:buNone/>
            </a:pPr>
            <a:endParaRPr lang="en-US" sz="2600" dirty="0" smtClean="0"/>
          </a:p>
          <a:p>
            <a:pPr marL="0" indent="0">
              <a:lnSpc>
                <a:spcPct val="110000"/>
              </a:lnSpc>
              <a:buNone/>
            </a:pPr>
            <a:endParaRPr lang="en-US" sz="2600" dirty="0" smtClean="0"/>
          </a:p>
          <a:p>
            <a:pPr marL="457200" lvl="1" indent="0">
              <a:lnSpc>
                <a:spcPct val="110000"/>
              </a:lnSpc>
              <a:spcBef>
                <a:spcPts val="0"/>
              </a:spcBef>
              <a:spcAft>
                <a:spcPts val="1200"/>
              </a:spcAft>
              <a:buNone/>
            </a:pPr>
            <a:endParaRPr lang="en-US" dirty="0"/>
          </a:p>
          <a:p>
            <a:pPr marL="0" indent="0">
              <a:lnSpc>
                <a:spcPct val="110000"/>
              </a:lnSpc>
              <a:buNone/>
            </a:pPr>
            <a:endParaRPr lang="en-US" sz="2600" dirty="0"/>
          </a:p>
          <a:p>
            <a:pPr marL="0" indent="0">
              <a:lnSpc>
                <a:spcPct val="110000"/>
              </a:lnSpc>
              <a:buNone/>
            </a:pPr>
            <a:endParaRPr lang="en-US" sz="2600" dirty="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2</a:t>
            </a:fld>
            <a:endParaRPr lang="pt-PT"/>
          </a:p>
        </p:txBody>
      </p:sp>
    </p:spTree>
    <p:extLst>
      <p:ext uri="{BB962C8B-B14F-4D97-AF65-F5344CB8AC3E}">
        <p14:creationId xmlns:p14="http://schemas.microsoft.com/office/powerpoint/2010/main" val="419897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546" y="125811"/>
            <a:ext cx="10895307" cy="6191351"/>
          </a:xfrm>
        </p:spPr>
        <p:txBody>
          <a:bodyPr>
            <a:normAutofit/>
          </a:bodyPr>
          <a:lstStyle/>
          <a:p>
            <a:pPr marL="0" indent="0">
              <a:lnSpc>
                <a:spcPct val="120000"/>
              </a:lnSpc>
              <a:spcBef>
                <a:spcPts val="300"/>
              </a:spcBef>
              <a:spcAft>
                <a:spcPts val="600"/>
              </a:spcAft>
              <a:buNone/>
            </a:pPr>
            <a:r>
              <a:rPr lang="en-US" sz="2600" b="1" dirty="0" smtClean="0"/>
              <a:t>1 - Create an Analysis Services Project</a:t>
            </a:r>
          </a:p>
          <a:p>
            <a:pPr marL="914400" lvl="1" indent="-457200">
              <a:lnSpc>
                <a:spcPct val="110000"/>
              </a:lnSpc>
              <a:spcBef>
                <a:spcPts val="0"/>
              </a:spcBef>
              <a:spcAft>
                <a:spcPts val="1200"/>
              </a:spcAft>
              <a:buFont typeface="+mj-lt"/>
              <a:buAutoNum type="arabicPeriod"/>
            </a:pPr>
            <a:r>
              <a:rPr lang="en-US" dirty="0" smtClean="0"/>
              <a:t>Open Visual Studio executing as Administrator</a:t>
            </a:r>
          </a:p>
          <a:p>
            <a:pPr marL="914400" lvl="1" indent="-457200">
              <a:lnSpc>
                <a:spcPct val="110000"/>
              </a:lnSpc>
              <a:spcBef>
                <a:spcPts val="0"/>
              </a:spcBef>
              <a:spcAft>
                <a:spcPts val="1200"/>
              </a:spcAft>
              <a:buFont typeface="+mj-lt"/>
              <a:buAutoNum type="arabicPeriod"/>
            </a:pPr>
            <a:r>
              <a:rPr lang="en-US" dirty="0" smtClean="0"/>
              <a:t>File -&gt; New Project -&gt; Business Intelligence -&gt; Analysis Services Project (there may be slightly differences in this sequence depending on the version)</a:t>
            </a:r>
          </a:p>
          <a:p>
            <a:pPr marL="914400" lvl="1" indent="-457200">
              <a:lnSpc>
                <a:spcPct val="110000"/>
              </a:lnSpc>
              <a:spcBef>
                <a:spcPts val="0"/>
              </a:spcBef>
              <a:spcAft>
                <a:spcPts val="1200"/>
              </a:spcAft>
              <a:buFont typeface="+mj-lt"/>
              <a:buAutoNum type="arabicPeriod"/>
            </a:pPr>
            <a:endParaRPr lang="en-US" dirty="0"/>
          </a:p>
          <a:p>
            <a:pPr marL="914400" lvl="1" indent="-457200">
              <a:lnSpc>
                <a:spcPct val="110000"/>
              </a:lnSpc>
              <a:spcBef>
                <a:spcPts val="0"/>
              </a:spcBef>
              <a:spcAft>
                <a:spcPts val="1200"/>
              </a:spcAft>
              <a:buFont typeface="+mj-lt"/>
              <a:buAutoNum type="arabicPeriod"/>
            </a:pPr>
            <a:endParaRPr lang="en-US" dirty="0" smtClean="0"/>
          </a:p>
          <a:p>
            <a:pPr marL="457200" lvl="1" indent="0">
              <a:lnSpc>
                <a:spcPct val="110000"/>
              </a:lnSpc>
              <a:spcBef>
                <a:spcPts val="0"/>
              </a:spcBef>
              <a:spcAft>
                <a:spcPts val="1200"/>
              </a:spcAft>
              <a:buNone/>
            </a:pPr>
            <a:endParaRPr lang="en-US" dirty="0" smtClean="0"/>
          </a:p>
          <a:p>
            <a:pPr marL="457200" lvl="1" indent="0">
              <a:lnSpc>
                <a:spcPct val="110000"/>
              </a:lnSpc>
              <a:spcBef>
                <a:spcPts val="0"/>
              </a:spcBef>
              <a:spcAft>
                <a:spcPts val="1200"/>
              </a:spcAft>
              <a:buNone/>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3</a:t>
            </a:fld>
            <a:endParaRPr lang="pt-PT" dirty="0"/>
          </a:p>
        </p:txBody>
      </p:sp>
      <p:sp>
        <p:nvSpPr>
          <p:cNvPr id="6" name="CaixaDeTexto 5"/>
          <p:cNvSpPr txBox="1"/>
          <p:nvPr/>
        </p:nvSpPr>
        <p:spPr>
          <a:xfrm>
            <a:off x="705393" y="4209196"/>
            <a:ext cx="7905207" cy="1388072"/>
          </a:xfrm>
          <a:prstGeom prst="rect">
            <a:avLst/>
          </a:prstGeom>
          <a:noFill/>
        </p:spPr>
        <p:txBody>
          <a:bodyPr wrap="square" rtlCol="0">
            <a:spAutoFit/>
          </a:bodyPr>
          <a:lstStyle/>
          <a:p>
            <a:pPr marL="914400" lvl="1" indent="-457200" defTabSz="914400">
              <a:lnSpc>
                <a:spcPct val="110000"/>
              </a:lnSpc>
              <a:spcAft>
                <a:spcPts val="600"/>
              </a:spcAft>
              <a:buFont typeface="Arial" panose="020B0604020202020204" pitchFamily="34" charset="0"/>
              <a:buChar char="•"/>
            </a:pPr>
            <a:r>
              <a:rPr lang="en-US" dirty="0"/>
              <a:t>Give a name to your project and choose a location (folder) where to store </a:t>
            </a:r>
            <a:r>
              <a:rPr lang="en-US" dirty="0" smtClean="0"/>
              <a:t>it</a:t>
            </a:r>
          </a:p>
          <a:p>
            <a:pPr marL="914400" lvl="1" indent="-457200" defTabSz="914400">
              <a:lnSpc>
                <a:spcPct val="110000"/>
              </a:lnSpc>
              <a:spcAft>
                <a:spcPts val="600"/>
              </a:spcAft>
              <a:buFont typeface="Arial" panose="020B0604020202020204" pitchFamily="34" charset="0"/>
              <a:buChar char="•"/>
            </a:pPr>
            <a:r>
              <a:rPr lang="en-US" dirty="0" smtClean="0"/>
              <a:t>On VS the window “Solution Explorer” should be visible and show something like the figure here on the right</a:t>
            </a:r>
          </a:p>
        </p:txBody>
      </p:sp>
      <p:pic>
        <p:nvPicPr>
          <p:cNvPr id="4" name="Imagem 3"/>
          <p:cNvPicPr>
            <a:picLocks noChangeAspect="1"/>
          </p:cNvPicPr>
          <p:nvPr/>
        </p:nvPicPr>
        <p:blipFill>
          <a:blip r:embed="rId2"/>
          <a:stretch>
            <a:fillRect/>
          </a:stretch>
        </p:blipFill>
        <p:spPr>
          <a:xfrm>
            <a:off x="1619491" y="2595832"/>
            <a:ext cx="6677025" cy="1304925"/>
          </a:xfrm>
          <a:prstGeom prst="rect">
            <a:avLst/>
          </a:prstGeom>
        </p:spPr>
      </p:pic>
      <p:pic>
        <p:nvPicPr>
          <p:cNvPr id="5" name="Imagem 4"/>
          <p:cNvPicPr>
            <a:picLocks noChangeAspect="1"/>
          </p:cNvPicPr>
          <p:nvPr/>
        </p:nvPicPr>
        <p:blipFill>
          <a:blip r:embed="rId3"/>
          <a:stretch>
            <a:fillRect/>
          </a:stretch>
        </p:blipFill>
        <p:spPr>
          <a:xfrm>
            <a:off x="8972550" y="2538553"/>
            <a:ext cx="2381250" cy="2438400"/>
          </a:xfrm>
          <a:prstGeom prst="rect">
            <a:avLst/>
          </a:prstGeom>
        </p:spPr>
      </p:pic>
      <p:sp>
        <p:nvSpPr>
          <p:cNvPr id="7" name="CaixaDeTexto 6"/>
          <p:cNvSpPr txBox="1"/>
          <p:nvPr/>
        </p:nvSpPr>
        <p:spPr>
          <a:xfrm>
            <a:off x="1201783" y="5708468"/>
            <a:ext cx="10371908" cy="923330"/>
          </a:xfrm>
          <a:prstGeom prst="rect">
            <a:avLst/>
          </a:prstGeom>
          <a:noFill/>
        </p:spPr>
        <p:txBody>
          <a:bodyPr wrap="square" rtlCol="0">
            <a:spAutoFit/>
          </a:bodyPr>
          <a:lstStyle/>
          <a:p>
            <a:pPr marL="285750" indent="-285750">
              <a:buFont typeface="Arial" panose="020B0604020202020204" pitchFamily="34" charset="0"/>
              <a:buChar char="•"/>
            </a:pPr>
            <a:r>
              <a:rPr lang="pt-PT" dirty="0" err="1" smtClean="0"/>
              <a:t>With</a:t>
            </a:r>
            <a:r>
              <a:rPr lang="pt-PT" dirty="0" smtClean="0"/>
              <a:t> Data </a:t>
            </a:r>
            <a:r>
              <a:rPr lang="pt-PT" dirty="0" err="1" smtClean="0"/>
              <a:t>Source</a:t>
            </a:r>
            <a:r>
              <a:rPr lang="pt-PT" dirty="0" smtClean="0"/>
              <a:t> </a:t>
            </a:r>
            <a:r>
              <a:rPr lang="pt-PT" dirty="0" err="1" smtClean="0"/>
              <a:t>we’ll</a:t>
            </a:r>
            <a:r>
              <a:rPr lang="pt-PT" dirty="0" smtClean="0"/>
              <a:t> define </a:t>
            </a:r>
            <a:r>
              <a:rPr lang="pt-PT" dirty="0" err="1" smtClean="0"/>
              <a:t>connections</a:t>
            </a:r>
            <a:r>
              <a:rPr lang="pt-PT" dirty="0" smtClean="0"/>
              <a:t> do </a:t>
            </a:r>
            <a:r>
              <a:rPr lang="pt-PT" dirty="0" err="1" smtClean="0"/>
              <a:t>DBs</a:t>
            </a:r>
            <a:r>
              <a:rPr lang="pt-PT" dirty="0" smtClean="0"/>
              <a:t> </a:t>
            </a:r>
            <a:r>
              <a:rPr lang="pt-PT" dirty="0" err="1" smtClean="0"/>
              <a:t>and</a:t>
            </a:r>
            <a:r>
              <a:rPr lang="pt-PT" dirty="0" smtClean="0"/>
              <a:t> </a:t>
            </a:r>
            <a:r>
              <a:rPr lang="pt-PT" dirty="0" err="1" smtClean="0"/>
              <a:t>DWs</a:t>
            </a:r>
            <a:r>
              <a:rPr lang="pt-PT" dirty="0" smtClean="0"/>
              <a:t>; </a:t>
            </a:r>
            <a:r>
              <a:rPr lang="pt-PT" dirty="0" err="1" smtClean="0"/>
              <a:t>the</a:t>
            </a:r>
            <a:r>
              <a:rPr lang="pt-PT" dirty="0" smtClean="0"/>
              <a:t> Data </a:t>
            </a:r>
            <a:r>
              <a:rPr lang="pt-PT" dirty="0" err="1" smtClean="0"/>
              <a:t>Source</a:t>
            </a:r>
            <a:r>
              <a:rPr lang="pt-PT" dirty="0" smtClean="0"/>
              <a:t> </a:t>
            </a:r>
            <a:r>
              <a:rPr lang="pt-PT" dirty="0" err="1" smtClean="0"/>
              <a:t>Views</a:t>
            </a:r>
            <a:r>
              <a:rPr lang="pt-PT" dirty="0" smtClean="0"/>
              <a:t> </a:t>
            </a:r>
            <a:r>
              <a:rPr lang="pt-PT" dirty="0" err="1" smtClean="0"/>
              <a:t>allow</a:t>
            </a:r>
            <a:r>
              <a:rPr lang="pt-PT" dirty="0" smtClean="0"/>
              <a:t> to define </a:t>
            </a:r>
            <a:r>
              <a:rPr lang="pt-PT" dirty="0" err="1" smtClean="0"/>
              <a:t>views</a:t>
            </a:r>
            <a:r>
              <a:rPr lang="pt-PT" dirty="0" smtClean="0"/>
              <a:t> </a:t>
            </a:r>
            <a:r>
              <a:rPr lang="pt-PT" dirty="0" err="1" smtClean="0"/>
              <a:t>of</a:t>
            </a:r>
            <a:r>
              <a:rPr lang="pt-PT" dirty="0" smtClean="0"/>
              <a:t> </a:t>
            </a:r>
            <a:r>
              <a:rPr lang="pt-PT" dirty="0" err="1" smtClean="0"/>
              <a:t>DBs</a:t>
            </a:r>
            <a:r>
              <a:rPr lang="pt-PT" dirty="0" smtClean="0"/>
              <a:t>, virtual </a:t>
            </a:r>
            <a:r>
              <a:rPr lang="pt-PT" dirty="0" err="1" smtClean="0"/>
              <a:t>tables</a:t>
            </a:r>
            <a:r>
              <a:rPr lang="pt-PT" dirty="0" smtClean="0"/>
              <a:t> … ; </a:t>
            </a:r>
            <a:r>
              <a:rPr lang="pt-PT" dirty="0" err="1" smtClean="0"/>
              <a:t>the</a:t>
            </a:r>
            <a:r>
              <a:rPr lang="pt-PT" dirty="0" smtClean="0"/>
              <a:t> </a:t>
            </a:r>
            <a:r>
              <a:rPr lang="pt-PT" dirty="0" err="1" smtClean="0"/>
              <a:t>Dimensions</a:t>
            </a:r>
            <a:r>
              <a:rPr lang="pt-PT" dirty="0" smtClean="0"/>
              <a:t> </a:t>
            </a:r>
            <a:r>
              <a:rPr lang="pt-PT" dirty="0" err="1" smtClean="0"/>
              <a:t>allow</a:t>
            </a:r>
            <a:r>
              <a:rPr lang="pt-PT" dirty="0" smtClean="0"/>
              <a:t> to </a:t>
            </a:r>
            <a:r>
              <a:rPr lang="pt-PT" dirty="0" err="1" smtClean="0"/>
              <a:t>manage</a:t>
            </a:r>
            <a:r>
              <a:rPr lang="pt-PT" dirty="0" smtClean="0"/>
              <a:t> </a:t>
            </a:r>
            <a:r>
              <a:rPr lang="pt-PT" dirty="0" err="1" smtClean="0"/>
              <a:t>dimensions</a:t>
            </a:r>
            <a:r>
              <a:rPr lang="pt-PT" dirty="0" smtClean="0"/>
              <a:t>, </a:t>
            </a:r>
            <a:r>
              <a:rPr lang="pt-PT" dirty="0" err="1" smtClean="0"/>
              <a:t>namely</a:t>
            </a:r>
            <a:r>
              <a:rPr lang="pt-PT" dirty="0" smtClean="0"/>
              <a:t> define </a:t>
            </a:r>
            <a:r>
              <a:rPr lang="pt-PT" dirty="0" err="1" smtClean="0"/>
              <a:t>the</a:t>
            </a:r>
            <a:r>
              <a:rPr lang="pt-PT" dirty="0" smtClean="0"/>
              <a:t> VS </a:t>
            </a:r>
            <a:r>
              <a:rPr lang="pt-PT" dirty="0" err="1" smtClean="0"/>
              <a:t>special</a:t>
            </a:r>
            <a:r>
              <a:rPr lang="pt-PT" dirty="0" smtClean="0"/>
              <a:t> </a:t>
            </a:r>
            <a:r>
              <a:rPr lang="pt-PT" dirty="0" err="1" smtClean="0"/>
              <a:t>behaviour</a:t>
            </a:r>
            <a:r>
              <a:rPr lang="pt-PT" dirty="0" smtClean="0"/>
              <a:t> </a:t>
            </a:r>
            <a:r>
              <a:rPr lang="pt-PT" dirty="0" err="1" smtClean="0"/>
              <a:t>of</a:t>
            </a:r>
            <a:r>
              <a:rPr lang="pt-PT" dirty="0" smtClean="0"/>
              <a:t> Time </a:t>
            </a:r>
            <a:r>
              <a:rPr lang="pt-PT" dirty="0" err="1" smtClean="0"/>
              <a:t>dimensions</a:t>
            </a:r>
            <a:r>
              <a:rPr lang="pt-PT" dirty="0" smtClean="0"/>
              <a:t>; </a:t>
            </a:r>
            <a:r>
              <a:rPr lang="pt-PT" dirty="0" err="1" smtClean="0"/>
              <a:t>the</a:t>
            </a:r>
            <a:r>
              <a:rPr lang="pt-PT" dirty="0" smtClean="0"/>
              <a:t> Cubes </a:t>
            </a:r>
            <a:r>
              <a:rPr lang="pt-PT" dirty="0" err="1" smtClean="0"/>
              <a:t>allow</a:t>
            </a:r>
            <a:r>
              <a:rPr lang="pt-PT" dirty="0" smtClean="0"/>
              <a:t> to </a:t>
            </a:r>
            <a:r>
              <a:rPr lang="pt-PT" dirty="0" err="1" smtClean="0"/>
              <a:t>implement</a:t>
            </a:r>
            <a:r>
              <a:rPr lang="pt-PT" dirty="0" smtClean="0"/>
              <a:t> </a:t>
            </a:r>
            <a:r>
              <a:rPr lang="pt-PT" dirty="0" err="1" smtClean="0"/>
              <a:t>the</a:t>
            </a:r>
            <a:r>
              <a:rPr lang="pt-PT" dirty="0" smtClean="0"/>
              <a:t> (final) OLAP server(s)</a:t>
            </a:r>
            <a:endParaRPr lang="pt-PT" dirty="0"/>
          </a:p>
        </p:txBody>
      </p:sp>
    </p:spTree>
    <p:extLst>
      <p:ext uri="{BB962C8B-B14F-4D97-AF65-F5344CB8AC3E}">
        <p14:creationId xmlns:p14="http://schemas.microsoft.com/office/powerpoint/2010/main" val="1966861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546" y="125811"/>
            <a:ext cx="10895307" cy="6191351"/>
          </a:xfrm>
        </p:spPr>
        <p:txBody>
          <a:bodyPr>
            <a:normAutofit lnSpcReduction="10000"/>
          </a:bodyPr>
          <a:lstStyle/>
          <a:p>
            <a:pPr marL="0" indent="0">
              <a:lnSpc>
                <a:spcPct val="120000"/>
              </a:lnSpc>
              <a:spcBef>
                <a:spcPts val="300"/>
              </a:spcBef>
              <a:spcAft>
                <a:spcPts val="600"/>
              </a:spcAft>
              <a:buNone/>
            </a:pPr>
            <a:r>
              <a:rPr lang="en-US" sz="2600" b="1" dirty="0" smtClean="0"/>
              <a:t>2 – Define a Data Source</a:t>
            </a:r>
          </a:p>
          <a:p>
            <a:pPr marL="457200" indent="-457200">
              <a:lnSpc>
                <a:spcPct val="110000"/>
              </a:lnSpc>
              <a:spcBef>
                <a:spcPts val="0"/>
              </a:spcBef>
              <a:spcAft>
                <a:spcPts val="1200"/>
              </a:spcAft>
              <a:buFont typeface="+mj-lt"/>
              <a:buAutoNum type="arabicPeriod"/>
            </a:pPr>
            <a:r>
              <a:rPr lang="en-US" dirty="0" smtClean="0"/>
              <a:t>A data source is a connection to a DW (the Library DW). To create it:</a:t>
            </a:r>
          </a:p>
          <a:p>
            <a:pPr marL="914400" lvl="1" indent="-457200">
              <a:lnSpc>
                <a:spcPct val="110000"/>
              </a:lnSpc>
              <a:spcBef>
                <a:spcPts val="0"/>
              </a:spcBef>
              <a:spcAft>
                <a:spcPts val="600"/>
              </a:spcAft>
              <a:buFont typeface="+mj-lt"/>
              <a:buAutoNum type="arabicPeriod"/>
            </a:pPr>
            <a:r>
              <a:rPr lang="en-US" sz="2200" dirty="0"/>
              <a:t>In the solution explorer right click data sources and then New Data Source. The wizard opens. Click Next and then </a:t>
            </a:r>
            <a:r>
              <a:rPr lang="en-US" sz="2200" dirty="0" smtClean="0"/>
              <a:t>New</a:t>
            </a:r>
          </a:p>
          <a:p>
            <a:pPr marL="914400" lvl="1" indent="-457200">
              <a:lnSpc>
                <a:spcPct val="110000"/>
              </a:lnSpc>
              <a:spcBef>
                <a:spcPts val="0"/>
              </a:spcBef>
              <a:spcAft>
                <a:spcPts val="600"/>
              </a:spcAft>
            </a:pPr>
            <a:endParaRPr lang="en-US" sz="2200" dirty="0"/>
          </a:p>
          <a:p>
            <a:pPr marL="914400" lvl="1" indent="-457200">
              <a:lnSpc>
                <a:spcPct val="110000"/>
              </a:lnSpc>
              <a:spcBef>
                <a:spcPts val="0"/>
              </a:spcBef>
              <a:spcAft>
                <a:spcPts val="1200"/>
              </a:spcAft>
              <a:buFont typeface="+mj-lt"/>
              <a:buAutoNum type="arabicPeriod"/>
            </a:pPr>
            <a:endParaRPr lang="en-US" dirty="0"/>
          </a:p>
          <a:p>
            <a:pPr marL="914400" lvl="1" indent="-457200">
              <a:lnSpc>
                <a:spcPct val="110000"/>
              </a:lnSpc>
              <a:spcBef>
                <a:spcPts val="0"/>
              </a:spcBef>
              <a:spcAft>
                <a:spcPts val="1200"/>
              </a:spcAft>
              <a:buFont typeface="+mj-lt"/>
              <a:buAutoNum type="arabicPeriod"/>
            </a:pPr>
            <a:endParaRPr lang="en-US" dirty="0" smtClean="0"/>
          </a:p>
          <a:p>
            <a:pPr marL="914400" lvl="1" indent="-457200">
              <a:lnSpc>
                <a:spcPct val="110000"/>
              </a:lnSpc>
              <a:spcBef>
                <a:spcPts val="0"/>
              </a:spcBef>
              <a:spcAft>
                <a:spcPts val="1200"/>
              </a:spcAft>
              <a:buFont typeface="+mj-lt"/>
              <a:buAutoNum type="arabicPeriod"/>
            </a:pPr>
            <a:endParaRPr lang="en-US" dirty="0" smtClean="0"/>
          </a:p>
          <a:p>
            <a:pPr marL="914400" lvl="1" indent="-457200">
              <a:lnSpc>
                <a:spcPct val="110000"/>
              </a:lnSpc>
              <a:spcBef>
                <a:spcPts val="0"/>
              </a:spcBef>
              <a:spcAft>
                <a:spcPts val="1200"/>
              </a:spcAft>
              <a:buFont typeface="+mj-lt"/>
              <a:buAutoNum type="arabicPeriod"/>
            </a:pPr>
            <a:endParaRPr lang="en-US" dirty="0"/>
          </a:p>
          <a:p>
            <a:pPr marL="914400" lvl="1" indent="-457200">
              <a:lnSpc>
                <a:spcPct val="110000"/>
              </a:lnSpc>
              <a:spcBef>
                <a:spcPts val="0"/>
              </a:spcBef>
              <a:spcAft>
                <a:spcPts val="1200"/>
              </a:spcAft>
              <a:buFont typeface="+mj-lt"/>
              <a:buAutoNum type="arabicPeriod"/>
            </a:pPr>
            <a:endParaRPr lang="en-US" dirty="0" smtClean="0"/>
          </a:p>
          <a:p>
            <a:pPr marL="457200" lvl="1" indent="0">
              <a:lnSpc>
                <a:spcPct val="110000"/>
              </a:lnSpc>
              <a:spcBef>
                <a:spcPts val="0"/>
              </a:spcBef>
              <a:spcAft>
                <a:spcPts val="1200"/>
              </a:spcAft>
              <a:buNone/>
            </a:pPr>
            <a:endParaRPr lang="en-US" dirty="0" smtClean="0"/>
          </a:p>
          <a:p>
            <a:pPr marL="457200" lvl="1" indent="0">
              <a:lnSpc>
                <a:spcPct val="110000"/>
              </a:lnSpc>
              <a:spcBef>
                <a:spcPts val="0"/>
              </a:spcBef>
              <a:spcAft>
                <a:spcPts val="1200"/>
              </a:spcAft>
              <a:buNone/>
            </a:pPr>
            <a:r>
              <a:rPr lang="en-US" dirty="0" smtClean="0"/>
              <a:t>. </a:t>
            </a:r>
          </a:p>
        </p:txBody>
      </p:sp>
      <p:sp>
        <p:nvSpPr>
          <p:cNvPr id="5" name="CaixaDeTexto 4"/>
          <p:cNvSpPr txBox="1"/>
          <p:nvPr/>
        </p:nvSpPr>
        <p:spPr>
          <a:xfrm>
            <a:off x="222069" y="2749732"/>
            <a:ext cx="45719" cy="369332"/>
          </a:xfrm>
          <a:prstGeom prst="rect">
            <a:avLst/>
          </a:prstGeom>
          <a:noFill/>
        </p:spPr>
        <p:txBody>
          <a:bodyPr wrap="square" rtlCol="0">
            <a:spAutoFit/>
          </a:bodyPr>
          <a:lstStyle/>
          <a:p>
            <a:endParaRPr lang="pt-PT" dirty="0"/>
          </a:p>
        </p:txBody>
      </p:sp>
      <p:sp>
        <p:nvSpPr>
          <p:cNvPr id="6" name="CaixaDeTexto 5"/>
          <p:cNvSpPr txBox="1"/>
          <p:nvPr/>
        </p:nvSpPr>
        <p:spPr>
          <a:xfrm>
            <a:off x="814322" y="1993454"/>
            <a:ext cx="4750458" cy="3177793"/>
          </a:xfrm>
          <a:prstGeom prst="rect">
            <a:avLst/>
          </a:prstGeom>
          <a:noFill/>
        </p:spPr>
        <p:txBody>
          <a:bodyPr wrap="square" rtlCol="0">
            <a:spAutoFit/>
          </a:bodyPr>
          <a:lstStyle/>
          <a:p>
            <a:pPr marL="342900" indent="-342900">
              <a:spcAft>
                <a:spcPts val="300"/>
              </a:spcAft>
              <a:buFont typeface="+mj-lt"/>
              <a:buAutoNum type="arabicPeriod" startAt="2"/>
            </a:pPr>
            <a:r>
              <a:rPr lang="pt-PT" dirty="0" err="1" smtClean="0"/>
              <a:t>Fill</a:t>
            </a:r>
            <a:r>
              <a:rPr lang="pt-PT" dirty="0" smtClean="0"/>
              <a:t> </a:t>
            </a:r>
            <a:r>
              <a:rPr lang="pt-PT" dirty="0" err="1" smtClean="0"/>
              <a:t>the</a:t>
            </a:r>
            <a:r>
              <a:rPr lang="pt-PT" dirty="0" smtClean="0"/>
              <a:t> </a:t>
            </a:r>
            <a:r>
              <a:rPr lang="pt-PT" dirty="0" err="1" smtClean="0"/>
              <a:t>form</a:t>
            </a:r>
            <a:r>
              <a:rPr lang="pt-PT" dirty="0" smtClean="0"/>
              <a:t> as </a:t>
            </a:r>
            <a:r>
              <a:rPr lang="pt-PT" dirty="0" err="1" smtClean="0"/>
              <a:t>shown</a:t>
            </a:r>
            <a:r>
              <a:rPr lang="pt-PT" dirty="0" smtClean="0"/>
              <a:t>, </a:t>
            </a:r>
            <a:r>
              <a:rPr lang="pt-PT" dirty="0" err="1" smtClean="0"/>
              <a:t>using</a:t>
            </a:r>
            <a:r>
              <a:rPr lang="pt-PT" dirty="0" smtClean="0"/>
              <a:t> </a:t>
            </a:r>
            <a:r>
              <a:rPr lang="pt-PT" dirty="0" err="1" smtClean="0"/>
              <a:t>your</a:t>
            </a:r>
            <a:r>
              <a:rPr lang="pt-PT" dirty="0" smtClean="0"/>
              <a:t> Server </a:t>
            </a:r>
            <a:r>
              <a:rPr lang="pt-PT" dirty="0" err="1" smtClean="0"/>
              <a:t>Name</a:t>
            </a:r>
            <a:r>
              <a:rPr lang="pt-PT" dirty="0" smtClean="0"/>
              <a:t>, </a:t>
            </a:r>
            <a:r>
              <a:rPr lang="pt-PT" dirty="0" err="1" smtClean="0"/>
              <a:t>your</a:t>
            </a:r>
            <a:r>
              <a:rPr lang="pt-PT" dirty="0" smtClean="0"/>
              <a:t> “</a:t>
            </a:r>
            <a:r>
              <a:rPr lang="pt-PT" dirty="0" err="1" smtClean="0"/>
              <a:t>sa</a:t>
            </a:r>
            <a:r>
              <a:rPr lang="pt-PT" dirty="0" smtClean="0"/>
              <a:t>” password </a:t>
            </a:r>
            <a:r>
              <a:rPr lang="pt-PT" dirty="0" err="1" smtClean="0"/>
              <a:t>and</a:t>
            </a:r>
            <a:r>
              <a:rPr lang="pt-PT" dirty="0" smtClean="0"/>
              <a:t> </a:t>
            </a:r>
            <a:r>
              <a:rPr lang="pt-PT" dirty="0" err="1" smtClean="0"/>
              <a:t>the</a:t>
            </a:r>
            <a:r>
              <a:rPr lang="pt-PT" dirty="0" smtClean="0"/>
              <a:t> </a:t>
            </a:r>
            <a:r>
              <a:rPr lang="pt-PT" dirty="0" err="1" smtClean="0"/>
              <a:t>name</a:t>
            </a:r>
            <a:r>
              <a:rPr lang="pt-PT" dirty="0" smtClean="0"/>
              <a:t> </a:t>
            </a:r>
            <a:r>
              <a:rPr lang="pt-PT" dirty="0" err="1" smtClean="0"/>
              <a:t>of</a:t>
            </a:r>
            <a:r>
              <a:rPr lang="pt-PT" dirty="0" smtClean="0"/>
              <a:t> </a:t>
            </a:r>
            <a:r>
              <a:rPr lang="pt-PT" dirty="0" err="1" smtClean="0"/>
              <a:t>your</a:t>
            </a:r>
            <a:r>
              <a:rPr lang="pt-PT" dirty="0" smtClean="0"/>
              <a:t> </a:t>
            </a:r>
            <a:r>
              <a:rPr lang="pt-PT" dirty="0" err="1" smtClean="0"/>
              <a:t>Library</a:t>
            </a:r>
            <a:r>
              <a:rPr lang="pt-PT" dirty="0" smtClean="0"/>
              <a:t> DW. </a:t>
            </a:r>
            <a:r>
              <a:rPr lang="pt-PT" dirty="0" err="1" smtClean="0"/>
              <a:t>Click</a:t>
            </a:r>
            <a:r>
              <a:rPr lang="pt-PT" dirty="0" smtClean="0"/>
              <a:t> </a:t>
            </a:r>
            <a:r>
              <a:rPr lang="pt-PT" dirty="0" err="1" smtClean="0"/>
              <a:t>Test</a:t>
            </a:r>
            <a:r>
              <a:rPr lang="pt-PT" dirty="0" smtClean="0"/>
              <a:t> </a:t>
            </a:r>
            <a:r>
              <a:rPr lang="pt-PT" dirty="0" err="1" smtClean="0"/>
              <a:t>connection</a:t>
            </a:r>
            <a:r>
              <a:rPr lang="pt-PT" dirty="0" smtClean="0"/>
              <a:t>: </a:t>
            </a:r>
            <a:r>
              <a:rPr lang="pt-PT" dirty="0" err="1" smtClean="0"/>
              <a:t>if</a:t>
            </a:r>
            <a:r>
              <a:rPr lang="pt-PT" dirty="0" smtClean="0"/>
              <a:t> </a:t>
            </a:r>
            <a:r>
              <a:rPr lang="pt-PT" dirty="0" err="1" smtClean="0"/>
              <a:t>you</a:t>
            </a:r>
            <a:r>
              <a:rPr lang="pt-PT" dirty="0" smtClean="0"/>
              <a:t> </a:t>
            </a:r>
            <a:r>
              <a:rPr lang="pt-PT" dirty="0" err="1" smtClean="0"/>
              <a:t>get</a:t>
            </a:r>
            <a:r>
              <a:rPr lang="pt-PT" dirty="0" smtClean="0"/>
              <a:t> na error, </a:t>
            </a:r>
            <a:r>
              <a:rPr lang="pt-PT" dirty="0" err="1" smtClean="0"/>
              <a:t>something</a:t>
            </a:r>
            <a:r>
              <a:rPr lang="pt-PT" dirty="0" smtClean="0"/>
              <a:t> </a:t>
            </a:r>
            <a:r>
              <a:rPr lang="pt-PT" dirty="0" err="1" smtClean="0"/>
              <a:t>is</a:t>
            </a:r>
            <a:r>
              <a:rPr lang="pt-PT" dirty="0" smtClean="0"/>
              <a:t> </a:t>
            </a:r>
            <a:r>
              <a:rPr lang="pt-PT" dirty="0" err="1" smtClean="0"/>
              <a:t>wrong</a:t>
            </a:r>
            <a:r>
              <a:rPr lang="pt-PT" dirty="0"/>
              <a:t> </a:t>
            </a:r>
            <a:r>
              <a:rPr lang="pt-PT" dirty="0" smtClean="0"/>
              <a:t>(</a:t>
            </a:r>
            <a:r>
              <a:rPr lang="pt-PT" dirty="0" err="1" smtClean="0"/>
              <a:t>the</a:t>
            </a:r>
            <a:r>
              <a:rPr lang="pt-PT" dirty="0" smtClean="0"/>
              <a:t> password, </a:t>
            </a:r>
            <a:r>
              <a:rPr lang="pt-PT" dirty="0" err="1" smtClean="0"/>
              <a:t>the</a:t>
            </a:r>
            <a:r>
              <a:rPr lang="pt-PT" dirty="0" smtClean="0"/>
              <a:t> </a:t>
            </a:r>
            <a:r>
              <a:rPr lang="pt-PT" dirty="0" err="1" smtClean="0"/>
              <a:t>connection</a:t>
            </a:r>
            <a:r>
              <a:rPr lang="pt-PT" dirty="0" smtClean="0"/>
              <a:t> </a:t>
            </a:r>
            <a:r>
              <a:rPr lang="pt-PT" dirty="0" err="1" smtClean="0"/>
              <a:t>type</a:t>
            </a:r>
            <a:r>
              <a:rPr lang="pt-PT" dirty="0" smtClean="0"/>
              <a:t>, </a:t>
            </a:r>
            <a:r>
              <a:rPr lang="pt-PT" dirty="0" err="1" smtClean="0"/>
              <a:t>the</a:t>
            </a:r>
            <a:r>
              <a:rPr lang="pt-PT" dirty="0" smtClean="0"/>
              <a:t> DB </a:t>
            </a:r>
            <a:r>
              <a:rPr lang="pt-PT" dirty="0" err="1" smtClean="0"/>
              <a:t>service</a:t>
            </a:r>
            <a:r>
              <a:rPr lang="pt-PT" dirty="0" smtClean="0"/>
              <a:t> not </a:t>
            </a:r>
            <a:r>
              <a:rPr lang="pt-PT" dirty="0" err="1" smtClean="0"/>
              <a:t>running</a:t>
            </a:r>
            <a:r>
              <a:rPr lang="pt-PT" dirty="0" smtClean="0"/>
              <a:t>, </a:t>
            </a:r>
            <a:r>
              <a:rPr lang="pt-PT" dirty="0" err="1" smtClean="0"/>
              <a:t>the</a:t>
            </a:r>
            <a:r>
              <a:rPr lang="pt-PT" dirty="0" smtClean="0"/>
              <a:t> DW </a:t>
            </a:r>
            <a:r>
              <a:rPr lang="pt-PT" dirty="0" err="1" smtClean="0"/>
              <a:t>name</a:t>
            </a:r>
            <a:r>
              <a:rPr lang="pt-PT" dirty="0" smtClean="0"/>
              <a:t> </a:t>
            </a:r>
            <a:r>
              <a:rPr lang="pt-PT" dirty="0" err="1" smtClean="0"/>
              <a:t>or</a:t>
            </a:r>
            <a:r>
              <a:rPr lang="pt-PT" dirty="0" smtClean="0"/>
              <a:t> </a:t>
            </a:r>
            <a:r>
              <a:rPr lang="pt-PT" dirty="0" err="1" smtClean="0"/>
              <a:t>the</a:t>
            </a:r>
            <a:r>
              <a:rPr lang="pt-PT" dirty="0" smtClean="0"/>
              <a:t> server </a:t>
            </a:r>
            <a:r>
              <a:rPr lang="pt-PT" dirty="0" err="1" smtClean="0"/>
              <a:t>name</a:t>
            </a:r>
            <a:r>
              <a:rPr lang="pt-PT" dirty="0" smtClean="0"/>
              <a:t>)</a:t>
            </a:r>
          </a:p>
          <a:p>
            <a:pPr marL="342900" indent="-342900">
              <a:spcAft>
                <a:spcPts val="300"/>
              </a:spcAft>
              <a:buFont typeface="+mj-lt"/>
              <a:buAutoNum type="arabicPeriod" startAt="2"/>
            </a:pPr>
            <a:r>
              <a:rPr lang="pt-PT" dirty="0" err="1" smtClean="0"/>
              <a:t>Then</a:t>
            </a:r>
            <a:r>
              <a:rPr lang="pt-PT" dirty="0" smtClean="0"/>
              <a:t> </a:t>
            </a:r>
            <a:r>
              <a:rPr lang="pt-PT" dirty="0" err="1" smtClean="0"/>
              <a:t>click</a:t>
            </a:r>
            <a:r>
              <a:rPr lang="pt-PT" dirty="0" smtClean="0"/>
              <a:t> </a:t>
            </a:r>
            <a:r>
              <a:rPr lang="pt-PT" dirty="0" err="1" smtClean="0"/>
              <a:t>Next</a:t>
            </a:r>
            <a:r>
              <a:rPr lang="pt-PT" dirty="0" smtClean="0"/>
              <a:t>. In </a:t>
            </a:r>
            <a:r>
              <a:rPr lang="pt-PT" dirty="0" err="1" smtClean="0"/>
              <a:t>the</a:t>
            </a:r>
            <a:r>
              <a:rPr lang="pt-PT" dirty="0" smtClean="0"/>
              <a:t> </a:t>
            </a:r>
            <a:r>
              <a:rPr lang="pt-PT" dirty="0" err="1" smtClean="0"/>
              <a:t>Impersonation</a:t>
            </a:r>
            <a:r>
              <a:rPr lang="pt-PT" dirty="0" smtClean="0"/>
              <a:t> </a:t>
            </a:r>
            <a:r>
              <a:rPr lang="pt-PT" dirty="0" err="1" smtClean="0"/>
              <a:t>Information</a:t>
            </a:r>
            <a:r>
              <a:rPr lang="pt-PT" dirty="0" smtClean="0"/>
              <a:t> </a:t>
            </a:r>
            <a:r>
              <a:rPr lang="pt-PT" dirty="0" err="1" smtClean="0"/>
              <a:t>change</a:t>
            </a:r>
            <a:r>
              <a:rPr lang="pt-PT" dirty="0" smtClean="0"/>
              <a:t> to “Use </a:t>
            </a:r>
            <a:r>
              <a:rPr lang="pt-PT" dirty="0" err="1" smtClean="0"/>
              <a:t>the</a:t>
            </a:r>
            <a:r>
              <a:rPr lang="pt-PT" dirty="0" smtClean="0"/>
              <a:t> </a:t>
            </a:r>
            <a:r>
              <a:rPr lang="pt-PT" dirty="0" err="1" smtClean="0"/>
              <a:t>Service</a:t>
            </a:r>
            <a:r>
              <a:rPr lang="pt-PT" dirty="0" smtClean="0"/>
              <a:t> </a:t>
            </a:r>
            <a:r>
              <a:rPr lang="pt-PT" dirty="0" err="1" smtClean="0"/>
              <a:t>Account</a:t>
            </a:r>
            <a:r>
              <a:rPr lang="pt-PT" dirty="0" smtClean="0"/>
              <a:t>”. </a:t>
            </a:r>
            <a:r>
              <a:rPr lang="pt-PT" dirty="0" err="1" smtClean="0"/>
              <a:t>Click</a:t>
            </a:r>
            <a:r>
              <a:rPr lang="pt-PT" dirty="0" smtClean="0"/>
              <a:t> </a:t>
            </a:r>
            <a:r>
              <a:rPr lang="pt-PT" dirty="0" err="1" smtClean="0"/>
              <a:t>Next</a:t>
            </a:r>
            <a:r>
              <a:rPr lang="pt-PT" dirty="0" smtClean="0"/>
              <a:t>, </a:t>
            </a:r>
            <a:r>
              <a:rPr lang="pt-PT" dirty="0" err="1" smtClean="0"/>
              <a:t>give</a:t>
            </a:r>
            <a:r>
              <a:rPr lang="pt-PT" dirty="0" smtClean="0"/>
              <a:t> </a:t>
            </a:r>
            <a:r>
              <a:rPr lang="pt-PT" dirty="0" err="1" smtClean="0"/>
              <a:t>the</a:t>
            </a:r>
            <a:r>
              <a:rPr lang="pt-PT" dirty="0" smtClean="0"/>
              <a:t> Data </a:t>
            </a:r>
            <a:r>
              <a:rPr lang="pt-PT" dirty="0" err="1" smtClean="0"/>
              <a:t>Source</a:t>
            </a:r>
            <a:r>
              <a:rPr lang="pt-PT" dirty="0" smtClean="0"/>
              <a:t> a </a:t>
            </a:r>
            <a:r>
              <a:rPr lang="pt-PT" dirty="0" err="1" smtClean="0"/>
              <a:t>name</a:t>
            </a:r>
            <a:r>
              <a:rPr lang="pt-PT" dirty="0" smtClean="0"/>
              <a:t> </a:t>
            </a:r>
            <a:r>
              <a:rPr lang="pt-PT" dirty="0" err="1" smtClean="0"/>
              <a:t>and</a:t>
            </a:r>
            <a:r>
              <a:rPr lang="pt-PT" dirty="0" smtClean="0"/>
              <a:t> </a:t>
            </a:r>
            <a:r>
              <a:rPr lang="pt-PT" dirty="0" err="1" smtClean="0"/>
              <a:t>Finish</a:t>
            </a:r>
            <a:endParaRPr lang="pt-PT" dirty="0" smtClean="0"/>
          </a:p>
        </p:txBody>
      </p:sp>
      <p:pic>
        <p:nvPicPr>
          <p:cNvPr id="4" name="Imagem 3"/>
          <p:cNvPicPr>
            <a:picLocks noChangeAspect="1"/>
          </p:cNvPicPr>
          <p:nvPr/>
        </p:nvPicPr>
        <p:blipFill>
          <a:blip r:embed="rId2"/>
          <a:stretch>
            <a:fillRect/>
          </a:stretch>
        </p:blipFill>
        <p:spPr>
          <a:xfrm>
            <a:off x="5314647" y="1786943"/>
            <a:ext cx="4113776" cy="3094063"/>
          </a:xfrm>
          <a:prstGeom prst="rect">
            <a:avLst/>
          </a:prstGeom>
        </p:spPr>
      </p:pic>
      <p:pic>
        <p:nvPicPr>
          <p:cNvPr id="7" name="Imagem 6"/>
          <p:cNvPicPr>
            <a:picLocks noChangeAspect="1"/>
          </p:cNvPicPr>
          <p:nvPr/>
        </p:nvPicPr>
        <p:blipFill>
          <a:blip r:embed="rId3"/>
          <a:stretch>
            <a:fillRect/>
          </a:stretch>
        </p:blipFill>
        <p:spPr>
          <a:xfrm>
            <a:off x="8558994" y="4129087"/>
            <a:ext cx="3152775" cy="2409825"/>
          </a:xfrm>
          <a:prstGeom prst="rect">
            <a:avLst/>
          </a:prstGeom>
        </p:spPr>
      </p:pic>
      <p:sp>
        <p:nvSpPr>
          <p:cNvPr id="8" name="CaixaDeTexto 7"/>
          <p:cNvSpPr txBox="1"/>
          <p:nvPr/>
        </p:nvSpPr>
        <p:spPr>
          <a:xfrm>
            <a:off x="814322" y="5189902"/>
            <a:ext cx="7637347" cy="1477328"/>
          </a:xfrm>
          <a:prstGeom prst="rect">
            <a:avLst/>
          </a:prstGeom>
          <a:noFill/>
        </p:spPr>
        <p:txBody>
          <a:bodyPr wrap="square" rtlCol="0">
            <a:spAutoFit/>
          </a:bodyPr>
          <a:lstStyle/>
          <a:p>
            <a:pPr marL="342900" indent="-342900">
              <a:buFont typeface="+mj-lt"/>
              <a:buAutoNum type="arabicPeriod" startAt="4"/>
            </a:pPr>
            <a:r>
              <a:rPr lang="pt-PT" b="1" dirty="0"/>
              <a:t>IMPORTANT NOTICE</a:t>
            </a:r>
            <a:r>
              <a:rPr lang="pt-PT" dirty="0"/>
              <a:t>: </a:t>
            </a:r>
            <a:r>
              <a:rPr lang="pt-PT" dirty="0" err="1"/>
              <a:t>The</a:t>
            </a:r>
            <a:r>
              <a:rPr lang="pt-PT" dirty="0"/>
              <a:t> </a:t>
            </a:r>
            <a:r>
              <a:rPr lang="pt-PT" dirty="0" err="1"/>
              <a:t>above</a:t>
            </a:r>
            <a:r>
              <a:rPr lang="pt-PT" dirty="0"/>
              <a:t> </a:t>
            </a:r>
            <a:r>
              <a:rPr lang="pt-PT" dirty="0" err="1"/>
              <a:t>configurations</a:t>
            </a:r>
            <a:r>
              <a:rPr lang="pt-PT" dirty="0"/>
              <a:t> are </a:t>
            </a:r>
            <a:r>
              <a:rPr lang="pt-PT" dirty="0" err="1"/>
              <a:t>the</a:t>
            </a:r>
            <a:r>
              <a:rPr lang="pt-PT" dirty="0"/>
              <a:t> </a:t>
            </a:r>
            <a:r>
              <a:rPr lang="pt-PT" dirty="0" err="1"/>
              <a:t>best</a:t>
            </a:r>
            <a:r>
              <a:rPr lang="pt-PT" dirty="0"/>
              <a:t> </a:t>
            </a:r>
            <a:r>
              <a:rPr lang="pt-PT" dirty="0" err="1"/>
              <a:t>and</a:t>
            </a:r>
            <a:r>
              <a:rPr lang="pt-PT" dirty="0"/>
              <a:t> </a:t>
            </a:r>
            <a:r>
              <a:rPr lang="pt-PT" dirty="0" err="1"/>
              <a:t>easiest</a:t>
            </a:r>
            <a:r>
              <a:rPr lang="pt-PT" dirty="0"/>
              <a:t> </a:t>
            </a:r>
            <a:r>
              <a:rPr lang="pt-PT" dirty="0" err="1"/>
              <a:t>choices</a:t>
            </a:r>
            <a:r>
              <a:rPr lang="pt-PT" dirty="0"/>
              <a:t> in </a:t>
            </a:r>
            <a:r>
              <a:rPr lang="pt-PT" dirty="0" err="1"/>
              <a:t>order</a:t>
            </a:r>
            <a:r>
              <a:rPr lang="pt-PT" dirty="0"/>
              <a:t> to </a:t>
            </a:r>
            <a:r>
              <a:rPr lang="pt-PT" b="1" dirty="0" err="1"/>
              <a:t>avoid</a:t>
            </a:r>
            <a:r>
              <a:rPr lang="pt-PT" b="1" dirty="0"/>
              <a:t> future </a:t>
            </a:r>
            <a:r>
              <a:rPr lang="pt-PT" b="1" dirty="0" err="1"/>
              <a:t>project</a:t>
            </a:r>
            <a:r>
              <a:rPr lang="pt-PT" b="1" dirty="0"/>
              <a:t> </a:t>
            </a:r>
            <a:r>
              <a:rPr lang="pt-PT" b="1" dirty="0" err="1"/>
              <a:t>deployment</a:t>
            </a:r>
            <a:r>
              <a:rPr lang="pt-PT" b="1" dirty="0"/>
              <a:t> </a:t>
            </a:r>
            <a:r>
              <a:rPr lang="pt-PT" b="1" dirty="0" err="1" smtClean="0"/>
              <a:t>errors</a:t>
            </a:r>
            <a:r>
              <a:rPr lang="pt-PT" dirty="0" smtClean="0"/>
              <a:t>. </a:t>
            </a:r>
            <a:r>
              <a:rPr lang="pt-PT" dirty="0" err="1" smtClean="0"/>
              <a:t>At</a:t>
            </a:r>
            <a:r>
              <a:rPr lang="pt-PT" dirty="0" smtClean="0"/>
              <a:t> </a:t>
            </a:r>
            <a:r>
              <a:rPr lang="pt-PT" dirty="0" err="1" smtClean="0"/>
              <a:t>any</a:t>
            </a:r>
            <a:r>
              <a:rPr lang="pt-PT" dirty="0" smtClean="0"/>
              <a:t> time </a:t>
            </a:r>
            <a:r>
              <a:rPr lang="pt-PT" dirty="0" err="1" smtClean="0"/>
              <a:t>you</a:t>
            </a:r>
            <a:r>
              <a:rPr lang="pt-PT" dirty="0" smtClean="0"/>
              <a:t> can </a:t>
            </a:r>
            <a:r>
              <a:rPr lang="pt-PT" dirty="0" err="1" smtClean="0"/>
              <a:t>click</a:t>
            </a:r>
            <a:r>
              <a:rPr lang="pt-PT" dirty="0" smtClean="0"/>
              <a:t> </a:t>
            </a:r>
            <a:r>
              <a:rPr lang="pt-PT" dirty="0" err="1" smtClean="0"/>
              <a:t>the</a:t>
            </a:r>
            <a:r>
              <a:rPr lang="pt-PT" dirty="0" smtClean="0"/>
              <a:t> data </a:t>
            </a:r>
            <a:r>
              <a:rPr lang="pt-PT" dirty="0" err="1" smtClean="0"/>
              <a:t>source</a:t>
            </a:r>
            <a:r>
              <a:rPr lang="pt-PT" dirty="0" smtClean="0"/>
              <a:t>  in </a:t>
            </a:r>
            <a:r>
              <a:rPr lang="pt-PT" dirty="0" err="1" smtClean="0"/>
              <a:t>the</a:t>
            </a:r>
            <a:r>
              <a:rPr lang="pt-PT" dirty="0" smtClean="0"/>
              <a:t> </a:t>
            </a:r>
            <a:r>
              <a:rPr lang="pt-PT" dirty="0" err="1" smtClean="0"/>
              <a:t>solution</a:t>
            </a:r>
            <a:r>
              <a:rPr lang="pt-PT" dirty="0" smtClean="0"/>
              <a:t> </a:t>
            </a:r>
            <a:r>
              <a:rPr lang="pt-PT" dirty="0" err="1" smtClean="0"/>
              <a:t>explorer</a:t>
            </a:r>
            <a:r>
              <a:rPr lang="pt-PT" dirty="0" smtClean="0"/>
              <a:t>, </a:t>
            </a:r>
            <a:r>
              <a:rPr lang="pt-PT" dirty="0" err="1" smtClean="0"/>
              <a:t>and</a:t>
            </a:r>
            <a:r>
              <a:rPr lang="pt-PT" dirty="0" smtClean="0"/>
              <a:t> </a:t>
            </a:r>
            <a:r>
              <a:rPr lang="pt-PT" dirty="0" err="1" smtClean="0"/>
              <a:t>verify</a:t>
            </a:r>
            <a:r>
              <a:rPr lang="pt-PT" dirty="0" smtClean="0"/>
              <a:t> / </a:t>
            </a:r>
            <a:r>
              <a:rPr lang="pt-PT" dirty="0" err="1" smtClean="0"/>
              <a:t>correct</a:t>
            </a:r>
            <a:r>
              <a:rPr lang="pt-PT" dirty="0" smtClean="0"/>
              <a:t> </a:t>
            </a:r>
            <a:r>
              <a:rPr lang="pt-PT" dirty="0" err="1" smtClean="0"/>
              <a:t>its</a:t>
            </a:r>
            <a:r>
              <a:rPr lang="pt-PT" dirty="0" smtClean="0"/>
              <a:t> </a:t>
            </a:r>
            <a:r>
              <a:rPr lang="pt-PT" dirty="0" err="1" smtClean="0"/>
              <a:t>parameters</a:t>
            </a:r>
            <a:r>
              <a:rPr lang="pt-PT" dirty="0" smtClean="0"/>
              <a:t>, </a:t>
            </a:r>
            <a:r>
              <a:rPr lang="pt-PT" dirty="0" err="1" smtClean="0"/>
              <a:t>if</a:t>
            </a:r>
            <a:r>
              <a:rPr lang="pt-PT" dirty="0" smtClean="0"/>
              <a:t> </a:t>
            </a:r>
            <a:r>
              <a:rPr lang="pt-PT" dirty="0" err="1" smtClean="0"/>
              <a:t>needed</a:t>
            </a:r>
            <a:r>
              <a:rPr lang="pt-PT" dirty="0" smtClean="0"/>
              <a:t>. In </a:t>
            </a:r>
            <a:r>
              <a:rPr lang="pt-PT" dirty="0" err="1" smtClean="0"/>
              <a:t>the</a:t>
            </a:r>
            <a:r>
              <a:rPr lang="pt-PT" dirty="0" smtClean="0"/>
              <a:t> pane </a:t>
            </a:r>
            <a:r>
              <a:rPr lang="pt-PT" dirty="0" err="1" smtClean="0"/>
              <a:t>that</a:t>
            </a:r>
            <a:r>
              <a:rPr lang="pt-PT" dirty="0" smtClean="0"/>
              <a:t> </a:t>
            </a:r>
            <a:r>
              <a:rPr lang="pt-PT" dirty="0" err="1" smtClean="0"/>
              <a:t>appears</a:t>
            </a:r>
            <a:r>
              <a:rPr lang="pt-PT" dirty="0" smtClean="0"/>
              <a:t>, use de </a:t>
            </a:r>
            <a:r>
              <a:rPr lang="pt-PT" dirty="0" err="1" smtClean="0"/>
              <a:t>Edit</a:t>
            </a:r>
            <a:r>
              <a:rPr lang="pt-PT" dirty="0" smtClean="0"/>
              <a:t> </a:t>
            </a:r>
            <a:r>
              <a:rPr lang="pt-PT" dirty="0" err="1" smtClean="0"/>
              <a:t>button</a:t>
            </a:r>
            <a:r>
              <a:rPr lang="pt-PT" dirty="0" smtClean="0"/>
              <a:t> to </a:t>
            </a:r>
            <a:r>
              <a:rPr lang="pt-PT" dirty="0" err="1" smtClean="0"/>
              <a:t>access</a:t>
            </a:r>
            <a:r>
              <a:rPr lang="pt-PT" dirty="0" smtClean="0"/>
              <a:t> </a:t>
            </a:r>
            <a:r>
              <a:rPr lang="pt-PT" dirty="0" err="1" smtClean="0"/>
              <a:t>the</a:t>
            </a:r>
            <a:r>
              <a:rPr lang="pt-PT" dirty="0" smtClean="0"/>
              <a:t> </a:t>
            </a:r>
            <a:r>
              <a:rPr lang="pt-PT" dirty="0" err="1" smtClean="0"/>
              <a:t>database</a:t>
            </a:r>
            <a:r>
              <a:rPr lang="pt-PT" dirty="0" smtClean="0"/>
              <a:t> login (</a:t>
            </a:r>
            <a:r>
              <a:rPr lang="pt-PT" dirty="0" err="1" smtClean="0"/>
              <a:t>sa</a:t>
            </a:r>
            <a:r>
              <a:rPr lang="pt-PT" dirty="0" smtClean="0"/>
              <a:t> , password)</a:t>
            </a:r>
            <a:endParaRPr lang="pt-PT" dirty="0"/>
          </a:p>
        </p:txBody>
      </p:sp>
    </p:spTree>
    <p:extLst>
      <p:ext uri="{BB962C8B-B14F-4D97-AF65-F5344CB8AC3E}">
        <p14:creationId xmlns:p14="http://schemas.microsoft.com/office/powerpoint/2010/main" val="104535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788" y="127893"/>
            <a:ext cx="11501846" cy="2726344"/>
          </a:xfrm>
        </p:spPr>
        <p:txBody>
          <a:bodyPr>
            <a:normAutofit fontScale="77500" lnSpcReduction="20000"/>
          </a:bodyPr>
          <a:lstStyle/>
          <a:p>
            <a:pPr marL="0" indent="0">
              <a:lnSpc>
                <a:spcPct val="120000"/>
              </a:lnSpc>
              <a:spcBef>
                <a:spcPts val="300"/>
              </a:spcBef>
              <a:spcAft>
                <a:spcPts val="600"/>
              </a:spcAft>
              <a:buNone/>
            </a:pPr>
            <a:r>
              <a:rPr lang="en-US" sz="2600" b="1" dirty="0" smtClean="0"/>
              <a:t>3 – Create a Data Source View</a:t>
            </a:r>
          </a:p>
          <a:p>
            <a:pPr marL="457200" indent="-457200">
              <a:lnSpc>
                <a:spcPct val="110000"/>
              </a:lnSpc>
              <a:spcBef>
                <a:spcPts val="0"/>
              </a:spcBef>
              <a:spcAft>
                <a:spcPts val="1200"/>
              </a:spcAft>
              <a:buFont typeface="+mj-lt"/>
              <a:buAutoNum type="arabicPeriod"/>
            </a:pPr>
            <a:r>
              <a:rPr lang="en-US" dirty="0" smtClean="0"/>
              <a:t>A data source view is a database view built from the tables that the data source(s) connect:</a:t>
            </a:r>
          </a:p>
          <a:p>
            <a:pPr marL="914400" lvl="1" indent="-457200">
              <a:lnSpc>
                <a:spcPct val="110000"/>
              </a:lnSpc>
              <a:spcBef>
                <a:spcPts val="0"/>
              </a:spcBef>
              <a:spcAft>
                <a:spcPts val="600"/>
              </a:spcAft>
              <a:buFont typeface="+mj-lt"/>
              <a:buAutoNum type="alphaLcParenR"/>
            </a:pPr>
            <a:r>
              <a:rPr lang="en-US" sz="2200" dirty="0"/>
              <a:t>In the solution explorer right click </a:t>
            </a:r>
            <a:r>
              <a:rPr lang="en-US" sz="2200" dirty="0" smtClean="0"/>
              <a:t>Data Source Views  </a:t>
            </a:r>
            <a:r>
              <a:rPr lang="en-US" sz="2200" dirty="0"/>
              <a:t>and then New Data </a:t>
            </a:r>
            <a:r>
              <a:rPr lang="en-US" sz="2200" dirty="0" smtClean="0"/>
              <a:t>Source View. A wizard opens. Lick Next and then click the Data Source you’ve created before. And Next</a:t>
            </a:r>
          </a:p>
          <a:p>
            <a:pPr marL="914400" lvl="1" indent="-457200">
              <a:lnSpc>
                <a:spcPct val="110000"/>
              </a:lnSpc>
              <a:spcBef>
                <a:spcPts val="0"/>
              </a:spcBef>
              <a:spcAft>
                <a:spcPts val="600"/>
              </a:spcAft>
              <a:buFont typeface="+mj-lt"/>
              <a:buAutoNum type="alphaLcParenR"/>
            </a:pPr>
            <a:r>
              <a:rPr lang="en-US" sz="2200" dirty="0" smtClean="0"/>
              <a:t>On the next pane you must select the tables for the data source view. In this case you should select the dimension tables of </a:t>
            </a:r>
            <a:r>
              <a:rPr lang="en-US" sz="2200" dirty="0" err="1" smtClean="0"/>
              <a:t>Leitores</a:t>
            </a:r>
            <a:r>
              <a:rPr lang="en-US" sz="2200" dirty="0" smtClean="0"/>
              <a:t> and </a:t>
            </a:r>
            <a:r>
              <a:rPr lang="en-US" sz="2200" dirty="0" err="1" smtClean="0"/>
              <a:t>Livros</a:t>
            </a:r>
            <a:r>
              <a:rPr lang="en-US" sz="2200" dirty="0" smtClean="0"/>
              <a:t>, and the fact table (double click them or select by clicking and press the right arrow.</a:t>
            </a:r>
          </a:p>
          <a:p>
            <a:pPr marL="914400" lvl="1" indent="-457200">
              <a:lnSpc>
                <a:spcPct val="110000"/>
              </a:lnSpc>
              <a:spcBef>
                <a:spcPts val="0"/>
              </a:spcBef>
              <a:spcAft>
                <a:spcPts val="600"/>
              </a:spcAft>
              <a:buFont typeface="+mj-lt"/>
              <a:buAutoNum type="alphaLcParenR"/>
            </a:pPr>
            <a:r>
              <a:rPr lang="en-US" dirty="0" smtClean="0"/>
              <a:t>Next, give it a name, and Finish</a:t>
            </a:r>
          </a:p>
        </p:txBody>
      </p:sp>
      <p:sp>
        <p:nvSpPr>
          <p:cNvPr id="5" name="CaixaDeTexto 4"/>
          <p:cNvSpPr txBox="1"/>
          <p:nvPr/>
        </p:nvSpPr>
        <p:spPr>
          <a:xfrm>
            <a:off x="222069" y="2749732"/>
            <a:ext cx="45719" cy="369332"/>
          </a:xfrm>
          <a:prstGeom prst="rect">
            <a:avLst/>
          </a:prstGeom>
          <a:noFill/>
        </p:spPr>
        <p:txBody>
          <a:bodyPr wrap="square" rtlCol="0">
            <a:spAutoFit/>
          </a:bodyPr>
          <a:lstStyle/>
          <a:p>
            <a:endParaRPr lang="pt-PT" dirty="0"/>
          </a:p>
        </p:txBody>
      </p:sp>
      <p:pic>
        <p:nvPicPr>
          <p:cNvPr id="2" name="Imagem 1"/>
          <p:cNvPicPr>
            <a:picLocks noChangeAspect="1"/>
          </p:cNvPicPr>
          <p:nvPr/>
        </p:nvPicPr>
        <p:blipFill>
          <a:blip r:embed="rId2"/>
          <a:stretch>
            <a:fillRect/>
          </a:stretch>
        </p:blipFill>
        <p:spPr>
          <a:xfrm>
            <a:off x="6929846" y="2153730"/>
            <a:ext cx="4733925" cy="2352675"/>
          </a:xfrm>
          <a:prstGeom prst="rect">
            <a:avLst/>
          </a:prstGeom>
        </p:spPr>
      </p:pic>
      <p:sp>
        <p:nvSpPr>
          <p:cNvPr id="10" name="CaixaDeTexto 9"/>
          <p:cNvSpPr txBox="1"/>
          <p:nvPr/>
        </p:nvSpPr>
        <p:spPr>
          <a:xfrm>
            <a:off x="718456" y="2448603"/>
            <a:ext cx="5891350" cy="923330"/>
          </a:xfrm>
          <a:prstGeom prst="rect">
            <a:avLst/>
          </a:prstGeom>
          <a:noFill/>
        </p:spPr>
        <p:txBody>
          <a:bodyPr wrap="square" rtlCol="0">
            <a:spAutoFit/>
          </a:bodyPr>
          <a:lstStyle/>
          <a:p>
            <a:pPr marL="342900" indent="-342900">
              <a:buFont typeface="+mj-lt"/>
              <a:buAutoNum type="alphaLcParenR" startAt="4"/>
            </a:pPr>
            <a:r>
              <a:rPr lang="pt-PT" dirty="0" err="1" smtClean="0"/>
              <a:t>On</a:t>
            </a:r>
            <a:r>
              <a:rPr lang="pt-PT" dirty="0" smtClean="0"/>
              <a:t> </a:t>
            </a:r>
            <a:r>
              <a:rPr lang="pt-PT" dirty="0" err="1" smtClean="0"/>
              <a:t>the</a:t>
            </a:r>
            <a:r>
              <a:rPr lang="pt-PT" dirty="0" smtClean="0"/>
              <a:t> </a:t>
            </a:r>
            <a:r>
              <a:rPr lang="pt-PT" dirty="0" err="1" smtClean="0"/>
              <a:t>Solution</a:t>
            </a:r>
            <a:r>
              <a:rPr lang="pt-PT" dirty="0" smtClean="0"/>
              <a:t> Explorer </a:t>
            </a:r>
            <a:r>
              <a:rPr lang="pt-PT" dirty="0" err="1" smtClean="0"/>
              <a:t>you</a:t>
            </a:r>
            <a:r>
              <a:rPr lang="pt-PT" dirty="0" smtClean="0"/>
              <a:t> can </a:t>
            </a:r>
            <a:r>
              <a:rPr lang="pt-PT" dirty="0" err="1" smtClean="0"/>
              <a:t>now</a:t>
            </a:r>
            <a:r>
              <a:rPr lang="pt-PT" dirty="0" smtClean="0"/>
              <a:t> </a:t>
            </a:r>
            <a:r>
              <a:rPr lang="pt-PT" dirty="0" err="1" smtClean="0"/>
              <a:t>click</a:t>
            </a:r>
            <a:r>
              <a:rPr lang="pt-PT" dirty="0" smtClean="0"/>
              <a:t> </a:t>
            </a:r>
            <a:r>
              <a:rPr lang="pt-PT" dirty="0" err="1" smtClean="0"/>
              <a:t>your</a:t>
            </a:r>
            <a:r>
              <a:rPr lang="pt-PT" dirty="0" smtClean="0"/>
              <a:t> data </a:t>
            </a:r>
            <a:r>
              <a:rPr lang="pt-PT" dirty="0" err="1" smtClean="0"/>
              <a:t>source</a:t>
            </a:r>
            <a:r>
              <a:rPr lang="pt-PT" dirty="0" smtClean="0"/>
              <a:t> </a:t>
            </a:r>
            <a:r>
              <a:rPr lang="pt-PT" dirty="0" err="1" smtClean="0"/>
              <a:t>view</a:t>
            </a:r>
            <a:r>
              <a:rPr lang="pt-PT" dirty="0" smtClean="0"/>
              <a:t> to open </a:t>
            </a:r>
            <a:r>
              <a:rPr lang="pt-PT" dirty="0" err="1" smtClean="0"/>
              <a:t>it</a:t>
            </a:r>
            <a:r>
              <a:rPr lang="pt-PT" dirty="0" smtClean="0"/>
              <a:t>. </a:t>
            </a:r>
            <a:r>
              <a:rPr lang="pt-PT" dirty="0" err="1" smtClean="0"/>
              <a:t>It</a:t>
            </a:r>
            <a:r>
              <a:rPr lang="pt-PT" dirty="0" smtClean="0"/>
              <a:t> </a:t>
            </a:r>
            <a:r>
              <a:rPr lang="pt-PT" dirty="0" err="1" smtClean="0"/>
              <a:t>should</a:t>
            </a:r>
            <a:r>
              <a:rPr lang="pt-PT" dirty="0" smtClean="0"/>
              <a:t> show </a:t>
            </a:r>
            <a:r>
              <a:rPr lang="pt-PT" dirty="0" err="1" smtClean="0"/>
              <a:t>the</a:t>
            </a:r>
            <a:r>
              <a:rPr lang="pt-PT" dirty="0" smtClean="0"/>
              <a:t> </a:t>
            </a:r>
            <a:r>
              <a:rPr lang="pt-PT" dirty="0" err="1" smtClean="0"/>
              <a:t>three</a:t>
            </a:r>
            <a:r>
              <a:rPr lang="pt-PT" dirty="0" smtClean="0"/>
              <a:t> </a:t>
            </a:r>
            <a:r>
              <a:rPr lang="pt-PT" dirty="0" err="1" smtClean="0"/>
              <a:t>tables</a:t>
            </a:r>
            <a:r>
              <a:rPr lang="pt-PT" dirty="0" smtClean="0"/>
              <a:t> </a:t>
            </a:r>
            <a:r>
              <a:rPr lang="pt-PT" dirty="0" err="1" smtClean="0"/>
              <a:t>below</a:t>
            </a:r>
            <a:endParaRPr lang="pt-PT" dirty="0"/>
          </a:p>
        </p:txBody>
      </p:sp>
      <p:pic>
        <p:nvPicPr>
          <p:cNvPr id="11" name="Imagem 10"/>
          <p:cNvPicPr>
            <a:picLocks noChangeAspect="1"/>
          </p:cNvPicPr>
          <p:nvPr/>
        </p:nvPicPr>
        <p:blipFill>
          <a:blip r:embed="rId3"/>
          <a:stretch>
            <a:fillRect/>
          </a:stretch>
        </p:blipFill>
        <p:spPr>
          <a:xfrm>
            <a:off x="812890" y="3508918"/>
            <a:ext cx="2923087" cy="3086047"/>
          </a:xfrm>
          <a:prstGeom prst="rect">
            <a:avLst/>
          </a:prstGeom>
        </p:spPr>
      </p:pic>
      <p:sp>
        <p:nvSpPr>
          <p:cNvPr id="12" name="CaixaDeTexto 11"/>
          <p:cNvSpPr txBox="1"/>
          <p:nvPr/>
        </p:nvSpPr>
        <p:spPr>
          <a:xfrm>
            <a:off x="3971108" y="4669329"/>
            <a:ext cx="7798526" cy="2689967"/>
          </a:xfrm>
          <a:prstGeom prst="rect">
            <a:avLst/>
          </a:prstGeom>
          <a:noFill/>
        </p:spPr>
        <p:txBody>
          <a:bodyPr wrap="square" rtlCol="0">
            <a:spAutoFit/>
          </a:bodyPr>
          <a:lstStyle/>
          <a:p>
            <a:pPr marL="457200" indent="-457200" defTabSz="914400">
              <a:spcAft>
                <a:spcPts val="1200"/>
              </a:spcAft>
              <a:buFont typeface="+mj-lt"/>
              <a:buAutoNum type="arabicPeriod" startAt="2"/>
            </a:pPr>
            <a:r>
              <a:rPr lang="pt-PT" sz="2200" dirty="0"/>
              <a:t>In this </a:t>
            </a:r>
            <a:r>
              <a:rPr lang="pt-PT" sz="2200" dirty="0" err="1"/>
              <a:t>schema</a:t>
            </a:r>
            <a:r>
              <a:rPr lang="pt-PT" sz="2200" dirty="0"/>
              <a:t> </a:t>
            </a:r>
            <a:r>
              <a:rPr lang="pt-PT" sz="2200" dirty="0" err="1"/>
              <a:t>there</a:t>
            </a:r>
            <a:r>
              <a:rPr lang="pt-PT" sz="2200" dirty="0"/>
              <a:t> </a:t>
            </a:r>
            <a:r>
              <a:rPr lang="pt-PT" sz="2200" dirty="0" err="1"/>
              <a:t>is</a:t>
            </a:r>
            <a:r>
              <a:rPr lang="pt-PT" sz="2200" dirty="0"/>
              <a:t> </a:t>
            </a:r>
            <a:r>
              <a:rPr lang="pt-PT" sz="2200" dirty="0" err="1"/>
              <a:t>the</a:t>
            </a:r>
            <a:r>
              <a:rPr lang="pt-PT" sz="2200" dirty="0"/>
              <a:t> </a:t>
            </a:r>
            <a:r>
              <a:rPr lang="pt-PT" sz="2200" dirty="0" err="1"/>
              <a:t>fact</a:t>
            </a:r>
            <a:r>
              <a:rPr lang="pt-PT" sz="2200" dirty="0"/>
              <a:t> </a:t>
            </a:r>
            <a:r>
              <a:rPr lang="pt-PT" sz="2200" dirty="0" err="1"/>
              <a:t>table</a:t>
            </a:r>
            <a:r>
              <a:rPr lang="pt-PT" sz="2200" dirty="0"/>
              <a:t> </a:t>
            </a:r>
            <a:r>
              <a:rPr lang="pt-PT" sz="2200" dirty="0" err="1"/>
              <a:t>and</a:t>
            </a:r>
            <a:r>
              <a:rPr lang="pt-PT" sz="2200" dirty="0"/>
              <a:t> </a:t>
            </a:r>
            <a:r>
              <a:rPr lang="pt-PT" sz="2200" dirty="0" err="1"/>
              <a:t>the</a:t>
            </a:r>
            <a:r>
              <a:rPr lang="pt-PT" sz="2200" dirty="0"/>
              <a:t> </a:t>
            </a:r>
            <a:r>
              <a:rPr lang="pt-PT" sz="2200" dirty="0" err="1"/>
              <a:t>two</a:t>
            </a:r>
            <a:r>
              <a:rPr lang="pt-PT" sz="2200" dirty="0"/>
              <a:t> </a:t>
            </a:r>
            <a:r>
              <a:rPr lang="pt-PT" sz="2200" dirty="0" err="1"/>
              <a:t>dimensions</a:t>
            </a:r>
            <a:r>
              <a:rPr lang="pt-PT" sz="2200" dirty="0"/>
              <a:t> Livros </a:t>
            </a:r>
            <a:r>
              <a:rPr lang="pt-PT" sz="2200" dirty="0" err="1"/>
              <a:t>and</a:t>
            </a:r>
            <a:r>
              <a:rPr lang="pt-PT" sz="2200" dirty="0"/>
              <a:t> Leitores. </a:t>
            </a:r>
            <a:r>
              <a:rPr lang="pt-PT" sz="2200" dirty="0" err="1"/>
              <a:t>However</a:t>
            </a:r>
            <a:r>
              <a:rPr lang="pt-PT" sz="2200" dirty="0"/>
              <a:t>, </a:t>
            </a:r>
            <a:r>
              <a:rPr lang="pt-PT" sz="2200" dirty="0" err="1"/>
              <a:t>according</a:t>
            </a:r>
            <a:r>
              <a:rPr lang="pt-PT" sz="2200" dirty="0"/>
              <a:t> to </a:t>
            </a:r>
            <a:r>
              <a:rPr lang="pt-PT" sz="2200" dirty="0" err="1"/>
              <a:t>our</a:t>
            </a:r>
            <a:r>
              <a:rPr lang="pt-PT" sz="2200" dirty="0"/>
              <a:t> </a:t>
            </a:r>
            <a:r>
              <a:rPr lang="pt-PT" sz="2200" dirty="0" smtClean="0"/>
              <a:t>DW design </a:t>
            </a:r>
            <a:r>
              <a:rPr lang="pt-PT" sz="2200" dirty="0" err="1"/>
              <a:t>we</a:t>
            </a:r>
            <a:r>
              <a:rPr lang="pt-PT" sz="2200" dirty="0"/>
              <a:t> </a:t>
            </a:r>
            <a:r>
              <a:rPr lang="pt-PT" sz="2200" dirty="0" err="1" smtClean="0"/>
              <a:t>need</a:t>
            </a:r>
            <a:r>
              <a:rPr lang="pt-PT" sz="2200" dirty="0" smtClean="0"/>
              <a:t> </a:t>
            </a:r>
            <a:r>
              <a:rPr lang="pt-PT" sz="2200" dirty="0"/>
              <a:t>2 more </a:t>
            </a:r>
            <a:r>
              <a:rPr lang="pt-PT" sz="2200" dirty="0" err="1"/>
              <a:t>dimensions</a:t>
            </a:r>
            <a:r>
              <a:rPr lang="pt-PT" sz="2200" dirty="0"/>
              <a:t>: </a:t>
            </a:r>
            <a:r>
              <a:rPr lang="pt-PT" sz="2200" dirty="0" err="1"/>
              <a:t>the</a:t>
            </a:r>
            <a:r>
              <a:rPr lang="pt-PT" sz="2200" dirty="0"/>
              <a:t> </a:t>
            </a:r>
            <a:r>
              <a:rPr lang="pt-PT" sz="2200" dirty="0" smtClean="0"/>
              <a:t>Tipo </a:t>
            </a:r>
            <a:r>
              <a:rPr lang="pt-PT" sz="2200" dirty="0"/>
              <a:t>(‘E’ </a:t>
            </a:r>
            <a:r>
              <a:rPr lang="pt-PT" sz="2200" dirty="0" err="1"/>
              <a:t>or</a:t>
            </a:r>
            <a:r>
              <a:rPr lang="pt-PT" sz="2200" dirty="0"/>
              <a:t> ‘D’) </a:t>
            </a:r>
            <a:r>
              <a:rPr lang="pt-PT" sz="2200" dirty="0" err="1"/>
              <a:t>and</a:t>
            </a:r>
            <a:r>
              <a:rPr lang="pt-PT" sz="2200" dirty="0"/>
              <a:t> </a:t>
            </a:r>
            <a:r>
              <a:rPr lang="pt-PT" sz="2200" dirty="0" smtClean="0"/>
              <a:t>time</a:t>
            </a:r>
          </a:p>
          <a:p>
            <a:pPr marL="800100" lvl="1" indent="-342900" defTabSz="914400">
              <a:spcAft>
                <a:spcPts val="300"/>
              </a:spcAft>
              <a:buFont typeface="Arial" panose="020B0604020202020204" pitchFamily="34" charset="0"/>
              <a:buChar char="•"/>
            </a:pPr>
            <a:r>
              <a:rPr lang="pt-PT" sz="2000" dirty="0" err="1" smtClean="0"/>
              <a:t>We’ll</a:t>
            </a:r>
            <a:r>
              <a:rPr lang="pt-PT" sz="2000" dirty="0" smtClean="0"/>
              <a:t> </a:t>
            </a:r>
            <a:r>
              <a:rPr lang="pt-PT" sz="2000" dirty="0" err="1" smtClean="0"/>
              <a:t>create</a:t>
            </a:r>
            <a:r>
              <a:rPr lang="pt-PT" sz="2000" dirty="0" smtClean="0"/>
              <a:t> a virtual </a:t>
            </a:r>
            <a:r>
              <a:rPr lang="pt-PT" sz="2000" dirty="0" err="1" smtClean="0"/>
              <a:t>table</a:t>
            </a:r>
            <a:r>
              <a:rPr lang="pt-PT" sz="2000" dirty="0" smtClean="0"/>
              <a:t> for </a:t>
            </a:r>
            <a:r>
              <a:rPr lang="pt-PT" sz="2000" dirty="0" err="1" smtClean="0"/>
              <a:t>the</a:t>
            </a:r>
            <a:r>
              <a:rPr lang="pt-PT" sz="2000" dirty="0" smtClean="0"/>
              <a:t> </a:t>
            </a:r>
            <a:r>
              <a:rPr lang="pt-PT" sz="2000" dirty="0" err="1" smtClean="0"/>
              <a:t>dimension</a:t>
            </a:r>
            <a:r>
              <a:rPr lang="pt-PT" sz="2000" dirty="0" smtClean="0"/>
              <a:t> Tipo</a:t>
            </a:r>
          </a:p>
          <a:p>
            <a:pPr marL="800100" lvl="1" indent="-342900" defTabSz="914400">
              <a:spcAft>
                <a:spcPts val="300"/>
              </a:spcAft>
              <a:buFont typeface="Arial" panose="020B0604020202020204" pitchFamily="34" charset="0"/>
              <a:buChar char="•"/>
            </a:pPr>
            <a:r>
              <a:rPr lang="pt-PT" sz="2000" dirty="0" smtClean="0"/>
              <a:t>For Time </a:t>
            </a:r>
            <a:r>
              <a:rPr lang="pt-PT" sz="2000" dirty="0" err="1" smtClean="0"/>
              <a:t>we’ll</a:t>
            </a:r>
            <a:r>
              <a:rPr lang="pt-PT" sz="2000" dirty="0" smtClean="0"/>
              <a:t> use some </a:t>
            </a:r>
            <a:r>
              <a:rPr lang="pt-PT" sz="2000" dirty="0" err="1" smtClean="0"/>
              <a:t>special</a:t>
            </a:r>
            <a:r>
              <a:rPr lang="pt-PT" sz="2000" dirty="0" smtClean="0"/>
              <a:t> </a:t>
            </a:r>
            <a:r>
              <a:rPr lang="pt-PT" sz="2000" dirty="0" err="1" smtClean="0"/>
              <a:t>features</a:t>
            </a:r>
            <a:r>
              <a:rPr lang="pt-PT" sz="2000" dirty="0" smtClean="0"/>
              <a:t> </a:t>
            </a:r>
            <a:r>
              <a:rPr lang="pt-PT" sz="2000" dirty="0" err="1" smtClean="0"/>
              <a:t>offered</a:t>
            </a:r>
            <a:r>
              <a:rPr lang="pt-PT" sz="2000" dirty="0" smtClean="0"/>
              <a:t> </a:t>
            </a:r>
            <a:r>
              <a:rPr lang="pt-PT" sz="2000" dirty="0" err="1" smtClean="0"/>
              <a:t>by</a:t>
            </a:r>
            <a:r>
              <a:rPr lang="pt-PT" sz="2000" dirty="0" smtClean="0"/>
              <a:t> BIDS</a:t>
            </a:r>
          </a:p>
          <a:p>
            <a:pPr marL="457200" indent="-457200" defTabSz="914400">
              <a:lnSpc>
                <a:spcPct val="90000"/>
              </a:lnSpc>
              <a:spcAft>
                <a:spcPts val="1200"/>
              </a:spcAft>
              <a:buFont typeface="+mj-lt"/>
              <a:buAutoNum type="arabicPeriod" startAt="2"/>
            </a:pPr>
            <a:endParaRPr lang="pt-PT" sz="2200" dirty="0"/>
          </a:p>
          <a:p>
            <a:endParaRPr lang="pt-PT" dirty="0"/>
          </a:p>
        </p:txBody>
      </p:sp>
    </p:spTree>
    <p:extLst>
      <p:ext uri="{BB962C8B-B14F-4D97-AF65-F5344CB8AC3E}">
        <p14:creationId xmlns:p14="http://schemas.microsoft.com/office/powerpoint/2010/main" val="1059477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788" y="284648"/>
            <a:ext cx="7178041" cy="6299032"/>
          </a:xfrm>
        </p:spPr>
        <p:txBody>
          <a:bodyPr>
            <a:normAutofit fontScale="77500" lnSpcReduction="20000"/>
          </a:bodyPr>
          <a:lstStyle/>
          <a:p>
            <a:pPr marL="514350" indent="-514350">
              <a:lnSpc>
                <a:spcPct val="110000"/>
              </a:lnSpc>
              <a:spcBef>
                <a:spcPts val="0"/>
              </a:spcBef>
              <a:spcAft>
                <a:spcPts val="1200"/>
              </a:spcAft>
              <a:buFont typeface="+mj-lt"/>
              <a:buAutoNum type="arabicPeriod" startAt="3"/>
            </a:pPr>
            <a:r>
              <a:rPr lang="en-US" dirty="0" smtClean="0"/>
              <a:t>To create the virtual table for dimension </a:t>
            </a:r>
            <a:r>
              <a:rPr lang="en-US" dirty="0" err="1" smtClean="0"/>
              <a:t>Tipo</a:t>
            </a:r>
            <a:endParaRPr lang="en-US" dirty="0" smtClean="0"/>
          </a:p>
          <a:p>
            <a:pPr marL="914400" lvl="1" indent="-457200">
              <a:lnSpc>
                <a:spcPct val="110000"/>
              </a:lnSpc>
              <a:spcBef>
                <a:spcPts val="0"/>
              </a:spcBef>
              <a:spcAft>
                <a:spcPts val="600"/>
              </a:spcAft>
              <a:buFont typeface="+mj-lt"/>
              <a:buAutoNum type="alphaLcParenR"/>
            </a:pPr>
            <a:r>
              <a:rPr lang="en-US" sz="2200" dirty="0" smtClean="0"/>
              <a:t>On the back of the data source view window, right click and select New Named Query. The query design form appears (if you get a exception error, probably you’re not executing VS as administrator: close VS and enter again running as Administrator)</a:t>
            </a:r>
          </a:p>
          <a:p>
            <a:pPr marL="914400" lvl="1" indent="-457200">
              <a:lnSpc>
                <a:spcPct val="110000"/>
              </a:lnSpc>
              <a:spcBef>
                <a:spcPts val="0"/>
              </a:spcBef>
              <a:spcAft>
                <a:spcPts val="600"/>
              </a:spcAft>
              <a:buFont typeface="+mj-lt"/>
              <a:buAutoNum type="alphaLcParenR"/>
            </a:pPr>
            <a:r>
              <a:rPr lang="en-US" sz="2200" dirty="0" smtClean="0"/>
              <a:t>In the form give the query a name such as </a:t>
            </a:r>
            <a:r>
              <a:rPr lang="en-US" sz="2200" dirty="0" err="1" smtClean="0"/>
              <a:t>DimTipo</a:t>
            </a:r>
            <a:r>
              <a:rPr lang="en-US" sz="2200" dirty="0" smtClean="0"/>
              <a:t> and click Add Table. As the type information resides on the fact table only, add the fact table. Then choose the attribute </a:t>
            </a:r>
            <a:r>
              <a:rPr lang="en-US" sz="2200" dirty="0" err="1" smtClean="0"/>
              <a:t>Tipo</a:t>
            </a:r>
            <a:r>
              <a:rPr lang="en-US" sz="2200" dirty="0" smtClean="0"/>
              <a:t>.</a:t>
            </a:r>
          </a:p>
          <a:p>
            <a:pPr marL="914400" lvl="1" indent="-457200">
              <a:lnSpc>
                <a:spcPct val="110000"/>
              </a:lnSpc>
              <a:spcBef>
                <a:spcPts val="0"/>
              </a:spcBef>
              <a:spcAft>
                <a:spcPts val="600"/>
              </a:spcAft>
              <a:buFont typeface="+mj-lt"/>
              <a:buAutoNum type="alphaLcParenR"/>
            </a:pPr>
            <a:r>
              <a:rPr lang="en-US" sz="2200" dirty="0" smtClean="0"/>
              <a:t>The system writes the query. However, the syntax</a:t>
            </a:r>
          </a:p>
          <a:p>
            <a:pPr marL="914400" lvl="2" indent="0">
              <a:lnSpc>
                <a:spcPct val="110000"/>
              </a:lnSpc>
              <a:spcBef>
                <a:spcPts val="0"/>
              </a:spcBef>
              <a:spcAft>
                <a:spcPts val="600"/>
              </a:spcAft>
              <a:buNone/>
            </a:pPr>
            <a:r>
              <a:rPr lang="en-US" sz="1800" dirty="0" smtClean="0"/>
              <a:t>SELECT </a:t>
            </a:r>
            <a:r>
              <a:rPr lang="en-US" sz="1800" dirty="0" err="1" smtClean="0"/>
              <a:t>Tipo</a:t>
            </a:r>
            <a:r>
              <a:rPr lang="en-US" sz="1800" dirty="0" smtClean="0"/>
              <a:t> </a:t>
            </a:r>
          </a:p>
          <a:p>
            <a:pPr marL="914400" lvl="2" indent="0">
              <a:lnSpc>
                <a:spcPct val="110000"/>
              </a:lnSpc>
              <a:spcBef>
                <a:spcPts val="0"/>
              </a:spcBef>
              <a:spcAft>
                <a:spcPts val="600"/>
              </a:spcAft>
              <a:buNone/>
            </a:pPr>
            <a:r>
              <a:rPr lang="en-US" sz="1800" dirty="0" smtClean="0"/>
              <a:t>From </a:t>
            </a:r>
            <a:r>
              <a:rPr lang="en-US" sz="1800" dirty="0" err="1" smtClean="0"/>
              <a:t>Factos</a:t>
            </a:r>
            <a:endParaRPr lang="en-US" sz="1800" dirty="0" smtClean="0"/>
          </a:p>
          <a:p>
            <a:pPr marL="914400" lvl="1" indent="-457200">
              <a:lnSpc>
                <a:spcPct val="110000"/>
              </a:lnSpc>
              <a:spcBef>
                <a:spcPts val="0"/>
              </a:spcBef>
              <a:spcAft>
                <a:spcPts val="600"/>
              </a:spcAft>
              <a:buFont typeface="+mj-lt"/>
              <a:buAutoNum type="alphaLcParenR"/>
            </a:pPr>
            <a:r>
              <a:rPr lang="en-US" dirty="0" smtClean="0"/>
              <a:t>Is not correct: this table will have just 2 records, one of value “E” and another of value “D”, and is “all key”, what means that they can not be duplicated! To </a:t>
            </a:r>
            <a:r>
              <a:rPr lang="en-US" dirty="0" err="1" smtClean="0"/>
              <a:t>avoi</a:t>
            </a:r>
            <a:r>
              <a:rPr lang="en-US" dirty="0" smtClean="0"/>
              <a:t> this, edit the query manually, to obtain:</a:t>
            </a:r>
          </a:p>
          <a:p>
            <a:pPr marL="914400" lvl="2" indent="0">
              <a:lnSpc>
                <a:spcPct val="110000"/>
              </a:lnSpc>
              <a:spcBef>
                <a:spcPts val="0"/>
              </a:spcBef>
              <a:spcAft>
                <a:spcPts val="600"/>
              </a:spcAft>
              <a:buNone/>
            </a:pPr>
            <a:r>
              <a:rPr lang="en-US" sz="1800" dirty="0"/>
              <a:t>SELECT </a:t>
            </a:r>
            <a:r>
              <a:rPr lang="en-US" sz="1800" dirty="0" smtClean="0"/>
              <a:t>DISTINCT </a:t>
            </a:r>
            <a:r>
              <a:rPr lang="en-US" sz="1800" dirty="0" err="1" smtClean="0"/>
              <a:t>Tipo</a:t>
            </a:r>
            <a:r>
              <a:rPr lang="en-US" sz="1800" dirty="0" smtClean="0"/>
              <a:t> </a:t>
            </a:r>
            <a:endParaRPr lang="en-US" sz="1800" dirty="0"/>
          </a:p>
          <a:p>
            <a:pPr marL="914400" lvl="2" indent="0">
              <a:lnSpc>
                <a:spcPct val="110000"/>
              </a:lnSpc>
              <a:spcBef>
                <a:spcPts val="0"/>
              </a:spcBef>
              <a:spcAft>
                <a:spcPts val="600"/>
              </a:spcAft>
              <a:buNone/>
            </a:pPr>
            <a:r>
              <a:rPr lang="en-US" sz="1800" dirty="0"/>
              <a:t>From </a:t>
            </a:r>
            <a:r>
              <a:rPr lang="en-US" sz="1800" dirty="0" err="1"/>
              <a:t>Factos</a:t>
            </a:r>
            <a:endParaRPr lang="en-US" sz="1800" dirty="0"/>
          </a:p>
          <a:p>
            <a:pPr marL="914400" lvl="1" indent="-457200">
              <a:lnSpc>
                <a:spcPct val="110000"/>
              </a:lnSpc>
              <a:spcBef>
                <a:spcPts val="0"/>
              </a:spcBef>
              <a:spcAft>
                <a:spcPts val="600"/>
              </a:spcAft>
              <a:buFont typeface="+mj-lt"/>
              <a:buAutoNum type="alphaLcParenR"/>
            </a:pPr>
            <a:r>
              <a:rPr lang="en-US" dirty="0" smtClean="0"/>
              <a:t>Close the query form. When the table appears, with drag and drop connect it to the fact table</a:t>
            </a:r>
          </a:p>
          <a:p>
            <a:pPr marL="914400" lvl="1" indent="-457200">
              <a:lnSpc>
                <a:spcPct val="110000"/>
              </a:lnSpc>
              <a:spcBef>
                <a:spcPts val="0"/>
              </a:spcBef>
              <a:spcAft>
                <a:spcPts val="600"/>
              </a:spcAft>
              <a:buFont typeface="+mj-lt"/>
              <a:buAutoNum type="alphaLcParenR"/>
            </a:pPr>
            <a:r>
              <a:rPr lang="en-US" dirty="0" smtClean="0"/>
              <a:t>Then right click it, choose Explore, and see what it contains. There </a:t>
            </a:r>
            <a:r>
              <a:rPr lang="en-US" dirty="0" err="1" smtClean="0"/>
              <a:t>shoud</a:t>
            </a:r>
            <a:r>
              <a:rPr lang="en-US" dirty="0" smtClean="0"/>
              <a:t> be 2 records only: “E” and “D”. If not, double click the table and edit the query as needed</a:t>
            </a:r>
          </a:p>
        </p:txBody>
      </p:sp>
      <p:sp>
        <p:nvSpPr>
          <p:cNvPr id="5" name="CaixaDeTexto 4"/>
          <p:cNvSpPr txBox="1"/>
          <p:nvPr/>
        </p:nvSpPr>
        <p:spPr>
          <a:xfrm>
            <a:off x="222069" y="2749732"/>
            <a:ext cx="45719" cy="369332"/>
          </a:xfrm>
          <a:prstGeom prst="rect">
            <a:avLst/>
          </a:prstGeom>
          <a:noFill/>
        </p:spPr>
        <p:txBody>
          <a:bodyPr wrap="square" rtlCol="0">
            <a:spAutoFit/>
          </a:bodyPr>
          <a:lstStyle/>
          <a:p>
            <a:endParaRPr lang="pt-PT" dirty="0"/>
          </a:p>
        </p:txBody>
      </p:sp>
      <p:pic>
        <p:nvPicPr>
          <p:cNvPr id="6" name="Imagem 5"/>
          <p:cNvPicPr>
            <a:picLocks noChangeAspect="1"/>
          </p:cNvPicPr>
          <p:nvPr/>
        </p:nvPicPr>
        <p:blipFill>
          <a:blip r:embed="rId2"/>
          <a:stretch>
            <a:fillRect/>
          </a:stretch>
        </p:blipFill>
        <p:spPr>
          <a:xfrm>
            <a:off x="7582988" y="463343"/>
            <a:ext cx="4244522" cy="4288967"/>
          </a:xfrm>
          <a:prstGeom prst="rect">
            <a:avLst/>
          </a:prstGeom>
        </p:spPr>
      </p:pic>
      <p:pic>
        <p:nvPicPr>
          <p:cNvPr id="7" name="Imagem 6"/>
          <p:cNvPicPr>
            <a:picLocks noChangeAspect="1"/>
          </p:cNvPicPr>
          <p:nvPr/>
        </p:nvPicPr>
        <p:blipFill>
          <a:blip r:embed="rId3"/>
          <a:stretch>
            <a:fillRect/>
          </a:stretch>
        </p:blipFill>
        <p:spPr>
          <a:xfrm>
            <a:off x="7622177" y="5088255"/>
            <a:ext cx="3286125" cy="1495425"/>
          </a:xfrm>
          <a:prstGeom prst="rect">
            <a:avLst/>
          </a:prstGeom>
        </p:spPr>
      </p:pic>
    </p:spTree>
    <p:extLst>
      <p:ext uri="{BB962C8B-B14F-4D97-AF65-F5344CB8AC3E}">
        <p14:creationId xmlns:p14="http://schemas.microsoft.com/office/powerpoint/2010/main" val="674418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789" y="284648"/>
            <a:ext cx="6733902" cy="6299032"/>
          </a:xfrm>
        </p:spPr>
        <p:txBody>
          <a:bodyPr>
            <a:normAutofit fontScale="85000" lnSpcReduction="10000"/>
          </a:bodyPr>
          <a:lstStyle/>
          <a:p>
            <a:pPr marL="514350" indent="-514350">
              <a:lnSpc>
                <a:spcPct val="110000"/>
              </a:lnSpc>
              <a:spcBef>
                <a:spcPts val="0"/>
              </a:spcBef>
              <a:spcAft>
                <a:spcPts val="1200"/>
              </a:spcAft>
              <a:buFont typeface="+mj-lt"/>
              <a:buAutoNum type="arabicPeriod" startAt="4"/>
            </a:pPr>
            <a:r>
              <a:rPr lang="en-US" dirty="0" smtClean="0"/>
              <a:t>To create the table for the time dimension</a:t>
            </a:r>
          </a:p>
          <a:p>
            <a:pPr marL="914400" lvl="1" indent="-457200">
              <a:lnSpc>
                <a:spcPct val="110000"/>
              </a:lnSpc>
              <a:spcBef>
                <a:spcPts val="0"/>
              </a:spcBef>
              <a:spcAft>
                <a:spcPts val="600"/>
              </a:spcAft>
              <a:buFont typeface="+mj-lt"/>
              <a:buAutoNum type="alphaLcParenR"/>
            </a:pPr>
            <a:r>
              <a:rPr lang="en-US" sz="2200" dirty="0" smtClean="0"/>
              <a:t>On the Solution Explorer, Dimensions, click New Dimension. A wizard appears. Click Next</a:t>
            </a:r>
          </a:p>
          <a:p>
            <a:pPr marL="914400" lvl="1" indent="-457200">
              <a:lnSpc>
                <a:spcPct val="110000"/>
              </a:lnSpc>
              <a:spcBef>
                <a:spcPts val="0"/>
              </a:spcBef>
              <a:spcAft>
                <a:spcPts val="600"/>
              </a:spcAft>
              <a:buFont typeface="+mj-lt"/>
              <a:buAutoNum type="alphaLcParenR"/>
            </a:pPr>
            <a:r>
              <a:rPr lang="en-US" sz="2200" dirty="0" smtClean="0"/>
              <a:t>Choose “Generate a Time Table on the Data Source” ( this will create a physical table into the DW). Click Next</a:t>
            </a:r>
          </a:p>
          <a:p>
            <a:pPr marL="914400" lvl="1" indent="-457200">
              <a:lnSpc>
                <a:spcPct val="110000"/>
              </a:lnSpc>
              <a:spcBef>
                <a:spcPts val="0"/>
              </a:spcBef>
              <a:spcAft>
                <a:spcPts val="600"/>
              </a:spcAft>
              <a:buFont typeface="+mj-lt"/>
              <a:buAutoNum type="alphaLcParenR"/>
            </a:pPr>
            <a:r>
              <a:rPr lang="en-US" sz="2200" dirty="0" smtClean="0"/>
              <a:t>On the next pane, choose, for example, Date, Week, Month and Year. For the upper calendar, as our fact table is dated from 2011, choose 1</a:t>
            </a:r>
            <a:r>
              <a:rPr lang="en-US" sz="2200" baseline="30000" dirty="0" smtClean="0"/>
              <a:t>st</a:t>
            </a:r>
            <a:r>
              <a:rPr lang="en-US" sz="2200" dirty="0" smtClean="0"/>
              <a:t> January 2011 to 31 December 2011 (could be a larger interval). And next</a:t>
            </a:r>
          </a:p>
          <a:p>
            <a:pPr marL="914400" lvl="1" indent="-457200">
              <a:lnSpc>
                <a:spcPct val="110000"/>
              </a:lnSpc>
              <a:spcBef>
                <a:spcPts val="0"/>
              </a:spcBef>
              <a:spcAft>
                <a:spcPts val="600"/>
              </a:spcAft>
              <a:buFont typeface="+mj-lt"/>
              <a:buAutoNum type="alphaLcParenR"/>
            </a:pPr>
            <a:r>
              <a:rPr lang="en-US" sz="2200" dirty="0" smtClean="0"/>
              <a:t>Then, keep the Regular Calendar. Next. Give it a name (</a:t>
            </a:r>
            <a:r>
              <a:rPr lang="en-US" sz="2200" dirty="0" err="1" smtClean="0"/>
              <a:t>DimTempo</a:t>
            </a:r>
            <a:r>
              <a:rPr lang="en-US" sz="2200" dirty="0" smtClean="0"/>
              <a:t>) and Finish</a:t>
            </a:r>
          </a:p>
          <a:p>
            <a:pPr marL="914400" lvl="1" indent="-457200">
              <a:lnSpc>
                <a:spcPct val="110000"/>
              </a:lnSpc>
              <a:spcBef>
                <a:spcPts val="0"/>
              </a:spcBef>
              <a:spcAft>
                <a:spcPts val="600"/>
              </a:spcAft>
              <a:buFont typeface="+mj-lt"/>
              <a:buAutoNum type="alphaLcParenR"/>
            </a:pPr>
            <a:r>
              <a:rPr lang="en-US" sz="2200" dirty="0" smtClean="0"/>
              <a:t>The Dimension editor appears. Look to its link on the right. Click it. This will populate the time dimension and create its physical table into the DW</a:t>
            </a:r>
          </a:p>
          <a:p>
            <a:pPr marL="914400" lvl="1" indent="-457200">
              <a:lnSpc>
                <a:spcPct val="110000"/>
              </a:lnSpc>
              <a:spcBef>
                <a:spcPts val="0"/>
              </a:spcBef>
              <a:spcAft>
                <a:spcPts val="600"/>
              </a:spcAft>
              <a:buFont typeface="+mj-lt"/>
              <a:buAutoNum type="alphaLcParenR"/>
            </a:pPr>
            <a:r>
              <a:rPr lang="en-US" sz="2200" dirty="0" smtClean="0"/>
              <a:t>Then open the Data Source View, right click it on a empty zone, Add Table and choose your new time dimension table to add it to the Data Source View</a:t>
            </a:r>
          </a:p>
          <a:p>
            <a:pPr marL="914400" lvl="1" indent="-457200">
              <a:lnSpc>
                <a:spcPct val="110000"/>
              </a:lnSpc>
              <a:spcBef>
                <a:spcPts val="0"/>
              </a:spcBef>
              <a:spcAft>
                <a:spcPts val="600"/>
              </a:spcAft>
              <a:buFont typeface="+mj-lt"/>
              <a:buAutoNum type="alphaLcParenR"/>
            </a:pPr>
            <a:r>
              <a:rPr lang="en-US" sz="2200" dirty="0" smtClean="0"/>
              <a:t>´Drag and drop to connect it from the date field of the fact table to its PK (date)</a:t>
            </a:r>
          </a:p>
        </p:txBody>
      </p:sp>
      <p:sp>
        <p:nvSpPr>
          <p:cNvPr id="5" name="CaixaDeTexto 4"/>
          <p:cNvSpPr txBox="1"/>
          <p:nvPr/>
        </p:nvSpPr>
        <p:spPr>
          <a:xfrm>
            <a:off x="222069" y="2749732"/>
            <a:ext cx="45719" cy="369332"/>
          </a:xfrm>
          <a:prstGeom prst="rect">
            <a:avLst/>
          </a:prstGeom>
          <a:noFill/>
        </p:spPr>
        <p:txBody>
          <a:bodyPr wrap="square" rtlCol="0">
            <a:spAutoFit/>
          </a:bodyPr>
          <a:lstStyle/>
          <a:p>
            <a:endParaRPr lang="pt-PT" dirty="0"/>
          </a:p>
        </p:txBody>
      </p:sp>
      <p:pic>
        <p:nvPicPr>
          <p:cNvPr id="2" name="Imagem 1"/>
          <p:cNvPicPr>
            <a:picLocks noChangeAspect="1"/>
          </p:cNvPicPr>
          <p:nvPr/>
        </p:nvPicPr>
        <p:blipFill>
          <a:blip r:embed="rId2"/>
          <a:stretch>
            <a:fillRect/>
          </a:stretch>
        </p:blipFill>
        <p:spPr>
          <a:xfrm>
            <a:off x="7285535" y="352424"/>
            <a:ext cx="4638675" cy="3076575"/>
          </a:xfrm>
          <a:prstGeom prst="rect">
            <a:avLst/>
          </a:prstGeom>
        </p:spPr>
      </p:pic>
      <p:pic>
        <p:nvPicPr>
          <p:cNvPr id="4" name="Imagem 3"/>
          <p:cNvPicPr>
            <a:picLocks noChangeAspect="1"/>
          </p:cNvPicPr>
          <p:nvPr/>
        </p:nvPicPr>
        <p:blipFill>
          <a:blip r:embed="rId3"/>
          <a:stretch>
            <a:fillRect/>
          </a:stretch>
        </p:blipFill>
        <p:spPr>
          <a:xfrm>
            <a:off x="7285535" y="4269513"/>
            <a:ext cx="3038475" cy="2028825"/>
          </a:xfrm>
          <a:prstGeom prst="rect">
            <a:avLst/>
          </a:prstGeom>
        </p:spPr>
      </p:pic>
      <p:pic>
        <p:nvPicPr>
          <p:cNvPr id="8" name="Imagem 7"/>
          <p:cNvPicPr>
            <a:picLocks noChangeAspect="1"/>
          </p:cNvPicPr>
          <p:nvPr/>
        </p:nvPicPr>
        <p:blipFill>
          <a:blip r:embed="rId4"/>
          <a:stretch>
            <a:fillRect/>
          </a:stretch>
        </p:blipFill>
        <p:spPr>
          <a:xfrm>
            <a:off x="9704885" y="5715271"/>
            <a:ext cx="2219325" cy="581025"/>
          </a:xfrm>
          <a:prstGeom prst="rect">
            <a:avLst/>
          </a:prstGeom>
        </p:spPr>
      </p:pic>
    </p:spTree>
    <p:extLst>
      <p:ext uri="{BB962C8B-B14F-4D97-AF65-F5344CB8AC3E}">
        <p14:creationId xmlns:p14="http://schemas.microsoft.com/office/powerpoint/2010/main" val="23095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789" y="284648"/>
            <a:ext cx="6824526" cy="6299032"/>
          </a:xfrm>
        </p:spPr>
        <p:txBody>
          <a:bodyPr>
            <a:normAutofit/>
          </a:bodyPr>
          <a:lstStyle/>
          <a:p>
            <a:pPr marL="514350" indent="-514350">
              <a:lnSpc>
                <a:spcPct val="110000"/>
              </a:lnSpc>
              <a:spcBef>
                <a:spcPts val="0"/>
              </a:spcBef>
              <a:spcAft>
                <a:spcPts val="1200"/>
              </a:spcAft>
              <a:buFont typeface="+mj-lt"/>
              <a:buAutoNum type="arabicPeriod" startAt="5"/>
            </a:pPr>
            <a:r>
              <a:rPr lang="en-US" dirty="0" smtClean="0"/>
              <a:t>Create </a:t>
            </a:r>
            <a:r>
              <a:rPr lang="en-US" dirty="0" smtClean="0"/>
              <a:t>the Cube (OLAP)</a:t>
            </a:r>
          </a:p>
          <a:p>
            <a:pPr marL="0" indent="0">
              <a:lnSpc>
                <a:spcPct val="110000"/>
              </a:lnSpc>
              <a:spcBef>
                <a:spcPts val="0"/>
              </a:spcBef>
              <a:spcAft>
                <a:spcPts val="600"/>
              </a:spcAft>
              <a:buNone/>
            </a:pPr>
            <a:r>
              <a:rPr lang="en-US" sz="2600" dirty="0" smtClean="0"/>
              <a:t>We may now proceed to the creation of the Cube. This is the central piece of the Analysis Services (OLAP server) project. To create the cube:</a:t>
            </a:r>
          </a:p>
          <a:p>
            <a:pPr marL="914400" lvl="1" indent="-457200">
              <a:lnSpc>
                <a:spcPct val="100000"/>
              </a:lnSpc>
              <a:spcBef>
                <a:spcPts val="0"/>
              </a:spcBef>
              <a:spcAft>
                <a:spcPts val="600"/>
              </a:spcAft>
              <a:buFont typeface="+mj-lt"/>
              <a:buAutoNum type="alphaLcParenR"/>
            </a:pPr>
            <a:r>
              <a:rPr lang="en-US" sz="2000" dirty="0"/>
              <a:t>On the Solution Explorer, right click cubes and then New </a:t>
            </a:r>
            <a:r>
              <a:rPr lang="en-US" sz="2000" dirty="0" smtClean="0"/>
              <a:t>Cube. The wizard appears</a:t>
            </a:r>
            <a:r>
              <a:rPr lang="en-US" sz="2000" dirty="0"/>
              <a:t> </a:t>
            </a:r>
            <a:r>
              <a:rPr lang="en-US" sz="2000" dirty="0" smtClean="0"/>
              <a:t>Click Next</a:t>
            </a:r>
          </a:p>
          <a:p>
            <a:pPr marL="914400" lvl="1" indent="-457200">
              <a:lnSpc>
                <a:spcPct val="100000"/>
              </a:lnSpc>
              <a:spcBef>
                <a:spcPts val="0"/>
              </a:spcBef>
              <a:spcAft>
                <a:spcPts val="600"/>
              </a:spcAft>
              <a:buFont typeface="+mj-lt"/>
              <a:buAutoNum type="alphaLcParenR"/>
            </a:pPr>
            <a:r>
              <a:rPr lang="en-US" sz="2000" dirty="0" smtClean="0"/>
              <a:t>Confirm Use existing tables (this will create the </a:t>
            </a:r>
            <a:r>
              <a:rPr lang="en-US" sz="2000" dirty="0" err="1" smtClean="0"/>
              <a:t>cbe</a:t>
            </a:r>
            <a:r>
              <a:rPr lang="en-US" sz="2000" dirty="0" smtClean="0"/>
              <a:t> based on all the tables in the Data Source View). Next</a:t>
            </a:r>
          </a:p>
          <a:p>
            <a:pPr marL="914400" lvl="1" indent="-457200">
              <a:lnSpc>
                <a:spcPct val="100000"/>
              </a:lnSpc>
              <a:spcBef>
                <a:spcPts val="0"/>
              </a:spcBef>
              <a:spcAft>
                <a:spcPts val="600"/>
              </a:spcAft>
              <a:buFont typeface="+mj-lt"/>
              <a:buAutoNum type="alphaLcParenR"/>
            </a:pPr>
            <a:r>
              <a:rPr lang="en-US" sz="2000" dirty="0" smtClean="0"/>
              <a:t>On the Select </a:t>
            </a:r>
            <a:r>
              <a:rPr lang="en-US" sz="2000" b="1" dirty="0" smtClean="0"/>
              <a:t>Measure Group</a:t>
            </a:r>
            <a:r>
              <a:rPr lang="en-US" sz="2000" dirty="0" smtClean="0"/>
              <a:t> Tables pane, check the name of your fact table (where the measure is). Next</a:t>
            </a:r>
          </a:p>
          <a:p>
            <a:pPr marL="914400" lvl="1" indent="-457200">
              <a:lnSpc>
                <a:spcPct val="100000"/>
              </a:lnSpc>
              <a:spcBef>
                <a:spcPts val="0"/>
              </a:spcBef>
              <a:spcAft>
                <a:spcPts val="600"/>
              </a:spcAft>
              <a:buFont typeface="+mj-lt"/>
              <a:buAutoNum type="alphaLcParenR"/>
            </a:pPr>
            <a:r>
              <a:rPr lang="en-US" sz="2000" dirty="0" smtClean="0"/>
              <a:t>In the next pane, you may uncheck the </a:t>
            </a:r>
            <a:r>
              <a:rPr lang="en-US" sz="2000" dirty="0" err="1" smtClean="0"/>
              <a:t>FactosCount</a:t>
            </a:r>
            <a:r>
              <a:rPr lang="en-US" sz="2000" dirty="0" smtClean="0"/>
              <a:t> but if it stays, it doesn’t matter). And Next</a:t>
            </a:r>
          </a:p>
          <a:p>
            <a:pPr marL="914400" lvl="1" indent="-457200">
              <a:lnSpc>
                <a:spcPct val="100000"/>
              </a:lnSpc>
              <a:spcBef>
                <a:spcPts val="0"/>
              </a:spcBef>
              <a:spcAft>
                <a:spcPts val="600"/>
              </a:spcAft>
              <a:buFont typeface="+mj-lt"/>
              <a:buAutoNum type="alphaLcParenR"/>
            </a:pPr>
            <a:r>
              <a:rPr lang="en-US" sz="2000" dirty="0" smtClean="0"/>
              <a:t>Now, the correct dimensions should appear. Click Next</a:t>
            </a:r>
          </a:p>
          <a:p>
            <a:pPr marL="914400" lvl="1" indent="-457200">
              <a:lnSpc>
                <a:spcPct val="100000"/>
              </a:lnSpc>
              <a:spcBef>
                <a:spcPts val="0"/>
              </a:spcBef>
              <a:spcAft>
                <a:spcPts val="600"/>
              </a:spcAft>
              <a:buFont typeface="+mj-lt"/>
              <a:buAutoNum type="alphaLcParenR"/>
            </a:pPr>
            <a:r>
              <a:rPr lang="en-US" sz="2000" dirty="0" smtClean="0"/>
              <a:t>Then give the cube a name and Finish. The new cube </a:t>
            </a:r>
            <a:r>
              <a:rPr lang="en-US" sz="2000" dirty="0" err="1" smtClean="0"/>
              <a:t>shoud</a:t>
            </a:r>
            <a:r>
              <a:rPr lang="en-US" sz="2000" dirty="0" smtClean="0"/>
              <a:t> appear in the Solution Explorer</a:t>
            </a:r>
          </a:p>
        </p:txBody>
      </p:sp>
      <p:sp>
        <p:nvSpPr>
          <p:cNvPr id="5" name="CaixaDeTexto 4"/>
          <p:cNvSpPr txBox="1"/>
          <p:nvPr/>
        </p:nvSpPr>
        <p:spPr>
          <a:xfrm>
            <a:off x="222069" y="2749732"/>
            <a:ext cx="45719" cy="369332"/>
          </a:xfrm>
          <a:prstGeom prst="rect">
            <a:avLst/>
          </a:prstGeom>
          <a:noFill/>
        </p:spPr>
        <p:txBody>
          <a:bodyPr wrap="square" rtlCol="0">
            <a:spAutoFit/>
          </a:bodyPr>
          <a:lstStyle/>
          <a:p>
            <a:endParaRPr lang="pt-PT" dirty="0"/>
          </a:p>
        </p:txBody>
      </p:sp>
      <p:pic>
        <p:nvPicPr>
          <p:cNvPr id="6" name="Imagem 5"/>
          <p:cNvPicPr>
            <a:picLocks noChangeAspect="1"/>
          </p:cNvPicPr>
          <p:nvPr/>
        </p:nvPicPr>
        <p:blipFill>
          <a:blip r:embed="rId2"/>
          <a:stretch>
            <a:fillRect/>
          </a:stretch>
        </p:blipFill>
        <p:spPr>
          <a:xfrm>
            <a:off x="7262132" y="339907"/>
            <a:ext cx="4657725" cy="2409825"/>
          </a:xfrm>
          <a:prstGeom prst="rect">
            <a:avLst/>
          </a:prstGeom>
        </p:spPr>
      </p:pic>
      <p:pic>
        <p:nvPicPr>
          <p:cNvPr id="7" name="Imagem 6"/>
          <p:cNvPicPr>
            <a:picLocks noChangeAspect="1"/>
          </p:cNvPicPr>
          <p:nvPr/>
        </p:nvPicPr>
        <p:blipFill>
          <a:blip r:embed="rId3"/>
          <a:stretch>
            <a:fillRect/>
          </a:stretch>
        </p:blipFill>
        <p:spPr>
          <a:xfrm>
            <a:off x="7262132" y="2934398"/>
            <a:ext cx="1914525" cy="2552700"/>
          </a:xfrm>
          <a:prstGeom prst="rect">
            <a:avLst/>
          </a:prstGeom>
        </p:spPr>
      </p:pic>
      <p:pic>
        <p:nvPicPr>
          <p:cNvPr id="9" name="Imagem 8"/>
          <p:cNvPicPr>
            <a:picLocks noChangeAspect="1"/>
          </p:cNvPicPr>
          <p:nvPr/>
        </p:nvPicPr>
        <p:blipFill>
          <a:blip r:embed="rId4"/>
          <a:stretch>
            <a:fillRect/>
          </a:stretch>
        </p:blipFill>
        <p:spPr>
          <a:xfrm>
            <a:off x="9538607" y="2934398"/>
            <a:ext cx="2381250" cy="3524250"/>
          </a:xfrm>
          <a:prstGeom prst="rect">
            <a:avLst/>
          </a:prstGeom>
        </p:spPr>
      </p:pic>
      <p:cxnSp>
        <p:nvCxnSpPr>
          <p:cNvPr id="13" name="Conexão em ângulos retos 12"/>
          <p:cNvCxnSpPr/>
          <p:nvPr/>
        </p:nvCxnSpPr>
        <p:spPr>
          <a:xfrm flipV="1">
            <a:off x="5355771" y="4696523"/>
            <a:ext cx="4545875" cy="1762125"/>
          </a:xfrm>
          <a:prstGeom prst="bentConnector3">
            <a:avLst>
              <a:gd name="adj1" fmla="val 870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xão reta unidirecional 21"/>
          <p:cNvCxnSpPr/>
          <p:nvPr/>
        </p:nvCxnSpPr>
        <p:spPr>
          <a:xfrm flipV="1">
            <a:off x="5577840" y="4911634"/>
            <a:ext cx="1514475" cy="575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exão reta unidirecional 3"/>
          <p:cNvCxnSpPr/>
          <p:nvPr/>
        </p:nvCxnSpPr>
        <p:spPr>
          <a:xfrm flipV="1">
            <a:off x="2847703" y="1658983"/>
            <a:ext cx="4244612" cy="181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18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788" y="284648"/>
            <a:ext cx="8183881" cy="6299032"/>
          </a:xfrm>
        </p:spPr>
        <p:txBody>
          <a:bodyPr>
            <a:normAutofit lnSpcReduction="10000"/>
          </a:bodyPr>
          <a:lstStyle/>
          <a:p>
            <a:pPr marL="0" indent="0">
              <a:lnSpc>
                <a:spcPct val="110000"/>
              </a:lnSpc>
              <a:spcBef>
                <a:spcPts val="0"/>
              </a:spcBef>
              <a:spcAft>
                <a:spcPts val="1200"/>
              </a:spcAft>
              <a:buNone/>
            </a:pPr>
            <a:r>
              <a:rPr lang="en-US" dirty="0" smtClean="0"/>
              <a:t>Open the cube by double clicking it on the Solution Explorer</a:t>
            </a:r>
          </a:p>
          <a:p>
            <a:pPr marL="914400" lvl="1" indent="-457200">
              <a:lnSpc>
                <a:spcPct val="100000"/>
              </a:lnSpc>
              <a:spcBef>
                <a:spcPts val="0"/>
              </a:spcBef>
              <a:spcAft>
                <a:spcPts val="600"/>
              </a:spcAft>
              <a:buFont typeface="+mj-lt"/>
              <a:buAutoNum type="arabicPeriod"/>
            </a:pPr>
            <a:r>
              <a:rPr lang="en-US" sz="2000" dirty="0" smtClean="0"/>
              <a:t>You should see something similar to the right figure. The fact tables are always marked yellow and the dimensions marked blue</a:t>
            </a:r>
          </a:p>
          <a:p>
            <a:pPr marL="914400" lvl="1" indent="-457200">
              <a:lnSpc>
                <a:spcPct val="100000"/>
              </a:lnSpc>
              <a:spcBef>
                <a:spcPts val="0"/>
              </a:spcBef>
              <a:spcAft>
                <a:spcPts val="600"/>
              </a:spcAft>
              <a:buFont typeface="+mj-lt"/>
              <a:buAutoNum type="arabicPeriod"/>
            </a:pPr>
            <a:r>
              <a:rPr lang="en-US" sz="2000" dirty="0" smtClean="0"/>
              <a:t>The Dimension Usage separator shows the </a:t>
            </a:r>
            <a:r>
              <a:rPr lang="en-US" sz="2000" dirty="0" err="1" smtClean="0"/>
              <a:t>realtionships</a:t>
            </a:r>
            <a:r>
              <a:rPr lang="en-US" sz="2000" dirty="0" smtClean="0"/>
              <a:t> between fact table(s) and dimension table(s)</a:t>
            </a:r>
          </a:p>
          <a:p>
            <a:pPr marL="1371600" lvl="2" indent="-457200">
              <a:lnSpc>
                <a:spcPct val="100000"/>
              </a:lnSpc>
              <a:spcBef>
                <a:spcPts val="0"/>
              </a:spcBef>
              <a:spcAft>
                <a:spcPts val="600"/>
              </a:spcAft>
              <a:buFont typeface="+mj-lt"/>
              <a:buAutoNum type="arabicPeriod"/>
            </a:pPr>
            <a:r>
              <a:rPr lang="en-US" sz="1600" dirty="0" smtClean="0"/>
              <a:t>At any moment, if needed, you may right click on its back and select Add Cube Dimension if you need to add to the cube any new dimension that you’ve created</a:t>
            </a:r>
          </a:p>
          <a:p>
            <a:pPr marL="1371600" lvl="2" indent="-457200">
              <a:lnSpc>
                <a:spcPct val="100000"/>
              </a:lnSpc>
              <a:spcBef>
                <a:spcPts val="0"/>
              </a:spcBef>
              <a:spcAft>
                <a:spcPts val="600"/>
              </a:spcAft>
              <a:buFont typeface="+mj-lt"/>
              <a:buAutoNum type="arabicPeriod"/>
            </a:pPr>
            <a:r>
              <a:rPr lang="en-US" sz="1600" dirty="0" smtClean="0"/>
              <a:t>For each dimension, click the 3 points on the right. This opens the dimension relationship window. A Regular relationship means that the fact table references, by a foreign key, the dimension table (the Fact relationship means that the dimension is degenerated, residing on the fact table). Look at the possible configurations and understand what they mean.</a:t>
            </a:r>
          </a:p>
          <a:p>
            <a:pPr marL="914400" lvl="1" indent="-457200">
              <a:lnSpc>
                <a:spcPct val="100000"/>
              </a:lnSpc>
              <a:spcBef>
                <a:spcPts val="0"/>
              </a:spcBef>
              <a:spcAft>
                <a:spcPts val="600"/>
              </a:spcAft>
              <a:buFont typeface="+mj-lt"/>
              <a:buAutoNum type="arabicPeriod"/>
            </a:pPr>
            <a:endParaRPr lang="en-US" sz="2000" dirty="0" smtClean="0"/>
          </a:p>
          <a:p>
            <a:pPr marL="914400" lvl="1" indent="-457200">
              <a:lnSpc>
                <a:spcPct val="100000"/>
              </a:lnSpc>
              <a:spcBef>
                <a:spcPts val="0"/>
              </a:spcBef>
              <a:spcAft>
                <a:spcPts val="600"/>
              </a:spcAft>
              <a:buFont typeface="+mj-lt"/>
              <a:buAutoNum type="arabicPeriod"/>
            </a:pPr>
            <a:r>
              <a:rPr lang="en-US" sz="2000" dirty="0" smtClean="0"/>
              <a:t>The Calculations separator specifies how the measures aggregations in the cube take place</a:t>
            </a:r>
          </a:p>
          <a:p>
            <a:pPr marL="1371600" lvl="2" indent="-457200">
              <a:lnSpc>
                <a:spcPct val="100000"/>
              </a:lnSpc>
              <a:spcBef>
                <a:spcPts val="0"/>
              </a:spcBef>
              <a:spcAft>
                <a:spcPts val="600"/>
              </a:spcAft>
              <a:buFont typeface="+mj-lt"/>
              <a:buAutoNum type="arabicPeriod"/>
            </a:pPr>
            <a:r>
              <a:rPr lang="en-US" sz="1600" dirty="0" smtClean="0"/>
              <a:t>Right clicking the CALCULATE visible in the Script Organizer pane, it’s possible to create New Calculated Members by using special functions and MDX scripts. This allows aggregations different from the usual sum, for example taking into account time (homologous months and periods, for example)</a:t>
            </a:r>
          </a:p>
          <a:p>
            <a:pPr marL="1371600" lvl="2" indent="-457200">
              <a:lnSpc>
                <a:spcPct val="100000"/>
              </a:lnSpc>
              <a:spcBef>
                <a:spcPts val="0"/>
              </a:spcBef>
              <a:spcAft>
                <a:spcPts val="600"/>
              </a:spcAft>
              <a:buFont typeface="+mj-lt"/>
              <a:buAutoNum type="arabicPeriod"/>
            </a:pPr>
            <a:endParaRPr lang="en-US" sz="2000" dirty="0" smtClean="0"/>
          </a:p>
        </p:txBody>
      </p:sp>
      <p:sp>
        <p:nvSpPr>
          <p:cNvPr id="5" name="CaixaDeTexto 4"/>
          <p:cNvSpPr txBox="1"/>
          <p:nvPr/>
        </p:nvSpPr>
        <p:spPr>
          <a:xfrm>
            <a:off x="222069" y="2749732"/>
            <a:ext cx="45719" cy="369332"/>
          </a:xfrm>
          <a:prstGeom prst="rect">
            <a:avLst/>
          </a:prstGeom>
          <a:noFill/>
        </p:spPr>
        <p:txBody>
          <a:bodyPr wrap="square" rtlCol="0">
            <a:spAutoFit/>
          </a:bodyPr>
          <a:lstStyle/>
          <a:p>
            <a:endParaRPr lang="pt-PT" dirty="0"/>
          </a:p>
        </p:txBody>
      </p:sp>
      <p:pic>
        <p:nvPicPr>
          <p:cNvPr id="2" name="Imagem 1"/>
          <p:cNvPicPr>
            <a:picLocks noChangeAspect="1"/>
          </p:cNvPicPr>
          <p:nvPr/>
        </p:nvPicPr>
        <p:blipFill>
          <a:blip r:embed="rId2"/>
          <a:stretch>
            <a:fillRect/>
          </a:stretch>
        </p:blipFill>
        <p:spPr>
          <a:xfrm>
            <a:off x="8691557" y="406427"/>
            <a:ext cx="3259596" cy="2343304"/>
          </a:xfrm>
          <a:prstGeom prst="rect">
            <a:avLst/>
          </a:prstGeom>
        </p:spPr>
      </p:pic>
      <p:pic>
        <p:nvPicPr>
          <p:cNvPr id="6" name="Imagem 5"/>
          <p:cNvPicPr>
            <a:picLocks noChangeAspect="1"/>
          </p:cNvPicPr>
          <p:nvPr/>
        </p:nvPicPr>
        <p:blipFill>
          <a:blip r:embed="rId3"/>
          <a:stretch>
            <a:fillRect/>
          </a:stretch>
        </p:blipFill>
        <p:spPr>
          <a:xfrm>
            <a:off x="8931728" y="2928920"/>
            <a:ext cx="3019425" cy="1781175"/>
          </a:xfrm>
          <a:prstGeom prst="rect">
            <a:avLst/>
          </a:prstGeom>
        </p:spPr>
      </p:pic>
      <p:pic>
        <p:nvPicPr>
          <p:cNvPr id="9" name="Imagem 8"/>
          <p:cNvPicPr>
            <a:picLocks noChangeAspect="1"/>
          </p:cNvPicPr>
          <p:nvPr/>
        </p:nvPicPr>
        <p:blipFill>
          <a:blip r:embed="rId4"/>
          <a:stretch>
            <a:fillRect/>
          </a:stretch>
        </p:blipFill>
        <p:spPr>
          <a:xfrm>
            <a:off x="8497388" y="4997239"/>
            <a:ext cx="3505880" cy="1765630"/>
          </a:xfrm>
          <a:prstGeom prst="rect">
            <a:avLst/>
          </a:prstGeom>
        </p:spPr>
      </p:pic>
      <p:cxnSp>
        <p:nvCxnSpPr>
          <p:cNvPr id="11" name="Conexão reta unidirecional 10"/>
          <p:cNvCxnSpPr/>
          <p:nvPr/>
        </p:nvCxnSpPr>
        <p:spPr>
          <a:xfrm>
            <a:off x="5473337" y="3814354"/>
            <a:ext cx="4715692" cy="1619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xão reta unidirecional 12"/>
          <p:cNvCxnSpPr/>
          <p:nvPr/>
        </p:nvCxnSpPr>
        <p:spPr>
          <a:xfrm>
            <a:off x="5917474" y="3435531"/>
            <a:ext cx="5812972" cy="483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652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921</TotalTime>
  <Words>2159</Words>
  <Application>Microsoft Office PowerPoint</Application>
  <PresentationFormat>Ecrã Panorâmico</PresentationFormat>
  <Paragraphs>135</Paragraphs>
  <Slides>14</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14</vt:i4>
      </vt:variant>
    </vt:vector>
  </HeadingPairs>
  <TitlesOfParts>
    <vt:vector size="19" baseType="lpstr">
      <vt:lpstr>Arial</vt:lpstr>
      <vt:lpstr>Calibri</vt:lpstr>
      <vt:lpstr>Calibri Light</vt:lpstr>
      <vt:lpstr>Wingdings</vt:lpstr>
      <vt:lpstr>Office Theme</vt:lpstr>
      <vt:lpstr>Sistemas de Informação II (LEI)  Information Systems (ECS)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INESC 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Informação 2</dc:title>
  <dc:creator>Ana Filipa Sequeira</dc:creator>
  <cp:lastModifiedBy>Viriato</cp:lastModifiedBy>
  <cp:revision>218</cp:revision>
  <dcterms:created xsi:type="dcterms:W3CDTF">2019-09-23T19:32:32Z</dcterms:created>
  <dcterms:modified xsi:type="dcterms:W3CDTF">2021-10-22T00:02:28Z</dcterms:modified>
</cp:coreProperties>
</file>