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
  </p:notesMasterIdLst>
  <p:sldIdLst>
    <p:sldId id="256" r:id="rId2"/>
    <p:sldId id="262" r:id="rId3"/>
    <p:sldId id="277" r:id="rId4"/>
    <p:sldId id="278" r:id="rId5"/>
    <p:sldId id="279" r:id="rId6"/>
    <p:sldId id="280" r:id="rId7"/>
    <p:sldId id="281" r:id="rId8"/>
    <p:sldId id="275" r:id="rId9"/>
    <p:sldId id="282" r:id="rId10"/>
    <p:sldId id="283" r:id="rId11"/>
    <p:sldId id="284" r:id="rId12"/>
    <p:sldId id="27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82" autoAdjust="0"/>
    <p:restoredTop sz="94660"/>
  </p:normalViewPr>
  <p:slideViewPr>
    <p:cSldViewPr snapToGrid="0">
      <p:cViewPr varScale="1">
        <p:scale>
          <a:sx n="73" d="100"/>
          <a:sy n="73" d="100"/>
        </p:scale>
        <p:origin x="68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A6A2F7-5E6E-4353-803E-319F3B3CCC9C}" type="datetimeFigureOut">
              <a:rPr lang="pt-PT" smtClean="0"/>
              <a:t>30/11/2021</a:t>
            </a:fld>
            <a:endParaRPr lang="pt-PT"/>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499E5E-E466-4528-8978-CC9D749E5050}" type="slidenum">
              <a:rPr lang="pt-PT" smtClean="0"/>
              <a:t>‹nº›</a:t>
            </a:fld>
            <a:endParaRPr lang="pt-PT"/>
          </a:p>
        </p:txBody>
      </p:sp>
    </p:spTree>
    <p:extLst>
      <p:ext uri="{BB962C8B-B14F-4D97-AF65-F5344CB8AC3E}">
        <p14:creationId xmlns:p14="http://schemas.microsoft.com/office/powerpoint/2010/main" val="3928685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t-PT" smtClean="0"/>
              <a:t>Clique para editar o estilo</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smtClean="0"/>
              <a:t>Clique para editar o estilo do subtítulo do Modelo Global</a:t>
            </a:r>
            <a:endParaRPr lang="en-US" dirty="0"/>
          </a:p>
        </p:txBody>
      </p:sp>
      <p:sp>
        <p:nvSpPr>
          <p:cNvPr id="4" name="Date Placeholder 3"/>
          <p:cNvSpPr>
            <a:spLocks noGrp="1"/>
          </p:cNvSpPr>
          <p:nvPr>
            <p:ph type="dt" sz="half" idx="10"/>
          </p:nvPr>
        </p:nvSpPr>
        <p:spPr/>
        <p:txBody>
          <a:bodyPr/>
          <a:lstStyle/>
          <a:p>
            <a:fld id="{78B461D7-45A1-411E-B960-28E7B6045A6E}" type="datetime1">
              <a:rPr lang="pt-PT" smtClean="0"/>
              <a:t>30/11/2021</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7054199A-D540-4296-AF52-B4A445F1258E}" type="slidenum">
              <a:rPr lang="pt-PT" smtClean="0"/>
              <a:t>‹nº›</a:t>
            </a:fld>
            <a:endParaRPr lang="pt-PT"/>
          </a:p>
        </p:txBody>
      </p:sp>
    </p:spTree>
    <p:extLst>
      <p:ext uri="{BB962C8B-B14F-4D97-AF65-F5344CB8AC3E}">
        <p14:creationId xmlns:p14="http://schemas.microsoft.com/office/powerpoint/2010/main" val="3499341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dirty="0"/>
          </a:p>
        </p:txBody>
      </p:sp>
      <p:sp>
        <p:nvSpPr>
          <p:cNvPr id="3" name="Vertical Text Placeholder 2"/>
          <p:cNvSpPr>
            <a:spLocks noGrp="1"/>
          </p:cNvSpPr>
          <p:nvPr>
            <p:ph type="body" orient="vert" idx="1"/>
          </p:nvPr>
        </p:nvSpPr>
        <p:spPr/>
        <p:txBody>
          <a:bodyPr vert="eaVert"/>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10"/>
          </p:nvPr>
        </p:nvSpPr>
        <p:spPr/>
        <p:txBody>
          <a:bodyPr/>
          <a:lstStyle/>
          <a:p>
            <a:fld id="{ACB27E78-52F9-4383-B40E-914A3C65AA6A}" type="datetime1">
              <a:rPr lang="pt-PT" smtClean="0"/>
              <a:t>30/11/2021</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7054199A-D540-4296-AF52-B4A445F1258E}" type="slidenum">
              <a:rPr lang="pt-PT" smtClean="0"/>
              <a:t>‹nº›</a:t>
            </a:fld>
            <a:endParaRPr lang="pt-PT"/>
          </a:p>
        </p:txBody>
      </p:sp>
    </p:spTree>
    <p:extLst>
      <p:ext uri="{BB962C8B-B14F-4D97-AF65-F5344CB8AC3E}">
        <p14:creationId xmlns:p14="http://schemas.microsoft.com/office/powerpoint/2010/main" val="1476659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t-PT" smtClean="0"/>
              <a:t>Clique para editar o estilo</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10"/>
          </p:nvPr>
        </p:nvSpPr>
        <p:spPr/>
        <p:txBody>
          <a:bodyPr/>
          <a:lstStyle/>
          <a:p>
            <a:fld id="{E432968C-B668-4E24-A806-AE468E73792E}" type="datetime1">
              <a:rPr lang="pt-PT" smtClean="0"/>
              <a:t>30/11/2021</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7054199A-D540-4296-AF52-B4A445F1258E}" type="slidenum">
              <a:rPr lang="pt-PT" smtClean="0"/>
              <a:t>‹nº›</a:t>
            </a:fld>
            <a:endParaRPr lang="pt-PT"/>
          </a:p>
        </p:txBody>
      </p:sp>
    </p:spTree>
    <p:extLst>
      <p:ext uri="{BB962C8B-B14F-4D97-AF65-F5344CB8AC3E}">
        <p14:creationId xmlns:p14="http://schemas.microsoft.com/office/powerpoint/2010/main" val="2354802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dirty="0"/>
          </a:p>
        </p:txBody>
      </p:sp>
      <p:sp>
        <p:nvSpPr>
          <p:cNvPr id="3" name="Content Placeholder 2"/>
          <p:cNvSpPr>
            <a:spLocks noGrp="1"/>
          </p:cNvSpPr>
          <p:nvPr>
            <p:ph idx="1"/>
          </p:nvPr>
        </p:nvSpPr>
        <p:spPr/>
        <p:txBody>
          <a:body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10"/>
          </p:nvPr>
        </p:nvSpPr>
        <p:spPr/>
        <p:txBody>
          <a:bodyPr/>
          <a:lstStyle/>
          <a:p>
            <a:fld id="{4D2E610A-BB98-4EE4-9C84-193B90372FDC}" type="datetime1">
              <a:rPr lang="pt-PT" smtClean="0"/>
              <a:t>30/11/2021</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7054199A-D540-4296-AF52-B4A445F1258E}" type="slidenum">
              <a:rPr lang="pt-PT" smtClean="0"/>
              <a:t>‹nº›</a:t>
            </a:fld>
            <a:endParaRPr lang="pt-PT"/>
          </a:p>
        </p:txBody>
      </p:sp>
    </p:spTree>
    <p:extLst>
      <p:ext uri="{BB962C8B-B14F-4D97-AF65-F5344CB8AC3E}">
        <p14:creationId xmlns:p14="http://schemas.microsoft.com/office/powerpoint/2010/main" val="2773815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t-PT" smtClean="0"/>
              <a:t>Clique para editar o estilo</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smtClean="0"/>
              <a:t>Editar os estilos de texto do Modelo Global</a:t>
            </a:r>
          </a:p>
        </p:txBody>
      </p:sp>
      <p:sp>
        <p:nvSpPr>
          <p:cNvPr id="4" name="Date Placeholder 3"/>
          <p:cNvSpPr>
            <a:spLocks noGrp="1"/>
          </p:cNvSpPr>
          <p:nvPr>
            <p:ph type="dt" sz="half" idx="10"/>
          </p:nvPr>
        </p:nvSpPr>
        <p:spPr/>
        <p:txBody>
          <a:bodyPr/>
          <a:lstStyle/>
          <a:p>
            <a:fld id="{A162B8EA-E7FB-406D-BEDF-B750FC0D094F}" type="datetime1">
              <a:rPr lang="pt-PT" smtClean="0"/>
              <a:t>30/11/2021</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7054199A-D540-4296-AF52-B4A445F1258E}" type="slidenum">
              <a:rPr lang="pt-PT" smtClean="0"/>
              <a:t>‹nº›</a:t>
            </a:fld>
            <a:endParaRPr lang="pt-PT"/>
          </a:p>
        </p:txBody>
      </p:sp>
    </p:spTree>
    <p:extLst>
      <p:ext uri="{BB962C8B-B14F-4D97-AF65-F5344CB8AC3E}">
        <p14:creationId xmlns:p14="http://schemas.microsoft.com/office/powerpoint/2010/main" val="821927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5" name="Date Placeholder 4"/>
          <p:cNvSpPr>
            <a:spLocks noGrp="1"/>
          </p:cNvSpPr>
          <p:nvPr>
            <p:ph type="dt" sz="half" idx="10"/>
          </p:nvPr>
        </p:nvSpPr>
        <p:spPr/>
        <p:txBody>
          <a:bodyPr/>
          <a:lstStyle/>
          <a:p>
            <a:fld id="{55C233D1-1D11-4C5A-97D8-5579291EEDE8}" type="datetime1">
              <a:rPr lang="pt-PT" smtClean="0"/>
              <a:t>30/11/2021</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7054199A-D540-4296-AF52-B4A445F1258E}" type="slidenum">
              <a:rPr lang="pt-PT" smtClean="0"/>
              <a:t>‹nº›</a:t>
            </a:fld>
            <a:endParaRPr lang="pt-PT"/>
          </a:p>
        </p:txBody>
      </p:sp>
    </p:spTree>
    <p:extLst>
      <p:ext uri="{BB962C8B-B14F-4D97-AF65-F5344CB8AC3E}">
        <p14:creationId xmlns:p14="http://schemas.microsoft.com/office/powerpoint/2010/main" val="2331655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t-PT" smtClean="0"/>
              <a:t>Clique para editar o estilo</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Editar os estilos de texto do Modelo Global</a:t>
            </a:r>
          </a:p>
        </p:txBody>
      </p:sp>
      <p:sp>
        <p:nvSpPr>
          <p:cNvPr id="4" name="Content Placeholder 3"/>
          <p:cNvSpPr>
            <a:spLocks noGrp="1"/>
          </p:cNvSpPr>
          <p:nvPr>
            <p:ph sz="half" idx="2"/>
          </p:nvPr>
        </p:nvSpPr>
        <p:spPr>
          <a:xfrm>
            <a:off x="839788" y="2505075"/>
            <a:ext cx="5157787" cy="3684588"/>
          </a:xfrm>
        </p:spPr>
        <p:txBody>
          <a:body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Editar os estilos de texto do Modelo Global</a:t>
            </a:r>
          </a:p>
        </p:txBody>
      </p:sp>
      <p:sp>
        <p:nvSpPr>
          <p:cNvPr id="6" name="Content Placeholder 5"/>
          <p:cNvSpPr>
            <a:spLocks noGrp="1"/>
          </p:cNvSpPr>
          <p:nvPr>
            <p:ph sz="quarter" idx="4"/>
          </p:nvPr>
        </p:nvSpPr>
        <p:spPr>
          <a:xfrm>
            <a:off x="6172200" y="2505075"/>
            <a:ext cx="5183188" cy="3684588"/>
          </a:xfrm>
        </p:spPr>
        <p:txBody>
          <a:body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7" name="Date Placeholder 6"/>
          <p:cNvSpPr>
            <a:spLocks noGrp="1"/>
          </p:cNvSpPr>
          <p:nvPr>
            <p:ph type="dt" sz="half" idx="10"/>
          </p:nvPr>
        </p:nvSpPr>
        <p:spPr/>
        <p:txBody>
          <a:bodyPr/>
          <a:lstStyle/>
          <a:p>
            <a:fld id="{64EF656D-4B2A-44BC-B4B2-D1A99042CCE0}" type="datetime1">
              <a:rPr lang="pt-PT" smtClean="0"/>
              <a:t>30/11/2021</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7054199A-D540-4296-AF52-B4A445F1258E}" type="slidenum">
              <a:rPr lang="pt-PT" smtClean="0"/>
              <a:t>‹nº›</a:t>
            </a:fld>
            <a:endParaRPr lang="pt-PT"/>
          </a:p>
        </p:txBody>
      </p:sp>
    </p:spTree>
    <p:extLst>
      <p:ext uri="{BB962C8B-B14F-4D97-AF65-F5344CB8AC3E}">
        <p14:creationId xmlns:p14="http://schemas.microsoft.com/office/powerpoint/2010/main" val="3319301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dirty="0"/>
          </a:p>
        </p:txBody>
      </p:sp>
      <p:sp>
        <p:nvSpPr>
          <p:cNvPr id="3" name="Date Placeholder 2"/>
          <p:cNvSpPr>
            <a:spLocks noGrp="1"/>
          </p:cNvSpPr>
          <p:nvPr>
            <p:ph type="dt" sz="half" idx="10"/>
          </p:nvPr>
        </p:nvSpPr>
        <p:spPr/>
        <p:txBody>
          <a:bodyPr/>
          <a:lstStyle/>
          <a:p>
            <a:fld id="{F761ADDC-1B6E-4BFB-B16D-BB60DF3AB178}" type="datetime1">
              <a:rPr lang="pt-PT" smtClean="0"/>
              <a:t>30/11/2021</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7054199A-D540-4296-AF52-B4A445F1258E}" type="slidenum">
              <a:rPr lang="pt-PT" smtClean="0"/>
              <a:t>‹nº›</a:t>
            </a:fld>
            <a:endParaRPr lang="pt-PT"/>
          </a:p>
        </p:txBody>
      </p:sp>
    </p:spTree>
    <p:extLst>
      <p:ext uri="{BB962C8B-B14F-4D97-AF65-F5344CB8AC3E}">
        <p14:creationId xmlns:p14="http://schemas.microsoft.com/office/powerpoint/2010/main" val="2677315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29DE7B-CE90-46F0-898E-5517B46ECEC9}" type="datetime1">
              <a:rPr lang="pt-PT" smtClean="0"/>
              <a:t>30/11/2021</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7054199A-D540-4296-AF52-B4A445F1258E}" type="slidenum">
              <a:rPr lang="pt-PT" smtClean="0"/>
              <a:t>‹nº›</a:t>
            </a:fld>
            <a:endParaRPr lang="pt-PT"/>
          </a:p>
        </p:txBody>
      </p:sp>
    </p:spTree>
    <p:extLst>
      <p:ext uri="{BB962C8B-B14F-4D97-AF65-F5344CB8AC3E}">
        <p14:creationId xmlns:p14="http://schemas.microsoft.com/office/powerpoint/2010/main" val="1836951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PT" smtClean="0"/>
              <a:t>Clique para editar o estilo</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smtClean="0"/>
              <a:t>Editar os estilos de texto do Modelo Global</a:t>
            </a:r>
          </a:p>
        </p:txBody>
      </p:sp>
      <p:sp>
        <p:nvSpPr>
          <p:cNvPr id="5" name="Date Placeholder 4"/>
          <p:cNvSpPr>
            <a:spLocks noGrp="1"/>
          </p:cNvSpPr>
          <p:nvPr>
            <p:ph type="dt" sz="half" idx="10"/>
          </p:nvPr>
        </p:nvSpPr>
        <p:spPr/>
        <p:txBody>
          <a:bodyPr/>
          <a:lstStyle/>
          <a:p>
            <a:fld id="{76D94E67-6B55-40A5-94FB-37E8024A191C}" type="datetime1">
              <a:rPr lang="pt-PT" smtClean="0"/>
              <a:t>30/11/2021</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7054199A-D540-4296-AF52-B4A445F1258E}" type="slidenum">
              <a:rPr lang="pt-PT" smtClean="0"/>
              <a:t>‹nº›</a:t>
            </a:fld>
            <a:endParaRPr lang="pt-PT"/>
          </a:p>
        </p:txBody>
      </p:sp>
    </p:spTree>
    <p:extLst>
      <p:ext uri="{BB962C8B-B14F-4D97-AF65-F5344CB8AC3E}">
        <p14:creationId xmlns:p14="http://schemas.microsoft.com/office/powerpoint/2010/main" val="1293808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PT" smtClean="0"/>
              <a:t>Clique para editar o estilo</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smtClean="0"/>
              <a:t>Clique no ícone para adicionar uma imagem</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smtClean="0"/>
              <a:t>Editar os estilos de texto do Modelo Global</a:t>
            </a:r>
          </a:p>
        </p:txBody>
      </p:sp>
      <p:sp>
        <p:nvSpPr>
          <p:cNvPr id="5" name="Date Placeholder 4"/>
          <p:cNvSpPr>
            <a:spLocks noGrp="1"/>
          </p:cNvSpPr>
          <p:nvPr>
            <p:ph type="dt" sz="half" idx="10"/>
          </p:nvPr>
        </p:nvSpPr>
        <p:spPr/>
        <p:txBody>
          <a:bodyPr/>
          <a:lstStyle/>
          <a:p>
            <a:fld id="{4572C823-7FC3-494F-A187-8762DE57EEBC}" type="datetime1">
              <a:rPr lang="pt-PT" smtClean="0"/>
              <a:t>30/11/2021</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7054199A-D540-4296-AF52-B4A445F1258E}" type="slidenum">
              <a:rPr lang="pt-PT" smtClean="0"/>
              <a:t>‹nº›</a:t>
            </a:fld>
            <a:endParaRPr lang="pt-PT"/>
          </a:p>
        </p:txBody>
      </p:sp>
    </p:spTree>
    <p:extLst>
      <p:ext uri="{BB962C8B-B14F-4D97-AF65-F5344CB8AC3E}">
        <p14:creationId xmlns:p14="http://schemas.microsoft.com/office/powerpoint/2010/main" val="2114295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PT" smtClean="0"/>
              <a:t>Clique para editar o estilo</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PT" smtClean="0"/>
              <a:t>Editar os estilos de texto do Modelo Global</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AD357D-E3B3-4620-AE84-DFBB85E43F40}" type="datetime1">
              <a:rPr lang="pt-PT" smtClean="0"/>
              <a:t>30/11/2021</a:t>
            </a:fld>
            <a:endParaRPr lang="pt-P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54199A-D540-4296-AF52-B4A445F1258E}" type="slidenum">
              <a:rPr lang="pt-PT" smtClean="0"/>
              <a:t>‹nº›</a:t>
            </a:fld>
            <a:endParaRPr lang="pt-PT"/>
          </a:p>
        </p:txBody>
      </p:sp>
    </p:spTree>
    <p:extLst>
      <p:ext uri="{BB962C8B-B14F-4D97-AF65-F5344CB8AC3E}">
        <p14:creationId xmlns:p14="http://schemas.microsoft.com/office/powerpoint/2010/main" val="240397327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powerbi.microsoft.com/en-us/download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asterix/ReportServer" TargetMode="External"/><Relationship Id="rId2" Type="http://schemas.openxmlformats.org/officeDocument/2006/relationships/hyperlink" Target="http://localhost/ReportServer"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7136" y="584133"/>
            <a:ext cx="9144000" cy="2387600"/>
          </a:xfrm>
        </p:spPr>
        <p:txBody>
          <a:bodyPr>
            <a:normAutofit/>
          </a:bodyPr>
          <a:lstStyle/>
          <a:p>
            <a:r>
              <a:rPr lang="pt-PT" sz="5300" dirty="0" smtClean="0"/>
              <a:t>Sistemas de Informação II (LEI)</a:t>
            </a:r>
            <a:br>
              <a:rPr lang="pt-PT" sz="5300" dirty="0" smtClean="0"/>
            </a:br>
            <a:r>
              <a:rPr lang="pt-PT" sz="5300" dirty="0" smtClean="0"/>
              <a:t/>
            </a:r>
            <a:br>
              <a:rPr lang="pt-PT" sz="5300" dirty="0" smtClean="0"/>
            </a:br>
            <a:r>
              <a:rPr lang="pt-PT" sz="5300" dirty="0" err="1" smtClean="0"/>
              <a:t>Information</a:t>
            </a:r>
            <a:r>
              <a:rPr lang="pt-PT" sz="5300" dirty="0" smtClean="0"/>
              <a:t> </a:t>
            </a:r>
            <a:r>
              <a:rPr lang="pt-PT" sz="5300" dirty="0" err="1" smtClean="0"/>
              <a:t>Systems</a:t>
            </a:r>
            <a:r>
              <a:rPr lang="pt-PT" sz="5300" dirty="0" smtClean="0"/>
              <a:t> (ECS)</a:t>
            </a:r>
            <a:endParaRPr lang="pt-PT" sz="4400" dirty="0"/>
          </a:p>
        </p:txBody>
      </p:sp>
      <p:sp>
        <p:nvSpPr>
          <p:cNvPr id="3" name="Marcador de Posição do Número do Diapositivo 2"/>
          <p:cNvSpPr>
            <a:spLocks noGrp="1"/>
          </p:cNvSpPr>
          <p:nvPr>
            <p:ph type="sldNum" sz="quarter" idx="12"/>
          </p:nvPr>
        </p:nvSpPr>
        <p:spPr>
          <a:xfrm>
            <a:off x="8362626" y="6370933"/>
            <a:ext cx="2743200" cy="365125"/>
          </a:xfrm>
        </p:spPr>
        <p:txBody>
          <a:bodyPr/>
          <a:lstStyle/>
          <a:p>
            <a:fld id="{7054199A-D540-4296-AF52-B4A445F1258E}" type="slidenum">
              <a:rPr lang="pt-PT" smtClean="0"/>
              <a:t>1</a:t>
            </a:fld>
            <a:endParaRPr lang="pt-PT"/>
          </a:p>
        </p:txBody>
      </p:sp>
      <p:pic>
        <p:nvPicPr>
          <p:cNvPr id="6" name="Imagem 5"/>
          <p:cNvPicPr>
            <a:picLocks noChangeAspect="1"/>
          </p:cNvPicPr>
          <p:nvPr/>
        </p:nvPicPr>
        <p:blipFill>
          <a:blip r:embed="rId2"/>
          <a:stretch>
            <a:fillRect/>
          </a:stretch>
        </p:blipFill>
        <p:spPr>
          <a:xfrm>
            <a:off x="669925" y="3779210"/>
            <a:ext cx="3190875" cy="2171700"/>
          </a:xfrm>
          <a:prstGeom prst="rect">
            <a:avLst/>
          </a:prstGeom>
        </p:spPr>
      </p:pic>
      <p:sp>
        <p:nvSpPr>
          <p:cNvPr id="7" name="CaixaDeTexto 6"/>
          <p:cNvSpPr txBox="1"/>
          <p:nvPr/>
        </p:nvSpPr>
        <p:spPr>
          <a:xfrm>
            <a:off x="4959458" y="3731148"/>
            <a:ext cx="6555783" cy="2400657"/>
          </a:xfrm>
          <a:prstGeom prst="rect">
            <a:avLst/>
          </a:prstGeom>
          <a:noFill/>
        </p:spPr>
        <p:txBody>
          <a:bodyPr wrap="square" rtlCol="0">
            <a:spAutoFit/>
          </a:bodyPr>
          <a:lstStyle/>
          <a:p>
            <a:pPr algn="ctr"/>
            <a:r>
              <a:rPr lang="pt-PT" sz="4400" b="1" dirty="0" err="1" smtClean="0">
                <a:solidFill>
                  <a:srgbClr val="C00000"/>
                </a:solidFill>
              </a:rPr>
              <a:t>Lab</a:t>
            </a:r>
            <a:r>
              <a:rPr lang="pt-PT" sz="4400" b="1" dirty="0" smtClean="0">
                <a:solidFill>
                  <a:srgbClr val="C00000"/>
                </a:solidFill>
              </a:rPr>
              <a:t> Classes</a:t>
            </a:r>
          </a:p>
          <a:p>
            <a:pPr algn="ctr"/>
            <a:endParaRPr lang="pt-PT" sz="4400" dirty="0" smtClean="0"/>
          </a:p>
          <a:p>
            <a:pPr algn="ctr"/>
            <a:r>
              <a:rPr lang="pt-PT" sz="4400" dirty="0"/>
              <a:t>7</a:t>
            </a:r>
            <a:r>
              <a:rPr lang="pt-PT" sz="4400" dirty="0" smtClean="0"/>
              <a:t> – </a:t>
            </a:r>
            <a:r>
              <a:rPr lang="pt-PT" sz="4400" dirty="0" err="1" smtClean="0"/>
              <a:t>Reports</a:t>
            </a:r>
            <a:r>
              <a:rPr lang="pt-PT" sz="4400" dirty="0" smtClean="0"/>
              <a:t>, Excel, </a:t>
            </a:r>
            <a:r>
              <a:rPr lang="pt-PT" sz="4400" dirty="0" err="1" smtClean="0"/>
              <a:t>PowerBI</a:t>
            </a:r>
            <a:endParaRPr lang="pt-PT" sz="4400" dirty="0" smtClean="0"/>
          </a:p>
          <a:p>
            <a:endParaRPr lang="pt-PT" dirty="0"/>
          </a:p>
        </p:txBody>
      </p:sp>
    </p:spTree>
    <p:extLst>
      <p:ext uri="{BB962C8B-B14F-4D97-AF65-F5344CB8AC3E}">
        <p14:creationId xmlns:p14="http://schemas.microsoft.com/office/powerpoint/2010/main" val="35207204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5"/>
          <p:cNvSpPr txBox="1"/>
          <p:nvPr/>
        </p:nvSpPr>
        <p:spPr>
          <a:xfrm>
            <a:off x="15370" y="1452568"/>
            <a:ext cx="6938454" cy="4487382"/>
          </a:xfrm>
          <a:prstGeom prst="rect">
            <a:avLst/>
          </a:prstGeom>
          <a:noFill/>
        </p:spPr>
        <p:txBody>
          <a:bodyPr wrap="square" rtlCol="0">
            <a:spAutoFit/>
          </a:bodyPr>
          <a:lstStyle/>
          <a:p>
            <a:pPr marL="1371600" lvl="2" indent="-457200" defTabSz="914400">
              <a:lnSpc>
                <a:spcPct val="90000"/>
              </a:lnSpc>
              <a:spcAft>
                <a:spcPts val="600"/>
              </a:spcAft>
              <a:buFont typeface="+mj-lt"/>
              <a:buAutoNum type="alphaLcParenR" startAt="2"/>
            </a:pPr>
            <a:r>
              <a:rPr lang="pt-PT" dirty="0" err="1"/>
              <a:t>On</a:t>
            </a:r>
            <a:r>
              <a:rPr lang="pt-PT" dirty="0"/>
              <a:t> </a:t>
            </a:r>
            <a:r>
              <a:rPr lang="pt-PT" dirty="0" err="1"/>
              <a:t>the</a:t>
            </a:r>
            <a:r>
              <a:rPr lang="pt-PT" dirty="0"/>
              <a:t> </a:t>
            </a:r>
            <a:r>
              <a:rPr lang="pt-PT" dirty="0" err="1"/>
              <a:t>main</a:t>
            </a:r>
            <a:r>
              <a:rPr lang="pt-PT" dirty="0"/>
              <a:t> menu </a:t>
            </a:r>
            <a:r>
              <a:rPr lang="pt-PT" dirty="0" err="1"/>
              <a:t>click</a:t>
            </a:r>
            <a:r>
              <a:rPr lang="pt-PT" dirty="0"/>
              <a:t> </a:t>
            </a:r>
            <a:r>
              <a:rPr lang="pt-PT" dirty="0" err="1"/>
              <a:t>Insert</a:t>
            </a:r>
            <a:r>
              <a:rPr lang="pt-PT" dirty="0"/>
              <a:t> </a:t>
            </a:r>
            <a:r>
              <a:rPr lang="pt-PT" dirty="0" err="1"/>
              <a:t>and</a:t>
            </a:r>
            <a:r>
              <a:rPr lang="pt-PT" dirty="0"/>
              <a:t> </a:t>
            </a:r>
            <a:r>
              <a:rPr lang="pt-PT" dirty="0" err="1"/>
              <a:t>schoose</a:t>
            </a:r>
            <a:r>
              <a:rPr lang="pt-PT" dirty="0"/>
              <a:t> a </a:t>
            </a:r>
            <a:r>
              <a:rPr lang="pt-PT" dirty="0" err="1"/>
              <a:t>graphic</a:t>
            </a:r>
            <a:r>
              <a:rPr lang="pt-PT" dirty="0"/>
              <a:t>, A </a:t>
            </a:r>
            <a:r>
              <a:rPr lang="pt-PT" dirty="0" err="1"/>
              <a:t>good</a:t>
            </a:r>
            <a:r>
              <a:rPr lang="pt-PT" dirty="0"/>
              <a:t> </a:t>
            </a:r>
            <a:r>
              <a:rPr lang="pt-PT" dirty="0" err="1"/>
              <a:t>example</a:t>
            </a:r>
            <a:r>
              <a:rPr lang="pt-PT" dirty="0"/>
              <a:t> </a:t>
            </a:r>
            <a:r>
              <a:rPr lang="pt-PT" dirty="0" err="1"/>
              <a:t>may</a:t>
            </a:r>
            <a:r>
              <a:rPr lang="pt-PT" dirty="0"/>
              <a:t> </a:t>
            </a:r>
            <a:r>
              <a:rPr lang="pt-PT" dirty="0" err="1"/>
              <a:t>be</a:t>
            </a:r>
            <a:r>
              <a:rPr lang="pt-PT" dirty="0"/>
              <a:t> </a:t>
            </a:r>
            <a:r>
              <a:rPr lang="pt-PT" dirty="0" err="1"/>
              <a:t>the</a:t>
            </a:r>
            <a:r>
              <a:rPr lang="pt-PT" dirty="0"/>
              <a:t> </a:t>
            </a:r>
            <a:r>
              <a:rPr lang="pt-PT" dirty="0" err="1"/>
              <a:t>Grouped</a:t>
            </a:r>
            <a:r>
              <a:rPr lang="pt-PT" dirty="0"/>
              <a:t> </a:t>
            </a:r>
            <a:r>
              <a:rPr lang="pt-PT" dirty="0" err="1"/>
              <a:t>Columns</a:t>
            </a:r>
            <a:r>
              <a:rPr lang="pt-PT" dirty="0"/>
              <a:t> </a:t>
            </a:r>
            <a:r>
              <a:rPr lang="pt-PT" dirty="0" err="1"/>
              <a:t>Graph</a:t>
            </a:r>
            <a:r>
              <a:rPr lang="pt-PT" dirty="0"/>
              <a:t>. </a:t>
            </a:r>
            <a:r>
              <a:rPr lang="pt-PT" dirty="0" err="1"/>
              <a:t>It</a:t>
            </a:r>
            <a:r>
              <a:rPr lang="pt-PT" dirty="0"/>
              <a:t> </a:t>
            </a:r>
            <a:r>
              <a:rPr lang="pt-PT" dirty="0" err="1"/>
              <a:t>will</a:t>
            </a:r>
            <a:r>
              <a:rPr lang="pt-PT" dirty="0"/>
              <a:t> look </a:t>
            </a:r>
            <a:r>
              <a:rPr lang="pt-PT" dirty="0" err="1"/>
              <a:t>like</a:t>
            </a:r>
            <a:r>
              <a:rPr lang="pt-PT" dirty="0"/>
              <a:t> </a:t>
            </a:r>
            <a:r>
              <a:rPr lang="pt-PT" dirty="0" smtClean="0"/>
              <a:t>this</a:t>
            </a:r>
          </a:p>
          <a:p>
            <a:pPr marL="914400" lvl="1" indent="-457200" defTabSz="914400">
              <a:lnSpc>
                <a:spcPct val="90000"/>
              </a:lnSpc>
              <a:spcAft>
                <a:spcPts val="600"/>
              </a:spcAft>
              <a:buFont typeface="+mj-lt"/>
              <a:buAutoNum type="arabicPeriod" startAt="13"/>
            </a:pPr>
            <a:r>
              <a:rPr lang="pt-PT" sz="2000" dirty="0" err="1" smtClean="0"/>
              <a:t>Drill</a:t>
            </a:r>
            <a:r>
              <a:rPr lang="pt-PT" sz="2000" dirty="0" smtClean="0"/>
              <a:t> </a:t>
            </a:r>
            <a:r>
              <a:rPr lang="pt-PT" sz="2000" dirty="0" err="1"/>
              <a:t>down</a:t>
            </a:r>
            <a:r>
              <a:rPr lang="pt-PT" sz="2000" dirty="0"/>
              <a:t> </a:t>
            </a:r>
            <a:r>
              <a:rPr lang="pt-PT" sz="2000" dirty="0" err="1"/>
              <a:t>or</a:t>
            </a:r>
            <a:r>
              <a:rPr lang="pt-PT" sz="2000" dirty="0"/>
              <a:t> </a:t>
            </a:r>
            <a:r>
              <a:rPr lang="pt-PT" sz="2000" dirty="0" err="1" smtClean="0"/>
              <a:t>roll</a:t>
            </a:r>
            <a:r>
              <a:rPr lang="pt-PT" sz="2000" dirty="0" smtClean="0"/>
              <a:t> </a:t>
            </a:r>
            <a:r>
              <a:rPr lang="pt-PT" sz="2000" dirty="0" err="1"/>
              <a:t>up</a:t>
            </a:r>
            <a:r>
              <a:rPr lang="pt-PT" sz="2000" dirty="0"/>
              <a:t> some </a:t>
            </a:r>
            <a:r>
              <a:rPr lang="pt-PT" sz="2000" dirty="0" err="1"/>
              <a:t>dimensions</a:t>
            </a:r>
            <a:r>
              <a:rPr lang="pt-PT" sz="2000" dirty="0"/>
              <a:t> </a:t>
            </a:r>
            <a:r>
              <a:rPr lang="pt-PT" sz="2000" dirty="0" err="1"/>
              <a:t>of</a:t>
            </a:r>
            <a:r>
              <a:rPr lang="pt-PT" sz="2000" dirty="0"/>
              <a:t> </a:t>
            </a:r>
            <a:r>
              <a:rPr lang="pt-PT" sz="2000" dirty="0" err="1"/>
              <a:t>the</a:t>
            </a:r>
            <a:r>
              <a:rPr lang="pt-PT" sz="2000" dirty="0"/>
              <a:t> pivot </a:t>
            </a:r>
            <a:r>
              <a:rPr lang="pt-PT" sz="2000" dirty="0" err="1"/>
              <a:t>table</a:t>
            </a:r>
            <a:r>
              <a:rPr lang="pt-PT" sz="2000" dirty="0"/>
              <a:t>. </a:t>
            </a:r>
            <a:r>
              <a:rPr lang="pt-PT" sz="2000" dirty="0" err="1"/>
              <a:t>The</a:t>
            </a:r>
            <a:r>
              <a:rPr lang="pt-PT" sz="2000" dirty="0"/>
              <a:t> </a:t>
            </a:r>
            <a:r>
              <a:rPr lang="pt-PT" sz="2000" dirty="0" err="1"/>
              <a:t>graph</a:t>
            </a:r>
            <a:r>
              <a:rPr lang="pt-PT" sz="2000" dirty="0"/>
              <a:t> </a:t>
            </a:r>
            <a:r>
              <a:rPr lang="pt-PT" sz="2000" dirty="0" err="1"/>
              <a:t>will</a:t>
            </a:r>
            <a:r>
              <a:rPr lang="pt-PT" sz="2000" dirty="0"/>
              <a:t> </a:t>
            </a:r>
            <a:r>
              <a:rPr lang="pt-PT" sz="2000" dirty="0" err="1"/>
              <a:t>change</a:t>
            </a:r>
            <a:r>
              <a:rPr lang="pt-PT" sz="2000" dirty="0"/>
              <a:t> </a:t>
            </a:r>
            <a:r>
              <a:rPr lang="pt-PT" sz="2000" dirty="0" err="1"/>
              <a:t>according</a:t>
            </a:r>
            <a:r>
              <a:rPr lang="pt-PT" sz="2000" dirty="0"/>
              <a:t> to </a:t>
            </a:r>
            <a:r>
              <a:rPr lang="pt-PT" sz="2000" dirty="0" err="1"/>
              <a:t>these</a:t>
            </a:r>
            <a:r>
              <a:rPr lang="pt-PT" sz="2000" dirty="0"/>
              <a:t> </a:t>
            </a:r>
            <a:r>
              <a:rPr lang="pt-PT" sz="2000" dirty="0" err="1" smtClean="0"/>
              <a:t>operations</a:t>
            </a:r>
            <a:endParaRPr lang="pt-PT" sz="2000" dirty="0" smtClean="0"/>
          </a:p>
          <a:p>
            <a:pPr marL="914400" lvl="1" indent="-457200" defTabSz="914400">
              <a:lnSpc>
                <a:spcPct val="90000"/>
              </a:lnSpc>
              <a:spcAft>
                <a:spcPts val="600"/>
              </a:spcAft>
              <a:buFont typeface="+mj-lt"/>
              <a:buAutoNum type="arabicPeriod" startAt="13"/>
            </a:pPr>
            <a:r>
              <a:rPr lang="pt-PT" sz="2000" dirty="0" err="1" smtClean="0"/>
              <a:t>Change</a:t>
            </a:r>
            <a:r>
              <a:rPr lang="pt-PT" sz="2000" dirty="0" smtClean="0"/>
              <a:t> </a:t>
            </a:r>
            <a:r>
              <a:rPr lang="pt-PT" sz="2000" dirty="0" err="1" smtClean="0"/>
              <a:t>the</a:t>
            </a:r>
            <a:r>
              <a:rPr lang="pt-PT" sz="2000" dirty="0" smtClean="0"/>
              <a:t> </a:t>
            </a:r>
            <a:r>
              <a:rPr lang="pt-PT" sz="2000" dirty="0" err="1" smtClean="0"/>
              <a:t>dropdowns</a:t>
            </a:r>
            <a:r>
              <a:rPr lang="pt-PT" sz="2000" dirty="0" smtClean="0"/>
              <a:t> </a:t>
            </a:r>
            <a:r>
              <a:rPr lang="pt-PT" sz="2000" dirty="0" err="1" smtClean="0"/>
              <a:t>of</a:t>
            </a:r>
            <a:r>
              <a:rPr lang="pt-PT" sz="2000" dirty="0" smtClean="0"/>
              <a:t> </a:t>
            </a:r>
            <a:r>
              <a:rPr lang="pt-PT" sz="2000" dirty="0" err="1" smtClean="0"/>
              <a:t>the</a:t>
            </a:r>
            <a:r>
              <a:rPr lang="pt-PT" sz="2000" dirty="0" smtClean="0"/>
              <a:t> </a:t>
            </a:r>
            <a:r>
              <a:rPr lang="pt-PT" sz="2000" dirty="0" err="1" smtClean="0"/>
              <a:t>graph</a:t>
            </a:r>
            <a:r>
              <a:rPr lang="pt-PT" sz="2000" dirty="0" smtClean="0"/>
              <a:t>: </a:t>
            </a:r>
            <a:r>
              <a:rPr lang="pt-PT" sz="2000" dirty="0" err="1" smtClean="0"/>
              <a:t>the</a:t>
            </a:r>
            <a:r>
              <a:rPr lang="pt-PT" sz="2000" dirty="0" smtClean="0"/>
              <a:t> </a:t>
            </a:r>
            <a:r>
              <a:rPr lang="pt-PT" sz="2000" dirty="0" err="1" smtClean="0"/>
              <a:t>table</a:t>
            </a:r>
            <a:r>
              <a:rPr lang="pt-PT" sz="2000" dirty="0" smtClean="0"/>
              <a:t> </a:t>
            </a:r>
            <a:r>
              <a:rPr lang="pt-PT" sz="2000" dirty="0" err="1" smtClean="0"/>
              <a:t>will</a:t>
            </a:r>
            <a:r>
              <a:rPr lang="pt-PT" sz="2000" dirty="0" smtClean="0"/>
              <a:t> </a:t>
            </a:r>
            <a:r>
              <a:rPr lang="pt-PT" sz="2000" dirty="0" err="1" smtClean="0"/>
              <a:t>reflect</a:t>
            </a:r>
            <a:r>
              <a:rPr lang="pt-PT" sz="2000" dirty="0" smtClean="0"/>
              <a:t> </a:t>
            </a:r>
            <a:r>
              <a:rPr lang="pt-PT" sz="2000" dirty="0" err="1" smtClean="0"/>
              <a:t>these</a:t>
            </a:r>
            <a:r>
              <a:rPr lang="pt-PT" sz="2000" dirty="0" smtClean="0"/>
              <a:t> </a:t>
            </a:r>
            <a:r>
              <a:rPr lang="pt-PT" sz="2000" dirty="0" err="1" smtClean="0"/>
              <a:t>changes</a:t>
            </a:r>
            <a:endParaRPr lang="pt-PT" sz="2000" dirty="0" smtClean="0"/>
          </a:p>
          <a:p>
            <a:pPr marL="914400" lvl="1" indent="-457200" defTabSz="914400">
              <a:lnSpc>
                <a:spcPct val="90000"/>
              </a:lnSpc>
              <a:spcAft>
                <a:spcPts val="600"/>
              </a:spcAft>
              <a:buFont typeface="+mj-lt"/>
              <a:buAutoNum type="arabicPeriod" startAt="13"/>
            </a:pPr>
            <a:r>
              <a:rPr lang="pt-PT" sz="2000" dirty="0" err="1" smtClean="0"/>
              <a:t>You</a:t>
            </a:r>
            <a:r>
              <a:rPr lang="pt-PT" sz="2000" dirty="0" smtClean="0"/>
              <a:t> can </a:t>
            </a:r>
            <a:r>
              <a:rPr lang="pt-PT" sz="2000" dirty="0" err="1" smtClean="0"/>
              <a:t>save</a:t>
            </a:r>
            <a:r>
              <a:rPr lang="pt-PT" sz="2000" dirty="0" smtClean="0"/>
              <a:t> </a:t>
            </a:r>
            <a:r>
              <a:rPr lang="pt-PT" sz="2000" dirty="0" err="1" smtClean="0"/>
              <a:t>your</a:t>
            </a:r>
            <a:r>
              <a:rPr lang="pt-PT" sz="2000" dirty="0" smtClean="0"/>
              <a:t> Excel </a:t>
            </a:r>
            <a:r>
              <a:rPr lang="pt-PT" sz="2000" dirty="0" err="1" smtClean="0"/>
              <a:t>sheet</a:t>
            </a:r>
            <a:r>
              <a:rPr lang="pt-PT" sz="2000" dirty="0" smtClean="0"/>
              <a:t> as </a:t>
            </a:r>
            <a:r>
              <a:rPr lang="pt-PT" sz="2000" dirty="0" err="1" smtClean="0"/>
              <a:t>usually</a:t>
            </a:r>
            <a:r>
              <a:rPr lang="pt-PT" sz="2000" dirty="0" smtClean="0"/>
              <a:t>. </a:t>
            </a:r>
            <a:r>
              <a:rPr lang="pt-PT" sz="2000" dirty="0" err="1" smtClean="0"/>
              <a:t>Next</a:t>
            </a:r>
            <a:r>
              <a:rPr lang="pt-PT" sz="2000" dirty="0" smtClean="0"/>
              <a:t> time </a:t>
            </a:r>
            <a:r>
              <a:rPr lang="pt-PT" sz="2000" dirty="0" err="1" smtClean="0"/>
              <a:t>it</a:t>
            </a:r>
            <a:r>
              <a:rPr lang="pt-PT" sz="2000" dirty="0" smtClean="0"/>
              <a:t> </a:t>
            </a:r>
            <a:r>
              <a:rPr lang="pt-PT" sz="2000" dirty="0" err="1" smtClean="0"/>
              <a:t>will</a:t>
            </a:r>
            <a:r>
              <a:rPr lang="pt-PT" sz="2000" dirty="0" smtClean="0"/>
              <a:t> </a:t>
            </a:r>
            <a:r>
              <a:rPr lang="pt-PT" sz="2000" dirty="0" err="1" smtClean="0"/>
              <a:t>be</a:t>
            </a:r>
            <a:r>
              <a:rPr lang="pt-PT" sz="2000" dirty="0" smtClean="0"/>
              <a:t> </a:t>
            </a:r>
            <a:r>
              <a:rPr lang="pt-PT" sz="2000" dirty="0" err="1" smtClean="0"/>
              <a:t>ready</a:t>
            </a:r>
            <a:r>
              <a:rPr lang="pt-PT" sz="2000" dirty="0" smtClean="0"/>
              <a:t> to use</a:t>
            </a:r>
          </a:p>
          <a:p>
            <a:pPr marL="914400" lvl="1" indent="-457200" defTabSz="914400">
              <a:lnSpc>
                <a:spcPct val="90000"/>
              </a:lnSpc>
              <a:spcAft>
                <a:spcPts val="600"/>
              </a:spcAft>
              <a:buFont typeface="+mj-lt"/>
              <a:buAutoNum type="arabicPeriod" startAt="13"/>
            </a:pPr>
            <a:r>
              <a:rPr lang="pt-PT" sz="2000" dirty="0" smtClean="0"/>
              <a:t>NOTICE: to </a:t>
            </a:r>
            <a:r>
              <a:rPr lang="pt-PT" sz="2000" dirty="0" err="1" smtClean="0"/>
              <a:t>update</a:t>
            </a:r>
            <a:r>
              <a:rPr lang="pt-PT" sz="2000" dirty="0"/>
              <a:t> </a:t>
            </a:r>
            <a:r>
              <a:rPr lang="pt-PT" sz="2000" dirty="0" err="1" smtClean="0"/>
              <a:t>the</a:t>
            </a:r>
            <a:r>
              <a:rPr lang="pt-PT" sz="2000" dirty="0" smtClean="0"/>
              <a:t> data, </a:t>
            </a:r>
            <a:r>
              <a:rPr lang="pt-PT" sz="2000" dirty="0" err="1" smtClean="0"/>
              <a:t>click</a:t>
            </a:r>
            <a:r>
              <a:rPr lang="pt-PT" sz="2000" dirty="0" smtClean="0"/>
              <a:t> Data -&gt; </a:t>
            </a:r>
            <a:r>
              <a:rPr lang="pt-PT" sz="2000" dirty="0" err="1" smtClean="0"/>
              <a:t>Update</a:t>
            </a:r>
            <a:r>
              <a:rPr lang="pt-PT" sz="2000" dirty="0" smtClean="0"/>
              <a:t> </a:t>
            </a:r>
            <a:r>
              <a:rPr lang="pt-PT" sz="2000" dirty="0" err="1" smtClean="0"/>
              <a:t>All</a:t>
            </a:r>
            <a:endParaRPr lang="pt-PT" sz="2000" dirty="0" smtClean="0"/>
          </a:p>
          <a:p>
            <a:pPr marL="914400" lvl="1" indent="-457200" defTabSz="914400">
              <a:lnSpc>
                <a:spcPct val="90000"/>
              </a:lnSpc>
              <a:spcAft>
                <a:spcPts val="600"/>
              </a:spcAft>
              <a:buFont typeface="+mj-lt"/>
              <a:buAutoNum type="arabicPeriod" startAt="13"/>
            </a:pPr>
            <a:r>
              <a:rPr lang="en-US" sz="2000" dirty="0"/>
              <a:t>Excel offers a lot of possibilities such as many graph models, calculations and conditional formatting</a:t>
            </a:r>
          </a:p>
          <a:p>
            <a:pPr marL="914400" lvl="1" indent="-457200" defTabSz="914400">
              <a:lnSpc>
                <a:spcPct val="90000"/>
              </a:lnSpc>
              <a:spcAft>
                <a:spcPts val="600"/>
              </a:spcAft>
              <a:buFont typeface="+mj-lt"/>
              <a:buAutoNum type="arabicPeriod" startAt="13"/>
            </a:pPr>
            <a:endParaRPr lang="pt-PT" sz="2000" dirty="0" smtClean="0"/>
          </a:p>
          <a:p>
            <a:endParaRPr lang="pt-PT" dirty="0"/>
          </a:p>
        </p:txBody>
      </p:sp>
      <p:sp>
        <p:nvSpPr>
          <p:cNvPr id="2" name="Marcador de Posição do Número do Diapositivo 1"/>
          <p:cNvSpPr>
            <a:spLocks noGrp="1"/>
          </p:cNvSpPr>
          <p:nvPr>
            <p:ph type="sldNum" sz="quarter" idx="12"/>
          </p:nvPr>
        </p:nvSpPr>
        <p:spPr/>
        <p:txBody>
          <a:bodyPr/>
          <a:lstStyle/>
          <a:p>
            <a:fld id="{7054199A-D540-4296-AF52-B4A445F1258E}" type="slidenum">
              <a:rPr lang="pt-PT" smtClean="0"/>
              <a:t>10</a:t>
            </a:fld>
            <a:endParaRPr lang="pt-PT"/>
          </a:p>
        </p:txBody>
      </p:sp>
      <p:pic>
        <p:nvPicPr>
          <p:cNvPr id="4" name="Imagem 3"/>
          <p:cNvPicPr>
            <a:picLocks noChangeAspect="1"/>
          </p:cNvPicPr>
          <p:nvPr/>
        </p:nvPicPr>
        <p:blipFill>
          <a:blip r:embed="rId2"/>
          <a:stretch>
            <a:fillRect/>
          </a:stretch>
        </p:blipFill>
        <p:spPr>
          <a:xfrm>
            <a:off x="7179400" y="1278035"/>
            <a:ext cx="4438241" cy="1076774"/>
          </a:xfrm>
          <a:prstGeom prst="rect">
            <a:avLst/>
          </a:prstGeom>
        </p:spPr>
      </p:pic>
      <p:pic>
        <p:nvPicPr>
          <p:cNvPr id="5" name="Imagem 4"/>
          <p:cNvPicPr>
            <a:picLocks noChangeAspect="1"/>
          </p:cNvPicPr>
          <p:nvPr/>
        </p:nvPicPr>
        <p:blipFill>
          <a:blip r:embed="rId3"/>
          <a:stretch>
            <a:fillRect/>
          </a:stretch>
        </p:blipFill>
        <p:spPr>
          <a:xfrm>
            <a:off x="7174700" y="2605093"/>
            <a:ext cx="4475859" cy="2345730"/>
          </a:xfrm>
          <a:prstGeom prst="rect">
            <a:avLst/>
          </a:prstGeom>
        </p:spPr>
      </p:pic>
      <p:cxnSp>
        <p:nvCxnSpPr>
          <p:cNvPr id="12" name="Conexão reta unidirecional 11"/>
          <p:cNvCxnSpPr/>
          <p:nvPr/>
        </p:nvCxnSpPr>
        <p:spPr>
          <a:xfrm>
            <a:off x="2651760" y="2142309"/>
            <a:ext cx="4428309" cy="796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10850" y="366202"/>
            <a:ext cx="11639709" cy="6491797"/>
          </a:xfrm>
        </p:spPr>
        <p:txBody>
          <a:bodyPr>
            <a:normAutofit/>
          </a:bodyPr>
          <a:lstStyle/>
          <a:p>
            <a:pPr marL="0" indent="0">
              <a:buNone/>
            </a:pPr>
            <a:endParaRPr lang="en-US" sz="1000" dirty="0" smtClean="0"/>
          </a:p>
          <a:p>
            <a:pPr marL="914400" lvl="1" indent="-457200">
              <a:spcBef>
                <a:spcPts val="0"/>
              </a:spcBef>
              <a:spcAft>
                <a:spcPts val="600"/>
              </a:spcAft>
              <a:buFont typeface="+mj-lt"/>
              <a:buAutoNum type="arabicPeriod" startAt="12"/>
            </a:pPr>
            <a:r>
              <a:rPr lang="en-US" sz="2000" dirty="0" smtClean="0"/>
              <a:t>With Excel it is very easy to </a:t>
            </a:r>
            <a:r>
              <a:rPr lang="en-US" sz="2000" dirty="0" err="1" smtClean="0"/>
              <a:t>buils</a:t>
            </a:r>
            <a:r>
              <a:rPr lang="en-US" sz="2000" dirty="0" smtClean="0"/>
              <a:t> a graph based on a </a:t>
            </a:r>
            <a:r>
              <a:rPr lang="en-US" sz="2000" dirty="0" err="1" smtClean="0"/>
              <a:t>tabel</a:t>
            </a:r>
            <a:r>
              <a:rPr lang="en-US" sz="2000" dirty="0" smtClean="0"/>
              <a:t>, and that will automatically show all the changes of the table:</a:t>
            </a:r>
          </a:p>
          <a:p>
            <a:pPr marL="1371600" lvl="2" indent="-457200">
              <a:spcBef>
                <a:spcPts val="0"/>
              </a:spcBef>
              <a:spcAft>
                <a:spcPts val="600"/>
              </a:spcAft>
              <a:buFont typeface="+mj-lt"/>
              <a:buAutoNum type="alphaLcParenR"/>
            </a:pPr>
            <a:r>
              <a:rPr lang="en-US" sz="1800" dirty="0" smtClean="0"/>
              <a:t>Select all the area of the pivot table</a:t>
            </a:r>
          </a:p>
          <a:p>
            <a:pPr marL="1371600" lvl="2" indent="-457200">
              <a:spcBef>
                <a:spcPts val="0"/>
              </a:spcBef>
              <a:spcAft>
                <a:spcPts val="600"/>
              </a:spcAft>
              <a:buFont typeface="+mj-lt"/>
              <a:buAutoNum type="alphaLcParenR"/>
            </a:pPr>
            <a:endParaRPr lang="en-US" sz="1800" dirty="0" smtClean="0"/>
          </a:p>
          <a:p>
            <a:pPr marL="1371600" lvl="2" indent="-457200">
              <a:spcBef>
                <a:spcPts val="0"/>
              </a:spcBef>
              <a:spcAft>
                <a:spcPts val="600"/>
              </a:spcAft>
              <a:buFont typeface="+mj-lt"/>
              <a:buAutoNum type="alphaLcParenR"/>
            </a:pPr>
            <a:endParaRPr lang="en-US" sz="1800" dirty="0" smtClean="0"/>
          </a:p>
          <a:p>
            <a:pPr marL="1371600" lvl="2" indent="-457200">
              <a:spcBef>
                <a:spcPts val="0"/>
              </a:spcBef>
              <a:spcAft>
                <a:spcPts val="600"/>
              </a:spcAft>
              <a:buFont typeface="+mj-lt"/>
              <a:buAutoNum type="alphaLcParenR"/>
            </a:pPr>
            <a:endParaRPr lang="en-US" sz="1800" dirty="0" smtClean="0"/>
          </a:p>
          <a:p>
            <a:pPr marL="1371600" lvl="2" indent="-457200">
              <a:spcBef>
                <a:spcPts val="0"/>
              </a:spcBef>
              <a:spcAft>
                <a:spcPts val="600"/>
              </a:spcAft>
              <a:buFont typeface="+mj-lt"/>
              <a:buAutoNum type="alphaLcParenR"/>
            </a:pPr>
            <a:endParaRPr lang="en-US" sz="1800" dirty="0" smtClean="0"/>
          </a:p>
          <a:p>
            <a:pPr marL="1371600" lvl="2" indent="-457200">
              <a:spcBef>
                <a:spcPts val="0"/>
              </a:spcBef>
              <a:spcAft>
                <a:spcPts val="600"/>
              </a:spcAft>
              <a:buFont typeface="+mj-lt"/>
              <a:buAutoNum type="alphaLcParenR" startAt="13"/>
            </a:pPr>
            <a:endParaRPr lang="en-US" sz="1800" dirty="0" smtClean="0"/>
          </a:p>
          <a:p>
            <a:pPr marL="1371600" lvl="2" indent="-457200">
              <a:spcBef>
                <a:spcPts val="0"/>
              </a:spcBef>
              <a:spcAft>
                <a:spcPts val="600"/>
              </a:spcAft>
              <a:buFont typeface="+mj-lt"/>
              <a:buAutoNum type="alphaLcParenR" startAt="13"/>
            </a:pPr>
            <a:endParaRPr lang="en-US" sz="1800" dirty="0" smtClean="0"/>
          </a:p>
          <a:p>
            <a:pPr marL="1371600" lvl="2" indent="-457200">
              <a:spcBef>
                <a:spcPts val="0"/>
              </a:spcBef>
              <a:spcAft>
                <a:spcPts val="600"/>
              </a:spcAft>
              <a:buFont typeface="+mj-lt"/>
              <a:buAutoNum type="alphaLcParenR" startAt="13"/>
            </a:pPr>
            <a:endParaRPr lang="en-US" sz="1800" dirty="0" smtClean="0"/>
          </a:p>
          <a:p>
            <a:pPr marL="1371600" lvl="2" indent="-457200">
              <a:spcBef>
                <a:spcPts val="0"/>
              </a:spcBef>
              <a:spcAft>
                <a:spcPts val="600"/>
              </a:spcAft>
              <a:buFont typeface="+mj-lt"/>
              <a:buAutoNum type="alphaLcParenR" startAt="13"/>
            </a:pPr>
            <a:endParaRPr lang="en-US" sz="1800" dirty="0" smtClean="0"/>
          </a:p>
          <a:p>
            <a:pPr marL="1371600" lvl="2" indent="-457200">
              <a:spcBef>
                <a:spcPts val="0"/>
              </a:spcBef>
              <a:spcAft>
                <a:spcPts val="600"/>
              </a:spcAft>
              <a:buFont typeface="+mj-lt"/>
              <a:buAutoNum type="alphaLcParenR" startAt="13"/>
            </a:pPr>
            <a:endParaRPr lang="en-US" sz="1800" dirty="0" smtClean="0"/>
          </a:p>
          <a:p>
            <a:pPr marL="1371600" lvl="2" indent="-457200">
              <a:spcBef>
                <a:spcPts val="0"/>
              </a:spcBef>
              <a:spcAft>
                <a:spcPts val="600"/>
              </a:spcAft>
              <a:buFont typeface="+mj-lt"/>
              <a:buAutoNum type="alphaLcParenR" startAt="13"/>
            </a:pPr>
            <a:endParaRPr lang="en-US" sz="1800" dirty="0" smtClean="0"/>
          </a:p>
          <a:p>
            <a:pPr marL="914400" lvl="2" indent="0">
              <a:spcBef>
                <a:spcPts val="0"/>
              </a:spcBef>
              <a:spcAft>
                <a:spcPts val="600"/>
              </a:spcAft>
              <a:buNone/>
            </a:pPr>
            <a:endParaRPr lang="en-US" sz="1800" dirty="0" smtClean="0"/>
          </a:p>
          <a:p>
            <a:pPr marL="914400" lvl="1" indent="-457200">
              <a:spcBef>
                <a:spcPts val="1200"/>
              </a:spcBef>
              <a:spcAft>
                <a:spcPts val="600"/>
              </a:spcAft>
              <a:buFont typeface="+mj-lt"/>
              <a:buAutoNum type="arabicPeriod" startAt="18"/>
            </a:pPr>
            <a:r>
              <a:rPr lang="en-US" sz="2000" dirty="0" smtClean="0"/>
              <a:t>One </a:t>
            </a:r>
            <a:r>
              <a:rPr lang="en-US" sz="2000" dirty="0"/>
              <a:t>interesting capability </a:t>
            </a:r>
            <a:r>
              <a:rPr lang="en-US" sz="2000" dirty="0" smtClean="0"/>
              <a:t>is the </a:t>
            </a:r>
            <a:r>
              <a:rPr lang="en-US" sz="2000" dirty="0"/>
              <a:t>use of DAX. DAX stands for Data Analysis Expression and is the name of the language that PowerPivot for Excel uses to create calculations between the columns (fields) in </a:t>
            </a:r>
            <a:r>
              <a:rPr lang="en-US" sz="2000" dirty="0" smtClean="0"/>
              <a:t>an </a:t>
            </a:r>
            <a:r>
              <a:rPr lang="en-US" sz="2000" dirty="0"/>
              <a:t>Excel Data </a:t>
            </a:r>
            <a:r>
              <a:rPr lang="en-US" sz="2000" dirty="0" smtClean="0"/>
              <a:t>Model (</a:t>
            </a:r>
            <a:r>
              <a:rPr lang="en-US" sz="2000" dirty="0" err="1" smtClean="0"/>
              <a:t>PowerBI</a:t>
            </a:r>
            <a:r>
              <a:rPr lang="en-US" sz="2000" dirty="0" smtClean="0"/>
              <a:t> may use DAX, too)</a:t>
            </a:r>
          </a:p>
          <a:p>
            <a:pPr marL="914400" lvl="1" indent="-457200">
              <a:spcBef>
                <a:spcPts val="0"/>
              </a:spcBef>
              <a:spcAft>
                <a:spcPts val="600"/>
              </a:spcAft>
              <a:buFont typeface="+mj-lt"/>
              <a:buAutoNum type="arabicPeriod" startAt="18"/>
            </a:pPr>
            <a:r>
              <a:rPr lang="en-US" sz="2000" dirty="0"/>
              <a:t>Notice that each time you change the visible dimensions, you are in fact sending ad-hoc </a:t>
            </a:r>
            <a:r>
              <a:rPr lang="en-US" sz="2000" dirty="0" smtClean="0"/>
              <a:t>MDX queries </a:t>
            </a:r>
            <a:r>
              <a:rPr lang="en-US" sz="2000" dirty="0"/>
              <a:t>to the OLAP server</a:t>
            </a:r>
          </a:p>
          <a:p>
            <a:pPr marL="914400" lvl="1" indent="-457200">
              <a:spcBef>
                <a:spcPts val="0"/>
              </a:spcBef>
              <a:spcAft>
                <a:spcPts val="600"/>
              </a:spcAft>
              <a:buFont typeface="+mj-lt"/>
              <a:buAutoNum type="arabicPeriod" startAt="18"/>
            </a:pPr>
            <a:endParaRPr lang="en-US" sz="2000" dirty="0"/>
          </a:p>
          <a:p>
            <a:pPr marL="1371600" lvl="2" indent="-457200">
              <a:spcBef>
                <a:spcPts val="0"/>
              </a:spcBef>
              <a:spcAft>
                <a:spcPts val="600"/>
              </a:spcAft>
              <a:buFont typeface="+mj-lt"/>
              <a:buAutoNum type="alphaLcParenR"/>
            </a:pPr>
            <a:endParaRPr lang="pt-PT" sz="1800" dirty="0"/>
          </a:p>
          <a:p>
            <a:pPr marL="1371600" lvl="2" indent="-457200">
              <a:spcBef>
                <a:spcPts val="0"/>
              </a:spcBef>
              <a:spcAft>
                <a:spcPts val="600"/>
              </a:spcAft>
              <a:buFont typeface="+mj-lt"/>
              <a:buAutoNum type="alphaLcParenR"/>
            </a:pPr>
            <a:endParaRPr lang="pt-PT" sz="1800" dirty="0"/>
          </a:p>
          <a:p>
            <a:pPr marL="1371600" lvl="2" indent="-457200">
              <a:spcBef>
                <a:spcPts val="0"/>
              </a:spcBef>
              <a:spcAft>
                <a:spcPts val="600"/>
              </a:spcAft>
              <a:buFont typeface="+mj-lt"/>
              <a:buAutoNum type="alphaLcParenR"/>
            </a:pPr>
            <a:endParaRPr lang="pt-PT" sz="1800" dirty="0" smtClean="0"/>
          </a:p>
          <a:p>
            <a:pPr marL="1371600" lvl="2" indent="-457200">
              <a:spcBef>
                <a:spcPts val="0"/>
              </a:spcBef>
              <a:spcAft>
                <a:spcPts val="600"/>
              </a:spcAft>
              <a:buFont typeface="+mj-lt"/>
              <a:buAutoNum type="alphaLcParenR"/>
            </a:pPr>
            <a:endParaRPr lang="pt-PT" sz="1600" dirty="0" smtClean="0"/>
          </a:p>
          <a:p>
            <a:pPr marL="914400" lvl="1" indent="-457200">
              <a:spcBef>
                <a:spcPts val="0"/>
              </a:spcBef>
              <a:spcAft>
                <a:spcPts val="600"/>
              </a:spcAft>
              <a:buFont typeface="+mj-lt"/>
              <a:buAutoNum type="arabicPeriod" startAt="9"/>
            </a:pPr>
            <a:endParaRPr lang="pt-PT" sz="2000" dirty="0" smtClean="0"/>
          </a:p>
          <a:p>
            <a:pPr marL="914400" lvl="1" indent="-457200">
              <a:spcBef>
                <a:spcPts val="0"/>
              </a:spcBef>
              <a:spcAft>
                <a:spcPts val="600"/>
              </a:spcAft>
              <a:buFont typeface="+mj-lt"/>
              <a:buAutoNum type="arabicPeriod" startAt="9"/>
            </a:pPr>
            <a:endParaRPr lang="pt-PT" sz="2000" dirty="0"/>
          </a:p>
          <a:p>
            <a:pPr marL="914400" lvl="1" indent="-457200">
              <a:spcBef>
                <a:spcPts val="0"/>
              </a:spcBef>
              <a:spcAft>
                <a:spcPts val="600"/>
              </a:spcAft>
              <a:buFont typeface="+mj-lt"/>
              <a:buAutoNum type="arabicPeriod" startAt="9"/>
            </a:pPr>
            <a:endParaRPr lang="en-US" sz="2000" dirty="0" smtClean="0"/>
          </a:p>
          <a:p>
            <a:pPr marL="914400" lvl="1" indent="-457200">
              <a:spcBef>
                <a:spcPts val="0"/>
              </a:spcBef>
              <a:spcAft>
                <a:spcPts val="600"/>
              </a:spcAft>
              <a:buFont typeface="+mj-lt"/>
              <a:buAutoNum type="arabicPeriod" startAt="9"/>
            </a:pPr>
            <a:endParaRPr lang="en-US" sz="2000" dirty="0"/>
          </a:p>
          <a:p>
            <a:pPr marL="914400" lvl="1" indent="-457200">
              <a:spcBef>
                <a:spcPts val="0"/>
              </a:spcBef>
              <a:spcAft>
                <a:spcPts val="600"/>
              </a:spcAft>
              <a:buFont typeface="+mj-lt"/>
              <a:buAutoNum type="arabicPeriod" startAt="9"/>
            </a:pPr>
            <a:endParaRPr lang="en-US" sz="2000" dirty="0" smtClean="0"/>
          </a:p>
          <a:p>
            <a:pPr marL="914400" lvl="1" indent="-457200">
              <a:spcBef>
                <a:spcPts val="0"/>
              </a:spcBef>
              <a:spcAft>
                <a:spcPts val="600"/>
              </a:spcAft>
              <a:buFont typeface="+mj-lt"/>
              <a:buAutoNum type="arabicPeriod" startAt="9"/>
            </a:pPr>
            <a:endParaRPr lang="en-US" sz="2000" dirty="0"/>
          </a:p>
          <a:p>
            <a:pPr marL="914400" lvl="1" indent="-457200">
              <a:spcBef>
                <a:spcPts val="0"/>
              </a:spcBef>
              <a:spcAft>
                <a:spcPts val="600"/>
              </a:spcAft>
              <a:buFont typeface="+mj-lt"/>
              <a:buAutoNum type="arabicPeriod" startAt="9"/>
            </a:pPr>
            <a:endParaRPr lang="en-US" sz="2000" dirty="0" smtClean="0"/>
          </a:p>
          <a:p>
            <a:pPr marL="914400" lvl="1" indent="-457200">
              <a:spcBef>
                <a:spcPts val="0"/>
              </a:spcBef>
              <a:spcAft>
                <a:spcPts val="600"/>
              </a:spcAft>
              <a:buFont typeface="+mj-lt"/>
              <a:buAutoNum type="arabicPeriod" startAt="9"/>
            </a:pPr>
            <a:endParaRPr lang="en-US" sz="2000" dirty="0"/>
          </a:p>
          <a:p>
            <a:pPr marL="914400" lvl="1" indent="-457200">
              <a:spcBef>
                <a:spcPts val="0"/>
              </a:spcBef>
              <a:spcAft>
                <a:spcPts val="600"/>
              </a:spcAft>
              <a:buFont typeface="+mj-lt"/>
              <a:buAutoNum type="arabicPeriod" startAt="9"/>
            </a:pPr>
            <a:endParaRPr lang="en-US" sz="2000" dirty="0" smtClean="0"/>
          </a:p>
          <a:p>
            <a:pPr marL="914400" lvl="1" indent="-457200">
              <a:spcBef>
                <a:spcPts val="0"/>
              </a:spcBef>
              <a:spcAft>
                <a:spcPts val="600"/>
              </a:spcAft>
              <a:buFont typeface="+mj-lt"/>
              <a:buAutoNum type="arabicPeriod" startAt="9"/>
            </a:pPr>
            <a:endParaRPr lang="en-US" sz="2000" dirty="0"/>
          </a:p>
          <a:p>
            <a:pPr marL="914400" lvl="1" indent="-457200">
              <a:spcBef>
                <a:spcPts val="0"/>
              </a:spcBef>
              <a:spcAft>
                <a:spcPts val="600"/>
              </a:spcAft>
              <a:buFont typeface="+mj-lt"/>
              <a:buAutoNum type="arabicPeriod" startAt="9"/>
            </a:pPr>
            <a:endParaRPr lang="en-US" sz="2000" dirty="0" smtClean="0"/>
          </a:p>
          <a:p>
            <a:pPr marL="914400" lvl="1" indent="-457200">
              <a:spcBef>
                <a:spcPts val="0"/>
              </a:spcBef>
              <a:spcAft>
                <a:spcPts val="600"/>
              </a:spcAft>
              <a:buFont typeface="+mj-lt"/>
              <a:buAutoNum type="arabicPeriod" startAt="9"/>
            </a:pPr>
            <a:endParaRPr lang="en-US" sz="2000" dirty="0" smtClean="0"/>
          </a:p>
        </p:txBody>
      </p:sp>
    </p:spTree>
    <p:extLst>
      <p:ext uri="{BB962C8B-B14F-4D97-AF65-F5344CB8AC3E}">
        <p14:creationId xmlns:p14="http://schemas.microsoft.com/office/powerpoint/2010/main" val="37542983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0929" y="418455"/>
            <a:ext cx="10895307" cy="6303020"/>
          </a:xfrm>
        </p:spPr>
        <p:txBody>
          <a:bodyPr>
            <a:normAutofit/>
          </a:bodyPr>
          <a:lstStyle/>
          <a:p>
            <a:pPr marL="0" indent="0">
              <a:lnSpc>
                <a:spcPct val="100000"/>
              </a:lnSpc>
              <a:spcBef>
                <a:spcPts val="0"/>
              </a:spcBef>
              <a:spcAft>
                <a:spcPts val="300"/>
              </a:spcAft>
              <a:buNone/>
            </a:pPr>
            <a:r>
              <a:rPr lang="en-US" dirty="0" smtClean="0"/>
              <a:t>3. Using </a:t>
            </a:r>
            <a:r>
              <a:rPr lang="en-US" dirty="0" err="1" smtClean="0"/>
              <a:t>PowerBI</a:t>
            </a:r>
            <a:endParaRPr lang="en-US" dirty="0" smtClean="0"/>
          </a:p>
          <a:p>
            <a:pPr marL="0" indent="0">
              <a:lnSpc>
                <a:spcPct val="100000"/>
              </a:lnSpc>
              <a:spcBef>
                <a:spcPts val="0"/>
              </a:spcBef>
              <a:spcAft>
                <a:spcPts val="300"/>
              </a:spcAft>
              <a:buNone/>
            </a:pPr>
            <a:endParaRPr lang="en-US" sz="1000" dirty="0" smtClean="0"/>
          </a:p>
          <a:p>
            <a:pPr marL="0" indent="0">
              <a:lnSpc>
                <a:spcPct val="110000"/>
              </a:lnSpc>
              <a:spcBef>
                <a:spcPts val="0"/>
              </a:spcBef>
              <a:spcAft>
                <a:spcPts val="300"/>
              </a:spcAft>
              <a:buNone/>
            </a:pPr>
            <a:r>
              <a:rPr lang="en-US" sz="2400" dirty="0" err="1" smtClean="0"/>
              <a:t>PowerBI</a:t>
            </a:r>
            <a:r>
              <a:rPr lang="en-US" sz="2400" dirty="0" smtClean="0"/>
              <a:t> is a powerful Business Intelligence tool that can be used standalone or as a front-end for displaying data from a database, data warehouse, Internet tables, Excel data</a:t>
            </a:r>
            <a:r>
              <a:rPr lang="en-US" sz="2400" smtClean="0"/>
              <a:t>, OLAP </a:t>
            </a:r>
            <a:r>
              <a:rPr lang="en-US" sz="2400" dirty="0" smtClean="0"/>
              <a:t>server… Here we will just try it and in the next classes we’ll follow some detailed tutorials and projects.</a:t>
            </a:r>
            <a:endParaRPr lang="en-US" sz="2400" dirty="0"/>
          </a:p>
          <a:p>
            <a:pPr marL="0" indent="0">
              <a:buNone/>
            </a:pPr>
            <a:endParaRPr lang="en-US" sz="1000" dirty="0"/>
          </a:p>
          <a:p>
            <a:pPr marL="914400" lvl="1" indent="-457200">
              <a:spcBef>
                <a:spcPts val="0"/>
              </a:spcBef>
              <a:spcAft>
                <a:spcPts val="600"/>
              </a:spcAft>
              <a:buFont typeface="+mj-lt"/>
              <a:buAutoNum type="arabicPeriod"/>
            </a:pPr>
            <a:r>
              <a:rPr lang="en-US" sz="2000" dirty="0" smtClean="0"/>
              <a:t>Run the SQL Server Database and Analysis Services </a:t>
            </a:r>
          </a:p>
          <a:p>
            <a:pPr marL="914400" lvl="1" indent="-457200">
              <a:spcBef>
                <a:spcPts val="0"/>
              </a:spcBef>
              <a:spcAft>
                <a:spcPts val="600"/>
              </a:spcAft>
              <a:buFont typeface="+mj-lt"/>
              <a:buAutoNum type="arabicPeriod"/>
            </a:pPr>
            <a:r>
              <a:rPr lang="en-US" sz="2000" dirty="0" smtClean="0"/>
              <a:t>Download and </a:t>
            </a:r>
            <a:r>
              <a:rPr lang="en-US" sz="2000" dirty="0" err="1" smtClean="0"/>
              <a:t>Installthe</a:t>
            </a:r>
            <a:r>
              <a:rPr lang="en-US" sz="2000" dirty="0" smtClean="0"/>
              <a:t> </a:t>
            </a:r>
            <a:r>
              <a:rPr lang="en-US" sz="2000" dirty="0" err="1" smtClean="0"/>
              <a:t>PowerBI</a:t>
            </a:r>
            <a:r>
              <a:rPr lang="en-US" sz="2000" dirty="0"/>
              <a:t> application from </a:t>
            </a:r>
            <a:r>
              <a:rPr lang="en-US" sz="2000" dirty="0">
                <a:hlinkClick r:id="rId2"/>
              </a:rPr>
              <a:t>https://powerbi.microsoft.com/en-us/downloads</a:t>
            </a:r>
            <a:r>
              <a:rPr lang="en-US" sz="2000" dirty="0" smtClean="0">
                <a:hlinkClick r:id="rId2"/>
              </a:rPr>
              <a:t>/</a:t>
            </a:r>
            <a:r>
              <a:rPr lang="en-US" sz="2000" dirty="0" smtClean="0"/>
              <a:t> </a:t>
            </a:r>
          </a:p>
          <a:p>
            <a:pPr marL="1371600" lvl="2" indent="-457200">
              <a:spcBef>
                <a:spcPts val="0"/>
              </a:spcBef>
              <a:spcAft>
                <a:spcPts val="600"/>
              </a:spcAft>
              <a:buFont typeface="+mj-lt"/>
              <a:buAutoNum type="alphaLcParenR"/>
            </a:pPr>
            <a:r>
              <a:rPr lang="en-US" sz="1800" dirty="0" smtClean="0"/>
              <a:t>Install the </a:t>
            </a:r>
            <a:r>
              <a:rPr lang="en-US" sz="1800" dirty="0" err="1" smtClean="0"/>
              <a:t>PowerBI</a:t>
            </a:r>
            <a:r>
              <a:rPr lang="en-US" sz="1800" dirty="0" smtClean="0"/>
              <a:t> Desktop version, that has almost all professional functionalities but is free and has no license expiration date</a:t>
            </a:r>
          </a:p>
          <a:p>
            <a:pPr marL="914400" lvl="1" indent="-457200">
              <a:spcBef>
                <a:spcPts val="0"/>
              </a:spcBef>
              <a:spcAft>
                <a:spcPts val="600"/>
              </a:spcAft>
              <a:buFont typeface="+mj-lt"/>
              <a:buAutoNum type="arabicPeriod"/>
            </a:pPr>
            <a:r>
              <a:rPr lang="pt-PT" sz="2000" dirty="0" err="1" smtClean="0"/>
              <a:t>Enter</a:t>
            </a:r>
            <a:r>
              <a:rPr lang="pt-PT" sz="2000" dirty="0" smtClean="0"/>
              <a:t> </a:t>
            </a:r>
            <a:r>
              <a:rPr lang="pt-PT" sz="2000" dirty="0" err="1" smtClean="0"/>
              <a:t>PowerBI</a:t>
            </a:r>
            <a:r>
              <a:rPr lang="pt-PT" sz="2000" dirty="0" smtClean="0"/>
              <a:t> </a:t>
            </a:r>
          </a:p>
          <a:p>
            <a:pPr marL="1371600" lvl="2" indent="-457200">
              <a:spcBef>
                <a:spcPts val="0"/>
              </a:spcBef>
              <a:spcAft>
                <a:spcPts val="600"/>
              </a:spcAft>
              <a:buFont typeface="+mj-lt"/>
              <a:buAutoNum type="alphaLcParenR"/>
            </a:pPr>
            <a:r>
              <a:rPr lang="pt-PT" sz="1800" dirty="0" err="1"/>
              <a:t>Create</a:t>
            </a:r>
            <a:r>
              <a:rPr lang="pt-PT" sz="1800" dirty="0"/>
              <a:t> a </a:t>
            </a:r>
            <a:r>
              <a:rPr lang="pt-PT" sz="1800" dirty="0" err="1"/>
              <a:t>new</a:t>
            </a:r>
            <a:r>
              <a:rPr lang="pt-PT" sz="1800" dirty="0"/>
              <a:t> </a:t>
            </a:r>
            <a:r>
              <a:rPr lang="pt-PT" sz="1800" dirty="0" err="1"/>
              <a:t>project</a:t>
            </a:r>
            <a:endParaRPr lang="pt-PT" sz="1800" dirty="0"/>
          </a:p>
          <a:p>
            <a:pPr marL="1371600" lvl="2" indent="-457200">
              <a:spcBef>
                <a:spcPts val="0"/>
              </a:spcBef>
              <a:spcAft>
                <a:spcPts val="600"/>
              </a:spcAft>
              <a:buFont typeface="+mj-lt"/>
              <a:buAutoNum type="alphaLcParenR"/>
            </a:pPr>
            <a:r>
              <a:rPr lang="pt-PT" sz="1800" dirty="0" err="1"/>
              <a:t>Connect</a:t>
            </a:r>
            <a:r>
              <a:rPr lang="pt-PT" sz="1800" dirty="0"/>
              <a:t> to </a:t>
            </a:r>
            <a:r>
              <a:rPr lang="pt-PT" sz="1800" dirty="0" err="1"/>
              <a:t>the</a:t>
            </a:r>
            <a:r>
              <a:rPr lang="pt-PT" sz="1800" dirty="0"/>
              <a:t> OLAP Server </a:t>
            </a:r>
            <a:r>
              <a:rPr lang="pt-PT" sz="1800" dirty="0" err="1"/>
              <a:t>of</a:t>
            </a:r>
            <a:r>
              <a:rPr lang="pt-PT" sz="1800" dirty="0"/>
              <a:t> </a:t>
            </a:r>
            <a:r>
              <a:rPr lang="pt-PT" sz="1800" dirty="0" err="1"/>
              <a:t>your</a:t>
            </a:r>
            <a:r>
              <a:rPr lang="pt-PT" sz="1800" dirty="0"/>
              <a:t> Biblioteca  (</a:t>
            </a:r>
            <a:r>
              <a:rPr lang="pt-PT" sz="1800" dirty="0" err="1"/>
              <a:t>Library</a:t>
            </a:r>
            <a:r>
              <a:rPr lang="pt-PT" sz="1800" dirty="0"/>
              <a:t>) </a:t>
            </a:r>
            <a:r>
              <a:rPr lang="pt-PT" sz="1800" dirty="0" err="1"/>
              <a:t>Analysis</a:t>
            </a:r>
            <a:r>
              <a:rPr lang="pt-PT" sz="1800" dirty="0"/>
              <a:t> </a:t>
            </a:r>
            <a:r>
              <a:rPr lang="pt-PT" sz="1800" dirty="0" err="1"/>
              <a:t>Services</a:t>
            </a:r>
            <a:r>
              <a:rPr lang="pt-PT" sz="1800" dirty="0"/>
              <a:t> </a:t>
            </a:r>
            <a:r>
              <a:rPr lang="pt-PT" sz="1800" dirty="0" err="1" smtClean="0"/>
              <a:t>project</a:t>
            </a:r>
            <a:endParaRPr lang="pt-PT" sz="1800" dirty="0" smtClean="0"/>
          </a:p>
          <a:p>
            <a:pPr marL="1371600" lvl="2" indent="-457200">
              <a:spcBef>
                <a:spcPts val="0"/>
              </a:spcBef>
              <a:spcAft>
                <a:spcPts val="600"/>
              </a:spcAft>
              <a:buFont typeface="+mj-lt"/>
              <a:buAutoNum type="alphaLcParenR"/>
            </a:pPr>
            <a:r>
              <a:rPr lang="pt-PT" sz="1800" dirty="0" err="1" smtClean="0"/>
              <a:t>Choose</a:t>
            </a:r>
            <a:r>
              <a:rPr lang="pt-PT" sz="1800" dirty="0" smtClean="0"/>
              <a:t> </a:t>
            </a:r>
            <a:r>
              <a:rPr lang="pt-PT" sz="1800" dirty="0" err="1" smtClean="0"/>
              <a:t>the</a:t>
            </a:r>
            <a:r>
              <a:rPr lang="pt-PT" sz="1800" dirty="0" smtClean="0"/>
              <a:t> </a:t>
            </a:r>
            <a:r>
              <a:rPr lang="pt-PT" sz="1800" dirty="0" err="1" smtClean="0"/>
              <a:t>fields</a:t>
            </a:r>
            <a:r>
              <a:rPr lang="pt-PT" sz="1800" dirty="0" smtClean="0"/>
              <a:t> to </a:t>
            </a:r>
            <a:r>
              <a:rPr lang="pt-PT" sz="1800" dirty="0" err="1" smtClean="0"/>
              <a:t>import</a:t>
            </a:r>
            <a:r>
              <a:rPr lang="pt-PT" sz="1800" dirty="0" smtClean="0"/>
              <a:t> </a:t>
            </a:r>
          </a:p>
          <a:p>
            <a:pPr marL="1371600" lvl="2" indent="-457200">
              <a:spcBef>
                <a:spcPts val="0"/>
              </a:spcBef>
              <a:spcAft>
                <a:spcPts val="600"/>
              </a:spcAft>
              <a:buFont typeface="+mj-lt"/>
              <a:buAutoNum type="alphaLcParenR"/>
            </a:pPr>
            <a:r>
              <a:rPr lang="pt-PT" sz="1800" dirty="0" smtClean="0"/>
              <a:t>Explore </a:t>
            </a:r>
            <a:r>
              <a:rPr lang="pt-PT" sz="1800" dirty="0" err="1" smtClean="0"/>
              <a:t>the</a:t>
            </a:r>
            <a:r>
              <a:rPr lang="pt-PT" sz="1800" dirty="0" smtClean="0"/>
              <a:t> </a:t>
            </a:r>
            <a:r>
              <a:rPr lang="pt-PT" sz="1800" dirty="0" err="1" smtClean="0"/>
              <a:t>capacities</a:t>
            </a:r>
            <a:r>
              <a:rPr lang="pt-PT" sz="1800" dirty="0" smtClean="0"/>
              <a:t> os </a:t>
            </a:r>
            <a:r>
              <a:rPr lang="pt-PT" sz="1800" dirty="0" err="1" smtClean="0"/>
              <a:t>PowerBI</a:t>
            </a:r>
            <a:r>
              <a:rPr lang="pt-PT" sz="1800" dirty="0" smtClean="0"/>
              <a:t> </a:t>
            </a:r>
            <a:r>
              <a:rPr lang="pt-PT" sz="1800" dirty="0" err="1" smtClean="0"/>
              <a:t>by</a:t>
            </a:r>
            <a:r>
              <a:rPr lang="pt-PT" sz="1800" dirty="0" smtClean="0"/>
              <a:t> </a:t>
            </a:r>
            <a:r>
              <a:rPr lang="pt-PT" sz="1800" dirty="0" err="1" smtClean="0"/>
              <a:t>creating</a:t>
            </a:r>
            <a:r>
              <a:rPr lang="pt-PT" sz="1800" dirty="0" smtClean="0"/>
              <a:t> some </a:t>
            </a:r>
            <a:r>
              <a:rPr lang="pt-PT" sz="1800" dirty="0" err="1" smtClean="0"/>
              <a:t>dashboards</a:t>
            </a:r>
            <a:r>
              <a:rPr lang="pt-PT" sz="1800" dirty="0" smtClean="0"/>
              <a:t> </a:t>
            </a:r>
            <a:r>
              <a:rPr lang="pt-PT" sz="1800" dirty="0" err="1" smtClean="0"/>
              <a:t>that</a:t>
            </a:r>
            <a:r>
              <a:rPr lang="pt-PT" sz="1800" dirty="0" smtClean="0"/>
              <a:t> </a:t>
            </a:r>
            <a:r>
              <a:rPr lang="pt-PT" sz="1800" dirty="0" err="1" smtClean="0"/>
              <a:t>include</a:t>
            </a:r>
            <a:r>
              <a:rPr lang="pt-PT" sz="1800" dirty="0" smtClean="0"/>
              <a:t> diferente </a:t>
            </a:r>
            <a:r>
              <a:rPr lang="pt-PT" sz="1800" dirty="0" err="1" smtClean="0"/>
              <a:t>controls</a:t>
            </a:r>
            <a:r>
              <a:rPr lang="pt-PT" sz="1800" dirty="0" smtClean="0"/>
              <a:t> </a:t>
            </a:r>
            <a:r>
              <a:rPr lang="pt-PT" sz="1800" dirty="0" err="1" smtClean="0"/>
              <a:t>such</a:t>
            </a:r>
            <a:r>
              <a:rPr lang="pt-PT" sz="1800" dirty="0" smtClean="0"/>
              <a:t> as </a:t>
            </a:r>
            <a:r>
              <a:rPr lang="pt-PT" sz="1800" dirty="0" err="1" smtClean="0"/>
              <a:t>tables</a:t>
            </a:r>
            <a:r>
              <a:rPr lang="pt-PT" sz="1800" dirty="0" smtClean="0"/>
              <a:t>, </a:t>
            </a:r>
            <a:r>
              <a:rPr lang="pt-PT" sz="1800" dirty="0" err="1" smtClean="0"/>
              <a:t>scatters</a:t>
            </a:r>
            <a:r>
              <a:rPr lang="pt-PT" sz="1800" dirty="0" smtClean="0"/>
              <a:t>, </a:t>
            </a:r>
            <a:r>
              <a:rPr lang="pt-PT" sz="1800" dirty="0" err="1" smtClean="0"/>
              <a:t>filters</a:t>
            </a:r>
            <a:r>
              <a:rPr lang="pt-PT" sz="1800" dirty="0" smtClean="0"/>
              <a:t> …</a:t>
            </a:r>
            <a:endParaRPr lang="pt-PT" sz="1800" dirty="0"/>
          </a:p>
          <a:p>
            <a:pPr marL="914400" lvl="1" indent="-457200">
              <a:spcBef>
                <a:spcPts val="0"/>
              </a:spcBef>
              <a:spcAft>
                <a:spcPts val="600"/>
              </a:spcAft>
              <a:buFont typeface="+mj-lt"/>
              <a:buAutoNum type="arabicPeriod" startAt="5"/>
            </a:pPr>
            <a:endParaRPr lang="pt-PT" sz="2000" dirty="0"/>
          </a:p>
          <a:p>
            <a:pPr marL="914400" lvl="1" indent="-457200">
              <a:spcBef>
                <a:spcPts val="0"/>
              </a:spcBef>
              <a:spcAft>
                <a:spcPts val="600"/>
              </a:spcAft>
              <a:buFont typeface="+mj-lt"/>
              <a:buAutoNum type="arabicPeriod" startAt="5"/>
            </a:pPr>
            <a:endParaRPr lang="en-US" sz="2000" dirty="0" smtClean="0"/>
          </a:p>
          <a:p>
            <a:pPr marL="914400" lvl="1" indent="-457200">
              <a:spcBef>
                <a:spcPts val="0"/>
              </a:spcBef>
              <a:spcAft>
                <a:spcPts val="600"/>
              </a:spcAft>
              <a:buFont typeface="+mj-lt"/>
              <a:buAutoNum type="arabicPeriod" startAt="5"/>
            </a:pPr>
            <a:endParaRPr lang="en-US" sz="2000" dirty="0"/>
          </a:p>
          <a:p>
            <a:pPr marL="914400" lvl="1" indent="-457200">
              <a:spcBef>
                <a:spcPts val="0"/>
              </a:spcBef>
              <a:spcAft>
                <a:spcPts val="600"/>
              </a:spcAft>
              <a:buFont typeface="+mj-lt"/>
              <a:buAutoNum type="arabicPeriod" startAt="5"/>
            </a:pPr>
            <a:endParaRPr lang="en-US" sz="2000" dirty="0" smtClean="0"/>
          </a:p>
          <a:p>
            <a:pPr marL="914400" lvl="1" indent="-457200">
              <a:spcBef>
                <a:spcPts val="0"/>
              </a:spcBef>
              <a:spcAft>
                <a:spcPts val="600"/>
              </a:spcAft>
              <a:buFont typeface="+mj-lt"/>
              <a:buAutoNum type="arabicPeriod" startAt="5"/>
            </a:pPr>
            <a:endParaRPr lang="en-US" sz="2000" dirty="0"/>
          </a:p>
          <a:p>
            <a:pPr marL="914400" lvl="1" indent="-457200">
              <a:spcBef>
                <a:spcPts val="0"/>
              </a:spcBef>
              <a:spcAft>
                <a:spcPts val="600"/>
              </a:spcAft>
              <a:buFont typeface="+mj-lt"/>
              <a:buAutoNum type="arabicPeriod" startAt="5"/>
            </a:pPr>
            <a:endParaRPr lang="en-US" sz="2000" dirty="0" smtClean="0"/>
          </a:p>
          <a:p>
            <a:pPr marL="914400" lvl="1" indent="-457200">
              <a:spcBef>
                <a:spcPts val="0"/>
              </a:spcBef>
              <a:spcAft>
                <a:spcPts val="600"/>
              </a:spcAft>
              <a:buFont typeface="+mj-lt"/>
              <a:buAutoNum type="arabicPeriod" startAt="5"/>
            </a:pPr>
            <a:endParaRPr lang="en-US" sz="2000" dirty="0"/>
          </a:p>
          <a:p>
            <a:pPr marL="914400" lvl="1" indent="-457200">
              <a:spcBef>
                <a:spcPts val="0"/>
              </a:spcBef>
              <a:spcAft>
                <a:spcPts val="600"/>
              </a:spcAft>
              <a:buFont typeface="+mj-lt"/>
              <a:buAutoNum type="arabicPeriod" startAt="5"/>
            </a:pPr>
            <a:endParaRPr lang="en-US" sz="2000" dirty="0" smtClean="0"/>
          </a:p>
          <a:p>
            <a:pPr marL="914400" lvl="1" indent="-457200">
              <a:spcBef>
                <a:spcPts val="0"/>
              </a:spcBef>
              <a:spcAft>
                <a:spcPts val="600"/>
              </a:spcAft>
              <a:buFont typeface="+mj-lt"/>
              <a:buAutoNum type="arabicPeriod" startAt="5"/>
            </a:pPr>
            <a:endParaRPr lang="en-US" sz="2000" dirty="0"/>
          </a:p>
          <a:p>
            <a:pPr marL="914400" lvl="1" indent="-457200">
              <a:spcBef>
                <a:spcPts val="0"/>
              </a:spcBef>
              <a:spcAft>
                <a:spcPts val="600"/>
              </a:spcAft>
              <a:buFont typeface="+mj-lt"/>
              <a:buAutoNum type="arabicPeriod" startAt="5"/>
            </a:pPr>
            <a:endParaRPr lang="en-US" sz="2000" dirty="0" smtClean="0"/>
          </a:p>
          <a:p>
            <a:pPr marL="914400" lvl="1" indent="-457200">
              <a:spcBef>
                <a:spcPts val="0"/>
              </a:spcBef>
              <a:spcAft>
                <a:spcPts val="600"/>
              </a:spcAft>
              <a:buFont typeface="+mj-lt"/>
              <a:buAutoNum type="arabicPeriod" startAt="5"/>
            </a:pPr>
            <a:endParaRPr lang="en-US" sz="2000" dirty="0" smtClean="0"/>
          </a:p>
        </p:txBody>
      </p:sp>
      <p:sp>
        <p:nvSpPr>
          <p:cNvPr id="2" name="Marcador de Posição do Número do Diapositivo 1"/>
          <p:cNvSpPr>
            <a:spLocks noGrp="1"/>
          </p:cNvSpPr>
          <p:nvPr>
            <p:ph type="sldNum" sz="quarter" idx="12"/>
          </p:nvPr>
        </p:nvSpPr>
        <p:spPr/>
        <p:txBody>
          <a:bodyPr/>
          <a:lstStyle/>
          <a:p>
            <a:fld id="{7054199A-D540-4296-AF52-B4A445F1258E}" type="slidenum">
              <a:rPr lang="pt-PT" smtClean="0"/>
              <a:t>11</a:t>
            </a:fld>
            <a:endParaRPr lang="pt-PT"/>
          </a:p>
        </p:txBody>
      </p:sp>
    </p:spTree>
    <p:extLst>
      <p:ext uri="{BB962C8B-B14F-4D97-AF65-F5344CB8AC3E}">
        <p14:creationId xmlns:p14="http://schemas.microsoft.com/office/powerpoint/2010/main" val="7012604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7239" y="89442"/>
            <a:ext cx="11234978" cy="6497338"/>
          </a:xfrm>
        </p:spPr>
        <p:txBody>
          <a:bodyPr>
            <a:normAutofit/>
          </a:bodyPr>
          <a:lstStyle/>
          <a:p>
            <a:pPr marL="0" indent="0" algn="ctr">
              <a:lnSpc>
                <a:spcPct val="120000"/>
              </a:lnSpc>
              <a:spcBef>
                <a:spcPts val="0"/>
              </a:spcBef>
              <a:spcAft>
                <a:spcPts val="1200"/>
              </a:spcAft>
              <a:buNone/>
            </a:pPr>
            <a:endParaRPr lang="pt-PT" sz="3900" dirty="0" smtClean="0"/>
          </a:p>
          <a:p>
            <a:pPr marL="0" indent="0" algn="ctr">
              <a:lnSpc>
                <a:spcPct val="120000"/>
              </a:lnSpc>
              <a:spcBef>
                <a:spcPts val="0"/>
              </a:spcBef>
              <a:spcAft>
                <a:spcPts val="1200"/>
              </a:spcAft>
              <a:buNone/>
            </a:pPr>
            <a:endParaRPr lang="pt-PT" sz="3900" dirty="0"/>
          </a:p>
          <a:p>
            <a:pPr marL="0" indent="0" algn="ctr">
              <a:lnSpc>
                <a:spcPct val="120000"/>
              </a:lnSpc>
              <a:spcBef>
                <a:spcPts val="0"/>
              </a:spcBef>
              <a:spcAft>
                <a:spcPts val="1200"/>
              </a:spcAft>
              <a:buNone/>
            </a:pPr>
            <a:r>
              <a:rPr lang="pt-PT" sz="3900" dirty="0" err="1" smtClean="0"/>
              <a:t>Reports</a:t>
            </a:r>
            <a:r>
              <a:rPr lang="pt-PT" sz="3900" dirty="0" smtClean="0"/>
              <a:t>, Excel, </a:t>
            </a:r>
            <a:r>
              <a:rPr lang="pt-PT" sz="3900" dirty="0" err="1" smtClean="0"/>
              <a:t>PowerBI</a:t>
            </a:r>
            <a:endParaRPr lang="pt-PT" sz="3900" dirty="0" smtClean="0"/>
          </a:p>
          <a:p>
            <a:pPr marL="0" indent="0">
              <a:lnSpc>
                <a:spcPct val="120000"/>
              </a:lnSpc>
              <a:spcBef>
                <a:spcPts val="0"/>
              </a:spcBef>
              <a:spcAft>
                <a:spcPts val="1200"/>
              </a:spcAft>
              <a:buNone/>
            </a:pPr>
            <a:endParaRPr lang="pt-PT" sz="3900" dirty="0"/>
          </a:p>
          <a:p>
            <a:pPr marL="0" indent="0" algn="ctr">
              <a:lnSpc>
                <a:spcPct val="120000"/>
              </a:lnSpc>
              <a:spcBef>
                <a:spcPts val="0"/>
              </a:spcBef>
              <a:spcAft>
                <a:spcPts val="1200"/>
              </a:spcAft>
              <a:buNone/>
            </a:pPr>
            <a:r>
              <a:rPr lang="pt-PT" sz="3900" dirty="0" smtClean="0"/>
              <a:t>END</a:t>
            </a:r>
            <a:endParaRPr lang="pt-PT" sz="3900" dirty="0"/>
          </a:p>
        </p:txBody>
      </p:sp>
      <p:sp>
        <p:nvSpPr>
          <p:cNvPr id="2" name="Marcador de Posição do Número do Diapositivo 1"/>
          <p:cNvSpPr>
            <a:spLocks noGrp="1"/>
          </p:cNvSpPr>
          <p:nvPr>
            <p:ph type="sldNum" sz="quarter" idx="12"/>
          </p:nvPr>
        </p:nvSpPr>
        <p:spPr/>
        <p:txBody>
          <a:bodyPr/>
          <a:lstStyle/>
          <a:p>
            <a:fld id="{7054199A-D540-4296-AF52-B4A445F1258E}" type="slidenum">
              <a:rPr lang="pt-PT" smtClean="0"/>
              <a:t>12</a:t>
            </a:fld>
            <a:endParaRPr lang="pt-PT" dirty="0"/>
          </a:p>
        </p:txBody>
      </p:sp>
    </p:spTree>
    <p:extLst>
      <p:ext uri="{BB962C8B-B14F-4D97-AF65-F5344CB8AC3E}">
        <p14:creationId xmlns:p14="http://schemas.microsoft.com/office/powerpoint/2010/main" val="40055070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0929" y="418455"/>
            <a:ext cx="10895307" cy="6303020"/>
          </a:xfrm>
        </p:spPr>
        <p:txBody>
          <a:bodyPr>
            <a:normAutofit/>
          </a:bodyPr>
          <a:lstStyle/>
          <a:p>
            <a:pPr marL="514350" indent="-514350">
              <a:lnSpc>
                <a:spcPct val="100000"/>
              </a:lnSpc>
              <a:spcBef>
                <a:spcPts val="0"/>
              </a:spcBef>
              <a:spcAft>
                <a:spcPts val="300"/>
              </a:spcAft>
              <a:buAutoNum type="arabicPeriod"/>
            </a:pPr>
            <a:r>
              <a:rPr lang="en-US" dirty="0" smtClean="0"/>
              <a:t>SQL Server Reporting Services</a:t>
            </a:r>
          </a:p>
          <a:p>
            <a:pPr marL="0" indent="0">
              <a:lnSpc>
                <a:spcPct val="100000"/>
              </a:lnSpc>
              <a:spcBef>
                <a:spcPts val="0"/>
              </a:spcBef>
              <a:spcAft>
                <a:spcPts val="300"/>
              </a:spcAft>
              <a:buNone/>
            </a:pPr>
            <a:r>
              <a:rPr lang="en-US" sz="2400" dirty="0" smtClean="0"/>
              <a:t>The results provided by the cube can be visualized using the SQL Server Reporting Services. For creating a Report project: </a:t>
            </a:r>
          </a:p>
          <a:p>
            <a:pPr marL="0" indent="0">
              <a:buNone/>
            </a:pPr>
            <a:endParaRPr lang="en-US" sz="1000" dirty="0" smtClean="0"/>
          </a:p>
          <a:p>
            <a:pPr marL="914400" lvl="1" indent="-457200">
              <a:spcBef>
                <a:spcPts val="0"/>
              </a:spcBef>
              <a:spcAft>
                <a:spcPts val="600"/>
              </a:spcAft>
              <a:buFont typeface="+mj-lt"/>
              <a:buAutoNum type="arabicPeriod"/>
            </a:pPr>
            <a:r>
              <a:rPr lang="en-US" sz="2000" dirty="0" smtClean="0"/>
              <a:t>For SQL Server 2012 … 2016, on the SS Configuration Manager, start the DB services and/or the Analysis Services and the </a:t>
            </a:r>
            <a:r>
              <a:rPr lang="en-US" sz="2000" b="1" dirty="0" smtClean="0"/>
              <a:t>Reporting Services</a:t>
            </a:r>
          </a:p>
          <a:p>
            <a:pPr marL="914400" lvl="1" indent="-457200">
              <a:spcBef>
                <a:spcPts val="0"/>
              </a:spcBef>
              <a:spcAft>
                <a:spcPts val="600"/>
              </a:spcAft>
              <a:buFont typeface="+mj-lt"/>
              <a:buAutoNum type="arabicPeriod"/>
            </a:pPr>
            <a:r>
              <a:rPr lang="en-US" sz="2000" dirty="0"/>
              <a:t>For SQL Server </a:t>
            </a:r>
            <a:r>
              <a:rPr lang="en-US" sz="2000" dirty="0" smtClean="0"/>
              <a:t>2017 and above, on the SSCM start de DB and/or the Analysis Services, and then look for the application </a:t>
            </a:r>
            <a:r>
              <a:rPr lang="en-US" sz="2000" b="1" dirty="0" smtClean="0"/>
              <a:t>Reporting Services Configuration</a:t>
            </a:r>
            <a:r>
              <a:rPr lang="en-US" sz="1800" dirty="0" smtClean="0"/>
              <a:t>:</a:t>
            </a:r>
          </a:p>
          <a:p>
            <a:pPr marL="1371600" lvl="2" indent="-457200">
              <a:spcBef>
                <a:spcPts val="0"/>
              </a:spcBef>
              <a:spcAft>
                <a:spcPts val="600"/>
              </a:spcAft>
              <a:buFont typeface="+mj-lt"/>
              <a:buAutoNum type="alphaLcParenR"/>
            </a:pPr>
            <a:r>
              <a:rPr lang="en-US" sz="1800" dirty="0" smtClean="0"/>
              <a:t>Run the Reporting Services Configuration as Administrator</a:t>
            </a:r>
          </a:p>
          <a:p>
            <a:pPr marL="1371600" lvl="2" indent="-457200">
              <a:spcBef>
                <a:spcPts val="0"/>
              </a:spcBef>
              <a:spcAft>
                <a:spcPts val="600"/>
              </a:spcAft>
              <a:buFont typeface="+mj-lt"/>
              <a:buAutoNum type="alphaLcParenR"/>
            </a:pPr>
            <a:r>
              <a:rPr lang="en-US" sz="1800" dirty="0" smtClean="0"/>
              <a:t>On the first page, click the Start button: the other options on the left pane, become active</a:t>
            </a:r>
          </a:p>
          <a:p>
            <a:pPr marL="914400" lvl="1" indent="-457200">
              <a:spcBef>
                <a:spcPts val="0"/>
              </a:spcBef>
              <a:spcAft>
                <a:spcPts val="600"/>
              </a:spcAft>
              <a:buFont typeface="+mj-lt"/>
              <a:buAutoNum type="arabicPeriod" startAt="5"/>
            </a:pPr>
            <a:endParaRPr lang="en-US" sz="2000" dirty="0" smtClean="0"/>
          </a:p>
        </p:txBody>
      </p:sp>
      <p:sp>
        <p:nvSpPr>
          <p:cNvPr id="2" name="Marcador de Posição do Número do Diapositivo 1"/>
          <p:cNvSpPr>
            <a:spLocks noGrp="1"/>
          </p:cNvSpPr>
          <p:nvPr>
            <p:ph type="sldNum" sz="quarter" idx="12"/>
          </p:nvPr>
        </p:nvSpPr>
        <p:spPr/>
        <p:txBody>
          <a:bodyPr/>
          <a:lstStyle/>
          <a:p>
            <a:fld id="{7054199A-D540-4296-AF52-B4A445F1258E}" type="slidenum">
              <a:rPr lang="pt-PT" smtClean="0"/>
              <a:t>2</a:t>
            </a:fld>
            <a:endParaRPr lang="pt-PT"/>
          </a:p>
        </p:txBody>
      </p:sp>
      <p:pic>
        <p:nvPicPr>
          <p:cNvPr id="6" name="Imagem 5"/>
          <p:cNvPicPr>
            <a:picLocks noChangeAspect="1"/>
          </p:cNvPicPr>
          <p:nvPr/>
        </p:nvPicPr>
        <p:blipFill>
          <a:blip r:embed="rId2"/>
          <a:stretch>
            <a:fillRect/>
          </a:stretch>
        </p:blipFill>
        <p:spPr>
          <a:xfrm>
            <a:off x="7628709" y="4167028"/>
            <a:ext cx="3917527" cy="2108112"/>
          </a:xfrm>
          <a:prstGeom prst="rect">
            <a:avLst/>
          </a:prstGeom>
        </p:spPr>
      </p:pic>
      <p:sp>
        <p:nvSpPr>
          <p:cNvPr id="8" name="CaixaDeTexto 7"/>
          <p:cNvSpPr txBox="1"/>
          <p:nvPr/>
        </p:nvSpPr>
        <p:spPr>
          <a:xfrm>
            <a:off x="1110343" y="3824714"/>
            <a:ext cx="6299804" cy="3293209"/>
          </a:xfrm>
          <a:prstGeom prst="rect">
            <a:avLst/>
          </a:prstGeom>
          <a:noFill/>
        </p:spPr>
        <p:txBody>
          <a:bodyPr wrap="square" rtlCol="0">
            <a:spAutoFit/>
          </a:bodyPr>
          <a:lstStyle/>
          <a:p>
            <a:pPr marL="914400" lvl="1" indent="-457200" defTabSz="914400">
              <a:lnSpc>
                <a:spcPct val="90000"/>
              </a:lnSpc>
              <a:spcAft>
                <a:spcPts val="600"/>
              </a:spcAft>
              <a:buFont typeface="+mj-lt"/>
              <a:buAutoNum type="alphaLcParenR" startAt="3"/>
            </a:pPr>
            <a:r>
              <a:rPr lang="pt-PT" sz="2000" dirty="0"/>
              <a:t>NOTICE </a:t>
            </a:r>
            <a:r>
              <a:rPr lang="pt-PT" sz="2000" dirty="0" smtClean="0"/>
              <a:t>1: </a:t>
            </a:r>
            <a:r>
              <a:rPr lang="pt-PT" sz="2000" dirty="0" err="1" smtClean="0"/>
              <a:t>These</a:t>
            </a:r>
            <a:r>
              <a:rPr lang="pt-PT" sz="2000" dirty="0" smtClean="0"/>
              <a:t> </a:t>
            </a:r>
            <a:r>
              <a:rPr lang="pt-PT" sz="2000" dirty="0" err="1" smtClean="0"/>
              <a:t>options</a:t>
            </a:r>
            <a:r>
              <a:rPr lang="pt-PT" sz="2000" dirty="0" smtClean="0"/>
              <a:t> configure </a:t>
            </a:r>
            <a:r>
              <a:rPr lang="pt-PT" sz="2000" dirty="0" err="1" smtClean="0"/>
              <a:t>the</a:t>
            </a:r>
            <a:r>
              <a:rPr lang="pt-PT" sz="2000" dirty="0" smtClean="0"/>
              <a:t> </a:t>
            </a:r>
            <a:r>
              <a:rPr lang="pt-PT" sz="2000" dirty="0" err="1" smtClean="0"/>
              <a:t>Report</a:t>
            </a:r>
            <a:r>
              <a:rPr lang="pt-PT" sz="2000" dirty="0" smtClean="0"/>
              <a:t> Server.  For </a:t>
            </a:r>
            <a:r>
              <a:rPr lang="pt-PT" sz="2000" dirty="0" err="1" smtClean="0"/>
              <a:t>example</a:t>
            </a:r>
            <a:r>
              <a:rPr lang="pt-PT" sz="2000" dirty="0" smtClean="0"/>
              <a:t>, for </a:t>
            </a:r>
            <a:r>
              <a:rPr lang="pt-PT" sz="2000" dirty="0" err="1"/>
              <a:t>testing</a:t>
            </a:r>
            <a:r>
              <a:rPr lang="pt-PT" sz="2000" dirty="0"/>
              <a:t> a </a:t>
            </a:r>
            <a:r>
              <a:rPr lang="pt-PT" sz="2000" dirty="0" err="1"/>
              <a:t>Report</a:t>
            </a:r>
            <a:r>
              <a:rPr lang="pt-PT" sz="2000" dirty="0"/>
              <a:t> Project </a:t>
            </a:r>
            <a:r>
              <a:rPr lang="pt-PT" sz="2000" dirty="0" err="1"/>
              <a:t>using</a:t>
            </a:r>
            <a:r>
              <a:rPr lang="pt-PT" sz="2000" dirty="0"/>
              <a:t> </a:t>
            </a:r>
            <a:r>
              <a:rPr lang="pt-PT" sz="2000" dirty="0" err="1"/>
              <a:t>the</a:t>
            </a:r>
            <a:r>
              <a:rPr lang="pt-PT" sz="2000" dirty="0"/>
              <a:t> browser, </a:t>
            </a:r>
            <a:r>
              <a:rPr lang="pt-PT" sz="2000" dirty="0" err="1"/>
              <a:t>you</a:t>
            </a:r>
            <a:r>
              <a:rPr lang="pt-PT" sz="2000" dirty="0"/>
              <a:t> </a:t>
            </a:r>
            <a:r>
              <a:rPr lang="pt-PT" sz="2000" dirty="0" err="1"/>
              <a:t>may</a:t>
            </a:r>
            <a:r>
              <a:rPr lang="pt-PT" sz="2000" dirty="0"/>
              <a:t> </a:t>
            </a:r>
            <a:r>
              <a:rPr lang="pt-PT" sz="2000" dirty="0" err="1"/>
              <a:t>need</a:t>
            </a:r>
            <a:r>
              <a:rPr lang="pt-PT" sz="2000" dirty="0"/>
              <a:t> to </a:t>
            </a:r>
            <a:r>
              <a:rPr lang="pt-PT" sz="2000" dirty="0" err="1"/>
              <a:t>access</a:t>
            </a:r>
            <a:r>
              <a:rPr lang="pt-PT" sz="2000" dirty="0"/>
              <a:t> </a:t>
            </a:r>
            <a:r>
              <a:rPr lang="pt-PT" sz="2000" dirty="0" err="1"/>
              <a:t>these</a:t>
            </a:r>
            <a:r>
              <a:rPr lang="pt-PT" sz="2000" dirty="0"/>
              <a:t> </a:t>
            </a:r>
            <a:r>
              <a:rPr lang="pt-PT" sz="2000" dirty="0" err="1" smtClean="0"/>
              <a:t>configurations</a:t>
            </a:r>
            <a:r>
              <a:rPr lang="pt-PT" sz="2000" dirty="0" smtClean="0"/>
              <a:t>. </a:t>
            </a:r>
            <a:r>
              <a:rPr lang="pt-PT" sz="2000" dirty="0" err="1"/>
              <a:t>However</a:t>
            </a:r>
            <a:r>
              <a:rPr lang="pt-PT" sz="2000" dirty="0"/>
              <a:t>, </a:t>
            </a:r>
            <a:r>
              <a:rPr lang="pt-PT" sz="2000" dirty="0" err="1"/>
              <a:t>frequently</a:t>
            </a:r>
            <a:r>
              <a:rPr lang="pt-PT" sz="2000" dirty="0"/>
              <a:t> </a:t>
            </a:r>
            <a:r>
              <a:rPr lang="pt-PT" sz="2000" dirty="0" err="1"/>
              <a:t>it</a:t>
            </a:r>
            <a:r>
              <a:rPr lang="pt-PT" sz="2000" dirty="0"/>
              <a:t> </a:t>
            </a:r>
            <a:r>
              <a:rPr lang="pt-PT" sz="2000" dirty="0" err="1"/>
              <a:t>is</a:t>
            </a:r>
            <a:r>
              <a:rPr lang="pt-PT" sz="2000" dirty="0"/>
              <a:t> </a:t>
            </a:r>
            <a:r>
              <a:rPr lang="pt-PT" sz="2000" dirty="0" err="1"/>
              <a:t>enough</a:t>
            </a:r>
            <a:r>
              <a:rPr lang="pt-PT" sz="2000" dirty="0"/>
              <a:t> to </a:t>
            </a:r>
            <a:r>
              <a:rPr lang="pt-PT" sz="2000" dirty="0" err="1"/>
              <a:t>confirm</a:t>
            </a:r>
            <a:r>
              <a:rPr lang="pt-PT" sz="2000" dirty="0"/>
              <a:t> </a:t>
            </a:r>
            <a:r>
              <a:rPr lang="pt-PT" sz="2000" dirty="0" err="1"/>
              <a:t>the</a:t>
            </a:r>
            <a:r>
              <a:rPr lang="pt-PT" sz="2000" dirty="0"/>
              <a:t> </a:t>
            </a:r>
            <a:r>
              <a:rPr lang="pt-PT" sz="2000" dirty="0" err="1"/>
              <a:t>default</a:t>
            </a:r>
            <a:r>
              <a:rPr lang="pt-PT" sz="2000" dirty="0"/>
              <a:t> </a:t>
            </a:r>
            <a:r>
              <a:rPr lang="pt-PT" sz="2000" dirty="0" err="1" smtClean="0"/>
              <a:t>values</a:t>
            </a:r>
            <a:endParaRPr lang="pt-PT" sz="2000" dirty="0" smtClean="0"/>
          </a:p>
          <a:p>
            <a:pPr marL="914400" lvl="1" indent="-457200" defTabSz="914400">
              <a:lnSpc>
                <a:spcPct val="90000"/>
              </a:lnSpc>
              <a:spcAft>
                <a:spcPts val="600"/>
              </a:spcAft>
              <a:buFont typeface="+mj-lt"/>
              <a:buAutoNum type="alphaLcParenR" startAt="3"/>
            </a:pPr>
            <a:r>
              <a:rPr lang="en-US" sz="2000" dirty="0" smtClean="0"/>
              <a:t>NOTICE 2: </a:t>
            </a:r>
            <a:r>
              <a:rPr lang="en-US" sz="2000" dirty="0"/>
              <a:t>This Reporting Services Configuration </a:t>
            </a:r>
            <a:r>
              <a:rPr lang="en-US" sz="2000" dirty="0" smtClean="0"/>
              <a:t>exists </a:t>
            </a:r>
            <a:r>
              <a:rPr lang="en-US" sz="2000" dirty="0"/>
              <a:t>for </a:t>
            </a:r>
            <a:r>
              <a:rPr lang="en-US" sz="2000" dirty="0" smtClean="0"/>
              <a:t>all the SS versions since 2012. On the 2012 you </a:t>
            </a:r>
            <a:r>
              <a:rPr lang="en-US" sz="2000" dirty="0"/>
              <a:t>may also use it for starting and stopping the </a:t>
            </a:r>
            <a:r>
              <a:rPr lang="en-US" sz="2000" dirty="0" smtClean="0"/>
              <a:t>service (but you can do that using the SSCM only)</a:t>
            </a:r>
            <a:endParaRPr lang="en-US" sz="2000" dirty="0"/>
          </a:p>
          <a:p>
            <a:pPr marL="914400" lvl="1" indent="-457200" defTabSz="914400">
              <a:lnSpc>
                <a:spcPct val="90000"/>
              </a:lnSpc>
              <a:spcAft>
                <a:spcPts val="600"/>
              </a:spcAft>
              <a:buFont typeface="+mj-lt"/>
              <a:buAutoNum type="alphaLcParenR" startAt="3"/>
            </a:pPr>
            <a:endParaRPr lang="pt-PT" sz="2000" dirty="0"/>
          </a:p>
        </p:txBody>
      </p:sp>
      <p:cxnSp>
        <p:nvCxnSpPr>
          <p:cNvPr id="5" name="Conexão reta unidirecional 4"/>
          <p:cNvCxnSpPr/>
          <p:nvPr/>
        </p:nvCxnSpPr>
        <p:spPr>
          <a:xfrm>
            <a:off x="4859383" y="3762103"/>
            <a:ext cx="5486400" cy="20247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89770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0929" y="418454"/>
            <a:ext cx="7500293" cy="6139099"/>
          </a:xfrm>
        </p:spPr>
        <p:txBody>
          <a:bodyPr>
            <a:normAutofit/>
          </a:bodyPr>
          <a:lstStyle/>
          <a:p>
            <a:pPr marL="0" indent="0">
              <a:lnSpc>
                <a:spcPct val="100000"/>
              </a:lnSpc>
              <a:spcBef>
                <a:spcPts val="0"/>
              </a:spcBef>
              <a:spcAft>
                <a:spcPts val="300"/>
              </a:spcAft>
              <a:buNone/>
            </a:pPr>
            <a:r>
              <a:rPr lang="en-US" sz="2400" dirty="0" smtClean="0"/>
              <a:t>Creating a Basic Report</a:t>
            </a:r>
          </a:p>
          <a:p>
            <a:pPr marL="0" indent="0">
              <a:lnSpc>
                <a:spcPct val="100000"/>
              </a:lnSpc>
              <a:spcBef>
                <a:spcPts val="0"/>
              </a:spcBef>
              <a:spcAft>
                <a:spcPts val="300"/>
              </a:spcAft>
              <a:buNone/>
            </a:pPr>
            <a:endParaRPr lang="en-US" sz="1000" dirty="0" smtClean="0"/>
          </a:p>
          <a:p>
            <a:pPr marL="914400" lvl="1" indent="-457200">
              <a:spcBef>
                <a:spcPts val="0"/>
              </a:spcBef>
              <a:spcAft>
                <a:spcPts val="600"/>
              </a:spcAft>
              <a:buFont typeface="+mj-lt"/>
              <a:buAutoNum type="arabicPeriod"/>
            </a:pPr>
            <a:r>
              <a:rPr lang="en-US" sz="2000" dirty="0" smtClean="0"/>
              <a:t>Enter Visual Studio running it as Administrator </a:t>
            </a:r>
            <a:endParaRPr lang="en-US" sz="2000" b="1" dirty="0" smtClean="0"/>
          </a:p>
          <a:p>
            <a:pPr marL="914400" lvl="1" indent="-457200">
              <a:spcBef>
                <a:spcPts val="0"/>
              </a:spcBef>
              <a:spcAft>
                <a:spcPts val="600"/>
              </a:spcAft>
              <a:buFont typeface="+mj-lt"/>
              <a:buAutoNum type="arabicPeriod"/>
            </a:pPr>
            <a:r>
              <a:rPr lang="en-US" sz="2000" dirty="0" smtClean="0"/>
              <a:t>Then File -&gt; New Project -&gt; Report Server Project Wizard (may vary a little bit due to SS versions)</a:t>
            </a:r>
          </a:p>
          <a:p>
            <a:pPr marL="914400" lvl="1" indent="-457200">
              <a:spcBef>
                <a:spcPts val="0"/>
              </a:spcBef>
              <a:spcAft>
                <a:spcPts val="600"/>
              </a:spcAft>
              <a:buFont typeface="+mj-lt"/>
              <a:buAutoNum type="arabicPeriod"/>
            </a:pPr>
            <a:r>
              <a:rPr lang="en-US" sz="2000" dirty="0" smtClean="0"/>
              <a:t>Give the project a name and choose the folder</a:t>
            </a:r>
          </a:p>
          <a:p>
            <a:pPr marL="914400" lvl="1" indent="-457200">
              <a:spcBef>
                <a:spcPts val="0"/>
              </a:spcBef>
              <a:spcAft>
                <a:spcPts val="600"/>
              </a:spcAft>
              <a:buFont typeface="+mj-lt"/>
              <a:buAutoNum type="arabicPeriod"/>
            </a:pPr>
            <a:r>
              <a:rPr lang="en-US" sz="2000" dirty="0" smtClean="0"/>
              <a:t>The Wizard appears. Click next. The Data Source configuration pane appears. You can connect to several types of sources:</a:t>
            </a:r>
          </a:p>
          <a:p>
            <a:pPr marL="1371600" lvl="2" indent="-457200">
              <a:spcBef>
                <a:spcPts val="0"/>
              </a:spcBef>
              <a:spcAft>
                <a:spcPts val="600"/>
              </a:spcAft>
              <a:buFont typeface="+mj-lt"/>
              <a:buAutoNum type="alphaLcParenR"/>
            </a:pPr>
            <a:r>
              <a:rPr lang="en-US" sz="1800" dirty="0" smtClean="0"/>
              <a:t>Choose  the Microsoft SQL Server Analysis Services (to connect to your Library OLAP project) and click the Edit button</a:t>
            </a:r>
          </a:p>
          <a:p>
            <a:pPr marL="1371600" lvl="2" indent="-457200">
              <a:spcBef>
                <a:spcPts val="0"/>
              </a:spcBef>
              <a:spcAft>
                <a:spcPts val="600"/>
              </a:spcAft>
              <a:buFont typeface="+mj-lt"/>
              <a:buAutoNum type="alphaLcParenR"/>
            </a:pPr>
            <a:r>
              <a:rPr lang="en-US" sz="1800" dirty="0" smtClean="0"/>
              <a:t>In the </a:t>
            </a:r>
            <a:r>
              <a:rPr lang="en-US" sz="1800" dirty="0" err="1" smtClean="0"/>
              <a:t>Conncetion</a:t>
            </a:r>
            <a:r>
              <a:rPr lang="en-US" sz="1800" dirty="0" smtClean="0"/>
              <a:t> Properties you must manually write the server name (can see it in the Properties of the server in the SSMS), and the Analysis Services project you want to connect to. Choose name of your Library OLAP project</a:t>
            </a:r>
          </a:p>
          <a:p>
            <a:pPr marL="1371600" lvl="2" indent="-457200">
              <a:spcBef>
                <a:spcPts val="0"/>
              </a:spcBef>
              <a:spcAft>
                <a:spcPts val="600"/>
              </a:spcAft>
              <a:buFont typeface="+mj-lt"/>
              <a:buAutoNum type="alphaLcParenR"/>
            </a:pPr>
            <a:r>
              <a:rPr lang="en-US" sz="1800" dirty="0" smtClean="0"/>
              <a:t>Click Test Connection and Ok.</a:t>
            </a:r>
          </a:p>
          <a:p>
            <a:pPr marL="914400" lvl="1" indent="-457200">
              <a:spcBef>
                <a:spcPts val="0"/>
              </a:spcBef>
              <a:spcAft>
                <a:spcPts val="600"/>
              </a:spcAft>
              <a:buFont typeface="+mj-lt"/>
              <a:buAutoNum type="arabicPeriod"/>
            </a:pPr>
            <a:r>
              <a:rPr lang="en-US" sz="2000" dirty="0"/>
              <a:t>Back to the Report Wizard, click Next and then the Query </a:t>
            </a:r>
            <a:r>
              <a:rPr lang="en-US" sz="2000" dirty="0" smtClean="0"/>
              <a:t>Builder button</a:t>
            </a:r>
            <a:endParaRPr lang="en-US" sz="2000" dirty="0"/>
          </a:p>
          <a:p>
            <a:pPr marL="914400" lvl="1" indent="-457200">
              <a:spcBef>
                <a:spcPts val="0"/>
              </a:spcBef>
              <a:spcAft>
                <a:spcPts val="600"/>
              </a:spcAft>
              <a:buFont typeface="+mj-lt"/>
              <a:buAutoNum type="arabicPeriod"/>
            </a:pPr>
            <a:r>
              <a:rPr lang="en-US" sz="2000" dirty="0"/>
              <a:t>Now you just have to drag and drop the attributes you want to include in your report</a:t>
            </a:r>
          </a:p>
          <a:p>
            <a:pPr marL="914400" lvl="1" indent="-457200">
              <a:spcBef>
                <a:spcPts val="0"/>
              </a:spcBef>
              <a:spcAft>
                <a:spcPts val="600"/>
              </a:spcAft>
              <a:buFont typeface="+mj-lt"/>
              <a:buAutoNum type="arabicPeriod"/>
            </a:pPr>
            <a:endParaRPr lang="en-US" sz="2000" dirty="0"/>
          </a:p>
          <a:p>
            <a:pPr marL="1371600" lvl="2" indent="-457200">
              <a:spcBef>
                <a:spcPts val="0"/>
              </a:spcBef>
              <a:spcAft>
                <a:spcPts val="600"/>
              </a:spcAft>
              <a:buFont typeface="+mj-lt"/>
              <a:buAutoNum type="alphaLcParenR"/>
            </a:pPr>
            <a:endParaRPr lang="en-US" sz="1800" dirty="0" smtClean="0"/>
          </a:p>
          <a:p>
            <a:pPr marL="1371600" lvl="2" indent="-457200">
              <a:spcBef>
                <a:spcPts val="0"/>
              </a:spcBef>
              <a:spcAft>
                <a:spcPts val="600"/>
              </a:spcAft>
              <a:buFont typeface="+mj-lt"/>
              <a:buAutoNum type="alphaLcParenR"/>
            </a:pPr>
            <a:endParaRPr lang="en-US" sz="1800" dirty="0" smtClean="0"/>
          </a:p>
          <a:p>
            <a:pPr marL="1371600" lvl="2" indent="-457200">
              <a:spcBef>
                <a:spcPts val="0"/>
              </a:spcBef>
              <a:spcAft>
                <a:spcPts val="600"/>
              </a:spcAft>
              <a:buFont typeface="+mj-lt"/>
              <a:buAutoNum type="alphaLcParenR"/>
            </a:pPr>
            <a:endParaRPr lang="en-US" sz="1600" dirty="0" smtClean="0"/>
          </a:p>
        </p:txBody>
      </p:sp>
      <p:sp>
        <p:nvSpPr>
          <p:cNvPr id="2" name="Marcador de Posição do Número do Diapositivo 1"/>
          <p:cNvSpPr>
            <a:spLocks noGrp="1"/>
          </p:cNvSpPr>
          <p:nvPr>
            <p:ph type="sldNum" sz="quarter" idx="12"/>
          </p:nvPr>
        </p:nvSpPr>
        <p:spPr/>
        <p:txBody>
          <a:bodyPr/>
          <a:lstStyle/>
          <a:p>
            <a:fld id="{7054199A-D540-4296-AF52-B4A445F1258E}" type="slidenum">
              <a:rPr lang="pt-PT" smtClean="0"/>
              <a:t>3</a:t>
            </a:fld>
            <a:endParaRPr lang="pt-PT"/>
          </a:p>
        </p:txBody>
      </p:sp>
      <p:pic>
        <p:nvPicPr>
          <p:cNvPr id="4" name="Imagem 3"/>
          <p:cNvPicPr>
            <a:picLocks noChangeAspect="1"/>
          </p:cNvPicPr>
          <p:nvPr/>
        </p:nvPicPr>
        <p:blipFill>
          <a:blip r:embed="rId2"/>
          <a:stretch>
            <a:fillRect/>
          </a:stretch>
        </p:blipFill>
        <p:spPr>
          <a:xfrm>
            <a:off x="8321039" y="703351"/>
            <a:ext cx="3612969" cy="1486753"/>
          </a:xfrm>
          <a:prstGeom prst="rect">
            <a:avLst/>
          </a:prstGeom>
        </p:spPr>
      </p:pic>
      <p:pic>
        <p:nvPicPr>
          <p:cNvPr id="10" name="Imagem 9"/>
          <p:cNvPicPr>
            <a:picLocks noChangeAspect="1"/>
          </p:cNvPicPr>
          <p:nvPr/>
        </p:nvPicPr>
        <p:blipFill>
          <a:blip r:embed="rId3"/>
          <a:stretch>
            <a:fillRect/>
          </a:stretch>
        </p:blipFill>
        <p:spPr>
          <a:xfrm>
            <a:off x="9579291" y="2340493"/>
            <a:ext cx="2354717" cy="2295020"/>
          </a:xfrm>
          <a:prstGeom prst="rect">
            <a:avLst/>
          </a:prstGeom>
        </p:spPr>
      </p:pic>
      <p:pic>
        <p:nvPicPr>
          <p:cNvPr id="11" name="Imagem 10"/>
          <p:cNvPicPr>
            <a:picLocks noChangeAspect="1"/>
          </p:cNvPicPr>
          <p:nvPr/>
        </p:nvPicPr>
        <p:blipFill>
          <a:blip r:embed="rId4"/>
          <a:stretch>
            <a:fillRect/>
          </a:stretch>
        </p:blipFill>
        <p:spPr>
          <a:xfrm>
            <a:off x="8076111" y="4785902"/>
            <a:ext cx="3886200" cy="1866900"/>
          </a:xfrm>
          <a:prstGeom prst="rect">
            <a:avLst/>
          </a:prstGeom>
        </p:spPr>
      </p:pic>
    </p:spTree>
    <p:extLst>
      <p:ext uri="{BB962C8B-B14F-4D97-AF65-F5344CB8AC3E}">
        <p14:creationId xmlns:p14="http://schemas.microsoft.com/office/powerpoint/2010/main" val="744442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861" y="217251"/>
            <a:ext cx="11314648" cy="6139099"/>
          </a:xfrm>
        </p:spPr>
        <p:txBody>
          <a:bodyPr>
            <a:normAutofit/>
          </a:bodyPr>
          <a:lstStyle/>
          <a:p>
            <a:pPr marL="0" indent="0">
              <a:lnSpc>
                <a:spcPct val="100000"/>
              </a:lnSpc>
              <a:spcBef>
                <a:spcPts val="0"/>
              </a:spcBef>
              <a:spcAft>
                <a:spcPts val="300"/>
              </a:spcAft>
              <a:buNone/>
            </a:pPr>
            <a:endParaRPr lang="en-US" sz="1000" dirty="0" smtClean="0"/>
          </a:p>
          <a:p>
            <a:pPr marL="914400" lvl="1" indent="-457200">
              <a:lnSpc>
                <a:spcPct val="100000"/>
              </a:lnSpc>
              <a:spcBef>
                <a:spcPts val="0"/>
              </a:spcBef>
              <a:spcAft>
                <a:spcPts val="600"/>
              </a:spcAft>
              <a:buFont typeface="+mj-lt"/>
              <a:buAutoNum type="arabicPeriod" startAt="7"/>
            </a:pPr>
            <a:r>
              <a:rPr lang="en-US" sz="2000" dirty="0" smtClean="0"/>
              <a:t>Expanding the “+” signs on the left, drag and drop your measure (</a:t>
            </a:r>
            <a:r>
              <a:rPr lang="en-US" sz="2000" dirty="0" err="1" smtClean="0"/>
              <a:t>Numero</a:t>
            </a:r>
            <a:r>
              <a:rPr lang="en-US" sz="2000" dirty="0" smtClean="0"/>
              <a:t>), </a:t>
            </a:r>
            <a:r>
              <a:rPr lang="en-US" sz="2000" dirty="0" err="1" smtClean="0"/>
              <a:t>Assunto</a:t>
            </a:r>
            <a:r>
              <a:rPr lang="en-US" sz="2000" dirty="0" smtClean="0"/>
              <a:t> (subject), Nome (reader’s name), Type (“D” or “E</a:t>
            </a:r>
            <a:r>
              <a:rPr lang="en-US" sz="2000" dirty="0" smtClean="0"/>
              <a:t>”), </a:t>
            </a:r>
            <a:r>
              <a:rPr lang="en-US" sz="2000" dirty="0" err="1" smtClean="0"/>
              <a:t>Titulo</a:t>
            </a:r>
            <a:r>
              <a:rPr lang="en-US" sz="2000" dirty="0" smtClean="0"/>
              <a:t> </a:t>
            </a:r>
            <a:r>
              <a:rPr lang="en-US" sz="2000" dirty="0" smtClean="0"/>
              <a:t>(book </a:t>
            </a:r>
            <a:r>
              <a:rPr lang="en-US" sz="2000" smtClean="0"/>
              <a:t>title</a:t>
            </a:r>
            <a:r>
              <a:rPr lang="en-US" sz="2000" smtClean="0"/>
              <a:t>) and Month</a:t>
            </a:r>
            <a:endParaRPr lang="en-US" sz="2000" dirty="0"/>
          </a:p>
          <a:p>
            <a:pPr marL="914400" lvl="1" indent="-457200">
              <a:lnSpc>
                <a:spcPct val="100000"/>
              </a:lnSpc>
              <a:spcBef>
                <a:spcPts val="0"/>
              </a:spcBef>
              <a:spcAft>
                <a:spcPts val="600"/>
              </a:spcAft>
              <a:buFont typeface="+mj-lt"/>
              <a:buAutoNum type="arabicPeriod" startAt="7"/>
            </a:pPr>
            <a:endParaRPr lang="en-US" sz="2000" dirty="0" smtClean="0"/>
          </a:p>
          <a:p>
            <a:pPr marL="914400" lvl="1" indent="-457200">
              <a:lnSpc>
                <a:spcPct val="100000"/>
              </a:lnSpc>
              <a:spcBef>
                <a:spcPts val="0"/>
              </a:spcBef>
              <a:spcAft>
                <a:spcPts val="600"/>
              </a:spcAft>
              <a:buFont typeface="+mj-lt"/>
              <a:buAutoNum type="arabicPeriod" startAt="7"/>
            </a:pPr>
            <a:endParaRPr lang="en-US" sz="2000" dirty="0"/>
          </a:p>
          <a:p>
            <a:pPr marL="914400" lvl="1" indent="-457200">
              <a:lnSpc>
                <a:spcPct val="100000"/>
              </a:lnSpc>
              <a:spcBef>
                <a:spcPts val="0"/>
              </a:spcBef>
              <a:spcAft>
                <a:spcPts val="600"/>
              </a:spcAft>
              <a:buFont typeface="+mj-lt"/>
              <a:buAutoNum type="arabicPeriod" startAt="7"/>
            </a:pPr>
            <a:endParaRPr lang="en-US" sz="2000" dirty="0" smtClean="0"/>
          </a:p>
          <a:p>
            <a:pPr marL="914400" lvl="1" indent="-457200">
              <a:lnSpc>
                <a:spcPct val="100000"/>
              </a:lnSpc>
              <a:spcBef>
                <a:spcPts val="0"/>
              </a:spcBef>
              <a:spcAft>
                <a:spcPts val="600"/>
              </a:spcAft>
              <a:buFont typeface="+mj-lt"/>
              <a:buAutoNum type="arabicPeriod" startAt="7"/>
            </a:pPr>
            <a:endParaRPr lang="en-US" sz="2000" dirty="0"/>
          </a:p>
          <a:p>
            <a:pPr marL="914400" lvl="1" indent="-457200">
              <a:lnSpc>
                <a:spcPct val="100000"/>
              </a:lnSpc>
              <a:spcBef>
                <a:spcPts val="0"/>
              </a:spcBef>
              <a:spcAft>
                <a:spcPts val="600"/>
              </a:spcAft>
              <a:buFont typeface="+mj-lt"/>
              <a:buAutoNum type="arabicPeriod" startAt="7"/>
            </a:pPr>
            <a:endParaRPr lang="en-US" sz="2000" dirty="0" smtClean="0"/>
          </a:p>
          <a:p>
            <a:pPr marL="914400" lvl="1" indent="-457200">
              <a:lnSpc>
                <a:spcPct val="100000"/>
              </a:lnSpc>
              <a:spcBef>
                <a:spcPts val="0"/>
              </a:spcBef>
              <a:spcAft>
                <a:spcPts val="600"/>
              </a:spcAft>
              <a:buFont typeface="+mj-lt"/>
              <a:buAutoNum type="arabicPeriod" startAt="7"/>
            </a:pPr>
            <a:endParaRPr lang="en-US" sz="2000" dirty="0"/>
          </a:p>
          <a:p>
            <a:pPr marL="914400" lvl="1" indent="-457200">
              <a:lnSpc>
                <a:spcPct val="100000"/>
              </a:lnSpc>
              <a:spcBef>
                <a:spcPts val="0"/>
              </a:spcBef>
              <a:spcAft>
                <a:spcPts val="600"/>
              </a:spcAft>
              <a:buFont typeface="+mj-lt"/>
              <a:buAutoNum type="arabicPeriod" startAt="7"/>
            </a:pPr>
            <a:endParaRPr lang="en-US" sz="2000" dirty="0" smtClean="0"/>
          </a:p>
          <a:p>
            <a:pPr marL="914400" lvl="1" indent="-457200">
              <a:lnSpc>
                <a:spcPct val="100000"/>
              </a:lnSpc>
              <a:spcBef>
                <a:spcPts val="0"/>
              </a:spcBef>
              <a:spcAft>
                <a:spcPts val="600"/>
              </a:spcAft>
              <a:buFont typeface="+mj-lt"/>
              <a:buAutoNum type="arabicPeriod" startAt="7"/>
            </a:pPr>
            <a:endParaRPr lang="en-US" sz="2000" dirty="0" smtClean="0"/>
          </a:p>
          <a:p>
            <a:pPr marL="914400" lvl="1" indent="-457200">
              <a:lnSpc>
                <a:spcPct val="100000"/>
              </a:lnSpc>
              <a:spcBef>
                <a:spcPts val="0"/>
              </a:spcBef>
              <a:spcAft>
                <a:spcPts val="600"/>
              </a:spcAft>
              <a:buFont typeface="+mj-lt"/>
              <a:buAutoNum type="arabicPeriod" startAt="7"/>
            </a:pPr>
            <a:r>
              <a:rPr lang="en-US" sz="2000" dirty="0" smtClean="0"/>
              <a:t>Then click Ok </a:t>
            </a:r>
            <a:r>
              <a:rPr lang="en-US" sz="2000" dirty="0"/>
              <a:t>and </a:t>
            </a:r>
            <a:r>
              <a:rPr lang="en-US" sz="2000" dirty="0" smtClean="0"/>
              <a:t>Next: you’ll see a complex query built using a non SQL language. This is DMX, specially developed for querying OLAP servers  </a:t>
            </a:r>
          </a:p>
          <a:p>
            <a:pPr marL="457200" lvl="1" indent="0">
              <a:lnSpc>
                <a:spcPct val="100000"/>
              </a:lnSpc>
              <a:spcBef>
                <a:spcPts val="0"/>
              </a:spcBef>
              <a:spcAft>
                <a:spcPts val="600"/>
              </a:spcAft>
              <a:buNone/>
            </a:pPr>
            <a:r>
              <a:rPr lang="en-US" sz="1800" b="1" dirty="0" smtClean="0"/>
              <a:t>		SELECT </a:t>
            </a:r>
            <a:r>
              <a:rPr lang="en-US" sz="1800" b="1" dirty="0"/>
              <a:t>NON EMPTY { [Measures].[</a:t>
            </a:r>
            <a:r>
              <a:rPr lang="en-US" sz="1800" b="1" dirty="0" err="1"/>
              <a:t>Numero</a:t>
            </a:r>
            <a:r>
              <a:rPr lang="en-US" sz="1800" b="1" dirty="0"/>
              <a:t>] } ON COLUMNS, NON EMPTY { ([Temp </a:t>
            </a:r>
            <a:r>
              <a:rPr lang="en-US" sz="1800" b="1" dirty="0" smtClean="0"/>
              <a:t>…</a:t>
            </a:r>
          </a:p>
          <a:p>
            <a:pPr marL="914400" lvl="1" indent="-457200">
              <a:lnSpc>
                <a:spcPct val="100000"/>
              </a:lnSpc>
              <a:spcBef>
                <a:spcPts val="0"/>
              </a:spcBef>
              <a:spcAft>
                <a:spcPts val="600"/>
              </a:spcAft>
              <a:buFont typeface="+mj-lt"/>
              <a:buAutoNum type="arabicPeriod" startAt="9"/>
            </a:pPr>
            <a:r>
              <a:rPr lang="en-US" sz="2000" dirty="0" smtClean="0"/>
              <a:t>Click Next. Then choose the Matrix layout (instead of Tabular) for your report. This provides a more interesting layout as it allows line and columns labels</a:t>
            </a:r>
          </a:p>
          <a:p>
            <a:pPr marL="914400" lvl="1" indent="-457200">
              <a:lnSpc>
                <a:spcPct val="100000"/>
              </a:lnSpc>
              <a:spcBef>
                <a:spcPts val="0"/>
              </a:spcBef>
              <a:spcAft>
                <a:spcPts val="600"/>
              </a:spcAft>
              <a:buFont typeface="+mj-lt"/>
              <a:buAutoNum type="arabicPeriod" startAt="9"/>
            </a:pPr>
            <a:r>
              <a:rPr lang="en-US" sz="2000" dirty="0" smtClean="0"/>
              <a:t>Click Next. The Design Matrix appears:</a:t>
            </a:r>
            <a:endParaRPr lang="en-US" sz="1800" dirty="0" smtClean="0"/>
          </a:p>
          <a:p>
            <a:pPr marL="1371600" lvl="2" indent="-457200">
              <a:spcBef>
                <a:spcPts val="0"/>
              </a:spcBef>
              <a:spcAft>
                <a:spcPts val="600"/>
              </a:spcAft>
              <a:buFont typeface="+mj-lt"/>
              <a:buAutoNum type="alphaLcParenR"/>
            </a:pPr>
            <a:endParaRPr lang="en-US" sz="1800" dirty="0" smtClean="0"/>
          </a:p>
          <a:p>
            <a:pPr marL="1371600" lvl="2" indent="-457200">
              <a:spcBef>
                <a:spcPts val="0"/>
              </a:spcBef>
              <a:spcAft>
                <a:spcPts val="600"/>
              </a:spcAft>
              <a:buFont typeface="+mj-lt"/>
              <a:buAutoNum type="alphaLcParenR"/>
            </a:pPr>
            <a:endParaRPr lang="en-US" sz="1600" dirty="0" smtClean="0"/>
          </a:p>
        </p:txBody>
      </p:sp>
      <p:sp>
        <p:nvSpPr>
          <p:cNvPr id="2" name="Marcador de Posição do Número do Diapositivo 1"/>
          <p:cNvSpPr>
            <a:spLocks noGrp="1"/>
          </p:cNvSpPr>
          <p:nvPr>
            <p:ph type="sldNum" sz="quarter" idx="12"/>
          </p:nvPr>
        </p:nvSpPr>
        <p:spPr/>
        <p:txBody>
          <a:bodyPr/>
          <a:lstStyle/>
          <a:p>
            <a:fld id="{7054199A-D540-4296-AF52-B4A445F1258E}" type="slidenum">
              <a:rPr lang="pt-PT" smtClean="0"/>
              <a:t>4</a:t>
            </a:fld>
            <a:endParaRPr lang="pt-PT"/>
          </a:p>
        </p:txBody>
      </p:sp>
      <p:pic>
        <p:nvPicPr>
          <p:cNvPr id="5" name="Imagem 4"/>
          <p:cNvPicPr>
            <a:picLocks noChangeAspect="1"/>
          </p:cNvPicPr>
          <p:nvPr/>
        </p:nvPicPr>
        <p:blipFill>
          <a:blip r:embed="rId2"/>
          <a:stretch>
            <a:fillRect/>
          </a:stretch>
        </p:blipFill>
        <p:spPr>
          <a:xfrm>
            <a:off x="1399358" y="1243828"/>
            <a:ext cx="7788366" cy="2661965"/>
          </a:xfrm>
          <a:prstGeom prst="rect">
            <a:avLst/>
          </a:prstGeom>
        </p:spPr>
      </p:pic>
    </p:spTree>
    <p:extLst>
      <p:ext uri="{BB962C8B-B14F-4D97-AF65-F5344CB8AC3E}">
        <p14:creationId xmlns:p14="http://schemas.microsoft.com/office/powerpoint/2010/main" val="38851524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861" y="217251"/>
            <a:ext cx="7330476" cy="6139099"/>
          </a:xfrm>
        </p:spPr>
        <p:txBody>
          <a:bodyPr>
            <a:normAutofit/>
          </a:bodyPr>
          <a:lstStyle/>
          <a:p>
            <a:pPr marL="0" indent="0">
              <a:lnSpc>
                <a:spcPct val="100000"/>
              </a:lnSpc>
              <a:spcBef>
                <a:spcPts val="0"/>
              </a:spcBef>
              <a:spcAft>
                <a:spcPts val="300"/>
              </a:spcAft>
              <a:buNone/>
            </a:pPr>
            <a:endParaRPr lang="en-US" sz="1000" dirty="0" smtClean="0"/>
          </a:p>
          <a:p>
            <a:pPr marL="914400" lvl="1" indent="-457200">
              <a:lnSpc>
                <a:spcPct val="100000"/>
              </a:lnSpc>
              <a:spcBef>
                <a:spcPts val="0"/>
              </a:spcBef>
              <a:spcAft>
                <a:spcPts val="600"/>
              </a:spcAft>
              <a:buFont typeface="+mj-lt"/>
              <a:buAutoNum type="arabicPeriod" startAt="11"/>
            </a:pPr>
            <a:r>
              <a:rPr lang="en-US" sz="2000" dirty="0" smtClean="0"/>
              <a:t>In the Design Matrix drag and drop the fields as shown. With this configuration</a:t>
            </a:r>
          </a:p>
          <a:p>
            <a:pPr marL="1371600" lvl="2" indent="-457200">
              <a:lnSpc>
                <a:spcPct val="100000"/>
              </a:lnSpc>
              <a:spcBef>
                <a:spcPts val="0"/>
              </a:spcBef>
              <a:spcAft>
                <a:spcPts val="600"/>
              </a:spcAft>
              <a:buFont typeface="+mj-lt"/>
              <a:buAutoNum type="alphaLcParenR"/>
            </a:pPr>
            <a:r>
              <a:rPr lang="en-US" sz="1800" dirty="0" smtClean="0"/>
              <a:t>The report page will break when the Month changes</a:t>
            </a:r>
          </a:p>
          <a:p>
            <a:pPr marL="1371600" lvl="2" indent="-457200">
              <a:lnSpc>
                <a:spcPct val="100000"/>
              </a:lnSpc>
              <a:spcBef>
                <a:spcPts val="0"/>
              </a:spcBef>
              <a:spcAft>
                <a:spcPts val="600"/>
              </a:spcAft>
              <a:buFont typeface="+mj-lt"/>
              <a:buAutoNum type="alphaLcParenR"/>
            </a:pPr>
            <a:r>
              <a:rPr lang="en-US" sz="1800" dirty="0" smtClean="0"/>
              <a:t>In the columns we’ll see the book subject (</a:t>
            </a:r>
            <a:r>
              <a:rPr lang="en-US" sz="1800" dirty="0" err="1" smtClean="0"/>
              <a:t>Assunto</a:t>
            </a:r>
            <a:r>
              <a:rPr lang="en-US" sz="1800" dirty="0" smtClean="0"/>
              <a:t>) and, as Enable Drill Down is checked, we’ll be able to click a “+” sign to see a detail – the name of the book (</a:t>
            </a:r>
            <a:r>
              <a:rPr lang="en-US" sz="1800" dirty="0" err="1" smtClean="0"/>
              <a:t>Titulo</a:t>
            </a:r>
            <a:r>
              <a:rPr lang="en-US" sz="1800" dirty="0" smtClean="0"/>
              <a:t>) and /or the “E” or “D” information (type)</a:t>
            </a:r>
          </a:p>
          <a:p>
            <a:pPr marL="1371600" lvl="2" indent="-457200">
              <a:lnSpc>
                <a:spcPct val="100000"/>
              </a:lnSpc>
              <a:spcBef>
                <a:spcPts val="0"/>
              </a:spcBef>
              <a:spcAft>
                <a:spcPts val="600"/>
              </a:spcAft>
              <a:buFont typeface="+mj-lt"/>
              <a:buAutoNum type="alphaLcParenR"/>
            </a:pPr>
            <a:r>
              <a:rPr lang="en-US" sz="1800" dirty="0" smtClean="0"/>
              <a:t>The rows will show the name of the reader</a:t>
            </a:r>
          </a:p>
          <a:p>
            <a:pPr marL="914400" lvl="1" indent="-457200">
              <a:lnSpc>
                <a:spcPct val="100000"/>
              </a:lnSpc>
              <a:spcBef>
                <a:spcPts val="0"/>
              </a:spcBef>
              <a:spcAft>
                <a:spcPts val="600"/>
              </a:spcAft>
              <a:buFont typeface="+mj-lt"/>
              <a:buAutoNum type="arabicPeriod" startAt="11"/>
            </a:pPr>
            <a:r>
              <a:rPr lang="en-US" sz="2000" dirty="0"/>
              <a:t>Click Finish. For version 2012 the Matrix style appears. Just choose one that you </a:t>
            </a:r>
            <a:r>
              <a:rPr lang="en-US" sz="2000" dirty="0" smtClean="0"/>
              <a:t>like. Click Next</a:t>
            </a:r>
          </a:p>
          <a:p>
            <a:pPr marL="914400" lvl="1" indent="-457200">
              <a:lnSpc>
                <a:spcPct val="100000"/>
              </a:lnSpc>
              <a:spcBef>
                <a:spcPts val="0"/>
              </a:spcBef>
              <a:spcAft>
                <a:spcPts val="600"/>
              </a:spcAft>
              <a:buFont typeface="+mj-lt"/>
              <a:buAutoNum type="arabicPeriod" startAt="11"/>
            </a:pPr>
            <a:r>
              <a:rPr lang="en-US" sz="2000" dirty="0" smtClean="0"/>
              <a:t>In the Deployment Location window, confirm de default values</a:t>
            </a:r>
          </a:p>
          <a:p>
            <a:pPr marL="914400" lvl="1" indent="-457200">
              <a:lnSpc>
                <a:spcPct val="100000"/>
              </a:lnSpc>
              <a:spcBef>
                <a:spcPts val="0"/>
              </a:spcBef>
              <a:spcAft>
                <a:spcPts val="600"/>
              </a:spcAft>
              <a:buFont typeface="+mj-lt"/>
              <a:buAutoNum type="arabicPeriod" startAt="11"/>
            </a:pPr>
            <a:r>
              <a:rPr lang="en-US" sz="2000" dirty="0" smtClean="0"/>
              <a:t>Click Next, give the report a name and click Finish</a:t>
            </a:r>
          </a:p>
          <a:p>
            <a:pPr marL="914400" lvl="1" indent="-457200">
              <a:lnSpc>
                <a:spcPct val="100000"/>
              </a:lnSpc>
              <a:spcBef>
                <a:spcPts val="0"/>
              </a:spcBef>
              <a:spcAft>
                <a:spcPts val="600"/>
              </a:spcAft>
              <a:buFont typeface="+mj-lt"/>
              <a:buAutoNum type="arabicPeriod" startAt="11"/>
            </a:pPr>
            <a:r>
              <a:rPr lang="en-US" sz="2000" dirty="0" smtClean="0"/>
              <a:t>The Design and Preview window appear. Here you can, in fact, create a report from scratch, or edit what the wizard designed. There are lots of possibilities, such as including graphics and indicators, changing colors and styles…</a:t>
            </a:r>
            <a:endParaRPr lang="en-US" sz="2000" dirty="0"/>
          </a:p>
          <a:p>
            <a:pPr marL="914400" lvl="1" indent="-457200">
              <a:lnSpc>
                <a:spcPct val="100000"/>
              </a:lnSpc>
              <a:spcBef>
                <a:spcPts val="0"/>
              </a:spcBef>
              <a:spcAft>
                <a:spcPts val="600"/>
              </a:spcAft>
              <a:buFont typeface="+mj-lt"/>
              <a:buAutoNum type="arabicPeriod" startAt="11"/>
            </a:pPr>
            <a:endParaRPr lang="en-US" sz="2000" dirty="0" smtClean="0"/>
          </a:p>
          <a:p>
            <a:pPr marL="914400" lvl="1" indent="-457200">
              <a:lnSpc>
                <a:spcPct val="100000"/>
              </a:lnSpc>
              <a:spcBef>
                <a:spcPts val="0"/>
              </a:spcBef>
              <a:spcAft>
                <a:spcPts val="600"/>
              </a:spcAft>
              <a:buFont typeface="+mj-lt"/>
              <a:buAutoNum type="arabicPeriod" startAt="11"/>
            </a:pPr>
            <a:endParaRPr lang="en-US" sz="2000" dirty="0"/>
          </a:p>
          <a:p>
            <a:pPr marL="914400" lvl="1" indent="-457200">
              <a:lnSpc>
                <a:spcPct val="100000"/>
              </a:lnSpc>
              <a:spcBef>
                <a:spcPts val="0"/>
              </a:spcBef>
              <a:spcAft>
                <a:spcPts val="600"/>
              </a:spcAft>
              <a:buFont typeface="+mj-lt"/>
              <a:buAutoNum type="arabicPeriod" startAt="11"/>
            </a:pPr>
            <a:endParaRPr lang="en-US" sz="2000" dirty="0" smtClean="0"/>
          </a:p>
          <a:p>
            <a:pPr marL="914400" lvl="1" indent="-457200">
              <a:lnSpc>
                <a:spcPct val="100000"/>
              </a:lnSpc>
              <a:spcBef>
                <a:spcPts val="0"/>
              </a:spcBef>
              <a:spcAft>
                <a:spcPts val="600"/>
              </a:spcAft>
              <a:buFont typeface="+mj-lt"/>
              <a:buAutoNum type="arabicPeriod" startAt="11"/>
            </a:pPr>
            <a:endParaRPr lang="en-US" sz="2000" dirty="0"/>
          </a:p>
          <a:p>
            <a:pPr marL="914400" lvl="1" indent="-457200">
              <a:lnSpc>
                <a:spcPct val="100000"/>
              </a:lnSpc>
              <a:spcBef>
                <a:spcPts val="0"/>
              </a:spcBef>
              <a:spcAft>
                <a:spcPts val="600"/>
              </a:spcAft>
              <a:buFont typeface="+mj-lt"/>
              <a:buAutoNum type="arabicPeriod" startAt="11"/>
            </a:pPr>
            <a:endParaRPr lang="en-US" sz="2000" dirty="0" smtClean="0"/>
          </a:p>
          <a:p>
            <a:pPr marL="914400" lvl="1" indent="-457200">
              <a:lnSpc>
                <a:spcPct val="100000"/>
              </a:lnSpc>
              <a:spcBef>
                <a:spcPts val="0"/>
              </a:spcBef>
              <a:spcAft>
                <a:spcPts val="600"/>
              </a:spcAft>
              <a:buFont typeface="+mj-lt"/>
              <a:buAutoNum type="arabicPeriod" startAt="11"/>
            </a:pPr>
            <a:endParaRPr lang="en-US" sz="2000" dirty="0"/>
          </a:p>
          <a:p>
            <a:pPr marL="914400" lvl="1" indent="-457200">
              <a:lnSpc>
                <a:spcPct val="100000"/>
              </a:lnSpc>
              <a:spcBef>
                <a:spcPts val="0"/>
              </a:spcBef>
              <a:spcAft>
                <a:spcPts val="600"/>
              </a:spcAft>
              <a:buFont typeface="+mj-lt"/>
              <a:buAutoNum type="arabicPeriod" startAt="11"/>
            </a:pPr>
            <a:endParaRPr lang="en-US" sz="2000" dirty="0" smtClean="0"/>
          </a:p>
          <a:p>
            <a:pPr marL="1371600" lvl="2" indent="-457200">
              <a:spcBef>
                <a:spcPts val="0"/>
              </a:spcBef>
              <a:spcAft>
                <a:spcPts val="600"/>
              </a:spcAft>
              <a:buFont typeface="+mj-lt"/>
              <a:buAutoNum type="alphaLcParenR"/>
            </a:pPr>
            <a:endParaRPr lang="en-US" sz="1800" dirty="0" smtClean="0"/>
          </a:p>
          <a:p>
            <a:pPr marL="1371600" lvl="2" indent="-457200">
              <a:spcBef>
                <a:spcPts val="0"/>
              </a:spcBef>
              <a:spcAft>
                <a:spcPts val="600"/>
              </a:spcAft>
              <a:buFont typeface="+mj-lt"/>
              <a:buAutoNum type="alphaLcParenR"/>
            </a:pPr>
            <a:endParaRPr lang="en-US" sz="1600" dirty="0" smtClean="0"/>
          </a:p>
        </p:txBody>
      </p:sp>
      <p:sp>
        <p:nvSpPr>
          <p:cNvPr id="2" name="Marcador de Posição do Número do Diapositivo 1"/>
          <p:cNvSpPr>
            <a:spLocks noGrp="1"/>
          </p:cNvSpPr>
          <p:nvPr>
            <p:ph type="sldNum" sz="quarter" idx="12"/>
          </p:nvPr>
        </p:nvSpPr>
        <p:spPr/>
        <p:txBody>
          <a:bodyPr/>
          <a:lstStyle/>
          <a:p>
            <a:fld id="{7054199A-D540-4296-AF52-B4A445F1258E}" type="slidenum">
              <a:rPr lang="pt-PT" smtClean="0"/>
              <a:t>5</a:t>
            </a:fld>
            <a:endParaRPr lang="pt-PT"/>
          </a:p>
        </p:txBody>
      </p:sp>
      <p:pic>
        <p:nvPicPr>
          <p:cNvPr id="6" name="Imagem 5"/>
          <p:cNvPicPr>
            <a:picLocks noChangeAspect="1"/>
          </p:cNvPicPr>
          <p:nvPr/>
        </p:nvPicPr>
        <p:blipFill>
          <a:blip r:embed="rId2"/>
          <a:stretch>
            <a:fillRect/>
          </a:stretch>
        </p:blipFill>
        <p:spPr>
          <a:xfrm>
            <a:off x="8072847" y="378823"/>
            <a:ext cx="3402466" cy="4082959"/>
          </a:xfrm>
          <a:prstGeom prst="rect">
            <a:avLst/>
          </a:prstGeom>
        </p:spPr>
      </p:pic>
      <p:pic>
        <p:nvPicPr>
          <p:cNvPr id="7" name="Imagem 6"/>
          <p:cNvPicPr>
            <a:picLocks noChangeAspect="1"/>
          </p:cNvPicPr>
          <p:nvPr/>
        </p:nvPicPr>
        <p:blipFill>
          <a:blip r:embed="rId3"/>
          <a:stretch>
            <a:fillRect/>
          </a:stretch>
        </p:blipFill>
        <p:spPr>
          <a:xfrm>
            <a:off x="7759337" y="4743597"/>
            <a:ext cx="3715976" cy="1847248"/>
          </a:xfrm>
          <a:prstGeom prst="rect">
            <a:avLst/>
          </a:prstGeom>
        </p:spPr>
      </p:pic>
    </p:spTree>
    <p:extLst>
      <p:ext uri="{BB962C8B-B14F-4D97-AF65-F5344CB8AC3E}">
        <p14:creationId xmlns:p14="http://schemas.microsoft.com/office/powerpoint/2010/main" val="1836089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860" y="217251"/>
            <a:ext cx="11210145" cy="6139099"/>
          </a:xfrm>
        </p:spPr>
        <p:txBody>
          <a:bodyPr>
            <a:normAutofit/>
          </a:bodyPr>
          <a:lstStyle/>
          <a:p>
            <a:pPr marL="0" indent="0">
              <a:lnSpc>
                <a:spcPct val="100000"/>
              </a:lnSpc>
              <a:spcBef>
                <a:spcPts val="0"/>
              </a:spcBef>
              <a:spcAft>
                <a:spcPts val="300"/>
              </a:spcAft>
              <a:buNone/>
            </a:pPr>
            <a:endParaRPr lang="en-US" sz="1000" dirty="0" smtClean="0"/>
          </a:p>
          <a:p>
            <a:pPr marL="914400" lvl="1" indent="-457200">
              <a:lnSpc>
                <a:spcPct val="100000"/>
              </a:lnSpc>
              <a:spcBef>
                <a:spcPts val="0"/>
              </a:spcBef>
              <a:spcAft>
                <a:spcPts val="600"/>
              </a:spcAft>
              <a:buFont typeface="+mj-lt"/>
              <a:buAutoNum type="arabicPeriod" startAt="16"/>
            </a:pPr>
            <a:r>
              <a:rPr lang="en-US" sz="2000" dirty="0" smtClean="0"/>
              <a:t>Click the Preview separator. The report should show up. Click some “+” signs to “drill down”. Observe de page brakes.</a:t>
            </a:r>
          </a:p>
          <a:p>
            <a:pPr marL="914400" lvl="1" indent="-457200">
              <a:lnSpc>
                <a:spcPct val="100000"/>
              </a:lnSpc>
              <a:spcBef>
                <a:spcPts val="0"/>
              </a:spcBef>
              <a:spcAft>
                <a:spcPts val="600"/>
              </a:spcAft>
              <a:buFont typeface="+mj-lt"/>
              <a:buAutoNum type="arabicPeriod" startAt="16"/>
            </a:pPr>
            <a:endParaRPr lang="en-US" sz="2000" dirty="0" smtClean="0"/>
          </a:p>
          <a:p>
            <a:pPr marL="914400" lvl="1" indent="-457200">
              <a:lnSpc>
                <a:spcPct val="100000"/>
              </a:lnSpc>
              <a:spcBef>
                <a:spcPts val="0"/>
              </a:spcBef>
              <a:spcAft>
                <a:spcPts val="600"/>
              </a:spcAft>
              <a:buFont typeface="+mj-lt"/>
              <a:buAutoNum type="arabicPeriod" startAt="16"/>
            </a:pPr>
            <a:endParaRPr lang="en-US" sz="2000" dirty="0"/>
          </a:p>
          <a:p>
            <a:pPr marL="914400" lvl="1" indent="-457200">
              <a:lnSpc>
                <a:spcPct val="100000"/>
              </a:lnSpc>
              <a:spcBef>
                <a:spcPts val="0"/>
              </a:spcBef>
              <a:spcAft>
                <a:spcPts val="600"/>
              </a:spcAft>
              <a:buFont typeface="+mj-lt"/>
              <a:buAutoNum type="arabicPeriod" startAt="16"/>
            </a:pPr>
            <a:endParaRPr lang="en-US" sz="2000" dirty="0" smtClean="0"/>
          </a:p>
          <a:p>
            <a:pPr marL="914400" lvl="1" indent="-457200">
              <a:lnSpc>
                <a:spcPct val="100000"/>
              </a:lnSpc>
              <a:spcBef>
                <a:spcPts val="0"/>
              </a:spcBef>
              <a:spcAft>
                <a:spcPts val="600"/>
              </a:spcAft>
              <a:buFont typeface="+mj-lt"/>
              <a:buAutoNum type="arabicPeriod" startAt="16"/>
            </a:pPr>
            <a:endParaRPr lang="en-US" sz="2000" dirty="0" smtClean="0"/>
          </a:p>
          <a:p>
            <a:pPr marL="914400" lvl="1" indent="-457200">
              <a:lnSpc>
                <a:spcPct val="100000"/>
              </a:lnSpc>
              <a:spcBef>
                <a:spcPts val="0"/>
              </a:spcBef>
              <a:spcAft>
                <a:spcPts val="600"/>
              </a:spcAft>
              <a:buFont typeface="+mj-lt"/>
              <a:buAutoNum type="arabicPeriod" startAt="16"/>
            </a:pPr>
            <a:endParaRPr lang="en-US" sz="2000" dirty="0"/>
          </a:p>
          <a:p>
            <a:pPr marL="914400" lvl="1" indent="-457200">
              <a:lnSpc>
                <a:spcPct val="100000"/>
              </a:lnSpc>
              <a:spcBef>
                <a:spcPts val="0"/>
              </a:spcBef>
              <a:spcAft>
                <a:spcPts val="600"/>
              </a:spcAft>
              <a:buFont typeface="+mj-lt"/>
              <a:buAutoNum type="arabicPeriod" startAt="16"/>
            </a:pPr>
            <a:endParaRPr lang="en-US" sz="2000" dirty="0" smtClean="0"/>
          </a:p>
          <a:p>
            <a:pPr marL="914400" lvl="1" indent="-457200">
              <a:lnSpc>
                <a:spcPct val="100000"/>
              </a:lnSpc>
              <a:spcBef>
                <a:spcPts val="0"/>
              </a:spcBef>
              <a:spcAft>
                <a:spcPts val="600"/>
              </a:spcAft>
              <a:buFont typeface="+mj-lt"/>
              <a:buAutoNum type="arabicPeriod" startAt="16"/>
            </a:pPr>
            <a:endParaRPr lang="en-US" sz="2000" dirty="0"/>
          </a:p>
          <a:p>
            <a:pPr marL="914400" lvl="1" indent="-457200">
              <a:lnSpc>
                <a:spcPct val="100000"/>
              </a:lnSpc>
              <a:spcBef>
                <a:spcPts val="0"/>
              </a:spcBef>
              <a:spcAft>
                <a:spcPts val="600"/>
              </a:spcAft>
              <a:buFont typeface="+mj-lt"/>
              <a:buAutoNum type="arabicPeriod" startAt="16"/>
            </a:pPr>
            <a:endParaRPr lang="en-US" sz="2000" dirty="0" smtClean="0"/>
          </a:p>
          <a:p>
            <a:pPr marL="914400" lvl="1" indent="-457200">
              <a:lnSpc>
                <a:spcPct val="100000"/>
              </a:lnSpc>
              <a:spcBef>
                <a:spcPts val="0"/>
              </a:spcBef>
              <a:spcAft>
                <a:spcPts val="600"/>
              </a:spcAft>
              <a:buFont typeface="+mj-lt"/>
              <a:buAutoNum type="arabicPeriod" startAt="16"/>
            </a:pPr>
            <a:r>
              <a:rPr lang="en-US" sz="2000" dirty="0" smtClean="0"/>
              <a:t>These reports are designed to be accessed by the Internet, using a browser (can even be included in an autonomous application developed with Visual Basic or C#). To see the reports on a browser:</a:t>
            </a:r>
          </a:p>
          <a:p>
            <a:pPr marL="1828800" lvl="3" indent="-457200">
              <a:lnSpc>
                <a:spcPct val="100000"/>
              </a:lnSpc>
              <a:spcBef>
                <a:spcPts val="0"/>
              </a:spcBef>
              <a:spcAft>
                <a:spcPts val="300"/>
              </a:spcAft>
              <a:buFont typeface="+mj-lt"/>
              <a:buAutoNum type="alphaLcParenR"/>
            </a:pPr>
            <a:r>
              <a:rPr lang="en-US" dirty="0" smtClean="0"/>
              <a:t>Ensure that the Reporting Services are running</a:t>
            </a:r>
          </a:p>
          <a:p>
            <a:pPr marL="1828800" lvl="3" indent="-457200">
              <a:lnSpc>
                <a:spcPct val="100000"/>
              </a:lnSpc>
              <a:spcBef>
                <a:spcPts val="0"/>
              </a:spcBef>
              <a:spcAft>
                <a:spcPts val="300"/>
              </a:spcAft>
              <a:buFont typeface="+mj-lt"/>
              <a:buAutoNum type="alphaLcParenR"/>
            </a:pPr>
            <a:r>
              <a:rPr lang="en-US" dirty="0" smtClean="0"/>
              <a:t>Open the old Internet Explorer or Chrome running as administrator</a:t>
            </a:r>
            <a:endParaRPr lang="en-US" dirty="0"/>
          </a:p>
          <a:p>
            <a:pPr marL="1828800" lvl="3" indent="-457200">
              <a:lnSpc>
                <a:spcPct val="100000"/>
              </a:lnSpc>
              <a:spcBef>
                <a:spcPts val="0"/>
              </a:spcBef>
              <a:spcAft>
                <a:spcPts val="300"/>
              </a:spcAft>
              <a:buFont typeface="+mj-lt"/>
              <a:buAutoNum type="alphaLcParenR"/>
            </a:pPr>
            <a:r>
              <a:rPr lang="en-US" dirty="0" smtClean="0"/>
              <a:t>Use the URL </a:t>
            </a:r>
            <a:r>
              <a:rPr lang="en-GB" dirty="0">
                <a:hlinkClick r:id="rId2"/>
              </a:rPr>
              <a:t>http://</a:t>
            </a:r>
            <a:r>
              <a:rPr lang="en-GB" dirty="0" smtClean="0">
                <a:hlinkClick r:id="rId2"/>
              </a:rPr>
              <a:t>localhost/ReportServer</a:t>
            </a:r>
            <a:r>
              <a:rPr lang="en-GB" dirty="0" smtClean="0"/>
              <a:t> (for my server </a:t>
            </a:r>
            <a:r>
              <a:rPr lang="en-GB" dirty="0">
                <a:hlinkClick r:id="rId3"/>
              </a:rPr>
              <a:t>http://</a:t>
            </a:r>
            <a:r>
              <a:rPr lang="en-GB" dirty="0" smtClean="0">
                <a:hlinkClick r:id="rId3"/>
              </a:rPr>
              <a:t>ASTERIX:80/ReportServer</a:t>
            </a:r>
            <a:r>
              <a:rPr lang="en-GB" dirty="0" smtClean="0"/>
              <a:t>)</a:t>
            </a:r>
            <a:endParaRPr lang="en-US" dirty="0" smtClean="0"/>
          </a:p>
        </p:txBody>
      </p:sp>
      <p:sp>
        <p:nvSpPr>
          <p:cNvPr id="2" name="Marcador de Posição do Número do Diapositivo 1"/>
          <p:cNvSpPr>
            <a:spLocks noGrp="1"/>
          </p:cNvSpPr>
          <p:nvPr>
            <p:ph type="sldNum" sz="quarter" idx="12"/>
          </p:nvPr>
        </p:nvSpPr>
        <p:spPr/>
        <p:txBody>
          <a:bodyPr/>
          <a:lstStyle/>
          <a:p>
            <a:fld id="{7054199A-D540-4296-AF52-B4A445F1258E}" type="slidenum">
              <a:rPr lang="pt-PT" smtClean="0"/>
              <a:t>6</a:t>
            </a:fld>
            <a:endParaRPr lang="pt-PT"/>
          </a:p>
        </p:txBody>
      </p:sp>
      <p:pic>
        <p:nvPicPr>
          <p:cNvPr id="4" name="Imagem 3"/>
          <p:cNvPicPr>
            <a:picLocks noChangeAspect="1"/>
          </p:cNvPicPr>
          <p:nvPr/>
        </p:nvPicPr>
        <p:blipFill>
          <a:blip r:embed="rId4"/>
          <a:stretch>
            <a:fillRect/>
          </a:stretch>
        </p:blipFill>
        <p:spPr>
          <a:xfrm>
            <a:off x="1428750" y="1271996"/>
            <a:ext cx="4292782" cy="2781723"/>
          </a:xfrm>
          <a:prstGeom prst="rect">
            <a:avLst/>
          </a:prstGeom>
        </p:spPr>
      </p:pic>
    </p:spTree>
    <p:extLst>
      <p:ext uri="{BB962C8B-B14F-4D97-AF65-F5344CB8AC3E}">
        <p14:creationId xmlns:p14="http://schemas.microsoft.com/office/powerpoint/2010/main" val="32468316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860" y="217251"/>
            <a:ext cx="11210145" cy="6139099"/>
          </a:xfrm>
        </p:spPr>
        <p:txBody>
          <a:bodyPr>
            <a:normAutofit fontScale="92500" lnSpcReduction="20000"/>
          </a:bodyPr>
          <a:lstStyle/>
          <a:p>
            <a:pPr marL="0" indent="0">
              <a:lnSpc>
                <a:spcPct val="100000"/>
              </a:lnSpc>
              <a:spcBef>
                <a:spcPts val="0"/>
              </a:spcBef>
              <a:spcAft>
                <a:spcPts val="300"/>
              </a:spcAft>
              <a:buNone/>
            </a:pPr>
            <a:endParaRPr lang="en-US" sz="1000" dirty="0" smtClean="0"/>
          </a:p>
          <a:p>
            <a:pPr marL="914400" lvl="1" indent="-457200">
              <a:lnSpc>
                <a:spcPct val="100000"/>
              </a:lnSpc>
              <a:spcBef>
                <a:spcPts val="0"/>
              </a:spcBef>
              <a:spcAft>
                <a:spcPts val="600"/>
              </a:spcAft>
              <a:buFont typeface="+mj-lt"/>
              <a:buAutoNum type="arabicPeriod" startAt="18"/>
            </a:pPr>
            <a:r>
              <a:rPr lang="en-US" sz="2000" dirty="0" smtClean="0"/>
              <a:t>The report server page appears, showing the reports previously developed in Visual Studio</a:t>
            </a:r>
            <a:endParaRPr lang="en-US" sz="2000" dirty="0"/>
          </a:p>
          <a:p>
            <a:pPr marL="914400" lvl="1" indent="-457200">
              <a:lnSpc>
                <a:spcPct val="100000"/>
              </a:lnSpc>
              <a:spcBef>
                <a:spcPts val="0"/>
              </a:spcBef>
              <a:spcAft>
                <a:spcPts val="600"/>
              </a:spcAft>
              <a:buFont typeface="+mj-lt"/>
              <a:buAutoNum type="arabicPeriod" startAt="18"/>
            </a:pPr>
            <a:r>
              <a:rPr lang="pt-PT" sz="2000" dirty="0" err="1" smtClean="0"/>
              <a:t>Click</a:t>
            </a:r>
            <a:r>
              <a:rPr lang="pt-PT" sz="2000" dirty="0" smtClean="0"/>
              <a:t> a </a:t>
            </a:r>
            <a:r>
              <a:rPr lang="pt-PT" sz="2000" dirty="0" err="1" smtClean="0"/>
              <a:t>project</a:t>
            </a:r>
            <a:r>
              <a:rPr lang="pt-PT" sz="2000" dirty="0" smtClean="0"/>
              <a:t> to open </a:t>
            </a:r>
            <a:r>
              <a:rPr lang="pt-PT" sz="2000" dirty="0" err="1" smtClean="0"/>
              <a:t>it</a:t>
            </a:r>
            <a:r>
              <a:rPr lang="pt-PT" sz="2000" dirty="0" smtClean="0"/>
              <a:t> </a:t>
            </a:r>
            <a:r>
              <a:rPr lang="pt-PT" sz="2000" dirty="0" err="1" smtClean="0"/>
              <a:t>and</a:t>
            </a:r>
            <a:r>
              <a:rPr lang="pt-PT" sz="2000" dirty="0" smtClean="0"/>
              <a:t> </a:t>
            </a:r>
            <a:r>
              <a:rPr lang="pt-PT" sz="2000" dirty="0" err="1" smtClean="0"/>
              <a:t>then</a:t>
            </a:r>
            <a:r>
              <a:rPr lang="pt-PT" sz="2000" dirty="0" smtClean="0"/>
              <a:t> </a:t>
            </a:r>
            <a:r>
              <a:rPr lang="pt-PT" sz="2000" dirty="0" err="1" smtClean="0"/>
              <a:t>choose</a:t>
            </a:r>
            <a:r>
              <a:rPr lang="pt-PT" sz="2000" dirty="0" smtClean="0"/>
              <a:t> </a:t>
            </a:r>
            <a:r>
              <a:rPr lang="pt-PT" sz="2000" dirty="0" err="1" smtClean="0"/>
              <a:t>one</a:t>
            </a:r>
            <a:r>
              <a:rPr lang="pt-PT" sz="2000" dirty="0" smtClean="0"/>
              <a:t> </a:t>
            </a:r>
            <a:r>
              <a:rPr lang="pt-PT" sz="2000" dirty="0" err="1" smtClean="0"/>
              <a:t>of</a:t>
            </a:r>
            <a:r>
              <a:rPr lang="pt-PT" sz="2000" dirty="0" smtClean="0"/>
              <a:t> </a:t>
            </a:r>
            <a:r>
              <a:rPr lang="pt-PT" sz="2000" dirty="0" err="1" smtClean="0"/>
              <a:t>the</a:t>
            </a:r>
            <a:r>
              <a:rPr lang="pt-PT" sz="2000" dirty="0" smtClean="0"/>
              <a:t> </a:t>
            </a:r>
            <a:r>
              <a:rPr lang="pt-PT" sz="2000" dirty="0" err="1" smtClean="0"/>
              <a:t>reports</a:t>
            </a:r>
            <a:r>
              <a:rPr lang="pt-PT" sz="2000" dirty="0" smtClean="0"/>
              <a:t> in this </a:t>
            </a:r>
            <a:r>
              <a:rPr lang="pt-PT" sz="2000" dirty="0" err="1" smtClean="0"/>
              <a:t>project</a:t>
            </a:r>
            <a:endParaRPr lang="pt-PT" sz="2000" dirty="0" smtClean="0"/>
          </a:p>
          <a:p>
            <a:pPr marL="914400" lvl="1" indent="-457200">
              <a:lnSpc>
                <a:spcPct val="100000"/>
              </a:lnSpc>
              <a:spcBef>
                <a:spcPts val="0"/>
              </a:spcBef>
              <a:spcAft>
                <a:spcPts val="600"/>
              </a:spcAft>
              <a:buFont typeface="+mj-lt"/>
              <a:buAutoNum type="arabicPeriod" startAt="18"/>
            </a:pPr>
            <a:endParaRPr lang="pt-PT" sz="2000" dirty="0" smtClean="0"/>
          </a:p>
          <a:p>
            <a:pPr marL="914400" lvl="1" indent="-457200">
              <a:lnSpc>
                <a:spcPct val="100000"/>
              </a:lnSpc>
              <a:spcBef>
                <a:spcPts val="0"/>
              </a:spcBef>
              <a:spcAft>
                <a:spcPts val="600"/>
              </a:spcAft>
              <a:buFont typeface="+mj-lt"/>
              <a:buAutoNum type="arabicPeriod" startAt="18"/>
            </a:pPr>
            <a:endParaRPr lang="pt-PT" sz="2000" dirty="0"/>
          </a:p>
          <a:p>
            <a:pPr marL="914400" lvl="1" indent="-457200">
              <a:lnSpc>
                <a:spcPct val="100000"/>
              </a:lnSpc>
              <a:spcBef>
                <a:spcPts val="0"/>
              </a:spcBef>
              <a:spcAft>
                <a:spcPts val="600"/>
              </a:spcAft>
              <a:buFont typeface="+mj-lt"/>
              <a:buAutoNum type="arabicPeriod" startAt="18"/>
            </a:pPr>
            <a:endParaRPr lang="pt-PT" sz="2000" dirty="0" smtClean="0"/>
          </a:p>
          <a:p>
            <a:pPr marL="914400" lvl="1" indent="-457200">
              <a:lnSpc>
                <a:spcPct val="100000"/>
              </a:lnSpc>
              <a:spcBef>
                <a:spcPts val="0"/>
              </a:spcBef>
              <a:spcAft>
                <a:spcPts val="600"/>
              </a:spcAft>
              <a:buFont typeface="+mj-lt"/>
              <a:buAutoNum type="arabicPeriod" startAt="18"/>
            </a:pPr>
            <a:endParaRPr lang="pt-PT" sz="2000" dirty="0"/>
          </a:p>
          <a:p>
            <a:pPr marL="914400" lvl="1" indent="-457200">
              <a:lnSpc>
                <a:spcPct val="100000"/>
              </a:lnSpc>
              <a:spcBef>
                <a:spcPts val="0"/>
              </a:spcBef>
              <a:spcAft>
                <a:spcPts val="600"/>
              </a:spcAft>
              <a:buFont typeface="+mj-lt"/>
              <a:buAutoNum type="arabicPeriod" startAt="18"/>
            </a:pPr>
            <a:endParaRPr lang="pt-PT" sz="2000" dirty="0" smtClean="0"/>
          </a:p>
          <a:p>
            <a:pPr marL="914400" lvl="1" indent="-457200">
              <a:lnSpc>
                <a:spcPct val="100000"/>
              </a:lnSpc>
              <a:spcBef>
                <a:spcPts val="0"/>
              </a:spcBef>
              <a:spcAft>
                <a:spcPts val="600"/>
              </a:spcAft>
              <a:buFont typeface="+mj-lt"/>
              <a:buAutoNum type="arabicPeriod" startAt="18"/>
            </a:pPr>
            <a:endParaRPr lang="pt-PT" sz="1800" dirty="0"/>
          </a:p>
          <a:p>
            <a:pPr marL="914400" lvl="1" indent="-457200">
              <a:lnSpc>
                <a:spcPct val="100000"/>
              </a:lnSpc>
              <a:spcBef>
                <a:spcPts val="0"/>
              </a:spcBef>
              <a:spcAft>
                <a:spcPts val="600"/>
              </a:spcAft>
              <a:buFont typeface="+mj-lt"/>
              <a:buAutoNum type="arabicPeriod" startAt="18"/>
            </a:pPr>
            <a:r>
              <a:rPr lang="pt-PT" sz="2000" dirty="0" err="1" smtClean="0"/>
              <a:t>The</a:t>
            </a:r>
            <a:r>
              <a:rPr lang="pt-PT" sz="2000" dirty="0" smtClean="0"/>
              <a:t> </a:t>
            </a:r>
            <a:r>
              <a:rPr lang="pt-PT" sz="2000" dirty="0" err="1" smtClean="0"/>
              <a:t>report</a:t>
            </a:r>
            <a:r>
              <a:rPr lang="pt-PT" sz="2000" dirty="0" smtClean="0"/>
              <a:t> </a:t>
            </a:r>
            <a:r>
              <a:rPr lang="pt-PT" sz="2000" dirty="0" err="1" smtClean="0"/>
              <a:t>should</a:t>
            </a:r>
            <a:r>
              <a:rPr lang="pt-PT" sz="2000" dirty="0" smtClean="0"/>
              <a:t> </a:t>
            </a:r>
            <a:r>
              <a:rPr lang="pt-PT" sz="2000" dirty="0" err="1" smtClean="0"/>
              <a:t>appear</a:t>
            </a:r>
            <a:r>
              <a:rPr lang="pt-PT" sz="2000" dirty="0" smtClean="0"/>
              <a:t>. </a:t>
            </a:r>
            <a:r>
              <a:rPr lang="pt-PT" sz="2000" dirty="0" err="1" smtClean="0"/>
              <a:t>Here</a:t>
            </a:r>
            <a:r>
              <a:rPr lang="pt-PT" sz="2000" dirty="0" smtClean="0"/>
              <a:t> </a:t>
            </a:r>
            <a:r>
              <a:rPr lang="pt-PT" sz="2000" dirty="0" err="1" smtClean="0"/>
              <a:t>is</a:t>
            </a:r>
            <a:r>
              <a:rPr lang="pt-PT" sz="2000" dirty="0" smtClean="0"/>
              <a:t> na </a:t>
            </a:r>
            <a:r>
              <a:rPr lang="pt-PT" sz="2000" dirty="0" err="1" smtClean="0"/>
              <a:t>example</a:t>
            </a:r>
            <a:r>
              <a:rPr lang="pt-PT" sz="2000" dirty="0" smtClean="0"/>
              <a:t> </a:t>
            </a:r>
            <a:r>
              <a:rPr lang="pt-PT" sz="2000" dirty="0" err="1" smtClean="0"/>
              <a:t>of</a:t>
            </a:r>
            <a:r>
              <a:rPr lang="pt-PT" sz="2000" dirty="0" smtClean="0"/>
              <a:t> a more </a:t>
            </a:r>
            <a:r>
              <a:rPr lang="pt-PT" sz="2000" dirty="0" err="1" smtClean="0"/>
              <a:t>complex</a:t>
            </a:r>
            <a:r>
              <a:rPr lang="pt-PT" sz="2000" dirty="0" smtClean="0"/>
              <a:t> </a:t>
            </a:r>
            <a:r>
              <a:rPr lang="pt-PT" sz="2000" dirty="0" err="1" smtClean="0"/>
              <a:t>report</a:t>
            </a:r>
            <a:r>
              <a:rPr lang="pt-PT" sz="2000" dirty="0" smtClean="0"/>
              <a:t>:</a:t>
            </a:r>
          </a:p>
          <a:p>
            <a:pPr marL="914400" lvl="1" indent="-457200">
              <a:lnSpc>
                <a:spcPct val="100000"/>
              </a:lnSpc>
              <a:spcBef>
                <a:spcPts val="0"/>
              </a:spcBef>
              <a:spcAft>
                <a:spcPts val="600"/>
              </a:spcAft>
              <a:buFont typeface="+mj-lt"/>
              <a:buAutoNum type="arabicPeriod" startAt="18"/>
            </a:pPr>
            <a:endParaRPr lang="pt-PT" sz="2000" dirty="0" smtClean="0"/>
          </a:p>
          <a:p>
            <a:pPr marL="914400" lvl="1" indent="-457200">
              <a:lnSpc>
                <a:spcPct val="100000"/>
              </a:lnSpc>
              <a:spcBef>
                <a:spcPts val="0"/>
              </a:spcBef>
              <a:spcAft>
                <a:spcPts val="600"/>
              </a:spcAft>
              <a:buFont typeface="+mj-lt"/>
              <a:buAutoNum type="arabicPeriod" startAt="18"/>
            </a:pPr>
            <a:endParaRPr lang="pt-PT" sz="2000" dirty="0"/>
          </a:p>
          <a:p>
            <a:pPr marL="914400" lvl="1" indent="-457200">
              <a:lnSpc>
                <a:spcPct val="100000"/>
              </a:lnSpc>
              <a:spcBef>
                <a:spcPts val="0"/>
              </a:spcBef>
              <a:spcAft>
                <a:spcPts val="600"/>
              </a:spcAft>
              <a:buFont typeface="+mj-lt"/>
              <a:buAutoNum type="arabicPeriod" startAt="18"/>
            </a:pPr>
            <a:endParaRPr lang="pt-PT" sz="2000" dirty="0" smtClean="0"/>
          </a:p>
          <a:p>
            <a:pPr marL="914400" lvl="1" indent="-457200">
              <a:lnSpc>
                <a:spcPct val="100000"/>
              </a:lnSpc>
              <a:spcBef>
                <a:spcPts val="0"/>
              </a:spcBef>
              <a:spcAft>
                <a:spcPts val="600"/>
              </a:spcAft>
              <a:buFont typeface="+mj-lt"/>
              <a:buAutoNum type="arabicPeriod" startAt="18"/>
            </a:pPr>
            <a:endParaRPr lang="pt-PT" sz="2000" dirty="0"/>
          </a:p>
          <a:p>
            <a:pPr marL="914400" lvl="1" indent="-457200">
              <a:lnSpc>
                <a:spcPct val="100000"/>
              </a:lnSpc>
              <a:spcBef>
                <a:spcPts val="0"/>
              </a:spcBef>
              <a:spcAft>
                <a:spcPts val="600"/>
              </a:spcAft>
              <a:buFont typeface="+mj-lt"/>
              <a:buAutoNum type="arabicPeriod" startAt="18"/>
            </a:pPr>
            <a:endParaRPr lang="pt-PT" sz="2000" dirty="0" smtClean="0"/>
          </a:p>
          <a:p>
            <a:pPr marL="914400" lvl="1" indent="-457200">
              <a:lnSpc>
                <a:spcPct val="100000"/>
              </a:lnSpc>
              <a:spcBef>
                <a:spcPts val="0"/>
              </a:spcBef>
              <a:spcAft>
                <a:spcPts val="600"/>
              </a:spcAft>
              <a:buFont typeface="+mj-lt"/>
              <a:buAutoNum type="arabicPeriod" startAt="18"/>
            </a:pPr>
            <a:endParaRPr lang="pt-PT" sz="2000" dirty="0" smtClean="0"/>
          </a:p>
          <a:p>
            <a:pPr marL="914400" lvl="1" indent="-457200">
              <a:lnSpc>
                <a:spcPct val="100000"/>
              </a:lnSpc>
              <a:spcBef>
                <a:spcPts val="0"/>
              </a:spcBef>
              <a:spcAft>
                <a:spcPts val="600"/>
              </a:spcAft>
              <a:buFont typeface="+mj-lt"/>
              <a:buAutoNum type="arabicPeriod" startAt="18"/>
            </a:pPr>
            <a:endParaRPr lang="pt-PT" sz="2000" dirty="0"/>
          </a:p>
          <a:p>
            <a:pPr marL="914400" lvl="1" indent="-457200">
              <a:lnSpc>
                <a:spcPct val="100000"/>
              </a:lnSpc>
              <a:spcBef>
                <a:spcPts val="0"/>
              </a:spcBef>
              <a:spcAft>
                <a:spcPts val="600"/>
              </a:spcAft>
              <a:buFont typeface="+mj-lt"/>
              <a:buAutoNum type="arabicPeriod" startAt="18"/>
            </a:pPr>
            <a:endParaRPr lang="pt-PT" sz="2000" dirty="0" smtClean="0"/>
          </a:p>
          <a:p>
            <a:pPr marL="914400" lvl="1" indent="-457200">
              <a:lnSpc>
                <a:spcPct val="100000"/>
              </a:lnSpc>
              <a:spcBef>
                <a:spcPts val="0"/>
              </a:spcBef>
              <a:spcAft>
                <a:spcPts val="600"/>
              </a:spcAft>
              <a:buFont typeface="+mj-lt"/>
              <a:buAutoNum type="arabicPeriod" startAt="18"/>
            </a:pPr>
            <a:r>
              <a:rPr lang="pt-PT" sz="2000" dirty="0" smtClean="0"/>
              <a:t>NOTICE: </a:t>
            </a:r>
            <a:r>
              <a:rPr lang="pt-PT" sz="2000" dirty="0" err="1" smtClean="0"/>
              <a:t>If</a:t>
            </a:r>
            <a:r>
              <a:rPr lang="pt-PT" sz="2000" dirty="0" smtClean="0"/>
              <a:t> </a:t>
            </a:r>
            <a:r>
              <a:rPr lang="pt-PT" sz="2000" dirty="0" err="1" smtClean="0"/>
              <a:t>you</a:t>
            </a:r>
            <a:r>
              <a:rPr lang="pt-PT" sz="2000" dirty="0" smtClean="0"/>
              <a:t> </a:t>
            </a:r>
            <a:r>
              <a:rPr lang="pt-PT" sz="2000" dirty="0" err="1" smtClean="0"/>
              <a:t>experience</a:t>
            </a:r>
            <a:r>
              <a:rPr lang="pt-PT" sz="2000" dirty="0" smtClean="0"/>
              <a:t> </a:t>
            </a:r>
            <a:r>
              <a:rPr lang="pt-PT" sz="2000" dirty="0" err="1" smtClean="0"/>
              <a:t>any</a:t>
            </a:r>
            <a:r>
              <a:rPr lang="pt-PT" sz="2000" dirty="0" smtClean="0"/>
              <a:t> </a:t>
            </a:r>
            <a:r>
              <a:rPr lang="pt-PT" sz="2000" dirty="0" err="1" smtClean="0"/>
              <a:t>problems</a:t>
            </a:r>
            <a:r>
              <a:rPr lang="pt-PT" sz="2000" dirty="0" smtClean="0"/>
              <a:t> to </a:t>
            </a:r>
            <a:r>
              <a:rPr lang="pt-PT" sz="2000" dirty="0" err="1" smtClean="0"/>
              <a:t>browse</a:t>
            </a:r>
            <a:r>
              <a:rPr lang="pt-PT" sz="2000" dirty="0" smtClean="0"/>
              <a:t> </a:t>
            </a:r>
            <a:r>
              <a:rPr lang="pt-PT" sz="2000" dirty="0" err="1" smtClean="0"/>
              <a:t>the</a:t>
            </a:r>
            <a:r>
              <a:rPr lang="pt-PT" sz="2000" dirty="0" smtClean="0"/>
              <a:t> </a:t>
            </a:r>
            <a:r>
              <a:rPr lang="pt-PT" sz="2000" dirty="0" err="1" smtClean="0"/>
              <a:t>reports</a:t>
            </a:r>
            <a:r>
              <a:rPr lang="pt-PT" sz="2000" dirty="0" smtClean="0"/>
              <a:t>, open </a:t>
            </a:r>
            <a:r>
              <a:rPr lang="pt-PT" sz="2000" dirty="0" err="1" smtClean="0"/>
              <a:t>the</a:t>
            </a:r>
            <a:r>
              <a:rPr lang="pt-PT" sz="2000" dirty="0" smtClean="0"/>
              <a:t> SS </a:t>
            </a:r>
            <a:r>
              <a:rPr lang="pt-PT" sz="2000" dirty="0" err="1" smtClean="0"/>
              <a:t>Reporting</a:t>
            </a:r>
            <a:r>
              <a:rPr lang="pt-PT" sz="2000" dirty="0" smtClean="0"/>
              <a:t> </a:t>
            </a:r>
            <a:r>
              <a:rPr lang="pt-PT" sz="2000" dirty="0" err="1" smtClean="0"/>
              <a:t>Services</a:t>
            </a:r>
            <a:r>
              <a:rPr lang="pt-PT" sz="2000" dirty="0" smtClean="0"/>
              <a:t> </a:t>
            </a:r>
            <a:r>
              <a:rPr lang="pt-PT" sz="2000" dirty="0" err="1" smtClean="0"/>
              <a:t>Configuration</a:t>
            </a:r>
            <a:r>
              <a:rPr lang="pt-PT" sz="2000" dirty="0" smtClean="0"/>
              <a:t> </a:t>
            </a:r>
            <a:r>
              <a:rPr lang="pt-PT" sz="2000" dirty="0" err="1" smtClean="0"/>
              <a:t>and</a:t>
            </a:r>
            <a:r>
              <a:rPr lang="pt-PT" sz="2000" dirty="0" smtClean="0"/>
              <a:t> </a:t>
            </a:r>
            <a:r>
              <a:rPr lang="pt-PT" sz="2000" dirty="0" err="1" smtClean="0"/>
              <a:t>try</a:t>
            </a:r>
            <a:r>
              <a:rPr lang="pt-PT" sz="2000" dirty="0" smtClean="0"/>
              <a:t> to </a:t>
            </a:r>
            <a:r>
              <a:rPr lang="pt-PT" sz="2000" dirty="0" err="1" smtClean="0"/>
              <a:t>correct</a:t>
            </a:r>
            <a:r>
              <a:rPr lang="pt-PT" sz="2000" dirty="0" smtClean="0"/>
              <a:t> </a:t>
            </a:r>
            <a:r>
              <a:rPr lang="pt-PT" sz="2000" dirty="0" err="1" smtClean="0"/>
              <a:t>any</a:t>
            </a:r>
            <a:r>
              <a:rPr lang="pt-PT" sz="2000" dirty="0" smtClean="0"/>
              <a:t> </a:t>
            </a:r>
            <a:r>
              <a:rPr lang="pt-PT" sz="2000" dirty="0" err="1" smtClean="0"/>
              <a:t>possible</a:t>
            </a:r>
            <a:r>
              <a:rPr lang="pt-PT" sz="2000" dirty="0" smtClean="0"/>
              <a:t> error in </a:t>
            </a:r>
            <a:r>
              <a:rPr lang="pt-PT" sz="2000" dirty="0" err="1" smtClean="0"/>
              <a:t>the</a:t>
            </a:r>
            <a:r>
              <a:rPr lang="pt-PT" sz="2000" dirty="0" smtClean="0"/>
              <a:t> </a:t>
            </a:r>
            <a:r>
              <a:rPr lang="pt-PT" sz="2000" dirty="0" err="1" smtClean="0"/>
              <a:t>parameters</a:t>
            </a:r>
            <a:r>
              <a:rPr lang="pt-PT" sz="2000" dirty="0" smtClean="0"/>
              <a:t>.</a:t>
            </a:r>
          </a:p>
          <a:p>
            <a:pPr marL="914400" lvl="1" indent="-457200">
              <a:lnSpc>
                <a:spcPct val="100000"/>
              </a:lnSpc>
              <a:spcBef>
                <a:spcPts val="0"/>
              </a:spcBef>
              <a:spcAft>
                <a:spcPts val="600"/>
              </a:spcAft>
              <a:buFont typeface="+mj-lt"/>
              <a:buAutoNum type="arabicPeriod" startAt="18"/>
            </a:pPr>
            <a:endParaRPr lang="pt-PT" sz="2000" dirty="0"/>
          </a:p>
          <a:p>
            <a:pPr marL="914400" lvl="1" indent="-457200">
              <a:lnSpc>
                <a:spcPct val="100000"/>
              </a:lnSpc>
              <a:spcBef>
                <a:spcPts val="0"/>
              </a:spcBef>
              <a:spcAft>
                <a:spcPts val="600"/>
              </a:spcAft>
              <a:buFont typeface="+mj-lt"/>
              <a:buAutoNum type="arabicPeriod" startAt="18"/>
            </a:pPr>
            <a:endParaRPr lang="pt-PT" sz="2000" dirty="0" smtClean="0"/>
          </a:p>
          <a:p>
            <a:pPr marL="914400" lvl="1" indent="-457200">
              <a:lnSpc>
                <a:spcPct val="100000"/>
              </a:lnSpc>
              <a:spcBef>
                <a:spcPts val="0"/>
              </a:spcBef>
              <a:spcAft>
                <a:spcPts val="600"/>
              </a:spcAft>
              <a:buFont typeface="+mj-lt"/>
              <a:buAutoNum type="arabicPeriod" startAt="18"/>
            </a:pPr>
            <a:endParaRPr lang="pt-PT" sz="2000" dirty="0"/>
          </a:p>
          <a:p>
            <a:pPr marL="914400" lvl="1" indent="-457200">
              <a:lnSpc>
                <a:spcPct val="100000"/>
              </a:lnSpc>
              <a:spcBef>
                <a:spcPts val="0"/>
              </a:spcBef>
              <a:spcAft>
                <a:spcPts val="600"/>
              </a:spcAft>
              <a:buFont typeface="+mj-lt"/>
              <a:buAutoNum type="arabicPeriod" startAt="18"/>
            </a:pPr>
            <a:endParaRPr lang="en-US" dirty="0" smtClean="0"/>
          </a:p>
        </p:txBody>
      </p:sp>
      <p:sp>
        <p:nvSpPr>
          <p:cNvPr id="2" name="Marcador de Posição do Número do Diapositivo 1"/>
          <p:cNvSpPr>
            <a:spLocks noGrp="1"/>
          </p:cNvSpPr>
          <p:nvPr>
            <p:ph type="sldNum" sz="quarter" idx="12"/>
          </p:nvPr>
        </p:nvSpPr>
        <p:spPr/>
        <p:txBody>
          <a:bodyPr/>
          <a:lstStyle/>
          <a:p>
            <a:fld id="{7054199A-D540-4296-AF52-B4A445F1258E}" type="slidenum">
              <a:rPr lang="pt-PT" smtClean="0"/>
              <a:t>7</a:t>
            </a:fld>
            <a:endParaRPr lang="pt-PT"/>
          </a:p>
        </p:txBody>
      </p:sp>
      <p:pic>
        <p:nvPicPr>
          <p:cNvPr id="6" name="Imagem 5"/>
          <p:cNvPicPr>
            <a:picLocks noChangeAspect="1"/>
          </p:cNvPicPr>
          <p:nvPr/>
        </p:nvPicPr>
        <p:blipFill>
          <a:blip r:embed="rId2"/>
          <a:stretch>
            <a:fillRect/>
          </a:stretch>
        </p:blipFill>
        <p:spPr>
          <a:xfrm>
            <a:off x="1449977" y="1211906"/>
            <a:ext cx="4465320" cy="1483124"/>
          </a:xfrm>
          <a:prstGeom prst="rect">
            <a:avLst/>
          </a:prstGeom>
        </p:spPr>
      </p:pic>
      <p:pic>
        <p:nvPicPr>
          <p:cNvPr id="7" name="Imagem 6"/>
          <p:cNvPicPr>
            <a:picLocks noChangeAspect="1"/>
          </p:cNvPicPr>
          <p:nvPr/>
        </p:nvPicPr>
        <p:blipFill>
          <a:blip r:embed="rId3"/>
          <a:stretch>
            <a:fillRect/>
          </a:stretch>
        </p:blipFill>
        <p:spPr>
          <a:xfrm>
            <a:off x="6829698" y="1211906"/>
            <a:ext cx="4524103" cy="1552065"/>
          </a:xfrm>
          <a:prstGeom prst="rect">
            <a:avLst/>
          </a:prstGeom>
        </p:spPr>
      </p:pic>
      <p:cxnSp>
        <p:nvCxnSpPr>
          <p:cNvPr id="9" name="Conexão reta unidirecional 8"/>
          <p:cNvCxnSpPr/>
          <p:nvPr/>
        </p:nvCxnSpPr>
        <p:spPr>
          <a:xfrm flipV="1">
            <a:off x="5460275" y="1502228"/>
            <a:ext cx="5212080" cy="6792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Imagem 9"/>
          <p:cNvPicPr>
            <a:picLocks noChangeAspect="1"/>
          </p:cNvPicPr>
          <p:nvPr/>
        </p:nvPicPr>
        <p:blipFill>
          <a:blip r:embed="rId4"/>
          <a:stretch>
            <a:fillRect/>
          </a:stretch>
        </p:blipFill>
        <p:spPr>
          <a:xfrm>
            <a:off x="1449977" y="3338794"/>
            <a:ext cx="4465320" cy="2055286"/>
          </a:xfrm>
          <a:prstGeom prst="rect">
            <a:avLst/>
          </a:prstGeom>
        </p:spPr>
      </p:pic>
    </p:spTree>
    <p:extLst>
      <p:ext uri="{BB962C8B-B14F-4D97-AF65-F5344CB8AC3E}">
        <p14:creationId xmlns:p14="http://schemas.microsoft.com/office/powerpoint/2010/main" val="10670238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0929" y="418455"/>
            <a:ext cx="10895307" cy="6303020"/>
          </a:xfrm>
        </p:spPr>
        <p:txBody>
          <a:bodyPr>
            <a:normAutofit/>
          </a:bodyPr>
          <a:lstStyle/>
          <a:p>
            <a:pPr marL="0" indent="0">
              <a:lnSpc>
                <a:spcPct val="100000"/>
              </a:lnSpc>
              <a:spcBef>
                <a:spcPts val="0"/>
              </a:spcBef>
              <a:spcAft>
                <a:spcPts val="300"/>
              </a:spcAft>
              <a:buNone/>
            </a:pPr>
            <a:r>
              <a:rPr lang="en-US" dirty="0"/>
              <a:t>2</a:t>
            </a:r>
            <a:r>
              <a:rPr lang="en-US" dirty="0" smtClean="0"/>
              <a:t>. Using Excel for Dashboards and Ad-hoc Queries</a:t>
            </a:r>
          </a:p>
          <a:p>
            <a:pPr marL="0" indent="0">
              <a:lnSpc>
                <a:spcPct val="100000"/>
              </a:lnSpc>
              <a:spcBef>
                <a:spcPts val="0"/>
              </a:spcBef>
              <a:spcAft>
                <a:spcPts val="300"/>
              </a:spcAft>
              <a:buNone/>
            </a:pPr>
            <a:endParaRPr lang="en-US" sz="1000" dirty="0" smtClean="0"/>
          </a:p>
          <a:p>
            <a:pPr marL="0" indent="0">
              <a:lnSpc>
                <a:spcPct val="100000"/>
              </a:lnSpc>
              <a:spcBef>
                <a:spcPts val="0"/>
              </a:spcBef>
              <a:spcAft>
                <a:spcPts val="300"/>
              </a:spcAft>
              <a:buNone/>
            </a:pPr>
            <a:r>
              <a:rPr lang="en-US" sz="2400" dirty="0" smtClean="0"/>
              <a:t>Excel may be used as a front-end for data warehouses and OLAP servers. To create a dashboard based on Excel for your Library cube:</a:t>
            </a:r>
            <a:endParaRPr lang="en-US" sz="2400" dirty="0"/>
          </a:p>
          <a:p>
            <a:pPr marL="0" indent="0">
              <a:buNone/>
            </a:pPr>
            <a:endParaRPr lang="en-US" sz="1000" dirty="0"/>
          </a:p>
          <a:p>
            <a:pPr marL="914400" lvl="1" indent="-457200">
              <a:spcBef>
                <a:spcPts val="0"/>
              </a:spcBef>
              <a:spcAft>
                <a:spcPts val="600"/>
              </a:spcAft>
              <a:buFont typeface="+mj-lt"/>
              <a:buAutoNum type="arabicPeriod"/>
            </a:pPr>
            <a:r>
              <a:rPr lang="en-US" sz="2000" dirty="0" smtClean="0"/>
              <a:t>Enter Excel and create a new empty book</a:t>
            </a:r>
          </a:p>
          <a:p>
            <a:pPr marL="914400" lvl="1" indent="-457200">
              <a:spcBef>
                <a:spcPts val="0"/>
              </a:spcBef>
              <a:spcAft>
                <a:spcPts val="600"/>
              </a:spcAft>
              <a:buFont typeface="+mj-lt"/>
              <a:buAutoNum type="arabicPeriod"/>
            </a:pPr>
            <a:r>
              <a:rPr lang="en-US" sz="2000" dirty="0" smtClean="0"/>
              <a:t>Click the Data separator -&gt; Get </a:t>
            </a:r>
            <a:r>
              <a:rPr lang="en-US" sz="2000" dirty="0" err="1" smtClean="0"/>
              <a:t>Exernal</a:t>
            </a:r>
            <a:r>
              <a:rPr lang="en-US" sz="2000" dirty="0" smtClean="0"/>
              <a:t> Data -&gt; From other Sources</a:t>
            </a:r>
          </a:p>
          <a:p>
            <a:pPr marL="914400" lvl="1" indent="-457200">
              <a:spcBef>
                <a:spcPts val="0"/>
              </a:spcBef>
              <a:spcAft>
                <a:spcPts val="600"/>
              </a:spcAft>
              <a:buFont typeface="+mj-lt"/>
              <a:buAutoNum type="arabicPeriod"/>
            </a:pPr>
            <a:endParaRPr lang="en-US" sz="2000" dirty="0"/>
          </a:p>
          <a:p>
            <a:pPr marL="914400" lvl="1" indent="-457200">
              <a:spcBef>
                <a:spcPts val="0"/>
              </a:spcBef>
              <a:spcAft>
                <a:spcPts val="600"/>
              </a:spcAft>
              <a:buFont typeface="+mj-lt"/>
              <a:buAutoNum type="arabicPeriod"/>
            </a:pPr>
            <a:endParaRPr lang="en-US" sz="2000" dirty="0" smtClean="0"/>
          </a:p>
          <a:p>
            <a:pPr marL="914400" lvl="1" indent="-457200">
              <a:spcBef>
                <a:spcPts val="0"/>
              </a:spcBef>
              <a:spcAft>
                <a:spcPts val="600"/>
              </a:spcAft>
              <a:buFont typeface="+mj-lt"/>
              <a:buAutoNum type="arabicPeriod"/>
            </a:pPr>
            <a:endParaRPr lang="en-US" sz="2000" dirty="0"/>
          </a:p>
          <a:p>
            <a:pPr marL="914400" lvl="1" indent="-457200">
              <a:spcBef>
                <a:spcPts val="0"/>
              </a:spcBef>
              <a:spcAft>
                <a:spcPts val="600"/>
              </a:spcAft>
              <a:buFont typeface="+mj-lt"/>
              <a:buAutoNum type="arabicPeriod"/>
            </a:pPr>
            <a:endParaRPr lang="en-US" sz="2000" dirty="0" smtClean="0"/>
          </a:p>
          <a:p>
            <a:pPr marL="914400" lvl="1" indent="-457200">
              <a:spcBef>
                <a:spcPts val="0"/>
              </a:spcBef>
              <a:spcAft>
                <a:spcPts val="600"/>
              </a:spcAft>
              <a:buFont typeface="+mj-lt"/>
              <a:buAutoNum type="arabicPeriod"/>
            </a:pPr>
            <a:endParaRPr lang="en-US" sz="2000" dirty="0"/>
          </a:p>
          <a:p>
            <a:pPr marL="914400" lvl="1" indent="-457200">
              <a:spcBef>
                <a:spcPts val="0"/>
              </a:spcBef>
              <a:spcAft>
                <a:spcPts val="600"/>
              </a:spcAft>
              <a:buFont typeface="+mj-lt"/>
              <a:buAutoNum type="arabicPeriod"/>
            </a:pPr>
            <a:endParaRPr lang="en-US" sz="2000" dirty="0" smtClean="0"/>
          </a:p>
          <a:p>
            <a:pPr marL="914400" lvl="1" indent="-457200">
              <a:spcBef>
                <a:spcPts val="0"/>
              </a:spcBef>
              <a:spcAft>
                <a:spcPts val="600"/>
              </a:spcAft>
              <a:buFont typeface="+mj-lt"/>
              <a:buAutoNum type="arabicPeriod"/>
            </a:pPr>
            <a:endParaRPr lang="en-US" sz="2000" dirty="0" smtClean="0"/>
          </a:p>
          <a:p>
            <a:pPr marL="914400" lvl="1" indent="-457200">
              <a:spcBef>
                <a:spcPts val="0"/>
              </a:spcBef>
              <a:spcAft>
                <a:spcPts val="600"/>
              </a:spcAft>
              <a:buFont typeface="+mj-lt"/>
              <a:buAutoNum type="arabicPeriod" startAt="5"/>
            </a:pPr>
            <a:r>
              <a:rPr lang="pt-PT" sz="2000" dirty="0" err="1" smtClean="0"/>
              <a:t>Then</a:t>
            </a:r>
            <a:r>
              <a:rPr lang="pt-PT" sz="2000" dirty="0"/>
              <a:t>, </a:t>
            </a:r>
            <a:r>
              <a:rPr lang="pt-PT" sz="2000" dirty="0" err="1"/>
              <a:t>select</a:t>
            </a:r>
            <a:r>
              <a:rPr lang="pt-PT" sz="2000" dirty="0"/>
              <a:t> </a:t>
            </a:r>
            <a:r>
              <a:rPr lang="pt-PT" sz="2000" dirty="0" err="1"/>
              <a:t>the</a:t>
            </a:r>
            <a:r>
              <a:rPr lang="pt-PT" sz="2000" dirty="0"/>
              <a:t> </a:t>
            </a:r>
            <a:r>
              <a:rPr lang="pt-PT" sz="2000" dirty="0" err="1"/>
              <a:t>name</a:t>
            </a:r>
            <a:r>
              <a:rPr lang="pt-PT" sz="2000" dirty="0"/>
              <a:t> </a:t>
            </a:r>
            <a:r>
              <a:rPr lang="pt-PT" sz="2000" dirty="0" err="1"/>
              <a:t>of</a:t>
            </a:r>
            <a:r>
              <a:rPr lang="pt-PT" sz="2000" dirty="0"/>
              <a:t> </a:t>
            </a:r>
            <a:r>
              <a:rPr lang="pt-PT" sz="2000" dirty="0" err="1"/>
              <a:t>your</a:t>
            </a:r>
            <a:r>
              <a:rPr lang="pt-PT" sz="2000" dirty="0"/>
              <a:t> OLAP </a:t>
            </a:r>
            <a:r>
              <a:rPr lang="pt-PT" sz="2000" dirty="0" err="1"/>
              <a:t>project</a:t>
            </a:r>
            <a:r>
              <a:rPr lang="pt-PT" sz="2000" dirty="0"/>
              <a:t> </a:t>
            </a:r>
            <a:r>
              <a:rPr lang="pt-PT" sz="2000" dirty="0" err="1"/>
              <a:t>from</a:t>
            </a:r>
            <a:r>
              <a:rPr lang="pt-PT" sz="2000" dirty="0"/>
              <a:t> </a:t>
            </a:r>
            <a:r>
              <a:rPr lang="pt-PT" sz="2000" dirty="0" err="1"/>
              <a:t>the</a:t>
            </a:r>
            <a:r>
              <a:rPr lang="pt-PT" sz="2000" dirty="0"/>
              <a:t> </a:t>
            </a:r>
            <a:r>
              <a:rPr lang="pt-PT" sz="2000" dirty="0" err="1" smtClean="0"/>
              <a:t>dropdown</a:t>
            </a:r>
            <a:endParaRPr lang="pt-PT" sz="2000" dirty="0"/>
          </a:p>
          <a:p>
            <a:pPr marL="914400" lvl="1" indent="-457200">
              <a:spcBef>
                <a:spcPts val="0"/>
              </a:spcBef>
              <a:spcAft>
                <a:spcPts val="600"/>
              </a:spcAft>
              <a:buFont typeface="+mj-lt"/>
              <a:buAutoNum type="arabicPeriod" startAt="5"/>
            </a:pPr>
            <a:r>
              <a:rPr lang="pt-PT" sz="2000" dirty="0" err="1" smtClean="0"/>
              <a:t>Click</a:t>
            </a:r>
            <a:r>
              <a:rPr lang="pt-PT" sz="2000" dirty="0" smtClean="0"/>
              <a:t> </a:t>
            </a:r>
            <a:r>
              <a:rPr lang="pt-PT" sz="2000" dirty="0" err="1" smtClean="0"/>
              <a:t>Next</a:t>
            </a:r>
            <a:r>
              <a:rPr lang="pt-PT" sz="2000" dirty="0" smtClean="0"/>
              <a:t>. </a:t>
            </a:r>
            <a:r>
              <a:rPr lang="pt-PT" sz="2000" dirty="0" err="1" smtClean="0"/>
              <a:t>Give</a:t>
            </a:r>
            <a:r>
              <a:rPr lang="pt-PT" sz="2000" dirty="0" smtClean="0"/>
              <a:t> a </a:t>
            </a:r>
            <a:r>
              <a:rPr lang="pt-PT" sz="2000" dirty="0" err="1" smtClean="0"/>
              <a:t>name</a:t>
            </a:r>
            <a:r>
              <a:rPr lang="pt-PT" sz="2000" dirty="0" smtClean="0"/>
              <a:t> to </a:t>
            </a:r>
            <a:r>
              <a:rPr lang="pt-PT" sz="2000" dirty="0" err="1" smtClean="0"/>
              <a:t>your</a:t>
            </a:r>
            <a:r>
              <a:rPr lang="pt-PT" sz="2000" dirty="0" smtClean="0"/>
              <a:t> </a:t>
            </a:r>
            <a:r>
              <a:rPr lang="pt-PT" sz="2000" dirty="0" err="1" smtClean="0"/>
              <a:t>connection</a:t>
            </a:r>
            <a:r>
              <a:rPr lang="pt-PT" sz="2000" dirty="0" smtClean="0"/>
              <a:t> </a:t>
            </a:r>
            <a:r>
              <a:rPr lang="pt-PT" sz="2000" dirty="0" err="1" smtClean="0"/>
              <a:t>and</a:t>
            </a:r>
            <a:r>
              <a:rPr lang="pt-PT" sz="2000" dirty="0" smtClean="0"/>
              <a:t> </a:t>
            </a:r>
            <a:r>
              <a:rPr lang="pt-PT" sz="2000" dirty="0" err="1" smtClean="0"/>
              <a:t>click</a:t>
            </a:r>
            <a:r>
              <a:rPr lang="pt-PT" sz="2000" dirty="0" smtClean="0"/>
              <a:t> </a:t>
            </a:r>
            <a:r>
              <a:rPr lang="pt-PT" sz="2000" dirty="0" err="1" smtClean="0"/>
              <a:t>Finish</a:t>
            </a:r>
            <a:endParaRPr lang="pt-PT" sz="2000" dirty="0" smtClean="0"/>
          </a:p>
          <a:p>
            <a:pPr marL="914400" lvl="1" indent="-457200">
              <a:spcBef>
                <a:spcPts val="0"/>
              </a:spcBef>
              <a:spcAft>
                <a:spcPts val="600"/>
              </a:spcAft>
              <a:buFont typeface="+mj-lt"/>
              <a:buAutoNum type="arabicPeriod" startAt="5"/>
            </a:pPr>
            <a:r>
              <a:rPr lang="pt-PT" sz="2000" dirty="0" err="1" smtClean="0"/>
              <a:t>If</a:t>
            </a:r>
            <a:r>
              <a:rPr lang="pt-PT" sz="2000" dirty="0" smtClean="0"/>
              <a:t> </a:t>
            </a:r>
            <a:r>
              <a:rPr lang="pt-PT" sz="2000" dirty="0" err="1" smtClean="0"/>
              <a:t>the</a:t>
            </a:r>
            <a:r>
              <a:rPr lang="pt-PT" sz="2000" dirty="0" smtClean="0"/>
              <a:t> </a:t>
            </a:r>
            <a:r>
              <a:rPr lang="pt-PT" sz="2000" dirty="0" err="1" smtClean="0"/>
              <a:t>system</a:t>
            </a:r>
            <a:r>
              <a:rPr lang="pt-PT" sz="2000" dirty="0" smtClean="0"/>
              <a:t> </a:t>
            </a:r>
            <a:r>
              <a:rPr lang="pt-PT" sz="2000" dirty="0" err="1" smtClean="0"/>
              <a:t>will</a:t>
            </a:r>
            <a:r>
              <a:rPr lang="pt-PT" sz="2000" dirty="0" smtClean="0"/>
              <a:t> </a:t>
            </a:r>
            <a:r>
              <a:rPr lang="pt-PT" sz="2000" dirty="0" err="1" smtClean="0"/>
              <a:t>sugest</a:t>
            </a:r>
            <a:r>
              <a:rPr lang="pt-PT" sz="2000" dirty="0" smtClean="0"/>
              <a:t> </a:t>
            </a:r>
            <a:r>
              <a:rPr lang="pt-PT" sz="2000" dirty="0" err="1" smtClean="0"/>
              <a:t>the</a:t>
            </a:r>
            <a:r>
              <a:rPr lang="pt-PT" sz="2000" dirty="0" smtClean="0"/>
              <a:t> </a:t>
            </a:r>
            <a:r>
              <a:rPr lang="pt-PT" sz="2000" dirty="0" err="1" smtClean="0"/>
              <a:t>cell</a:t>
            </a:r>
            <a:r>
              <a:rPr lang="pt-PT" sz="2000" dirty="0" smtClean="0"/>
              <a:t> A1 to </a:t>
            </a:r>
            <a:r>
              <a:rPr lang="pt-PT" sz="2000" dirty="0" err="1" smtClean="0"/>
              <a:t>put</a:t>
            </a:r>
            <a:r>
              <a:rPr lang="pt-PT" sz="2000" dirty="0" smtClean="0"/>
              <a:t> </a:t>
            </a:r>
            <a:r>
              <a:rPr lang="pt-PT" sz="2000" dirty="0" err="1" smtClean="0"/>
              <a:t>the</a:t>
            </a:r>
            <a:r>
              <a:rPr lang="pt-PT" sz="2000" dirty="0" smtClean="0"/>
              <a:t> data, </a:t>
            </a:r>
            <a:r>
              <a:rPr lang="pt-PT" sz="2000" dirty="0" err="1" smtClean="0"/>
              <a:t>confirm</a:t>
            </a:r>
            <a:endParaRPr lang="pt-PT" sz="2000" dirty="0" smtClean="0"/>
          </a:p>
          <a:p>
            <a:pPr marL="914400" lvl="1" indent="-457200">
              <a:spcBef>
                <a:spcPts val="0"/>
              </a:spcBef>
              <a:spcAft>
                <a:spcPts val="600"/>
              </a:spcAft>
              <a:buFont typeface="+mj-lt"/>
              <a:buAutoNum type="arabicPeriod" startAt="5"/>
            </a:pPr>
            <a:endParaRPr lang="pt-PT" sz="2000" dirty="0"/>
          </a:p>
          <a:p>
            <a:pPr marL="914400" lvl="1" indent="-457200">
              <a:spcBef>
                <a:spcPts val="0"/>
              </a:spcBef>
              <a:spcAft>
                <a:spcPts val="600"/>
              </a:spcAft>
              <a:buFont typeface="+mj-lt"/>
              <a:buAutoNum type="arabicPeriod" startAt="5"/>
            </a:pPr>
            <a:endParaRPr lang="en-US" sz="2000" dirty="0" smtClean="0"/>
          </a:p>
          <a:p>
            <a:pPr marL="914400" lvl="1" indent="-457200">
              <a:spcBef>
                <a:spcPts val="0"/>
              </a:spcBef>
              <a:spcAft>
                <a:spcPts val="600"/>
              </a:spcAft>
              <a:buFont typeface="+mj-lt"/>
              <a:buAutoNum type="arabicPeriod" startAt="5"/>
            </a:pPr>
            <a:endParaRPr lang="en-US" sz="2000" dirty="0"/>
          </a:p>
          <a:p>
            <a:pPr marL="914400" lvl="1" indent="-457200">
              <a:spcBef>
                <a:spcPts val="0"/>
              </a:spcBef>
              <a:spcAft>
                <a:spcPts val="600"/>
              </a:spcAft>
              <a:buFont typeface="+mj-lt"/>
              <a:buAutoNum type="arabicPeriod" startAt="5"/>
            </a:pPr>
            <a:endParaRPr lang="en-US" sz="2000" dirty="0" smtClean="0"/>
          </a:p>
          <a:p>
            <a:pPr marL="914400" lvl="1" indent="-457200">
              <a:spcBef>
                <a:spcPts val="0"/>
              </a:spcBef>
              <a:spcAft>
                <a:spcPts val="600"/>
              </a:spcAft>
              <a:buFont typeface="+mj-lt"/>
              <a:buAutoNum type="arabicPeriod" startAt="5"/>
            </a:pPr>
            <a:endParaRPr lang="en-US" sz="2000" dirty="0"/>
          </a:p>
          <a:p>
            <a:pPr marL="914400" lvl="1" indent="-457200">
              <a:spcBef>
                <a:spcPts val="0"/>
              </a:spcBef>
              <a:spcAft>
                <a:spcPts val="600"/>
              </a:spcAft>
              <a:buFont typeface="+mj-lt"/>
              <a:buAutoNum type="arabicPeriod" startAt="5"/>
            </a:pPr>
            <a:endParaRPr lang="en-US" sz="2000" dirty="0" smtClean="0"/>
          </a:p>
          <a:p>
            <a:pPr marL="914400" lvl="1" indent="-457200">
              <a:spcBef>
                <a:spcPts val="0"/>
              </a:spcBef>
              <a:spcAft>
                <a:spcPts val="600"/>
              </a:spcAft>
              <a:buFont typeface="+mj-lt"/>
              <a:buAutoNum type="arabicPeriod" startAt="5"/>
            </a:pPr>
            <a:endParaRPr lang="en-US" sz="2000" dirty="0"/>
          </a:p>
          <a:p>
            <a:pPr marL="914400" lvl="1" indent="-457200">
              <a:spcBef>
                <a:spcPts val="0"/>
              </a:spcBef>
              <a:spcAft>
                <a:spcPts val="600"/>
              </a:spcAft>
              <a:buFont typeface="+mj-lt"/>
              <a:buAutoNum type="arabicPeriod" startAt="5"/>
            </a:pPr>
            <a:endParaRPr lang="en-US" sz="2000" dirty="0" smtClean="0"/>
          </a:p>
          <a:p>
            <a:pPr marL="914400" lvl="1" indent="-457200">
              <a:spcBef>
                <a:spcPts val="0"/>
              </a:spcBef>
              <a:spcAft>
                <a:spcPts val="600"/>
              </a:spcAft>
              <a:buFont typeface="+mj-lt"/>
              <a:buAutoNum type="arabicPeriod" startAt="5"/>
            </a:pPr>
            <a:endParaRPr lang="en-US" sz="2000" dirty="0"/>
          </a:p>
          <a:p>
            <a:pPr marL="914400" lvl="1" indent="-457200">
              <a:spcBef>
                <a:spcPts val="0"/>
              </a:spcBef>
              <a:spcAft>
                <a:spcPts val="600"/>
              </a:spcAft>
              <a:buFont typeface="+mj-lt"/>
              <a:buAutoNum type="arabicPeriod" startAt="5"/>
            </a:pPr>
            <a:endParaRPr lang="en-US" sz="2000" dirty="0" smtClean="0"/>
          </a:p>
          <a:p>
            <a:pPr marL="914400" lvl="1" indent="-457200">
              <a:spcBef>
                <a:spcPts val="0"/>
              </a:spcBef>
              <a:spcAft>
                <a:spcPts val="600"/>
              </a:spcAft>
              <a:buFont typeface="+mj-lt"/>
              <a:buAutoNum type="arabicPeriod" startAt="5"/>
            </a:pPr>
            <a:endParaRPr lang="en-US" sz="2000" dirty="0" smtClean="0"/>
          </a:p>
        </p:txBody>
      </p:sp>
      <p:sp>
        <p:nvSpPr>
          <p:cNvPr id="2" name="Marcador de Posição do Número do Diapositivo 1"/>
          <p:cNvSpPr>
            <a:spLocks noGrp="1"/>
          </p:cNvSpPr>
          <p:nvPr>
            <p:ph type="sldNum" sz="quarter" idx="12"/>
          </p:nvPr>
        </p:nvSpPr>
        <p:spPr/>
        <p:txBody>
          <a:bodyPr/>
          <a:lstStyle/>
          <a:p>
            <a:fld id="{7054199A-D540-4296-AF52-B4A445F1258E}" type="slidenum">
              <a:rPr lang="pt-PT" smtClean="0"/>
              <a:t>8</a:t>
            </a:fld>
            <a:endParaRPr lang="pt-PT"/>
          </a:p>
        </p:txBody>
      </p:sp>
      <p:pic>
        <p:nvPicPr>
          <p:cNvPr id="4" name="Imagem 3"/>
          <p:cNvPicPr>
            <a:picLocks noChangeAspect="1"/>
          </p:cNvPicPr>
          <p:nvPr/>
        </p:nvPicPr>
        <p:blipFill>
          <a:blip r:embed="rId2"/>
          <a:stretch>
            <a:fillRect/>
          </a:stretch>
        </p:blipFill>
        <p:spPr>
          <a:xfrm>
            <a:off x="1229270" y="2912746"/>
            <a:ext cx="4954632" cy="1881324"/>
          </a:xfrm>
          <a:prstGeom prst="rect">
            <a:avLst/>
          </a:prstGeom>
        </p:spPr>
      </p:pic>
      <p:sp>
        <p:nvSpPr>
          <p:cNvPr id="5" name="CaixaDeTexto 4"/>
          <p:cNvSpPr txBox="1"/>
          <p:nvPr/>
        </p:nvSpPr>
        <p:spPr>
          <a:xfrm>
            <a:off x="6740435" y="3082564"/>
            <a:ext cx="5042262" cy="2031325"/>
          </a:xfrm>
          <a:prstGeom prst="rect">
            <a:avLst/>
          </a:prstGeom>
          <a:noFill/>
        </p:spPr>
        <p:txBody>
          <a:bodyPr wrap="square" rtlCol="0">
            <a:spAutoFit/>
          </a:bodyPr>
          <a:lstStyle/>
          <a:p>
            <a:pPr marL="342900" indent="-342900">
              <a:buFont typeface="+mj-lt"/>
              <a:buAutoNum type="arabicPeriod" startAt="3"/>
            </a:pPr>
            <a:r>
              <a:rPr lang="pt-PT" dirty="0" err="1" smtClean="0"/>
              <a:t>Choose</a:t>
            </a:r>
            <a:r>
              <a:rPr lang="pt-PT" dirty="0" smtClean="0"/>
              <a:t> </a:t>
            </a:r>
            <a:r>
              <a:rPr lang="pt-PT" dirty="0" err="1" smtClean="0"/>
              <a:t>Analysis</a:t>
            </a:r>
            <a:r>
              <a:rPr lang="pt-PT" dirty="0" smtClean="0"/>
              <a:t> </a:t>
            </a:r>
            <a:r>
              <a:rPr lang="pt-PT" dirty="0" err="1" smtClean="0"/>
              <a:t>Services</a:t>
            </a:r>
            <a:r>
              <a:rPr lang="pt-PT" dirty="0" smtClean="0"/>
              <a:t>  (for </a:t>
            </a:r>
            <a:r>
              <a:rPr lang="pt-PT" dirty="0" err="1" smtClean="0"/>
              <a:t>the</a:t>
            </a:r>
            <a:r>
              <a:rPr lang="pt-PT" dirty="0" smtClean="0"/>
              <a:t> data </a:t>
            </a:r>
            <a:r>
              <a:rPr lang="pt-PT" dirty="0" err="1" smtClean="0"/>
              <a:t>warehouse</a:t>
            </a:r>
            <a:r>
              <a:rPr lang="pt-PT" dirty="0" smtClean="0"/>
              <a:t> </a:t>
            </a:r>
            <a:r>
              <a:rPr lang="pt-PT" dirty="0" err="1" smtClean="0"/>
              <a:t>it</a:t>
            </a:r>
            <a:r>
              <a:rPr lang="pt-PT" dirty="0" smtClean="0"/>
              <a:t> </a:t>
            </a:r>
            <a:r>
              <a:rPr lang="pt-PT" dirty="0" err="1" smtClean="0"/>
              <a:t>would</a:t>
            </a:r>
            <a:r>
              <a:rPr lang="pt-PT" dirty="0" smtClean="0"/>
              <a:t> </a:t>
            </a:r>
            <a:r>
              <a:rPr lang="pt-PT" dirty="0" err="1" smtClean="0"/>
              <a:t>be</a:t>
            </a:r>
            <a:r>
              <a:rPr lang="pt-PT" dirty="0" smtClean="0"/>
              <a:t> “</a:t>
            </a:r>
            <a:r>
              <a:rPr lang="pt-PT" dirty="0" err="1" smtClean="0"/>
              <a:t>From</a:t>
            </a:r>
            <a:r>
              <a:rPr lang="pt-PT" dirty="0" smtClean="0"/>
              <a:t> SQL Server”). </a:t>
            </a:r>
            <a:r>
              <a:rPr lang="pt-PT" dirty="0" err="1" smtClean="0"/>
              <a:t>The</a:t>
            </a:r>
            <a:r>
              <a:rPr lang="pt-PT" dirty="0" smtClean="0"/>
              <a:t> </a:t>
            </a:r>
            <a:r>
              <a:rPr lang="pt-PT" dirty="0" err="1" smtClean="0"/>
              <a:t>Connection</a:t>
            </a:r>
            <a:r>
              <a:rPr lang="pt-PT" dirty="0" smtClean="0"/>
              <a:t> </a:t>
            </a:r>
            <a:r>
              <a:rPr lang="pt-PT" dirty="0" err="1" smtClean="0"/>
              <a:t>wizard</a:t>
            </a:r>
            <a:r>
              <a:rPr lang="pt-PT" dirty="0" smtClean="0"/>
              <a:t> opens</a:t>
            </a:r>
          </a:p>
          <a:p>
            <a:pPr marL="342900" indent="-342900">
              <a:buFont typeface="+mj-lt"/>
              <a:buAutoNum type="arabicPeriod" startAt="3"/>
            </a:pPr>
            <a:r>
              <a:rPr lang="pt-PT" dirty="0" err="1" smtClean="0"/>
              <a:t>Write</a:t>
            </a:r>
            <a:r>
              <a:rPr lang="pt-PT" dirty="0" smtClean="0"/>
              <a:t> </a:t>
            </a:r>
            <a:r>
              <a:rPr lang="pt-PT" dirty="0" err="1" smtClean="0"/>
              <a:t>the</a:t>
            </a:r>
            <a:r>
              <a:rPr lang="pt-PT" dirty="0" smtClean="0"/>
              <a:t> </a:t>
            </a:r>
            <a:r>
              <a:rPr lang="pt-PT" dirty="0" err="1" smtClean="0"/>
              <a:t>name</a:t>
            </a:r>
            <a:r>
              <a:rPr lang="pt-PT" dirty="0" smtClean="0"/>
              <a:t> </a:t>
            </a:r>
            <a:r>
              <a:rPr lang="pt-PT" dirty="0" err="1" smtClean="0"/>
              <a:t>of</a:t>
            </a:r>
            <a:r>
              <a:rPr lang="pt-PT" dirty="0" smtClean="0"/>
              <a:t> </a:t>
            </a:r>
            <a:r>
              <a:rPr lang="pt-PT" dirty="0" err="1" smtClean="0"/>
              <a:t>your</a:t>
            </a:r>
            <a:r>
              <a:rPr lang="pt-PT" dirty="0" smtClean="0"/>
              <a:t> server (can </a:t>
            </a:r>
            <a:r>
              <a:rPr lang="pt-PT" dirty="0" err="1" smtClean="0"/>
              <a:t>see</a:t>
            </a:r>
            <a:r>
              <a:rPr lang="pt-PT" dirty="0" smtClean="0"/>
              <a:t> </a:t>
            </a:r>
            <a:r>
              <a:rPr lang="pt-PT" dirty="0" err="1" smtClean="0"/>
              <a:t>it</a:t>
            </a:r>
            <a:r>
              <a:rPr lang="pt-PT" dirty="0" smtClean="0"/>
              <a:t> in </a:t>
            </a:r>
            <a:r>
              <a:rPr lang="pt-PT" dirty="0" err="1" smtClean="0"/>
              <a:t>the</a:t>
            </a:r>
            <a:r>
              <a:rPr lang="pt-PT" dirty="0" smtClean="0"/>
              <a:t> SSMS, server </a:t>
            </a:r>
            <a:r>
              <a:rPr lang="pt-PT" dirty="0" err="1" smtClean="0"/>
              <a:t>Properties</a:t>
            </a:r>
            <a:r>
              <a:rPr lang="pt-PT" dirty="0" smtClean="0"/>
              <a:t>). </a:t>
            </a:r>
            <a:r>
              <a:rPr lang="pt-PT" dirty="0" err="1" smtClean="0"/>
              <a:t>Click</a:t>
            </a:r>
            <a:r>
              <a:rPr lang="pt-PT" dirty="0" smtClean="0"/>
              <a:t> </a:t>
            </a:r>
            <a:r>
              <a:rPr lang="pt-PT" dirty="0" err="1" smtClean="0"/>
              <a:t>Next</a:t>
            </a:r>
            <a:endParaRPr lang="pt-PT" dirty="0" smtClean="0"/>
          </a:p>
          <a:p>
            <a:pPr marL="342900" indent="-342900">
              <a:buFont typeface="+mj-lt"/>
              <a:buAutoNum type="arabicPeriod" startAt="3"/>
            </a:pPr>
            <a:endParaRPr lang="pt-PT" dirty="0" smtClean="0"/>
          </a:p>
          <a:p>
            <a:endParaRPr lang="pt-PT" dirty="0"/>
          </a:p>
        </p:txBody>
      </p:sp>
      <p:pic>
        <p:nvPicPr>
          <p:cNvPr id="6" name="Imagem 5"/>
          <p:cNvPicPr>
            <a:picLocks noChangeAspect="1"/>
          </p:cNvPicPr>
          <p:nvPr/>
        </p:nvPicPr>
        <p:blipFill>
          <a:blip r:embed="rId3"/>
          <a:stretch>
            <a:fillRect/>
          </a:stretch>
        </p:blipFill>
        <p:spPr>
          <a:xfrm>
            <a:off x="8572772" y="4702473"/>
            <a:ext cx="3209925" cy="1895475"/>
          </a:xfrm>
          <a:prstGeom prst="rect">
            <a:avLst/>
          </a:prstGeom>
        </p:spPr>
      </p:pic>
    </p:spTree>
    <p:extLst>
      <p:ext uri="{BB962C8B-B14F-4D97-AF65-F5344CB8AC3E}">
        <p14:creationId xmlns:p14="http://schemas.microsoft.com/office/powerpoint/2010/main" val="26245705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5310" y="418455"/>
            <a:ext cx="9168507" cy="6303020"/>
          </a:xfrm>
        </p:spPr>
        <p:txBody>
          <a:bodyPr>
            <a:normAutofit/>
          </a:bodyPr>
          <a:lstStyle/>
          <a:p>
            <a:pPr marL="0" indent="0">
              <a:buNone/>
            </a:pPr>
            <a:endParaRPr lang="en-US" sz="1000" dirty="0"/>
          </a:p>
          <a:p>
            <a:pPr marL="914400" lvl="1" indent="-457200">
              <a:spcBef>
                <a:spcPts val="0"/>
              </a:spcBef>
              <a:spcAft>
                <a:spcPts val="600"/>
              </a:spcAft>
              <a:buFont typeface="+mj-lt"/>
              <a:buAutoNum type="arabicPeriod" startAt="8"/>
            </a:pPr>
            <a:r>
              <a:rPr lang="en-US" sz="2000" dirty="0" smtClean="0"/>
              <a:t>The Excel Sheet opens showing the fields of your OLAP project ready to be dragged and </a:t>
            </a:r>
            <a:r>
              <a:rPr lang="en-US" sz="2000" dirty="0" err="1" smtClean="0"/>
              <a:t>droped</a:t>
            </a:r>
            <a:r>
              <a:rPr lang="en-US" sz="2000" dirty="0" smtClean="0"/>
              <a:t> into Excel dynamic tables and graphs</a:t>
            </a:r>
          </a:p>
          <a:p>
            <a:pPr marL="914400" lvl="1" indent="-457200">
              <a:spcBef>
                <a:spcPts val="0"/>
              </a:spcBef>
              <a:spcAft>
                <a:spcPts val="600"/>
              </a:spcAft>
              <a:buFont typeface="+mj-lt"/>
              <a:buAutoNum type="arabicPeriod" startAt="9"/>
            </a:pPr>
            <a:r>
              <a:rPr lang="pt-PT" sz="2000" dirty="0" smtClean="0"/>
              <a:t>To </a:t>
            </a:r>
            <a:r>
              <a:rPr lang="pt-PT" sz="2000" dirty="0" err="1" smtClean="0"/>
              <a:t>create</a:t>
            </a:r>
            <a:r>
              <a:rPr lang="pt-PT" sz="2000" dirty="0" smtClean="0"/>
              <a:t> a pivot </a:t>
            </a:r>
            <a:r>
              <a:rPr lang="pt-PT" sz="2000" dirty="0" err="1" smtClean="0"/>
              <a:t>table</a:t>
            </a:r>
            <a:r>
              <a:rPr lang="pt-PT" sz="2000" dirty="0" smtClean="0"/>
              <a:t>:</a:t>
            </a:r>
          </a:p>
          <a:p>
            <a:pPr marL="1371600" lvl="2" indent="-457200">
              <a:spcBef>
                <a:spcPts val="0"/>
              </a:spcBef>
              <a:spcAft>
                <a:spcPts val="600"/>
              </a:spcAft>
              <a:buFont typeface="+mj-lt"/>
              <a:buAutoNum type="alphaLcParenR"/>
            </a:pPr>
            <a:r>
              <a:rPr lang="pt-PT" sz="1800" dirty="0" err="1" smtClean="0"/>
              <a:t>Drag</a:t>
            </a:r>
            <a:r>
              <a:rPr lang="pt-PT" sz="1800" dirty="0" smtClean="0"/>
              <a:t> </a:t>
            </a:r>
            <a:r>
              <a:rPr lang="pt-PT" sz="1800" dirty="0" err="1" smtClean="0"/>
              <a:t>and</a:t>
            </a:r>
            <a:r>
              <a:rPr lang="pt-PT" sz="1800" dirty="0" smtClean="0"/>
              <a:t> </a:t>
            </a:r>
            <a:r>
              <a:rPr lang="pt-PT" sz="1800" dirty="0" err="1" smtClean="0"/>
              <a:t>drop</a:t>
            </a:r>
            <a:r>
              <a:rPr lang="pt-PT" sz="1800" dirty="0" smtClean="0"/>
              <a:t> </a:t>
            </a:r>
            <a:r>
              <a:rPr lang="pt-PT" sz="1800" dirty="0" err="1" smtClean="0"/>
              <a:t>the</a:t>
            </a:r>
            <a:r>
              <a:rPr lang="pt-PT" sz="1800" dirty="0" smtClean="0"/>
              <a:t> </a:t>
            </a:r>
            <a:r>
              <a:rPr lang="pt-PT" sz="1800" dirty="0" err="1" smtClean="0"/>
              <a:t>measure</a:t>
            </a:r>
            <a:r>
              <a:rPr lang="pt-PT" sz="1800" dirty="0" smtClean="0"/>
              <a:t>(s) to </a:t>
            </a:r>
            <a:r>
              <a:rPr lang="pt-PT" sz="1800" dirty="0" err="1" smtClean="0"/>
              <a:t>the</a:t>
            </a:r>
            <a:r>
              <a:rPr lang="pt-PT" sz="1800" dirty="0" smtClean="0"/>
              <a:t> </a:t>
            </a:r>
            <a:r>
              <a:rPr lang="pt-PT" sz="1800" dirty="0" err="1" smtClean="0"/>
              <a:t>Values</a:t>
            </a:r>
            <a:r>
              <a:rPr lang="pt-PT" sz="1800" dirty="0" smtClean="0"/>
              <a:t> (Valores) pane</a:t>
            </a:r>
          </a:p>
          <a:p>
            <a:pPr marL="1371600" lvl="2" indent="-457200">
              <a:spcBef>
                <a:spcPts val="0"/>
              </a:spcBef>
              <a:spcAft>
                <a:spcPts val="600"/>
              </a:spcAft>
              <a:buFont typeface="+mj-lt"/>
              <a:buAutoNum type="alphaLcParenR"/>
            </a:pPr>
            <a:r>
              <a:rPr lang="pt-PT" sz="1800" dirty="0" err="1" smtClean="0"/>
              <a:t>Drag</a:t>
            </a:r>
            <a:r>
              <a:rPr lang="pt-PT" sz="1800" dirty="0" smtClean="0"/>
              <a:t> </a:t>
            </a:r>
            <a:r>
              <a:rPr lang="pt-PT" sz="1800" dirty="0" err="1" smtClean="0"/>
              <a:t>and</a:t>
            </a:r>
            <a:r>
              <a:rPr lang="pt-PT" sz="1800" dirty="0" smtClean="0"/>
              <a:t> </a:t>
            </a:r>
            <a:r>
              <a:rPr lang="pt-PT" sz="1800" dirty="0" err="1" smtClean="0"/>
              <a:t>drop</a:t>
            </a:r>
            <a:r>
              <a:rPr lang="pt-PT" sz="1800" dirty="0" smtClean="0"/>
              <a:t> </a:t>
            </a:r>
            <a:r>
              <a:rPr lang="pt-PT" sz="1800" dirty="0" err="1" smtClean="0"/>
              <a:t>the</a:t>
            </a:r>
            <a:r>
              <a:rPr lang="pt-PT" sz="1800" dirty="0" smtClean="0"/>
              <a:t> </a:t>
            </a:r>
            <a:r>
              <a:rPr lang="pt-PT" sz="1800" dirty="0" err="1" smtClean="0"/>
              <a:t>dimensions</a:t>
            </a:r>
            <a:r>
              <a:rPr lang="pt-PT" sz="1800" dirty="0" smtClean="0"/>
              <a:t> </a:t>
            </a:r>
            <a:r>
              <a:rPr lang="pt-PT" sz="1800" dirty="0" err="1" smtClean="0"/>
              <a:t>you</a:t>
            </a:r>
            <a:r>
              <a:rPr lang="pt-PT" sz="1800" dirty="0" smtClean="0"/>
              <a:t> </a:t>
            </a:r>
            <a:r>
              <a:rPr lang="pt-PT" sz="1800" dirty="0" err="1" smtClean="0"/>
              <a:t>want</a:t>
            </a:r>
            <a:r>
              <a:rPr lang="pt-PT" sz="1800" dirty="0" smtClean="0"/>
              <a:t> as </a:t>
            </a:r>
            <a:r>
              <a:rPr lang="pt-PT" sz="1800" dirty="0" err="1" smtClean="0"/>
              <a:t>column</a:t>
            </a:r>
            <a:r>
              <a:rPr lang="pt-PT" sz="1800" dirty="0" smtClean="0"/>
              <a:t> </a:t>
            </a:r>
            <a:r>
              <a:rPr lang="pt-PT" sz="1800" dirty="0" err="1" smtClean="0"/>
              <a:t>names</a:t>
            </a:r>
            <a:r>
              <a:rPr lang="pt-PT" sz="1800" dirty="0" smtClean="0"/>
              <a:t>, to </a:t>
            </a:r>
            <a:r>
              <a:rPr lang="pt-PT" sz="1800" dirty="0" err="1" smtClean="0"/>
              <a:t>Columns</a:t>
            </a:r>
            <a:r>
              <a:rPr lang="pt-PT" sz="1800" dirty="0" smtClean="0"/>
              <a:t> (Colunas)</a:t>
            </a:r>
          </a:p>
          <a:p>
            <a:pPr marL="1371600" lvl="2" indent="-457200">
              <a:spcBef>
                <a:spcPts val="0"/>
              </a:spcBef>
              <a:spcAft>
                <a:spcPts val="600"/>
              </a:spcAft>
              <a:buFont typeface="+mj-lt"/>
              <a:buAutoNum type="alphaLcParenR"/>
            </a:pPr>
            <a:r>
              <a:rPr lang="pt-PT" sz="1800" dirty="0" err="1" smtClean="0"/>
              <a:t>Drag</a:t>
            </a:r>
            <a:r>
              <a:rPr lang="pt-PT" sz="1800" dirty="0" smtClean="0"/>
              <a:t> </a:t>
            </a:r>
            <a:r>
              <a:rPr lang="pt-PT" sz="1800" dirty="0" err="1" smtClean="0"/>
              <a:t>and</a:t>
            </a:r>
            <a:r>
              <a:rPr lang="pt-PT" sz="1800" dirty="0" smtClean="0"/>
              <a:t> </a:t>
            </a:r>
            <a:r>
              <a:rPr lang="pt-PT" sz="1800" dirty="0" err="1" smtClean="0"/>
              <a:t>drop</a:t>
            </a:r>
            <a:r>
              <a:rPr lang="pt-PT" sz="1800" dirty="0" smtClean="0"/>
              <a:t> </a:t>
            </a:r>
            <a:r>
              <a:rPr lang="pt-PT" sz="1800" dirty="0" err="1" smtClean="0"/>
              <a:t>the</a:t>
            </a:r>
            <a:r>
              <a:rPr lang="pt-PT" sz="1800" dirty="0" smtClean="0"/>
              <a:t> </a:t>
            </a:r>
            <a:r>
              <a:rPr lang="pt-PT" sz="1800" dirty="0" err="1" smtClean="0"/>
              <a:t>dimensions</a:t>
            </a:r>
            <a:r>
              <a:rPr lang="pt-PT" sz="1800" dirty="0" smtClean="0"/>
              <a:t> </a:t>
            </a:r>
            <a:r>
              <a:rPr lang="pt-PT" sz="1800" dirty="0" err="1" smtClean="0"/>
              <a:t>you</a:t>
            </a:r>
            <a:r>
              <a:rPr lang="pt-PT" sz="1800" dirty="0" smtClean="0"/>
              <a:t> </a:t>
            </a:r>
            <a:r>
              <a:rPr lang="pt-PT" sz="1800" dirty="0" err="1" smtClean="0"/>
              <a:t>want</a:t>
            </a:r>
            <a:r>
              <a:rPr lang="pt-PT" sz="1800" dirty="0" smtClean="0"/>
              <a:t> as </a:t>
            </a:r>
            <a:r>
              <a:rPr lang="pt-PT" sz="1800" dirty="0" err="1" smtClean="0"/>
              <a:t>line</a:t>
            </a:r>
            <a:r>
              <a:rPr lang="pt-PT" sz="1800" dirty="0"/>
              <a:t> </a:t>
            </a:r>
            <a:r>
              <a:rPr lang="pt-PT" sz="1800" dirty="0" smtClean="0"/>
              <a:t>banes, to </a:t>
            </a:r>
            <a:r>
              <a:rPr lang="pt-PT" sz="1800" dirty="0" err="1" smtClean="0"/>
              <a:t>Lines</a:t>
            </a:r>
            <a:r>
              <a:rPr lang="pt-PT" sz="1800" dirty="0" smtClean="0"/>
              <a:t> (Linhas)</a:t>
            </a:r>
          </a:p>
          <a:p>
            <a:pPr marL="1371600" lvl="2" indent="-457200">
              <a:spcBef>
                <a:spcPts val="0"/>
              </a:spcBef>
              <a:spcAft>
                <a:spcPts val="600"/>
              </a:spcAft>
              <a:buFont typeface="+mj-lt"/>
              <a:buAutoNum type="alphaLcParenR"/>
            </a:pPr>
            <a:r>
              <a:rPr lang="pt-PT" sz="1800" dirty="0" smtClean="0"/>
              <a:t>(</a:t>
            </a:r>
            <a:r>
              <a:rPr lang="pt-PT" sz="1800" dirty="0" err="1" smtClean="0"/>
              <a:t>You</a:t>
            </a:r>
            <a:r>
              <a:rPr lang="pt-PT" sz="1800" dirty="0" smtClean="0"/>
              <a:t> </a:t>
            </a:r>
            <a:r>
              <a:rPr lang="pt-PT" sz="1800" dirty="0" err="1" smtClean="0"/>
              <a:t>may</a:t>
            </a:r>
            <a:r>
              <a:rPr lang="pt-PT" sz="1800" dirty="0" smtClean="0"/>
              <a:t> </a:t>
            </a:r>
            <a:r>
              <a:rPr lang="pt-PT" sz="1800" dirty="0" err="1" smtClean="0"/>
              <a:t>also</a:t>
            </a:r>
            <a:r>
              <a:rPr lang="pt-PT" sz="1800" dirty="0" smtClean="0"/>
              <a:t> </a:t>
            </a:r>
            <a:r>
              <a:rPr lang="pt-PT" sz="1800" dirty="0" err="1" smtClean="0"/>
              <a:t>test</a:t>
            </a:r>
            <a:r>
              <a:rPr lang="pt-PT" sz="1800" dirty="0" smtClean="0"/>
              <a:t> </a:t>
            </a:r>
            <a:r>
              <a:rPr lang="pt-PT" sz="1800" dirty="0" err="1" smtClean="0"/>
              <a:t>the</a:t>
            </a:r>
            <a:r>
              <a:rPr lang="pt-PT" sz="1800" dirty="0" smtClean="0"/>
              <a:t> use </a:t>
            </a:r>
            <a:r>
              <a:rPr lang="pt-PT" sz="1800" dirty="0" err="1" smtClean="0"/>
              <a:t>of</a:t>
            </a:r>
            <a:r>
              <a:rPr lang="pt-PT" sz="1800" dirty="0" smtClean="0"/>
              <a:t> </a:t>
            </a:r>
            <a:r>
              <a:rPr lang="pt-PT" sz="1800" dirty="0" err="1" smtClean="0"/>
              <a:t>filters</a:t>
            </a:r>
            <a:r>
              <a:rPr lang="pt-PT" sz="1800" dirty="0" smtClean="0"/>
              <a:t> (filtros) </a:t>
            </a:r>
            <a:r>
              <a:rPr lang="pt-PT" sz="1800" dirty="0" err="1" smtClean="0"/>
              <a:t>by</a:t>
            </a:r>
            <a:r>
              <a:rPr lang="pt-PT" sz="1800" dirty="0" smtClean="0"/>
              <a:t> </a:t>
            </a:r>
            <a:r>
              <a:rPr lang="pt-PT" sz="1800" dirty="0" err="1" smtClean="0"/>
              <a:t>dragging</a:t>
            </a:r>
            <a:r>
              <a:rPr lang="pt-PT" sz="1800" dirty="0" smtClean="0"/>
              <a:t> atribute(s) to </a:t>
            </a:r>
            <a:r>
              <a:rPr lang="pt-PT" sz="1800" dirty="0" err="1" smtClean="0"/>
              <a:t>the</a:t>
            </a:r>
            <a:r>
              <a:rPr lang="pt-PT" sz="1800" dirty="0" smtClean="0"/>
              <a:t> </a:t>
            </a:r>
            <a:r>
              <a:rPr lang="pt-PT" sz="1800" dirty="0" err="1" smtClean="0"/>
              <a:t>Filters</a:t>
            </a:r>
            <a:r>
              <a:rPr lang="pt-PT" sz="1800" dirty="0" smtClean="0"/>
              <a:t> </a:t>
            </a:r>
            <a:r>
              <a:rPr lang="pt-PT" sz="1800" dirty="0"/>
              <a:t>(</a:t>
            </a:r>
            <a:r>
              <a:rPr lang="pt-PT" sz="1800" dirty="0" smtClean="0"/>
              <a:t>Filtros) pane)</a:t>
            </a:r>
          </a:p>
          <a:p>
            <a:pPr marL="914400" lvl="1" indent="-457200">
              <a:spcBef>
                <a:spcPts val="0"/>
              </a:spcBef>
              <a:spcAft>
                <a:spcPts val="600"/>
              </a:spcAft>
              <a:buFont typeface="+mj-lt"/>
              <a:buAutoNum type="arabicPeriod" startAt="9"/>
            </a:pPr>
            <a:r>
              <a:rPr lang="pt-PT" sz="2000" dirty="0" smtClean="0"/>
              <a:t>As </a:t>
            </a:r>
            <a:r>
              <a:rPr lang="pt-PT" sz="2000" dirty="0" err="1" smtClean="0"/>
              <a:t>you</a:t>
            </a:r>
            <a:r>
              <a:rPr lang="pt-PT" sz="2000" dirty="0" smtClean="0"/>
              <a:t> </a:t>
            </a:r>
            <a:r>
              <a:rPr lang="pt-PT" sz="2000" dirty="0" err="1" smtClean="0"/>
              <a:t>drag</a:t>
            </a:r>
            <a:r>
              <a:rPr lang="pt-PT" sz="2000" dirty="0" smtClean="0"/>
              <a:t> </a:t>
            </a:r>
            <a:r>
              <a:rPr lang="pt-PT" sz="2000" dirty="0" err="1" smtClean="0"/>
              <a:t>and</a:t>
            </a:r>
            <a:r>
              <a:rPr lang="pt-PT" sz="2000" dirty="0" smtClean="0"/>
              <a:t> </a:t>
            </a:r>
            <a:r>
              <a:rPr lang="pt-PT" sz="2000" dirty="0" err="1" smtClean="0"/>
              <a:t>drop</a:t>
            </a:r>
            <a:r>
              <a:rPr lang="pt-PT" sz="2000" dirty="0" smtClean="0"/>
              <a:t> </a:t>
            </a:r>
            <a:r>
              <a:rPr lang="pt-PT" sz="2000" dirty="0" err="1" smtClean="0"/>
              <a:t>fields</a:t>
            </a:r>
            <a:r>
              <a:rPr lang="pt-PT" sz="2000" dirty="0" smtClean="0"/>
              <a:t>, </a:t>
            </a:r>
            <a:r>
              <a:rPr lang="pt-PT" sz="2000" dirty="0" err="1"/>
              <a:t>t</a:t>
            </a:r>
            <a:r>
              <a:rPr lang="pt-PT" sz="2000" dirty="0" err="1" smtClean="0"/>
              <a:t>he</a:t>
            </a:r>
            <a:r>
              <a:rPr lang="pt-PT" sz="2000" dirty="0" smtClean="0"/>
              <a:t> </a:t>
            </a:r>
            <a:r>
              <a:rPr lang="pt-PT" sz="2000" dirty="0" err="1" smtClean="0"/>
              <a:t>system</a:t>
            </a:r>
            <a:r>
              <a:rPr lang="pt-PT" sz="2000" dirty="0" smtClean="0"/>
              <a:t> </a:t>
            </a:r>
            <a:r>
              <a:rPr lang="pt-PT" sz="2000" dirty="0" err="1" smtClean="0"/>
              <a:t>builds</a:t>
            </a:r>
            <a:r>
              <a:rPr lang="pt-PT" sz="2000" dirty="0" smtClean="0"/>
              <a:t> a </a:t>
            </a:r>
            <a:r>
              <a:rPr lang="pt-PT" sz="2000" dirty="0" err="1" smtClean="0"/>
              <a:t>dynamic</a:t>
            </a:r>
            <a:r>
              <a:rPr lang="pt-PT" sz="2000" dirty="0" smtClean="0"/>
              <a:t> </a:t>
            </a:r>
            <a:r>
              <a:rPr lang="pt-PT" sz="2000" dirty="0" err="1" smtClean="0"/>
              <a:t>table</a:t>
            </a:r>
            <a:r>
              <a:rPr lang="pt-PT" sz="2000" dirty="0" smtClean="0"/>
              <a:t> (</a:t>
            </a:r>
            <a:r>
              <a:rPr lang="pt-PT" sz="2000" dirty="0" err="1" smtClean="0"/>
              <a:t>if</a:t>
            </a:r>
            <a:r>
              <a:rPr lang="pt-PT" sz="2000" dirty="0" smtClean="0"/>
              <a:t> </a:t>
            </a:r>
            <a:r>
              <a:rPr lang="pt-PT" sz="2000" dirty="0" err="1" smtClean="0"/>
              <a:t>it</a:t>
            </a:r>
            <a:r>
              <a:rPr lang="pt-PT" sz="2000" dirty="0" smtClean="0"/>
              <a:t> </a:t>
            </a:r>
            <a:r>
              <a:rPr lang="pt-PT" sz="2000" dirty="0" err="1" smtClean="0"/>
              <a:t>suggets</a:t>
            </a:r>
            <a:r>
              <a:rPr lang="pt-PT" sz="2000" dirty="0" smtClean="0"/>
              <a:t> </a:t>
            </a:r>
            <a:r>
              <a:rPr lang="pt-PT" sz="2000" dirty="0" err="1" smtClean="0"/>
              <a:t>the</a:t>
            </a:r>
            <a:r>
              <a:rPr lang="pt-PT" sz="2000" dirty="0" smtClean="0"/>
              <a:t> </a:t>
            </a:r>
            <a:r>
              <a:rPr lang="pt-PT" sz="2000" dirty="0" err="1" smtClean="0"/>
              <a:t>cell</a:t>
            </a:r>
            <a:r>
              <a:rPr lang="pt-PT" sz="2000" dirty="0" smtClean="0"/>
              <a:t> A1 to </a:t>
            </a:r>
            <a:r>
              <a:rPr lang="pt-PT" sz="2000" dirty="0" err="1" smtClean="0"/>
              <a:t>begin</a:t>
            </a:r>
            <a:r>
              <a:rPr lang="pt-PT" sz="2000" dirty="0" smtClean="0"/>
              <a:t> </a:t>
            </a:r>
            <a:r>
              <a:rPr lang="pt-PT" sz="2000" dirty="0" err="1" smtClean="0"/>
              <a:t>putting</a:t>
            </a:r>
            <a:r>
              <a:rPr lang="pt-PT" sz="2000" dirty="0" smtClean="0"/>
              <a:t> </a:t>
            </a:r>
            <a:r>
              <a:rPr lang="pt-PT" sz="2000" dirty="0" err="1" smtClean="0"/>
              <a:t>the</a:t>
            </a:r>
            <a:r>
              <a:rPr lang="pt-PT" sz="2000" dirty="0" smtClean="0"/>
              <a:t> data, </a:t>
            </a:r>
            <a:r>
              <a:rPr lang="pt-PT" sz="2000" dirty="0" err="1" smtClean="0"/>
              <a:t>confirm</a:t>
            </a:r>
            <a:r>
              <a:rPr lang="pt-PT" sz="2000" dirty="0" smtClean="0"/>
              <a:t> </a:t>
            </a:r>
            <a:r>
              <a:rPr lang="pt-PT" sz="2000" dirty="0" err="1" smtClean="0"/>
              <a:t>or</a:t>
            </a:r>
            <a:r>
              <a:rPr lang="pt-PT" sz="2000" dirty="0" smtClean="0"/>
              <a:t> </a:t>
            </a:r>
            <a:r>
              <a:rPr lang="pt-PT" sz="2000" dirty="0" err="1" smtClean="0"/>
              <a:t>change</a:t>
            </a:r>
            <a:r>
              <a:rPr lang="pt-PT" sz="2000" dirty="0" smtClean="0"/>
              <a:t>, as </a:t>
            </a:r>
            <a:r>
              <a:rPr lang="pt-PT" sz="2000" dirty="0" err="1" smtClean="0"/>
              <a:t>you</a:t>
            </a:r>
            <a:r>
              <a:rPr lang="pt-PT" sz="2000" dirty="0" smtClean="0"/>
              <a:t> </a:t>
            </a:r>
            <a:r>
              <a:rPr lang="pt-PT" sz="2000" dirty="0" err="1" smtClean="0"/>
              <a:t>wish</a:t>
            </a:r>
            <a:r>
              <a:rPr lang="pt-PT" sz="2000" dirty="0" smtClean="0"/>
              <a:t>)</a:t>
            </a:r>
          </a:p>
          <a:p>
            <a:pPr marL="914400" lvl="1" indent="-457200">
              <a:spcBef>
                <a:spcPts val="0"/>
              </a:spcBef>
              <a:spcAft>
                <a:spcPts val="600"/>
              </a:spcAft>
              <a:buFont typeface="+mj-lt"/>
              <a:buAutoNum type="arabicPeriod" startAt="9"/>
            </a:pPr>
            <a:r>
              <a:rPr lang="pt-PT" sz="2000" dirty="0" err="1" smtClean="0"/>
              <a:t>You</a:t>
            </a:r>
            <a:r>
              <a:rPr lang="pt-PT" sz="2000" dirty="0" smtClean="0"/>
              <a:t> can </a:t>
            </a:r>
            <a:r>
              <a:rPr lang="pt-PT" sz="2000" dirty="0" err="1" smtClean="0"/>
              <a:t>expand</a:t>
            </a:r>
            <a:r>
              <a:rPr lang="pt-PT" sz="2000" dirty="0" smtClean="0"/>
              <a:t> (dril </a:t>
            </a:r>
            <a:r>
              <a:rPr lang="pt-PT" sz="2000" dirty="0" err="1" smtClean="0"/>
              <a:t>down</a:t>
            </a:r>
            <a:r>
              <a:rPr lang="pt-PT" sz="2000" dirty="0" smtClean="0"/>
              <a:t>) </a:t>
            </a:r>
            <a:r>
              <a:rPr lang="pt-PT" sz="2000" dirty="0" err="1" smtClean="0"/>
              <a:t>or</a:t>
            </a:r>
            <a:r>
              <a:rPr lang="pt-PT" sz="2000" dirty="0" smtClean="0"/>
              <a:t> </a:t>
            </a:r>
            <a:r>
              <a:rPr lang="pt-PT" sz="2000" dirty="0" err="1" smtClean="0"/>
              <a:t>compress</a:t>
            </a:r>
            <a:r>
              <a:rPr lang="pt-PT" sz="2000" dirty="0" smtClean="0"/>
              <a:t> (</a:t>
            </a:r>
            <a:r>
              <a:rPr lang="pt-PT" sz="2000" dirty="0" err="1" smtClean="0"/>
              <a:t>roll</a:t>
            </a:r>
            <a:r>
              <a:rPr lang="pt-PT" sz="2000" dirty="0" smtClean="0"/>
              <a:t> </a:t>
            </a:r>
            <a:r>
              <a:rPr lang="pt-PT" sz="2000" dirty="0" err="1" smtClean="0"/>
              <a:t>up</a:t>
            </a:r>
            <a:r>
              <a:rPr lang="pt-PT" sz="2000" dirty="0" smtClean="0"/>
              <a:t>) </a:t>
            </a:r>
            <a:r>
              <a:rPr lang="pt-PT" sz="2000" dirty="0" err="1" smtClean="0"/>
              <a:t>the</a:t>
            </a:r>
            <a:r>
              <a:rPr lang="pt-PT" sz="2000" dirty="0" smtClean="0"/>
              <a:t> </a:t>
            </a:r>
            <a:r>
              <a:rPr lang="pt-PT" sz="2000" dirty="0" err="1" smtClean="0"/>
              <a:t>dimensions</a:t>
            </a:r>
            <a:r>
              <a:rPr lang="pt-PT" sz="2000" dirty="0" smtClean="0"/>
              <a:t>, </a:t>
            </a:r>
            <a:r>
              <a:rPr lang="pt-PT" sz="2000" dirty="0" err="1" smtClean="0"/>
              <a:t>by</a:t>
            </a:r>
            <a:r>
              <a:rPr lang="pt-PT" sz="2000" dirty="0" smtClean="0"/>
              <a:t> </a:t>
            </a:r>
            <a:r>
              <a:rPr lang="pt-PT" sz="2000" dirty="0" err="1" smtClean="0"/>
              <a:t>clicking</a:t>
            </a:r>
            <a:r>
              <a:rPr lang="pt-PT" sz="2000" dirty="0" smtClean="0"/>
              <a:t> </a:t>
            </a:r>
            <a:r>
              <a:rPr lang="pt-PT" sz="2000" dirty="0" err="1" smtClean="0"/>
              <a:t>the</a:t>
            </a:r>
            <a:r>
              <a:rPr lang="pt-PT" sz="2000" dirty="0" smtClean="0"/>
              <a:t> “+” </a:t>
            </a:r>
            <a:r>
              <a:rPr lang="pt-PT" sz="2000" dirty="0" err="1" smtClean="0"/>
              <a:t>or</a:t>
            </a:r>
            <a:r>
              <a:rPr lang="pt-PT" sz="2000" dirty="0" smtClean="0"/>
              <a:t> </a:t>
            </a:r>
            <a:r>
              <a:rPr lang="pt-PT" sz="2000" dirty="0" err="1" smtClean="0"/>
              <a:t>the</a:t>
            </a:r>
            <a:r>
              <a:rPr lang="pt-PT" sz="2000" dirty="0" smtClean="0"/>
              <a:t> “-” </a:t>
            </a:r>
            <a:r>
              <a:rPr lang="pt-PT" sz="2000" dirty="0" err="1" smtClean="0"/>
              <a:t>signs</a:t>
            </a:r>
            <a:r>
              <a:rPr lang="pt-PT" sz="2000" dirty="0" smtClean="0"/>
              <a:t>. </a:t>
            </a:r>
            <a:r>
              <a:rPr lang="pt-PT" sz="2000" dirty="0" err="1" smtClean="0"/>
              <a:t>Try</a:t>
            </a:r>
            <a:r>
              <a:rPr lang="pt-PT" sz="2000" dirty="0" smtClean="0"/>
              <a:t> </a:t>
            </a:r>
            <a:r>
              <a:rPr lang="pt-PT" sz="2000" dirty="0" err="1" smtClean="0"/>
              <a:t>it</a:t>
            </a:r>
            <a:r>
              <a:rPr lang="pt-PT" sz="2000" dirty="0" smtClean="0"/>
              <a:t>, </a:t>
            </a:r>
            <a:r>
              <a:rPr lang="pt-PT" sz="2000" dirty="0" err="1" smtClean="0"/>
              <a:t>and</a:t>
            </a:r>
            <a:r>
              <a:rPr lang="pt-PT" sz="2000" dirty="0" smtClean="0"/>
              <a:t> </a:t>
            </a:r>
            <a:r>
              <a:rPr lang="pt-PT" sz="2000" dirty="0" err="1" smtClean="0"/>
              <a:t>try</a:t>
            </a:r>
            <a:r>
              <a:rPr lang="pt-PT" sz="2000" dirty="0" smtClean="0"/>
              <a:t> </a:t>
            </a:r>
            <a:r>
              <a:rPr lang="pt-PT" sz="2000" dirty="0" err="1" smtClean="0"/>
              <a:t>also</a:t>
            </a:r>
            <a:r>
              <a:rPr lang="pt-PT" sz="2000" dirty="0" smtClean="0"/>
              <a:t> to use </a:t>
            </a:r>
            <a:r>
              <a:rPr lang="pt-PT" sz="2000" dirty="0" err="1" smtClean="0"/>
              <a:t>other</a:t>
            </a:r>
            <a:r>
              <a:rPr lang="pt-PT" sz="2000" dirty="0" smtClean="0"/>
              <a:t> </a:t>
            </a:r>
            <a:r>
              <a:rPr lang="pt-PT" sz="2000" dirty="0" err="1" smtClean="0"/>
              <a:t>attributes</a:t>
            </a:r>
            <a:r>
              <a:rPr lang="pt-PT" sz="2000" dirty="0" smtClean="0"/>
              <a:t> in </a:t>
            </a:r>
            <a:r>
              <a:rPr lang="pt-PT" sz="2000" dirty="0" err="1" smtClean="0"/>
              <a:t>the</a:t>
            </a:r>
            <a:r>
              <a:rPr lang="pt-PT" sz="2000" dirty="0" smtClean="0"/>
              <a:t> </a:t>
            </a:r>
            <a:r>
              <a:rPr lang="pt-PT" sz="2000" dirty="0" err="1" smtClean="0"/>
              <a:t>dynamic</a:t>
            </a:r>
            <a:r>
              <a:rPr lang="pt-PT" sz="2000" dirty="0" smtClean="0"/>
              <a:t> </a:t>
            </a:r>
            <a:r>
              <a:rPr lang="pt-PT" sz="2000" dirty="0" err="1" smtClean="0"/>
              <a:t>table</a:t>
            </a:r>
            <a:r>
              <a:rPr lang="pt-PT" sz="2000" dirty="0" smtClean="0"/>
              <a:t> </a:t>
            </a:r>
          </a:p>
          <a:p>
            <a:pPr marL="914400" lvl="1" indent="-457200">
              <a:spcBef>
                <a:spcPts val="0"/>
              </a:spcBef>
              <a:spcAft>
                <a:spcPts val="600"/>
              </a:spcAft>
              <a:buFont typeface="+mj-lt"/>
              <a:buAutoNum type="arabicPeriod" startAt="9"/>
            </a:pPr>
            <a:endParaRPr lang="pt-PT" sz="2000" dirty="0" smtClean="0"/>
          </a:p>
          <a:p>
            <a:pPr marL="914400" lvl="1" indent="-457200">
              <a:spcBef>
                <a:spcPts val="0"/>
              </a:spcBef>
              <a:spcAft>
                <a:spcPts val="600"/>
              </a:spcAft>
              <a:buFont typeface="+mj-lt"/>
              <a:buAutoNum type="arabicPeriod" startAt="9"/>
            </a:pPr>
            <a:endParaRPr lang="pt-PT" sz="2000" dirty="0"/>
          </a:p>
          <a:p>
            <a:pPr marL="914400" lvl="1" indent="-457200">
              <a:spcBef>
                <a:spcPts val="0"/>
              </a:spcBef>
              <a:spcAft>
                <a:spcPts val="600"/>
              </a:spcAft>
              <a:buFont typeface="+mj-lt"/>
              <a:buAutoNum type="arabicPeriod" startAt="9"/>
            </a:pPr>
            <a:endParaRPr lang="en-US" sz="2000" dirty="0" smtClean="0"/>
          </a:p>
          <a:p>
            <a:pPr marL="914400" lvl="1" indent="-457200">
              <a:spcBef>
                <a:spcPts val="0"/>
              </a:spcBef>
              <a:spcAft>
                <a:spcPts val="600"/>
              </a:spcAft>
              <a:buFont typeface="+mj-lt"/>
              <a:buAutoNum type="arabicPeriod" startAt="9"/>
            </a:pPr>
            <a:endParaRPr lang="en-US" sz="2000" dirty="0"/>
          </a:p>
          <a:p>
            <a:pPr marL="914400" lvl="1" indent="-457200">
              <a:spcBef>
                <a:spcPts val="0"/>
              </a:spcBef>
              <a:spcAft>
                <a:spcPts val="600"/>
              </a:spcAft>
              <a:buFont typeface="+mj-lt"/>
              <a:buAutoNum type="arabicPeriod" startAt="9"/>
            </a:pPr>
            <a:endParaRPr lang="en-US" sz="2000" dirty="0" smtClean="0"/>
          </a:p>
          <a:p>
            <a:pPr marL="914400" lvl="1" indent="-457200">
              <a:spcBef>
                <a:spcPts val="0"/>
              </a:spcBef>
              <a:spcAft>
                <a:spcPts val="600"/>
              </a:spcAft>
              <a:buFont typeface="+mj-lt"/>
              <a:buAutoNum type="arabicPeriod" startAt="9"/>
            </a:pPr>
            <a:endParaRPr lang="en-US" sz="2000" dirty="0"/>
          </a:p>
          <a:p>
            <a:pPr marL="914400" lvl="1" indent="-457200">
              <a:spcBef>
                <a:spcPts val="0"/>
              </a:spcBef>
              <a:spcAft>
                <a:spcPts val="600"/>
              </a:spcAft>
              <a:buFont typeface="+mj-lt"/>
              <a:buAutoNum type="arabicPeriod" startAt="9"/>
            </a:pPr>
            <a:endParaRPr lang="en-US" sz="2000" dirty="0" smtClean="0"/>
          </a:p>
          <a:p>
            <a:pPr marL="914400" lvl="1" indent="-457200">
              <a:spcBef>
                <a:spcPts val="0"/>
              </a:spcBef>
              <a:spcAft>
                <a:spcPts val="600"/>
              </a:spcAft>
              <a:buFont typeface="+mj-lt"/>
              <a:buAutoNum type="arabicPeriod" startAt="9"/>
            </a:pPr>
            <a:endParaRPr lang="en-US" sz="2000" dirty="0"/>
          </a:p>
          <a:p>
            <a:pPr marL="914400" lvl="1" indent="-457200">
              <a:spcBef>
                <a:spcPts val="0"/>
              </a:spcBef>
              <a:spcAft>
                <a:spcPts val="600"/>
              </a:spcAft>
              <a:buFont typeface="+mj-lt"/>
              <a:buAutoNum type="arabicPeriod" startAt="9"/>
            </a:pPr>
            <a:endParaRPr lang="en-US" sz="2000" dirty="0" smtClean="0"/>
          </a:p>
          <a:p>
            <a:pPr marL="914400" lvl="1" indent="-457200">
              <a:spcBef>
                <a:spcPts val="0"/>
              </a:spcBef>
              <a:spcAft>
                <a:spcPts val="600"/>
              </a:spcAft>
              <a:buFont typeface="+mj-lt"/>
              <a:buAutoNum type="arabicPeriod" startAt="9"/>
            </a:pPr>
            <a:endParaRPr lang="en-US" sz="2000" dirty="0"/>
          </a:p>
          <a:p>
            <a:pPr marL="914400" lvl="1" indent="-457200">
              <a:spcBef>
                <a:spcPts val="0"/>
              </a:spcBef>
              <a:spcAft>
                <a:spcPts val="600"/>
              </a:spcAft>
              <a:buFont typeface="+mj-lt"/>
              <a:buAutoNum type="arabicPeriod" startAt="9"/>
            </a:pPr>
            <a:endParaRPr lang="en-US" sz="2000" dirty="0" smtClean="0"/>
          </a:p>
          <a:p>
            <a:pPr marL="914400" lvl="1" indent="-457200">
              <a:spcBef>
                <a:spcPts val="0"/>
              </a:spcBef>
              <a:spcAft>
                <a:spcPts val="600"/>
              </a:spcAft>
              <a:buFont typeface="+mj-lt"/>
              <a:buAutoNum type="arabicPeriod" startAt="9"/>
            </a:pPr>
            <a:endParaRPr lang="en-US" sz="2000" dirty="0" smtClean="0"/>
          </a:p>
        </p:txBody>
      </p:sp>
      <p:sp>
        <p:nvSpPr>
          <p:cNvPr id="2" name="Marcador de Posição do Número do Diapositivo 1"/>
          <p:cNvSpPr>
            <a:spLocks noGrp="1"/>
          </p:cNvSpPr>
          <p:nvPr>
            <p:ph type="sldNum" sz="quarter" idx="12"/>
          </p:nvPr>
        </p:nvSpPr>
        <p:spPr/>
        <p:txBody>
          <a:bodyPr/>
          <a:lstStyle/>
          <a:p>
            <a:fld id="{7054199A-D540-4296-AF52-B4A445F1258E}" type="slidenum">
              <a:rPr lang="pt-PT" smtClean="0"/>
              <a:t>9</a:t>
            </a:fld>
            <a:endParaRPr lang="pt-PT"/>
          </a:p>
        </p:txBody>
      </p:sp>
      <p:pic>
        <p:nvPicPr>
          <p:cNvPr id="7" name="Imagem 6"/>
          <p:cNvPicPr>
            <a:picLocks noChangeAspect="1"/>
          </p:cNvPicPr>
          <p:nvPr/>
        </p:nvPicPr>
        <p:blipFill>
          <a:blip r:embed="rId2"/>
          <a:stretch>
            <a:fillRect/>
          </a:stretch>
        </p:blipFill>
        <p:spPr>
          <a:xfrm>
            <a:off x="9797143" y="418455"/>
            <a:ext cx="1945036" cy="3487116"/>
          </a:xfrm>
          <a:prstGeom prst="rect">
            <a:avLst/>
          </a:prstGeom>
        </p:spPr>
      </p:pic>
      <p:pic>
        <p:nvPicPr>
          <p:cNvPr id="10" name="Imagem 9"/>
          <p:cNvPicPr>
            <a:picLocks noChangeAspect="1"/>
          </p:cNvPicPr>
          <p:nvPr/>
        </p:nvPicPr>
        <p:blipFill>
          <a:blip r:embed="rId3"/>
          <a:stretch>
            <a:fillRect/>
          </a:stretch>
        </p:blipFill>
        <p:spPr>
          <a:xfrm>
            <a:off x="4078306" y="4611189"/>
            <a:ext cx="7663874" cy="1927723"/>
          </a:xfrm>
          <a:prstGeom prst="rect">
            <a:avLst/>
          </a:prstGeom>
        </p:spPr>
      </p:pic>
    </p:spTree>
    <p:extLst>
      <p:ext uri="{BB962C8B-B14F-4D97-AF65-F5344CB8AC3E}">
        <p14:creationId xmlns:p14="http://schemas.microsoft.com/office/powerpoint/2010/main" val="19233338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ema do Offic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795</TotalTime>
  <Words>1520</Words>
  <Application>Microsoft Office PowerPoint</Application>
  <PresentationFormat>Ecrã Panorâmico</PresentationFormat>
  <Paragraphs>212</Paragraphs>
  <Slides>12</Slides>
  <Notes>0</Notes>
  <HiddenSlides>0</HiddenSlides>
  <MMClips>0</MMClips>
  <ScaleCrop>false</ScaleCrop>
  <HeadingPairs>
    <vt:vector size="6" baseType="variant">
      <vt:variant>
        <vt:lpstr>Tipos de letra usados</vt:lpstr>
      </vt:variant>
      <vt:variant>
        <vt:i4>3</vt:i4>
      </vt:variant>
      <vt:variant>
        <vt:lpstr>Tema</vt:lpstr>
      </vt:variant>
      <vt:variant>
        <vt:i4>1</vt:i4>
      </vt:variant>
      <vt:variant>
        <vt:lpstr>Títulos dos diapositivos</vt:lpstr>
      </vt:variant>
      <vt:variant>
        <vt:i4>12</vt:i4>
      </vt:variant>
    </vt:vector>
  </HeadingPairs>
  <TitlesOfParts>
    <vt:vector size="16" baseType="lpstr">
      <vt:lpstr>Arial</vt:lpstr>
      <vt:lpstr>Calibri</vt:lpstr>
      <vt:lpstr>Calibri Light</vt:lpstr>
      <vt:lpstr>Office Theme</vt:lpstr>
      <vt:lpstr>Sistemas de Informação II (LEI)  Information Systems (ECS)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INESC TEC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Sistemas de Informação 2</dc:title>
  <dc:creator>Ana Filipa Sequeira</dc:creator>
  <cp:lastModifiedBy>Viriato</cp:lastModifiedBy>
  <cp:revision>168</cp:revision>
  <dcterms:created xsi:type="dcterms:W3CDTF">2019-09-23T19:32:32Z</dcterms:created>
  <dcterms:modified xsi:type="dcterms:W3CDTF">2021-11-30T22:12:48Z</dcterms:modified>
</cp:coreProperties>
</file>