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9" r:id="rId2"/>
    <p:sldId id="256" r:id="rId3"/>
    <p:sldId id="268" r:id="rId4"/>
    <p:sldId id="298" r:id="rId5"/>
    <p:sldId id="306" r:id="rId6"/>
    <p:sldId id="296" r:id="rId7"/>
    <p:sldId id="307" r:id="rId8"/>
    <p:sldId id="308" r:id="rId9"/>
    <p:sldId id="300" r:id="rId10"/>
    <p:sldId id="312" r:id="rId11"/>
    <p:sldId id="311" r:id="rId12"/>
    <p:sldId id="301" r:id="rId13"/>
    <p:sldId id="309" r:id="rId14"/>
    <p:sldId id="304" r:id="rId15"/>
    <p:sldId id="302" r:id="rId16"/>
    <p:sldId id="305" r:id="rId17"/>
    <p:sldId id="31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15" autoAdjust="0"/>
  </p:normalViewPr>
  <p:slideViewPr>
    <p:cSldViewPr>
      <p:cViewPr varScale="1">
        <p:scale>
          <a:sx n="130" d="100"/>
          <a:sy n="130" d="100"/>
        </p:scale>
        <p:origin x="107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sounds/3-guitar.m4a" TargetMode="Externa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sounds/5-keys.m4a" TargetMode="Externa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01-PIANO_A,C.mp4" TargetMode="External"/><Relationship Id="rId2" Type="http://schemas.openxmlformats.org/officeDocument/2006/relationships/hyperlink" Target="video/00-TONES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.gif"/><Relationship Id="rId4" Type="http://schemas.openxmlformats.org/officeDocument/2006/relationships/hyperlink" Target="video/02-GUITAR_E,A,C.mp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8.png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23.wmf"/><Relationship Id="rId9" Type="http://schemas.openxmlformats.org/officeDocument/2006/relationships/image" Target="../media/image25.wmf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sounds/1-puretone.wav" TargetMode="Externa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4267200"/>
            <a:ext cx="2667000" cy="1920240"/>
          </a:xfrm>
          <a:prstGeom prst="rect">
            <a:avLst/>
          </a:prstGeom>
          <a:noFill/>
        </p:spPr>
      </p:pic>
      <p:pic>
        <p:nvPicPr>
          <p:cNvPr id="25606" name="Picture 6" descr="Image result for renesas YRDKRX62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362200"/>
            <a:ext cx="2448242" cy="25021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63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Real-Time Frequency Estimation and </a:t>
            </a:r>
            <a:r>
              <a:rPr lang="en-US" dirty="0" smtClean="0"/>
              <a:t>Tracking</a:t>
            </a:r>
            <a:br>
              <a:rPr lang="en-US" dirty="0" smtClean="0"/>
            </a:br>
            <a:r>
              <a:rPr lang="en-US" sz="3600" dirty="0" smtClean="0"/>
              <a:t>aka “Let’s Build a Guitar Tuner”</a:t>
            </a:r>
            <a:endParaRPr lang="en-US" sz="3600" dirty="0"/>
          </a:p>
        </p:txBody>
      </p:sp>
      <p:pic>
        <p:nvPicPr>
          <p:cNvPr id="25602" name="Picture 2" descr="Image result for Sine wave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114800"/>
            <a:ext cx="3429000" cy="2381250"/>
          </a:xfrm>
          <a:prstGeom prst="rect">
            <a:avLst/>
          </a:prstGeom>
          <a:noFill/>
        </p:spPr>
      </p:pic>
      <p:pic>
        <p:nvPicPr>
          <p:cNvPr id="25604" name="Picture 4" descr="Image result for Sine waves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2971800"/>
            <a:ext cx="3200401" cy="17335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629400" y="6019800"/>
            <a:ext cx="22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Paulito</a:t>
            </a:r>
            <a:r>
              <a:rPr lang="en-US" dirty="0" smtClean="0"/>
              <a:t> Mendoza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Paulito</a:t>
            </a:r>
            <a:r>
              <a:rPr lang="en-US" dirty="0" smtClean="0"/>
              <a:t>-M</a:t>
            </a:r>
            <a:endParaRPr lang="en-US" dirty="0"/>
          </a:p>
        </p:txBody>
      </p:sp>
      <p:pic>
        <p:nvPicPr>
          <p:cNvPr id="35842" name="Picture 2" descr="Image result for stratocaste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3838396">
            <a:off x="2468284" y="3751571"/>
            <a:ext cx="2151650" cy="701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MATLAB Plots</a:t>
            </a:r>
            <a:endParaRPr lang="en-US" dirty="0"/>
          </a:p>
        </p:txBody>
      </p:sp>
      <p:pic>
        <p:nvPicPr>
          <p:cNvPr id="5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6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/>
          <a:srcRect l="2374" t="13067" r="5037" b="1270"/>
          <a:stretch>
            <a:fillRect/>
          </a:stretch>
        </p:blipFill>
        <p:spPr bwMode="auto">
          <a:xfrm>
            <a:off x="1295400" y="1618762"/>
            <a:ext cx="6477000" cy="489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001000" y="1676400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 action="ppaction://hlinkfile"/>
              </a:rPr>
              <a:t>AUDIO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MATLAB Plots</a:t>
            </a:r>
            <a:endParaRPr lang="en-US" dirty="0"/>
          </a:p>
        </p:txBody>
      </p:sp>
      <p:pic>
        <p:nvPicPr>
          <p:cNvPr id="8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9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 l="2558" t="13314" r="3488"/>
          <a:stretch>
            <a:fillRect/>
          </a:stretch>
        </p:blipFill>
        <p:spPr bwMode="auto">
          <a:xfrm>
            <a:off x="1143000" y="1600200"/>
            <a:ext cx="6858000" cy="497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001000" y="1676400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 action="ppaction://hlinkfile"/>
              </a:rPr>
              <a:t>AUDIO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Real-Time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5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  <p:pic>
        <p:nvPicPr>
          <p:cNvPr id="28674" name="Picture 2" descr="https://www.renesas.com/en-us/media/products/software-tools/boards-and-kits/renesas-demonstration-kits/yrdkrx62n-for-rx62n/partner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752600"/>
            <a:ext cx="7696200" cy="4733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680" t="15397" r="24940" b="6079"/>
          <a:stretch>
            <a:fillRect/>
          </a:stretch>
        </p:blipFill>
        <p:spPr bwMode="auto">
          <a:xfrm>
            <a:off x="228600" y="1524000"/>
            <a:ext cx="648447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Real-Time Implementation</a:t>
            </a:r>
            <a:endParaRPr lang="en-US" dirty="0"/>
          </a:p>
        </p:txBody>
      </p:sp>
      <p:pic>
        <p:nvPicPr>
          <p:cNvPr id="6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7" name="Picture 2" descr="Image result for stratocast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05600" y="1600200"/>
            <a:ext cx="22300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omic Sans MS" pitchFamily="66" charset="0"/>
              </a:rPr>
              <a:t>32-bit CPU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omic Sans MS" pitchFamily="66" charset="0"/>
              </a:rPr>
              <a:t>Floating point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omic Sans MS" pitchFamily="66" charset="0"/>
              </a:rPr>
              <a:t>ADC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omic Sans MS" pitchFamily="66" charset="0"/>
              </a:rPr>
              <a:t>Microphone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omic Sans MS" pitchFamily="66" charset="0"/>
              </a:rPr>
              <a:t>Works on Win10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omic Sans MS" pitchFamily="66" charset="0"/>
              </a:rPr>
              <a:t>Demo code works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Comic Sans MS" pitchFamily="66" charset="0"/>
              </a:rPr>
              <a:t>Up to 20kHz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latin typeface="Comic Sans MS" pitchFamily="66" charset="0"/>
            </a:endParaRPr>
          </a:p>
        </p:txBody>
      </p:sp>
      <p:pic>
        <p:nvPicPr>
          <p:cNvPr id="62466" name="Picture 2" descr="X All The Y Meme | CODE ALL THE THINGS! | image tagged in memes,x all the y | made w/ Imgflip meme mak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419600"/>
            <a:ext cx="2830669" cy="2009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3100" dirty="0" smtClean="0"/>
              <a:t>Or Video in case of technical difficulty</a:t>
            </a:r>
            <a:endParaRPr lang="en-US" sz="31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Pure tones (Windows WAV)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Piano: 	A4-440, C5-523.25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Guitar:	E4=329.63, A4=440, C5=523.25</a:t>
            </a:r>
            <a:endParaRPr lang="en-US" dirty="0"/>
          </a:p>
        </p:txBody>
      </p:sp>
      <p:pic>
        <p:nvPicPr>
          <p:cNvPr id="4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5" name="Picture 2" descr="Image result for stratocaste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Embedded implementation appeared to work better than MATLAB &amp; recordings</a:t>
            </a:r>
          </a:p>
          <a:p>
            <a:pPr lvl="1"/>
            <a:r>
              <a:rPr lang="en-US" dirty="0" smtClean="0"/>
              <a:t>Recordings were of poor quality</a:t>
            </a:r>
          </a:p>
          <a:p>
            <a:pPr lvl="1"/>
            <a:r>
              <a:rPr lang="en-US" dirty="0" smtClean="0"/>
              <a:t>Emphasized noise, overtones</a:t>
            </a:r>
          </a:p>
          <a:p>
            <a:r>
              <a:rPr lang="en-US" dirty="0" smtClean="0"/>
              <a:t>ANF superior to DFE</a:t>
            </a:r>
          </a:p>
          <a:p>
            <a:r>
              <a:rPr lang="en-US" dirty="0" smtClean="0"/>
              <a:t>Test hardware earlier…in case it doesn’t work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5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So, H.C. and </a:t>
            </a:r>
            <a:r>
              <a:rPr lang="en-US" dirty="0" err="1" smtClean="0"/>
              <a:t>Ching</a:t>
            </a:r>
            <a:r>
              <a:rPr lang="en-US" dirty="0" smtClean="0"/>
              <a:t>, P.C.: “Adaptive algorithm for direct frequency estimation”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Tan, Li and Jiang, Jean: “Novel Adaptive IIR Filter for Frequency Estimation and Tracking”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renesas.com</a:t>
            </a:r>
          </a:p>
        </p:txBody>
      </p:sp>
      <p:pic>
        <p:nvPicPr>
          <p:cNvPr id="4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5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Appendix: proof of </a:t>
            </a:r>
            <a:r>
              <a:rPr lang="en-US" dirty="0" err="1" smtClean="0"/>
              <a:t>cos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7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  <p:pic>
        <p:nvPicPr>
          <p:cNvPr id="61485" name="Picture 45"/>
          <p:cNvPicPr>
            <a:picLocks noChangeAspect="1" noChangeArrowheads="1"/>
          </p:cNvPicPr>
          <p:nvPr/>
        </p:nvPicPr>
        <p:blipFill>
          <a:blip r:embed="rId4" cstate="print"/>
          <a:srcRect l="13727" t="19763" r="16111" b="8300"/>
          <a:stretch>
            <a:fillRect/>
          </a:stretch>
        </p:blipFill>
        <p:spPr bwMode="auto">
          <a:xfrm>
            <a:off x="304800" y="1447800"/>
            <a:ext cx="508446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The Approach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MATLAB Plots</a:t>
            </a:r>
          </a:p>
          <a:p>
            <a:r>
              <a:rPr lang="en-US" dirty="0" smtClean="0"/>
              <a:t>Real-Time Implementation</a:t>
            </a:r>
          </a:p>
          <a:p>
            <a:r>
              <a:rPr lang="en-US" dirty="0" smtClean="0"/>
              <a:t>Demo (or video, in case of technical difficulty)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References</a:t>
            </a:r>
          </a:p>
        </p:txBody>
      </p:sp>
      <p:pic>
        <p:nvPicPr>
          <p:cNvPr id="6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7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guitar tuner</a:t>
            </a:r>
          </a:p>
          <a:p>
            <a:pPr lvl="1"/>
            <a:r>
              <a:rPr lang="en-US" dirty="0" smtClean="0"/>
              <a:t>Demonstrate adaptive filtering to the family</a:t>
            </a:r>
          </a:p>
          <a:p>
            <a:pPr lvl="1"/>
            <a:r>
              <a:rPr lang="en-US" dirty="0" smtClean="0"/>
              <a:t>You can never have enough guitar tuners</a:t>
            </a:r>
          </a:p>
          <a:p>
            <a:pPr lvl="1"/>
            <a:r>
              <a:rPr lang="en-US" dirty="0" smtClean="0"/>
              <a:t>Evaluation boards collecting dust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5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  <p:pic>
        <p:nvPicPr>
          <p:cNvPr id="32771" name="Picture 3" descr="C:\Users\user1\Documents\!__UNIVERSITY\PhD\2016_2_ECE516\FinalProject\EVALBOARD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781425"/>
            <a:ext cx="3302000" cy="1857375"/>
          </a:xfrm>
          <a:prstGeom prst="rect">
            <a:avLst/>
          </a:prstGeom>
          <a:noFill/>
        </p:spPr>
      </p:pic>
      <p:pic>
        <p:nvPicPr>
          <p:cNvPr id="32772" name="Picture 4" descr="C:\Users\user1\Documents\!__UNIVERSITY\PhD\2016_2_ECE516\FinalProject\F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228600" y="3810000"/>
            <a:ext cx="3657600" cy="2057400"/>
          </a:xfrm>
          <a:prstGeom prst="rect">
            <a:avLst/>
          </a:prstGeom>
          <a:noFill/>
        </p:spPr>
      </p:pic>
      <p:pic>
        <p:nvPicPr>
          <p:cNvPr id="32770" name="Picture 2" descr="C:\Users\user1\Documents\!__UNIVERSITY\PhD\2016_2_ECE516\FinalProject\GUITAR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3581400" y="4953000"/>
            <a:ext cx="3158066" cy="177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couple of pitch tracking algorithms</a:t>
            </a:r>
          </a:p>
          <a:p>
            <a:r>
              <a:rPr lang="en-US" dirty="0" smtClean="0"/>
              <a:t>Prototype in MATLAB</a:t>
            </a:r>
          </a:p>
          <a:p>
            <a:r>
              <a:rPr lang="en-US" dirty="0" smtClean="0"/>
              <a:t>Port to C on </a:t>
            </a:r>
            <a:r>
              <a:rPr lang="en-US" dirty="0" err="1" smtClean="0"/>
              <a:t>eval</a:t>
            </a:r>
            <a:r>
              <a:rPr lang="en-US" dirty="0" smtClean="0"/>
              <a:t> board</a:t>
            </a:r>
          </a:p>
          <a:p>
            <a:r>
              <a:rPr lang="en-US" dirty="0" smtClean="0"/>
              <a:t>Microphone input; sample real fast</a:t>
            </a:r>
          </a:p>
          <a:p>
            <a:r>
              <a:rPr lang="en-US" dirty="0" smtClean="0"/>
              <a:t>Test!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5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Algorithms; MATLAB</a:t>
            </a:r>
          </a:p>
          <a:p>
            <a:r>
              <a:rPr lang="en-US" dirty="0" smtClean="0"/>
              <a:t>Real-time demonstration</a:t>
            </a:r>
          </a:p>
          <a:p>
            <a:pPr lvl="1"/>
            <a:r>
              <a:rPr lang="en-US" dirty="0" smtClean="0"/>
              <a:t>Does the </a:t>
            </a:r>
            <a:r>
              <a:rPr lang="en-US" dirty="0" err="1" smtClean="0"/>
              <a:t>eval</a:t>
            </a:r>
            <a:r>
              <a:rPr lang="en-US" dirty="0" smtClean="0"/>
              <a:t> board still work?</a:t>
            </a:r>
          </a:p>
          <a:p>
            <a:pPr lvl="1"/>
            <a:r>
              <a:rPr lang="en-US" dirty="0" smtClean="0"/>
              <a:t>Are the </a:t>
            </a:r>
            <a:r>
              <a:rPr lang="en-US" dirty="0" err="1" smtClean="0"/>
              <a:t>toolchains</a:t>
            </a:r>
            <a:r>
              <a:rPr lang="en-US" dirty="0" smtClean="0"/>
              <a:t> compatible with Windows 10?</a:t>
            </a:r>
          </a:p>
          <a:p>
            <a:pPr lvl="1"/>
            <a:r>
              <a:rPr lang="en-US" dirty="0" smtClean="0"/>
              <a:t>How do I connect the microphone to the ADC?</a:t>
            </a:r>
          </a:p>
          <a:p>
            <a:pPr lvl="1"/>
            <a:r>
              <a:rPr lang="en-US" dirty="0" smtClean="0"/>
              <a:t>Is this CPU fast enough to sample @10kHz?</a:t>
            </a:r>
          </a:p>
          <a:p>
            <a:pPr lvl="1"/>
            <a:r>
              <a:rPr lang="en-US" dirty="0" smtClean="0"/>
              <a:t>How do I illustrate results?</a:t>
            </a:r>
          </a:p>
          <a:p>
            <a:pPr lvl="1"/>
            <a:r>
              <a:rPr lang="en-US" dirty="0" smtClean="0"/>
              <a:t>Watch out for ESD…ON THE WAY TO CLASS!!!!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Risk Summary</a:t>
            </a:r>
            <a:endParaRPr lang="en-US" dirty="0"/>
          </a:p>
        </p:txBody>
      </p:sp>
      <p:pic>
        <p:nvPicPr>
          <p:cNvPr id="8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9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Zero-crossing</a:t>
            </a:r>
          </a:p>
          <a:p>
            <a:pPr lvl="1"/>
            <a:r>
              <a:rPr lang="en-US" dirty="0" smtClean="0"/>
              <a:t>Count when sample goes from + to –</a:t>
            </a:r>
          </a:p>
          <a:p>
            <a:r>
              <a:rPr lang="en-US" dirty="0" smtClean="0"/>
              <a:t>Linear Prediction</a:t>
            </a:r>
          </a:p>
          <a:p>
            <a:pPr lvl="1"/>
            <a:r>
              <a:rPr lang="en-US" dirty="0" smtClean="0"/>
              <a:t> s=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smtClean="0">
                <a:latin typeface="Calibri"/>
                <a:cs typeface="Calibri"/>
              </a:rPr>
              <a:t>ꙍ)</a:t>
            </a:r>
            <a:r>
              <a:rPr lang="en-US" smtClean="0">
                <a:latin typeface="Calibri"/>
                <a:cs typeface="Calibri"/>
              </a:rPr>
              <a:t>		</a:t>
            </a:r>
            <a:r>
              <a:rPr lang="en-US" smtClean="0"/>
              <a:t>s</a:t>
            </a:r>
            <a:r>
              <a:rPr lang="en-US" baseline="-25000" smtClean="0">
                <a:cs typeface="Calibri"/>
              </a:rPr>
              <a:t>n</a:t>
            </a:r>
            <a:r>
              <a:rPr lang="en-US" dirty="0" smtClean="0"/>
              <a:t>=2cos(</a:t>
            </a:r>
            <a:r>
              <a:rPr lang="en-US" dirty="0" smtClean="0">
                <a:cs typeface="Calibri"/>
              </a:rPr>
              <a:t>ꙍ)</a:t>
            </a:r>
            <a:r>
              <a:rPr lang="en-US" dirty="0" err="1" smtClean="0">
                <a:cs typeface="Calibri"/>
              </a:rPr>
              <a:t>s</a:t>
            </a:r>
            <a:r>
              <a:rPr lang="en-US" baseline="-25000" dirty="0" err="1" smtClean="0">
                <a:cs typeface="Calibri"/>
              </a:rPr>
              <a:t>n</a:t>
            </a:r>
            <a:r>
              <a:rPr lang="en-US" baseline="-25000" dirty="0" smtClean="0">
                <a:cs typeface="Calibri"/>
              </a:rPr>
              <a:t>–1</a:t>
            </a:r>
            <a:r>
              <a:rPr lang="en-US" dirty="0" smtClean="0">
                <a:cs typeface="Calibri"/>
              </a:rPr>
              <a:t>  – s</a:t>
            </a:r>
            <a:r>
              <a:rPr lang="en-US" baseline="-25000" dirty="0" smtClean="0">
                <a:cs typeface="Calibri"/>
              </a:rPr>
              <a:t>n–2</a:t>
            </a:r>
            <a:r>
              <a:rPr lang="en-US" dirty="0" smtClean="0">
                <a:cs typeface="Calibri"/>
              </a:rPr>
              <a:t>  </a:t>
            </a:r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 smtClean="0"/>
          </a:p>
          <a:p>
            <a:r>
              <a:rPr lang="en-US" dirty="0" smtClean="0"/>
              <a:t>Adaptive Notch Filter</a:t>
            </a:r>
          </a:p>
          <a:p>
            <a:pPr lvl="1"/>
            <a:r>
              <a:rPr lang="en-US" dirty="0" smtClean="0"/>
              <a:t>Adjust notch to minimize signal power</a:t>
            </a:r>
          </a:p>
          <a:p>
            <a:pPr lvl="1"/>
            <a:endParaRPr lang="en-US" dirty="0"/>
          </a:p>
        </p:txBody>
      </p:sp>
      <p:pic>
        <p:nvPicPr>
          <p:cNvPr id="4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5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 l="996" t="16378" r="25303"/>
          <a:stretch>
            <a:fillRect/>
          </a:stretch>
        </p:blipFill>
        <p:spPr bwMode="auto">
          <a:xfrm>
            <a:off x="533400" y="3962400"/>
            <a:ext cx="4874217" cy="437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5" cstate="print"/>
          <a:srcRect l="11924" t="14305" r="26219"/>
          <a:stretch>
            <a:fillRect/>
          </a:stretch>
        </p:blipFill>
        <p:spPr bwMode="auto">
          <a:xfrm>
            <a:off x="3581400" y="4648200"/>
            <a:ext cx="5025164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0724" name="Picture 4" descr="Image result for frequency zero crossi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1524000"/>
            <a:ext cx="2362200" cy="1095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sz="3100" dirty="0" smtClean="0"/>
              <a:t>Linear Prediction aka Direct Frequency Estimation</a:t>
            </a:r>
            <a:endParaRPr lang="en-US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457200" y="1981200"/>
          <a:ext cx="140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Equation" r:id="rId3" imgW="1409700" imgH="228600" progId="Equation.3">
                  <p:embed/>
                </p:oleObj>
              </mc:Choice>
              <mc:Fallback>
                <p:oleObj name="Equation" r:id="rId3" imgW="14097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140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457200" y="1676400"/>
          <a:ext cx="20002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5" imgW="2006600" imgH="228600" progId="Equation.3">
                  <p:embed/>
                </p:oleObj>
              </mc:Choice>
              <mc:Fallback>
                <p:oleObj name="Equation" r:id="rId5" imgW="2006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20002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457200" y="2286000"/>
          <a:ext cx="14382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7" imgW="1435100" imgH="228600" progId="Equation.3">
                  <p:embed/>
                </p:oleObj>
              </mc:Choice>
              <mc:Fallback>
                <p:oleObj name="Equation" r:id="rId7" imgW="14351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14382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457200" y="2590800"/>
          <a:ext cx="723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9" imgW="723586" imgH="228501" progId="Equation.3">
                  <p:embed/>
                </p:oleObj>
              </mc:Choice>
              <mc:Fallback>
                <p:oleObj name="Equation" r:id="rId9" imgW="723586" imgH="228501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723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457200" y="2895600"/>
          <a:ext cx="30384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11" imgW="3035300" imgH="266700" progId="Equation.3">
                  <p:embed/>
                </p:oleObj>
              </mc:Choice>
              <mc:Fallback>
                <p:oleObj name="Equation" r:id="rId11" imgW="3035300" imgH="2667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30384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457200" y="3200400"/>
          <a:ext cx="1466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Equation" r:id="rId13" imgW="1459866" imgH="444307" progId="Equation.3">
                  <p:embed/>
                </p:oleObj>
              </mc:Choice>
              <mc:Fallback>
                <p:oleObj name="Equation" r:id="rId13" imgW="1459866" imgH="444307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00400"/>
                        <a:ext cx="14668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457200" y="3657600"/>
          <a:ext cx="1314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15" imgW="1320800" imgH="457200" progId="Equation.3">
                  <p:embed/>
                </p:oleObj>
              </mc:Choice>
              <mc:Fallback>
                <p:oleObj name="Equation" r:id="rId15" imgW="1320800" imgH="457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1314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457200" y="4114800"/>
          <a:ext cx="3248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17" imgW="3251200" imgH="469900" progId="Equation.3">
                  <p:embed/>
                </p:oleObj>
              </mc:Choice>
              <mc:Fallback>
                <p:oleObj name="Equation" r:id="rId17" imgW="3251200" imgH="469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32480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457200" y="4648200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19" imgW="2171700" imgH="457200" progId="Equation.3">
                  <p:embed/>
                </p:oleObj>
              </mc:Choice>
              <mc:Fallback>
                <p:oleObj name="Equation" r:id="rId19" imgW="2171700" imgH="457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2171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10000" y="1611868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Input: sinusoid + noise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3633" y="1947446"/>
            <a:ext cx="2191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“It can be shown that…”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2252246"/>
            <a:ext cx="4218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Sinusoid approximated by two previous samples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2557046"/>
            <a:ext cx="112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Error signal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2861846"/>
            <a:ext cx="186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Squared Error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3200400"/>
            <a:ext cx="2469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Squared Error, scaled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3700046"/>
            <a:ext cx="1940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Squared Error, scaled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4157246"/>
            <a:ext cx="497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Stochastic gradient estimate: differentiate </a:t>
            </a:r>
            <a:r>
              <a:rPr lang="en-US" sz="1600" dirty="0" err="1" smtClean="0"/>
              <a:t>wrt</a:t>
            </a:r>
            <a:r>
              <a:rPr lang="en-US" sz="1600" dirty="0" smtClean="0"/>
              <a:t> frequency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0" y="4648200"/>
            <a:ext cx="3447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Stochastic gradient estimate: simplified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0" y="5105400"/>
            <a:ext cx="1965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LMS update equation</a:t>
            </a:r>
            <a:endParaRPr lang="en-US" sz="1600" dirty="0"/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457200" y="5181600"/>
          <a:ext cx="2486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21" imgW="2489200" imgH="228600" progId="Equation.3">
                  <p:embed/>
                </p:oleObj>
              </mc:Choice>
              <mc:Fallback>
                <p:oleObj name="Equation" r:id="rId21" imgW="248920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24860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7" name="Object 25"/>
          <p:cNvGraphicFramePr>
            <a:graphicFrameLocks noChangeAspect="1"/>
          </p:cNvGraphicFramePr>
          <p:nvPr/>
        </p:nvGraphicFramePr>
        <p:xfrm>
          <a:off x="1143000" y="5791200"/>
          <a:ext cx="6172200" cy="56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23" imgW="2489200" imgH="228600" progId="Equation.3">
                  <p:embed/>
                </p:oleObj>
              </mc:Choice>
              <mc:Fallback>
                <p:oleObj name="Equation" r:id="rId23" imgW="2489200" imgH="228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6172200" cy="567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sz="3100" dirty="0" smtClean="0"/>
              <a:t>Adaptive Notch Filter</a:t>
            </a:r>
            <a:endParaRPr 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609600" y="1600200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243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609600" y="2590800"/>
          <a:ext cx="47148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5" imgW="4711700" imgH="228600" progId="Equation.3">
                  <p:embed/>
                </p:oleObj>
              </mc:Choice>
              <mc:Fallback>
                <p:oleObj name="Equation" r:id="rId5" imgW="47117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90800"/>
                        <a:ext cx="47148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8383" name="Picture 15"/>
          <p:cNvPicPr>
            <a:picLocks noChangeAspect="1" noChangeArrowheads="1"/>
          </p:cNvPicPr>
          <p:nvPr/>
        </p:nvPicPr>
        <p:blipFill>
          <a:blip r:embed="rId7" cstate="print"/>
          <a:srcRect l="18571" t="27441" r="25714" b="22250"/>
          <a:stretch>
            <a:fillRect/>
          </a:stretch>
        </p:blipFill>
        <p:spPr bwMode="auto">
          <a:xfrm>
            <a:off x="5867400" y="1752600"/>
            <a:ext cx="2743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609600" y="5105400"/>
          <a:ext cx="18097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8" imgW="1803400" imgH="203200" progId="Equation.3">
                  <p:embed/>
                </p:oleObj>
              </mc:Choice>
              <mc:Fallback>
                <p:oleObj name="Equation" r:id="rId8" imgW="1803400" imgH="203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180975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200400" y="1642646"/>
            <a:ext cx="1596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Transfer function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2209800"/>
            <a:ext cx="2011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Difference equation is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9800" y="1447800"/>
            <a:ext cx="2135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‘r’ controls notch width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" y="2938046"/>
            <a:ext cx="4766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Since this is a notch filter, intended to minimize output </a:t>
            </a:r>
          </a:p>
          <a:p>
            <a:r>
              <a:rPr lang="en-US" sz="1600" dirty="0" smtClean="0"/>
              <a:t>y(n): the error e(n) = y(n)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3657600"/>
            <a:ext cx="5434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Similar to previous: error squared; differentiate </a:t>
            </a:r>
            <a:r>
              <a:rPr lang="en-US" sz="1600" dirty="0" err="1" smtClean="0"/>
              <a:t>wrt</a:t>
            </a:r>
            <a:r>
              <a:rPr lang="en-US" sz="1600" dirty="0" smtClean="0"/>
              <a:t> frequency; </a:t>
            </a:r>
            <a:br>
              <a:rPr lang="en-US" sz="1600" dirty="0" smtClean="0"/>
            </a:br>
            <a:r>
              <a:rPr lang="en-US" sz="1600" dirty="0" smtClean="0"/>
              <a:t>obtain stochastic gradient expression 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743200" y="5029200"/>
            <a:ext cx="1965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LMS update equation</a:t>
            </a:r>
            <a:endParaRPr lang="en-US" sz="1600" dirty="0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609600" y="4419600"/>
          <a:ext cx="5543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10" imgW="5549900" imgH="419100" progId="Equation.3">
                  <p:embed/>
                </p:oleObj>
              </mc:Choice>
              <mc:Fallback>
                <p:oleObj name="Equation" r:id="rId10" imgW="5549900" imgH="4191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55435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1600200" y="5562600"/>
          <a:ext cx="482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tion" r:id="rId12" imgW="1803400" imgH="203200" progId="Equation.3">
                  <p:embed/>
                </p:oleObj>
              </mc:Choice>
              <mc:Fallback>
                <p:oleObj name="Equation" r:id="rId12" imgW="1803400" imgH="203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4826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381000" y="6172200"/>
          <a:ext cx="8397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13" imgW="5041900" imgH="228600" progId="Equation.3">
                  <p:embed/>
                </p:oleObj>
              </mc:Choice>
              <mc:Fallback>
                <p:oleObj name="Equation" r:id="rId13" imgW="50419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172200"/>
                        <a:ext cx="83978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l"/>
            <a:r>
              <a:rPr lang="en-US" dirty="0" smtClean="0"/>
              <a:t>MATLAB Plots</a:t>
            </a:r>
            <a:endParaRPr lang="en-US" dirty="0"/>
          </a:p>
        </p:txBody>
      </p:sp>
      <p:pic>
        <p:nvPicPr>
          <p:cNvPr id="4" name="Picture 8" descr="https://www.renesas.com/en-us/media/products/software-tools/boards-and-kits/renesas-demonstration-kits/yrdkrx62n-for-rx62n/visual_yrdkrx62n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57200"/>
            <a:ext cx="1079500" cy="777240"/>
          </a:xfrm>
          <a:prstGeom prst="rect">
            <a:avLst/>
          </a:prstGeom>
          <a:noFill/>
        </p:spPr>
      </p:pic>
      <p:pic>
        <p:nvPicPr>
          <p:cNvPr id="5" name="Picture 2" descr="Image result for stratocaste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963533">
            <a:off x="7051205" y="548580"/>
            <a:ext cx="1314680" cy="428367"/>
          </a:xfrm>
          <a:prstGeom prst="rect">
            <a:avLst/>
          </a:prstGeom>
          <a:noFill/>
        </p:spPr>
      </p:pic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4" cstate="print"/>
          <a:srcRect l="4762" t="12017" r="5952" b="491"/>
          <a:stretch>
            <a:fillRect/>
          </a:stretch>
        </p:blipFill>
        <p:spPr bwMode="auto">
          <a:xfrm>
            <a:off x="1295400" y="1600200"/>
            <a:ext cx="6553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001000" y="1676400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 action="ppaction://hlinkfile"/>
              </a:rPr>
              <a:t>AUDIO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356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Wingdings</vt:lpstr>
      <vt:lpstr>Office Theme</vt:lpstr>
      <vt:lpstr>Equation</vt:lpstr>
      <vt:lpstr>Real-Time Frequency Estimation and Tracking aka “Let’s Build a Guitar Tuner”</vt:lpstr>
      <vt:lpstr>Agenda</vt:lpstr>
      <vt:lpstr>Overview</vt:lpstr>
      <vt:lpstr>The Approach</vt:lpstr>
      <vt:lpstr>Risk Summary</vt:lpstr>
      <vt:lpstr>Algorithms</vt:lpstr>
      <vt:lpstr>Algorithms Linear Prediction aka Direct Frequency Estimation</vt:lpstr>
      <vt:lpstr>Algorithms Adaptive Notch Filter</vt:lpstr>
      <vt:lpstr>MATLAB Plots</vt:lpstr>
      <vt:lpstr>MATLAB Plots</vt:lpstr>
      <vt:lpstr>MATLAB Plots</vt:lpstr>
      <vt:lpstr>Real-Time Implementation</vt:lpstr>
      <vt:lpstr>Real-Time Implementation</vt:lpstr>
      <vt:lpstr>Demo Or Video in case of technical difficulty</vt:lpstr>
      <vt:lpstr>Conclusions</vt:lpstr>
      <vt:lpstr>References</vt:lpstr>
      <vt:lpstr>Appendix: proof of cos()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user1</dc:creator>
  <cp:lastModifiedBy>Mendoza, Paulito (ES)</cp:lastModifiedBy>
  <cp:revision>131</cp:revision>
  <dcterms:created xsi:type="dcterms:W3CDTF">2006-08-16T00:00:00Z</dcterms:created>
  <dcterms:modified xsi:type="dcterms:W3CDTF">2016-11-17T19:01:19Z</dcterms:modified>
</cp:coreProperties>
</file>