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5" r:id="rId9"/>
    <p:sldId id="264" r:id="rId10"/>
    <p:sldId id="261" r:id="rId11"/>
    <p:sldId id="267" r:id="rId12"/>
    <p:sldId id="270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2D9B-B4F3-408B-8365-4A840B0A465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235F-8A12-4203-A570-04323E06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3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2D9B-B4F3-408B-8365-4A840B0A465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235F-8A12-4203-A570-04323E06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8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2D9B-B4F3-408B-8365-4A840B0A465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235F-8A12-4203-A570-04323E06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3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2D9B-B4F3-408B-8365-4A840B0A465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235F-8A12-4203-A570-04323E06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1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2D9B-B4F3-408B-8365-4A840B0A465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235F-8A12-4203-A570-04323E06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6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2D9B-B4F3-408B-8365-4A840B0A465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235F-8A12-4203-A570-04323E06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6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2D9B-B4F3-408B-8365-4A840B0A465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235F-8A12-4203-A570-04323E06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5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2D9B-B4F3-408B-8365-4A840B0A465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235F-8A12-4203-A570-04323E06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5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2D9B-B4F3-408B-8365-4A840B0A465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235F-8A12-4203-A570-04323E06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2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2D9B-B4F3-408B-8365-4A840B0A465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235F-8A12-4203-A570-04323E06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3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2D9B-B4F3-408B-8365-4A840B0A465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235F-8A12-4203-A570-04323E06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02D9B-B4F3-408B-8365-4A840B0A4654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235F-8A12-4203-A570-04323E06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hyperlink" Target="http://cis.jhu.edu/~sachin/digit/digit.html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MNIST di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278" y="4218766"/>
            <a:ext cx="2431198" cy="192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34816" y="5734973"/>
            <a:ext cx="3991992" cy="978763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/>
              <a:t>Paulito</a:t>
            </a:r>
            <a:r>
              <a:rPr lang="en-US" dirty="0" smtClean="0"/>
              <a:t> Mendoza</a:t>
            </a:r>
            <a:br>
              <a:rPr lang="en-US" dirty="0" smtClean="0"/>
            </a:br>
            <a:r>
              <a:rPr lang="en-US" dirty="0" smtClean="0"/>
              <a:t>github.com/</a:t>
            </a:r>
            <a:r>
              <a:rPr lang="en-US" dirty="0" err="1" smtClean="0"/>
              <a:t>Paulito</a:t>
            </a:r>
            <a:r>
              <a:rPr lang="en-US" dirty="0" smtClean="0"/>
              <a:t>-M</a:t>
            </a:r>
            <a:endParaRPr lang="en-US" dirty="0"/>
          </a:p>
        </p:txBody>
      </p:sp>
      <p:pic>
        <p:nvPicPr>
          <p:cNvPr id="1026" name="Picture 2" descr="http://myselph.de/mnistExamp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852" y="3731956"/>
            <a:ext cx="3676088" cy="20599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94" y="4186881"/>
            <a:ext cx="1961456" cy="19531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62179" y="3362855"/>
            <a:ext cx="2649551" cy="1646507"/>
          </a:xfrm>
          <a:prstGeom prst="rect">
            <a:avLst/>
          </a:prstGeom>
        </p:spPr>
      </p:pic>
      <p:pic>
        <p:nvPicPr>
          <p:cNvPr id="1032" name="Picture 8" descr="Image result for sudoku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172" y="3127764"/>
            <a:ext cx="3667864" cy="112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941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Solving Sudoku:</a:t>
            </a:r>
            <a:br>
              <a:rPr lang="en-US" dirty="0" smtClean="0"/>
            </a:br>
            <a:r>
              <a:rPr lang="en-US" sz="4800" dirty="0" smtClean="0"/>
              <a:t>An Application of Handwritten Digit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Sudoku 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2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C++ implementation of Sudoku Puzzle Solver</a:t>
            </a:r>
          </a:p>
          <a:p>
            <a:r>
              <a:rPr lang="en-US" dirty="0" smtClean="0"/>
              <a:t>Architecture: three classes of objects</a:t>
            </a:r>
          </a:p>
          <a:p>
            <a:pPr lvl="1"/>
            <a:r>
              <a:rPr lang="en-US" dirty="0" smtClean="0"/>
              <a:t>cell</a:t>
            </a:r>
          </a:p>
          <a:p>
            <a:pPr lvl="1"/>
            <a:r>
              <a:rPr lang="en-US" dirty="0" err="1" smtClean="0"/>
              <a:t>gridset</a:t>
            </a:r>
            <a:endParaRPr lang="en-US" dirty="0" smtClean="0"/>
          </a:p>
          <a:p>
            <a:pPr lvl="2"/>
            <a:r>
              <a:rPr lang="en-US" dirty="0" smtClean="0"/>
              <a:t>row, column, or square of cells</a:t>
            </a:r>
          </a:p>
          <a:p>
            <a:pPr lvl="1"/>
            <a:r>
              <a:rPr lang="en-US" dirty="0" smtClean="0"/>
              <a:t>grid</a:t>
            </a:r>
          </a:p>
          <a:p>
            <a:pPr lvl="2"/>
            <a:r>
              <a:rPr lang="en-US" dirty="0" err="1" smtClean="0"/>
              <a:t>NxN</a:t>
            </a:r>
            <a:r>
              <a:rPr lang="en-US" dirty="0" smtClean="0"/>
              <a:t> cells aggregated into rows, columns, squares</a:t>
            </a:r>
          </a:p>
          <a:p>
            <a:pPr lvl="1"/>
            <a:r>
              <a:rPr lang="en-US" dirty="0" smtClean="0"/>
              <a:t>Each cell…</a:t>
            </a:r>
          </a:p>
          <a:p>
            <a:pPr lvl="2"/>
            <a:r>
              <a:rPr lang="en-US" dirty="0" smtClean="0"/>
              <a:t>EITHER has a value (1..N)</a:t>
            </a:r>
          </a:p>
          <a:p>
            <a:pPr lvl="2"/>
            <a:r>
              <a:rPr lang="en-US" dirty="0" smtClean="0"/>
              <a:t>OR has a list of possible values</a:t>
            </a:r>
          </a:p>
          <a:p>
            <a:pPr lvl="2"/>
            <a:r>
              <a:rPr lang="en-US" dirty="0" smtClean="0"/>
              <a:t>Belongs to a row, a column, and a squares</a:t>
            </a:r>
          </a:p>
          <a:p>
            <a:pPr lvl="1"/>
            <a:r>
              <a:rPr lang="en-US" dirty="0" smtClean="0"/>
              <a:t>Each grid…</a:t>
            </a:r>
          </a:p>
          <a:p>
            <a:pPr lvl="2"/>
            <a:r>
              <a:rPr lang="en-US" dirty="0" smtClean="0"/>
              <a:t>Is a set of N x N cells</a:t>
            </a:r>
          </a:p>
          <a:p>
            <a:pPr lvl="2"/>
            <a:r>
              <a:rPr lang="en-US" dirty="0" smtClean="0"/>
              <a:t>Has N rows</a:t>
            </a:r>
          </a:p>
          <a:p>
            <a:pPr lvl="2"/>
            <a:r>
              <a:rPr lang="en-US" dirty="0" smtClean="0"/>
              <a:t>Has N columns</a:t>
            </a:r>
          </a:p>
          <a:p>
            <a:pPr lvl="2"/>
            <a:r>
              <a:rPr lang="en-US" dirty="0" smtClean="0"/>
              <a:t>Has N squares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82630" y="2309092"/>
            <a:ext cx="221673" cy="2216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64230" y="3131128"/>
            <a:ext cx="221673" cy="2216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87437" y="3131128"/>
            <a:ext cx="221673" cy="2216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9110" y="3131128"/>
            <a:ext cx="221673" cy="2216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57049" y="3670550"/>
            <a:ext cx="221673" cy="2216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57049" y="3893128"/>
            <a:ext cx="221673" cy="2216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57049" y="4114800"/>
            <a:ext cx="221673" cy="2216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035624" y="3768436"/>
            <a:ext cx="221673" cy="2216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60995" y="3768651"/>
            <a:ext cx="221673" cy="2216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61626" y="3989891"/>
            <a:ext cx="221673" cy="2216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035407" y="3990108"/>
            <a:ext cx="221673" cy="2216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924800" y="5264728"/>
            <a:ext cx="914400" cy="893616"/>
            <a:chOff x="6400800" y="5264728"/>
            <a:chExt cx="914400" cy="893616"/>
          </a:xfrm>
        </p:grpSpPr>
        <p:sp>
          <p:nvSpPr>
            <p:cNvPr id="17" name="Rectangle 16"/>
            <p:cNvSpPr/>
            <p:nvPr/>
          </p:nvSpPr>
          <p:spPr>
            <a:xfrm>
              <a:off x="6400800" y="5264728"/>
              <a:ext cx="221673" cy="22167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00800" y="5493328"/>
              <a:ext cx="221673" cy="22167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00800" y="5715000"/>
              <a:ext cx="221673" cy="22167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00800" y="5936672"/>
              <a:ext cx="221673" cy="22167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36327" y="5264728"/>
              <a:ext cx="221673" cy="22167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36327" y="5493328"/>
              <a:ext cx="221673" cy="22167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36327" y="5715000"/>
              <a:ext cx="221673" cy="22167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636327" y="5936672"/>
              <a:ext cx="221673" cy="22167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64927" y="5264728"/>
              <a:ext cx="221673" cy="22167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64927" y="5493328"/>
              <a:ext cx="221673" cy="22167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64927" y="5715000"/>
              <a:ext cx="221673" cy="22167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64927" y="5936672"/>
              <a:ext cx="221673" cy="22167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93527" y="5264728"/>
              <a:ext cx="221673" cy="22167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93527" y="5493328"/>
              <a:ext cx="221673" cy="22167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93527" y="5715000"/>
              <a:ext cx="221673" cy="22167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93527" y="5936672"/>
              <a:ext cx="221673" cy="22167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71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Sudoku Solver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6" name="Footer Placeholder 12"/>
          <p:cNvSpPr>
            <a:spLocks noGrp="1"/>
          </p:cNvSpPr>
          <p:nvPr>
            <p:ph type="ftr" sz="quarter" idx="4294967295"/>
          </p:nvPr>
        </p:nvSpPr>
        <p:spPr>
          <a:xfrm>
            <a:off x="4114800" y="6629401"/>
            <a:ext cx="3962400" cy="20005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rial Narrow" pitchFamily="34" charset="0"/>
              </a:rPr>
              <a:t>Distribution Statement C:  Gov and contractors, Critical Technology, 27 September 2010, USAF ASC/WLY</a:t>
            </a:r>
            <a:endParaRPr lang="en-US" sz="7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8410575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Recursive Backtracking Algorithm</a:t>
            </a:r>
          </a:p>
          <a:p>
            <a:pPr lvl="1"/>
            <a:r>
              <a:rPr lang="en-US" b="1" dirty="0" smtClean="0"/>
              <a:t>DETERMINISTIC SOLUTION:</a:t>
            </a:r>
          </a:p>
          <a:p>
            <a:pPr lvl="1"/>
            <a:r>
              <a:rPr lang="en-US" dirty="0" smtClean="0"/>
              <a:t>For each unpopulated cell in the grid</a:t>
            </a:r>
          </a:p>
          <a:p>
            <a:pPr lvl="2"/>
            <a:r>
              <a:rPr lang="en-US" dirty="0" smtClean="0"/>
              <a:t>define that cell’s possible values, based on the values already present in the other cells contained in that cell’s row, column, and square</a:t>
            </a:r>
          </a:p>
          <a:p>
            <a:pPr lvl="1"/>
            <a:r>
              <a:rPr lang="en-US" dirty="0" smtClean="0"/>
              <a:t>For each row, column, and square</a:t>
            </a:r>
          </a:p>
          <a:p>
            <a:pPr lvl="2"/>
            <a:r>
              <a:rPr lang="en-US" dirty="0" smtClean="0"/>
              <a:t>If there is a cell with a unique possible value (</a:t>
            </a:r>
            <a:r>
              <a:rPr lang="en-US" dirty="0" err="1" smtClean="0"/>
              <a:t>ie</a:t>
            </a:r>
            <a:r>
              <a:rPr lang="en-US" dirty="0" smtClean="0"/>
              <a:t> it does not exist in the other cells for that </a:t>
            </a:r>
            <a:r>
              <a:rPr lang="en-US" dirty="0" err="1" smtClean="0"/>
              <a:t>gridset</a:t>
            </a:r>
            <a:r>
              <a:rPr lang="en-US" dirty="0" smtClean="0"/>
              <a:t>), populate that cell with that value, and restart the algorithm</a:t>
            </a:r>
          </a:p>
          <a:p>
            <a:pPr lvl="1"/>
            <a:r>
              <a:rPr lang="en-US" b="1" dirty="0" smtClean="0"/>
              <a:t>RECURSIVE ITERATION:</a:t>
            </a:r>
          </a:p>
          <a:p>
            <a:pPr lvl="1"/>
            <a:r>
              <a:rPr lang="en-US" dirty="0" smtClean="0"/>
              <a:t>At this point: there are no cell values that can be deterministically be defined</a:t>
            </a:r>
          </a:p>
          <a:p>
            <a:pPr lvl="2"/>
            <a:r>
              <a:rPr lang="en-US" dirty="0" smtClean="0"/>
              <a:t>For each unpopulated cell in the grid</a:t>
            </a:r>
          </a:p>
          <a:p>
            <a:pPr lvl="3"/>
            <a:r>
              <a:rPr lang="en-US" dirty="0" smtClean="0"/>
              <a:t>Loop through its possible values:</a:t>
            </a:r>
          </a:p>
          <a:p>
            <a:pPr lvl="4"/>
            <a:r>
              <a:rPr lang="en-US" dirty="0" smtClean="0"/>
              <a:t>Populate the cell with the possible value</a:t>
            </a:r>
          </a:p>
          <a:p>
            <a:pPr lvl="4"/>
            <a:r>
              <a:rPr lang="en-US" dirty="0" smtClean="0"/>
              <a:t>Duplicate the whole grid</a:t>
            </a:r>
          </a:p>
          <a:p>
            <a:pPr lvl="4"/>
            <a:r>
              <a:rPr lang="en-US" dirty="0" smtClean="0"/>
              <a:t>Recursively call this algorithm with the new grid</a:t>
            </a:r>
          </a:p>
          <a:p>
            <a:pPr lvl="5"/>
            <a:r>
              <a:rPr lang="en-US" dirty="0" smtClean="0"/>
              <a:t>If NOT SUCCESS: continue loop</a:t>
            </a:r>
          </a:p>
          <a:p>
            <a:pPr lvl="3"/>
            <a:r>
              <a:rPr lang="en-US" dirty="0" smtClean="0"/>
              <a:t>If loop ends without SUCCESS: exit</a:t>
            </a:r>
          </a:p>
          <a:p>
            <a:pPr lvl="1"/>
            <a:r>
              <a:rPr lang="en-US" dirty="0" smtClean="0"/>
              <a:t>If NOT SUCCESS: grid is </a:t>
            </a:r>
            <a:r>
              <a:rPr lang="en-US" dirty="0" err="1" smtClean="0"/>
              <a:t>unsolveable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66188"/>
              </p:ext>
            </p:extLst>
          </p:nvPr>
        </p:nvGraphicFramePr>
        <p:xfrm>
          <a:off x="9248775" y="1098550"/>
          <a:ext cx="2438400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41529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52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52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1529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334405"/>
              </p:ext>
            </p:extLst>
          </p:nvPr>
        </p:nvGraphicFramePr>
        <p:xfrm>
          <a:off x="9179660" y="4695190"/>
          <a:ext cx="2438400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41529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52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52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52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2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Sudoku Solver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076700" y="2967335"/>
            <a:ext cx="414337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DEMO</a:t>
            </a:r>
            <a:endParaRPr lang="en-US" sz="8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960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83% success on MNIST != good results </a:t>
            </a:r>
          </a:p>
          <a:p>
            <a:pPr lvl="1"/>
            <a:r>
              <a:rPr lang="en-US" dirty="0" smtClean="0"/>
              <a:t>With (3) scanned puzzles</a:t>
            </a:r>
          </a:p>
          <a:p>
            <a:pPr lvl="1"/>
            <a:r>
              <a:rPr lang="en-US" dirty="0" err="1" smtClean="0"/>
              <a:t>Penstroke</a:t>
            </a:r>
            <a:r>
              <a:rPr lang="en-US" dirty="0" smtClean="0"/>
              <a:t> thickness; scan quality; …</a:t>
            </a:r>
          </a:p>
          <a:p>
            <a:r>
              <a:rPr lang="en-US" dirty="0" smtClean="0"/>
              <a:t>80/20 </a:t>
            </a:r>
            <a:r>
              <a:rPr lang="en-US" dirty="0" smtClean="0"/>
              <a:t>Rule </a:t>
            </a:r>
            <a:r>
              <a:rPr lang="en-US" dirty="0" smtClean="0"/>
              <a:t>aka </a:t>
            </a:r>
            <a:r>
              <a:rPr lang="en-US" dirty="0" smtClean="0"/>
              <a:t>Pareto principle</a:t>
            </a:r>
          </a:p>
          <a:p>
            <a:pPr lvl="1"/>
            <a:r>
              <a:rPr lang="en-US" dirty="0" smtClean="0"/>
              <a:t>80% of the effects come from 20% of the </a:t>
            </a:r>
            <a:r>
              <a:rPr lang="en-US" dirty="0" smtClean="0"/>
              <a:t>causes</a:t>
            </a:r>
          </a:p>
          <a:p>
            <a:pPr lvl="1"/>
            <a:r>
              <a:rPr lang="en-US" dirty="0" smtClean="0"/>
              <a:t>80% of the development time comes from 20% of the features</a:t>
            </a:r>
            <a:endParaRPr lang="en-US" dirty="0" smtClean="0"/>
          </a:p>
          <a:p>
            <a:r>
              <a:rPr lang="en-US" dirty="0" smtClean="0"/>
              <a:t>VB.NET is very slow; C++ DLL better</a:t>
            </a:r>
          </a:p>
          <a:p>
            <a:pPr lvl="1"/>
            <a:r>
              <a:rPr lang="en-US" dirty="0" smtClean="0"/>
              <a:t>Recursive algorithm + garbage collection </a:t>
            </a:r>
          </a:p>
          <a:p>
            <a:pPr lvl="1"/>
            <a:r>
              <a:rPr lang="en-US" dirty="0" smtClean="0"/>
              <a:t>VB.NET is “managed code”</a:t>
            </a:r>
          </a:p>
          <a:p>
            <a:r>
              <a:rPr lang="en-US" i="1" dirty="0" smtClean="0"/>
              <a:t>Questions</a:t>
            </a:r>
            <a:r>
              <a:rPr lang="en-US" i="1" dirty="0" smtClean="0"/>
              <a:t>? Comments?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1373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447675"/>
            <a:ext cx="103155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MNIST digit database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Sudoku Puzzle Solver: DEMO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8313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Motivation: why are we doing this?</a:t>
            </a:r>
          </a:p>
          <a:p>
            <a:pPr lvl="1"/>
            <a:r>
              <a:rPr lang="en-US" dirty="0" smtClean="0"/>
              <a:t>Building puzzle solvers is more interesting than solving puzzles manually</a:t>
            </a:r>
          </a:p>
          <a:p>
            <a:pPr lvl="1"/>
            <a:r>
              <a:rPr lang="en-US" dirty="0" smtClean="0"/>
              <a:t>Wrote a Sudoku solver some years ago; it needs</a:t>
            </a:r>
          </a:p>
          <a:p>
            <a:pPr lvl="2"/>
            <a:r>
              <a:rPr lang="en-US" dirty="0" smtClean="0"/>
              <a:t>A GUI</a:t>
            </a:r>
          </a:p>
          <a:p>
            <a:pPr lvl="2"/>
            <a:r>
              <a:rPr lang="en-US" dirty="0" smtClean="0"/>
              <a:t>Some automated input so you don’t have to type in the puzzles</a:t>
            </a:r>
          </a:p>
          <a:p>
            <a:pPr lvl="3"/>
            <a:r>
              <a:rPr lang="en-US" i="1" dirty="0" smtClean="0"/>
              <a:t>We need a classifier algorithm to read digits</a:t>
            </a:r>
          </a:p>
          <a:p>
            <a:r>
              <a:rPr lang="en-US" i="1" dirty="0" smtClean="0"/>
              <a:t>Approach: what are we doing?</a:t>
            </a:r>
          </a:p>
          <a:p>
            <a:pPr lvl="1"/>
            <a:r>
              <a:rPr lang="en-US" dirty="0" smtClean="0"/>
              <a:t>Prototype and test (at least one) algorithm to recognize handwritten digits</a:t>
            </a:r>
          </a:p>
          <a:p>
            <a:pPr lvl="1"/>
            <a:r>
              <a:rPr lang="en-US" dirty="0" smtClean="0"/>
              <a:t>Write a Windows GUI to </a:t>
            </a:r>
          </a:p>
          <a:p>
            <a:pPr lvl="2"/>
            <a:r>
              <a:rPr lang="en-US" dirty="0" smtClean="0"/>
              <a:t>Implement algorithm</a:t>
            </a:r>
          </a:p>
          <a:p>
            <a:pPr lvl="2"/>
            <a:r>
              <a:rPr lang="en-US" dirty="0" smtClean="0"/>
              <a:t>Apply algorithm to scanned Sudoku image(s) to instantiate puzzle data</a:t>
            </a:r>
          </a:p>
          <a:p>
            <a:pPr lvl="2"/>
            <a:r>
              <a:rPr lang="en-US" dirty="0" smtClean="0"/>
              <a:t>Attempt to solve using existing </a:t>
            </a:r>
            <a:r>
              <a:rPr lang="en-US" dirty="0" err="1" smtClean="0"/>
              <a:t>Soduku</a:t>
            </a:r>
            <a:r>
              <a:rPr lang="en-US" dirty="0" smtClean="0"/>
              <a:t> solver algorithm</a:t>
            </a:r>
          </a:p>
          <a:p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633046" y="6013938"/>
            <a:ext cx="10855569" cy="574431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VB.NET : not trendy, but reliable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518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Modified NIST (MNIST) Digit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MNIST database:</a:t>
            </a:r>
          </a:p>
          <a:p>
            <a:pPr lvl="1"/>
            <a:r>
              <a:rPr lang="en-US" dirty="0" smtClean="0"/>
              <a:t>Each image: 28x28 pixels</a:t>
            </a:r>
          </a:p>
          <a:p>
            <a:pPr lvl="1"/>
            <a:r>
              <a:rPr lang="en-US" dirty="0" smtClean="0"/>
              <a:t>60K training samples, 10K test samples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http://yann.lecun.com/exdb/mnist/</a:t>
            </a:r>
            <a:endParaRPr lang="en-US" dirty="0" smtClean="0"/>
          </a:p>
          <a:p>
            <a:r>
              <a:rPr lang="en-US" dirty="0" smtClean="0"/>
              <a:t>Abbreviated MNIST database:</a:t>
            </a:r>
          </a:p>
          <a:p>
            <a:pPr lvl="1"/>
            <a:r>
              <a:rPr lang="en-US" dirty="0" smtClean="0">
                <a:hlinkClick r:id="rId3"/>
              </a:rPr>
              <a:t>http://cis.jhu.edu/~sachin/digit/digit.html</a:t>
            </a:r>
            <a:endParaRPr lang="en-US" dirty="0" smtClean="0"/>
          </a:p>
          <a:p>
            <a:pPr lvl="1"/>
            <a:r>
              <a:rPr lang="en-US" dirty="0" smtClean="0"/>
              <a:t>10K training samples, 1K for each digit 0-9</a:t>
            </a:r>
          </a:p>
          <a:p>
            <a:pPr lvl="1"/>
            <a:r>
              <a:rPr lang="en-US" dirty="0" smtClean="0"/>
              <a:t>Decomposed into easier file format</a:t>
            </a:r>
            <a:endParaRPr lang="en-US" dirty="0"/>
          </a:p>
        </p:txBody>
      </p:sp>
      <p:pic>
        <p:nvPicPr>
          <p:cNvPr id="4" name="Picture 6" descr="Image result for MNIST dig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310" y="1948597"/>
            <a:ext cx="3133725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186" y="5177146"/>
            <a:ext cx="1175635" cy="1563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6040" y="5177146"/>
            <a:ext cx="1175635" cy="1563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9894" y="5177146"/>
            <a:ext cx="1175635" cy="1563624"/>
          </a:xfrm>
          <a:prstGeom prst="rect">
            <a:avLst/>
          </a:prstGeom>
        </p:spPr>
      </p:pic>
      <p:pic>
        <p:nvPicPr>
          <p:cNvPr id="8" name="Content Placeholder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3748" y="5177146"/>
            <a:ext cx="1175635" cy="15636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7602" y="5177146"/>
            <a:ext cx="1175635" cy="1563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1456" y="5177146"/>
            <a:ext cx="1175635" cy="15636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65310" y="5177146"/>
            <a:ext cx="1175635" cy="15636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19164" y="5177146"/>
            <a:ext cx="1175635" cy="15636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73016" y="5164324"/>
            <a:ext cx="1175635" cy="15636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0052" y="5179434"/>
            <a:ext cx="1173915" cy="156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8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sz="3200" dirty="0" smtClean="0"/>
              <a:t>Bayes 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Used in spam filtering: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Used in digit recognition: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306186" y="1935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231738"/>
              </p:ext>
            </p:extLst>
          </p:nvPr>
        </p:nvGraphicFramePr>
        <p:xfrm>
          <a:off x="4098212" y="1842648"/>
          <a:ext cx="3158373" cy="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3" imgW="1536700" imgH="431800" progId="Equation.3">
                  <p:embed/>
                </p:oleObj>
              </mc:Choice>
              <mc:Fallback>
                <p:oleObj name="Equation" r:id="rId3" imgW="15367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212" y="1842648"/>
                        <a:ext cx="3158373" cy="882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452959"/>
              </p:ext>
            </p:extLst>
          </p:nvPr>
        </p:nvGraphicFramePr>
        <p:xfrm>
          <a:off x="2110877" y="3191843"/>
          <a:ext cx="5590470" cy="618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5" imgW="3873500" imgH="431800" progId="Equation.3">
                  <p:embed/>
                </p:oleObj>
              </mc:Choice>
              <mc:Fallback>
                <p:oleObj name="Equation" r:id="rId5" imgW="3873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877" y="3191843"/>
                        <a:ext cx="5590470" cy="6181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800781"/>
              </p:ext>
            </p:extLst>
          </p:nvPr>
        </p:nvGraphicFramePr>
        <p:xfrm>
          <a:off x="4306186" y="3896435"/>
          <a:ext cx="6490910" cy="624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7" imgW="4457700" imgH="431800" progId="Equation.3">
                  <p:embed/>
                </p:oleObj>
              </mc:Choice>
              <mc:Fallback>
                <p:oleObj name="Equation" r:id="rId7" imgW="44577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186" y="3896435"/>
                        <a:ext cx="6490910" cy="6241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359782" y="31556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957645"/>
              </p:ext>
            </p:extLst>
          </p:nvPr>
        </p:nvGraphicFramePr>
        <p:xfrm>
          <a:off x="2721168" y="5309325"/>
          <a:ext cx="6357937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9" imgW="3835080" imgH="419040" progId="Equation.3">
                  <p:embed/>
                </p:oleObj>
              </mc:Choice>
              <mc:Fallback>
                <p:oleObj name="Equation" r:id="rId9" imgW="383508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168" y="5309325"/>
                        <a:ext cx="6357937" cy="690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86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Algorithms</a:t>
            </a:r>
            <a:br>
              <a:rPr lang="en-US" dirty="0"/>
            </a:br>
            <a:r>
              <a:rPr lang="en-US" sz="3200" dirty="0" smtClean="0"/>
              <a:t>Bayes Rule for Digit Recognition: MAP Estimator</a:t>
            </a:r>
            <a:endParaRPr 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831504"/>
              </p:ext>
            </p:extLst>
          </p:nvPr>
        </p:nvGraphicFramePr>
        <p:xfrm>
          <a:off x="2981325" y="2249488"/>
          <a:ext cx="543083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3" imgW="2476440" imgH="279360" progId="Equation.3">
                  <p:embed/>
                </p:oleObj>
              </mc:Choice>
              <mc:Fallback>
                <p:oleObj name="Equation" r:id="rId3" imgW="2476440" imgH="2793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2249488"/>
                        <a:ext cx="5430838" cy="617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443163"/>
              </p:ext>
            </p:extLst>
          </p:nvPr>
        </p:nvGraphicFramePr>
        <p:xfrm>
          <a:off x="3779838" y="3223480"/>
          <a:ext cx="65913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5" imgW="2857320" imgH="419040" progId="Equation.3">
                  <p:embed/>
                </p:oleObj>
              </mc:Choice>
              <mc:Fallback>
                <p:oleObj name="Equation" r:id="rId5" imgW="285732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223480"/>
                        <a:ext cx="6591300" cy="958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653704"/>
              </p:ext>
            </p:extLst>
          </p:nvPr>
        </p:nvGraphicFramePr>
        <p:xfrm>
          <a:off x="3765550" y="4492747"/>
          <a:ext cx="484822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7" imgW="2120760" imgH="279360" progId="Equation.3">
                  <p:embed/>
                </p:oleObj>
              </mc:Choice>
              <mc:Fallback>
                <p:oleObj name="Equation" r:id="rId7" imgW="2120760" imgH="279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4492747"/>
                        <a:ext cx="4848225" cy="646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633046" y="6013938"/>
            <a:ext cx="10855569" cy="574431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Find expression P( bitmap ) for each possible digit!</a:t>
            </a:r>
            <a:endParaRPr lang="en-US" sz="2400" dirty="0"/>
          </a:p>
        </p:txBody>
      </p:sp>
      <p:sp>
        <p:nvSpPr>
          <p:cNvPr id="13" name="Freeform 12"/>
          <p:cNvSpPr/>
          <p:nvPr/>
        </p:nvSpPr>
        <p:spPr>
          <a:xfrm>
            <a:off x="8737600" y="3177309"/>
            <a:ext cx="1607127" cy="498764"/>
          </a:xfrm>
          <a:custGeom>
            <a:avLst/>
            <a:gdLst>
              <a:gd name="connsiteX0" fmla="*/ 1607127 w 1607127"/>
              <a:gd name="connsiteY0" fmla="*/ 0 h 498764"/>
              <a:gd name="connsiteX1" fmla="*/ 1560945 w 1607127"/>
              <a:gd name="connsiteY1" fmla="*/ 9236 h 498764"/>
              <a:gd name="connsiteX2" fmla="*/ 1505527 w 1607127"/>
              <a:gd name="connsiteY2" fmla="*/ 27709 h 498764"/>
              <a:gd name="connsiteX3" fmla="*/ 1394691 w 1607127"/>
              <a:gd name="connsiteY3" fmla="*/ 64655 h 498764"/>
              <a:gd name="connsiteX4" fmla="*/ 1339273 w 1607127"/>
              <a:gd name="connsiteY4" fmla="*/ 83127 h 498764"/>
              <a:gd name="connsiteX5" fmla="*/ 1311564 w 1607127"/>
              <a:gd name="connsiteY5" fmla="*/ 92364 h 498764"/>
              <a:gd name="connsiteX6" fmla="*/ 1283855 w 1607127"/>
              <a:gd name="connsiteY6" fmla="*/ 110836 h 498764"/>
              <a:gd name="connsiteX7" fmla="*/ 1256145 w 1607127"/>
              <a:gd name="connsiteY7" fmla="*/ 138546 h 498764"/>
              <a:gd name="connsiteX8" fmla="*/ 1228436 w 1607127"/>
              <a:gd name="connsiteY8" fmla="*/ 147782 h 498764"/>
              <a:gd name="connsiteX9" fmla="*/ 1200727 w 1607127"/>
              <a:gd name="connsiteY9" fmla="*/ 175491 h 498764"/>
              <a:gd name="connsiteX10" fmla="*/ 979055 w 1607127"/>
              <a:gd name="connsiteY10" fmla="*/ 203200 h 498764"/>
              <a:gd name="connsiteX11" fmla="*/ 942109 w 1607127"/>
              <a:gd name="connsiteY11" fmla="*/ 212436 h 498764"/>
              <a:gd name="connsiteX12" fmla="*/ 886691 w 1607127"/>
              <a:gd name="connsiteY12" fmla="*/ 230909 h 498764"/>
              <a:gd name="connsiteX13" fmla="*/ 849745 w 1607127"/>
              <a:gd name="connsiteY13" fmla="*/ 240146 h 498764"/>
              <a:gd name="connsiteX14" fmla="*/ 822036 w 1607127"/>
              <a:gd name="connsiteY14" fmla="*/ 249382 h 498764"/>
              <a:gd name="connsiteX15" fmla="*/ 785091 w 1607127"/>
              <a:gd name="connsiteY15" fmla="*/ 258618 h 498764"/>
              <a:gd name="connsiteX16" fmla="*/ 738909 w 1607127"/>
              <a:gd name="connsiteY16" fmla="*/ 267855 h 498764"/>
              <a:gd name="connsiteX17" fmla="*/ 683491 w 1607127"/>
              <a:gd name="connsiteY17" fmla="*/ 286327 h 498764"/>
              <a:gd name="connsiteX18" fmla="*/ 628073 w 1607127"/>
              <a:gd name="connsiteY18" fmla="*/ 314036 h 498764"/>
              <a:gd name="connsiteX19" fmla="*/ 535709 w 1607127"/>
              <a:gd name="connsiteY19" fmla="*/ 341746 h 498764"/>
              <a:gd name="connsiteX20" fmla="*/ 461818 w 1607127"/>
              <a:gd name="connsiteY20" fmla="*/ 350982 h 498764"/>
              <a:gd name="connsiteX21" fmla="*/ 424873 w 1607127"/>
              <a:gd name="connsiteY21" fmla="*/ 360218 h 498764"/>
              <a:gd name="connsiteX22" fmla="*/ 378691 w 1607127"/>
              <a:gd name="connsiteY22" fmla="*/ 369455 h 498764"/>
              <a:gd name="connsiteX23" fmla="*/ 350982 w 1607127"/>
              <a:gd name="connsiteY23" fmla="*/ 378691 h 498764"/>
              <a:gd name="connsiteX24" fmla="*/ 295564 w 1607127"/>
              <a:gd name="connsiteY24" fmla="*/ 387927 h 498764"/>
              <a:gd name="connsiteX25" fmla="*/ 240145 w 1607127"/>
              <a:gd name="connsiteY25" fmla="*/ 415636 h 498764"/>
              <a:gd name="connsiteX26" fmla="*/ 184727 w 1607127"/>
              <a:gd name="connsiteY26" fmla="*/ 434109 h 498764"/>
              <a:gd name="connsiteX27" fmla="*/ 157018 w 1607127"/>
              <a:gd name="connsiteY27" fmla="*/ 443346 h 498764"/>
              <a:gd name="connsiteX28" fmla="*/ 110836 w 1607127"/>
              <a:gd name="connsiteY28" fmla="*/ 452582 h 498764"/>
              <a:gd name="connsiteX29" fmla="*/ 55418 w 1607127"/>
              <a:gd name="connsiteY29" fmla="*/ 471055 h 498764"/>
              <a:gd name="connsiteX30" fmla="*/ 27709 w 1607127"/>
              <a:gd name="connsiteY30" fmla="*/ 480291 h 498764"/>
              <a:gd name="connsiteX31" fmla="*/ 0 w 1607127"/>
              <a:gd name="connsiteY31" fmla="*/ 498764 h 4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607127" h="498764">
                <a:moveTo>
                  <a:pt x="1607127" y="0"/>
                </a:moveTo>
                <a:cubicBezTo>
                  <a:pt x="1591733" y="3079"/>
                  <a:pt x="1576091" y="5105"/>
                  <a:pt x="1560945" y="9236"/>
                </a:cubicBezTo>
                <a:cubicBezTo>
                  <a:pt x="1542159" y="14359"/>
                  <a:pt x="1524000" y="21551"/>
                  <a:pt x="1505527" y="27709"/>
                </a:cubicBezTo>
                <a:lnTo>
                  <a:pt x="1394691" y="64655"/>
                </a:lnTo>
                <a:lnTo>
                  <a:pt x="1339273" y="83127"/>
                </a:lnTo>
                <a:cubicBezTo>
                  <a:pt x="1330037" y="86206"/>
                  <a:pt x="1319665" y="86964"/>
                  <a:pt x="1311564" y="92364"/>
                </a:cubicBezTo>
                <a:cubicBezTo>
                  <a:pt x="1302328" y="98521"/>
                  <a:pt x="1292383" y="103730"/>
                  <a:pt x="1283855" y="110836"/>
                </a:cubicBezTo>
                <a:cubicBezTo>
                  <a:pt x="1273820" y="119198"/>
                  <a:pt x="1267014" y="131300"/>
                  <a:pt x="1256145" y="138546"/>
                </a:cubicBezTo>
                <a:cubicBezTo>
                  <a:pt x="1248044" y="143947"/>
                  <a:pt x="1237672" y="144703"/>
                  <a:pt x="1228436" y="147782"/>
                </a:cubicBezTo>
                <a:cubicBezTo>
                  <a:pt x="1219200" y="157018"/>
                  <a:pt x="1210762" y="167129"/>
                  <a:pt x="1200727" y="175491"/>
                </a:cubicBezTo>
                <a:cubicBezTo>
                  <a:pt x="1136463" y="229045"/>
                  <a:pt x="1083226" y="198240"/>
                  <a:pt x="979055" y="203200"/>
                </a:cubicBezTo>
                <a:cubicBezTo>
                  <a:pt x="966740" y="206279"/>
                  <a:pt x="954268" y="208788"/>
                  <a:pt x="942109" y="212436"/>
                </a:cubicBezTo>
                <a:cubicBezTo>
                  <a:pt x="923458" y="218031"/>
                  <a:pt x="905581" y="226186"/>
                  <a:pt x="886691" y="230909"/>
                </a:cubicBezTo>
                <a:cubicBezTo>
                  <a:pt x="874376" y="233988"/>
                  <a:pt x="861951" y="236659"/>
                  <a:pt x="849745" y="240146"/>
                </a:cubicBezTo>
                <a:cubicBezTo>
                  <a:pt x="840384" y="242821"/>
                  <a:pt x="831397" y="246707"/>
                  <a:pt x="822036" y="249382"/>
                </a:cubicBezTo>
                <a:cubicBezTo>
                  <a:pt x="809830" y="252869"/>
                  <a:pt x="797483" y="255864"/>
                  <a:pt x="785091" y="258618"/>
                </a:cubicBezTo>
                <a:cubicBezTo>
                  <a:pt x="769766" y="262024"/>
                  <a:pt x="754055" y="263724"/>
                  <a:pt x="738909" y="267855"/>
                </a:cubicBezTo>
                <a:cubicBezTo>
                  <a:pt x="720123" y="272978"/>
                  <a:pt x="701964" y="280169"/>
                  <a:pt x="683491" y="286327"/>
                </a:cubicBezTo>
                <a:cubicBezTo>
                  <a:pt x="582447" y="320008"/>
                  <a:pt x="735490" y="266296"/>
                  <a:pt x="628073" y="314036"/>
                </a:cubicBezTo>
                <a:cubicBezTo>
                  <a:pt x="613293" y="320605"/>
                  <a:pt x="557201" y="338164"/>
                  <a:pt x="535709" y="341746"/>
                </a:cubicBezTo>
                <a:cubicBezTo>
                  <a:pt x="511225" y="345827"/>
                  <a:pt x="486448" y="347903"/>
                  <a:pt x="461818" y="350982"/>
                </a:cubicBezTo>
                <a:cubicBezTo>
                  <a:pt x="449503" y="354061"/>
                  <a:pt x="437265" y="357464"/>
                  <a:pt x="424873" y="360218"/>
                </a:cubicBezTo>
                <a:cubicBezTo>
                  <a:pt x="409548" y="363624"/>
                  <a:pt x="393921" y="365647"/>
                  <a:pt x="378691" y="369455"/>
                </a:cubicBezTo>
                <a:cubicBezTo>
                  <a:pt x="369246" y="371816"/>
                  <a:pt x="360486" y="376579"/>
                  <a:pt x="350982" y="378691"/>
                </a:cubicBezTo>
                <a:cubicBezTo>
                  <a:pt x="332700" y="382753"/>
                  <a:pt x="314037" y="384848"/>
                  <a:pt x="295564" y="387927"/>
                </a:cubicBezTo>
                <a:cubicBezTo>
                  <a:pt x="194500" y="421618"/>
                  <a:pt x="347587" y="367885"/>
                  <a:pt x="240145" y="415636"/>
                </a:cubicBezTo>
                <a:cubicBezTo>
                  <a:pt x="222351" y="423544"/>
                  <a:pt x="203200" y="427951"/>
                  <a:pt x="184727" y="434109"/>
                </a:cubicBezTo>
                <a:cubicBezTo>
                  <a:pt x="175491" y="437188"/>
                  <a:pt x="166565" y="441437"/>
                  <a:pt x="157018" y="443346"/>
                </a:cubicBezTo>
                <a:cubicBezTo>
                  <a:pt x="141624" y="446425"/>
                  <a:pt x="125982" y="448451"/>
                  <a:pt x="110836" y="452582"/>
                </a:cubicBezTo>
                <a:cubicBezTo>
                  <a:pt x="92050" y="457705"/>
                  <a:pt x="73891" y="464897"/>
                  <a:pt x="55418" y="471055"/>
                </a:cubicBezTo>
                <a:lnTo>
                  <a:pt x="27709" y="480291"/>
                </a:lnTo>
                <a:lnTo>
                  <a:pt x="0" y="498764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687127" y="3758426"/>
            <a:ext cx="2041237" cy="407174"/>
          </a:xfrm>
          <a:custGeom>
            <a:avLst/>
            <a:gdLst>
              <a:gd name="connsiteX0" fmla="*/ 0 w 2041237"/>
              <a:gd name="connsiteY0" fmla="*/ 407174 h 407174"/>
              <a:gd name="connsiteX1" fmla="*/ 443346 w 2041237"/>
              <a:gd name="connsiteY1" fmla="*/ 222447 h 407174"/>
              <a:gd name="connsiteX2" fmla="*/ 526473 w 2041237"/>
              <a:gd name="connsiteY2" fmla="*/ 203974 h 407174"/>
              <a:gd name="connsiteX3" fmla="*/ 591128 w 2041237"/>
              <a:gd name="connsiteY3" fmla="*/ 185501 h 407174"/>
              <a:gd name="connsiteX4" fmla="*/ 646546 w 2041237"/>
              <a:gd name="connsiteY4" fmla="*/ 176265 h 407174"/>
              <a:gd name="connsiteX5" fmla="*/ 674255 w 2041237"/>
              <a:gd name="connsiteY5" fmla="*/ 167029 h 407174"/>
              <a:gd name="connsiteX6" fmla="*/ 812800 w 2041237"/>
              <a:gd name="connsiteY6" fmla="*/ 157792 h 407174"/>
              <a:gd name="connsiteX7" fmla="*/ 886691 w 2041237"/>
              <a:gd name="connsiteY7" fmla="*/ 148556 h 407174"/>
              <a:gd name="connsiteX8" fmla="*/ 969818 w 2041237"/>
              <a:gd name="connsiteY8" fmla="*/ 120847 h 407174"/>
              <a:gd name="connsiteX9" fmla="*/ 1025237 w 2041237"/>
              <a:gd name="connsiteY9" fmla="*/ 102374 h 407174"/>
              <a:gd name="connsiteX10" fmla="*/ 1099128 w 2041237"/>
              <a:gd name="connsiteY10" fmla="*/ 83901 h 407174"/>
              <a:gd name="connsiteX11" fmla="*/ 1154546 w 2041237"/>
              <a:gd name="connsiteY11" fmla="*/ 65429 h 407174"/>
              <a:gd name="connsiteX12" fmla="*/ 1182255 w 2041237"/>
              <a:gd name="connsiteY12" fmla="*/ 56192 h 407174"/>
              <a:gd name="connsiteX13" fmla="*/ 1699491 w 2041237"/>
              <a:gd name="connsiteY13" fmla="*/ 46956 h 407174"/>
              <a:gd name="connsiteX14" fmla="*/ 1884218 w 2041237"/>
              <a:gd name="connsiteY14" fmla="*/ 28483 h 407174"/>
              <a:gd name="connsiteX15" fmla="*/ 1976582 w 2041237"/>
              <a:gd name="connsiteY15" fmla="*/ 10010 h 407174"/>
              <a:gd name="connsiteX16" fmla="*/ 2004291 w 2041237"/>
              <a:gd name="connsiteY16" fmla="*/ 774 h 407174"/>
              <a:gd name="connsiteX17" fmla="*/ 2041237 w 2041237"/>
              <a:gd name="connsiteY17" fmla="*/ 774 h 40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41237" h="407174">
                <a:moveTo>
                  <a:pt x="0" y="407174"/>
                </a:moveTo>
                <a:lnTo>
                  <a:pt x="443346" y="222447"/>
                </a:lnTo>
                <a:cubicBezTo>
                  <a:pt x="458762" y="216221"/>
                  <a:pt x="513303" y="207266"/>
                  <a:pt x="526473" y="203974"/>
                </a:cubicBezTo>
                <a:cubicBezTo>
                  <a:pt x="596897" y="186369"/>
                  <a:pt x="504745" y="202778"/>
                  <a:pt x="591128" y="185501"/>
                </a:cubicBezTo>
                <a:cubicBezTo>
                  <a:pt x="609492" y="181828"/>
                  <a:pt x="628264" y="180327"/>
                  <a:pt x="646546" y="176265"/>
                </a:cubicBezTo>
                <a:cubicBezTo>
                  <a:pt x="656050" y="174153"/>
                  <a:pt x="664579" y="168104"/>
                  <a:pt x="674255" y="167029"/>
                </a:cubicBezTo>
                <a:cubicBezTo>
                  <a:pt x="720256" y="161918"/>
                  <a:pt x="766690" y="161802"/>
                  <a:pt x="812800" y="157792"/>
                </a:cubicBezTo>
                <a:cubicBezTo>
                  <a:pt x="837529" y="155642"/>
                  <a:pt x="862061" y="151635"/>
                  <a:pt x="886691" y="148556"/>
                </a:cubicBezTo>
                <a:lnTo>
                  <a:pt x="969818" y="120847"/>
                </a:lnTo>
                <a:cubicBezTo>
                  <a:pt x="969828" y="120844"/>
                  <a:pt x="1025226" y="102377"/>
                  <a:pt x="1025237" y="102374"/>
                </a:cubicBezTo>
                <a:cubicBezTo>
                  <a:pt x="1049867" y="96216"/>
                  <a:pt x="1075042" y="91929"/>
                  <a:pt x="1099128" y="83901"/>
                </a:cubicBezTo>
                <a:lnTo>
                  <a:pt x="1154546" y="65429"/>
                </a:lnTo>
                <a:cubicBezTo>
                  <a:pt x="1163782" y="62350"/>
                  <a:pt x="1172521" y="56366"/>
                  <a:pt x="1182255" y="56192"/>
                </a:cubicBezTo>
                <a:lnTo>
                  <a:pt x="1699491" y="46956"/>
                </a:lnTo>
                <a:cubicBezTo>
                  <a:pt x="1805320" y="25789"/>
                  <a:pt x="1687961" y="47173"/>
                  <a:pt x="1884218" y="28483"/>
                </a:cubicBezTo>
                <a:cubicBezTo>
                  <a:pt x="1911445" y="25890"/>
                  <a:pt x="1949065" y="17872"/>
                  <a:pt x="1976582" y="10010"/>
                </a:cubicBezTo>
                <a:cubicBezTo>
                  <a:pt x="1985943" y="7335"/>
                  <a:pt x="1994653" y="2151"/>
                  <a:pt x="2004291" y="774"/>
                </a:cubicBezTo>
                <a:cubicBezTo>
                  <a:pt x="2016483" y="-968"/>
                  <a:pt x="2028922" y="774"/>
                  <a:pt x="2041237" y="77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9499107" y="1936376"/>
            <a:ext cx="1854693" cy="930649"/>
          </a:xfrm>
          <a:prstGeom prst="wedgeRoundRectCallout">
            <a:avLst>
              <a:gd name="adj1" fmla="val -67772"/>
              <a:gd name="adj2" fmla="val 10015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Assume all digits have equal probability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6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65760"/>
            <a:ext cx="10515600" cy="1325563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sz="3200" dirty="0" smtClean="0"/>
              <a:t>Binary naïve Bayes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175" y="1701800"/>
            <a:ext cx="10515600" cy="47172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digit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, probability of observing </a:t>
            </a:r>
            <a:r>
              <a:rPr lang="en-US" sz="2400" dirty="0" err="1" smtClean="0"/>
              <a:t>Bitmap_x</a:t>
            </a:r>
            <a:r>
              <a:rPr lang="en-US" sz="2400" dirty="0" smtClean="0"/>
              <a:t>  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“naïve”: assume each </a:t>
            </a:r>
            <a:r>
              <a:rPr lang="en-US" sz="2400" dirty="0" smtClean="0"/>
              <a:t>pixel </a:t>
            </a:r>
            <a:r>
              <a:rPr lang="en-US" sz="2400" dirty="0" smtClean="0"/>
              <a:t>is independent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Where </a:t>
            </a:r>
          </a:p>
          <a:p>
            <a:pPr lvl="1" algn="just"/>
            <a:r>
              <a:rPr lang="en-US" sz="2000" dirty="0" smtClean="0"/>
              <a:t>P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(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) = </a:t>
            </a:r>
            <a:r>
              <a:rPr lang="en-US" sz="2000" i="1" dirty="0" err="1" smtClean="0"/>
              <a:t>p</a:t>
            </a:r>
            <a:r>
              <a:rPr lang="en-US" sz="2000" i="1" baseline="-25000" dirty="0" err="1" smtClean="0"/>
              <a:t>i,j</a:t>
            </a:r>
            <a:r>
              <a:rPr lang="en-US" sz="2000" i="1" dirty="0" smtClean="0"/>
              <a:t>		</a:t>
            </a:r>
            <a:r>
              <a:rPr lang="en-US" sz="2000" dirty="0" smtClean="0"/>
              <a:t>probability that pixel </a:t>
            </a:r>
            <a:r>
              <a:rPr lang="en-US" sz="2000" i="1" dirty="0" smtClean="0"/>
              <a:t>j</a:t>
            </a:r>
            <a:r>
              <a:rPr lang="en-US" sz="2000" dirty="0" smtClean="0"/>
              <a:t> of digit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is ON</a:t>
            </a:r>
          </a:p>
          <a:p>
            <a:pPr lvl="1" algn="just"/>
            <a:r>
              <a:rPr lang="en-US" sz="2000" dirty="0" smtClean="0"/>
              <a:t>P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(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) = ( 1 – </a:t>
            </a:r>
            <a:r>
              <a:rPr lang="en-US" sz="2000" i="1" dirty="0" err="1" smtClean="0"/>
              <a:t>p</a:t>
            </a:r>
            <a:r>
              <a:rPr lang="en-US" sz="2000" i="1" baseline="-25000" dirty="0" err="1" smtClean="0"/>
              <a:t>i,j</a:t>
            </a:r>
            <a:r>
              <a:rPr lang="en-US" sz="2000" i="1" dirty="0" smtClean="0"/>
              <a:t> )	</a:t>
            </a:r>
            <a:r>
              <a:rPr lang="en-US" sz="2000" dirty="0" smtClean="0"/>
              <a:t>probability that pixel </a:t>
            </a:r>
            <a:r>
              <a:rPr lang="en-US" sz="2000" i="1" dirty="0" smtClean="0"/>
              <a:t>j</a:t>
            </a:r>
            <a:r>
              <a:rPr lang="en-US" sz="2000" dirty="0" smtClean="0"/>
              <a:t> of digit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is OFF</a:t>
            </a:r>
          </a:p>
          <a:p>
            <a:pPr lvl="1" algn="just"/>
            <a:r>
              <a:rPr lang="en-US" sz="2000" i="1" dirty="0" err="1" smtClean="0"/>
              <a:t>p</a:t>
            </a:r>
            <a:r>
              <a:rPr lang="en-US" sz="2000" i="1" baseline="-25000" dirty="0" err="1" smtClean="0"/>
              <a:t>i,j</a:t>
            </a:r>
            <a:r>
              <a:rPr lang="en-US" sz="2000" dirty="0" smtClean="0"/>
              <a:t> is calculated by summing the pixel values of pixel </a:t>
            </a:r>
            <a:r>
              <a:rPr lang="en-US" sz="2000" i="1" dirty="0" smtClean="0"/>
              <a:t>j</a:t>
            </a:r>
            <a:r>
              <a:rPr lang="en-US" sz="2000" dirty="0" smtClean="0"/>
              <a:t> over all samples of digit </a:t>
            </a:r>
            <a:r>
              <a:rPr lang="en-US" sz="2000" i="1" dirty="0" err="1" smtClean="0"/>
              <a:t>i</a:t>
            </a:r>
            <a:endParaRPr lang="en-US" sz="2000" i="1" dirty="0" smtClean="0"/>
          </a:p>
          <a:p>
            <a:pPr algn="just"/>
            <a:r>
              <a:rPr lang="en-US" sz="2400" dirty="0" smtClean="0"/>
              <a:t>Avoid underflow: </a:t>
            </a:r>
          </a:p>
          <a:p>
            <a:pPr marL="0" indent="0" algn="just">
              <a:buNone/>
            </a:pPr>
            <a:endParaRPr lang="en-US" dirty="0" smtClean="0"/>
          </a:p>
          <a:p>
            <a:pPr lvl="1" algn="just"/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87161" y="1811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0975" y="-123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80975" y="-123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540757" y="30317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80975" y="-123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18462"/>
              </p:ext>
            </p:extLst>
          </p:nvPr>
        </p:nvGraphicFramePr>
        <p:xfrm>
          <a:off x="4271567" y="2233940"/>
          <a:ext cx="2005408" cy="356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3" imgW="1282700" imgH="228600" progId="Equation.3">
                  <p:embed/>
                </p:oleObj>
              </mc:Choice>
              <mc:Fallback>
                <p:oleObj name="Equation" r:id="rId3" imgW="12827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567" y="2233940"/>
                        <a:ext cx="2005408" cy="3565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80975" y="-123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098091"/>
              </p:ext>
            </p:extLst>
          </p:nvPr>
        </p:nvGraphicFramePr>
        <p:xfrm>
          <a:off x="4230013" y="3133521"/>
          <a:ext cx="2886309" cy="36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5" imgW="1790700" imgH="228600" progId="Equation.3">
                  <p:embed/>
                </p:oleObj>
              </mc:Choice>
              <mc:Fallback>
                <p:oleObj name="Equation" r:id="rId5" imgW="17907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013" y="3133521"/>
                        <a:ext cx="2886309" cy="3684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487160" y="3603713"/>
            <a:ext cx="175163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644128"/>
              </p:ext>
            </p:extLst>
          </p:nvPr>
        </p:nvGraphicFramePr>
        <p:xfrm>
          <a:off x="4256343" y="3562643"/>
          <a:ext cx="1206845" cy="697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Equation" r:id="rId7" imgW="787400" imgH="457200" progId="Equation.3">
                  <p:embed/>
                </p:oleObj>
              </mc:Choice>
              <mc:Fallback>
                <p:oleObj name="Equation" r:id="rId7" imgW="787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343" y="3562643"/>
                        <a:ext cx="1206845" cy="6979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4487160" y="55923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641093"/>
              </p:ext>
            </p:extLst>
          </p:nvPr>
        </p:nvGraphicFramePr>
        <p:xfrm>
          <a:off x="4271567" y="5518937"/>
          <a:ext cx="1312323" cy="693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9" imgW="850531" imgH="444307" progId="Equation.3">
                  <p:embed/>
                </p:oleObj>
              </mc:Choice>
              <mc:Fallback>
                <p:oleObj name="Equation" r:id="rId9" imgW="850531" imgH="44430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567" y="5518937"/>
                        <a:ext cx="1312323" cy="6930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7821227" y="6013938"/>
            <a:ext cx="3667388" cy="574431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MATLAB: ~83% success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692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Algorithms</a:t>
            </a:r>
            <a:br>
              <a:rPr lang="en-US" dirty="0"/>
            </a:br>
            <a:r>
              <a:rPr lang="en-US" sz="3200" dirty="0"/>
              <a:t>Gaussian 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Similar, but: use pixel values (0-255), calculate Gaussian distribution for each pixel of each digit!</a:t>
            </a:r>
          </a:p>
          <a:p>
            <a:r>
              <a:rPr lang="en-US" dirty="0" smtClean="0"/>
              <a:t>mean </a:t>
            </a:r>
            <a:r>
              <a:rPr lang="el-GR" dirty="0" smtClean="0"/>
              <a:t>μ</a:t>
            </a:r>
            <a:r>
              <a:rPr lang="en-US" baseline="-25000" dirty="0" err="1" smtClean="0"/>
              <a:t>j,i</a:t>
            </a:r>
            <a:r>
              <a:rPr lang="en-US" dirty="0" smtClean="0"/>
              <a:t>: average value of pixel </a:t>
            </a:r>
            <a:r>
              <a:rPr lang="en-US" i="1" dirty="0" smtClean="0"/>
              <a:t>j</a:t>
            </a:r>
            <a:r>
              <a:rPr lang="en-US" dirty="0" smtClean="0"/>
              <a:t> of digit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over all samples</a:t>
            </a:r>
            <a:endParaRPr lang="en-US" i="1" dirty="0" smtClean="0"/>
          </a:p>
          <a:p>
            <a:r>
              <a:rPr lang="en-US" dirty="0" smtClean="0"/>
              <a:t>Variance </a:t>
            </a:r>
            <a:r>
              <a:rPr lang="el-GR" dirty="0" smtClean="0"/>
              <a:t>σ</a:t>
            </a:r>
            <a:r>
              <a:rPr lang="en-US" baseline="-25000" dirty="0" err="1" smtClean="0"/>
              <a:t>j,i</a:t>
            </a:r>
            <a:r>
              <a:rPr lang="en-US" dirty="0" smtClean="0"/>
              <a:t>: average value of ( </a:t>
            </a:r>
            <a:r>
              <a:rPr lang="en-US" dirty="0" err="1" smtClean="0"/>
              <a:t>pixel</a:t>
            </a:r>
            <a:r>
              <a:rPr lang="en-US" baseline="-25000" dirty="0" err="1" smtClean="0"/>
              <a:t>j,i</a:t>
            </a:r>
            <a:r>
              <a:rPr lang="en-US" dirty="0" smtClean="0"/>
              <a:t> – </a:t>
            </a:r>
            <a:r>
              <a:rPr lang="el-GR" dirty="0" smtClean="0"/>
              <a:t>μ</a:t>
            </a:r>
            <a:r>
              <a:rPr lang="en-US" baseline="-25000" dirty="0" err="1" smtClean="0"/>
              <a:t>j,i</a:t>
            </a:r>
            <a:r>
              <a:rPr lang="en-US" baseline="-25000" dirty="0" smtClean="0"/>
              <a:t> 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 over all samples</a:t>
            </a:r>
            <a:endParaRPr lang="en-US" baseline="30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163001"/>
              </p:ext>
            </p:extLst>
          </p:nvPr>
        </p:nvGraphicFramePr>
        <p:xfrm>
          <a:off x="1126797" y="3860791"/>
          <a:ext cx="4809744" cy="970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3" imgW="3073400" imgH="622300" progId="Equation.3">
                  <p:embed/>
                </p:oleObj>
              </mc:Choice>
              <mc:Fallback>
                <p:oleObj name="Equation" r:id="rId3" imgW="3073400" imgH="622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797" y="3860791"/>
                        <a:ext cx="4809744" cy="9709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001676"/>
              </p:ext>
            </p:extLst>
          </p:nvPr>
        </p:nvGraphicFramePr>
        <p:xfrm>
          <a:off x="962280" y="4733986"/>
          <a:ext cx="5133720" cy="950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5" imgW="3340100" imgH="622300" progId="Equation.3">
                  <p:embed/>
                </p:oleObj>
              </mc:Choice>
              <mc:Fallback>
                <p:oleObj name="Equation" r:id="rId5" imgW="3340100" imgH="622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280" y="4733986"/>
                        <a:ext cx="5133720" cy="9506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944245"/>
              </p:ext>
            </p:extLst>
          </p:nvPr>
        </p:nvGraphicFramePr>
        <p:xfrm>
          <a:off x="6260517" y="4696998"/>
          <a:ext cx="3243119" cy="987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7" imgW="2094591" imgH="634725" progId="Equation.3">
                  <p:embed/>
                </p:oleObj>
              </mc:Choice>
              <mc:Fallback>
                <p:oleObj name="Equation" r:id="rId7" imgW="2094591" imgH="6347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0517" y="4696998"/>
                        <a:ext cx="3243119" cy="9876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7821227" y="6013938"/>
            <a:ext cx="3667388" cy="574431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MATLAB: ~79% success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313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Algorithms</a:t>
            </a:r>
            <a:br>
              <a:rPr lang="en-US" dirty="0"/>
            </a:br>
            <a:r>
              <a:rPr lang="en-US" sz="3200" dirty="0"/>
              <a:t>Other algorithms…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Multivariate Gaussian</a:t>
            </a:r>
          </a:p>
          <a:p>
            <a:pPr lvl="1"/>
            <a:r>
              <a:rPr lang="en-US" dirty="0" smtClean="0"/>
              <a:t>Each image is a vector of 784 pixels</a:t>
            </a:r>
          </a:p>
          <a:p>
            <a:pPr lvl="1"/>
            <a:r>
              <a:rPr lang="en-US" dirty="0" smtClean="0"/>
              <a:t>784-dimensional Gaussian</a:t>
            </a:r>
          </a:p>
          <a:p>
            <a:pPr lvl="1"/>
            <a:r>
              <a:rPr lang="en-US" dirty="0" smtClean="0"/>
              <a:t>Mean is vector mean of 784 pixels</a:t>
            </a:r>
          </a:p>
          <a:p>
            <a:pPr lvl="1"/>
            <a:r>
              <a:rPr lang="en-US" dirty="0" smtClean="0"/>
              <a:t>Calculate covariance matrix</a:t>
            </a:r>
          </a:p>
          <a:p>
            <a:r>
              <a:rPr lang="en-US" dirty="0" smtClean="0"/>
              <a:t>Neural net approaches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33046" y="6013938"/>
            <a:ext cx="10855569" cy="574431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Neural net approaches: &lt; 1% error rate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174684" y="2020933"/>
            <a:ext cx="3099957" cy="1095128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MATLAB: ~63% success</a:t>
            </a:r>
          </a:p>
          <a:p>
            <a:pPr algn="ctr"/>
            <a:r>
              <a:rPr lang="en-US" sz="2400" dirty="0" smtClean="0"/>
              <a:t>2.5 </a:t>
            </a:r>
            <a:r>
              <a:rPr lang="en-US" sz="2400" dirty="0" err="1" smtClean="0"/>
              <a:t>hrs</a:t>
            </a:r>
            <a:r>
              <a:rPr lang="en-US" sz="2400" dirty="0" smtClean="0"/>
              <a:t> to run </a:t>
            </a:r>
          </a:p>
          <a:p>
            <a:pPr algn="ctr"/>
            <a:r>
              <a:rPr lang="en-US" sz="2400" dirty="0" smtClean="0"/>
              <a:t>(PBKAC)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057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684</Words>
  <Application>Microsoft Office PowerPoint</Application>
  <PresentationFormat>Widescreen</PresentationFormat>
  <Paragraphs>148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Office Theme</vt:lpstr>
      <vt:lpstr>Microsoft Equation 3.0</vt:lpstr>
      <vt:lpstr>Solving Sudoku: An Application of Handwritten Digit Classification</vt:lpstr>
      <vt:lpstr>Agenda</vt:lpstr>
      <vt:lpstr>Overview</vt:lpstr>
      <vt:lpstr>Modified NIST (MNIST) Digit Database</vt:lpstr>
      <vt:lpstr>Algorithms Bayes Rule</vt:lpstr>
      <vt:lpstr>Algorithms Bayes Rule for Digit Recognition: MAP Estimator</vt:lpstr>
      <vt:lpstr>Algorithms Binary naïve Bayes</vt:lpstr>
      <vt:lpstr>Algorithms Gaussian naïve Bayes</vt:lpstr>
      <vt:lpstr>Algorithms Other algorithms…</vt:lpstr>
      <vt:lpstr>Sudoku Solver</vt:lpstr>
      <vt:lpstr>Sudoku Solver</vt:lpstr>
      <vt:lpstr>Sudoku Solver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Sudoku: An Application of Handwritten Digit Classification</dc:title>
  <dc:creator>User1</dc:creator>
  <cp:lastModifiedBy>User1</cp:lastModifiedBy>
  <cp:revision>28</cp:revision>
  <dcterms:created xsi:type="dcterms:W3CDTF">2017-04-17T20:29:49Z</dcterms:created>
  <dcterms:modified xsi:type="dcterms:W3CDTF">2017-04-18T01:35:13Z</dcterms:modified>
</cp:coreProperties>
</file>