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0" r:id="rId2"/>
  </p:sldMasterIdLst>
  <p:sldIdLst>
    <p:sldId id="256" r:id="rId3"/>
    <p:sldId id="305" r:id="rId4"/>
    <p:sldId id="301" r:id="rId5"/>
    <p:sldId id="306" r:id="rId6"/>
    <p:sldId id="302" r:id="rId7"/>
    <p:sldId id="303" r:id="rId8"/>
    <p:sldId id="304" r:id="rId9"/>
    <p:sldId id="310" r:id="rId10"/>
    <p:sldId id="309" r:id="rId11"/>
    <p:sldId id="311" r:id="rId12"/>
    <p:sldId id="312" r:id="rId13"/>
    <p:sldId id="308" r:id="rId14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5673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28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455" y="599440"/>
            <a:ext cx="3103721" cy="11620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1"/>
            <a:ext cx="2967867" cy="111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88184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33499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0"/>
            <a:ext cx="2970720" cy="111225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939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50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305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9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4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67221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6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857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594653"/>
            <a:ext cx="3116505" cy="1166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11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7486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8" r:id="rId3"/>
    <p:sldLayoutId id="2147483683" r:id="rId4"/>
    <p:sldLayoutId id="2147483709" r:id="rId5"/>
    <p:sldLayoutId id="2147483654" r:id="rId6"/>
    <p:sldLayoutId id="2147483655" r:id="rId7"/>
    <p:sldLayoutId id="2147483680" r:id="rId8"/>
    <p:sldLayoutId id="2147483677" r:id="rId9"/>
    <p:sldLayoutId id="2147483656" r:id="rId10"/>
    <p:sldLayoutId id="2147483658" r:id="rId11"/>
    <p:sldLayoutId id="2147483684" r:id="rId12"/>
    <p:sldLayoutId id="2147483679" r:id="rId13"/>
    <p:sldLayoutId id="2147483685" r:id="rId14"/>
    <p:sldLayoutId id="2147483686" r:id="rId15"/>
    <p:sldLayoutId id="2147483730" r:id="rId16"/>
    <p:sldLayoutId id="2147483731" r:id="rId17"/>
    <p:sldLayoutId id="2147483734" r:id="rId18"/>
    <p:sldLayoutId id="2147483735" r:id="rId19"/>
    <p:sldLayoutId id="2147483659" r:id="rId20"/>
    <p:sldLayoutId id="2147483687" r:id="rId21"/>
    <p:sldLayoutId id="2147483688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5768" userDrawn="1">
          <p15:clr>
            <a:srgbClr val="F26B43"/>
          </p15:clr>
        </p15:guide>
        <p15:guide id="4" pos="191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orient="horz" pos="43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32" r:id="rId16"/>
    <p:sldLayoutId id="2147483733" r:id="rId17"/>
    <p:sldLayoutId id="2147483736" r:id="rId18"/>
    <p:sldLayoutId id="2147483737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7" y="3719146"/>
            <a:ext cx="11465170" cy="2628992"/>
          </a:xfrm>
        </p:spPr>
        <p:txBody>
          <a:bodyPr>
            <a:noAutofit/>
          </a:bodyPr>
          <a:lstStyle/>
          <a:p>
            <a:r>
              <a:rPr lang="en-US" sz="4000" dirty="0"/>
              <a:t>Priva</a:t>
            </a:r>
            <a:r>
              <a:rPr lang="lt-LT" sz="4000" dirty="0"/>
              <a:t>čios informacijos išsaugojimas taikant dirbtinio intelekto technologijas</a:t>
            </a:r>
            <a:br>
              <a:rPr lang="lt-LT" sz="4800" dirty="0"/>
            </a:br>
            <a:br>
              <a:rPr lang="lt-LT" sz="4800" dirty="0"/>
            </a:br>
            <a:r>
              <a:rPr lang="lt-LT" sz="2500" dirty="0"/>
              <a:t>Paulius Milmantas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764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AD4D-E074-46DE-B687-409C6A79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6842"/>
            <a:ext cx="10837985" cy="1126868"/>
          </a:xfrm>
        </p:spPr>
        <p:txBody>
          <a:bodyPr>
            <a:normAutofit fontScale="90000"/>
          </a:bodyPr>
          <a:lstStyle/>
          <a:p>
            <a:r>
              <a:rPr lang="lt-LT" dirty="0"/>
              <a:t>PyTorch </a:t>
            </a:r>
            <a:r>
              <a:rPr lang="en-US" dirty="0" err="1"/>
              <a:t>karkaso</a:t>
            </a:r>
            <a:r>
              <a:rPr lang="en-US" dirty="0"/>
              <a:t> </a:t>
            </a:r>
            <a:r>
              <a:rPr lang="lt-LT" dirty="0"/>
              <a:t>neuroninio tinklo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7691D4-F345-484F-ACF6-889AD3AD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512405"/>
            <a:ext cx="663985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A5B-3518-4ECB-B914-63D8E33CF700}"/>
              </a:ext>
            </a:extLst>
          </p:cNvPr>
          <p:cNvSpPr txBox="1"/>
          <p:nvPr/>
        </p:nvSpPr>
        <p:spPr>
          <a:xfrm>
            <a:off x="553915" y="2505808"/>
            <a:ext cx="1089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aukštam modelio tikslumui, rekomenduojama naudoti homomorfinį šifravimą. Esant mažesniam, nei 70% tikslumui, kai modelis priima &lt; 20 parametrų, rekomenduojama naudoti PyTorch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karkaso</a:t>
            </a:r>
            <a:r>
              <a:rPr lang="en-US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neuroninius tinklus.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didesniam modelio parametrų skaičiui, PyTorch</a:t>
            </a:r>
            <a:r>
              <a:rPr lang="en-US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karkaso</a:t>
            </a: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neuroniniai tinklai labiau prisimena pradinius mokymosi duomenis ir juos galima lengviau atskleisti.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Naudojant neuroninius tinklus be homomorfinio šifravimo ir modelio tikslumui esant daugiau nei 80%, rekomenduojama pridėti triukšmą prie pradinių modelio duomenų.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Pradinių duomenų kiekis neturi įtakos modelio duomenų saugumui.</a:t>
            </a:r>
            <a:endParaRPr lang="en-US" sz="24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Patricia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Thaine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 Perfectly privacy-preserving ai, 01 2020</a:t>
            </a:r>
          </a:p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[2]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Ni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cholas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Carlini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Chang Liu,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Ulfar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Erlingsson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Jernej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Kos, and Dawn Song.   The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secretsharer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Evaluating and testing unintended memorization in neural networks, 2019.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Mašininis mokymas yra dirbtinio intelekto sritis, kuri pasitelkia statistinius algoritmus, kad apibrėžtų duomenų generavimo mechanizmą, ar egzistuojančius sąryšius, priklausomybes. 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Pagrindinė 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Turint sukurtą modelį, neturi būti galima atgaminti duomenų, pagal kuriuos jis buvo mokomas, bei negali būti identifikuoti asmenys. </a:t>
            </a:r>
            <a:r>
              <a:rPr lang="en-US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lt-LT" sz="26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t-LT" sz="2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Problemos pavyzdys:</a:t>
            </a:r>
            <a:r>
              <a:rPr lang="lt-LT" sz="2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teksto atpažinimo modelis. </a:t>
            </a:r>
          </a:p>
          <a:p>
            <a:r>
              <a:rPr lang="lt-LT" sz="2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Gali būti atskleisti privatūs duomenys.</a:t>
            </a:r>
            <a:endParaRPr lang="en-US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884-B568-42FC-874A-94A17D8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Modelių duomenų lyginimas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/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𝑎𝑡𝑣𝑖𝑟𝑢𝑚𝑎𝑠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i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/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𝑎𝑡𝑣𝑖𝑟𝑢𝑚𝑎𝑠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𝑟𝑎𝑛𝑔𝑎𝑠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83A897-4B88-487B-AAA1-A939636D7B78}"/>
              </a:ext>
            </a:extLst>
          </p:cNvPr>
          <p:cNvSpPr txBox="1"/>
          <p:nvPr/>
        </p:nvSpPr>
        <p:spPr>
          <a:xfrm>
            <a:off x="541458" y="3156438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Naudojama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teorijoje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lt-LT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ėl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sunkiai apskaičiuojamo rango.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–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duomen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ų rinkinys.</a:t>
            </a: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∈ R,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parenkamas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atsitiktinai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EC02C-E859-4179-B587-78CA39457F1A}"/>
              </a:ext>
            </a:extLst>
          </p:cNvPr>
          <p:cNvSpPr txBox="1"/>
          <p:nvPr/>
        </p:nvSpPr>
        <p:spPr>
          <a:xfrm>
            <a:off x="6515836" y="3156437"/>
            <a:ext cx="54856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Dėl grafinės interpretacijos naudojama praktikoje.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lt-LT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logaritminis entropijos matas.</a:t>
            </a:r>
            <a:endParaRPr lang="en-US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s[r]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entropija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ρ(.)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pasiskirstymo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distribucijos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Pasiūlyta tyrimo metodika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𝐷𝑀𝐷𝐾</m:t>
                      </m:r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lt-LT" sz="1800" i="1" smtClean="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lt-LT" sz="180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𝑚𝑎𝑥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lt-LT" sz="1800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ϵ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lt-LT" sz="1800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𝑒𝑖𝑙𝑢𝑡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𝑠𝑡𝑢𝑙𝑝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  <m: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/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𝒆𝒊𝒍𝒖𝒕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𝒔𝒕𝒖𝒍𝒑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lt-LT" sz="1800" b="1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duomenys n eilutėje ir k stulpelyje.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/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sz="1800" b="1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𝛜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ieškomas didžiausias galimas kintamasis, su kuriuo modelis nepakeičia išvesties rezultatų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7FD666-ADC2-4E11-890E-4A55239D4D2E}"/>
              </a:ext>
            </a:extLst>
          </p:cNvPr>
          <p:cNvSpPr txBox="1"/>
          <p:nvPr/>
        </p:nvSpPr>
        <p:spPr>
          <a:xfrm>
            <a:off x="3047268" y="537119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duomenų eilučių skaičius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E3AA-BAC1-4F38-8DE4-94EC9FE74093}"/>
              </a:ext>
            </a:extLst>
          </p:cNvPr>
          <p:cNvSpPr txBox="1"/>
          <p:nvPr/>
        </p:nvSpPr>
        <p:spPr>
          <a:xfrm>
            <a:off x="3047268" y="574052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parametrų skaičius (stulpeliai)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/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b="1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𝐃𝐌𝐃𝐊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Did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ž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iausias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galimas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duomen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ų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nuokrypis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9762" y="2512405"/>
            <a:ext cx="7385722" cy="3597450"/>
          </a:xfrm>
        </p:spPr>
        <p:txBody>
          <a:bodyPr/>
          <a:lstStyle/>
          <a:p>
            <a:pPr algn="just"/>
            <a:r>
              <a:rPr lang="lt-LT" dirty="0">
                <a:solidFill>
                  <a:schemeClr val="accent3"/>
                </a:solidFill>
              </a:rPr>
              <a:t>Pagal</a:t>
            </a:r>
            <a:r>
              <a:rPr lang="en-US" dirty="0">
                <a:solidFill>
                  <a:schemeClr val="accent3"/>
                </a:solidFill>
              </a:rPr>
              <a:t> KMI </a:t>
            </a:r>
            <a:r>
              <a:rPr lang="en-US" dirty="0" err="1">
                <a:solidFill>
                  <a:schemeClr val="accent3"/>
                </a:solidFill>
              </a:rPr>
              <a:t>ir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lt-LT" dirty="0">
                <a:solidFill>
                  <a:schemeClr val="accent3"/>
                </a:solidFill>
              </a:rPr>
              <a:t>gimdymų skaičių prognozuojama, ar moteris serga cukriniu diabetu.</a:t>
            </a:r>
          </a:p>
          <a:p>
            <a:pPr algn="just"/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Kai modelio DMDK yra mažas – gauti duomenys eksperimente buvo artimi pradiniams duomenims.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latin typeface="Arial" panose="020B0604020202020204" pitchFamily="34" charset="0"/>
              </a:rPr>
              <a:t>Kai modelio DMDK yra didelis – nepavyko gauti panašių duomenų.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AB786-DF6B-424F-BD3C-6C523E2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84" y="2695472"/>
            <a:ext cx="3553321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918E-9BC5-4DF6-94FB-3792996B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79" y="4180112"/>
            <a:ext cx="25435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</a:rPr>
              <a:t>Eilučių duomenys buvo padauginti iš N. Sukūrus kelis naujus modelius su skirtingais N, DMDK reikšmė išlieka panaši.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Tarkime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pirmas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turi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viena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KMI.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Pagal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šį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ne.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Modelio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tikslumas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yra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54%,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visą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laiką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DMDK reikšmė artėja link begalybės.</a:t>
            </a:r>
            <a:endParaRPr lang="lt-L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Pridėto triukšmo tyrimas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3ACBDB-FE4C-480A-90B8-EA65FA1F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4" y="2270258"/>
            <a:ext cx="5668166" cy="34009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3CCC3C-123F-436D-B326-7AE51B5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86" y="2279785"/>
            <a:ext cx="5658640" cy="3391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DA46D-055F-4DAF-B90F-CDD72EA9E706}"/>
              </a:ext>
            </a:extLst>
          </p:cNvPr>
          <p:cNvSpPr txBox="1"/>
          <p:nvPr/>
        </p:nvSpPr>
        <p:spPr>
          <a:xfrm>
            <a:off x="320524" y="6013938"/>
            <a:ext cx="115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agal </a:t>
            </a:r>
            <a:r>
              <a:rPr lang="lt-LT" sz="200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Spearman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koreliacijos tikrinimo metodą, koreliacija yra 0.6978022,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vidutinio stiprumo statistinis ryšys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p-reikšmė 3.661e-08 &lt; 0.05 -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statistiškai reikšminga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Pallier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DA085A-CB90-4BD4-8BA7-382A28E8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6" y="2086605"/>
            <a:ext cx="6071242" cy="34341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AB8050-B50B-480F-B01B-FDA9A20A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9" y="2086605"/>
            <a:ext cx="5781675" cy="3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4FCA2-7B51-44CC-8C92-AAB189289AE3}"/>
              </a:ext>
            </a:extLst>
          </p:cNvPr>
          <p:cNvSpPr txBox="1"/>
          <p:nvPr/>
        </p:nvSpPr>
        <p:spPr>
          <a:xfrm>
            <a:off x="158996" y="5811715"/>
            <a:ext cx="115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agal </a:t>
            </a:r>
            <a:r>
              <a:rPr lang="lt-LT" sz="200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Spearman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koreliacijos tikrinimo metodą, koreliacija yra 0.8969792,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stiprus statistinis ryšys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p-reikšmė 0.01033 &lt; 0.05 -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statistiškai reikšminga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8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12452</TotalTime>
  <Words>494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GT Walsheim</vt:lpstr>
      <vt:lpstr>Custom Design</vt:lpstr>
      <vt:lpstr>1_Custom Design</vt:lpstr>
      <vt:lpstr>Privačios informacijos išsaugojimas taikant dirbtinio intelekto technologijas  Paulius Milmantas</vt:lpstr>
      <vt:lpstr>Įvadas</vt:lpstr>
      <vt:lpstr>Pagrindinė problema</vt:lpstr>
      <vt:lpstr>Modelių duomenų lyginimas</vt:lpstr>
      <vt:lpstr>Pasiūlyta tyrimo metodika</vt:lpstr>
      <vt:lpstr>Metrikos validacija (1)</vt:lpstr>
      <vt:lpstr>Metrikos validacija (2)</vt:lpstr>
      <vt:lpstr>Pridėto triukšmo tyrimas</vt:lpstr>
      <vt:lpstr>Pallier tyrimas</vt:lpstr>
      <vt:lpstr>PyTorch karkaso neuroninio tinklo tyrimas</vt:lpstr>
      <vt:lpstr>Išvados</vt:lpstr>
      <vt:lpstr>Šaltiniai</vt:lpstr>
    </vt:vector>
  </TitlesOfParts>
  <Company>Vilniaus universitetas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Rokas Aleliūnas</dc:creator>
  <cp:lastModifiedBy>Paulius Milmantas</cp:lastModifiedBy>
  <cp:revision>163</cp:revision>
  <dcterms:created xsi:type="dcterms:W3CDTF">2017-06-28T06:49:28Z</dcterms:created>
  <dcterms:modified xsi:type="dcterms:W3CDTF">2021-05-13T16:26:46Z</dcterms:modified>
</cp:coreProperties>
</file>