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10" r:id="rId2"/>
  </p:sldMasterIdLst>
  <p:sldIdLst>
    <p:sldId id="256" r:id="rId3"/>
    <p:sldId id="305" r:id="rId4"/>
    <p:sldId id="301" r:id="rId5"/>
    <p:sldId id="306" r:id="rId6"/>
    <p:sldId id="302" r:id="rId7"/>
    <p:sldId id="303" r:id="rId8"/>
    <p:sldId id="304" r:id="rId9"/>
    <p:sldId id="310" r:id="rId10"/>
    <p:sldId id="309" r:id="rId11"/>
    <p:sldId id="311" r:id="rId12"/>
    <p:sldId id="307" r:id="rId13"/>
    <p:sldId id="312" r:id="rId14"/>
    <p:sldId id="308" r:id="rId15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95673"/>
  </p:normalViewPr>
  <p:slideViewPr>
    <p:cSldViewPr snapToGrid="0">
      <p:cViewPr varScale="1">
        <p:scale>
          <a:sx n="109" d="100"/>
          <a:sy n="109" d="100"/>
        </p:scale>
        <p:origin x="54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3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41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14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0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016" y="459481"/>
            <a:ext cx="3647137" cy="13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2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47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228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455" y="599440"/>
            <a:ext cx="3103721" cy="116205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35300" y="4043088"/>
            <a:ext cx="8560955" cy="2305050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521776" y="3493564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449990"/>
            <a:ext cx="3672482" cy="137500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7" y="3102776"/>
            <a:ext cx="5396345" cy="3481198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946098" y="2667741"/>
            <a:ext cx="1754297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1"/>
            <a:ext cx="2967867" cy="11111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088184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3349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0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ulinė skaidrė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458528" y="3338945"/>
            <a:ext cx="5396345" cy="3186462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96000" y="2869785"/>
            <a:ext cx="1410475" cy="134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6736" y="586110"/>
            <a:ext cx="2970720" cy="111225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6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939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89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8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as ir paveikslėl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17136" y="0"/>
            <a:ext cx="767486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76" y="1314510"/>
            <a:ext cx="3576408" cy="14056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5864" y="3267940"/>
            <a:ext cx="3576408" cy="3144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050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227" y="755793"/>
            <a:ext cx="5332846" cy="3761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90277" y="2636548"/>
            <a:ext cx="4918075" cy="35746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30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750" y="2093595"/>
            <a:ext cx="8318500" cy="270700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035300" cy="93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275" y="172449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9409039" y="5038690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597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lis ir 3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99264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160327" y="3075709"/>
            <a:ext cx="3193472" cy="3075854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6192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302204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63267" y="277309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14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ys stulpel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499264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60327" y="1773528"/>
            <a:ext cx="3193472" cy="4323629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4630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86582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47645" y="1470919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3271520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un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00446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177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0446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9177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889750" y="190745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77068" y="160484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889750" y="4284893"/>
            <a:ext cx="4396739" cy="1740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677068" y="3982283"/>
            <a:ext cx="425364" cy="1155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9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5010150" cy="3956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6172511" y="2156460"/>
            <a:ext cx="5010150" cy="3956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4058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54725" y="1889760"/>
            <a:ext cx="5483860" cy="83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055360" y="3024493"/>
            <a:ext cx="5483225" cy="3345510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lvl1pPr>
          </a:lstStyle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8000"/>
              <a:buFont typeface="+mj-lt"/>
              <a:buAutoNum type="arabicPeriod"/>
              <a:tabLst/>
              <a:defRPr/>
            </a:pPr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  <a:p>
            <a:pPr lvl="0"/>
            <a:endParaRPr lang="lt-LT" dirty="0"/>
          </a:p>
          <a:p>
            <a:pPr lvl="0"/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672212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838200" y="2156460"/>
            <a:ext cx="9561513" cy="4019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60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ktū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38200" y="2041525"/>
            <a:ext cx="8929255" cy="42211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13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838200" y="2041525"/>
            <a:ext cx="8929688" cy="4110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36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veikslėlių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22764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8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šraus turinio koliaž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00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096000" y="2276475"/>
            <a:ext cx="6096000" cy="457358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423660" y="320041"/>
            <a:ext cx="5394960" cy="1691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8579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71" y="594653"/>
            <a:ext cx="3116505" cy="116684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389255" y="4279271"/>
            <a:ext cx="5394325" cy="2033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389255" y="3221287"/>
            <a:ext cx="5396345" cy="83312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PAVADINIMAS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849598" y="2855328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6842"/>
            <a:ext cx="9053945" cy="1126868"/>
          </a:xfrm>
        </p:spPr>
        <p:txBody>
          <a:bodyPr/>
          <a:lstStyle/>
          <a:p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title</a:t>
            </a:r>
            <a:r>
              <a:rPr lang="lt-LT" dirty="0"/>
              <a:t> </a:t>
            </a:r>
            <a:r>
              <a:rPr lang="lt-LT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512405"/>
            <a:ext cx="9053945" cy="3597450"/>
          </a:xfrm>
        </p:spPr>
        <p:txBody>
          <a:bodyPr/>
          <a:lstStyle/>
          <a:p>
            <a:pPr lvl="0"/>
            <a:r>
              <a:rPr lang="lt-LT" dirty="0" err="1"/>
              <a:t>Click</a:t>
            </a:r>
            <a:r>
              <a:rPr lang="lt-LT" dirty="0"/>
              <a:t> to </a:t>
            </a:r>
            <a:r>
              <a:rPr lang="lt-LT" dirty="0" err="1"/>
              <a:t>edit</a:t>
            </a:r>
            <a:r>
              <a:rPr lang="lt-LT" dirty="0"/>
              <a:t> </a:t>
            </a:r>
            <a:r>
              <a:rPr lang="lt-LT" dirty="0" err="1"/>
              <a:t>Master</a:t>
            </a:r>
            <a:r>
              <a:rPr lang="lt-LT" dirty="0"/>
              <a:t> </a:t>
            </a:r>
            <a:r>
              <a:rPr lang="lt-LT" dirty="0" err="1"/>
              <a:t>text</a:t>
            </a:r>
            <a:r>
              <a:rPr lang="lt-LT" dirty="0"/>
              <a:t> </a:t>
            </a:r>
            <a:r>
              <a:rPr lang="lt-LT" dirty="0" err="1"/>
              <a:t>styles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119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veikslėli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6591" y="1392063"/>
            <a:ext cx="6796209" cy="121692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176568" y="2909455"/>
            <a:ext cx="6796088" cy="317889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7938"/>
            <a:ext cx="3035300" cy="6842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3004" y="587486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943144" y="4727407"/>
            <a:ext cx="1943100" cy="1765468"/>
          </a:xfrm>
          <a:noFill/>
          <a:ln>
            <a:noFill/>
          </a:ln>
        </p:spPr>
        <p:txBody>
          <a:bodyPr anchor="b">
            <a:normAutofit/>
          </a:bodyPr>
          <a:lstStyle>
            <a:lvl1pPr algn="r">
              <a:defRPr sz="9600" b="1">
                <a:solidFill>
                  <a:schemeClr val="tx1"/>
                </a:solidFill>
                <a:latin typeface="GT Walsheim" charset="0"/>
                <a:ea typeface="GT Walsheim" charset="0"/>
                <a:cs typeface="GT Walsheim" charset="0"/>
              </a:defRPr>
            </a:lvl1pPr>
          </a:lstStyle>
          <a:p>
            <a:pPr lvl="0"/>
            <a:r>
              <a:rPr lang="en-US"/>
              <a:t>1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5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yriaus pavadinim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05870" y="1003148"/>
            <a:ext cx="5031696" cy="3657600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76213" y="573364"/>
            <a:ext cx="1692421" cy="1410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6" r:id="rId2"/>
    <p:sldLayoutId id="2147483678" r:id="rId3"/>
    <p:sldLayoutId id="2147483683" r:id="rId4"/>
    <p:sldLayoutId id="2147483709" r:id="rId5"/>
    <p:sldLayoutId id="2147483654" r:id="rId6"/>
    <p:sldLayoutId id="2147483655" r:id="rId7"/>
    <p:sldLayoutId id="2147483680" r:id="rId8"/>
    <p:sldLayoutId id="2147483677" r:id="rId9"/>
    <p:sldLayoutId id="2147483656" r:id="rId10"/>
    <p:sldLayoutId id="2147483658" r:id="rId11"/>
    <p:sldLayoutId id="2147483684" r:id="rId12"/>
    <p:sldLayoutId id="2147483679" r:id="rId13"/>
    <p:sldLayoutId id="2147483685" r:id="rId14"/>
    <p:sldLayoutId id="2147483686" r:id="rId15"/>
    <p:sldLayoutId id="2147483730" r:id="rId16"/>
    <p:sldLayoutId id="2147483731" r:id="rId17"/>
    <p:sldLayoutId id="2147483734" r:id="rId18"/>
    <p:sldLayoutId id="2147483735" r:id="rId19"/>
    <p:sldLayoutId id="2147483659" r:id="rId20"/>
    <p:sldLayoutId id="2147483687" r:id="rId21"/>
    <p:sldLayoutId id="2147483688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 userDrawn="1">
          <p15:clr>
            <a:srgbClr val="F26B43"/>
          </p15:clr>
        </p15:guide>
        <p15:guide id="2" userDrawn="1">
          <p15:clr>
            <a:srgbClr val="F26B43"/>
          </p15:clr>
        </p15:guide>
        <p15:guide id="3" pos="5768" userDrawn="1">
          <p15:clr>
            <a:srgbClr val="F26B43"/>
          </p15:clr>
        </p15:guide>
        <p15:guide id="4" pos="1912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2886" userDrawn="1">
          <p15:clr>
            <a:srgbClr val="F26B43"/>
          </p15:clr>
        </p15:guide>
        <p15:guide id="9" orient="horz" pos="431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163004" y="521818"/>
            <a:ext cx="1447800" cy="44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15787"/>
            <a:ext cx="8929255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76475"/>
            <a:ext cx="8929255" cy="314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770747" y="6356350"/>
            <a:ext cx="37143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t-LT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GT Walsheim" charset="0"/>
                <a:ea typeface="GT Walsheim" charset="0"/>
                <a:cs typeface="GT Walshei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81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32" r:id="rId16"/>
    <p:sldLayoutId id="2147483733" r:id="rId17"/>
    <p:sldLayoutId id="2147483736" r:id="rId18"/>
    <p:sldLayoutId id="2147483737" r:id="rId19"/>
    <p:sldLayoutId id="2147483726" r:id="rId20"/>
    <p:sldLayoutId id="2147483727" r:id="rId21"/>
    <p:sldLayoutId id="2147483728" r:id="rId22"/>
    <p:sldLayoutId id="214748372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kern="1200">
          <a:solidFill>
            <a:schemeClr val="bg1">
              <a:lumMod val="50000"/>
            </a:schemeClr>
          </a:solidFill>
          <a:latin typeface="GT Walsheim" charset="0"/>
          <a:ea typeface="GT Walsheim" charset="0"/>
          <a:cs typeface="GT Walshei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">
          <p15:clr>
            <a:srgbClr val="F26B43"/>
          </p15:clr>
        </p15:guide>
        <p15:guide id="2">
          <p15:clr>
            <a:srgbClr val="F26B43"/>
          </p15:clr>
        </p15:guide>
        <p15:guide id="3" pos="5768">
          <p15:clr>
            <a:srgbClr val="F26B43"/>
          </p15:clr>
        </p15:guide>
        <p15:guide id="4" pos="1912">
          <p15:clr>
            <a:srgbClr val="F26B43"/>
          </p15:clr>
        </p15:guide>
        <p15:guide id="5" pos="3840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1434">
          <p15:clr>
            <a:srgbClr val="F26B43"/>
          </p15:clr>
        </p15:guide>
        <p15:guide id="8" orient="horz" pos="2886">
          <p15:clr>
            <a:srgbClr val="F26B43"/>
          </p15:clr>
        </p15:guide>
        <p15:guide id="9" orient="horz" pos="4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277" y="3719146"/>
            <a:ext cx="11465170" cy="2628992"/>
          </a:xfrm>
        </p:spPr>
        <p:txBody>
          <a:bodyPr>
            <a:noAutofit/>
          </a:bodyPr>
          <a:lstStyle/>
          <a:p>
            <a:r>
              <a:rPr lang="en-US" sz="4000" dirty="0"/>
              <a:t>Priva</a:t>
            </a:r>
            <a:r>
              <a:rPr lang="lt-LT" sz="4000" dirty="0"/>
              <a:t>čios informacijos išsaugojimas taikant dirbtinio intelekto technologijas</a:t>
            </a:r>
            <a:br>
              <a:rPr lang="lt-LT" sz="4800" dirty="0"/>
            </a:br>
            <a:br>
              <a:rPr lang="lt-LT" sz="4800" dirty="0"/>
            </a:br>
            <a:r>
              <a:rPr lang="lt-LT" sz="2500" dirty="0"/>
              <a:t>Paulius Milmantas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3764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D4D-E074-46DE-B687-409C6A79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t-LT" dirty="0"/>
              <a:t>PyTorch neuroninio tinklo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27691D4-F345-484F-ACF6-889AD3AD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74" y="2512405"/>
            <a:ext cx="663985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Rezultatai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A91D1-7033-4597-8DA9-992B6E85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2423972"/>
            <a:ext cx="64207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FFA5B-3518-4ECB-B914-63D8E33CF700}"/>
              </a:ext>
            </a:extLst>
          </p:cNvPr>
          <p:cNvSpPr txBox="1"/>
          <p:nvPr/>
        </p:nvSpPr>
        <p:spPr>
          <a:xfrm>
            <a:off x="553915" y="2505808"/>
            <a:ext cx="1089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ikintis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kad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tikslumas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aušktas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reikia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naudoti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homomorfinį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šifravimą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Tikintismažesnio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modelio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tikslumo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reikia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naudoti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PyTorch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neuroninius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tinklus</a:t>
            </a: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lt-L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Esant didesniam modelio parametrų skaičiui, PyTorch neuroniniai tinklai yra labiau </a:t>
            </a:r>
            <a:r>
              <a:rPr lang="lt-LT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linkę“prisirišti</a:t>
            </a:r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prie pradinių duomenų.</a:t>
            </a:r>
          </a:p>
          <a:p>
            <a:pPr algn="just"/>
            <a:endParaRPr lang="lt-L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Tikintis, kad bus naudojami neuroniniai tinklai be homomorfinio šifravimo ir tikimasi </a:t>
            </a:r>
            <a:r>
              <a:rPr lang="lt-LT" sz="24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dides-nio</a:t>
            </a:r>
            <a:r>
              <a:rPr lang="lt-LT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nei 80% modelio tikslumo, vertėtų pridėti triukšmą prie pradinių modelio duomenų.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Šaltiniai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7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Tiriama sritis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Mašininis mokymas yra dirbtinio intelekto sritis, kuri pasitelkia statistinius algoritmus, kad apibrėžtų duomenų generavimo mechanizmą, ar egzistuojančius sąryšius, priklausomybes. 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Problematika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Turint sukurtą modelį, neturi būti galima atgaminti duomenų, pagal kuriuos jis buvo mokomas, bei negali būti identifikuoti asmenys. 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Trečios šalys neturi matyti įvedamų duomenų. Tai gali būti tinklo saugumo spragos, duomenų surinkimo aplikacijų spragos ir t.t…</a:t>
            </a: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Modelio išvesties neturi matyti asmenys, kuriems šie duomenys nepriklauso.</a:t>
            </a:r>
            <a:endParaRPr lang="lt-LT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lt-LT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Sukurtas modelis negali būti niekieno pasisavintas.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B884-B568-42FC-874A-94A17D81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Modelių duomenų lyginimas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/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𝑎𝑡𝑣𝑖𝑟𝑢𝑚𝑎𝑠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i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limLoc m:val="subSup"/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dx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E3C7E-EA9F-4A05-9EC3-45EFCC77D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36" y="2514263"/>
                <a:ext cx="4961058" cy="734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/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𝑎𝑡𝑣𝑖𝑟𝑢𝑚𝑎𝑠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𝑟𝑎𝑛𝑔𝑎𝑠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888406-27EF-411D-B8D6-2574E156A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59" y="2697070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483A897-4B88-487B-AAA1-A939636D7B78}"/>
              </a:ext>
            </a:extLst>
          </p:cNvPr>
          <p:cNvSpPr txBox="1"/>
          <p:nvPr/>
        </p:nvSpPr>
        <p:spPr>
          <a:xfrm>
            <a:off x="541458" y="3156438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Naudojama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teorijoje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lt-LT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ėl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sunkiai apskaičiuojamo rango.</a:t>
            </a: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–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duomen</a:t>
            </a:r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ų rinkinys.</a:t>
            </a: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 ∈ R,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parenkamas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atsitiktinai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EC02C-E859-4179-B587-78CA39457F1A}"/>
              </a:ext>
            </a:extLst>
          </p:cNvPr>
          <p:cNvSpPr txBox="1"/>
          <p:nvPr/>
        </p:nvSpPr>
        <p:spPr>
          <a:xfrm>
            <a:off x="6515834" y="3156437"/>
            <a:ext cx="54856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Dėl grafinės interpretacijos naudojama praktikoje.</a:t>
            </a:r>
          </a:p>
          <a:p>
            <a:endParaRPr lang="lt-LT" sz="20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lt-LT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logaritminis entropijos matas.</a:t>
            </a:r>
            <a:endParaRPr lang="en-US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s[r]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entropija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yra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ρ(.)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pasiskirstymo</a:t>
            </a:r>
            <a:r>
              <a:rPr lang="en-US" sz="2000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distribucijos</a:t>
            </a:r>
            <a:r>
              <a:rPr lang="en-US" sz="2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lt-LT" sz="2000" dirty="0"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Pasiūlyta tyrimo metodika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𝐷𝑀𝐷𝐾</m:t>
                      </m:r>
                      <m:r>
                        <a:rPr lang="lt-LT" sz="1800" i="1" smtClean="0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t-LT" sz="1800" i="1">
                              <a:solidFill>
                                <a:schemeClr val="accent3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lt-LT" sz="1800" i="1">
                                      <a:solidFill>
                                        <a:schemeClr val="accent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lt-LT" sz="1800" i="1">
                                          <a:solidFill>
                                            <a:schemeClr val="accent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lt-LT" sz="1800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ϵ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lt-LT" sz="1800" i="1">
                                                  <a:solidFill>
                                                    <a:schemeClr val="accent3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𝑒𝑖𝑙𝑢𝑡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𝑠𝑡𝑢𝑙𝑝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.:</m:t>
                                                  </m:r>
                                                  <m:r>
                                                    <a:rPr lang="lt-LT" sz="1800" i="1">
                                                      <a:solidFill>
                                                        <a:schemeClr val="accent3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: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ϵ</m:t>
                                          </m:r>
                                          <m:r>
                                            <a:rPr lang="lt-LT" sz="1800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lt-LT" sz="1800" i="1">
                                              <a:solidFill>
                                                <a:schemeClr val="accent3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lt-LT" sz="1800" i="1">
                                  <a:solidFill>
                                    <a:schemeClr val="accent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m:rPr>
                          <m:lit/>
                        </m:rP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lt-LT" sz="1800" i="1">
                          <a:solidFill>
                            <a:schemeClr val="accent3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/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𝒆𝒊𝒍𝒖𝒕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𝒔𝒕𝒖𝒍𝒑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.:</m:t>
                        </m:r>
                        <m:r>
                          <a:rPr lang="lt-LT" sz="1800" b="1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lt-LT" sz="1800" b="1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duomenys n eilutėje ir k stulpelyje.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B4E87-4E61-475F-B99C-E525ADDF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334112"/>
                <a:ext cx="6097464" cy="390748"/>
              </a:xfrm>
              <a:prstGeom prst="rect">
                <a:avLst/>
              </a:prstGeom>
              <a:blipFill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/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sz="1800" b="1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𝛜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ieškomas didžiausias galimas kintamasis, su kuriuo modelis nepakeičia išvesties rezultatų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B6A0C-1878-49F8-9E73-E5F2ED13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4724860"/>
                <a:ext cx="6097464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7FD666-ADC2-4E11-890E-4A55239D4D2E}"/>
              </a:ext>
            </a:extLst>
          </p:cNvPr>
          <p:cNvSpPr txBox="1"/>
          <p:nvPr/>
        </p:nvSpPr>
        <p:spPr>
          <a:xfrm>
            <a:off x="3047268" y="537119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duomenų eilučių skaičius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3E3AA-BAC1-4F38-8DE4-94EC9FE74093}"/>
              </a:ext>
            </a:extLst>
          </p:cNvPr>
          <p:cNvSpPr txBox="1"/>
          <p:nvPr/>
        </p:nvSpPr>
        <p:spPr>
          <a:xfrm>
            <a:off x="3047268" y="574052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8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lt-LT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parametrų skaičius (stulpeliai)</a:t>
            </a:r>
            <a:r>
              <a:rPr lang="en-US" sz="18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/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t-LT" b="1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𝐃𝐌𝐃𝐊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Did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ž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iausias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maksimalus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duomen</m:t>
                    </m:r>
                    <m: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ų </m:t>
                    </m:r>
                    <m:r>
                      <m:rPr>
                        <m:sty m:val="p"/>
                      </m:rPr>
                      <a:rPr lang="lt-LT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nuokrypis</m:t>
                    </m:r>
                  </m:oMath>
                </a14:m>
                <a:r>
                  <a:rPr lang="lt-LT" sz="1800" dirty="0">
                    <a:solidFill>
                      <a:schemeClr val="accent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solidFill>
                    <a:schemeClr val="accent3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364F0-2E81-485D-88CD-EA3FDB8E9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8" y="3940043"/>
                <a:ext cx="609746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1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9762" y="2512405"/>
            <a:ext cx="7385722" cy="3597450"/>
          </a:xfrm>
        </p:spPr>
        <p:txBody>
          <a:bodyPr/>
          <a:lstStyle/>
          <a:p>
            <a:pPr algn="just"/>
            <a:r>
              <a:rPr lang="lt-LT" dirty="0">
                <a:solidFill>
                  <a:schemeClr val="accent3"/>
                </a:solidFill>
              </a:rPr>
              <a:t>Pagal</a:t>
            </a:r>
            <a:r>
              <a:rPr lang="en-US" dirty="0">
                <a:solidFill>
                  <a:schemeClr val="accent3"/>
                </a:solidFill>
              </a:rPr>
              <a:t> KMI </a:t>
            </a:r>
            <a:r>
              <a:rPr lang="en-US" dirty="0" err="1">
                <a:solidFill>
                  <a:schemeClr val="accent3"/>
                </a:solidFill>
              </a:rPr>
              <a:t>ir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lt-LT" dirty="0">
                <a:solidFill>
                  <a:schemeClr val="accent3"/>
                </a:solidFill>
              </a:rPr>
              <a:t>gimdymų skaičių prognozuojama, ar moteris serga cukriniu diabetu.</a:t>
            </a:r>
          </a:p>
          <a:p>
            <a:pPr algn="just"/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Kai modelio DMDK yra mažas – gauti duomenys eksperimente buvo artimi pradiniams duomenims.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  <a:latin typeface="Arial" panose="020B0604020202020204" pitchFamily="34" charset="0"/>
              </a:rPr>
              <a:t>Kai modelio DMDK yra didelis – nepavyko gauti panašių duomenų.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AB786-DF6B-424F-BD3C-6C523E2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484" y="2695472"/>
            <a:ext cx="355332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35918E-9BC5-4DF6-94FB-3792996B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379" y="4180112"/>
            <a:ext cx="254353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Metrikos validacija 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accent3"/>
                </a:solidFill>
              </a:rPr>
              <a:t>Eilučių duomenys buvo padauginti iš N. Sukūrus kelis naujus modelius su skirtingais N, DMDK reikšmė išlieka panaši.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lt-LT" dirty="0">
              <a:solidFill>
                <a:schemeClr val="accent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Tarkime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pirmas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turi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viena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KMI.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Pagal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šį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parametrą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ar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ne.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Modelio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tikslumas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yra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54%,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jis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visą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laiką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prognozuoja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kad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žmogus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serga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cukriniu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diabetu</a:t>
            </a:r>
            <a:r>
              <a:rPr lang="en-US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lt-LT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DMDK reikšmė artėja link begalybės.</a:t>
            </a:r>
            <a:endParaRPr lang="lt-LT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Pridėto triukšmo tyrimas</a:t>
            </a: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43ACBDB-FE4C-480A-90B8-EA65FA1F4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9" y="2708955"/>
            <a:ext cx="5668166" cy="34009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3CCC3C-123F-436D-B326-7AE51B5FD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11" y="2718482"/>
            <a:ext cx="565864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6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Pallier tyrimas</a:t>
            </a: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7DA085A-CB90-4BD4-8BA7-382A28E8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2675690"/>
            <a:ext cx="6071242" cy="34341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9AB8050-B50B-480F-B01B-FDA9A20A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2675690"/>
            <a:ext cx="5781675" cy="343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VU">
      <a:dk1>
        <a:srgbClr val="7A003B"/>
      </a:dk1>
      <a:lt1>
        <a:srgbClr val="FFFFFF"/>
      </a:lt1>
      <a:dk2>
        <a:srgbClr val="7A003B"/>
      </a:dk2>
      <a:lt2>
        <a:srgbClr val="FEFFFE"/>
      </a:lt2>
      <a:accent1>
        <a:srgbClr val="E03357"/>
      </a:accent1>
      <a:accent2>
        <a:srgbClr val="E2E3E2"/>
      </a:accent2>
      <a:accent3>
        <a:srgbClr val="3B3C3A"/>
      </a:accent3>
      <a:accent4>
        <a:srgbClr val="989998"/>
      </a:accent4>
      <a:accent5>
        <a:srgbClr val="D5D5D5"/>
      </a:accent5>
      <a:accent6>
        <a:srgbClr val="797979"/>
      </a:accent6>
      <a:hlink>
        <a:srgbClr val="E03357"/>
      </a:hlink>
      <a:folHlink>
        <a:srgbClr val="E2E3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12342</TotalTime>
  <Words>410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GT Walsheim</vt:lpstr>
      <vt:lpstr>Custom Design</vt:lpstr>
      <vt:lpstr>1_Custom Design</vt:lpstr>
      <vt:lpstr>Privačios informacijos išsaugojimas taikant dirbtinio intelekto technologijas  Paulius Milmantas</vt:lpstr>
      <vt:lpstr>Tiriama sritis</vt:lpstr>
      <vt:lpstr>Problematika</vt:lpstr>
      <vt:lpstr>Modelių duomenų lyginimas</vt:lpstr>
      <vt:lpstr>Pasiūlyta tyrimo metodika</vt:lpstr>
      <vt:lpstr>Metrikos validacija (1)</vt:lpstr>
      <vt:lpstr>Metrikos validacija (2)</vt:lpstr>
      <vt:lpstr>Pridėto triukšmo tyrimas</vt:lpstr>
      <vt:lpstr>Pallier tyrimas</vt:lpstr>
      <vt:lpstr>PyTorch neuroninio tinklo tyrimas</vt:lpstr>
      <vt:lpstr>Rezultatai</vt:lpstr>
      <vt:lpstr>Išvados</vt:lpstr>
      <vt:lpstr>Šaltiniai</vt:lpstr>
    </vt:vector>
  </TitlesOfParts>
  <Company>Vilniaus universitetas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Rokas Aleliūnas</dc:creator>
  <cp:lastModifiedBy>Paulius Milmantas</cp:lastModifiedBy>
  <cp:revision>144</cp:revision>
  <dcterms:created xsi:type="dcterms:W3CDTF">2017-06-28T06:49:28Z</dcterms:created>
  <dcterms:modified xsi:type="dcterms:W3CDTF">2021-05-08T09:54:41Z</dcterms:modified>
</cp:coreProperties>
</file>