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10" r:id="rId2"/>
  </p:sldMasterIdLst>
  <p:sldIdLst>
    <p:sldId id="256" r:id="rId3"/>
    <p:sldId id="305" r:id="rId4"/>
    <p:sldId id="301" r:id="rId5"/>
    <p:sldId id="306" r:id="rId6"/>
    <p:sldId id="302" r:id="rId7"/>
    <p:sldId id="303" r:id="rId8"/>
    <p:sldId id="304" r:id="rId9"/>
    <p:sldId id="310" r:id="rId10"/>
    <p:sldId id="309" r:id="rId11"/>
    <p:sldId id="311" r:id="rId12"/>
    <p:sldId id="307" r:id="rId13"/>
    <p:sldId id="312" r:id="rId14"/>
    <p:sldId id="308" r:id="rId15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 autoAdjust="0"/>
    <p:restoredTop sz="95673"/>
  </p:normalViewPr>
  <p:slideViewPr>
    <p:cSldViewPr snapToGrid="0">
      <p:cViewPr varScale="1">
        <p:scale>
          <a:sx n="109" d="100"/>
          <a:sy n="109" d="100"/>
        </p:scale>
        <p:origin x="54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3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11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6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0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1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47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228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455" y="599440"/>
            <a:ext cx="3103721" cy="11620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6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7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1"/>
            <a:ext cx="2967867" cy="11111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8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88184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title</a:t>
            </a:r>
            <a:r>
              <a:rPr lang="lt-LT" dirty="0"/>
              <a:t> </a:t>
            </a:r>
            <a:r>
              <a:rPr lang="lt-LT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33499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0"/>
            <a:ext cx="2970720" cy="1112258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6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939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8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8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50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305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597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42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9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672212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6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1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36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82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857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594653"/>
            <a:ext cx="3116505" cy="116684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title</a:t>
            </a:r>
            <a:r>
              <a:rPr lang="lt-LT" dirty="0"/>
              <a:t> </a:t>
            </a:r>
            <a:r>
              <a:rPr lang="lt-LT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9119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7486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3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6" r:id="rId2"/>
    <p:sldLayoutId id="2147483678" r:id="rId3"/>
    <p:sldLayoutId id="2147483683" r:id="rId4"/>
    <p:sldLayoutId id="2147483709" r:id="rId5"/>
    <p:sldLayoutId id="2147483654" r:id="rId6"/>
    <p:sldLayoutId id="2147483655" r:id="rId7"/>
    <p:sldLayoutId id="2147483680" r:id="rId8"/>
    <p:sldLayoutId id="2147483677" r:id="rId9"/>
    <p:sldLayoutId id="2147483656" r:id="rId10"/>
    <p:sldLayoutId id="2147483658" r:id="rId11"/>
    <p:sldLayoutId id="2147483684" r:id="rId12"/>
    <p:sldLayoutId id="2147483679" r:id="rId13"/>
    <p:sldLayoutId id="2147483685" r:id="rId14"/>
    <p:sldLayoutId id="2147483686" r:id="rId15"/>
    <p:sldLayoutId id="2147483730" r:id="rId16"/>
    <p:sldLayoutId id="2147483731" r:id="rId17"/>
    <p:sldLayoutId id="2147483734" r:id="rId18"/>
    <p:sldLayoutId id="2147483735" r:id="rId19"/>
    <p:sldLayoutId id="2147483659" r:id="rId20"/>
    <p:sldLayoutId id="2147483687" r:id="rId21"/>
    <p:sldLayoutId id="2147483688" r:id="rId22"/>
    <p:sldLayoutId id="214748368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5768" userDrawn="1">
          <p15:clr>
            <a:srgbClr val="F26B43"/>
          </p15:clr>
        </p15:guide>
        <p15:guide id="4" pos="1912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orient="horz" pos="1434" userDrawn="1">
          <p15:clr>
            <a:srgbClr val="F26B43"/>
          </p15:clr>
        </p15:guide>
        <p15:guide id="8" orient="horz" pos="2886" userDrawn="1">
          <p15:clr>
            <a:srgbClr val="F26B43"/>
          </p15:clr>
        </p15:guide>
        <p15:guide id="9" orient="horz" pos="43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1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32" r:id="rId16"/>
    <p:sldLayoutId id="2147483733" r:id="rId17"/>
    <p:sldLayoutId id="2147483736" r:id="rId18"/>
    <p:sldLayoutId id="2147483737" r:id="rId19"/>
    <p:sldLayoutId id="2147483726" r:id="rId20"/>
    <p:sldLayoutId id="2147483727" r:id="rId21"/>
    <p:sldLayoutId id="2147483728" r:id="rId22"/>
    <p:sldLayoutId id="214748372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7" y="3719146"/>
            <a:ext cx="11465170" cy="2628992"/>
          </a:xfrm>
        </p:spPr>
        <p:txBody>
          <a:bodyPr>
            <a:noAutofit/>
          </a:bodyPr>
          <a:lstStyle/>
          <a:p>
            <a:r>
              <a:rPr lang="en-US" sz="4000" dirty="0"/>
              <a:t>Priva</a:t>
            </a:r>
            <a:r>
              <a:rPr lang="lt-LT" sz="4000" dirty="0"/>
              <a:t>čios informacijos išsaugojimas taikant dirbtinio intelekto technologijas</a:t>
            </a:r>
            <a:br>
              <a:rPr lang="lt-LT" sz="4800" dirty="0"/>
            </a:br>
            <a:br>
              <a:rPr lang="lt-LT" sz="4800" dirty="0"/>
            </a:br>
            <a:r>
              <a:rPr lang="lt-LT" sz="2500" dirty="0"/>
              <a:t>Paulius Milmantas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3764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AD4D-E074-46DE-B687-409C6A79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PyTorch neuroninio tinklo tyrimas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27691D4-F345-484F-ACF6-889AD3AD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2512405"/>
            <a:ext cx="663985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Rezultatai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A91D1-7033-4597-8DA9-992B6E85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2423972"/>
            <a:ext cx="642074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FFA5B-3518-4ECB-B914-63D8E33CF700}"/>
              </a:ext>
            </a:extLst>
          </p:cNvPr>
          <p:cNvSpPr txBox="1"/>
          <p:nvPr/>
        </p:nvSpPr>
        <p:spPr>
          <a:xfrm>
            <a:off x="553915" y="2505808"/>
            <a:ext cx="10893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ikintis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kad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modelio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tikslumas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bus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aušktas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reikia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naudoti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homomorfinį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šifravimą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Tikintismažesnio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modelio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tikslumo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reikia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naudoti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PyTorch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neuroninius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tinklus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lt-LT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lt-L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lt-LT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Esant didesniam modelio parametrų skaičiui, PyTorch neuroniniai tinklai yra labiau </a:t>
            </a:r>
            <a:r>
              <a:rPr lang="lt-LT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linkę“prisirišti</a:t>
            </a:r>
            <a:r>
              <a:rPr lang="lt-LT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prie pradinių duomenų.</a:t>
            </a:r>
          </a:p>
          <a:p>
            <a:pPr algn="just"/>
            <a:endParaRPr lang="lt-L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lt-LT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Tikintis, kad bus naudojami neuroniniai tinklai be homomorfinio šifravimo ir tikimasi </a:t>
            </a:r>
            <a:r>
              <a:rPr lang="lt-LT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dides-nio</a:t>
            </a:r>
            <a:r>
              <a:rPr lang="lt-LT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nei 80% modelio tikslumo, vertėtų pridėti triukšmą prie pradinių modelio duomenų.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1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Tiriama sritis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Mašininis mokymas yra dirbtinio intelekto sritis, kuri pasitelkia statistinius algoritmus, kad apibrėžtų duomenų generavimo mechanizmą, ar egzistuojančius sąryšius, priklausomybes. </a:t>
            </a:r>
            <a:endParaRPr lang="en-US" sz="2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Problematika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Turint sukurtą modelį, neturi būti galima atgaminti duomenų, pagal kuriuos jis buvo mokomas, bei negali būti identifikuoti asmenys. 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Trečios šalys neturi matyti įvedamų duomenų. Tai gali būti tinklo saugumo spragos, duomenų surinkimo aplikacijų spragos ir t.t…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Modelio išvesties neturi matyti asmenys, kuriems šie duomenys nepriklauso.</a:t>
            </a:r>
            <a:endParaRPr lang="lt-LT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lt-LT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Sukurtas modelis negali būti niekieno pasisavintas.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B884-B568-42FC-874A-94A17D81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Modelių duomenų lyginimas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E3C7E-EA9F-4A05-9EC3-45EFCC77DF45}"/>
                  </a:ext>
                </a:extLst>
              </p:cNvPr>
              <p:cNvSpPr txBox="1"/>
              <p:nvPr/>
            </p:nvSpPr>
            <p:spPr>
              <a:xfrm>
                <a:off x="6515836" y="2514263"/>
                <a:ext cx="4961058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𝑎𝑡𝑣𝑖𝑟𝑢𝑚𝑎𝑠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US" i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limLoc m:val="subSup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E3C7E-EA9F-4A05-9EC3-45EFCC77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36" y="2514263"/>
                <a:ext cx="4961058" cy="734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88406-27EF-411D-B8D6-2574E156AA8F}"/>
                  </a:ext>
                </a:extLst>
              </p:cNvPr>
              <p:cNvSpPr txBox="1"/>
              <p:nvPr/>
            </p:nvSpPr>
            <p:spPr>
              <a:xfrm>
                <a:off x="541459" y="2697070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𝑎𝑡𝑣𝑖𝑟𝑢𝑚𝑎𝑠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θ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𝑟𝑎𝑛𝑔𝑎𝑠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88406-27EF-411D-B8D6-2574E156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59" y="2697070"/>
                <a:ext cx="5257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483A897-4B88-487B-AAA1-A939636D7B78}"/>
              </a:ext>
            </a:extLst>
          </p:cNvPr>
          <p:cNvSpPr txBox="1"/>
          <p:nvPr/>
        </p:nvSpPr>
        <p:spPr>
          <a:xfrm>
            <a:off x="541458" y="3156438"/>
            <a:ext cx="525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Naudojama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teorijoje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lt-LT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ėl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sunkiai apskaičiuojamo rango.</a:t>
            </a:r>
          </a:p>
          <a:p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–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duomen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ų rinkinys.</a:t>
            </a:r>
          </a:p>
          <a:p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∈ R,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parenkamas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atsitiktinai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EC02C-E859-4179-B587-78CA39457F1A}"/>
              </a:ext>
            </a:extLst>
          </p:cNvPr>
          <p:cNvSpPr txBox="1"/>
          <p:nvPr/>
        </p:nvSpPr>
        <p:spPr>
          <a:xfrm>
            <a:off x="6515834" y="3156437"/>
            <a:ext cx="54856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Dėl grafinės interpretacijos naudojama praktikoje.</a:t>
            </a:r>
          </a:p>
          <a:p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lt-LT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logaritminis entropijos matas.</a:t>
            </a:r>
            <a:endParaRPr lang="en-US" sz="20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s[r]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entropija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ρ(.)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pasiskirstymo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distribucijos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lt-LT" sz="20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Pasiūlyta tyrimo metodika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18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𝐷𝑀𝐷𝐾</m:t>
                      </m:r>
                      <m:r>
                        <a:rPr lang="lt-LT" sz="18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lt-LT" sz="1800" i="1">
                                          <a:solidFill>
                                            <a:schemeClr val="accent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lt-LT" sz="1800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ϵ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lt-LT" sz="1800" i="1">
                                                  <a:solidFill>
                                                    <a:schemeClr val="accent3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𝑒𝑖𝑙𝑢𝑡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.: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𝑠𝑡𝑢𝑙𝑝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.: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: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ϵ</m:t>
                                          </m:r>
                                          <m: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m:rPr>
                                  <m:lit/>
                                </m:rPr>
                                <a:rPr lang="lt-LT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lt-LT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m:rPr>
                          <m:lit/>
                        </m:rPr>
                        <a:rPr lang="lt-LT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lt-LT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B4E87-4E61-475F-B99C-E525ADDF23B7}"/>
                  </a:ext>
                </a:extLst>
              </p:cNvPr>
              <p:cNvSpPr txBox="1"/>
              <p:nvPr/>
            </p:nvSpPr>
            <p:spPr>
              <a:xfrm>
                <a:off x="3047268" y="4334112"/>
                <a:ext cx="609746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𝒆𝒊𝒍𝒖𝒕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.: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𝒔𝒕𝒖𝒍𝒑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.: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lt-LT" sz="1800" b="1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duomenys n eilutėje ir k stulpelyje.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B4E87-4E61-475F-B99C-E525ADDF2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4334112"/>
                <a:ext cx="6097464" cy="390748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B6A0C-1878-49F8-9E73-E5F2ED136E5C}"/>
                  </a:ext>
                </a:extLst>
              </p:cNvPr>
              <p:cNvSpPr txBox="1"/>
              <p:nvPr/>
            </p:nvSpPr>
            <p:spPr>
              <a:xfrm>
                <a:off x="3047268" y="4724860"/>
                <a:ext cx="60974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sz="1800" b="1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𝛜</m:t>
                    </m:r>
                  </m:oMath>
                </a14:m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ieškomas didžiausias galimas kintamasis, su kuriuo modelis nepakeičia išvesties rezultatų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B6A0C-1878-49F8-9E73-E5F2ED13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4724860"/>
                <a:ext cx="6097464" cy="646331"/>
              </a:xfrm>
              <a:prstGeom prst="rect">
                <a:avLst/>
              </a:prstGeom>
              <a:blipFill>
                <a:blip r:embed="rId4"/>
                <a:stretch>
                  <a:fillRect l="-9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7FD666-ADC2-4E11-890E-4A55239D4D2E}"/>
              </a:ext>
            </a:extLst>
          </p:cNvPr>
          <p:cNvSpPr txBox="1"/>
          <p:nvPr/>
        </p:nvSpPr>
        <p:spPr>
          <a:xfrm>
            <a:off x="3047268" y="537119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lt-LT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duomenų eilučių skaičius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3E3AA-BAC1-4F38-8DE4-94EC9FE74093}"/>
              </a:ext>
            </a:extLst>
          </p:cNvPr>
          <p:cNvSpPr txBox="1"/>
          <p:nvPr/>
        </p:nvSpPr>
        <p:spPr>
          <a:xfrm>
            <a:off x="3047268" y="574052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lt-LT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parametrų skaičius (stulpeliai)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364F0-2E81-485D-88CD-EA3FDB8E9568}"/>
                  </a:ext>
                </a:extLst>
              </p:cNvPr>
              <p:cNvSpPr txBox="1"/>
              <p:nvPr/>
            </p:nvSpPr>
            <p:spPr>
              <a:xfrm>
                <a:off x="3047268" y="3940043"/>
                <a:ext cx="609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b="1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𝐃𝐌𝐃𝐊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Did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ž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iausias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maksimalus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duomen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ų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nuokrypis</m:t>
                    </m:r>
                  </m:oMath>
                </a14:m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364F0-2E81-485D-88CD-EA3FDB8E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3940043"/>
                <a:ext cx="609746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1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Metrikos validacija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9762" y="2512405"/>
            <a:ext cx="7385722" cy="3597450"/>
          </a:xfrm>
        </p:spPr>
        <p:txBody>
          <a:bodyPr/>
          <a:lstStyle/>
          <a:p>
            <a:pPr algn="just"/>
            <a:r>
              <a:rPr lang="lt-LT" dirty="0">
                <a:solidFill>
                  <a:schemeClr val="accent3"/>
                </a:solidFill>
              </a:rPr>
              <a:t>Pagal</a:t>
            </a:r>
            <a:r>
              <a:rPr lang="en-US" dirty="0">
                <a:solidFill>
                  <a:schemeClr val="accent3"/>
                </a:solidFill>
              </a:rPr>
              <a:t> KMI </a:t>
            </a:r>
            <a:r>
              <a:rPr lang="en-US" dirty="0" err="1">
                <a:solidFill>
                  <a:schemeClr val="accent3"/>
                </a:solidFill>
              </a:rPr>
              <a:t>ir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lt-LT" dirty="0">
                <a:solidFill>
                  <a:schemeClr val="accent3"/>
                </a:solidFill>
              </a:rPr>
              <a:t>gimdymų skaičių prognozuojama, ar moteris serga cukriniu diabetu.</a:t>
            </a:r>
          </a:p>
          <a:p>
            <a:pPr algn="just"/>
            <a:endParaRPr lang="lt-LT" dirty="0">
              <a:solidFill>
                <a:schemeClr val="accent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Kai modelio DMDK yra mažas – gauti duomenys eksperimente buvo artimi pradiniams duomenims.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  <a:latin typeface="Arial" panose="020B0604020202020204" pitchFamily="34" charset="0"/>
              </a:rPr>
              <a:t>Kai modelio DMDK yra didelis – nepavyko gauti panašių duomenų.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AB786-DF6B-424F-BD3C-6C523E27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484" y="2695472"/>
            <a:ext cx="3553321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5918E-9BC5-4DF6-94FB-3792996B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379" y="4180112"/>
            <a:ext cx="254353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Metrikos validacija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</a:rPr>
              <a:t>Eilučių duomenys buvo padauginti iš N. Sukūrus kelis naujus modelius su skirtingais N, DMDK reikšmė išlieka panaši.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lt-LT" dirty="0">
              <a:solidFill>
                <a:schemeClr val="accent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Tarkime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kad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pirmas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turi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viena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parametrą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KMI.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Pagal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šį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parametrą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prognozuoja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žmogus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serga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cukriniu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diabetu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ne.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Modelio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tikslumas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yra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54%,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visą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laiką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prognozuoja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kad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žmogus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serga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cukriniu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diabetu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DMDK reikšmė artėja link begalybės.</a:t>
            </a:r>
            <a:endParaRPr lang="lt-LT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5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Pridėto triukšmo tyrimas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43ACBDB-FE4C-480A-90B8-EA65FA1F4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9" y="2708955"/>
            <a:ext cx="5668166" cy="34009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73CCC3C-123F-436D-B326-7AE51B5F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11" y="2718482"/>
            <a:ext cx="565864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6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Pallier tyrimas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7DA085A-CB90-4BD4-8BA7-382A28E8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2675690"/>
            <a:ext cx="6071242" cy="343416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9AB8050-B50B-480F-B01B-FDA9A20AC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2675690"/>
            <a:ext cx="5781675" cy="34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81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12316</TotalTime>
  <Words>410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GT Walsheim</vt:lpstr>
      <vt:lpstr>Custom Design</vt:lpstr>
      <vt:lpstr>1_Custom Design</vt:lpstr>
      <vt:lpstr>Privačios informacijos išsaugojimas taikant dirbtinio intelekto technologijas  Paulius Milmantas</vt:lpstr>
      <vt:lpstr>Tiriama sritis</vt:lpstr>
      <vt:lpstr>Problematika</vt:lpstr>
      <vt:lpstr>Modelių duomenų lyginimas</vt:lpstr>
      <vt:lpstr>Pasiūlyta tyrimo metodika</vt:lpstr>
      <vt:lpstr>Metrikos validacija (1)</vt:lpstr>
      <vt:lpstr>Metrikos validacija (2)</vt:lpstr>
      <vt:lpstr>Pridėto triukšmo tyrimas</vt:lpstr>
      <vt:lpstr>Pallier tyrimas</vt:lpstr>
      <vt:lpstr>PyTorch neuroninio tinklo tyrimas</vt:lpstr>
      <vt:lpstr>Rezultatai</vt:lpstr>
      <vt:lpstr>Išvados</vt:lpstr>
      <vt:lpstr>Šaltiniai</vt:lpstr>
    </vt:vector>
  </TitlesOfParts>
  <Company>Vilniaus universitetas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Rokas Aleliūnas</dc:creator>
  <cp:lastModifiedBy>Paulius Milmantas</cp:lastModifiedBy>
  <cp:revision>144</cp:revision>
  <dcterms:created xsi:type="dcterms:W3CDTF">2017-06-28T06:49:28Z</dcterms:created>
  <dcterms:modified xsi:type="dcterms:W3CDTF">2021-05-06T07:19:29Z</dcterms:modified>
</cp:coreProperties>
</file>