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1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93e595a90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93e595a90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893e595a90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893e595a90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893e595a9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893e595a9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893e595a90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893e595a90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93e595a90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93e595a90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93e595a90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93e595a90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93e595a90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893e595a90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93e595a90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93e595a90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93e595a90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893e595a90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l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l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l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l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l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l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l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l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l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l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l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lt"/>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605950"/>
            <a:ext cx="8520600" cy="8679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Clr>
                <a:schemeClr val="dk1"/>
              </a:buClr>
              <a:buSzPts val="1100"/>
              <a:buFont typeface="Arial"/>
              <a:buNone/>
            </a:pPr>
            <a:r>
              <a:rPr lang="lt" sz="1500">
                <a:highlight>
                  <a:srgbClr val="FFFFFF"/>
                </a:highlight>
                <a:latin typeface="Times New Roman"/>
                <a:ea typeface="Times New Roman"/>
                <a:cs typeface="Times New Roman"/>
                <a:sym typeface="Times New Roman"/>
              </a:rPr>
              <a:t>VILNIAUS UNIVERSITETAS</a:t>
            </a:r>
            <a:endParaRPr sz="1500">
              <a:highlight>
                <a:srgbClr val="FFFFFF"/>
              </a:highlight>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r>
              <a:rPr lang="lt" sz="1500">
                <a:highlight>
                  <a:srgbClr val="FFFFFF"/>
                </a:highlight>
                <a:latin typeface="Times New Roman"/>
                <a:ea typeface="Times New Roman"/>
                <a:cs typeface="Times New Roman"/>
                <a:sym typeface="Times New Roman"/>
              </a:rPr>
              <a:t>MATEMATIKOS IR INFORMATIKOS FAKULTETAS</a:t>
            </a:r>
            <a:endParaRPr sz="1500">
              <a:highlight>
                <a:srgbClr val="FFFFFF"/>
              </a:highlight>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lt" sz="1500">
                <a:highlight>
                  <a:srgbClr val="FFFFFF"/>
                </a:highlight>
                <a:latin typeface="Times New Roman"/>
                <a:ea typeface="Times New Roman"/>
                <a:cs typeface="Times New Roman"/>
                <a:sym typeface="Times New Roman"/>
              </a:rPr>
              <a:t>PROGRAMŲ SISTEMŲ BAKALAURO STUDIJŲ PROGRAMA</a:t>
            </a:r>
            <a:endParaRPr/>
          </a:p>
        </p:txBody>
      </p:sp>
      <p:sp>
        <p:nvSpPr>
          <p:cNvPr id="55" name="Google Shape;55;p13"/>
          <p:cNvSpPr txBox="1">
            <a:spLocks noGrp="1"/>
          </p:cNvSpPr>
          <p:nvPr>
            <p:ph type="subTitle" idx="1"/>
          </p:nvPr>
        </p:nvSpPr>
        <p:spPr>
          <a:xfrm>
            <a:off x="311700" y="1965950"/>
            <a:ext cx="8520600" cy="792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lt" sz="2150" b="1">
                <a:solidFill>
                  <a:schemeClr val="dk1"/>
                </a:solidFill>
                <a:highlight>
                  <a:srgbClr val="FFFFFF"/>
                </a:highlight>
                <a:latin typeface="Times New Roman"/>
                <a:ea typeface="Times New Roman"/>
                <a:cs typeface="Times New Roman"/>
                <a:sym typeface="Times New Roman"/>
              </a:rPr>
              <a:t>Objektų atpažinimas ir sekimas kompiuterinės tomografijos</a:t>
            </a:r>
            <a:endParaRPr sz="2150" b="1">
              <a:solidFill>
                <a:schemeClr val="dk1"/>
              </a:solidFill>
              <a:highlight>
                <a:srgbClr val="FFFFFF"/>
              </a:highlight>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lt" sz="2150" b="1">
                <a:solidFill>
                  <a:schemeClr val="dk1"/>
                </a:solidFill>
                <a:highlight>
                  <a:srgbClr val="FFFFFF"/>
                </a:highlight>
                <a:latin typeface="Times New Roman"/>
                <a:ea typeface="Times New Roman"/>
                <a:cs typeface="Times New Roman"/>
                <a:sym typeface="Times New Roman"/>
              </a:rPr>
              <a:t>vaizduose</a:t>
            </a:r>
            <a:endParaRPr b="1"/>
          </a:p>
        </p:txBody>
      </p:sp>
      <p:sp>
        <p:nvSpPr>
          <p:cNvPr id="56" name="Google Shape;56;p13"/>
          <p:cNvSpPr txBox="1"/>
          <p:nvPr/>
        </p:nvSpPr>
        <p:spPr>
          <a:xfrm>
            <a:off x="5140500" y="3500575"/>
            <a:ext cx="2395500" cy="49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lt"/>
              <a:t>Atliko: Paulius Milmantas</a:t>
            </a:r>
            <a:endParaRPr/>
          </a:p>
        </p:txBody>
      </p:sp>
      <p:sp>
        <p:nvSpPr>
          <p:cNvPr id="57" name="Google Shape;57;p13"/>
          <p:cNvSpPr txBox="1"/>
          <p:nvPr/>
        </p:nvSpPr>
        <p:spPr>
          <a:xfrm>
            <a:off x="5140500" y="3990775"/>
            <a:ext cx="3691800" cy="49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lt"/>
              <a:t>Darbo vadovas: </a:t>
            </a:r>
            <a:r>
              <a:rPr lang="lt">
                <a:solidFill>
                  <a:schemeClr val="dk1"/>
                </a:solidFill>
                <a:highlight>
                  <a:srgbClr val="FFFFFF"/>
                </a:highlight>
              </a:rPr>
              <a:t>j. asist. Linas Petkevičius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body" idx="1"/>
          </p:nvPr>
        </p:nvSpPr>
        <p:spPr>
          <a:xfrm>
            <a:off x="311700" y="240750"/>
            <a:ext cx="8520600" cy="43281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lt" sz="2000">
                <a:solidFill>
                  <a:srgbClr val="000000"/>
                </a:solidFill>
                <a:latin typeface="Times New Roman"/>
                <a:ea typeface="Times New Roman"/>
                <a:cs typeface="Times New Roman"/>
                <a:sym typeface="Times New Roman"/>
              </a:rPr>
              <a:t>Ačiū už dėmesį!</a:t>
            </a:r>
            <a:endParaRPr sz="2000">
              <a:solidFill>
                <a:srgbClr val="000000"/>
              </a:solidFill>
              <a:latin typeface="Times New Roman"/>
              <a:ea typeface="Times New Roman"/>
              <a:cs typeface="Times New Roman"/>
              <a:sym typeface="Times New Roman"/>
            </a:endParaRPr>
          </a:p>
        </p:txBody>
      </p:sp>
      <p:sp>
        <p:nvSpPr>
          <p:cNvPr id="135" name="Google Shape;135;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lt"/>
              <a:t>10</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lt">
                <a:latin typeface="Times New Roman"/>
                <a:ea typeface="Times New Roman"/>
                <a:cs typeface="Times New Roman"/>
                <a:sym typeface="Times New Roman"/>
              </a:rPr>
              <a:t>Darbo tikslas ir uždaviniai</a:t>
            </a:r>
            <a:endParaRPr>
              <a:latin typeface="Times New Roman"/>
              <a:ea typeface="Times New Roman"/>
              <a:cs typeface="Times New Roman"/>
              <a:sym typeface="Times New Roman"/>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lt" sz="1200" b="1" dirty="0">
                <a:solidFill>
                  <a:srgbClr val="000000"/>
                </a:solidFill>
                <a:latin typeface="Times New Roman"/>
                <a:ea typeface="Times New Roman"/>
                <a:cs typeface="Times New Roman"/>
                <a:sym typeface="Times New Roman"/>
              </a:rPr>
              <a:t>Tikslas</a:t>
            </a:r>
            <a:r>
              <a:rPr lang="lt" sz="1200" dirty="0">
                <a:solidFill>
                  <a:srgbClr val="000000"/>
                </a:solidFill>
                <a:latin typeface="Times New Roman"/>
                <a:ea typeface="Times New Roman"/>
                <a:cs typeface="Times New Roman"/>
                <a:sym typeface="Times New Roman"/>
              </a:rPr>
              <a:t> - sukurti modelį, kuris aptinka plaučius, su nežymiais defektais, kaip vėžinės ląstelės.</a:t>
            </a:r>
            <a:endParaRPr sz="1200" dirty="0">
              <a:solidFill>
                <a:srgbClr val="000000"/>
              </a:solidFill>
              <a:latin typeface="Times New Roman"/>
              <a:ea typeface="Times New Roman"/>
              <a:cs typeface="Times New Roman"/>
              <a:sym typeface="Times New Roman"/>
            </a:endParaRPr>
          </a:p>
          <a:p>
            <a:pPr marL="0" lvl="0" indent="0" algn="just" rtl="0">
              <a:spcBef>
                <a:spcPts val="1600"/>
              </a:spcBef>
              <a:spcAft>
                <a:spcPts val="0"/>
              </a:spcAft>
              <a:buNone/>
            </a:pPr>
            <a:r>
              <a:rPr lang="lt" sz="1200" b="1" dirty="0">
                <a:solidFill>
                  <a:srgbClr val="000000"/>
                </a:solidFill>
                <a:latin typeface="Times New Roman"/>
                <a:ea typeface="Times New Roman"/>
                <a:cs typeface="Times New Roman"/>
                <a:sym typeface="Times New Roman"/>
              </a:rPr>
              <a:t>Darbo uždaviniai</a:t>
            </a:r>
            <a:r>
              <a:rPr lang="lt" sz="1200" dirty="0">
                <a:solidFill>
                  <a:srgbClr val="000000"/>
                </a:solidFill>
                <a:latin typeface="Times New Roman"/>
                <a:ea typeface="Times New Roman"/>
                <a:cs typeface="Times New Roman"/>
                <a:sym typeface="Times New Roman"/>
              </a:rPr>
              <a:t>:</a:t>
            </a:r>
            <a:endParaRPr sz="1200" dirty="0">
              <a:solidFill>
                <a:srgbClr val="000000"/>
              </a:solidFill>
              <a:latin typeface="Times New Roman"/>
              <a:ea typeface="Times New Roman"/>
              <a:cs typeface="Times New Roman"/>
              <a:sym typeface="Times New Roman"/>
            </a:endParaRPr>
          </a:p>
          <a:p>
            <a:pPr marL="457200" lvl="0" indent="-304800" algn="just" rtl="0">
              <a:lnSpc>
                <a:spcPct val="150000"/>
              </a:lnSpc>
              <a:spcBef>
                <a:spcPts val="1600"/>
              </a:spcBef>
              <a:spcAft>
                <a:spcPts val="0"/>
              </a:spcAft>
              <a:buClr>
                <a:srgbClr val="000000"/>
              </a:buClr>
              <a:buSzPts val="1200"/>
              <a:buFont typeface="Times New Roman"/>
              <a:buAutoNum type="arabicPeriod"/>
            </a:pPr>
            <a:r>
              <a:rPr lang="lt" sz="1200" dirty="0">
                <a:solidFill>
                  <a:srgbClr val="000000"/>
                </a:solidFill>
                <a:latin typeface="Times New Roman"/>
                <a:ea typeface="Times New Roman"/>
                <a:cs typeface="Times New Roman"/>
                <a:sym typeface="Times New Roman"/>
              </a:rPr>
              <a:t>Išanalizuoti neuroninių tinklų veikimo principus ir atlikti objektų aptikimo modelių literatūros analizę.</a:t>
            </a:r>
            <a:endParaRPr sz="1200" dirty="0">
              <a:solidFill>
                <a:srgbClr val="000000"/>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rgbClr val="000000"/>
              </a:buClr>
              <a:buSzPts val="1200"/>
              <a:buFont typeface="Times New Roman"/>
              <a:buAutoNum type="arabicPeriod"/>
            </a:pPr>
            <a:r>
              <a:rPr lang="lt" sz="1200" dirty="0">
                <a:solidFill>
                  <a:srgbClr val="000000"/>
                </a:solidFill>
                <a:latin typeface="Times New Roman"/>
                <a:ea typeface="Times New Roman"/>
                <a:cs typeface="Times New Roman"/>
                <a:sym typeface="Times New Roman"/>
              </a:rPr>
              <a:t>Išanalizuoti aktyvacijos ir optimizavimo funkcijas, ir atlikus literatūros analizę, nustatyti, kokios geriausiai tinka sukurti modelį.</a:t>
            </a:r>
            <a:endParaRPr sz="1200" dirty="0">
              <a:solidFill>
                <a:srgbClr val="000000"/>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rgbClr val="000000"/>
              </a:buClr>
              <a:buSzPts val="1200"/>
              <a:buFont typeface="Times New Roman"/>
              <a:buAutoNum type="arabicPeriod"/>
            </a:pPr>
            <a:r>
              <a:rPr lang="lt" sz="1200" dirty="0">
                <a:solidFill>
                  <a:srgbClr val="000000"/>
                </a:solidFill>
                <a:latin typeface="Times New Roman"/>
                <a:ea typeface="Times New Roman"/>
                <a:cs typeface="Times New Roman"/>
                <a:sym typeface="Times New Roman"/>
              </a:rPr>
              <a:t>Surinkti kompiuterinės tomografijos nuotraukas su plaučiais ir juos sužymėti.</a:t>
            </a:r>
            <a:endParaRPr sz="1200" dirty="0">
              <a:solidFill>
                <a:srgbClr val="000000"/>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rgbClr val="000000"/>
              </a:buClr>
              <a:buSzPts val="1200"/>
              <a:buFont typeface="Times New Roman"/>
              <a:buAutoNum type="arabicPeriod"/>
            </a:pPr>
            <a:r>
              <a:rPr lang="lt" sz="1200" dirty="0">
                <a:solidFill>
                  <a:srgbClr val="000000"/>
                </a:solidFill>
                <a:latin typeface="Times New Roman"/>
                <a:ea typeface="Times New Roman"/>
                <a:cs typeface="Times New Roman"/>
                <a:sym typeface="Times New Roman"/>
              </a:rPr>
              <a:t>Sukurti modelį, kuris aptinka plaučius kompiuterinės tomografijos nuotraukose, kad vėliau tai galėtų būti panaudota tolimesnei IT plėtrai medicinos srityje.</a:t>
            </a:r>
            <a:endParaRPr sz="1200" dirty="0">
              <a:solidFill>
                <a:srgbClr val="000000"/>
              </a:solidFill>
              <a:latin typeface="Times New Roman"/>
              <a:ea typeface="Times New Roman"/>
              <a:cs typeface="Times New Roman"/>
              <a:sym typeface="Times New Roman"/>
            </a:endParaRPr>
          </a:p>
          <a:p>
            <a:pPr marL="0" lvl="0" indent="0" algn="just" rtl="0">
              <a:spcBef>
                <a:spcPts val="1600"/>
              </a:spcBef>
              <a:spcAft>
                <a:spcPts val="1600"/>
              </a:spcAft>
              <a:buNone/>
            </a:pPr>
            <a:endParaRPr sz="1200" dirty="0">
              <a:solidFill>
                <a:srgbClr val="000000"/>
              </a:solidFill>
              <a:latin typeface="Times New Roman"/>
              <a:ea typeface="Times New Roman"/>
              <a:cs typeface="Times New Roman"/>
              <a:sym typeface="Times New Roman"/>
            </a:endParaRPr>
          </a:p>
        </p:txBody>
      </p:sp>
      <p:sp>
        <p:nvSpPr>
          <p:cNvPr id="64" name="Google Shape;64;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lt"/>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04800" algn="just" rtl="0">
              <a:lnSpc>
                <a:spcPct val="150000"/>
              </a:lnSpc>
              <a:spcBef>
                <a:spcPts val="0"/>
              </a:spcBef>
              <a:spcAft>
                <a:spcPts val="0"/>
              </a:spcAft>
              <a:buClr>
                <a:srgbClr val="000000"/>
              </a:buClr>
              <a:buSzPts val="1200"/>
              <a:buFont typeface="Times New Roman"/>
              <a:buAutoNum type="arabicPeriod"/>
            </a:pPr>
            <a:r>
              <a:rPr lang="lt" sz="1200" dirty="0">
                <a:solidFill>
                  <a:srgbClr val="000000"/>
                </a:solidFill>
                <a:latin typeface="Times New Roman"/>
                <a:ea typeface="Times New Roman"/>
                <a:cs typeface="Times New Roman"/>
                <a:sym typeface="Times New Roman"/>
              </a:rPr>
              <a:t>Atlikta literatūros analizė apie neuroninių tinklų veikimo principus. Taip pat išanalizuota, kaip veikia GPU, priskiriama atmintis ir kaip tai gali padėti pasiekti darbo tikslą. Buvo atliktas mažas bandymas palygin</a:t>
            </a:r>
            <a:r>
              <a:rPr lang="en-US" sz="1200" dirty="0">
                <a:solidFill>
                  <a:srgbClr val="000000"/>
                </a:solidFill>
                <a:latin typeface="Times New Roman"/>
                <a:ea typeface="Times New Roman"/>
                <a:cs typeface="Times New Roman"/>
                <a:sym typeface="Times New Roman"/>
              </a:rPr>
              <a:t>ant</a:t>
            </a:r>
            <a:r>
              <a:rPr lang="lt" sz="1200" dirty="0">
                <a:solidFill>
                  <a:srgbClr val="000000"/>
                </a:solidFill>
                <a:latin typeface="Times New Roman"/>
                <a:ea typeface="Times New Roman"/>
                <a:cs typeface="Times New Roman"/>
                <a:sym typeface="Times New Roman"/>
              </a:rPr>
              <a:t> neuroninių tinklų optimizavimo spartą pasitelkiant CPU ir GPU. Atlikta analizė ir palyginti objektų aptikimo modeliai.</a:t>
            </a:r>
            <a:endParaRPr sz="1200" dirty="0">
              <a:solidFill>
                <a:schemeClr val="dk1"/>
              </a:solidFill>
              <a:latin typeface="Times New Roman"/>
              <a:ea typeface="Times New Roman"/>
              <a:cs typeface="Times New Roman"/>
              <a:sym typeface="Times New Roman"/>
            </a:endParaRPr>
          </a:p>
          <a:p>
            <a:pPr marL="457200" lvl="0" indent="0" algn="just" rtl="0">
              <a:lnSpc>
                <a:spcPct val="150000"/>
              </a:lnSpc>
              <a:spcBef>
                <a:spcPts val="1600"/>
              </a:spcBef>
              <a:spcAft>
                <a:spcPts val="0"/>
              </a:spcAft>
              <a:buNone/>
            </a:pPr>
            <a:r>
              <a:rPr lang="lt" sz="1200" dirty="0">
                <a:solidFill>
                  <a:schemeClr val="dk1"/>
                </a:solidFill>
                <a:latin typeface="Times New Roman"/>
                <a:ea typeface="Times New Roman"/>
                <a:cs typeface="Times New Roman"/>
                <a:sym typeface="Times New Roman"/>
              </a:rPr>
              <a:t>Gauti eksperimento rezultatai: </a:t>
            </a:r>
            <a:r>
              <a:rPr lang="en-US" sz="1200" dirty="0">
                <a:solidFill>
                  <a:schemeClr val="dk1"/>
                </a:solidFill>
                <a:highlight>
                  <a:srgbClr val="FFFFFF"/>
                </a:highlight>
                <a:latin typeface="Times New Roman"/>
                <a:ea typeface="Times New Roman"/>
                <a:cs typeface="Times New Roman"/>
                <a:sym typeface="Times New Roman"/>
              </a:rPr>
              <a:t>v</a:t>
            </a:r>
            <a:r>
              <a:rPr lang="lt" sz="1200" dirty="0">
                <a:solidFill>
                  <a:schemeClr val="dk1"/>
                </a:solidFill>
                <a:highlight>
                  <a:srgbClr val="FFFFFF"/>
                </a:highlight>
                <a:latin typeface="Times New Roman"/>
                <a:ea typeface="Times New Roman"/>
                <a:cs typeface="Times New Roman"/>
                <a:sym typeface="Times New Roman"/>
              </a:rPr>
              <a:t>idutiniškai apdoruojant 60 megabaitų duomenų, vienam ciklui tinklas su CPU resursais užtrunka 6 sekundes, o naudojant GPU vidutiniškai vienas žingsnis užtrunka 0.3 sekundės</a:t>
            </a:r>
            <a:r>
              <a:rPr lang="lt" sz="1200" dirty="0">
                <a:solidFill>
                  <a:schemeClr val="dk1"/>
                </a:solidFill>
                <a:latin typeface="Times New Roman"/>
                <a:ea typeface="Times New Roman"/>
                <a:cs typeface="Times New Roman"/>
                <a:sym typeface="Times New Roman"/>
              </a:rPr>
              <a:t>.</a:t>
            </a:r>
            <a:endParaRPr sz="1200" dirty="0">
              <a:solidFill>
                <a:schemeClr val="dk1"/>
              </a:solidFill>
              <a:latin typeface="Times New Roman"/>
              <a:ea typeface="Times New Roman"/>
              <a:cs typeface="Times New Roman"/>
              <a:sym typeface="Times New Roman"/>
            </a:endParaRPr>
          </a:p>
          <a:p>
            <a:pPr marL="457200" lvl="0" indent="-304800" algn="just" rtl="0">
              <a:lnSpc>
                <a:spcPct val="150000"/>
              </a:lnSpc>
              <a:spcBef>
                <a:spcPts val="1600"/>
              </a:spcBef>
              <a:spcAft>
                <a:spcPts val="0"/>
              </a:spcAft>
              <a:buClr>
                <a:schemeClr val="dk1"/>
              </a:buClr>
              <a:buSzPts val="1200"/>
              <a:buFont typeface="+mj-lt"/>
              <a:buAutoNum type="arabicPeriod" startAt="2"/>
            </a:pPr>
            <a:r>
              <a:rPr lang="lt" sz="1200" dirty="0">
                <a:solidFill>
                  <a:schemeClr val="dk1"/>
                </a:solidFill>
                <a:latin typeface="Times New Roman"/>
                <a:ea typeface="Times New Roman"/>
                <a:cs typeface="Times New Roman"/>
                <a:sym typeface="Times New Roman"/>
              </a:rPr>
              <a:t>Išanalizuotos aktyvacijos ir optimizavimo funkcijos, ir atlikta literatūros analizė. Pasirinkta SOFTMAX aktyvacijos funkcija ir MSE (vidutinių kvadratų nuostolių) tikslo funkcija.</a:t>
            </a:r>
            <a:endParaRPr sz="1200" dirty="0">
              <a:solidFill>
                <a:schemeClr val="dk1"/>
              </a:solidFill>
              <a:latin typeface="Times New Roman"/>
              <a:ea typeface="Times New Roman"/>
              <a:cs typeface="Times New Roman"/>
              <a:sym typeface="Times New Roman"/>
            </a:endParaRPr>
          </a:p>
          <a:p>
            <a:pPr marL="457200" lvl="0" indent="0" algn="just" rtl="0">
              <a:lnSpc>
                <a:spcPct val="150000"/>
              </a:lnSpc>
              <a:spcBef>
                <a:spcPts val="1600"/>
              </a:spcBef>
              <a:spcAft>
                <a:spcPts val="0"/>
              </a:spcAft>
              <a:buNone/>
            </a:pPr>
            <a:r>
              <a:rPr lang="lt" sz="1200" dirty="0">
                <a:solidFill>
                  <a:schemeClr val="dk1"/>
                </a:solidFill>
                <a:latin typeface="Times New Roman"/>
                <a:ea typeface="Times New Roman"/>
                <a:cs typeface="Times New Roman"/>
                <a:sym typeface="Times New Roman"/>
              </a:rPr>
              <a:t>SOFTMAX funkcija pasirinkta, nes </a:t>
            </a:r>
            <a:r>
              <a:rPr lang="lt" sz="1200" dirty="0">
                <a:solidFill>
                  <a:schemeClr val="dk1"/>
                </a:solidFill>
                <a:highlight>
                  <a:srgbClr val="FFFFFF"/>
                </a:highlight>
                <a:latin typeface="Times New Roman"/>
                <a:ea typeface="Times New Roman"/>
                <a:cs typeface="Times New Roman"/>
                <a:sym typeface="Times New Roman"/>
              </a:rPr>
              <a:t>ji </a:t>
            </a:r>
            <a:r>
              <a:rPr lang="en-US" sz="1200" dirty="0" err="1">
                <a:solidFill>
                  <a:schemeClr val="dk1"/>
                </a:solidFill>
                <a:highlight>
                  <a:srgbClr val="FFFFFF"/>
                </a:highlight>
                <a:latin typeface="Times New Roman"/>
                <a:ea typeface="Times New Roman"/>
                <a:cs typeface="Times New Roman"/>
                <a:sym typeface="Times New Roman"/>
              </a:rPr>
              <a:t>nulemia</a:t>
            </a:r>
            <a:r>
              <a:rPr lang="en-US" sz="1200" dirty="0">
                <a:solidFill>
                  <a:schemeClr val="dk1"/>
                </a:solidFill>
                <a:highlight>
                  <a:srgbClr val="FFFFFF"/>
                </a:highlight>
                <a:latin typeface="Times New Roman"/>
                <a:ea typeface="Times New Roman"/>
                <a:cs typeface="Times New Roman"/>
                <a:sym typeface="Times New Roman"/>
              </a:rPr>
              <a:t> </a:t>
            </a:r>
            <a:r>
              <a:rPr lang="lt" sz="1200" dirty="0">
                <a:solidFill>
                  <a:schemeClr val="dk1"/>
                </a:solidFill>
                <a:highlight>
                  <a:srgbClr val="FFFFFF"/>
                </a:highlight>
                <a:latin typeface="Times New Roman"/>
                <a:ea typeface="Times New Roman"/>
                <a:cs typeface="Times New Roman"/>
                <a:sym typeface="Times New Roman"/>
              </a:rPr>
              <a:t>stabil</a:t>
            </a:r>
            <a:r>
              <a:rPr lang="lt-LT" sz="1200" dirty="0">
                <a:solidFill>
                  <a:schemeClr val="dk1"/>
                </a:solidFill>
                <a:highlight>
                  <a:srgbClr val="FFFFFF"/>
                </a:highlight>
                <a:latin typeface="Times New Roman"/>
                <a:ea typeface="Times New Roman"/>
                <a:cs typeface="Times New Roman"/>
                <a:sym typeface="Times New Roman"/>
              </a:rPr>
              <a:t>ų</a:t>
            </a:r>
            <a:r>
              <a:rPr lang="lt" sz="1200" dirty="0">
                <a:solidFill>
                  <a:schemeClr val="dk1"/>
                </a:solidFill>
                <a:highlight>
                  <a:srgbClr val="FFFFFF"/>
                </a:highlight>
                <a:latin typeface="Times New Roman"/>
                <a:ea typeface="Times New Roman"/>
                <a:cs typeface="Times New Roman"/>
                <a:sym typeface="Times New Roman"/>
              </a:rPr>
              <a:t> gradient</a:t>
            </a:r>
            <a:r>
              <a:rPr lang="en-US" sz="1200" dirty="0">
                <a:solidFill>
                  <a:schemeClr val="dk1"/>
                </a:solidFill>
                <a:highlight>
                  <a:srgbClr val="FFFFFF"/>
                </a:highlight>
                <a:latin typeface="Times New Roman"/>
                <a:ea typeface="Times New Roman"/>
                <a:cs typeface="Times New Roman"/>
                <a:sym typeface="Times New Roman"/>
              </a:rPr>
              <a:t>ą</a:t>
            </a:r>
            <a:r>
              <a:rPr lang="lt" sz="1200" dirty="0">
                <a:solidFill>
                  <a:schemeClr val="dk1"/>
                </a:solidFill>
                <a:highlight>
                  <a:srgbClr val="FFFFFF"/>
                </a:highlight>
                <a:latin typeface="Times New Roman"/>
                <a:ea typeface="Times New Roman"/>
                <a:cs typeface="Times New Roman"/>
                <a:sym typeface="Times New Roman"/>
              </a:rPr>
              <a:t>. Jeigu modelis klysta, ji</a:t>
            </a:r>
            <a:r>
              <a:rPr lang="en-US" sz="1200" dirty="0">
                <a:solidFill>
                  <a:schemeClr val="dk1"/>
                </a:solidFill>
                <a:highlight>
                  <a:srgbClr val="FFFFFF"/>
                </a:highlight>
                <a:latin typeface="Times New Roman"/>
                <a:ea typeface="Times New Roman"/>
                <a:cs typeface="Times New Roman"/>
                <a:sym typeface="Times New Roman"/>
              </a:rPr>
              <a:t>s</a:t>
            </a:r>
            <a:r>
              <a:rPr lang="lt" sz="1200" dirty="0">
                <a:solidFill>
                  <a:schemeClr val="dk1"/>
                </a:solidFill>
                <a:highlight>
                  <a:srgbClr val="FFFFFF"/>
                </a:highlight>
                <a:latin typeface="Times New Roman"/>
                <a:ea typeface="Times New Roman"/>
                <a:cs typeface="Times New Roman"/>
                <a:sym typeface="Times New Roman"/>
              </a:rPr>
              <a:t> gali greičiau pasitaisyti. Taip pat šios funkcijos išvestis yra patogi, nes jos elementų suma yra visada lygi 1.</a:t>
            </a:r>
            <a:endParaRPr sz="1200" dirty="0">
              <a:solidFill>
                <a:schemeClr val="dk1"/>
              </a:solidFill>
              <a:latin typeface="Times New Roman"/>
              <a:ea typeface="Times New Roman"/>
              <a:cs typeface="Times New Roman"/>
              <a:sym typeface="Times New Roman"/>
            </a:endParaRPr>
          </a:p>
          <a:p>
            <a:pPr marL="457200" lvl="0" indent="0" algn="just" rtl="0">
              <a:lnSpc>
                <a:spcPct val="150000"/>
              </a:lnSpc>
              <a:spcBef>
                <a:spcPts val="1600"/>
              </a:spcBef>
              <a:spcAft>
                <a:spcPts val="0"/>
              </a:spcAft>
              <a:buNone/>
            </a:pPr>
            <a:endParaRPr sz="1200" dirty="0">
              <a:solidFill>
                <a:srgbClr val="000000"/>
              </a:solidFill>
              <a:latin typeface="Times New Roman"/>
              <a:ea typeface="Times New Roman"/>
              <a:cs typeface="Times New Roman"/>
              <a:sym typeface="Times New Roman"/>
            </a:endParaRPr>
          </a:p>
          <a:p>
            <a:pPr marL="0" lvl="0" indent="0" algn="just" rtl="0">
              <a:lnSpc>
                <a:spcPct val="150000"/>
              </a:lnSpc>
              <a:spcBef>
                <a:spcPts val="1600"/>
              </a:spcBef>
              <a:spcAft>
                <a:spcPts val="0"/>
              </a:spcAft>
              <a:buNone/>
            </a:pPr>
            <a:endParaRPr sz="1200" dirty="0">
              <a:solidFill>
                <a:srgbClr val="000000"/>
              </a:solidFill>
              <a:latin typeface="Times New Roman"/>
              <a:ea typeface="Times New Roman"/>
              <a:cs typeface="Times New Roman"/>
              <a:sym typeface="Times New Roman"/>
            </a:endParaRPr>
          </a:p>
          <a:p>
            <a:pPr marL="0" lvl="0" indent="0" algn="just" rtl="0">
              <a:lnSpc>
                <a:spcPct val="150000"/>
              </a:lnSpc>
              <a:spcBef>
                <a:spcPts val="1600"/>
              </a:spcBef>
              <a:spcAft>
                <a:spcPts val="1600"/>
              </a:spcAft>
              <a:buNone/>
            </a:pPr>
            <a:endParaRPr sz="1200" dirty="0">
              <a:solidFill>
                <a:srgbClr val="000000"/>
              </a:solidFill>
              <a:latin typeface="Times New Roman"/>
              <a:ea typeface="Times New Roman"/>
              <a:cs typeface="Times New Roman"/>
              <a:sym typeface="Times New Roman"/>
            </a:endParaRPr>
          </a:p>
        </p:txBody>
      </p:sp>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lt">
                <a:latin typeface="Times New Roman"/>
                <a:ea typeface="Times New Roman"/>
                <a:cs typeface="Times New Roman"/>
                <a:sym typeface="Times New Roman"/>
              </a:rPr>
              <a:t>Kas buvo padaryta (1)</a:t>
            </a:r>
            <a:endParaRPr>
              <a:latin typeface="Times New Roman"/>
              <a:ea typeface="Times New Roman"/>
              <a:cs typeface="Times New Roman"/>
              <a:sym typeface="Times New Roman"/>
            </a:endParaRPr>
          </a:p>
        </p:txBody>
      </p:sp>
      <p:sp>
        <p:nvSpPr>
          <p:cNvPr id="71" name="Google Shape;71;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lt"/>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lt">
                <a:latin typeface="Times New Roman"/>
                <a:ea typeface="Times New Roman"/>
                <a:cs typeface="Times New Roman"/>
                <a:sym typeface="Times New Roman"/>
              </a:rPr>
              <a:t>Kas buvo padaryta (2)</a:t>
            </a: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04800" algn="just" rtl="0">
              <a:lnSpc>
                <a:spcPct val="150000"/>
              </a:lnSpc>
              <a:spcBef>
                <a:spcPts val="0"/>
              </a:spcBef>
              <a:spcAft>
                <a:spcPts val="0"/>
              </a:spcAft>
              <a:buClr>
                <a:schemeClr val="dk1"/>
              </a:buClr>
              <a:buSzPts val="1200"/>
              <a:buFont typeface="Times New Roman"/>
              <a:buAutoNum type="arabicPeriod" startAt="3"/>
            </a:pPr>
            <a:r>
              <a:rPr lang="lt" sz="1200" dirty="0">
                <a:solidFill>
                  <a:schemeClr val="dk1"/>
                </a:solidFill>
                <a:latin typeface="Times New Roman"/>
                <a:ea typeface="Times New Roman"/>
                <a:cs typeface="Times New Roman"/>
                <a:sym typeface="Times New Roman"/>
              </a:rPr>
              <a:t>Surinktos kompiuterinės tomografijos nuotraukos su plaučiais ir jos sužymėtos. Duomenys buvo gauti iš atviro</a:t>
            </a:r>
            <a:r>
              <a:rPr lang="en-US" sz="1200" dirty="0">
                <a:solidFill>
                  <a:schemeClr val="dk1"/>
                </a:solidFill>
                <a:latin typeface="Times New Roman"/>
                <a:ea typeface="Times New Roman"/>
                <a:cs typeface="Times New Roman"/>
                <a:sym typeface="Times New Roman"/>
              </a:rPr>
              <a:t>s</a:t>
            </a:r>
            <a:r>
              <a:rPr lang="lt" sz="1200" dirty="0">
                <a:solidFill>
                  <a:schemeClr val="dk1"/>
                </a:solidFill>
                <a:latin typeface="Times New Roman"/>
                <a:ea typeface="Times New Roman"/>
                <a:cs typeface="Times New Roman"/>
                <a:sym typeface="Times New Roman"/>
              </a:rPr>
              <a:t> vėžiu sergančių žmonių kompiuterinės tomografijos nuotraukų duomenų bazės. Duomenys buvo sužymėti naudojant žymėjimo programą. Gautas rezultatas buvo kiekvieno taško koordinatės vaizde, todėl reikėjo pasirašyti pagalbinę programą, kuri iš šių taškų sugeneruoja kaukių failus (1 pav.). Ranka buvo sužymėtos 50 nuotraukų. Jos buvo padaugintos 5 kartus taikant skirtingas tikimybes su Gauso filtru (2 pav.).</a:t>
            </a:r>
            <a:endParaRPr sz="1200" dirty="0">
              <a:solidFill>
                <a:schemeClr val="dk1"/>
              </a:solidFill>
              <a:latin typeface="Times New Roman"/>
              <a:ea typeface="Times New Roman"/>
              <a:cs typeface="Times New Roman"/>
              <a:sym typeface="Times New Roman"/>
            </a:endParaRPr>
          </a:p>
        </p:txBody>
      </p:sp>
      <p:sp>
        <p:nvSpPr>
          <p:cNvPr id="78" name="Google Shape;7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lt"/>
              <a:t>4</a:t>
            </a:fld>
            <a:endParaRPr/>
          </a:p>
        </p:txBody>
      </p:sp>
      <p:pic>
        <p:nvPicPr>
          <p:cNvPr id="79" name="Google Shape;79;p16"/>
          <p:cNvPicPr preferRelativeResize="0"/>
          <p:nvPr/>
        </p:nvPicPr>
        <p:blipFill>
          <a:blip r:embed="rId3">
            <a:alphaModFix/>
          </a:blip>
          <a:stretch>
            <a:fillRect/>
          </a:stretch>
        </p:blipFill>
        <p:spPr>
          <a:xfrm>
            <a:off x="2247500" y="2932850"/>
            <a:ext cx="1832850" cy="1832850"/>
          </a:xfrm>
          <a:prstGeom prst="rect">
            <a:avLst/>
          </a:prstGeom>
          <a:noFill/>
          <a:ln>
            <a:noFill/>
          </a:ln>
        </p:spPr>
      </p:pic>
      <p:sp>
        <p:nvSpPr>
          <p:cNvPr id="80" name="Google Shape;80;p16"/>
          <p:cNvSpPr txBox="1"/>
          <p:nvPr/>
        </p:nvSpPr>
        <p:spPr>
          <a:xfrm>
            <a:off x="2828375" y="4765700"/>
            <a:ext cx="671100" cy="18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lt" sz="1200">
                <a:latin typeface="Times New Roman"/>
                <a:ea typeface="Times New Roman"/>
                <a:cs typeface="Times New Roman"/>
                <a:sym typeface="Times New Roman"/>
              </a:rPr>
              <a:t>1 pav.</a:t>
            </a:r>
            <a:endParaRPr sz="1200">
              <a:latin typeface="Times New Roman"/>
              <a:ea typeface="Times New Roman"/>
              <a:cs typeface="Times New Roman"/>
              <a:sym typeface="Times New Roman"/>
            </a:endParaRPr>
          </a:p>
        </p:txBody>
      </p:sp>
      <p:pic>
        <p:nvPicPr>
          <p:cNvPr id="81" name="Google Shape;81;p16"/>
          <p:cNvPicPr preferRelativeResize="0"/>
          <p:nvPr/>
        </p:nvPicPr>
        <p:blipFill>
          <a:blip r:embed="rId4">
            <a:alphaModFix/>
          </a:blip>
          <a:stretch>
            <a:fillRect/>
          </a:stretch>
        </p:blipFill>
        <p:spPr>
          <a:xfrm>
            <a:off x="5114300" y="2932850"/>
            <a:ext cx="1832850" cy="1832850"/>
          </a:xfrm>
          <a:prstGeom prst="rect">
            <a:avLst/>
          </a:prstGeom>
          <a:noFill/>
          <a:ln>
            <a:noFill/>
          </a:ln>
        </p:spPr>
      </p:pic>
      <p:sp>
        <p:nvSpPr>
          <p:cNvPr id="82" name="Google Shape;82;p16"/>
          <p:cNvSpPr txBox="1"/>
          <p:nvPr/>
        </p:nvSpPr>
        <p:spPr>
          <a:xfrm>
            <a:off x="5695175" y="4765700"/>
            <a:ext cx="671100" cy="18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lt" sz="1200">
                <a:latin typeface="Times New Roman"/>
                <a:ea typeface="Times New Roman"/>
                <a:cs typeface="Times New Roman"/>
                <a:sym typeface="Times New Roman"/>
              </a:rPr>
              <a:t>2 pav.</a:t>
            </a:r>
            <a:endParaRPr sz="12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lt">
                <a:latin typeface="Times New Roman"/>
                <a:ea typeface="Times New Roman"/>
                <a:cs typeface="Times New Roman"/>
                <a:sym typeface="Times New Roman"/>
              </a:rPr>
              <a:t>Kas buvo padaryta (3)</a:t>
            </a: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88" name="Google Shape;8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000000"/>
              </a:buClr>
              <a:buSzPts val="1200"/>
              <a:buFont typeface="Times New Roman"/>
              <a:buAutoNum type="arabicPeriod" startAt="4"/>
            </a:pPr>
            <a:r>
              <a:rPr lang="lt" sz="1200">
                <a:solidFill>
                  <a:srgbClr val="000000"/>
                </a:solidFill>
                <a:latin typeface="Times New Roman"/>
                <a:ea typeface="Times New Roman"/>
                <a:cs typeface="Times New Roman"/>
                <a:sym typeface="Times New Roman"/>
              </a:rPr>
              <a:t>Naudojant Tensorflow karkasą ir jau paruoštą modelį, jis buvo optimizuotas aptikti plaučius kompiuterinės tomografijos nuotraukose su 0,02 MSE funkcijos nuostoliai. Programos veikimo iliustracinis pavyzdys pateiktas 3 pav.</a:t>
            </a:r>
            <a:endParaRPr sz="1200">
              <a:solidFill>
                <a:srgbClr val="000000"/>
              </a:solidFill>
              <a:latin typeface="Times New Roman"/>
              <a:ea typeface="Times New Roman"/>
              <a:cs typeface="Times New Roman"/>
              <a:sym typeface="Times New Roman"/>
            </a:endParaRPr>
          </a:p>
        </p:txBody>
      </p:sp>
      <p:sp>
        <p:nvSpPr>
          <p:cNvPr id="89" name="Google Shape;8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lt"/>
              <a:t>5</a:t>
            </a:fld>
            <a:endParaRPr/>
          </a:p>
        </p:txBody>
      </p:sp>
      <p:pic>
        <p:nvPicPr>
          <p:cNvPr id="90" name="Google Shape;90;p17"/>
          <p:cNvPicPr preferRelativeResize="0"/>
          <p:nvPr/>
        </p:nvPicPr>
        <p:blipFill>
          <a:blip r:embed="rId3">
            <a:alphaModFix/>
          </a:blip>
          <a:stretch>
            <a:fillRect/>
          </a:stretch>
        </p:blipFill>
        <p:spPr>
          <a:xfrm>
            <a:off x="3324225" y="1942425"/>
            <a:ext cx="2495550" cy="2400300"/>
          </a:xfrm>
          <a:prstGeom prst="rect">
            <a:avLst/>
          </a:prstGeom>
          <a:noFill/>
          <a:ln>
            <a:noFill/>
          </a:ln>
        </p:spPr>
      </p:pic>
      <p:sp>
        <p:nvSpPr>
          <p:cNvPr id="91" name="Google Shape;91;p17"/>
          <p:cNvSpPr txBox="1"/>
          <p:nvPr/>
        </p:nvSpPr>
        <p:spPr>
          <a:xfrm>
            <a:off x="4297650" y="4298875"/>
            <a:ext cx="548700" cy="2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lt" sz="1200">
                <a:latin typeface="Times New Roman"/>
                <a:ea typeface="Times New Roman"/>
                <a:cs typeface="Times New Roman"/>
                <a:sym typeface="Times New Roman"/>
              </a:rPr>
              <a:t>3 pav.</a:t>
            </a:r>
            <a:endParaRPr sz="12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lt">
                <a:latin typeface="Times New Roman"/>
                <a:ea typeface="Times New Roman"/>
                <a:cs typeface="Times New Roman"/>
                <a:sym typeface="Times New Roman"/>
              </a:rPr>
              <a:t>Rezultatai (1)</a:t>
            </a:r>
            <a:endParaRPr>
              <a:latin typeface="Times New Roman"/>
              <a:ea typeface="Times New Roman"/>
              <a:cs typeface="Times New Roman"/>
              <a:sym typeface="Times New Roman"/>
            </a:endParaRPr>
          </a:p>
        </p:txBody>
      </p:sp>
      <p:sp>
        <p:nvSpPr>
          <p:cNvPr id="97" name="Google Shape;9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04800" algn="just" rtl="0">
              <a:lnSpc>
                <a:spcPct val="150000"/>
              </a:lnSpc>
              <a:spcBef>
                <a:spcPts val="0"/>
              </a:spcBef>
              <a:spcAft>
                <a:spcPts val="0"/>
              </a:spcAft>
              <a:buClr>
                <a:srgbClr val="000000"/>
              </a:buClr>
              <a:buSzPts val="1200"/>
              <a:buFont typeface="Times New Roman"/>
              <a:buAutoNum type="arabicPeriod"/>
            </a:pPr>
            <a:r>
              <a:rPr lang="lt" sz="1200">
                <a:solidFill>
                  <a:srgbClr val="000000"/>
                </a:solidFill>
                <a:highlight>
                  <a:srgbClr val="FFFFFF"/>
                </a:highlight>
                <a:latin typeface="Times New Roman"/>
                <a:ea typeface="Times New Roman"/>
                <a:cs typeface="Times New Roman"/>
                <a:sym typeface="Times New Roman"/>
              </a:rPr>
              <a:t>Išanalizuota literatūra ir pasirinkta MSE (vidutinės kvadratinės paklaidos) tikslo funkcija, bei „Mask RCNN Inception V2“ tinklo modelis tolimesniam tyrimui.</a:t>
            </a:r>
            <a:endParaRPr sz="1200">
              <a:solidFill>
                <a:srgbClr val="000000"/>
              </a:solidFill>
              <a:highlight>
                <a:srgbClr val="FFFFFF"/>
              </a:highlight>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rgbClr val="000000"/>
              </a:buClr>
              <a:buSzPts val="1200"/>
              <a:buFont typeface="Times New Roman"/>
              <a:buAutoNum type="arabicPeriod"/>
            </a:pPr>
            <a:r>
              <a:rPr lang="lt" sz="1200">
                <a:solidFill>
                  <a:srgbClr val="000000"/>
                </a:solidFill>
                <a:highlight>
                  <a:srgbClr val="FFFFFF"/>
                </a:highlight>
                <a:latin typeface="Times New Roman"/>
                <a:ea typeface="Times New Roman"/>
                <a:cs typeface="Times New Roman"/>
                <a:sym typeface="Times New Roman"/>
              </a:rPr>
              <a:t>Naudojant žymėjimo programą, buvo sukurti kaukių failai, kurie tiksliai apibrėžia plaučių ribas. Naudojant Gauso filtrą, jis buvo pritaikytas 5-iomis skirtingomis tikimybėmis ir buvo gautos 298 nuotraukos iš pradinių 50 sužymėtų nuotraukų.</a:t>
            </a:r>
            <a:endParaRPr sz="1200">
              <a:solidFill>
                <a:srgbClr val="000000"/>
              </a:solidFill>
              <a:highlight>
                <a:srgbClr val="FFFFFF"/>
              </a:highlight>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rgbClr val="000000"/>
              </a:buClr>
              <a:buSzPts val="1200"/>
              <a:buFont typeface="Times New Roman"/>
              <a:buAutoNum type="arabicPeriod"/>
            </a:pPr>
            <a:r>
              <a:rPr lang="lt" sz="1200">
                <a:solidFill>
                  <a:srgbClr val="000000"/>
                </a:solidFill>
                <a:highlight>
                  <a:srgbClr val="FFFFFF"/>
                </a:highlight>
                <a:latin typeface="Times New Roman"/>
                <a:ea typeface="Times New Roman"/>
                <a:cs typeface="Times New Roman"/>
                <a:sym typeface="Times New Roman"/>
              </a:rPr>
              <a:t>Naudojant Tensorflow karkasą ir „mask rcnn inception v2“ tinklo modelį, tinklas buvo sėkmingai apmokytas aptikti plaučius su 0.02 nuostoliais, naudojant MSE tikslo funkcija. Treniravimas užtruko apie 16 minučių, Google Colab GPU. Užteko 2630 epochų apmokyti plaučių aptikimo modelį. Kiekviena epocha vidutiniškai truko 0,367 sekundės.</a:t>
            </a:r>
            <a:endParaRPr sz="1200">
              <a:solidFill>
                <a:srgbClr val="000000"/>
              </a:solidFill>
              <a:highlight>
                <a:srgbClr val="FFFFFF"/>
              </a:highlight>
              <a:latin typeface="Times New Roman"/>
              <a:ea typeface="Times New Roman"/>
              <a:cs typeface="Times New Roman"/>
              <a:sym typeface="Times New Roman"/>
            </a:endParaRPr>
          </a:p>
        </p:txBody>
      </p:sp>
      <p:sp>
        <p:nvSpPr>
          <p:cNvPr id="98" name="Google Shape;9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lt"/>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lt">
                <a:latin typeface="Times New Roman"/>
                <a:ea typeface="Times New Roman"/>
                <a:cs typeface="Times New Roman"/>
                <a:sym typeface="Times New Roman"/>
              </a:rPr>
              <a:t>Rezultatai (2)</a:t>
            </a: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04" name="Google Shape;104;p19"/>
          <p:cNvSpPr txBox="1">
            <a:spLocks noGrp="1"/>
          </p:cNvSpPr>
          <p:nvPr>
            <p:ph type="body" idx="1"/>
          </p:nvPr>
        </p:nvSpPr>
        <p:spPr>
          <a:xfrm>
            <a:off x="311700" y="1152475"/>
            <a:ext cx="8520600" cy="12441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lt" sz="1200">
                <a:solidFill>
                  <a:schemeClr val="dk1"/>
                </a:solidFill>
                <a:highlight>
                  <a:srgbClr val="FFFFFF"/>
                </a:highlight>
                <a:latin typeface="Times New Roman"/>
                <a:ea typeface="Times New Roman"/>
                <a:cs typeface="Times New Roman"/>
                <a:sym typeface="Times New Roman"/>
              </a:rPr>
              <a:t>4. 4-5 paveikslėliuose yra pateiktos modelio veikimo iliustracijos, demonstruojančios iliustracinius sistemos veikimo atvejus. 6 paveikslėlyje yra pateiktas modelio veikimo pavyzdys su plaučių nuotrauka žmogaus, kuris serga vėlyvaja tuberkulioze.</a:t>
            </a:r>
            <a:endParaRPr/>
          </a:p>
        </p:txBody>
      </p:sp>
      <p:pic>
        <p:nvPicPr>
          <p:cNvPr id="105" name="Google Shape;105;p19"/>
          <p:cNvPicPr preferRelativeResize="0"/>
          <p:nvPr/>
        </p:nvPicPr>
        <p:blipFill>
          <a:blip r:embed="rId3">
            <a:alphaModFix/>
          </a:blip>
          <a:stretch>
            <a:fillRect/>
          </a:stretch>
        </p:blipFill>
        <p:spPr>
          <a:xfrm>
            <a:off x="2925400" y="2396650"/>
            <a:ext cx="2495550" cy="2400300"/>
          </a:xfrm>
          <a:prstGeom prst="rect">
            <a:avLst/>
          </a:prstGeom>
          <a:noFill/>
          <a:ln>
            <a:noFill/>
          </a:ln>
        </p:spPr>
      </p:pic>
      <p:pic>
        <p:nvPicPr>
          <p:cNvPr id="106" name="Google Shape;106;p19"/>
          <p:cNvPicPr preferRelativeResize="0"/>
          <p:nvPr/>
        </p:nvPicPr>
        <p:blipFill>
          <a:blip r:embed="rId4">
            <a:alphaModFix/>
          </a:blip>
          <a:stretch>
            <a:fillRect/>
          </a:stretch>
        </p:blipFill>
        <p:spPr>
          <a:xfrm>
            <a:off x="269725" y="2396650"/>
            <a:ext cx="2495550" cy="2400300"/>
          </a:xfrm>
          <a:prstGeom prst="rect">
            <a:avLst/>
          </a:prstGeom>
          <a:noFill/>
          <a:ln>
            <a:noFill/>
          </a:ln>
        </p:spPr>
      </p:pic>
      <p:pic>
        <p:nvPicPr>
          <p:cNvPr id="107" name="Google Shape;107;p19"/>
          <p:cNvPicPr preferRelativeResize="0"/>
          <p:nvPr/>
        </p:nvPicPr>
        <p:blipFill>
          <a:blip r:embed="rId5">
            <a:alphaModFix/>
          </a:blip>
          <a:stretch>
            <a:fillRect/>
          </a:stretch>
        </p:blipFill>
        <p:spPr>
          <a:xfrm>
            <a:off x="5741850" y="2396650"/>
            <a:ext cx="3209925" cy="2400300"/>
          </a:xfrm>
          <a:prstGeom prst="rect">
            <a:avLst/>
          </a:prstGeom>
          <a:noFill/>
          <a:ln>
            <a:noFill/>
          </a:ln>
        </p:spPr>
      </p:pic>
      <p:sp>
        <p:nvSpPr>
          <p:cNvPr id="108" name="Google Shape;108;p19"/>
          <p:cNvSpPr txBox="1"/>
          <p:nvPr/>
        </p:nvSpPr>
        <p:spPr>
          <a:xfrm>
            <a:off x="1225600" y="4796950"/>
            <a:ext cx="583800" cy="28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lt" sz="1200">
                <a:latin typeface="Times New Roman"/>
                <a:ea typeface="Times New Roman"/>
                <a:cs typeface="Times New Roman"/>
                <a:sym typeface="Times New Roman"/>
              </a:rPr>
              <a:t>4 pav.</a:t>
            </a:r>
            <a:endParaRPr sz="1200">
              <a:latin typeface="Times New Roman"/>
              <a:ea typeface="Times New Roman"/>
              <a:cs typeface="Times New Roman"/>
              <a:sym typeface="Times New Roman"/>
            </a:endParaRPr>
          </a:p>
        </p:txBody>
      </p:sp>
      <p:sp>
        <p:nvSpPr>
          <p:cNvPr id="109" name="Google Shape;109;p19"/>
          <p:cNvSpPr txBox="1"/>
          <p:nvPr/>
        </p:nvSpPr>
        <p:spPr>
          <a:xfrm>
            <a:off x="3881275" y="4797025"/>
            <a:ext cx="583800" cy="28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lt" sz="1200">
                <a:latin typeface="Times New Roman"/>
                <a:ea typeface="Times New Roman"/>
                <a:cs typeface="Times New Roman"/>
                <a:sym typeface="Times New Roman"/>
              </a:rPr>
              <a:t>5 pav.</a:t>
            </a:r>
            <a:endParaRPr sz="1200">
              <a:latin typeface="Times New Roman"/>
              <a:ea typeface="Times New Roman"/>
              <a:cs typeface="Times New Roman"/>
              <a:sym typeface="Times New Roman"/>
            </a:endParaRPr>
          </a:p>
        </p:txBody>
      </p:sp>
      <p:sp>
        <p:nvSpPr>
          <p:cNvPr id="110" name="Google Shape;110;p19"/>
          <p:cNvSpPr txBox="1"/>
          <p:nvPr/>
        </p:nvSpPr>
        <p:spPr>
          <a:xfrm>
            <a:off x="7054900" y="4796950"/>
            <a:ext cx="583800" cy="28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lt" sz="1200">
                <a:latin typeface="Times New Roman"/>
                <a:ea typeface="Times New Roman"/>
                <a:cs typeface="Times New Roman"/>
                <a:sym typeface="Times New Roman"/>
              </a:rPr>
              <a:t>6 pav.</a:t>
            </a:r>
            <a:endParaRPr sz="1200">
              <a:latin typeface="Times New Roman"/>
              <a:ea typeface="Times New Roman"/>
              <a:cs typeface="Times New Roman"/>
              <a:sym typeface="Times New Roman"/>
            </a:endParaRPr>
          </a:p>
        </p:txBody>
      </p:sp>
      <p:sp>
        <p:nvSpPr>
          <p:cNvPr id="111" name="Google Shape;111;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lt"/>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lt">
                <a:latin typeface="Times New Roman"/>
                <a:ea typeface="Times New Roman"/>
                <a:cs typeface="Times New Roman"/>
                <a:sym typeface="Times New Roman"/>
              </a:rPr>
              <a:t>Išvados (1)</a:t>
            </a:r>
            <a:endParaRPr>
              <a:latin typeface="Times New Roman"/>
              <a:ea typeface="Times New Roman"/>
              <a:cs typeface="Times New Roman"/>
              <a:sym typeface="Times New Roman"/>
            </a:endParaRPr>
          </a:p>
        </p:txBody>
      </p:sp>
      <p:sp>
        <p:nvSpPr>
          <p:cNvPr id="117" name="Google Shape;11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04800" algn="just" rtl="0">
              <a:lnSpc>
                <a:spcPct val="150000"/>
              </a:lnSpc>
              <a:spcBef>
                <a:spcPts val="0"/>
              </a:spcBef>
              <a:spcAft>
                <a:spcPts val="0"/>
              </a:spcAft>
              <a:buClr>
                <a:schemeClr val="dk1"/>
              </a:buClr>
              <a:buSzPts val="1200"/>
              <a:buFont typeface="Times New Roman"/>
              <a:buAutoNum type="arabicPeriod"/>
            </a:pPr>
            <a:r>
              <a:rPr lang="lt" sz="1200" dirty="0">
                <a:solidFill>
                  <a:schemeClr val="dk1"/>
                </a:solidFill>
                <a:highlight>
                  <a:srgbClr val="FFFFFF"/>
                </a:highlight>
                <a:latin typeface="Times New Roman"/>
                <a:ea typeface="Times New Roman"/>
                <a:cs typeface="Times New Roman"/>
                <a:sym typeface="Times New Roman"/>
              </a:rPr>
              <a:t>Objektų atpažinimui, kompiuterinės tomografijos nuotraukose, tinka „Mask RCNN Inception V2“ modelis su MSE tikslo funkcija.</a:t>
            </a:r>
            <a:endParaRPr sz="1200" dirty="0">
              <a:solidFill>
                <a:schemeClr val="dk1"/>
              </a:solidFill>
              <a:highlight>
                <a:srgbClr val="FFFFFF"/>
              </a:highlight>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AutoNum type="arabicPeriod"/>
            </a:pPr>
            <a:r>
              <a:rPr lang="lt" sz="1200" dirty="0">
                <a:solidFill>
                  <a:schemeClr val="dk1"/>
                </a:solidFill>
                <a:highlight>
                  <a:srgbClr val="FFFFFF"/>
                </a:highlight>
                <a:latin typeface="Times New Roman"/>
                <a:ea typeface="Times New Roman"/>
                <a:cs typeface="Times New Roman"/>
                <a:sym typeface="Times New Roman"/>
              </a:rPr>
              <a:t>Norint pagerinti modelio rezultatus, reikia padauginti esamus sužymėtus duomenis, naudojant Gauso filtrą. Tinka ir kitos vaizdų transformacijos, kurios nėra geometrinės.</a:t>
            </a:r>
            <a:endParaRPr sz="1200" dirty="0">
              <a:solidFill>
                <a:schemeClr val="dk1"/>
              </a:solidFill>
              <a:highlight>
                <a:srgbClr val="FFFFFF"/>
              </a:highlight>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AutoNum type="arabicPeriod"/>
            </a:pPr>
            <a:r>
              <a:rPr lang="lt" sz="1200" dirty="0">
                <a:solidFill>
                  <a:schemeClr val="dk1"/>
                </a:solidFill>
                <a:highlight>
                  <a:srgbClr val="FFFFFF"/>
                </a:highlight>
                <a:latin typeface="Times New Roman"/>
                <a:ea typeface="Times New Roman"/>
                <a:cs typeface="Times New Roman"/>
                <a:sym typeface="Times New Roman"/>
              </a:rPr>
              <a:t>Nuostoliai nuo 2500 epochos stabiliai laikėsi ir  </a:t>
            </a:r>
            <a:r>
              <a:rPr lang="en-US" sz="1200" dirty="0">
                <a:solidFill>
                  <a:schemeClr val="dk1"/>
                </a:solidFill>
                <a:highlight>
                  <a:srgbClr val="FFFFFF"/>
                </a:highlight>
                <a:latin typeface="Times New Roman"/>
                <a:ea typeface="Times New Roman"/>
                <a:cs typeface="Times New Roman"/>
                <a:sym typeface="Times New Roman"/>
              </a:rPr>
              <a:t>n</a:t>
            </a:r>
            <a:r>
              <a:rPr lang="lt-LT" sz="1200" dirty="0">
                <a:solidFill>
                  <a:schemeClr val="dk1"/>
                </a:solidFill>
                <a:highlight>
                  <a:srgbClr val="FFFFFF"/>
                </a:highlight>
                <a:latin typeface="Times New Roman"/>
                <a:ea typeface="Times New Roman"/>
                <a:cs typeface="Times New Roman"/>
                <a:sym typeface="Times New Roman"/>
              </a:rPr>
              <a:t>e</a:t>
            </a:r>
            <a:r>
              <a:rPr lang="lt" sz="1200" dirty="0">
                <a:solidFill>
                  <a:schemeClr val="dk1"/>
                </a:solidFill>
                <a:highlight>
                  <a:srgbClr val="FFFFFF"/>
                </a:highlight>
                <a:latin typeface="Times New Roman"/>
                <a:ea typeface="Times New Roman"/>
                <a:cs typeface="Times New Roman"/>
                <a:sym typeface="Times New Roman"/>
              </a:rPr>
              <a:t>mažė</a:t>
            </a:r>
            <a:r>
              <a:rPr lang="en-US" sz="1200" dirty="0">
                <a:solidFill>
                  <a:schemeClr val="dk1"/>
                </a:solidFill>
                <a:highlight>
                  <a:srgbClr val="FFFFFF"/>
                </a:highlight>
                <a:latin typeface="Times New Roman"/>
                <a:ea typeface="Times New Roman"/>
                <a:cs typeface="Times New Roman"/>
                <a:sym typeface="Times New Roman"/>
              </a:rPr>
              <a:t>j</a:t>
            </a:r>
            <a:r>
              <a:rPr lang="lt-LT" sz="1200" dirty="0">
                <a:solidFill>
                  <a:schemeClr val="dk1"/>
                </a:solidFill>
                <a:highlight>
                  <a:srgbClr val="FFFFFF"/>
                </a:highlight>
                <a:latin typeface="Times New Roman"/>
                <a:ea typeface="Times New Roman"/>
                <a:cs typeface="Times New Roman"/>
                <a:sym typeface="Times New Roman"/>
              </a:rPr>
              <a:t>o</a:t>
            </a:r>
            <a:r>
              <a:rPr lang="lt" sz="1200" dirty="0">
                <a:solidFill>
                  <a:schemeClr val="dk1"/>
                </a:solidFill>
                <a:highlight>
                  <a:srgbClr val="FFFFFF"/>
                </a:highlight>
                <a:latin typeface="Times New Roman"/>
                <a:ea typeface="Times New Roman"/>
                <a:cs typeface="Times New Roman"/>
                <a:sym typeface="Times New Roman"/>
              </a:rPr>
              <a:t> (tikslūs tinklo duomenys 7 pav. ir penkių einamųjų elementų vidurkis, aiškesniam rezultatui 8 pav.), todėl, norint pasiekti dar didesnį tinklo tikslumą, reikia sužymėti daugiau duomenų.</a:t>
            </a:r>
            <a:endParaRPr sz="1200" dirty="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endParaRPr sz="1200" dirty="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1600"/>
              </a:spcAft>
              <a:buNone/>
            </a:pPr>
            <a:endParaRPr sz="1200" dirty="0">
              <a:latin typeface="Times New Roman"/>
              <a:ea typeface="Times New Roman"/>
              <a:cs typeface="Times New Roman"/>
              <a:sym typeface="Times New Roman"/>
            </a:endParaRPr>
          </a:p>
        </p:txBody>
      </p:sp>
      <p:pic>
        <p:nvPicPr>
          <p:cNvPr id="118" name="Google Shape;118;p20"/>
          <p:cNvPicPr preferRelativeResize="0"/>
          <p:nvPr/>
        </p:nvPicPr>
        <p:blipFill>
          <a:blip r:embed="rId3">
            <a:alphaModFix/>
          </a:blip>
          <a:stretch>
            <a:fillRect/>
          </a:stretch>
        </p:blipFill>
        <p:spPr>
          <a:xfrm>
            <a:off x="2013625" y="3037925"/>
            <a:ext cx="2285800" cy="1591225"/>
          </a:xfrm>
          <a:prstGeom prst="rect">
            <a:avLst/>
          </a:prstGeom>
          <a:noFill/>
          <a:ln>
            <a:noFill/>
          </a:ln>
        </p:spPr>
      </p:pic>
      <p:pic>
        <p:nvPicPr>
          <p:cNvPr id="119" name="Google Shape;119;p20"/>
          <p:cNvPicPr preferRelativeResize="0"/>
          <p:nvPr/>
        </p:nvPicPr>
        <p:blipFill>
          <a:blip r:embed="rId4">
            <a:alphaModFix/>
          </a:blip>
          <a:stretch>
            <a:fillRect/>
          </a:stretch>
        </p:blipFill>
        <p:spPr>
          <a:xfrm>
            <a:off x="4831675" y="3037925"/>
            <a:ext cx="2386877" cy="1591225"/>
          </a:xfrm>
          <a:prstGeom prst="rect">
            <a:avLst/>
          </a:prstGeom>
          <a:noFill/>
          <a:ln>
            <a:noFill/>
          </a:ln>
        </p:spPr>
      </p:pic>
      <p:sp>
        <p:nvSpPr>
          <p:cNvPr id="120" name="Google Shape;120;p20"/>
          <p:cNvSpPr txBox="1"/>
          <p:nvPr/>
        </p:nvSpPr>
        <p:spPr>
          <a:xfrm>
            <a:off x="2857425" y="4629150"/>
            <a:ext cx="598200" cy="18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lt" sz="1200">
                <a:latin typeface="Times New Roman"/>
                <a:ea typeface="Times New Roman"/>
                <a:cs typeface="Times New Roman"/>
                <a:sym typeface="Times New Roman"/>
              </a:rPr>
              <a:t>7 pav.</a:t>
            </a:r>
            <a:endParaRPr sz="1200">
              <a:latin typeface="Times New Roman"/>
              <a:ea typeface="Times New Roman"/>
              <a:cs typeface="Times New Roman"/>
              <a:sym typeface="Times New Roman"/>
            </a:endParaRPr>
          </a:p>
        </p:txBody>
      </p:sp>
      <p:sp>
        <p:nvSpPr>
          <p:cNvPr id="121" name="Google Shape;121;p20"/>
          <p:cNvSpPr txBox="1"/>
          <p:nvPr/>
        </p:nvSpPr>
        <p:spPr>
          <a:xfrm>
            <a:off x="5726013" y="4629150"/>
            <a:ext cx="598200" cy="18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lt" sz="1200">
                <a:latin typeface="Times New Roman"/>
                <a:ea typeface="Times New Roman"/>
                <a:cs typeface="Times New Roman"/>
                <a:sym typeface="Times New Roman"/>
              </a:rPr>
              <a:t>8 pav.</a:t>
            </a:r>
            <a:endParaRPr sz="1200">
              <a:latin typeface="Times New Roman"/>
              <a:ea typeface="Times New Roman"/>
              <a:cs typeface="Times New Roman"/>
              <a:sym typeface="Times New Roman"/>
            </a:endParaRPr>
          </a:p>
        </p:txBody>
      </p:sp>
      <p:sp>
        <p:nvSpPr>
          <p:cNvPr id="122" name="Google Shape;12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lt"/>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lt">
                <a:latin typeface="Times New Roman"/>
                <a:ea typeface="Times New Roman"/>
                <a:cs typeface="Times New Roman"/>
                <a:sym typeface="Times New Roman"/>
              </a:rPr>
              <a:t>Išvados (2)</a:t>
            </a:r>
            <a:endParaRPr>
              <a:latin typeface="Times New Roman"/>
              <a:ea typeface="Times New Roman"/>
              <a:cs typeface="Times New Roman"/>
              <a:sym typeface="Times New Roman"/>
            </a:endParaRPr>
          </a:p>
        </p:txBody>
      </p:sp>
      <p:sp>
        <p:nvSpPr>
          <p:cNvPr id="128" name="Google Shape;128;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04800" algn="just" rtl="0">
              <a:lnSpc>
                <a:spcPct val="150000"/>
              </a:lnSpc>
              <a:spcBef>
                <a:spcPts val="0"/>
              </a:spcBef>
              <a:spcAft>
                <a:spcPts val="0"/>
              </a:spcAft>
              <a:buClr>
                <a:schemeClr val="dk1"/>
              </a:buClr>
              <a:buSzPts val="1200"/>
              <a:buFont typeface="+mj-lt"/>
              <a:buAutoNum type="arabicPeriod" startAt="4"/>
            </a:pPr>
            <a:r>
              <a:rPr lang="lt" sz="1200" dirty="0">
                <a:solidFill>
                  <a:schemeClr val="dk1"/>
                </a:solidFill>
                <a:highlight>
                  <a:srgbClr val="FFFFFF"/>
                </a:highlight>
                <a:latin typeface="Times New Roman"/>
                <a:ea typeface="Times New Roman"/>
                <a:cs typeface="Times New Roman"/>
                <a:sym typeface="Times New Roman"/>
              </a:rPr>
              <a:t>Sudarytas modelis netinka, jeigu žmogus serga liga, kuris smarkiai deformuoja organus. Tokiu atveju tinklo optimizavimui reikia skirti daugiau resursų ir reikia sužymėti daugiau duomenų. </a:t>
            </a:r>
            <a:endParaRPr sz="1200" dirty="0">
              <a:solidFill>
                <a:schemeClr val="dk1"/>
              </a:solidFill>
              <a:highlight>
                <a:srgbClr val="FFFFFF"/>
              </a:highlight>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AutoNum type="arabicPeriod" startAt="4"/>
            </a:pPr>
            <a:r>
              <a:rPr lang="lt" sz="1200" dirty="0">
                <a:solidFill>
                  <a:schemeClr val="dk1"/>
                </a:solidFill>
                <a:highlight>
                  <a:srgbClr val="FFFFFF"/>
                </a:highlight>
                <a:latin typeface="Times New Roman"/>
                <a:ea typeface="Times New Roman"/>
                <a:cs typeface="Times New Roman"/>
                <a:sym typeface="Times New Roman"/>
              </a:rPr>
              <a:t>Šis darbas parodo, jog </a:t>
            </a:r>
            <a:r>
              <a:rPr lang="en-US" sz="1200" dirty="0">
                <a:solidFill>
                  <a:schemeClr val="dk1"/>
                </a:solidFill>
                <a:highlight>
                  <a:srgbClr val="FFFFFF"/>
                </a:highlight>
                <a:latin typeface="Times New Roman"/>
                <a:ea typeface="Times New Roman"/>
                <a:cs typeface="Times New Roman"/>
                <a:sym typeface="Times New Roman"/>
              </a:rPr>
              <a:t>n</a:t>
            </a:r>
            <a:r>
              <a:rPr lang="lt-LT" sz="1200" dirty="0">
                <a:solidFill>
                  <a:schemeClr val="dk1"/>
                </a:solidFill>
                <a:highlight>
                  <a:srgbClr val="FFFFFF"/>
                </a:highlight>
                <a:latin typeface="Times New Roman"/>
                <a:ea typeface="Times New Roman"/>
                <a:cs typeface="Times New Roman"/>
                <a:sym typeface="Times New Roman"/>
              </a:rPr>
              <a:t>orint </a:t>
            </a:r>
            <a:r>
              <a:rPr lang="lt" sz="1200" dirty="0">
                <a:solidFill>
                  <a:schemeClr val="dk1"/>
                </a:solidFill>
                <a:highlight>
                  <a:srgbClr val="FFFFFF"/>
                </a:highlight>
                <a:latin typeface="Times New Roman"/>
                <a:ea typeface="Times New Roman"/>
                <a:cs typeface="Times New Roman"/>
                <a:sym typeface="Times New Roman"/>
              </a:rPr>
              <a:t>pasiekti didelio tikslumo objektų aptikimą kompiuterinės tomografijos nuotraukose, nereikia turėti daug duomenų ir daug resursų. Tai įmanoma padaryti ir naudojant Google Cloud platformą, kuri suteikia nemokamą prieigą prie GPU resursų.</a:t>
            </a:r>
            <a:endParaRPr sz="1200" dirty="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1600"/>
              </a:spcAft>
              <a:buNone/>
            </a:pPr>
            <a:endParaRPr sz="1200" dirty="0">
              <a:latin typeface="Times New Roman"/>
              <a:ea typeface="Times New Roman"/>
              <a:cs typeface="Times New Roman"/>
              <a:sym typeface="Times New Roman"/>
            </a:endParaRPr>
          </a:p>
        </p:txBody>
      </p:sp>
      <p:sp>
        <p:nvSpPr>
          <p:cNvPr id="129" name="Google Shape;12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lt"/>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749</Words>
  <Application>Microsoft Office PowerPoint</Application>
  <PresentationFormat>On-screen Show (16:9)</PresentationFormat>
  <Paragraphs>55</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Times New Roman</vt:lpstr>
      <vt:lpstr>Simple Light</vt:lpstr>
      <vt:lpstr>VILNIAUS UNIVERSITETAS MATEMATIKOS IR INFORMATIKOS FAKULTETAS PROGRAMŲ SISTEMŲ BAKALAURO STUDIJŲ PROGRAMA</vt:lpstr>
      <vt:lpstr>Darbo tikslas ir uždaviniai</vt:lpstr>
      <vt:lpstr>Kas buvo padaryta (1)</vt:lpstr>
      <vt:lpstr>Kas buvo padaryta (2) </vt:lpstr>
      <vt:lpstr>Kas buvo padaryta (3) </vt:lpstr>
      <vt:lpstr>Rezultatai (1)</vt:lpstr>
      <vt:lpstr>Rezultatai (2) </vt:lpstr>
      <vt:lpstr>Išvados (1)</vt:lpstr>
      <vt:lpstr>Išvados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VILNIAUS UNIVERSITETAS MATEMATIKOS IR INFORMATIKOS FAKULTETAS PROGRAMŲ SISTEMŲ BAKALAURO STUDIJŲ PROGRAMA</dc:title>
  <cp:lastModifiedBy>Paulius Milmantas</cp:lastModifiedBy>
  <cp:revision>5</cp:revision>
  <dcterms:modified xsi:type="dcterms:W3CDTF">2020-06-25T18:00:36Z</dcterms:modified>
</cp:coreProperties>
</file>