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20"/>
  </p:normalViewPr>
  <p:slideViewPr>
    <p:cSldViewPr snapToGrid="0">
      <p:cViewPr varScale="1">
        <p:scale>
          <a:sx n="103" d="100"/>
          <a:sy n="103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0FD5D-4F54-7B4E-967C-88386F6206CA}" type="datetimeFigureOut">
              <a:rPr lang="en-LT" smtClean="0"/>
              <a:t>01/06/2024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CDEAB-B754-AB4C-A9B9-B6D4B7D79DF2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6978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0D81-35F3-4DE7-8FAB-8C3ECBFA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FFC1D-BB02-D9D8-008F-D948DC178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1641C-F934-5412-290A-2326958A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2813-A662-024E-930C-A08905EF9CD9}" type="datetime1">
              <a:rPr lang="en-US" smtClean="0"/>
              <a:t>6/1/24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191B-1425-9069-CCF1-F6769DCF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D6FE-8C5E-BE40-3D87-6F02A28C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8187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212C-10AA-2411-B3CF-EB4F3923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A5EB6-45E4-9948-A183-A073C2A6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B150-74DC-50C5-D61E-9ACC89E2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88F0-2601-6A49-96D5-64994CBF10DD}" type="datetime1">
              <a:rPr lang="en-US" smtClean="0"/>
              <a:t>6/1/24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889D-FB8E-C851-46E5-CE6DCD5B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82DE1-0874-05DC-F1E5-23F38FC3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7641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69B8C-B6FB-B24D-F4E9-65C47CE9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67F81-0A1C-79E0-4D32-7D12E8B53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F2B8-555E-682A-131B-2A597FF4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8512-A065-0A4D-AFB1-5D366F9432C8}" type="datetime1">
              <a:rPr lang="en-US" smtClean="0"/>
              <a:t>6/1/24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FCD4-97FA-D1D8-E6B0-16B4A5B6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3590-F57A-9893-0642-C3FB645E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9976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D7AF-85A2-4870-ED84-5B3B3FAE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B032-ED16-0302-E4E0-DDF64277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4F67-CF00-D66E-AD38-DCA9E5A8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2F-5A07-7742-8782-A71A3D9D7279}" type="datetime1">
              <a:rPr lang="en-US" smtClean="0"/>
              <a:t>6/1/24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718C-C827-9ADD-8EE2-8A8C6250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5FCA-862D-22CE-1CC8-677672D1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0274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B210-646B-DC15-3121-EF5C5BCA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F9C1-EDBA-688F-A99A-39095F76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9D8C-E770-C76E-C3C6-AF125CBB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BF14-B659-2E43-A6D2-7C3845ED35F1}" type="datetime1">
              <a:rPr lang="en-US" smtClean="0"/>
              <a:t>6/1/24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EE0D-66AA-183F-261D-5FE9E00C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DDA5-DE59-3B0E-AE4C-9984F72F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9897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9497-0152-8EF9-4B7A-DEBEA044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C226-D4D0-9811-7CD7-ADECAD1AD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9CCB7-9252-74F6-EB2E-2C0159AD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BDD3D-B4F2-0172-F692-2BA1BD0E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6B20-D52E-2D44-90D7-F178081C4389}" type="datetime1">
              <a:rPr lang="en-US" smtClean="0"/>
              <a:t>6/1/24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2B76E-2084-AE09-034E-A524F882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F3C5E-6E22-2053-78E6-AD07FDF9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273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CBEB-4685-1C00-837D-470D450E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7E44-6DA2-D6DA-4491-C4FD7696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17B8-0B9E-041A-62D8-76ADB559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2A6B1-28DE-B039-F042-E4BD11C1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AAEFC-6F10-BCBB-B523-5A687736F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97B37-6A5D-BCBE-FB3C-59B8C666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56FF-B0B5-414D-AEA8-B79B3671312D}" type="datetime1">
              <a:rPr lang="en-US" smtClean="0"/>
              <a:t>6/1/24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54A6B-FB6A-F1C4-E3F4-520A535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4EC3E-94C8-2491-E562-D1B4844B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0087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6CBD-561E-F500-2B3D-29826A4A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766F3-A5DD-A667-406E-6DD54F6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DE55-B989-E044-A51B-E00F5BF71939}" type="datetime1">
              <a:rPr lang="en-US" smtClean="0"/>
              <a:t>6/1/24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D59FF-4323-2F1C-DBBD-35F74902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EAEDC-3A8D-69C2-FE59-F1168E3E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8173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29B73-2C37-5A36-2AA2-662F9770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4A2-45B6-FB41-8BF7-892FA4E1C3CD}" type="datetime1">
              <a:rPr lang="en-US" smtClean="0"/>
              <a:t>6/1/24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5D61D-5624-D851-F3C2-28061538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A866-CBB3-CEEC-4662-94A22C6D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972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4CDF-715B-8BA8-326E-23CC436C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9DB5-8167-2AC9-2888-E537F531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36F91-5C5C-9B00-06D0-5CC0D213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A9CB7-791A-E2AA-6E35-09E0A0D2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F436-EE97-694F-8530-A61CC724FFF3}" type="datetime1">
              <a:rPr lang="en-US" smtClean="0"/>
              <a:t>6/1/24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CE3-C4C6-935E-837D-553FB559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5942F-4594-C852-50D6-F2DE5B7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899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B137-B0C6-7F27-5002-D4D11D68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45022-3C96-698D-790A-A02656C82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C151C-C77D-3F37-3135-40016D27E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AE03-6408-E142-0188-0D572537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58B4-E17E-CF4C-8EF4-6EECA8B60654}" type="datetime1">
              <a:rPr lang="en-US" smtClean="0"/>
              <a:t>6/1/24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85DFD-7376-F0A9-FCC5-F788E55E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91157-9A4D-ED58-28F8-632BFB72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5543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04840-7159-1306-F8AA-5F714F47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AAB12-391D-C0F3-06CB-7D66252B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128B-E565-B667-A988-2B14B8E4C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E587F-2123-614B-9D6C-18CADEAEBD2A}" type="datetime1">
              <a:rPr lang="en-US" smtClean="0"/>
              <a:t>6/1/24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9EC2-77E2-3A63-2813-4E8521F28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BD06-9332-A4F3-275D-5BF1FFD0D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EF514-B0F4-3549-A757-2F23324BD67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1142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7A84-4B94-8EDE-751A-2AE1001E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LT" dirty="0"/>
              <a:t>Baltymų struktūrų modeliavimas trimatėje erdvėje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23CFF-3F38-7CDB-6CFE-47299518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6560"/>
            <a:ext cx="9144000" cy="3107681"/>
          </a:xfrm>
        </p:spPr>
        <p:txBody>
          <a:bodyPr>
            <a:normAutofit/>
          </a:bodyPr>
          <a:lstStyle/>
          <a:p>
            <a:r>
              <a:rPr lang="en-LT" dirty="0"/>
              <a:t>Paulius Milmantas</a:t>
            </a:r>
          </a:p>
          <a:p>
            <a:r>
              <a:rPr lang="en-LT" dirty="0"/>
              <a:t>Darbo vadovas: doc. </a:t>
            </a:r>
            <a:r>
              <a:rPr lang="en-GB" dirty="0" err="1"/>
              <a:t>dr.</a:t>
            </a:r>
            <a:r>
              <a:rPr lang="en-GB" dirty="0"/>
              <a:t> Linas </a:t>
            </a:r>
            <a:r>
              <a:rPr lang="en-GB" dirty="0" err="1"/>
              <a:t>Petkevičius</a:t>
            </a:r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</a:pPr>
            <a:r>
              <a:rPr lang="en-GB" sz="2000" dirty="0"/>
              <a:t>Vilniaus </a:t>
            </a:r>
            <a:r>
              <a:rPr lang="en-GB" sz="2000" dirty="0" err="1"/>
              <a:t>Universitetas</a:t>
            </a:r>
            <a:endParaRPr lang="en-GB" sz="2000" dirty="0"/>
          </a:p>
          <a:p>
            <a:r>
              <a:rPr lang="en-GB" sz="2000" dirty="0" err="1"/>
              <a:t>Matematikos</a:t>
            </a:r>
            <a:r>
              <a:rPr lang="en-GB" sz="2000" dirty="0"/>
              <a:t> </a:t>
            </a:r>
            <a:r>
              <a:rPr lang="en-GB" sz="2000" dirty="0" err="1"/>
              <a:t>ir</a:t>
            </a:r>
            <a:r>
              <a:rPr lang="en-GB" sz="2000" dirty="0"/>
              <a:t> </a:t>
            </a:r>
            <a:r>
              <a:rPr lang="en-GB" sz="2000" dirty="0" err="1"/>
              <a:t>informatikos</a:t>
            </a:r>
            <a:r>
              <a:rPr lang="en-GB" sz="2000" dirty="0"/>
              <a:t> </a:t>
            </a:r>
            <a:r>
              <a:rPr lang="en-GB" sz="2000" dirty="0" err="1"/>
              <a:t>fakultetas</a:t>
            </a:r>
            <a:endParaRPr lang="en-GB" sz="2000" dirty="0"/>
          </a:p>
          <a:p>
            <a:endParaRPr lang="en-GB" dirty="0"/>
          </a:p>
          <a:p>
            <a:r>
              <a:rPr lang="en-GB" dirty="0" err="1"/>
              <a:t>Magistro</a:t>
            </a:r>
            <a:r>
              <a:rPr lang="en-GB" dirty="0"/>
              <a:t> </a:t>
            </a:r>
            <a:r>
              <a:rPr lang="en-GB" dirty="0" err="1"/>
              <a:t>baigiamojo</a:t>
            </a:r>
            <a:r>
              <a:rPr lang="en-GB" dirty="0"/>
              <a:t> </a:t>
            </a:r>
            <a:r>
              <a:rPr lang="en-GB" dirty="0" err="1"/>
              <a:t>darbo</a:t>
            </a:r>
            <a:r>
              <a:rPr lang="en-GB" dirty="0"/>
              <a:t> </a:t>
            </a:r>
            <a:r>
              <a:rPr lang="en-GB" dirty="0" err="1"/>
              <a:t>gynimas</a:t>
            </a:r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48101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5E6D-F51C-ADA9-B446-AB417C67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Rezultatai (2)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DA96C23-DE07-570E-A036-6F3A05D82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074" y="1690688"/>
            <a:ext cx="69458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15EAD-7414-6260-66F2-C8B794C7128E}"/>
              </a:ext>
            </a:extLst>
          </p:cNvPr>
          <p:cNvSpPr txBox="1"/>
          <p:nvPr/>
        </p:nvSpPr>
        <p:spPr>
          <a:xfrm>
            <a:off x="4571063" y="6042026"/>
            <a:ext cx="304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i="1" dirty="0"/>
              <a:t>Pav. 5 Rezultatų palyginimas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155A5-6BD3-AFAC-5068-F4A849B4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8702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EF7E-4AD3-09CF-9829-ED7DBD3E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Pateiktas pasiūlymas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A6AA44E7-9B38-9F17-8452-1E79A901E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786" y="1825625"/>
            <a:ext cx="1033442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7F1B6-90AB-42AB-0383-0577FE199D15}"/>
              </a:ext>
            </a:extLst>
          </p:cNvPr>
          <p:cNvSpPr txBox="1"/>
          <p:nvPr/>
        </p:nvSpPr>
        <p:spPr>
          <a:xfrm>
            <a:off x="4172363" y="6176963"/>
            <a:ext cx="384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i="1" dirty="0"/>
              <a:t>Pav. 6 Pasiūlyta skaičiavimo schema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C9D24-8B43-B6C1-CDFE-DD3F3F84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2592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6D83-8DE6-705C-A336-DE2C73A0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Rezultatai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6EB3-18CC-6FDA-3979-B0713D2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Darbe buvo praplėsta </a:t>
            </a:r>
            <a:r>
              <a:rPr lang="lt-LT" dirty="0" err="1"/>
              <a:t>ColabFold</a:t>
            </a:r>
            <a:r>
              <a:rPr lang="lt-LT" dirty="0"/>
              <a:t> programa, leidžiant nurodyti savo pradinių duomenų paieškos serverio adresą. Taip yra leidžiama modifikuoti esamą integraciją su MMSeq2 sprendimu.</a:t>
            </a:r>
          </a:p>
          <a:p>
            <a:r>
              <a:rPr lang="lt-LT" dirty="0" err="1"/>
              <a:t>ColabFold</a:t>
            </a:r>
            <a:r>
              <a:rPr lang="lt-LT" dirty="0"/>
              <a:t> praplėstas DIAMOND ir SWIPE programomis.</a:t>
            </a:r>
          </a:p>
          <a:p>
            <a:r>
              <a:rPr lang="lt-LT" dirty="0"/>
              <a:t>Bandymas skaičiuoti suderinamumo indekso reikšmes sekoms buvo nesėkmingas.</a:t>
            </a:r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DD1F5-1B3E-F03F-F3C1-D810FD04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1933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C6D6-13A7-2017-50C7-F2C60259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Išvados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A000-D22F-7B77-72CC-3E8DEE0E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Pasiūlyta metrika skaičiuoti suderinamumo indeksą nėra veiksminga.</a:t>
            </a:r>
          </a:p>
          <a:p>
            <a:r>
              <a:rPr lang="lt-LT" dirty="0"/>
              <a:t>Sekų paieškos serveris, kurį naudoja </a:t>
            </a:r>
            <a:r>
              <a:rPr lang="lt-LT" dirty="0" err="1"/>
              <a:t>ColabFold</a:t>
            </a:r>
            <a:r>
              <a:rPr lang="lt-LT" dirty="0"/>
              <a:t>, yra per daug apribotas.</a:t>
            </a:r>
          </a:p>
          <a:p>
            <a:r>
              <a:rPr lang="lt-LT" dirty="0" err="1"/>
              <a:t>ColabFold</a:t>
            </a:r>
            <a:r>
              <a:rPr lang="lt-LT" dirty="0"/>
              <a:t> per daug riboja pradinio duomenų rinkinio sudarymo nustatymus.</a:t>
            </a:r>
          </a:p>
          <a:p>
            <a:r>
              <a:rPr lang="lt-LT" dirty="0"/>
              <a:t>MMSeq2 nėra universalus sekų paieškos algoritmas.</a:t>
            </a:r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6C624-A574-2F01-C681-9039B917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018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D0F4-6556-5CBB-0952-9E10AE62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Tiriama sritis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0412-B960-25FA-8B6D-B4062049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t-LT" b="1" dirty="0"/>
              <a:t>Kas yra tiriama?</a:t>
            </a:r>
          </a:p>
          <a:p>
            <a:pPr marL="0" indent="0">
              <a:buNone/>
            </a:pPr>
            <a:r>
              <a:rPr lang="lt-LT" dirty="0"/>
              <a:t>Darbe yra tiriami galimi baltymų struktūrų modeliavimo algoritmo </a:t>
            </a:r>
            <a:r>
              <a:rPr lang="lt-LT" dirty="0" err="1"/>
              <a:t>ColabFold</a:t>
            </a:r>
            <a:r>
              <a:rPr lang="lt-LT" dirty="0"/>
              <a:t> pagerinimo būdai. Vienas iš būdų - pradinės MSA struktūros sukūrimo metodo tobulinimas.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b="1" dirty="0"/>
              <a:t>Kaip veikia modeliavimo algoritmai?</a:t>
            </a:r>
          </a:p>
          <a:p>
            <a:pPr marL="0" indent="0">
              <a:buNone/>
            </a:pPr>
            <a:r>
              <a:rPr lang="lt-LT" dirty="0"/>
              <a:t>Baltymus sudaro aminorūgščių sekos. Trimatės erdvės baltymų modeliavimo algoritmai priima šias sekas ir grąžina atomų koordinates 3D erdvėje.</a:t>
            </a:r>
          </a:p>
          <a:p>
            <a:pPr marL="0" indent="0">
              <a:buNone/>
            </a:pPr>
            <a:r>
              <a:rPr lang="lt-LT" dirty="0"/>
              <a:t> </a:t>
            </a:r>
          </a:p>
          <a:p>
            <a:pPr marL="0" indent="0">
              <a:buNone/>
            </a:pPr>
            <a:r>
              <a:rPr lang="lt-LT" b="1" dirty="0"/>
              <a:t>Kodėl tai yra svarbu?</a:t>
            </a:r>
          </a:p>
          <a:p>
            <a:pPr marL="0" indent="0">
              <a:buNone/>
            </a:pPr>
            <a:r>
              <a:rPr lang="lt-LT" dirty="0"/>
              <a:t>Trimatis baltymų modeliavimas yra reikalingas, norint sužinoti baltymo struktūrą ir jo funkcinėmis savybėmis. Nuo to, kaip susilankstys baltymas trimatėje erdvėje, priklauso jo funkcionalumas.</a:t>
            </a:r>
            <a:endParaRPr lang="en-LT" dirty="0"/>
          </a:p>
          <a:p>
            <a:endParaRPr lang="en-GB" dirty="0">
              <a:effectLst/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C7EFE-EDE3-97E3-363E-5815421F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5091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10B4-3192-BB27-3F5A-B29DAA54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Tiriama sritis (2)</a:t>
            </a:r>
          </a:p>
        </p:txBody>
      </p:sp>
      <p:pic>
        <p:nvPicPr>
          <p:cNvPr id="5" name="Content Placeholder 4" descr="A blue ribbon with yellow and green lines&#10;&#10;Description automatically generated">
            <a:extLst>
              <a:ext uri="{FF2B5EF4-FFF2-40B4-BE49-F238E27FC236}">
                <a16:creationId xmlns:a16="http://schemas.microsoft.com/office/drawing/2014/main" id="{3F9D9CDD-4487-903F-86EB-A124FA9A2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808" y="2466975"/>
            <a:ext cx="7327900" cy="4025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09E7D-5A9A-486C-B97E-18D76685F95B}"/>
              </a:ext>
            </a:extLst>
          </p:cNvPr>
          <p:cNvSpPr txBox="1"/>
          <p:nvPr/>
        </p:nvSpPr>
        <p:spPr>
          <a:xfrm>
            <a:off x="1977081" y="1894165"/>
            <a:ext cx="866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PIAQIHILEGRSDEQKETLIREVSEAISRSLDAPLTSVRVIITEMAKGHFGIGGELASK</a:t>
            </a:r>
            <a:endParaRPr lang="en-L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5BA7A-C6B2-829C-6DFB-85F856191051}"/>
              </a:ext>
            </a:extLst>
          </p:cNvPr>
          <p:cNvSpPr txBox="1"/>
          <p:nvPr/>
        </p:nvSpPr>
        <p:spPr>
          <a:xfrm>
            <a:off x="4628350" y="6492875"/>
            <a:ext cx="311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i="1" dirty="0"/>
              <a:t>Pav. 1 Sulankstytas baltymas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4D0B5-8DC1-470D-99C7-D95E3B50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40003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6A36-C15D-922C-CBA6-CFD3331C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Tiriama sritis (3)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7F5D0A6A-A869-7A48-7F52-95BEC16C9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538"/>
            <a:ext cx="10515600" cy="42215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F9B95-8EC3-637F-2014-13EC64D3BE9B}"/>
              </a:ext>
            </a:extLst>
          </p:cNvPr>
          <p:cNvSpPr txBox="1"/>
          <p:nvPr/>
        </p:nvSpPr>
        <p:spPr>
          <a:xfrm>
            <a:off x="4421150" y="6115512"/>
            <a:ext cx="33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i="1" dirty="0"/>
              <a:t>Pav. 2 Klaidų tikimybių metrikos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0911F-A542-BB0D-1AEF-76F55778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516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EC6-3247-1AC8-9E47-D008D8CE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Tikslas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uždaviniai</a:t>
            </a:r>
            <a:endParaRPr lang="en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5649-1514-C8FD-FAD3-3669FDCE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lt-LT" dirty="0"/>
              <a:t>Iškeltas pagrindinis tikslas - pasiūlyti ir </a:t>
            </a:r>
            <a:r>
              <a:rPr lang="lt-LT" dirty="0" err="1"/>
              <a:t>validuoti</a:t>
            </a:r>
            <a:r>
              <a:rPr lang="lt-LT" dirty="0"/>
              <a:t> matematinius ir infrastruktūrinius sprendimus, siekiant pagerinti baltymų modeliavimo algoritmus, patobulinant daugybinio sekų </a:t>
            </a:r>
            <a:r>
              <a:rPr lang="lt-LT" dirty="0" err="1"/>
              <a:t>palyginio</a:t>
            </a:r>
            <a:r>
              <a:rPr lang="lt-LT" dirty="0"/>
              <a:t> (MSA) sudarymą. </a:t>
            </a:r>
          </a:p>
          <a:p>
            <a:pPr marL="0" indent="0" algn="just">
              <a:buNone/>
            </a:pPr>
            <a:endParaRPr lang="lt-LT" dirty="0"/>
          </a:p>
          <a:p>
            <a:pPr marL="0" indent="0" algn="just">
              <a:buNone/>
            </a:pPr>
            <a:r>
              <a:rPr lang="lt-LT" dirty="0"/>
              <a:t>Darbe iškelti uždaviniai:</a:t>
            </a:r>
          </a:p>
          <a:p>
            <a:pPr algn="just"/>
            <a:r>
              <a:rPr lang="lt-LT" sz="2600" dirty="0"/>
              <a:t>Išanalizuoti </a:t>
            </a:r>
            <a:r>
              <a:rPr lang="lt-LT" sz="2600" dirty="0" err="1"/>
              <a:t>ColabFold</a:t>
            </a:r>
            <a:r>
              <a:rPr lang="lt-LT" sz="2600" dirty="0"/>
              <a:t> veikimą.</a:t>
            </a:r>
          </a:p>
          <a:p>
            <a:pPr algn="just"/>
            <a:r>
              <a:rPr lang="lt-LT" sz="2600" dirty="0"/>
              <a:t>Pateikti pasiūlymus, kaip galima patobulinti pradinių duomenų rinkinio sudarymo </a:t>
            </a:r>
            <a:r>
              <a:rPr lang="lt-LT" sz="2600" dirty="0" err="1"/>
              <a:t>ColabFold</a:t>
            </a:r>
            <a:r>
              <a:rPr lang="lt-LT" sz="2600" dirty="0"/>
              <a:t> algoritmą.</a:t>
            </a:r>
          </a:p>
          <a:p>
            <a:pPr algn="just"/>
            <a:r>
              <a:rPr lang="lt-LT" sz="2600" dirty="0"/>
              <a:t>Įgyvendinti pateiktus pasiūlymus.</a:t>
            </a:r>
          </a:p>
          <a:p>
            <a:pPr algn="just"/>
            <a:r>
              <a:rPr lang="lt-LT" sz="2600" dirty="0"/>
              <a:t>Palyginti įgyvendintų pasiūlymų grąžinamų rezultatų </a:t>
            </a:r>
            <a:r>
              <a:rPr lang="lt-LT" sz="2600" dirty="0" err="1"/>
              <a:t>pLDDT</a:t>
            </a:r>
            <a:r>
              <a:rPr lang="lt-LT" sz="2600" dirty="0"/>
              <a:t> metrikas su dabartiniu </a:t>
            </a:r>
            <a:r>
              <a:rPr lang="lt-LT" sz="2600" dirty="0" err="1"/>
              <a:t>ColabFold</a:t>
            </a:r>
            <a:r>
              <a:rPr lang="lt-LT" sz="2600" dirty="0"/>
              <a:t> sprendimu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ADD9-9C75-A0ED-3E68-60F56D06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1545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4C4D-0D02-7D02-8973-9FEF37EE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Problematika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71D4-CFCF-02A1-D8D9-9618FA18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T" dirty="0"/>
              <a:t>ColabFold neleidžia </a:t>
            </a:r>
            <a:r>
              <a:rPr lang="lt-LT" b="0" i="0" u="none" strike="noStrike" dirty="0">
                <a:effectLst/>
                <a:latin typeface="Arial" panose="020B0604020202020204" pitchFamily="34" charset="0"/>
              </a:rPr>
              <a:t>keisti sekų paieškos algoritmo ar lengvai pridėti savo duomenų bazės, programos veikimo metu.</a:t>
            </a:r>
          </a:p>
          <a:p>
            <a:r>
              <a:rPr lang="lt-LT" dirty="0" err="1">
                <a:latin typeface="Arial" panose="020B0604020202020204" pitchFamily="34" charset="0"/>
              </a:rPr>
              <a:t>ColabFold</a:t>
            </a:r>
            <a:r>
              <a:rPr lang="lt-LT" dirty="0">
                <a:latin typeface="Arial" panose="020B0604020202020204" pitchFamily="34" charset="0"/>
              </a:rPr>
              <a:t> naudoja tik vieną sekų lyginimo algoritmą – MMSeq2.</a:t>
            </a:r>
          </a:p>
          <a:p>
            <a:r>
              <a:rPr lang="lt-LT" dirty="0" err="1">
                <a:latin typeface="Arial" panose="020B0604020202020204" pitchFamily="34" charset="0"/>
              </a:rPr>
              <a:t>ColabFold</a:t>
            </a:r>
            <a:r>
              <a:rPr lang="lt-LT" dirty="0">
                <a:latin typeface="Arial" panose="020B0604020202020204" pitchFamily="34" charset="0"/>
              </a:rPr>
              <a:t> neleidžia pakeisti sekų paieškos </a:t>
            </a:r>
            <a:r>
              <a:rPr lang="lt-LT">
                <a:latin typeface="Arial" panose="020B0604020202020204" pitchFamily="34" charset="0"/>
              </a:rPr>
              <a:t>serverio adreso.</a:t>
            </a:r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DAF8-248A-F142-C75E-92ABC757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8075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77F-4724-84CB-C016-5FB2DC0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Pateiktas pasiūlymas (1)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BDCD8E01-B5E3-54D7-310E-1BBF05333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640"/>
            <a:ext cx="10515600" cy="38553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B236D-1895-23F8-C613-217113CDF091}"/>
              </a:ext>
            </a:extLst>
          </p:cNvPr>
          <p:cNvSpPr txBox="1"/>
          <p:nvPr/>
        </p:nvSpPr>
        <p:spPr>
          <a:xfrm>
            <a:off x="4275661" y="5928948"/>
            <a:ext cx="364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i="1" dirty="0"/>
              <a:t>Pav. 3 Pateikto sprendimo schema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0956B-D8DF-F49A-B8D0-8C9D3104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5915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C01-C946-C19F-209A-97391192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Pateiktas sprendimas (2)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5E2810-15EE-B9F7-2051-7EE6A03EC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239"/>
            <a:ext cx="10515600" cy="37781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1005D-DE9C-65CA-3846-4293B6F22D65}"/>
              </a:ext>
            </a:extLst>
          </p:cNvPr>
          <p:cNvSpPr txBox="1"/>
          <p:nvPr/>
        </p:nvSpPr>
        <p:spPr>
          <a:xfrm>
            <a:off x="4493491" y="5890349"/>
            <a:ext cx="320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T" i="1" dirty="0"/>
              <a:t>Pav. 4 Patobulintas ColabFold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CC37-AA28-3709-14F6-EE3D3FC0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4712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4661-DF2F-9FA8-1C13-04525BAE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Rezultatai (1)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C58420-AE49-B73A-DF4D-9CEEF1621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902560"/>
              </p:ext>
            </p:extLst>
          </p:nvPr>
        </p:nvGraphicFramePr>
        <p:xfrm>
          <a:off x="1721069" y="1832960"/>
          <a:ext cx="3933498" cy="425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5924">
                  <a:extLst>
                    <a:ext uri="{9D8B030D-6E8A-4147-A177-3AD203B41FA5}">
                      <a16:colId xmlns:a16="http://schemas.microsoft.com/office/drawing/2014/main" val="1045562885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422748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Algoritmas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Didžiausia pLDDT reikšmė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98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MMSeq2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97,4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66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MMSeq2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97,4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MMSeq2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97,4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MMSeq2 + 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97,4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08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97,4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97,4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43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SWIPE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97,4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70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SWIPE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97,4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7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SWIPE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97,4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39161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C8E9B83-5737-8D48-A0E7-879EA9739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426526"/>
              </p:ext>
            </p:extLst>
          </p:nvPr>
        </p:nvGraphicFramePr>
        <p:xfrm>
          <a:off x="6379778" y="1825625"/>
          <a:ext cx="3933498" cy="425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8628">
                  <a:extLst>
                    <a:ext uri="{9D8B030D-6E8A-4147-A177-3AD203B41FA5}">
                      <a16:colId xmlns:a16="http://schemas.microsoft.com/office/drawing/2014/main" val="1045562885"/>
                    </a:ext>
                  </a:extLst>
                </a:gridCol>
                <a:gridCol w="1644870">
                  <a:extLst>
                    <a:ext uri="{9D8B030D-6E8A-4147-A177-3AD203B41FA5}">
                      <a16:colId xmlns:a16="http://schemas.microsoft.com/office/drawing/2014/main" val="422748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Algoritmas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Didžiausia pLDDT reikšmė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98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MMSeq2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43,3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66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MMSeq2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43,3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MMSeq2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43,3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MMSeq2 + 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43,3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08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43,3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43,3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43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SWIPE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56,1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70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SWIPE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56,1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7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MMSeq2 + SWIPE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T" dirty="0"/>
                        <a:t>56,1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3916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681030-20D3-4DBD-EEBD-80C520131075}"/>
              </a:ext>
            </a:extLst>
          </p:cNvPr>
          <p:cNvSpPr txBox="1"/>
          <p:nvPr/>
        </p:nvSpPr>
        <p:spPr>
          <a:xfrm>
            <a:off x="2221487" y="6084920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i="1" dirty="0"/>
              <a:t>Lentelė 1. 1-as bandymas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5C890-B6D9-1913-3507-8B75E017E3FB}"/>
              </a:ext>
            </a:extLst>
          </p:cNvPr>
          <p:cNvSpPr txBox="1"/>
          <p:nvPr/>
        </p:nvSpPr>
        <p:spPr>
          <a:xfrm>
            <a:off x="7037853" y="6084920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i="1" dirty="0"/>
              <a:t>Lentelė 2. 2-as bandymas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036B0-F68B-5C17-8138-ACB9E358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F514-B0F4-3549-A757-2F23324BD67A}" type="slidenum">
              <a:rPr lang="en-LT" smtClean="0"/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3353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454</Words>
  <Application>Microsoft Macintosh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Baltymų struktūrų modeliavimas trimatėje erdvėje</vt:lpstr>
      <vt:lpstr>Tiriama sritis (1)</vt:lpstr>
      <vt:lpstr>Tiriama sritis (2)</vt:lpstr>
      <vt:lpstr>Tiriama sritis (3)</vt:lpstr>
      <vt:lpstr>Tikslas ir uždaviniai</vt:lpstr>
      <vt:lpstr>Problematika</vt:lpstr>
      <vt:lpstr>Pateiktas pasiūlymas (1)</vt:lpstr>
      <vt:lpstr>Pateiktas sprendimas (2)</vt:lpstr>
      <vt:lpstr>Rezultatai (1)</vt:lpstr>
      <vt:lpstr>Rezultatai (2)</vt:lpstr>
      <vt:lpstr>Pateiktas pasiūlymas</vt:lpstr>
      <vt:lpstr>Rezultatai</vt:lpstr>
      <vt:lpstr>Išvados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Baltymų struktūrų modeliavimas trimatėje erdvėje</dc:title>
  <dc:creator>Paulius Milmantas</dc:creator>
  <cp:lastModifiedBy>Paulius Milmantas</cp:lastModifiedBy>
  <cp:revision>41</cp:revision>
  <dcterms:created xsi:type="dcterms:W3CDTF">2024-05-13T09:37:56Z</dcterms:created>
  <dcterms:modified xsi:type="dcterms:W3CDTF">2024-06-01T09:45:12Z</dcterms:modified>
</cp:coreProperties>
</file>