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25" d="100"/>
          <a:sy n="25" d="100"/>
        </p:scale>
        <p:origin x="2880" y="-1800"/>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tiff"/><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10187778"/>
            <a:chOff x="576544" y="12808367"/>
            <a:chExt cx="12227390" cy="16681913"/>
          </a:xfrm>
        </p:grpSpPr>
        <p:sp>
          <p:nvSpPr>
            <p:cNvPr id="2" name="Rectangle 1"/>
            <p:cNvSpPr/>
            <p:nvPr/>
          </p:nvSpPr>
          <p:spPr>
            <a:xfrm>
              <a:off x="581844" y="14018500"/>
              <a:ext cx="12222090" cy="15471780"/>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Covid-19 or coronavirus has sent the entire world into states of emergency with its rapid rate of spread. Beginning in China, in a matter of a few months, the virus has been able to spread to almost all the countries in the world infecting a total of 3.49M people. There have been several calls for action by large tech companies and governments to help understand the dangers of Covid-19.</a:t>
              </a:r>
            </a:p>
            <a:p>
              <a:pPr algn="just">
                <a:spcBef>
                  <a:spcPts val="0"/>
                </a:spcBef>
                <a:spcAft>
                  <a:spcPts val="0"/>
                </a:spcAft>
              </a:pPr>
              <a:r>
                <a:rPr lang="en-US" sz="3200" dirty="0">
                  <a:latin typeface="Arial" panose="020B0604020202020204" pitchFamily="34" charset="0"/>
                  <a:cs typeface="Arial" panose="020B0604020202020204" pitchFamily="34" charset="0"/>
                </a:rPr>
                <a:t>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In this poster, a full stack data science solution to modelling the number of confirmed cases throughout the world will be demonstrated. Focusing on data selection, data preprocessing and modelling we observe an analytical approach to predicting on complex time series data. Modelling for both total global confirmed cases using an Arima time series model and a LSTM neural net model to predict for confirmed cases by pairwise date, country input values.</a:t>
              </a:r>
            </a:p>
          </p:txBody>
        </p:sp>
        <p:sp>
          <p:nvSpPr>
            <p:cNvPr id="16" name="Rectangle 15"/>
            <p:cNvSpPr>
              <a:spLocks/>
            </p:cNvSpPr>
            <p:nvPr/>
          </p:nvSpPr>
          <p:spPr bwMode="auto">
            <a:xfrm>
              <a:off x="576544" y="12808367"/>
              <a:ext cx="12222090" cy="1272686"/>
            </a:xfrm>
            <a:prstGeom prst="rect">
              <a:avLst/>
            </a:prstGeom>
            <a:solidFill>
              <a:srgbClr val="C00000"/>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bg1"/>
                  </a:solidFill>
                  <a:latin typeface="Verdana" pitchFamily="-108"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3609323" y="849919"/>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5400" b="1" dirty="0">
                <a:solidFill>
                  <a:srgbClr val="C00000"/>
                </a:solidFill>
                <a:latin typeface="Verdana" charset="0"/>
                <a:ea typeface="Verdana" charset="0"/>
                <a:cs typeface="Verdana" charset="0"/>
              </a:rPr>
              <a:t>Covid-19 Confirmed Cases Time Series Modelling</a:t>
            </a:r>
          </a:p>
          <a:p>
            <a:pPr marL="17574" algn="ctr">
              <a:spcBef>
                <a:spcPts val="667"/>
              </a:spcBef>
            </a:pPr>
            <a:endParaRPr lang="en-US" sz="2000" dirty="0">
              <a:solidFill>
                <a:srgbClr val="C00000"/>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2000" dirty="0">
                <a:solidFill>
                  <a:srgbClr val="C00000"/>
                </a:solidFill>
                <a:latin typeface="Arial Black" pitchFamily="-108" charset="0"/>
                <a:ea typeface="Arial Black" pitchFamily="-108" charset="0"/>
                <a:cs typeface="Arial Black" pitchFamily="-108" charset="0"/>
                <a:sym typeface="Arial Black" pitchFamily="-108" charset="0"/>
              </a:rPr>
              <a:t>Paul Lee – Leep5@rpi.edu</a:t>
            </a:r>
          </a:p>
          <a:p>
            <a:pPr marL="17574">
              <a:spcBef>
                <a:spcPts val="667"/>
              </a:spcBef>
            </a:pPr>
            <a:r>
              <a:rPr lang="en-US" sz="1400" b="1" baseline="30000" dirty="0">
                <a:solidFill>
                  <a:srgbClr val="C00000"/>
                </a:solidFill>
                <a:latin typeface="Arial Black" charset="0"/>
                <a:ea typeface="Arial Black" charset="0"/>
                <a:cs typeface="Arial Black" charset="0"/>
                <a:sym typeface="Arial Black" pitchFamily="-108" charset="0"/>
              </a:rPr>
              <a:t> </a:t>
            </a:r>
          </a:p>
          <a:p>
            <a:pPr marL="17574" algn="ctr">
              <a:spcBef>
                <a:spcPts val="667"/>
              </a:spcBef>
            </a:pPr>
            <a:r>
              <a:rPr lang="en-US" sz="2400" b="1" baseline="30000" dirty="0">
                <a:solidFill>
                  <a:srgbClr val="C00000"/>
                </a:solidFill>
                <a:latin typeface="Arial Black" charset="0"/>
                <a:ea typeface="Arial Black" charset="0"/>
                <a:cs typeface="Arial Black" charset="0"/>
                <a:sym typeface="Arial Black" pitchFamily="-108" charset="0"/>
              </a:rPr>
              <a:t>1</a:t>
            </a:r>
            <a:r>
              <a:rPr lang="en-US" sz="2400" b="1" dirty="0">
                <a:solidFill>
                  <a:srgbClr val="C00000"/>
                </a:solidFill>
                <a:latin typeface="Arial Black" charset="0"/>
                <a:ea typeface="Arial Black" charset="0"/>
                <a:cs typeface="Arial Black" charset="0"/>
                <a:sym typeface="Arial Black" pitchFamily="-108" charset="0"/>
              </a:rPr>
              <a:t>Rensselaer Polytechnic Institute, Tetherless World Constellation, Troy, NY, United States, </a:t>
            </a:r>
          </a:p>
        </p:txBody>
      </p:sp>
      <p:pic>
        <p:nvPicPr>
          <p:cNvPr id="15374" name="Picture 48" descr="twlogo.png"/>
          <p:cNvPicPr>
            <a:picLocks noChangeAspect="1"/>
          </p:cNvPicPr>
          <p:nvPr/>
        </p:nvPicPr>
        <p:blipFill>
          <a:blip r:embed="rId3"/>
          <a:srcRect/>
          <a:stretch>
            <a:fillRect/>
          </a:stretch>
        </p:blipFill>
        <p:spPr bwMode="auto">
          <a:xfrm>
            <a:off x="713454" y="551055"/>
            <a:ext cx="4435641" cy="2223713"/>
          </a:xfrm>
          <a:prstGeom prst="rect">
            <a:avLst/>
          </a:prstGeom>
          <a:noFill/>
          <a:ln w="9525">
            <a:noFill/>
            <a:miter lim="800000"/>
            <a:headEnd/>
            <a:tailEnd/>
          </a:ln>
        </p:spPr>
      </p:pic>
      <p:sp>
        <p:nvSpPr>
          <p:cNvPr id="15381" name="Rectangle 98"/>
          <p:cNvSpPr>
            <a:spLocks/>
          </p:cNvSpPr>
          <p:nvPr/>
        </p:nvSpPr>
        <p:spPr bwMode="auto">
          <a:xfrm>
            <a:off x="480349" y="38603237"/>
            <a:ext cx="14782800" cy="2743200"/>
          </a:xfrm>
          <a:prstGeom prst="rect">
            <a:avLst/>
          </a:prstGeom>
          <a:solidFill>
            <a:srgbClr val="C00000"/>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bg1"/>
                </a:solidFill>
                <a:latin typeface="Verdana" pitchFamily="-108" charset="0"/>
                <a:ea typeface="Verdana" pitchFamily="-108" charset="0"/>
                <a:cs typeface="Verdana" pitchFamily="-108" charset="0"/>
                <a:sym typeface="Verdana" pitchFamily="-108" charset="0"/>
              </a:rPr>
              <a:t>Glossary:</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bg1"/>
                </a:solidFill>
                <a:latin typeface="Verdana" pitchFamily="-108" charset="0"/>
                <a:ea typeface="Verdana" pitchFamily="-108" charset="0"/>
                <a:cs typeface="Verdana" pitchFamily="-108" charset="0"/>
                <a:sym typeface="Verdana" pitchFamily="-108" charset="0"/>
              </a:rPr>
              <a:t>LSTM – Long Short-Term Memory model an adaptation of the RNN model</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bg1"/>
                </a:solidFill>
                <a:latin typeface="Verdana" pitchFamily="-108" charset="0"/>
                <a:ea typeface="Verdana" pitchFamily="-108" charset="0"/>
                <a:cs typeface="Verdana" pitchFamily="-108" charset="0"/>
                <a:sym typeface="Verdana" pitchFamily="-108" charset="0"/>
              </a:rPr>
              <a:t>LSTM Model Input – Input for model must in 3D with the form (</a:t>
            </a:r>
            <a:r>
              <a:rPr lang="en-US" sz="2300" dirty="0" err="1">
                <a:solidFill>
                  <a:schemeClr val="bg1"/>
                </a:solidFill>
                <a:latin typeface="Verdana" pitchFamily="-108" charset="0"/>
                <a:ea typeface="Verdana" pitchFamily="-108" charset="0"/>
                <a:cs typeface="Verdana" pitchFamily="-108" charset="0"/>
                <a:sym typeface="Verdana" pitchFamily="-108" charset="0"/>
              </a:rPr>
              <a:t>Batch_size</a:t>
            </a:r>
            <a:r>
              <a:rPr lang="en-US" sz="2300" dirty="0">
                <a:solidFill>
                  <a:schemeClr val="bg1"/>
                </a:solidFill>
                <a:latin typeface="Verdana" pitchFamily="-108" charset="0"/>
                <a:ea typeface="Verdana" pitchFamily="-108" charset="0"/>
                <a:cs typeface="Verdana" pitchFamily="-108" charset="0"/>
                <a:sym typeface="Verdana" pitchFamily="-108" charset="0"/>
              </a:rPr>
              <a:t>, </a:t>
            </a:r>
            <a:r>
              <a:rPr lang="en-US" sz="2300" dirty="0" err="1">
                <a:solidFill>
                  <a:schemeClr val="bg1"/>
                </a:solidFill>
                <a:latin typeface="Verdana" pitchFamily="-108" charset="0"/>
                <a:ea typeface="Verdana" pitchFamily="-108" charset="0"/>
                <a:cs typeface="Verdana" pitchFamily="-108" charset="0"/>
                <a:sym typeface="Verdana" pitchFamily="-108" charset="0"/>
              </a:rPr>
              <a:t>Time_steps</a:t>
            </a:r>
            <a:r>
              <a:rPr lang="en-US" sz="2300" dirty="0">
                <a:solidFill>
                  <a:schemeClr val="bg1"/>
                </a:solidFill>
                <a:latin typeface="Verdana" pitchFamily="-108" charset="0"/>
                <a:ea typeface="Verdana" pitchFamily="-108" charset="0"/>
                <a:cs typeface="Verdana" pitchFamily="-108" charset="0"/>
                <a:sym typeface="Verdana" pitchFamily="-108" charset="0"/>
              </a:rPr>
              <a:t>, </a:t>
            </a:r>
            <a:r>
              <a:rPr lang="en-US" sz="2300" dirty="0" err="1">
                <a:solidFill>
                  <a:schemeClr val="bg1"/>
                </a:solidFill>
                <a:latin typeface="Verdana" pitchFamily="-108" charset="0"/>
                <a:ea typeface="Verdana" pitchFamily="-108" charset="0"/>
                <a:cs typeface="Verdana" pitchFamily="-108" charset="0"/>
                <a:sym typeface="Verdana" pitchFamily="-108" charset="0"/>
              </a:rPr>
              <a:t>Seq_Len</a:t>
            </a:r>
            <a:r>
              <a:rPr lang="en-US" sz="2300" dirty="0">
                <a:solidFill>
                  <a:schemeClr val="bg1"/>
                </a:solidFill>
                <a:latin typeface="Verdana" pitchFamily="-108" charset="0"/>
                <a:ea typeface="Verdana" pitchFamily="-108" charset="0"/>
                <a:cs typeface="Verdana" pitchFamily="-108" charset="0"/>
                <a:sym typeface="Verdana" pitchFamily="-108" charset="0"/>
              </a:rPr>
              <a:t>)</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bg1"/>
                </a:solidFill>
                <a:latin typeface="Verdana" pitchFamily="-108" charset="0"/>
                <a:ea typeface="Verdana" pitchFamily="-108" charset="0"/>
                <a:cs typeface="Verdana" pitchFamily="-108" charset="0"/>
                <a:sym typeface="Verdana" pitchFamily="-108" charset="0"/>
              </a:rPr>
              <a:t>ARIMA– Auto Regressive Integrated Moving Average</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bg1"/>
                </a:solidFill>
                <a:latin typeface="Verdana" pitchFamily="-108" charset="0"/>
                <a:ea typeface="Verdana" pitchFamily="-108" charset="0"/>
                <a:cs typeface="Verdana" pitchFamily="-108" charset="0"/>
                <a:sym typeface="Verdana" pitchFamily="-108" charset="0"/>
              </a:rPr>
              <a:t>Time Series – Data formatting style where date is most commonly index value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err="1">
                <a:solidFill>
                  <a:schemeClr val="bg1"/>
                </a:solidFill>
                <a:latin typeface="Verdana" pitchFamily="-108" charset="0"/>
                <a:ea typeface="Verdana" pitchFamily="-108" charset="0"/>
                <a:cs typeface="Verdana" pitchFamily="-108" charset="0"/>
                <a:sym typeface="Verdana" pitchFamily="-108" charset="0"/>
              </a:rPr>
              <a:t>QQNorm</a:t>
            </a:r>
            <a:r>
              <a:rPr lang="en-US" sz="2300" dirty="0">
                <a:solidFill>
                  <a:schemeClr val="bg1"/>
                </a:solidFill>
                <a:latin typeface="Verdana" pitchFamily="-108" charset="0"/>
                <a:ea typeface="Verdana" pitchFamily="-108" charset="0"/>
                <a:cs typeface="Verdana" pitchFamily="-108" charset="0"/>
                <a:sym typeface="Verdana" pitchFamily="-108" charset="0"/>
              </a:rPr>
              <a:t> – Quantile </a:t>
            </a:r>
            <a:r>
              <a:rPr lang="en-US" sz="2300" dirty="0" err="1">
                <a:solidFill>
                  <a:schemeClr val="bg1"/>
                </a:solidFill>
                <a:latin typeface="Verdana" pitchFamily="-108" charset="0"/>
                <a:ea typeface="Verdana" pitchFamily="-108" charset="0"/>
                <a:cs typeface="Verdana" pitchFamily="-108" charset="0"/>
                <a:sym typeface="Verdana" pitchFamily="-108" charset="0"/>
              </a:rPr>
              <a:t>Quantile</a:t>
            </a:r>
            <a:r>
              <a:rPr lang="en-US" sz="2300" dirty="0">
                <a:solidFill>
                  <a:schemeClr val="bg1"/>
                </a:solidFill>
                <a:latin typeface="Verdana" pitchFamily="-108" charset="0"/>
                <a:ea typeface="Verdana" pitchFamily="-108" charset="0"/>
                <a:cs typeface="Verdana" pitchFamily="-108" charset="0"/>
                <a:sym typeface="Verdana" pitchFamily="-108" charset="0"/>
              </a:rPr>
              <a:t> plot mapping variable distribution where linearity represents normality</a:t>
            </a:r>
          </a:p>
        </p:txBody>
      </p:sp>
      <p:pic>
        <p:nvPicPr>
          <p:cNvPr id="18" name="Picture 17" descr="RPI_red_header.png"/>
          <p:cNvPicPr>
            <a:picLocks noChangeAspect="1"/>
          </p:cNvPicPr>
          <p:nvPr/>
        </p:nvPicPr>
        <p:blipFill>
          <a:blip r:embed="rId4"/>
          <a:stretch>
            <a:fillRect/>
          </a:stretch>
        </p:blipFill>
        <p:spPr>
          <a:xfrm>
            <a:off x="25761484" y="1488598"/>
            <a:ext cx="4548903" cy="85291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14" name="Group 77">
            <a:extLst>
              <a:ext uri="{FF2B5EF4-FFF2-40B4-BE49-F238E27FC236}">
                <a16:creationId xmlns:a16="http://schemas.microsoft.com/office/drawing/2014/main" id="{0B012709-3E54-0A4A-A56C-F6CCF84FCAF5}"/>
              </a:ext>
            </a:extLst>
          </p:cNvPr>
          <p:cNvGrpSpPr>
            <a:grpSpLocks/>
          </p:cNvGrpSpPr>
          <p:nvPr/>
        </p:nvGrpSpPr>
        <p:grpSpPr bwMode="auto">
          <a:xfrm>
            <a:off x="446293" y="36622037"/>
            <a:ext cx="10110328" cy="1703932"/>
            <a:chOff x="509324" y="31389318"/>
            <a:chExt cx="15384053" cy="2380508"/>
          </a:xfrm>
          <a:solidFill>
            <a:srgbClr val="C00000"/>
          </a:solidFill>
        </p:grpSpPr>
        <p:sp>
          <p:nvSpPr>
            <p:cNvPr id="115" name="Rectangle 98">
              <a:extLst>
                <a:ext uri="{FF2B5EF4-FFF2-40B4-BE49-F238E27FC236}">
                  <a16:creationId xmlns:a16="http://schemas.microsoft.com/office/drawing/2014/main" id="{5B104374-0A11-6845-BA0E-8FA62CBC3662}"/>
                </a:ext>
              </a:extLst>
            </p:cNvPr>
            <p:cNvSpPr>
              <a:spLocks/>
            </p:cNvSpPr>
            <p:nvPr/>
          </p:nvSpPr>
          <p:spPr bwMode="auto">
            <a:xfrm>
              <a:off x="509324" y="31389318"/>
              <a:ext cx="15384053" cy="2380508"/>
            </a:xfrm>
            <a:prstGeom prst="rect">
              <a:avLst/>
            </a:prstGeom>
            <a:grpFill/>
            <a:ln w="12700">
              <a:noFill/>
              <a:miter lim="800000"/>
              <a:headEnd/>
              <a:tailEnd/>
            </a:ln>
          </p:spPr>
          <p:txBody>
            <a:bodyPr lIns="0" tIns="0" rIns="0" bIns="0">
              <a:prstTxWarp prst="textNoShape">
                <a:avLst/>
              </a:prstTxWarp>
            </a:bodyPr>
            <a:lstStyle/>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348" b="1" dirty="0">
                  <a:solidFill>
                    <a:schemeClr val="tx1"/>
                  </a:solidFill>
                  <a:latin typeface="Verdana" pitchFamily="-108" charset="0"/>
                  <a:ea typeface="Verdana" pitchFamily="-108" charset="0"/>
                  <a:cs typeface="Verdana" pitchFamily="-108" charset="0"/>
                  <a:sym typeface="Verdana" pitchFamily="-108" charset="0"/>
                </a:rPr>
                <a:t>Sponsors:</a:t>
              </a: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endParaRPr lang="en-US" sz="1134" b="1"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000" dirty="0"/>
                <a:t> </a:t>
              </a:r>
              <a:endParaRPr lang="en-US" sz="2000" b="1" dirty="0">
                <a:solidFill>
                  <a:schemeClr val="tx1"/>
                </a:solidFill>
                <a:latin typeface="Verdana" pitchFamily="-108" charset="0"/>
                <a:ea typeface="Verdana" pitchFamily="-108" charset="0"/>
                <a:cs typeface="Verdana" pitchFamily="-108" charset="0"/>
                <a:sym typeface="Verdana" pitchFamily="-108" charset="0"/>
              </a:endParaRPr>
            </a:p>
          </p:txBody>
        </p:sp>
        <p:pic>
          <p:nvPicPr>
            <p:cNvPr id="117" name="Picture 77" descr="twlogo.png">
              <a:extLst>
                <a:ext uri="{FF2B5EF4-FFF2-40B4-BE49-F238E27FC236}">
                  <a16:creationId xmlns:a16="http://schemas.microsoft.com/office/drawing/2014/main" id="{7234657E-D177-0643-B3A9-77A54598CAB1}"/>
                </a:ext>
              </a:extLst>
            </p:cNvPr>
            <p:cNvPicPr>
              <a:picLocks noChangeAspect="1"/>
            </p:cNvPicPr>
            <p:nvPr/>
          </p:nvPicPr>
          <p:blipFill>
            <a:blip r:embed="rId3"/>
            <a:srcRect/>
            <a:stretch>
              <a:fillRect/>
            </a:stretch>
          </p:blipFill>
          <p:spPr bwMode="auto">
            <a:xfrm>
              <a:off x="5036740" y="31863600"/>
              <a:ext cx="2739438" cy="1369718"/>
            </a:xfrm>
            <a:prstGeom prst="rect">
              <a:avLst/>
            </a:prstGeom>
            <a:grpFill/>
            <a:ln w="9525">
              <a:noFill/>
              <a:miter lim="800000"/>
              <a:headEnd/>
              <a:tailEnd/>
            </a:ln>
          </p:spPr>
        </p:pic>
      </p:grpSp>
      <p:sp>
        <p:nvSpPr>
          <p:cNvPr id="80" name="Rectangle 79">
            <a:extLst>
              <a:ext uri="{FF2B5EF4-FFF2-40B4-BE49-F238E27FC236}">
                <a16:creationId xmlns:a16="http://schemas.microsoft.com/office/drawing/2014/main" id="{0621F09B-467C-F848-AC1F-7595AF81100E}"/>
              </a:ext>
            </a:extLst>
          </p:cNvPr>
          <p:cNvSpPr/>
          <p:nvPr/>
        </p:nvSpPr>
        <p:spPr>
          <a:xfrm>
            <a:off x="21130271" y="22811001"/>
            <a:ext cx="9597038" cy="461665"/>
          </a:xfrm>
          <a:prstGeom prst="rect">
            <a:avLst/>
          </a:prstGeom>
        </p:spPr>
        <p:txBody>
          <a:bodyPr wrap="square">
            <a:spAutoFit/>
          </a:bodyPr>
          <a:lstStyle/>
          <a:p>
            <a:pPr algn="just">
              <a:spcBef>
                <a:spcPts val="0"/>
              </a:spcBef>
              <a:spcAft>
                <a:spcPts val="0"/>
              </a:spcAft>
            </a:pPr>
            <a:endParaRPr lang="en-US" sz="2400" dirty="0">
              <a:latin typeface="Arial" panose="020B0604020202020204" pitchFamily="34" charset="0"/>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717116" y="14269768"/>
            <a:ext cx="9605363" cy="6248237"/>
            <a:chOff x="576544" y="12808369"/>
            <a:chExt cx="12227388" cy="10231132"/>
          </a:xfrm>
        </p:grpSpPr>
        <p:sp>
          <p:nvSpPr>
            <p:cNvPr id="83" name="Rectangle 82">
              <a:extLst>
                <a:ext uri="{FF2B5EF4-FFF2-40B4-BE49-F238E27FC236}">
                  <a16:creationId xmlns:a16="http://schemas.microsoft.com/office/drawing/2014/main" id="{A84BE991-8DD8-B149-83DD-30AFB7A8EFC2}"/>
                </a:ext>
              </a:extLst>
            </p:cNvPr>
            <p:cNvSpPr/>
            <p:nvPr/>
          </p:nvSpPr>
          <p:spPr>
            <a:xfrm>
              <a:off x="581843" y="14018500"/>
              <a:ext cx="12222089" cy="9021001"/>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Covid-19 or the Coronavirus has forced several countries to take extreme measures in preventing the spread of the virus. In this approach to modelling the number of confirmed Covid cases, we look to investigate the questions surrounding the rate at which Covid-19 is spreading. </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There already exist several challenges and attempts at modelling the total number of confirmed Covid cases, but in this analysis, we look specifically at the applications of ARIMA and LSTM.</a:t>
              </a: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rgbClr val="C00000"/>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bg1"/>
                  </a:solidFill>
                  <a:latin typeface="Verdana" pitchFamily="-108" charset="0"/>
                  <a:ea typeface="Verdana" pitchFamily="-108" charset="0"/>
                  <a:cs typeface="Verdana" pitchFamily="-108" charset="0"/>
                  <a:sym typeface="Verdana" pitchFamily="-108" charset="0"/>
                </a:rPr>
                <a:t>Motivation</a:t>
              </a:r>
            </a:p>
          </p:txBody>
        </p:sp>
      </p:grpSp>
      <p:grpSp>
        <p:nvGrpSpPr>
          <p:cNvPr id="88" name="Group 87">
            <a:extLst>
              <a:ext uri="{FF2B5EF4-FFF2-40B4-BE49-F238E27FC236}">
                <a16:creationId xmlns:a16="http://schemas.microsoft.com/office/drawing/2014/main" id="{279E32D3-94D7-A94A-A7FB-F1A483ECF911}"/>
              </a:ext>
            </a:extLst>
          </p:cNvPr>
          <p:cNvGrpSpPr/>
          <p:nvPr/>
        </p:nvGrpSpPr>
        <p:grpSpPr>
          <a:xfrm>
            <a:off x="10481445" y="3961028"/>
            <a:ext cx="10216951" cy="9612592"/>
            <a:chOff x="68449" y="12808366"/>
            <a:chExt cx="25640649" cy="15489300"/>
          </a:xfrm>
        </p:grpSpPr>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76544" y="12808366"/>
              <a:ext cx="25132554" cy="1272686"/>
            </a:xfrm>
            <a:prstGeom prst="rect">
              <a:avLst/>
            </a:prstGeom>
            <a:solidFill>
              <a:srgbClr val="C00000"/>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bg1"/>
                  </a:solidFill>
                  <a:latin typeface="Verdana" pitchFamily="-108" charset="0"/>
                  <a:ea typeface="Verdana" pitchFamily="-108" charset="0"/>
                  <a:cs typeface="Verdana" pitchFamily="-108" charset="0"/>
                  <a:sym typeface="Verdana" pitchFamily="-108" charset="0"/>
                </a:rPr>
                <a:t>Data Exploration</a:t>
              </a:r>
            </a:p>
          </p:txBody>
        </p:sp>
        <p:sp>
          <p:nvSpPr>
            <p:cNvPr id="121" name="Rectangle 120">
              <a:extLst>
                <a:ext uri="{FF2B5EF4-FFF2-40B4-BE49-F238E27FC236}">
                  <a16:creationId xmlns:a16="http://schemas.microsoft.com/office/drawing/2014/main" id="{365F9F17-D4B9-DB4C-8FF5-D135122BF044}"/>
                </a:ext>
              </a:extLst>
            </p:cNvPr>
            <p:cNvSpPr/>
            <p:nvPr/>
          </p:nvSpPr>
          <p:spPr>
            <a:xfrm>
              <a:off x="68449" y="26846774"/>
              <a:ext cx="24832795" cy="1450892"/>
            </a:xfrm>
            <a:prstGeom prst="rect">
              <a:avLst/>
            </a:prstGeom>
          </p:spPr>
          <p:txBody>
            <a:bodyPr wrap="square">
              <a:spAutoFit/>
            </a:bodyPr>
            <a:lstStyle/>
            <a:p>
              <a:pPr algn="just">
                <a:spcBef>
                  <a:spcPts val="0"/>
                </a:spcBef>
                <a:spcAft>
                  <a:spcPts val="0"/>
                </a:spcAft>
              </a:pPr>
              <a:r>
                <a:rPr lang="en-US" sz="2000" b="1" u="sng" dirty="0">
                  <a:latin typeface="Arial" panose="020B0604020202020204" pitchFamily="34" charset="0"/>
                  <a:cs typeface="Arial" panose="020B0604020202020204" pitchFamily="34" charset="0"/>
                </a:rPr>
                <a:t>Fig1. Total number of confirmed cases over time</a:t>
              </a:r>
              <a:endParaRPr lang="en-US" sz="1800" b="1" u="sng" dirty="0">
                <a:latin typeface="Arial" panose="020B0604020202020204" pitchFamily="34" charset="0"/>
                <a:cs typeface="Arial" panose="020B0604020202020204" pitchFamily="34" charset="0"/>
              </a:endParaRPr>
            </a:p>
            <a:p>
              <a:pPr algn="just">
                <a:spcBef>
                  <a:spcPts val="0"/>
                </a:spcBef>
                <a:spcAft>
                  <a:spcPts val="0"/>
                </a:spcAft>
              </a:pPr>
              <a:r>
                <a:rPr lang="en-US" sz="1600" dirty="0">
                  <a:latin typeface="Arial" panose="020B0604020202020204" pitchFamily="34" charset="0"/>
                  <a:cs typeface="Arial" panose="020B0604020202020204" pitchFamily="34" charset="0"/>
                </a:rPr>
                <a:t>Mapping over days the total number of confirmed cases for the 15 countries with the largest number of confirmed cases</a:t>
              </a:r>
              <a:endParaRPr lang="en-US" sz="1800" dirty="0">
                <a:latin typeface="Arial" panose="020B0604020202020204" pitchFamily="34" charset="0"/>
                <a:cs typeface="Arial" panose="020B0604020202020204" pitchFamily="34" charset="0"/>
              </a:endParaRPr>
            </a:p>
          </p:txBody>
        </p:sp>
      </p:grpSp>
      <p:grpSp>
        <p:nvGrpSpPr>
          <p:cNvPr id="85" name="Group 84">
            <a:extLst>
              <a:ext uri="{FF2B5EF4-FFF2-40B4-BE49-F238E27FC236}">
                <a16:creationId xmlns:a16="http://schemas.microsoft.com/office/drawing/2014/main" id="{1F7E0187-D979-E64B-A14E-192DC7776C9A}"/>
              </a:ext>
            </a:extLst>
          </p:cNvPr>
          <p:cNvGrpSpPr/>
          <p:nvPr/>
        </p:nvGrpSpPr>
        <p:grpSpPr>
          <a:xfrm>
            <a:off x="804072" y="20736676"/>
            <a:ext cx="9601200" cy="15234832"/>
            <a:chOff x="576544" y="12808368"/>
            <a:chExt cx="12222089" cy="24946179"/>
          </a:xfrm>
        </p:grpSpPr>
        <p:sp>
          <p:nvSpPr>
            <p:cNvPr id="86" name="Rectangle 85">
              <a:extLst>
                <a:ext uri="{FF2B5EF4-FFF2-40B4-BE49-F238E27FC236}">
                  <a16:creationId xmlns:a16="http://schemas.microsoft.com/office/drawing/2014/main" id="{14833AFE-0327-364A-ABFE-8728F7DEEE4F}"/>
                </a:ext>
              </a:extLst>
            </p:cNvPr>
            <p:cNvSpPr/>
            <p:nvPr/>
          </p:nvSpPr>
          <p:spPr>
            <a:xfrm>
              <a:off x="576544" y="14219299"/>
              <a:ext cx="12222089" cy="23535248"/>
            </a:xfrm>
            <a:prstGeom prst="rect">
              <a:avLst/>
            </a:prstGeom>
          </p:spPr>
          <p:txBody>
            <a:bodyPr wrap="square">
              <a:spAutoFit/>
            </a:bodyPr>
            <a:lstStyle/>
            <a:p>
              <a:pPr algn="just">
                <a:spcBef>
                  <a:spcPts val="0"/>
                </a:spcBef>
                <a:spcAft>
                  <a:spcPts val="0"/>
                </a:spcAft>
              </a:pPr>
              <a:r>
                <a:rPr lang="en-US" sz="3200" dirty="0">
                  <a:solidFill>
                    <a:schemeClr val="tx1"/>
                  </a:solidFill>
                  <a:latin typeface="Arial" panose="020B0604020202020204" pitchFamily="34" charset="0"/>
                  <a:cs typeface="Arial" panose="020B0604020202020204" pitchFamily="34" charset="0"/>
                </a:rPr>
                <a:t>All Data used in this analysis comes from </a:t>
              </a:r>
            </a:p>
            <a:p>
              <a:pPr algn="just">
                <a:spcBef>
                  <a:spcPts val="0"/>
                </a:spcBef>
                <a:spcAft>
                  <a:spcPts val="0"/>
                </a:spcAft>
              </a:pPr>
              <a:r>
                <a:rPr lang="en-US" sz="3200" b="1" dirty="0">
                  <a:solidFill>
                    <a:schemeClr val="tx1"/>
                  </a:solidFill>
                  <a:latin typeface="Arial" panose="020B0604020202020204" pitchFamily="34" charset="0"/>
                  <a:cs typeface="Arial" panose="020B0604020202020204" pitchFamily="34" charset="0"/>
                </a:rPr>
                <a:t>John Hopkins University - Coronavirus Research Center</a:t>
              </a:r>
            </a:p>
            <a:p>
              <a:pPr marL="514350" indent="-514350" algn="just">
                <a:spcBef>
                  <a:spcPts val="0"/>
                </a:spcBef>
                <a:spcAft>
                  <a:spcPts val="0"/>
                </a:spcAft>
                <a:buFont typeface="+mj-lt"/>
                <a:buAutoNum type="arabicPeriod"/>
              </a:pPr>
              <a:r>
                <a:rPr lang="en-US" sz="3200" dirty="0">
                  <a:solidFill>
                    <a:schemeClr val="tx1"/>
                  </a:solidFill>
                  <a:latin typeface="Arial" panose="020B0604020202020204" pitchFamily="34" charset="0"/>
                  <a:cs typeface="Arial" panose="020B0604020202020204" pitchFamily="34" charset="0"/>
                </a:rPr>
                <a:t>Time Series Confirmed Cases</a:t>
              </a:r>
            </a:p>
            <a:p>
              <a:pPr marL="514350" indent="-514350" algn="just">
                <a:spcBef>
                  <a:spcPts val="0"/>
                </a:spcBef>
                <a:spcAft>
                  <a:spcPts val="0"/>
                </a:spcAft>
                <a:buFont typeface="+mj-lt"/>
                <a:buAutoNum type="arabicPeriod"/>
              </a:pPr>
              <a:r>
                <a:rPr lang="en-US" sz="3200" dirty="0">
                  <a:solidFill>
                    <a:schemeClr val="tx1"/>
                  </a:solidFill>
                  <a:latin typeface="Arial" panose="020B0604020202020204" pitchFamily="34" charset="0"/>
                  <a:cs typeface="Arial" panose="020B0604020202020204" pitchFamily="34" charset="0"/>
                </a:rPr>
                <a:t>Time Series Death Cases</a:t>
              </a:r>
            </a:p>
            <a:p>
              <a:pPr marL="514350" indent="-514350" algn="just">
                <a:spcBef>
                  <a:spcPts val="0"/>
                </a:spcBef>
                <a:spcAft>
                  <a:spcPts val="0"/>
                </a:spcAft>
                <a:buFont typeface="+mj-lt"/>
                <a:buAutoNum type="arabicPeriod"/>
              </a:pPr>
              <a:r>
                <a:rPr lang="en-US" sz="3200" dirty="0">
                  <a:solidFill>
                    <a:schemeClr val="tx1"/>
                  </a:solidFill>
                  <a:latin typeface="Arial" panose="020B0604020202020204" pitchFamily="34" charset="0"/>
                  <a:cs typeface="Arial" panose="020B0604020202020204" pitchFamily="34" charset="0"/>
                </a:rPr>
                <a:t>Time Series Recovered Cases</a:t>
              </a: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r>
                <a:rPr lang="en-US" sz="3200" dirty="0">
                  <a:solidFill>
                    <a:schemeClr val="tx1"/>
                  </a:solidFill>
                  <a:latin typeface="Arial" panose="020B0604020202020204" pitchFamily="34" charset="0"/>
                  <a:cs typeface="Arial" panose="020B0604020202020204" pitchFamily="34" charset="0"/>
                </a:rPr>
                <a:t>All datasets are in CSV format where each one is updated daily. For our analysis we specify our research to based around the total number of confirmed cases.</a:t>
              </a: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r>
                <a:rPr lang="en-US" sz="3200" b="1" dirty="0">
                  <a:solidFill>
                    <a:schemeClr val="tx1"/>
                  </a:solidFill>
                  <a:latin typeface="Arial" panose="020B0604020202020204" pitchFamily="34" charset="0"/>
                  <a:cs typeface="Arial" panose="020B0604020202020204" pitchFamily="34" charset="0"/>
                </a:rPr>
                <a:t>Dataset size</a:t>
              </a:r>
              <a:r>
                <a:rPr lang="en-US" sz="3200" dirty="0">
                  <a:solidFill>
                    <a:schemeClr val="tx1"/>
                  </a:solidFill>
                  <a:latin typeface="Arial" panose="020B0604020202020204" pitchFamily="34" charset="0"/>
                  <a:cs typeface="Arial" panose="020B0604020202020204" pitchFamily="34" charset="0"/>
                </a:rPr>
                <a:t>: 266 rows x 107 columns</a:t>
              </a: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r>
                <a:rPr lang="en-US" sz="3200" b="1" dirty="0">
                  <a:solidFill>
                    <a:schemeClr val="tx1"/>
                  </a:solidFill>
                  <a:latin typeface="Arial" panose="020B0604020202020204" pitchFamily="34" charset="0"/>
                  <a:cs typeface="Arial" panose="020B0604020202020204" pitchFamily="34" charset="0"/>
                </a:rPr>
                <a:t>Columns</a:t>
              </a:r>
            </a:p>
            <a:p>
              <a:pPr algn="just">
                <a:spcBef>
                  <a:spcPts val="0"/>
                </a:spcBef>
                <a:spcAft>
                  <a:spcPts val="0"/>
                </a:spcAft>
              </a:pPr>
              <a:r>
                <a:rPr lang="en-US" sz="3200" dirty="0">
                  <a:solidFill>
                    <a:schemeClr val="tx1"/>
                  </a:solidFill>
                  <a:latin typeface="Arial" panose="020B0604020202020204" pitchFamily="34" charset="0"/>
                  <a:cs typeface="Arial" panose="020B0604020202020204" pitchFamily="34" charset="0"/>
                </a:rPr>
                <a:t>Province_State where many can be NA</a:t>
              </a:r>
            </a:p>
            <a:p>
              <a:pPr algn="just">
                <a:spcBef>
                  <a:spcPts val="0"/>
                </a:spcBef>
                <a:spcAft>
                  <a:spcPts val="0"/>
                </a:spcAft>
              </a:pPr>
              <a:r>
                <a:rPr lang="en-US" sz="3200" dirty="0">
                  <a:solidFill>
                    <a:schemeClr val="tx1"/>
                  </a:solidFill>
                  <a:latin typeface="Arial" panose="020B0604020202020204" pitchFamily="34" charset="0"/>
                  <a:cs typeface="Arial" panose="020B0604020202020204" pitchFamily="34" charset="0"/>
                </a:rPr>
                <a:t>Country_region for location representation</a:t>
              </a:r>
            </a:p>
            <a:p>
              <a:pPr algn="just">
                <a:spcBef>
                  <a:spcPts val="0"/>
                </a:spcBef>
                <a:spcAft>
                  <a:spcPts val="0"/>
                </a:spcAft>
              </a:pPr>
              <a:r>
                <a:rPr lang="en-US" sz="3200" dirty="0">
                  <a:solidFill>
                    <a:schemeClr val="tx1"/>
                  </a:solidFill>
                  <a:latin typeface="Arial" panose="020B0604020202020204" pitchFamily="34" charset="0"/>
                  <a:cs typeface="Arial" panose="020B0604020202020204" pitchFamily="34" charset="0"/>
                </a:rPr>
                <a:t>Lat and Long columns</a:t>
              </a:r>
            </a:p>
            <a:p>
              <a:pPr algn="just">
                <a:spcBef>
                  <a:spcPts val="0"/>
                </a:spcBef>
                <a:spcAft>
                  <a:spcPts val="0"/>
                </a:spcAft>
              </a:pPr>
              <a:r>
                <a:rPr lang="en-US" sz="3200" dirty="0">
                  <a:solidFill>
                    <a:schemeClr val="tx1"/>
                  </a:solidFill>
                  <a:latin typeface="Arial" panose="020B0604020202020204" pitchFamily="34" charset="0"/>
                  <a:cs typeface="Arial" panose="020B0604020202020204" pitchFamily="34" charset="0"/>
                </a:rPr>
                <a:t>Date columns where there is a column for every date from 1/22/20 – Current Day</a:t>
              </a: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r>
                <a:rPr lang="en-US" sz="3200" b="1" dirty="0">
                  <a:solidFill>
                    <a:schemeClr val="tx1"/>
                  </a:solidFill>
                  <a:latin typeface="Arial" panose="020B0604020202020204" pitchFamily="34" charset="0"/>
                  <a:cs typeface="Arial" panose="020B0604020202020204" pitchFamily="34" charset="0"/>
                </a:rPr>
                <a:t>Rows </a:t>
              </a:r>
            </a:p>
            <a:p>
              <a:pPr algn="just">
                <a:spcBef>
                  <a:spcPts val="0"/>
                </a:spcBef>
                <a:spcAft>
                  <a:spcPts val="0"/>
                </a:spcAft>
              </a:pPr>
              <a:r>
                <a:rPr lang="en-US" sz="3200" dirty="0">
                  <a:solidFill>
                    <a:schemeClr val="tx1"/>
                  </a:solidFill>
                  <a:latin typeface="Arial" panose="020B0604020202020204" pitchFamily="34" charset="0"/>
                  <a:cs typeface="Arial" panose="020B0604020202020204" pitchFamily="34" charset="0"/>
                </a:rPr>
                <a:t>A row value represents a country region and all confirmed cases over time</a:t>
              </a: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r>
                <a:rPr lang="en-US" sz="3200" dirty="0">
                  <a:solidFill>
                    <a:schemeClr val="tx1"/>
                  </a:solidFill>
                  <a:latin typeface="Arial" panose="020B0604020202020204" pitchFamily="34" charset="0"/>
                  <a:cs typeface="Arial" panose="020B0604020202020204" pitchFamily="34" charset="0"/>
                </a:rPr>
                <a:t>		</a:t>
              </a: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576544" y="12808368"/>
              <a:ext cx="12222089" cy="1272687"/>
            </a:xfrm>
            <a:prstGeom prst="rect">
              <a:avLst/>
            </a:prstGeom>
            <a:solidFill>
              <a:srgbClr val="C00000"/>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bg1"/>
                  </a:solidFill>
                  <a:latin typeface="Verdana" pitchFamily="-108" charset="0"/>
                  <a:ea typeface="Verdana" pitchFamily="-108" charset="0"/>
                  <a:cs typeface="Verdana" pitchFamily="-108" charset="0"/>
                  <a:sym typeface="Verdana" pitchFamily="-108" charset="0"/>
                </a:rPr>
                <a:t>The Data</a:t>
              </a:r>
            </a:p>
          </p:txBody>
        </p:sp>
      </p:grpSp>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5431314" y="38603237"/>
            <a:ext cx="15444767" cy="2743200"/>
          </a:xfrm>
          <a:prstGeom prst="rect">
            <a:avLst/>
          </a:prstGeom>
          <a:solidFill>
            <a:srgbClr val="C00000"/>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bg1"/>
                </a:solidFill>
                <a:latin typeface="Verdana" pitchFamily="-108"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500" dirty="0">
                <a:solidFill>
                  <a:schemeClr val="bg1"/>
                </a:solidFill>
                <a:latin typeface="Verdana" pitchFamily="-108" charset="0"/>
                <a:ea typeface="Verdana" pitchFamily="-108" charset="0"/>
                <a:cs typeface="Verdana" pitchFamily="-108" charset="0"/>
                <a:sym typeface="Verdana" pitchFamily="-108" charset="0"/>
              </a:rPr>
              <a:t>John Hopkins Covid-19 Dashboard: https://coronavirus.jhu.edu/us-map</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500" dirty="0">
                <a:solidFill>
                  <a:schemeClr val="bg1"/>
                </a:solidFill>
                <a:latin typeface="Verdana" pitchFamily="-108" charset="0"/>
                <a:ea typeface="Verdana" pitchFamily="-108" charset="0"/>
                <a:cs typeface="Verdana" pitchFamily="-108" charset="0"/>
                <a:sym typeface="Verdana" pitchFamily="-108" charset="0"/>
              </a:rPr>
              <a:t>Covid-19 Modelling and EDA (</a:t>
            </a:r>
            <a:r>
              <a:rPr lang="en-US" sz="1500" dirty="0">
                <a:solidFill>
                  <a:schemeClr val="bg1"/>
                </a:solidFill>
              </a:rPr>
              <a:t>Andriy </a:t>
            </a:r>
            <a:r>
              <a:rPr lang="en-US" sz="1500" dirty="0" err="1">
                <a:solidFill>
                  <a:schemeClr val="bg1"/>
                </a:solidFill>
              </a:rPr>
              <a:t>Samoshin</a:t>
            </a:r>
            <a:r>
              <a:rPr lang="en-US" sz="1500" dirty="0">
                <a:solidFill>
                  <a:schemeClr val="bg1"/>
                </a:solidFill>
              </a:rPr>
              <a:t>)</a:t>
            </a:r>
            <a:r>
              <a:rPr lang="en-US" sz="1500" dirty="0">
                <a:solidFill>
                  <a:schemeClr val="bg1"/>
                </a:solidFill>
                <a:latin typeface="Verdana" pitchFamily="-108" charset="0"/>
                <a:ea typeface="Verdana" pitchFamily="-108" charset="0"/>
                <a:cs typeface="Verdana" pitchFamily="-108" charset="0"/>
                <a:sym typeface="Verdana" pitchFamily="-108" charset="0"/>
              </a:rPr>
              <a:t> - https://www.kaggle.com/mrmorj -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500" dirty="0">
                <a:solidFill>
                  <a:schemeClr val="bg1"/>
                </a:solidFill>
                <a:latin typeface="Verdana" pitchFamily="-108" charset="0"/>
                <a:ea typeface="Verdana" pitchFamily="-108" charset="0"/>
                <a:cs typeface="Verdana" pitchFamily="-108" charset="0"/>
                <a:sym typeface="Verdana" pitchFamily="-108" charset="0"/>
              </a:rPr>
              <a:t>Time Series Modelling (Susan Li) - https://towardsdatascience.com/time-series-analysis-visualization-forecasting-with-lstm-77a905180eba</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500" dirty="0">
                <a:solidFill>
                  <a:schemeClr val="bg1"/>
                </a:solidFill>
                <a:latin typeface="Verdana" pitchFamily="-108" charset="0"/>
                <a:ea typeface="Verdana" pitchFamily="-108" charset="0"/>
                <a:cs typeface="Verdana" pitchFamily="-108" charset="0"/>
                <a:sym typeface="Verdana" pitchFamily="-108" charset="0"/>
              </a:rPr>
              <a:t>Time Series Modelling (Susan Li) - https://towardsdatascience.com/an-end-to-end-project-on-time-series-analysis-and-forecasting-with-python-4835e6bf050b</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500" dirty="0">
                <a:solidFill>
                  <a:schemeClr val="bg1"/>
                </a:solidFill>
                <a:latin typeface="Verdana" pitchFamily="-108" charset="0"/>
                <a:ea typeface="Verdana" pitchFamily="-108" charset="0"/>
                <a:cs typeface="Verdana" pitchFamily="-108" charset="0"/>
                <a:sym typeface="Verdana" pitchFamily="-108" charset="0"/>
              </a:rPr>
              <a:t>LSTM Beginners - https://machinelearningmastery.com/gentle-introduction-long-short-term-memory-networks-experts/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500" dirty="0">
                <a:solidFill>
                  <a:schemeClr val="bg1"/>
                </a:solidFill>
                <a:latin typeface="Verdana" pitchFamily="-108" charset="0"/>
                <a:ea typeface="Verdana" pitchFamily="-108" charset="0"/>
                <a:cs typeface="Verdana" pitchFamily="-108" charset="0"/>
                <a:sym typeface="Verdana" pitchFamily="-108" charset="0"/>
              </a:rPr>
              <a:t>Label Encoding - https://scikit-learn.org/stable/modules/generated/sklearn.preprocessing.LabelEncoder.html</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500" dirty="0">
                <a:solidFill>
                  <a:schemeClr val="bg1"/>
                </a:solidFill>
                <a:latin typeface="Verdana" pitchFamily="-108" charset="0"/>
                <a:ea typeface="Verdana" pitchFamily="-108" charset="0"/>
                <a:cs typeface="Verdana" pitchFamily="-108" charset="0"/>
                <a:sym typeface="Verdana" pitchFamily="-108" charset="0"/>
              </a:rPr>
              <a:t>Keras LSTM Documentation - https://www.tensorflow.org/api_docs/python/tf/keras/layers/LSTM</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500" dirty="0">
                <a:solidFill>
                  <a:schemeClr val="bg1"/>
                </a:solidFill>
                <a:latin typeface="Verdana" pitchFamily="-108" charset="0"/>
                <a:ea typeface="Verdana" pitchFamily="-108" charset="0"/>
                <a:cs typeface="Verdana" pitchFamily="-108" charset="0"/>
                <a:sym typeface="Verdana" pitchFamily="-108" charset="0"/>
              </a:rPr>
              <a:t>ARIMA Documentation - https://www.statsmodels.org/stable/generated/statsmodels.tsa.arima_model.ARIMA.html</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1400" dirty="0">
                <a:solidFill>
                  <a:schemeClr val="bg1"/>
                </a:solidFill>
                <a:latin typeface="Verdana" pitchFamily="-108" charset="0"/>
                <a:ea typeface="Verdana" pitchFamily="-108" charset="0"/>
                <a:cs typeface="Verdana" pitchFamily="-108" charset="0"/>
                <a:sym typeface="Verdana" pitchFamily="-108" charset="0"/>
              </a:rPr>
              <a:t>ARIMA Forecasting - https://www.machinelearningplus.com/time-series/arima-model-time-series-forecasting-python/</a:t>
            </a:r>
          </a:p>
        </p:txBody>
      </p:sp>
      <p:pic>
        <p:nvPicPr>
          <p:cNvPr id="78" name="Picture 77">
            <a:extLst>
              <a:ext uri="{FF2B5EF4-FFF2-40B4-BE49-F238E27FC236}">
                <a16:creationId xmlns:a16="http://schemas.microsoft.com/office/drawing/2014/main" id="{00A5E123-2C3F-CD49-BE53-0475D8649F65}"/>
              </a:ext>
            </a:extLst>
          </p:cNvPr>
          <p:cNvPicPr>
            <a:picLocks noChangeAspect="1"/>
          </p:cNvPicPr>
          <p:nvPr/>
        </p:nvPicPr>
        <p:blipFill>
          <a:blip r:embed="rId5"/>
          <a:stretch>
            <a:fillRect/>
          </a:stretch>
        </p:blipFill>
        <p:spPr>
          <a:xfrm>
            <a:off x="6183090" y="37016348"/>
            <a:ext cx="3451089" cy="980423"/>
          </a:xfrm>
          <a:prstGeom prst="rect">
            <a:avLst/>
          </a:prstGeom>
        </p:spPr>
      </p:pic>
      <p:pic>
        <p:nvPicPr>
          <p:cNvPr id="13" name="Picture 12">
            <a:extLst>
              <a:ext uri="{FF2B5EF4-FFF2-40B4-BE49-F238E27FC236}">
                <a16:creationId xmlns:a16="http://schemas.microsoft.com/office/drawing/2014/main" id="{BBB6B3F0-6D83-4CB9-B0D0-44D6C54C13C0}"/>
              </a:ext>
            </a:extLst>
          </p:cNvPr>
          <p:cNvPicPr>
            <a:picLocks noChangeAspect="1"/>
          </p:cNvPicPr>
          <p:nvPr/>
        </p:nvPicPr>
        <p:blipFill>
          <a:blip r:embed="rId6"/>
          <a:stretch>
            <a:fillRect/>
          </a:stretch>
        </p:blipFill>
        <p:spPr>
          <a:xfrm>
            <a:off x="842685" y="33654042"/>
            <a:ext cx="9608149" cy="2525647"/>
          </a:xfrm>
          <a:prstGeom prst="rect">
            <a:avLst/>
          </a:prstGeom>
        </p:spPr>
      </p:pic>
      <p:pic>
        <p:nvPicPr>
          <p:cNvPr id="1026" name="Picture 2">
            <a:extLst>
              <a:ext uri="{FF2B5EF4-FFF2-40B4-BE49-F238E27FC236}">
                <a16:creationId xmlns:a16="http://schemas.microsoft.com/office/drawing/2014/main" id="{E32F1533-D4EA-4FAE-8844-838E1AF0B6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86932" y="4827922"/>
            <a:ext cx="9947561" cy="79470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C9647C1-F19D-48C1-9886-E7A70845A8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27034" y="13573623"/>
            <a:ext cx="9947561" cy="81739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642AAFB-ABE4-4634-AE5F-6E5DD48B808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49443" y="22484713"/>
            <a:ext cx="9849452" cy="80800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21CB526-9563-4B3D-A1BB-FBCC2EEBBF1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22132" y="31527948"/>
            <a:ext cx="9754361" cy="5917242"/>
          </a:xfrm>
          <a:prstGeom prst="rect">
            <a:avLst/>
          </a:prstGeom>
          <a:noFill/>
          <a:extLst>
            <a:ext uri="{909E8E84-426E-40DD-AFC4-6F175D3DCCD1}">
              <a14:hiddenFill xmlns:a14="http://schemas.microsoft.com/office/drawing/2010/main">
                <a:solidFill>
                  <a:srgbClr val="FFFFFF"/>
                </a:solidFill>
              </a14:hiddenFill>
            </a:ext>
          </a:extLst>
        </p:spPr>
      </p:pic>
      <p:sp>
        <p:nvSpPr>
          <p:cNvPr id="98" name="Rectangle 97">
            <a:extLst>
              <a:ext uri="{FF2B5EF4-FFF2-40B4-BE49-F238E27FC236}">
                <a16:creationId xmlns:a16="http://schemas.microsoft.com/office/drawing/2014/main" id="{23271F03-6A43-4BB0-A38F-C86E73C1DB01}"/>
              </a:ext>
            </a:extLst>
          </p:cNvPr>
          <p:cNvSpPr/>
          <p:nvPr/>
        </p:nvSpPr>
        <p:spPr>
          <a:xfrm>
            <a:off x="10493785" y="30488902"/>
            <a:ext cx="9882708" cy="892552"/>
          </a:xfrm>
          <a:prstGeom prst="rect">
            <a:avLst/>
          </a:prstGeom>
        </p:spPr>
        <p:txBody>
          <a:bodyPr wrap="square">
            <a:spAutoFit/>
          </a:bodyPr>
          <a:lstStyle/>
          <a:p>
            <a:pPr algn="just">
              <a:spcBef>
                <a:spcPts val="0"/>
              </a:spcBef>
              <a:spcAft>
                <a:spcPts val="0"/>
              </a:spcAft>
            </a:pPr>
            <a:r>
              <a:rPr lang="en-US" sz="2000" b="1" u="sng" dirty="0">
                <a:latin typeface="Arial" panose="020B0604020202020204" pitchFamily="34" charset="0"/>
                <a:cs typeface="Arial" panose="020B0604020202020204" pitchFamily="34" charset="0"/>
              </a:rPr>
              <a:t>Fig3. Smoothed increase in confirmed cases</a:t>
            </a:r>
          </a:p>
          <a:p>
            <a:pPr algn="just">
              <a:spcBef>
                <a:spcPts val="0"/>
              </a:spcBef>
              <a:spcAft>
                <a:spcPts val="0"/>
              </a:spcAft>
            </a:pPr>
            <a:r>
              <a:rPr lang="en-US" sz="1600" dirty="0">
                <a:latin typeface="Arial" panose="020B0604020202020204" pitchFamily="34" charset="0"/>
                <a:cs typeface="Arial" panose="020B0604020202020204" pitchFamily="34" charset="0"/>
              </a:rPr>
              <a:t>Mapping over days the increase in confirmed cases from previous day smoothed through Gaussian transform for the 5 countries with the most confirmed cases</a:t>
            </a:r>
            <a:endParaRPr lang="en-US" sz="1400" dirty="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0767648E-ACB4-4933-A8C1-2C23620AEEAE}"/>
              </a:ext>
            </a:extLst>
          </p:cNvPr>
          <p:cNvSpPr/>
          <p:nvPr/>
        </p:nvSpPr>
        <p:spPr>
          <a:xfrm>
            <a:off x="10626424" y="37362659"/>
            <a:ext cx="10009956" cy="646331"/>
          </a:xfrm>
          <a:prstGeom prst="rect">
            <a:avLst/>
          </a:prstGeom>
        </p:spPr>
        <p:txBody>
          <a:bodyPr wrap="square">
            <a:spAutoFit/>
          </a:bodyPr>
          <a:lstStyle/>
          <a:p>
            <a:pPr algn="just">
              <a:spcBef>
                <a:spcPts val="0"/>
              </a:spcBef>
              <a:spcAft>
                <a:spcPts val="0"/>
              </a:spcAft>
            </a:pPr>
            <a:r>
              <a:rPr lang="en-US" sz="2000" b="1" u="sng" dirty="0">
                <a:latin typeface="Arial" panose="020B0604020202020204" pitchFamily="34" charset="0"/>
                <a:cs typeface="Arial" panose="020B0604020202020204" pitchFamily="34" charset="0"/>
              </a:rPr>
              <a:t>Fig4. Greatest average increase in confirmed cases</a:t>
            </a:r>
          </a:p>
          <a:p>
            <a:pPr algn="just">
              <a:spcBef>
                <a:spcPts val="0"/>
              </a:spcBef>
              <a:spcAft>
                <a:spcPts val="0"/>
              </a:spcAft>
            </a:pPr>
            <a:r>
              <a:rPr lang="en-US" sz="1600" dirty="0">
                <a:latin typeface="Arial" panose="020B0604020202020204" pitchFamily="34" charset="0"/>
                <a:cs typeface="Arial" panose="020B0604020202020204" pitchFamily="34" charset="0"/>
              </a:rPr>
              <a:t>Sorted 15 countries with the largest average day to day increase in confirmed cases</a:t>
            </a:r>
          </a:p>
        </p:txBody>
      </p:sp>
      <p:sp>
        <p:nvSpPr>
          <p:cNvPr id="100" name="Rectangle 99">
            <a:extLst>
              <a:ext uri="{FF2B5EF4-FFF2-40B4-BE49-F238E27FC236}">
                <a16:creationId xmlns:a16="http://schemas.microsoft.com/office/drawing/2014/main" id="{017D42EA-4522-4545-80AC-27AFB48C2319}"/>
              </a:ext>
            </a:extLst>
          </p:cNvPr>
          <p:cNvSpPr/>
          <p:nvPr/>
        </p:nvSpPr>
        <p:spPr>
          <a:xfrm>
            <a:off x="10550693" y="21588540"/>
            <a:ext cx="9947562" cy="892552"/>
          </a:xfrm>
          <a:prstGeom prst="rect">
            <a:avLst/>
          </a:prstGeom>
        </p:spPr>
        <p:txBody>
          <a:bodyPr wrap="square">
            <a:spAutoFit/>
          </a:bodyPr>
          <a:lstStyle/>
          <a:p>
            <a:pPr algn="just">
              <a:spcBef>
                <a:spcPts val="0"/>
              </a:spcBef>
              <a:spcAft>
                <a:spcPts val="0"/>
              </a:spcAft>
            </a:pPr>
            <a:r>
              <a:rPr lang="en-US" sz="2000" b="1" u="sng" dirty="0">
                <a:latin typeface="Arial" panose="020B0604020202020204" pitchFamily="34" charset="0"/>
                <a:cs typeface="Arial" panose="020B0604020202020204" pitchFamily="34" charset="0"/>
              </a:rPr>
              <a:t>Fig2. Increase of confirmed cases over time</a:t>
            </a:r>
            <a:endParaRPr lang="en-US" sz="1800" b="1" u="sng" dirty="0">
              <a:latin typeface="Arial" panose="020B0604020202020204" pitchFamily="34" charset="0"/>
              <a:cs typeface="Arial" panose="020B0604020202020204" pitchFamily="34" charset="0"/>
            </a:endParaRPr>
          </a:p>
          <a:p>
            <a:pPr algn="just">
              <a:spcBef>
                <a:spcPts val="0"/>
              </a:spcBef>
              <a:spcAft>
                <a:spcPts val="0"/>
              </a:spcAft>
            </a:pPr>
            <a:r>
              <a:rPr lang="en-US" sz="1600" dirty="0">
                <a:latin typeface="Arial" panose="020B0604020202020204" pitchFamily="34" charset="0"/>
                <a:cs typeface="Arial" panose="020B0604020202020204" pitchFamily="34" charset="0"/>
              </a:rPr>
              <a:t>Mapping over days the increase in confirmed cases from previous day for the 15 countries with the largest number of confirmed cases</a:t>
            </a:r>
            <a:endParaRPr lang="en-US" sz="1800" dirty="0">
              <a:latin typeface="Arial" panose="020B0604020202020204" pitchFamily="34" charset="0"/>
              <a:cs typeface="Arial" panose="020B0604020202020204" pitchFamily="34" charset="0"/>
            </a:endParaRPr>
          </a:p>
        </p:txBody>
      </p:sp>
      <p:grpSp>
        <p:nvGrpSpPr>
          <p:cNvPr id="104" name="Group 103">
            <a:extLst>
              <a:ext uri="{FF2B5EF4-FFF2-40B4-BE49-F238E27FC236}">
                <a16:creationId xmlns:a16="http://schemas.microsoft.com/office/drawing/2014/main" id="{378219A8-2B70-41F3-A5D9-C63343D0BFCD}"/>
              </a:ext>
            </a:extLst>
          </p:cNvPr>
          <p:cNvGrpSpPr/>
          <p:nvPr/>
        </p:nvGrpSpPr>
        <p:grpSpPr>
          <a:xfrm>
            <a:off x="21113737" y="3961535"/>
            <a:ext cx="9601200" cy="1816256"/>
            <a:chOff x="576544" y="12808367"/>
            <a:chExt cx="12227390" cy="2974017"/>
          </a:xfrm>
        </p:grpSpPr>
        <p:sp>
          <p:nvSpPr>
            <p:cNvPr id="105" name="Rectangle 104">
              <a:extLst>
                <a:ext uri="{FF2B5EF4-FFF2-40B4-BE49-F238E27FC236}">
                  <a16:creationId xmlns:a16="http://schemas.microsoft.com/office/drawing/2014/main" id="{EC8A0D64-BEF9-4503-A106-07684E076A60}"/>
                </a:ext>
              </a:extLst>
            </p:cNvPr>
            <p:cNvSpPr/>
            <p:nvPr/>
          </p:nvSpPr>
          <p:spPr>
            <a:xfrm>
              <a:off x="581844" y="14018500"/>
              <a:ext cx="12222090" cy="1763884"/>
            </a:xfrm>
            <a:prstGeom prst="rect">
              <a:avLst/>
            </a:prstGeom>
          </p:spPr>
          <p:txBody>
            <a:bodyPr wrap="square">
              <a:spAutoFit/>
            </a:bodyPr>
            <a:lstStyle/>
            <a:p>
              <a:pPr algn="just">
                <a:spcBef>
                  <a:spcPts val="0"/>
                </a:spcBef>
                <a:spcAft>
                  <a:spcPts val="0"/>
                </a:spcAft>
              </a:pPr>
              <a:r>
                <a:rPr lang="en-US" sz="3200" b="1" dirty="0">
                  <a:latin typeface="Arial" panose="020B0604020202020204" pitchFamily="34" charset="0"/>
                  <a:cs typeface="Arial" panose="020B0604020202020204" pitchFamily="34" charset="0"/>
                </a:rPr>
                <a:t>Arima Time Series Modelling</a:t>
              </a:r>
            </a:p>
            <a:p>
              <a:pPr algn="just">
                <a:spcBef>
                  <a:spcPts val="0"/>
                </a:spcBef>
                <a:spcAft>
                  <a:spcPts val="0"/>
                </a:spcAft>
              </a:pPr>
              <a:endParaRPr lang="en-US" sz="3200" dirty="0">
                <a:latin typeface="Arial" panose="020B0604020202020204" pitchFamily="34" charset="0"/>
                <a:cs typeface="Arial" panose="020B0604020202020204" pitchFamily="34" charset="0"/>
              </a:endParaRPr>
            </a:p>
          </p:txBody>
        </p:sp>
        <p:sp>
          <p:nvSpPr>
            <p:cNvPr id="107" name="Rectangle 106">
              <a:extLst>
                <a:ext uri="{FF2B5EF4-FFF2-40B4-BE49-F238E27FC236}">
                  <a16:creationId xmlns:a16="http://schemas.microsoft.com/office/drawing/2014/main" id="{DA0E1171-2571-42DC-A01A-E205563C038B}"/>
                </a:ext>
              </a:extLst>
            </p:cNvPr>
            <p:cNvSpPr>
              <a:spLocks/>
            </p:cNvSpPr>
            <p:nvPr/>
          </p:nvSpPr>
          <p:spPr bwMode="auto">
            <a:xfrm>
              <a:off x="576544" y="12808367"/>
              <a:ext cx="12222090" cy="1272686"/>
            </a:xfrm>
            <a:prstGeom prst="rect">
              <a:avLst/>
            </a:prstGeom>
            <a:solidFill>
              <a:srgbClr val="C00000"/>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bg1"/>
                  </a:solidFill>
                  <a:latin typeface="Verdana" pitchFamily="-108" charset="0"/>
                  <a:ea typeface="Verdana" pitchFamily="-108" charset="0"/>
                  <a:cs typeface="Verdana" pitchFamily="-108" charset="0"/>
                  <a:sym typeface="Verdana" pitchFamily="-108" charset="0"/>
                </a:rPr>
                <a:t>Modelling</a:t>
              </a:r>
            </a:p>
          </p:txBody>
        </p:sp>
      </p:grpSp>
      <p:pic>
        <p:nvPicPr>
          <p:cNvPr id="1034" name="Picture 10">
            <a:extLst>
              <a:ext uri="{FF2B5EF4-FFF2-40B4-BE49-F238E27FC236}">
                <a16:creationId xmlns:a16="http://schemas.microsoft.com/office/drawing/2014/main" id="{EDB71D62-A9F3-45BC-8AEC-4D05462A4DB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13737" y="5528595"/>
            <a:ext cx="9597038" cy="3845057"/>
          </a:xfrm>
          <a:prstGeom prst="rect">
            <a:avLst/>
          </a:prstGeom>
          <a:noFill/>
          <a:extLst>
            <a:ext uri="{909E8E84-426E-40DD-AFC4-6F175D3DCCD1}">
              <a14:hiddenFill xmlns:a14="http://schemas.microsoft.com/office/drawing/2010/main">
                <a:solidFill>
                  <a:srgbClr val="FFFFFF"/>
                </a:solidFill>
              </a14:hiddenFill>
            </a:ext>
          </a:extLst>
        </p:spPr>
      </p:pic>
      <p:sp>
        <p:nvSpPr>
          <p:cNvPr id="108" name="Rectangle 107">
            <a:extLst>
              <a:ext uri="{FF2B5EF4-FFF2-40B4-BE49-F238E27FC236}">
                <a16:creationId xmlns:a16="http://schemas.microsoft.com/office/drawing/2014/main" id="{E9C3670B-F479-442A-B7CF-A569CF468670}"/>
              </a:ext>
            </a:extLst>
          </p:cNvPr>
          <p:cNvSpPr/>
          <p:nvPr/>
        </p:nvSpPr>
        <p:spPr>
          <a:xfrm>
            <a:off x="21194711" y="9336717"/>
            <a:ext cx="9597038" cy="646331"/>
          </a:xfrm>
          <a:prstGeom prst="rect">
            <a:avLst/>
          </a:prstGeom>
        </p:spPr>
        <p:txBody>
          <a:bodyPr wrap="square">
            <a:spAutoFit/>
          </a:bodyPr>
          <a:lstStyle/>
          <a:p>
            <a:pPr algn="just">
              <a:spcBef>
                <a:spcPts val="0"/>
              </a:spcBef>
              <a:spcAft>
                <a:spcPts val="0"/>
              </a:spcAft>
            </a:pPr>
            <a:r>
              <a:rPr lang="en-US" sz="2000" b="1" u="sng" dirty="0">
                <a:latin typeface="Arial" panose="020B0604020202020204" pitchFamily="34" charset="0"/>
                <a:cs typeface="Arial" panose="020B0604020202020204" pitchFamily="34" charset="0"/>
              </a:rPr>
              <a:t>Fig5. Total Global Confirmed Cases Decomposition</a:t>
            </a:r>
            <a:endParaRPr lang="en-US" sz="1800" b="1" u="sng" dirty="0">
              <a:latin typeface="Arial" panose="020B0604020202020204" pitchFamily="34" charset="0"/>
              <a:cs typeface="Arial" panose="020B0604020202020204" pitchFamily="34" charset="0"/>
            </a:endParaRPr>
          </a:p>
          <a:p>
            <a:pPr algn="just">
              <a:spcBef>
                <a:spcPts val="0"/>
              </a:spcBef>
              <a:spcAft>
                <a:spcPts val="0"/>
              </a:spcAft>
            </a:pPr>
            <a:r>
              <a:rPr lang="en-US" sz="1600" dirty="0">
                <a:latin typeface="Arial" panose="020B0604020202020204" pitchFamily="34" charset="0"/>
                <a:cs typeface="Arial" panose="020B0604020202020204" pitchFamily="34" charset="0"/>
              </a:rPr>
              <a:t>Trend line exists and is positive where seasonality may be disregarded to the length of periods available</a:t>
            </a:r>
            <a:endParaRPr lang="en-US" sz="1800" dirty="0">
              <a:latin typeface="Arial" panose="020B0604020202020204" pitchFamily="34" charset="0"/>
              <a:cs typeface="Arial" panose="020B0604020202020204" pitchFamily="34" charset="0"/>
            </a:endParaRPr>
          </a:p>
        </p:txBody>
      </p:sp>
      <p:pic>
        <p:nvPicPr>
          <p:cNvPr id="1038" name="Picture 14">
            <a:extLst>
              <a:ext uri="{FF2B5EF4-FFF2-40B4-BE49-F238E27FC236}">
                <a16:creationId xmlns:a16="http://schemas.microsoft.com/office/drawing/2014/main" id="{F59435FB-953E-40E3-9EF7-3CD7B1D9DA7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891378" y="13315277"/>
            <a:ext cx="4923802" cy="346777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F9E49CA0-50D7-46C5-BBB7-804AD5DD6FF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969393" y="13331583"/>
            <a:ext cx="4925954" cy="340017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32381CA1-9662-4232-9DF5-C75E7DECBFA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585785" y="20002238"/>
            <a:ext cx="6716797" cy="340803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6C790A97-4DA8-4160-8CBB-80EA8C6286D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823133" y="24199690"/>
            <a:ext cx="7876701" cy="7990307"/>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a:extLst>
              <a:ext uri="{FF2B5EF4-FFF2-40B4-BE49-F238E27FC236}">
                <a16:creationId xmlns:a16="http://schemas.microsoft.com/office/drawing/2014/main" id="{2EBD3187-892B-4B84-8707-7CD6F1A606EA}"/>
              </a:ext>
            </a:extLst>
          </p:cNvPr>
          <p:cNvSpPr/>
          <p:nvPr/>
        </p:nvSpPr>
        <p:spPr>
          <a:xfrm>
            <a:off x="21096828" y="12668719"/>
            <a:ext cx="9597038" cy="646331"/>
          </a:xfrm>
          <a:prstGeom prst="rect">
            <a:avLst/>
          </a:prstGeom>
        </p:spPr>
        <p:txBody>
          <a:bodyPr wrap="square">
            <a:spAutoFit/>
          </a:bodyPr>
          <a:lstStyle/>
          <a:p>
            <a:pPr algn="just">
              <a:spcBef>
                <a:spcPts val="0"/>
              </a:spcBef>
              <a:spcAft>
                <a:spcPts val="0"/>
              </a:spcAft>
            </a:pPr>
            <a:r>
              <a:rPr lang="en-US" sz="2000" b="1" u="sng" dirty="0">
                <a:latin typeface="Arial" panose="020B0604020202020204" pitchFamily="34" charset="0"/>
                <a:cs typeface="Arial" panose="020B0604020202020204" pitchFamily="34" charset="0"/>
              </a:rPr>
              <a:t>Fig6. Predication Distribution and Arima Validation</a:t>
            </a:r>
          </a:p>
          <a:p>
            <a:pPr algn="just">
              <a:spcBef>
                <a:spcPts val="0"/>
              </a:spcBef>
              <a:spcAft>
                <a:spcPts val="0"/>
              </a:spcAft>
            </a:pPr>
            <a:r>
              <a:rPr lang="en-US" sz="1600" dirty="0">
                <a:latin typeface="Arial" panose="020B0604020202020204" pitchFamily="34" charset="0"/>
                <a:cs typeface="Arial" panose="020B0604020202020204" pitchFamily="34" charset="0"/>
              </a:rPr>
              <a:t>Predications are close to normal as demonstrated by linearity of QQnorm and histogram visual. </a:t>
            </a:r>
          </a:p>
        </p:txBody>
      </p:sp>
      <p:sp>
        <p:nvSpPr>
          <p:cNvPr id="111" name="Rectangle 110">
            <a:extLst>
              <a:ext uri="{FF2B5EF4-FFF2-40B4-BE49-F238E27FC236}">
                <a16:creationId xmlns:a16="http://schemas.microsoft.com/office/drawing/2014/main" id="{322749F5-1ED9-49DB-A9A5-E4A5B3A40768}"/>
              </a:ext>
            </a:extLst>
          </p:cNvPr>
          <p:cNvSpPr/>
          <p:nvPr/>
        </p:nvSpPr>
        <p:spPr>
          <a:xfrm>
            <a:off x="21130271" y="16747735"/>
            <a:ext cx="9597038" cy="892552"/>
          </a:xfrm>
          <a:prstGeom prst="rect">
            <a:avLst/>
          </a:prstGeom>
        </p:spPr>
        <p:txBody>
          <a:bodyPr wrap="square">
            <a:spAutoFit/>
          </a:bodyPr>
          <a:lstStyle/>
          <a:p>
            <a:pPr algn="just">
              <a:spcBef>
                <a:spcPts val="0"/>
              </a:spcBef>
              <a:spcAft>
                <a:spcPts val="0"/>
              </a:spcAft>
            </a:pPr>
            <a:r>
              <a:rPr lang="en-US" sz="2000" b="1" u="sng" dirty="0">
                <a:latin typeface="Arial" panose="020B0604020202020204" pitchFamily="34" charset="0"/>
                <a:cs typeface="Arial" panose="020B0604020202020204" pitchFamily="34" charset="0"/>
              </a:rPr>
              <a:t>Fig7. Arima Prediction to Actual Comparison</a:t>
            </a:r>
          </a:p>
          <a:p>
            <a:pPr algn="just">
              <a:spcBef>
                <a:spcPts val="0"/>
              </a:spcBef>
              <a:spcAft>
                <a:spcPts val="0"/>
              </a:spcAft>
            </a:pPr>
            <a:r>
              <a:rPr lang="en-US" sz="1600" dirty="0">
                <a:latin typeface="Arial" panose="020B0604020202020204" pitchFamily="34" charset="0"/>
                <a:cs typeface="Arial" panose="020B0604020202020204" pitchFamily="34" charset="0"/>
              </a:rPr>
              <a:t>Predictions graphed over time on Actuals with confidence interval shows accurate prediction power of model</a:t>
            </a:r>
            <a:endParaRPr lang="en-US" sz="14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E20804C7-650E-4C90-B7EE-7417E1E3D6FE}"/>
              </a:ext>
            </a:extLst>
          </p:cNvPr>
          <p:cNvSpPr/>
          <p:nvPr/>
        </p:nvSpPr>
        <p:spPr>
          <a:xfrm>
            <a:off x="21145667" y="17799355"/>
            <a:ext cx="8921032" cy="584775"/>
          </a:xfrm>
          <a:prstGeom prst="rect">
            <a:avLst/>
          </a:prstGeom>
        </p:spPr>
        <p:txBody>
          <a:bodyPr wrap="none">
            <a:spAutoFit/>
          </a:bodyPr>
          <a:lstStyle/>
          <a:p>
            <a:pPr algn="just">
              <a:spcBef>
                <a:spcPts val="0"/>
              </a:spcBef>
              <a:spcAft>
                <a:spcPts val="0"/>
              </a:spcAft>
            </a:pPr>
            <a:r>
              <a:rPr lang="en-US" sz="3200" b="1" dirty="0">
                <a:latin typeface="Arial" panose="020B0604020202020204" pitchFamily="34" charset="0"/>
                <a:cs typeface="Arial" panose="020B0604020202020204" pitchFamily="34" charset="0"/>
              </a:rPr>
              <a:t>Long Short-Term Memory Network Modelling</a:t>
            </a:r>
          </a:p>
        </p:txBody>
      </p:sp>
      <p:sp>
        <p:nvSpPr>
          <p:cNvPr id="112" name="Rectangle 111">
            <a:extLst>
              <a:ext uri="{FF2B5EF4-FFF2-40B4-BE49-F238E27FC236}">
                <a16:creationId xmlns:a16="http://schemas.microsoft.com/office/drawing/2014/main" id="{A1A79946-FE88-4B6D-8F6E-1E5CFD9F7DBA}"/>
              </a:ext>
            </a:extLst>
          </p:cNvPr>
          <p:cNvSpPr/>
          <p:nvPr/>
        </p:nvSpPr>
        <p:spPr>
          <a:xfrm>
            <a:off x="21145665" y="18426651"/>
            <a:ext cx="9597038" cy="1569660"/>
          </a:xfrm>
          <a:prstGeom prst="rect">
            <a:avLst/>
          </a:prstGeom>
        </p:spPr>
        <p:txBody>
          <a:bodyPr wrap="square">
            <a:spAutoFit/>
          </a:bodyPr>
          <a:lstStyle/>
          <a:p>
            <a:pPr algn="just">
              <a:spcBef>
                <a:spcPts val="0"/>
              </a:spcBef>
              <a:spcAft>
                <a:spcPts val="0"/>
              </a:spcAft>
            </a:pPr>
            <a:r>
              <a:rPr lang="en-US" sz="2400" dirty="0">
                <a:latin typeface="Arial" panose="020B0604020202020204" pitchFamily="34" charset="0"/>
                <a:cs typeface="Arial" panose="020B0604020202020204" pitchFamily="34" charset="0"/>
              </a:rPr>
              <a:t>Input data for the LSTM model is reshaped and reformatted. Input is based on unique pairwise combinations of Date and Country Code. Predictions represent the total number of confirmed cases for an input value specifying a date for a country.</a:t>
            </a:r>
          </a:p>
        </p:txBody>
      </p:sp>
      <p:sp>
        <p:nvSpPr>
          <p:cNvPr id="116" name="Rectangle 115">
            <a:extLst>
              <a:ext uri="{FF2B5EF4-FFF2-40B4-BE49-F238E27FC236}">
                <a16:creationId xmlns:a16="http://schemas.microsoft.com/office/drawing/2014/main" id="{9EFC2A3F-101C-4809-84B9-4596351F174E}"/>
              </a:ext>
            </a:extLst>
          </p:cNvPr>
          <p:cNvSpPr/>
          <p:nvPr/>
        </p:nvSpPr>
        <p:spPr>
          <a:xfrm>
            <a:off x="21145665" y="23331444"/>
            <a:ext cx="9597038" cy="646331"/>
          </a:xfrm>
          <a:prstGeom prst="rect">
            <a:avLst/>
          </a:prstGeom>
        </p:spPr>
        <p:txBody>
          <a:bodyPr wrap="square">
            <a:spAutoFit/>
          </a:bodyPr>
          <a:lstStyle/>
          <a:p>
            <a:pPr algn="just">
              <a:spcBef>
                <a:spcPts val="0"/>
              </a:spcBef>
              <a:spcAft>
                <a:spcPts val="0"/>
              </a:spcAft>
            </a:pPr>
            <a:r>
              <a:rPr lang="en-US" sz="2000" b="1" u="sng" dirty="0">
                <a:latin typeface="Arial" panose="020B0604020202020204" pitchFamily="34" charset="0"/>
                <a:cs typeface="Arial" panose="020B0604020202020204" pitchFamily="34" charset="0"/>
              </a:rPr>
              <a:t>Fig8. Model loss over Epochs for training of LSTM NN</a:t>
            </a:r>
          </a:p>
          <a:p>
            <a:pPr algn="just">
              <a:spcBef>
                <a:spcPts val="0"/>
              </a:spcBef>
              <a:spcAft>
                <a:spcPts val="0"/>
              </a:spcAft>
            </a:pPr>
            <a:r>
              <a:rPr lang="en-US" sz="1600" dirty="0">
                <a:latin typeface="Arial" panose="020B0604020202020204" pitchFamily="34" charset="0"/>
                <a:cs typeface="Arial" panose="020B0604020202020204" pitchFamily="34" charset="0"/>
              </a:rPr>
              <a:t>Error loss is captured over epochs in training of model where it approaches 0.15.</a:t>
            </a:r>
            <a:endParaRPr lang="en-US" sz="1400" dirty="0">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9DA6B7C-DC85-4DE5-A99A-AC0B6F3FF09F}"/>
              </a:ext>
            </a:extLst>
          </p:cNvPr>
          <p:cNvSpPr/>
          <p:nvPr/>
        </p:nvSpPr>
        <p:spPr>
          <a:xfrm>
            <a:off x="29299866" y="20859370"/>
            <a:ext cx="1380344" cy="1477328"/>
          </a:xfrm>
          <a:prstGeom prst="rect">
            <a:avLst/>
          </a:prstGeom>
        </p:spPr>
        <p:txBody>
          <a:bodyPr wrap="square">
            <a:spAutoFit/>
          </a:bodyPr>
          <a:lstStyle/>
          <a:p>
            <a:pPr algn="ctr">
              <a:spcBef>
                <a:spcPts val="0"/>
              </a:spcBef>
              <a:spcAft>
                <a:spcPts val="0"/>
              </a:spcAft>
            </a:pPr>
            <a:r>
              <a:rPr lang="en-US" sz="1800" b="1" dirty="0">
                <a:latin typeface="Arial" panose="020B0604020202020204" pitchFamily="34" charset="0"/>
                <a:cs typeface="Arial" panose="020B0604020202020204" pitchFamily="34" charset="0"/>
              </a:rPr>
              <a:t>Train Loss</a:t>
            </a:r>
          </a:p>
          <a:p>
            <a:pPr algn="ctr">
              <a:spcBef>
                <a:spcPts val="0"/>
              </a:spcBef>
              <a:spcAft>
                <a:spcPts val="0"/>
              </a:spcAft>
            </a:pPr>
            <a:r>
              <a:rPr lang="en-US" sz="1800" dirty="0">
                <a:latin typeface="Arial" panose="020B0604020202020204" pitchFamily="34" charset="0"/>
                <a:cs typeface="Arial" panose="020B0604020202020204" pitchFamily="34" charset="0"/>
              </a:rPr>
              <a:t>0.1572</a:t>
            </a:r>
          </a:p>
          <a:p>
            <a:pPr algn="ctr">
              <a:spcBef>
                <a:spcPts val="0"/>
              </a:spcBef>
              <a:spcAft>
                <a:spcPts val="0"/>
              </a:spcAft>
            </a:pPr>
            <a:r>
              <a:rPr lang="en-US" sz="1800" b="1" dirty="0">
                <a:latin typeface="Arial" panose="020B0604020202020204" pitchFamily="34" charset="0"/>
                <a:cs typeface="Arial" panose="020B0604020202020204" pitchFamily="34" charset="0"/>
              </a:rPr>
              <a:t>Validation Loss</a:t>
            </a:r>
          </a:p>
          <a:p>
            <a:pPr algn="ctr">
              <a:spcBef>
                <a:spcPts val="0"/>
              </a:spcBef>
              <a:spcAft>
                <a:spcPts val="0"/>
              </a:spcAft>
            </a:pPr>
            <a:r>
              <a:rPr lang="en-US" sz="1800" dirty="0">
                <a:latin typeface="Arial" panose="020B0604020202020204" pitchFamily="34" charset="0"/>
                <a:cs typeface="Arial" panose="020B0604020202020204" pitchFamily="34" charset="0"/>
              </a:rPr>
              <a:t>0.1467</a:t>
            </a:r>
          </a:p>
        </p:txBody>
      </p:sp>
      <p:pic>
        <p:nvPicPr>
          <p:cNvPr id="31" name="Picture 30">
            <a:extLst>
              <a:ext uri="{FF2B5EF4-FFF2-40B4-BE49-F238E27FC236}">
                <a16:creationId xmlns:a16="http://schemas.microsoft.com/office/drawing/2014/main" id="{AD9820EA-66DA-4B71-9491-7FC57790CFC9}"/>
              </a:ext>
            </a:extLst>
          </p:cNvPr>
          <p:cNvPicPr>
            <a:picLocks noChangeAspect="1"/>
          </p:cNvPicPr>
          <p:nvPr/>
        </p:nvPicPr>
        <p:blipFill>
          <a:blip r:embed="rId16"/>
          <a:stretch>
            <a:fillRect/>
          </a:stretch>
        </p:blipFill>
        <p:spPr>
          <a:xfrm>
            <a:off x="25764121" y="10015313"/>
            <a:ext cx="4988916" cy="2508037"/>
          </a:xfrm>
          <a:prstGeom prst="rect">
            <a:avLst/>
          </a:prstGeom>
        </p:spPr>
      </p:pic>
      <p:pic>
        <p:nvPicPr>
          <p:cNvPr id="32" name="Picture 31">
            <a:extLst>
              <a:ext uri="{FF2B5EF4-FFF2-40B4-BE49-F238E27FC236}">
                <a16:creationId xmlns:a16="http://schemas.microsoft.com/office/drawing/2014/main" id="{E39ADAFE-69D4-4164-B6A2-8901E7E30848}"/>
              </a:ext>
            </a:extLst>
          </p:cNvPr>
          <p:cNvPicPr>
            <a:picLocks noChangeAspect="1"/>
          </p:cNvPicPr>
          <p:nvPr/>
        </p:nvPicPr>
        <p:blipFill>
          <a:blip r:embed="rId17"/>
          <a:stretch>
            <a:fillRect/>
          </a:stretch>
        </p:blipFill>
        <p:spPr>
          <a:xfrm>
            <a:off x="21124118" y="9992464"/>
            <a:ext cx="4639241" cy="2693893"/>
          </a:xfrm>
          <a:prstGeom prst="rect">
            <a:avLst/>
          </a:prstGeom>
        </p:spPr>
      </p:pic>
      <p:sp>
        <p:nvSpPr>
          <p:cNvPr id="119" name="Rectangle 118">
            <a:extLst>
              <a:ext uri="{FF2B5EF4-FFF2-40B4-BE49-F238E27FC236}">
                <a16:creationId xmlns:a16="http://schemas.microsoft.com/office/drawing/2014/main" id="{B254629E-86F4-409E-BA67-6B8824DE65B9}"/>
              </a:ext>
            </a:extLst>
          </p:cNvPr>
          <p:cNvSpPr/>
          <p:nvPr/>
        </p:nvSpPr>
        <p:spPr>
          <a:xfrm>
            <a:off x="21154514" y="32119998"/>
            <a:ext cx="9597038" cy="892552"/>
          </a:xfrm>
          <a:prstGeom prst="rect">
            <a:avLst/>
          </a:prstGeom>
        </p:spPr>
        <p:txBody>
          <a:bodyPr wrap="square">
            <a:spAutoFit/>
          </a:bodyPr>
          <a:lstStyle/>
          <a:p>
            <a:pPr algn="just">
              <a:spcBef>
                <a:spcPts val="0"/>
              </a:spcBef>
              <a:spcAft>
                <a:spcPts val="0"/>
              </a:spcAft>
            </a:pPr>
            <a:r>
              <a:rPr lang="en-US" sz="2000" b="1" u="sng" dirty="0">
                <a:latin typeface="Arial" panose="020B0604020202020204" pitchFamily="34" charset="0"/>
                <a:cs typeface="Arial" panose="020B0604020202020204" pitchFamily="34" charset="0"/>
              </a:rPr>
              <a:t>Fig9. LSTM Predictions to Actuals over time periods</a:t>
            </a:r>
          </a:p>
          <a:p>
            <a:pPr algn="just">
              <a:spcBef>
                <a:spcPts val="0"/>
              </a:spcBef>
              <a:spcAft>
                <a:spcPts val="0"/>
              </a:spcAft>
            </a:pPr>
            <a:r>
              <a:rPr lang="en-US" sz="1600" dirty="0">
                <a:latin typeface="Arial" panose="020B0604020202020204" pitchFamily="34" charset="0"/>
                <a:cs typeface="Arial" panose="020B0604020202020204" pitchFamily="34" charset="0"/>
              </a:rPr>
              <a:t>Accuracy is very high where actuals and predictions are almost identical. The predictions are number of confirmed cases for random sample of input values (Date, Country).</a:t>
            </a:r>
            <a:endParaRPr lang="en-US" sz="1400" dirty="0">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FD787F86-022E-4CAB-AF0A-4E92C5B60242}"/>
              </a:ext>
            </a:extLst>
          </p:cNvPr>
          <p:cNvSpPr>
            <a:spLocks/>
          </p:cNvSpPr>
          <p:nvPr/>
        </p:nvSpPr>
        <p:spPr bwMode="auto">
          <a:xfrm>
            <a:off x="21113737" y="33107218"/>
            <a:ext cx="9597038" cy="777240"/>
          </a:xfrm>
          <a:prstGeom prst="rect">
            <a:avLst/>
          </a:prstGeom>
          <a:solidFill>
            <a:srgbClr val="C00000"/>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bg1"/>
                </a:solidFill>
                <a:latin typeface="Verdana" pitchFamily="-108" charset="0"/>
                <a:ea typeface="Verdana" pitchFamily="-108" charset="0"/>
                <a:cs typeface="Verdana" pitchFamily="-108" charset="0"/>
                <a:sym typeface="Verdana" pitchFamily="-108" charset="0"/>
              </a:rPr>
              <a:t>Conclusion</a:t>
            </a:r>
          </a:p>
        </p:txBody>
      </p:sp>
      <p:sp>
        <p:nvSpPr>
          <p:cNvPr id="123" name="Rectangle 122">
            <a:extLst>
              <a:ext uri="{FF2B5EF4-FFF2-40B4-BE49-F238E27FC236}">
                <a16:creationId xmlns:a16="http://schemas.microsoft.com/office/drawing/2014/main" id="{BF090C9E-7EE7-471C-BCF6-F2C9BA964B7D}"/>
              </a:ext>
            </a:extLst>
          </p:cNvPr>
          <p:cNvSpPr/>
          <p:nvPr/>
        </p:nvSpPr>
        <p:spPr>
          <a:xfrm>
            <a:off x="21109575" y="33979126"/>
            <a:ext cx="9601200" cy="4524315"/>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The Arima model shows high accuracy, but predicting total confirmed cases globally is not difficult due to the simple nature of the growth function. Future work will entail training the model specifically for each individual country. The LSTM model is very strong and has very accurate results but is complex to judge due to the nature of the input variables. Future work will focus on developing a baseline to compare with LSTM.</a:t>
            </a:r>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23618</TotalTime>
  <Pages>0</Pages>
  <Words>1009</Words>
  <Characters>0</Characters>
  <Application>Microsoft Office PowerPoint</Application>
  <PresentationFormat>Custom</PresentationFormat>
  <Lines>0</Lines>
  <Paragraphs>85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Times</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Paul</cp:lastModifiedBy>
  <cp:revision>909</cp:revision>
  <cp:lastPrinted>2017-12-12T11:03:11Z</cp:lastPrinted>
  <dcterms:created xsi:type="dcterms:W3CDTF">2010-03-16T21:47:29Z</dcterms:created>
  <dcterms:modified xsi:type="dcterms:W3CDTF">2020-05-04T18:34:58Z</dcterms:modified>
  <cp:category/>
</cp:coreProperties>
</file>